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70" r:id="rId3"/>
    <p:sldId id="271" r:id="rId4"/>
    <p:sldId id="272" r:id="rId5"/>
    <p:sldId id="291" r:id="rId6"/>
    <p:sldId id="298" r:id="rId7"/>
    <p:sldId id="299" r:id="rId8"/>
    <p:sldId id="300" r:id="rId9"/>
    <p:sldId id="301" r:id="rId10"/>
    <p:sldId id="302" r:id="rId11"/>
    <p:sldId id="303" r:id="rId12"/>
    <p:sldId id="261" r:id="rId13"/>
    <p:sldId id="274" r:id="rId14"/>
    <p:sldId id="275" r:id="rId15"/>
    <p:sldId id="278" r:id="rId16"/>
    <p:sldId id="276" r:id="rId17"/>
    <p:sldId id="293" r:id="rId18"/>
    <p:sldId id="294" r:id="rId19"/>
    <p:sldId id="277" r:id="rId20"/>
    <p:sldId id="286" r:id="rId21"/>
    <p:sldId id="287" r:id="rId22"/>
    <p:sldId id="289" r:id="rId23"/>
    <p:sldId id="279" r:id="rId24"/>
    <p:sldId id="280" r:id="rId25"/>
    <p:sldId id="281" r:id="rId26"/>
    <p:sldId id="288" r:id="rId27"/>
    <p:sldId id="283" r:id="rId28"/>
    <p:sldId id="284" r:id="rId29"/>
    <p:sldId id="290" r:id="rId30"/>
    <p:sldId id="295" r:id="rId31"/>
    <p:sldId id="262" r:id="rId32"/>
    <p:sldId id="259" r:id="rId33"/>
    <p:sldId id="265" r:id="rId34"/>
    <p:sldId id="264" r:id="rId35"/>
    <p:sldId id="263" r:id="rId36"/>
    <p:sldId id="260" r:id="rId37"/>
    <p:sldId id="257" r:id="rId38"/>
    <p:sldId id="296" r:id="rId39"/>
    <p:sldId id="297" r:id="rId40"/>
    <p:sldId id="267" r:id="rId41"/>
    <p:sldId id="266" r:id="rId42"/>
    <p:sldId id="268" r:id="rId43"/>
    <p:sldId id="269" r:id="rId44"/>
    <p:sldId id="304" r:id="rId45"/>
    <p:sldId id="305" r:id="rId46"/>
    <p:sldId id="306" r:id="rId47"/>
    <p:sldId id="307" r:id="rId4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93" autoAdjust="0"/>
    <p:restoredTop sz="94660"/>
  </p:normalViewPr>
  <p:slideViewPr>
    <p:cSldViewPr snapToGrid="0">
      <p:cViewPr varScale="1">
        <p:scale>
          <a:sx n="110" d="100"/>
          <a:sy n="110" d="100"/>
        </p:scale>
        <p:origin x="576"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US" smtClean="0"/>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178C916A-1817-47F0-B109-BE8963130EEF}" type="datetimeFigureOut">
              <a:rPr lang="en-IN" smtClean="0"/>
              <a:t>15-08-2021</a:t>
            </a:fld>
            <a:endParaRPr lang="en-IN"/>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IN"/>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C292F709-EE69-4CCD-A000-BB26BB2E2715}" type="slidenum">
              <a:rPr lang="en-IN" smtClean="0"/>
              <a:t>‹#›</a:t>
            </a:fld>
            <a:endParaRPr lang="en-IN"/>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4448017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78C916A-1817-47F0-B109-BE8963130EEF}" type="datetimeFigureOut">
              <a:rPr lang="en-IN" smtClean="0"/>
              <a:t>15-08-2021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292F709-EE69-4CCD-A000-BB26BB2E2715}" type="slidenum">
              <a:rPr lang="en-IN" smtClean="0"/>
              <a:t>‹#›</a:t>
            </a:fld>
            <a:endParaRPr lang="en-IN"/>
          </a:p>
        </p:txBody>
      </p:sp>
    </p:spTree>
    <p:extLst>
      <p:ext uri="{BB962C8B-B14F-4D97-AF65-F5344CB8AC3E}">
        <p14:creationId xmlns:p14="http://schemas.microsoft.com/office/powerpoint/2010/main" val="20746821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78C916A-1817-47F0-B109-BE8963130EEF}" type="datetimeFigureOut">
              <a:rPr lang="en-IN" smtClean="0"/>
              <a:t>15-08-2021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292F709-EE69-4CCD-A000-BB26BB2E2715}" type="slidenum">
              <a:rPr lang="en-IN" smtClean="0"/>
              <a:t>‹#›</a:t>
            </a:fld>
            <a:endParaRPr lang="en-IN"/>
          </a:p>
        </p:txBody>
      </p:sp>
    </p:spTree>
    <p:extLst>
      <p:ext uri="{BB962C8B-B14F-4D97-AF65-F5344CB8AC3E}">
        <p14:creationId xmlns:p14="http://schemas.microsoft.com/office/powerpoint/2010/main" val="42655391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78C916A-1817-47F0-B109-BE8963130EEF}" type="datetimeFigureOut">
              <a:rPr lang="en-IN" smtClean="0"/>
              <a:t>15-08-2021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292F709-EE69-4CCD-A000-BB26BB2E2715}" type="slidenum">
              <a:rPr lang="en-IN" smtClean="0"/>
              <a:t>‹#›</a:t>
            </a:fld>
            <a:endParaRPr lang="en-IN"/>
          </a:p>
        </p:txBody>
      </p:sp>
    </p:spTree>
    <p:extLst>
      <p:ext uri="{BB962C8B-B14F-4D97-AF65-F5344CB8AC3E}">
        <p14:creationId xmlns:p14="http://schemas.microsoft.com/office/powerpoint/2010/main" val="22086525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178C916A-1817-47F0-B109-BE8963130EEF}" type="datetimeFigureOut">
              <a:rPr lang="en-IN" smtClean="0"/>
              <a:t>15-08-2021</a:t>
            </a:fld>
            <a:endParaRPr lang="en-IN"/>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IN"/>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C292F709-EE69-4CCD-A000-BB26BB2E2715}" type="slidenum">
              <a:rPr lang="en-IN" smtClean="0"/>
              <a:t>‹#›</a:t>
            </a:fld>
            <a:endParaRPr lang="en-IN"/>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512111421"/>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78C916A-1817-47F0-B109-BE8963130EEF}" type="datetimeFigureOut">
              <a:rPr lang="en-IN" smtClean="0"/>
              <a:t>15-08-2021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292F709-EE69-4CCD-A000-BB26BB2E2715}" type="slidenum">
              <a:rPr lang="en-IN" smtClean="0"/>
              <a:t>‹#›</a:t>
            </a:fld>
            <a:endParaRPr lang="en-IN"/>
          </a:p>
        </p:txBody>
      </p:sp>
    </p:spTree>
    <p:extLst>
      <p:ext uri="{BB962C8B-B14F-4D97-AF65-F5344CB8AC3E}">
        <p14:creationId xmlns:p14="http://schemas.microsoft.com/office/powerpoint/2010/main" val="1839029564"/>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78C916A-1817-47F0-B109-BE8963130EEF}" type="datetimeFigureOut">
              <a:rPr lang="en-IN" smtClean="0"/>
              <a:t>15-08-2021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292F709-EE69-4CCD-A000-BB26BB2E2715}" type="slidenum">
              <a:rPr lang="en-IN" smtClean="0"/>
              <a:t>‹#›</a:t>
            </a:fld>
            <a:endParaRPr lang="en-IN"/>
          </a:p>
        </p:txBody>
      </p:sp>
    </p:spTree>
    <p:extLst>
      <p:ext uri="{BB962C8B-B14F-4D97-AF65-F5344CB8AC3E}">
        <p14:creationId xmlns:p14="http://schemas.microsoft.com/office/powerpoint/2010/main" val="638941369"/>
      </p:ext>
    </p:extLst>
  </p:cSld>
  <p:clrMapOvr>
    <a:masterClrMapping/>
  </p:clrMapOvr>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78C916A-1817-47F0-B109-BE8963130EEF}" type="datetimeFigureOut">
              <a:rPr lang="en-IN" smtClean="0"/>
              <a:t>15-08-2021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292F709-EE69-4CCD-A000-BB26BB2E2715}" type="slidenum">
              <a:rPr lang="en-IN" smtClean="0"/>
              <a:t>‹#›</a:t>
            </a:fld>
            <a:endParaRPr lang="en-IN"/>
          </a:p>
        </p:txBody>
      </p:sp>
    </p:spTree>
    <p:extLst>
      <p:ext uri="{BB962C8B-B14F-4D97-AF65-F5344CB8AC3E}">
        <p14:creationId xmlns:p14="http://schemas.microsoft.com/office/powerpoint/2010/main" val="28281081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78C916A-1817-47F0-B109-BE8963130EEF}" type="datetimeFigureOut">
              <a:rPr lang="en-IN" smtClean="0"/>
              <a:t>15-08-2021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292F709-EE69-4CCD-A000-BB26BB2E2715}" type="slidenum">
              <a:rPr lang="en-IN" smtClean="0"/>
              <a:t>‹#›</a:t>
            </a:fld>
            <a:endParaRPr lang="en-IN"/>
          </a:p>
        </p:txBody>
      </p:sp>
    </p:spTree>
    <p:extLst>
      <p:ext uri="{BB962C8B-B14F-4D97-AF65-F5344CB8AC3E}">
        <p14:creationId xmlns:p14="http://schemas.microsoft.com/office/powerpoint/2010/main" val="20538049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US" smtClean="0"/>
              <a:t>Click to edit Master title style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65051" y="6375679"/>
            <a:ext cx="1233355" cy="348462"/>
          </a:xfrm>
        </p:spPr>
        <p:txBody>
          <a:bodyPr/>
          <a:lstStyle/>
          <a:p>
            <a:fld id="{178C916A-1817-47F0-B109-BE8963130EEF}" type="datetimeFigureOut">
              <a:rPr lang="en-IN" smtClean="0"/>
              <a:t>15-08-2021</a:t>
            </a:fld>
            <a:endParaRPr lang="en-IN"/>
          </a:p>
        </p:txBody>
      </p:sp>
      <p:sp>
        <p:nvSpPr>
          <p:cNvPr id="6" name="Footer Placeholder 5"/>
          <p:cNvSpPr>
            <a:spLocks noGrp="1"/>
          </p:cNvSpPr>
          <p:nvPr>
            <p:ph type="ftr" sz="quarter" idx="11"/>
          </p:nvPr>
        </p:nvSpPr>
        <p:spPr>
          <a:xfrm>
            <a:off x="2103620" y="6375679"/>
            <a:ext cx="3482179" cy="345796"/>
          </a:xfrm>
        </p:spPr>
        <p:txBody>
          <a:bodyPr/>
          <a:lstStyle/>
          <a:p>
            <a:endParaRPr lang="en-IN"/>
          </a:p>
        </p:txBody>
      </p:sp>
      <p:sp>
        <p:nvSpPr>
          <p:cNvPr id="7" name="Slide Number Placeholder 6"/>
          <p:cNvSpPr>
            <a:spLocks noGrp="1"/>
          </p:cNvSpPr>
          <p:nvPr>
            <p:ph type="sldNum" sz="quarter" idx="12"/>
          </p:nvPr>
        </p:nvSpPr>
        <p:spPr>
          <a:xfrm>
            <a:off x="5691014" y="6375679"/>
            <a:ext cx="1232456" cy="345796"/>
          </a:xfrm>
        </p:spPr>
        <p:txBody>
          <a:bodyPr/>
          <a:lstStyle/>
          <a:p>
            <a:fld id="{C292F709-EE69-4CCD-A000-BB26BB2E2715}" type="slidenum">
              <a:rPr lang="en-IN" smtClean="0"/>
              <a:t>‹#›</a:t>
            </a:fld>
            <a:endParaRPr lang="en-IN"/>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147727967"/>
      </p:ext>
    </p:extLst>
  </p:cSld>
  <p:clrMapOvr>
    <a:masterClrMapping/>
  </p:clrMapOvr>
  <p:extLst mod="1">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65950" y="6375679"/>
            <a:ext cx="1232456" cy="348462"/>
          </a:xfrm>
        </p:spPr>
        <p:txBody>
          <a:bodyPr/>
          <a:lstStyle/>
          <a:p>
            <a:fld id="{178C916A-1817-47F0-B109-BE8963130EEF}" type="datetimeFigureOut">
              <a:rPr lang="en-IN" smtClean="0"/>
              <a:t>15-08-2021</a:t>
            </a:fld>
            <a:endParaRPr lang="en-IN"/>
          </a:p>
        </p:txBody>
      </p:sp>
      <p:sp>
        <p:nvSpPr>
          <p:cNvPr id="6" name="Footer Placeholder 5"/>
          <p:cNvSpPr>
            <a:spLocks noGrp="1"/>
          </p:cNvSpPr>
          <p:nvPr>
            <p:ph type="ftr" sz="quarter" idx="11"/>
          </p:nvPr>
        </p:nvSpPr>
        <p:spPr>
          <a:xfrm>
            <a:off x="2103621" y="6375679"/>
            <a:ext cx="3482178" cy="345796"/>
          </a:xfrm>
        </p:spPr>
        <p:txBody>
          <a:bodyPr/>
          <a:lstStyle/>
          <a:p>
            <a:endParaRPr lang="en-IN"/>
          </a:p>
        </p:txBody>
      </p:sp>
      <p:sp>
        <p:nvSpPr>
          <p:cNvPr id="7" name="Slide Number Placeholder 6"/>
          <p:cNvSpPr>
            <a:spLocks noGrp="1"/>
          </p:cNvSpPr>
          <p:nvPr>
            <p:ph type="sldNum" sz="quarter" idx="12"/>
          </p:nvPr>
        </p:nvSpPr>
        <p:spPr>
          <a:xfrm>
            <a:off x="5687568" y="6375679"/>
            <a:ext cx="1234440" cy="345796"/>
          </a:xfrm>
        </p:spPr>
        <p:txBody>
          <a:bodyPr/>
          <a:lstStyle/>
          <a:p>
            <a:fld id="{C292F709-EE69-4CCD-A000-BB26BB2E2715}" type="slidenum">
              <a:rPr lang="en-IN" smtClean="0"/>
              <a:t>‹#›</a:t>
            </a:fld>
            <a:endParaRPr lang="en-IN"/>
          </a:p>
        </p:txBody>
      </p:sp>
    </p:spTree>
    <p:extLst>
      <p:ext uri="{BB962C8B-B14F-4D97-AF65-F5344CB8AC3E}">
        <p14:creationId xmlns:p14="http://schemas.microsoft.com/office/powerpoint/2010/main" val="37594208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178C916A-1817-47F0-B109-BE8963130EEF}" type="datetimeFigureOut">
              <a:rPr lang="en-IN" smtClean="0"/>
              <a:t>15-08-2021</a:t>
            </a:fld>
            <a:endParaRPr lang="en-IN"/>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IN"/>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C292F709-EE69-4CCD-A000-BB26BB2E2715}" type="slidenum">
              <a:rPr lang="en-IN" smtClean="0"/>
              <a:t>‹#›</a:t>
            </a:fld>
            <a:endParaRPr lang="en-IN"/>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22081948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hyperlink" Target="about:blank"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60214" y="778598"/>
            <a:ext cx="9144000" cy="4771176"/>
          </a:xfrm>
        </p:spPr>
        <p:txBody>
          <a:bodyPr/>
          <a:lstStyle/>
          <a:p>
            <a:r>
              <a:rPr lang="en-IN" sz="8000" b="1" dirty="0" smtClean="0"/>
              <a:t>VIDYARTHI </a:t>
            </a:r>
            <a:br>
              <a:rPr lang="en-IN" sz="8000" b="1" dirty="0" smtClean="0"/>
            </a:br>
            <a:r>
              <a:rPr lang="en-IN" sz="8000" b="1" dirty="0" smtClean="0"/>
              <a:t>VIGYAN </a:t>
            </a:r>
            <a:br>
              <a:rPr lang="en-IN" sz="8000" b="1" dirty="0" smtClean="0"/>
            </a:br>
            <a:r>
              <a:rPr lang="en-IN" sz="8000" b="1" dirty="0" smtClean="0"/>
              <a:t>MANTHAN </a:t>
            </a:r>
            <a:br>
              <a:rPr lang="en-IN" sz="8000" b="1" dirty="0" smtClean="0"/>
            </a:br>
            <a:r>
              <a:rPr lang="en-IN" sz="8000" b="1" dirty="0" smtClean="0"/>
              <a:t>2021-22</a:t>
            </a:r>
            <a:endParaRPr lang="en-IN" sz="8000" b="1" dirty="0"/>
          </a:p>
        </p:txBody>
      </p:sp>
      <p:sp>
        <p:nvSpPr>
          <p:cNvPr id="3" name="Subtitle 2"/>
          <p:cNvSpPr>
            <a:spLocks noGrp="1"/>
          </p:cNvSpPr>
          <p:nvPr>
            <p:ph type="subTitle" idx="1"/>
          </p:nvPr>
        </p:nvSpPr>
        <p:spPr>
          <a:xfrm>
            <a:off x="897147" y="5721791"/>
            <a:ext cx="10676200" cy="437470"/>
          </a:xfrm>
        </p:spPr>
        <p:txBody>
          <a:bodyPr>
            <a:normAutofit/>
          </a:bodyPr>
          <a:lstStyle/>
          <a:p>
            <a:r>
              <a:rPr lang="en-IN" dirty="0" smtClean="0"/>
              <a:t>India’s largest science talent search examination</a:t>
            </a:r>
            <a:endParaRPr lang="en-IN" dirty="0" smtClean="0"/>
          </a:p>
        </p:txBody>
      </p:sp>
      <p:sp>
        <p:nvSpPr>
          <p:cNvPr id="4" name="TextBox 3"/>
          <p:cNvSpPr txBox="1"/>
          <p:nvPr/>
        </p:nvSpPr>
        <p:spPr>
          <a:xfrm>
            <a:off x="1949569" y="6392174"/>
            <a:ext cx="8754645" cy="369332"/>
          </a:xfrm>
          <a:prstGeom prst="rect">
            <a:avLst/>
          </a:prstGeom>
          <a:noFill/>
        </p:spPr>
        <p:txBody>
          <a:bodyPr wrap="square" rtlCol="0">
            <a:spAutoFit/>
          </a:bodyPr>
          <a:lstStyle/>
          <a:p>
            <a:r>
              <a:rPr lang="en-IN" sz="1100" dirty="0" smtClean="0"/>
              <a:t>For details please contact :</a:t>
            </a:r>
            <a:r>
              <a:rPr lang="en-IN" dirty="0" smtClean="0"/>
              <a:t> </a:t>
            </a:r>
            <a:r>
              <a:rPr lang="en-IN" dirty="0" err="1" smtClean="0"/>
              <a:t>Samanvaya</a:t>
            </a:r>
            <a:r>
              <a:rPr lang="en-IN" dirty="0" smtClean="0"/>
              <a:t> Educational and Charitable Trust, Bangalore, Karnataka.</a:t>
            </a:r>
            <a:endParaRPr lang="en-IN" dirty="0"/>
          </a:p>
        </p:txBody>
      </p:sp>
    </p:spTree>
    <p:extLst>
      <p:ext uri="{BB962C8B-B14F-4D97-AF65-F5344CB8AC3E}">
        <p14:creationId xmlns:p14="http://schemas.microsoft.com/office/powerpoint/2010/main" val="217008681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1678" y="382385"/>
            <a:ext cx="10178322" cy="886857"/>
          </a:xfrm>
        </p:spPr>
        <p:txBody>
          <a:bodyPr/>
          <a:lstStyle/>
          <a:p>
            <a:r>
              <a:rPr lang="en-US" b="1" dirty="0"/>
              <a:t>STUDENTS ENGAGEMENT TEAM</a:t>
            </a:r>
            <a:endParaRPr lang="en-IN" dirty="0"/>
          </a:p>
        </p:txBody>
      </p:sp>
      <p:sp>
        <p:nvSpPr>
          <p:cNvPr id="3" name="Content Placeholder 2"/>
          <p:cNvSpPr>
            <a:spLocks noGrp="1"/>
          </p:cNvSpPr>
          <p:nvPr>
            <p:ph idx="1"/>
          </p:nvPr>
        </p:nvSpPr>
        <p:spPr>
          <a:xfrm>
            <a:off x="1251678" y="1787857"/>
            <a:ext cx="10178322" cy="4940489"/>
          </a:xfrm>
        </p:spPr>
        <p:txBody>
          <a:bodyPr>
            <a:normAutofit/>
          </a:bodyPr>
          <a:lstStyle/>
          <a:p>
            <a:pPr marL="177800" indent="-177800">
              <a:buNone/>
            </a:pPr>
            <a:r>
              <a:rPr lang="en-US" sz="2800" dirty="0"/>
              <a:t>*	Dr. G. S. Murthy, IIT Indore, Madhya </a:t>
            </a:r>
            <a:r>
              <a:rPr lang="en-US" sz="2800" dirty="0" smtClean="0"/>
              <a:t>Pradesh</a:t>
            </a:r>
            <a:endParaRPr lang="en-IN" sz="2800" dirty="0"/>
          </a:p>
          <a:p>
            <a:pPr marL="177800" indent="-177800">
              <a:buNone/>
            </a:pPr>
            <a:r>
              <a:rPr lang="en-US" sz="2800" dirty="0"/>
              <a:t>*	Dr. Prashant </a:t>
            </a:r>
            <a:r>
              <a:rPr lang="en-US" sz="2800" dirty="0" err="1"/>
              <a:t>Kodgire</a:t>
            </a:r>
            <a:r>
              <a:rPr lang="en-US" sz="2800" dirty="0"/>
              <a:t>, IIT Indore, Madhya </a:t>
            </a:r>
            <a:r>
              <a:rPr lang="en-US" sz="2800" dirty="0" smtClean="0"/>
              <a:t>Pradesh</a:t>
            </a:r>
            <a:endParaRPr lang="en-IN" sz="2800" dirty="0"/>
          </a:p>
          <a:p>
            <a:pPr marL="177800" indent="-177800">
              <a:buNone/>
            </a:pPr>
            <a:r>
              <a:rPr lang="en-US" sz="2800" dirty="0"/>
              <a:t>*	Dr. </a:t>
            </a:r>
            <a:r>
              <a:rPr lang="en-US" sz="2800" dirty="0" err="1"/>
              <a:t>Brajesh</a:t>
            </a:r>
            <a:r>
              <a:rPr lang="en-US" sz="2800" dirty="0"/>
              <a:t> Pandey, SIT, Pune, </a:t>
            </a:r>
            <a:r>
              <a:rPr lang="en-US" sz="2800" dirty="0" smtClean="0"/>
              <a:t>Maharashtra</a:t>
            </a:r>
            <a:endParaRPr lang="en-IN" sz="2800" dirty="0"/>
          </a:p>
          <a:p>
            <a:pPr marL="177800" indent="-177800">
              <a:buNone/>
            </a:pPr>
            <a:r>
              <a:rPr lang="en-US" sz="2800" dirty="0"/>
              <a:t>*	Dr. </a:t>
            </a:r>
            <a:r>
              <a:rPr lang="en-US" sz="2800" dirty="0" err="1"/>
              <a:t>Ramanuj</a:t>
            </a:r>
            <a:r>
              <a:rPr lang="en-US" sz="2800" dirty="0"/>
              <a:t> Narayan, CSIR-IICT, Hyderabad, </a:t>
            </a:r>
            <a:r>
              <a:rPr lang="en-US" sz="2800" dirty="0" smtClean="0"/>
              <a:t>Telangana</a:t>
            </a:r>
            <a:endParaRPr lang="en-IN" sz="2800" dirty="0"/>
          </a:p>
          <a:p>
            <a:pPr marL="177800" indent="-177800">
              <a:buNone/>
            </a:pPr>
            <a:r>
              <a:rPr lang="en-US" sz="2800" dirty="0"/>
              <a:t>*	Dr. </a:t>
            </a:r>
            <a:r>
              <a:rPr lang="en-US" sz="2800" dirty="0" err="1"/>
              <a:t>Sachin</a:t>
            </a:r>
            <a:r>
              <a:rPr lang="en-US" sz="2800" dirty="0"/>
              <a:t> </a:t>
            </a:r>
            <a:r>
              <a:rPr lang="en-US" sz="2800" dirty="0" err="1"/>
              <a:t>Ghude</a:t>
            </a:r>
            <a:r>
              <a:rPr lang="en-US" sz="2800" dirty="0"/>
              <a:t>, IITM, Pune, </a:t>
            </a:r>
            <a:r>
              <a:rPr lang="en-US" sz="2800" dirty="0" smtClean="0"/>
              <a:t>Maharashtra</a:t>
            </a:r>
            <a:endParaRPr lang="en-IN" sz="2800" dirty="0"/>
          </a:p>
          <a:p>
            <a:pPr marL="177800" indent="-177800">
              <a:buNone/>
            </a:pPr>
            <a:r>
              <a:rPr lang="en-US" sz="2800" dirty="0"/>
              <a:t>*	Dr. </a:t>
            </a:r>
            <a:r>
              <a:rPr lang="en-US" sz="2800" dirty="0" err="1"/>
              <a:t>Selvakumar</a:t>
            </a:r>
            <a:r>
              <a:rPr lang="en-US" sz="2800" dirty="0"/>
              <a:t> </a:t>
            </a:r>
            <a:r>
              <a:rPr lang="en-US" sz="2800" dirty="0" err="1"/>
              <a:t>Sudhakar</a:t>
            </a:r>
            <a:r>
              <a:rPr lang="en-US" sz="2800" dirty="0"/>
              <a:t>, CSIR-CECRI, </a:t>
            </a:r>
            <a:r>
              <a:rPr lang="en-US" sz="2800" dirty="0" err="1"/>
              <a:t>Karaikudi</a:t>
            </a:r>
            <a:r>
              <a:rPr lang="en-US" sz="2800" dirty="0"/>
              <a:t>, Tamil </a:t>
            </a:r>
            <a:r>
              <a:rPr lang="en-US" sz="2800" dirty="0" err="1" smtClean="0"/>
              <a:t>nadu</a:t>
            </a:r>
            <a:endParaRPr lang="en-IN" sz="2800" dirty="0"/>
          </a:p>
          <a:p>
            <a:pPr marL="177800" indent="-177800">
              <a:buNone/>
            </a:pPr>
            <a:r>
              <a:rPr lang="en-US" sz="2800" dirty="0"/>
              <a:t>*	Dr. Rahul </a:t>
            </a:r>
            <a:r>
              <a:rPr lang="en-US" sz="2800" dirty="0" err="1"/>
              <a:t>Singhal</a:t>
            </a:r>
            <a:r>
              <a:rPr lang="en-US" sz="2800" dirty="0"/>
              <a:t>, </a:t>
            </a:r>
            <a:r>
              <a:rPr lang="en-US" sz="2800" dirty="0" err="1"/>
              <a:t>Shivaji</a:t>
            </a:r>
            <a:r>
              <a:rPr lang="en-US" sz="2800" dirty="0"/>
              <a:t> College (Delhi University), </a:t>
            </a:r>
            <a:r>
              <a:rPr lang="en-US" sz="2800" dirty="0" smtClean="0"/>
              <a:t>Delhi</a:t>
            </a:r>
            <a:endParaRPr lang="en-IN" sz="2800" dirty="0"/>
          </a:p>
        </p:txBody>
      </p:sp>
    </p:spTree>
    <p:extLst>
      <p:ext uri="{BB962C8B-B14F-4D97-AF65-F5344CB8AC3E}">
        <p14:creationId xmlns:p14="http://schemas.microsoft.com/office/powerpoint/2010/main" val="63488388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1678" y="382385"/>
            <a:ext cx="10178322" cy="804970"/>
          </a:xfrm>
        </p:spPr>
        <p:txBody>
          <a:bodyPr/>
          <a:lstStyle/>
          <a:p>
            <a:r>
              <a:rPr lang="en-US" b="1" dirty="0"/>
              <a:t>ORGANISATIONAL </a:t>
            </a:r>
            <a:r>
              <a:rPr lang="en-US" b="1" dirty="0" smtClean="0"/>
              <a:t>TEAM</a:t>
            </a:r>
            <a:endParaRPr lang="en-IN" dirty="0"/>
          </a:p>
        </p:txBody>
      </p:sp>
      <p:sp>
        <p:nvSpPr>
          <p:cNvPr id="3" name="Content Placeholder 2"/>
          <p:cNvSpPr>
            <a:spLocks noGrp="1"/>
          </p:cNvSpPr>
          <p:nvPr>
            <p:ph idx="1"/>
          </p:nvPr>
        </p:nvSpPr>
        <p:spPr>
          <a:xfrm>
            <a:off x="1251678" y="1501255"/>
            <a:ext cx="10178322" cy="5213444"/>
          </a:xfrm>
        </p:spPr>
        <p:txBody>
          <a:bodyPr>
            <a:normAutofit/>
          </a:bodyPr>
          <a:lstStyle/>
          <a:p>
            <a:pPr marL="273050" indent="-273050">
              <a:buNone/>
            </a:pPr>
            <a:r>
              <a:rPr lang="en-US" sz="2400" dirty="0"/>
              <a:t>*	Dr. </a:t>
            </a:r>
            <a:r>
              <a:rPr lang="en-US" sz="2400" dirty="0" err="1"/>
              <a:t>Mayuri</a:t>
            </a:r>
            <a:r>
              <a:rPr lang="en-US" sz="2400" dirty="0"/>
              <a:t> </a:t>
            </a:r>
            <a:r>
              <a:rPr lang="en-US" sz="2400" dirty="0" err="1"/>
              <a:t>Dutt</a:t>
            </a:r>
            <a:r>
              <a:rPr lang="en-US" sz="2400" dirty="0"/>
              <a:t>, Kolkata, Vivekananda </a:t>
            </a:r>
            <a:r>
              <a:rPr lang="en-US" sz="2400" dirty="0" err="1"/>
              <a:t>Vijnan</a:t>
            </a:r>
            <a:r>
              <a:rPr lang="en-US" sz="2400" dirty="0"/>
              <a:t> Mission, West </a:t>
            </a:r>
            <a:r>
              <a:rPr lang="en-US" sz="2400" dirty="0" smtClean="0"/>
              <a:t>Bengal</a:t>
            </a:r>
            <a:endParaRPr lang="en-IN" sz="2400" dirty="0"/>
          </a:p>
          <a:p>
            <a:pPr marL="273050" indent="-273050">
              <a:buNone/>
            </a:pPr>
            <a:r>
              <a:rPr lang="en-US" sz="2400" dirty="0"/>
              <a:t>*	Dr. </a:t>
            </a:r>
            <a:r>
              <a:rPr lang="en-US" sz="2400" dirty="0" err="1"/>
              <a:t>Pradumna</a:t>
            </a:r>
            <a:r>
              <a:rPr lang="en-US" sz="2400" dirty="0"/>
              <a:t> P. </a:t>
            </a:r>
            <a:r>
              <a:rPr lang="en-US" sz="2400" dirty="0" err="1"/>
              <a:t>Souche</a:t>
            </a:r>
            <a:r>
              <a:rPr lang="en-US" sz="2400" dirty="0"/>
              <a:t>, Vigyan Bharati </a:t>
            </a:r>
            <a:r>
              <a:rPr lang="en-US" sz="2400" dirty="0" err="1"/>
              <a:t>Vidarbha</a:t>
            </a:r>
            <a:r>
              <a:rPr lang="en-US" sz="2400" dirty="0"/>
              <a:t> Pradesh Mandal, Nagpur, </a:t>
            </a:r>
            <a:r>
              <a:rPr lang="en-US" sz="2400" dirty="0" smtClean="0"/>
              <a:t>Maharashtra</a:t>
            </a:r>
            <a:endParaRPr lang="en-IN" sz="2400" dirty="0"/>
          </a:p>
          <a:p>
            <a:pPr marL="273050" indent="-273050">
              <a:buNone/>
            </a:pPr>
            <a:r>
              <a:rPr lang="en-US" sz="2400" dirty="0"/>
              <a:t>*	Dr. Santosh Dubey, Chhattisgarh Vigyan Bharati </a:t>
            </a:r>
            <a:r>
              <a:rPr lang="en-US" sz="2400" dirty="0" err="1"/>
              <a:t>Sangathan</a:t>
            </a:r>
            <a:r>
              <a:rPr lang="en-US" sz="2400" dirty="0"/>
              <a:t>, Raipur, </a:t>
            </a:r>
            <a:r>
              <a:rPr lang="en-US" sz="2400" dirty="0" smtClean="0"/>
              <a:t>Chhattisgarh</a:t>
            </a:r>
            <a:endParaRPr lang="en-IN" sz="2400" dirty="0"/>
          </a:p>
          <a:p>
            <a:pPr marL="273050" indent="-273050">
              <a:buNone/>
            </a:pPr>
            <a:r>
              <a:rPr lang="en-US" sz="2400" dirty="0"/>
              <a:t>*	Ms. </a:t>
            </a:r>
            <a:r>
              <a:rPr lang="en-US" sz="2400" dirty="0" err="1"/>
              <a:t>Anupama</a:t>
            </a:r>
            <a:r>
              <a:rPr lang="en-US" sz="2400" dirty="0"/>
              <a:t> Kulkarni, Vigyan Bharati Mumbai, Mumbai, </a:t>
            </a:r>
            <a:r>
              <a:rPr lang="en-US" sz="2400" dirty="0" smtClean="0"/>
              <a:t>Maharashtra</a:t>
            </a:r>
            <a:endParaRPr lang="en-IN" sz="2400" dirty="0"/>
          </a:p>
          <a:p>
            <a:pPr marL="273050" indent="-273050">
              <a:buNone/>
            </a:pPr>
            <a:r>
              <a:rPr lang="en-US" sz="2400" dirty="0"/>
              <a:t>*	Sh. </a:t>
            </a:r>
            <a:r>
              <a:rPr lang="en-US" sz="2400" dirty="0" err="1"/>
              <a:t>Rajib</a:t>
            </a:r>
            <a:r>
              <a:rPr lang="en-US" sz="2400" dirty="0"/>
              <a:t> Chandra </a:t>
            </a:r>
            <a:r>
              <a:rPr lang="en-US" sz="2400" dirty="0" err="1"/>
              <a:t>Sarma</a:t>
            </a:r>
            <a:r>
              <a:rPr lang="en-US" sz="2400" dirty="0"/>
              <a:t>, North East Science Movement, Guwahati, </a:t>
            </a:r>
            <a:r>
              <a:rPr lang="en-US" sz="2400" dirty="0" smtClean="0"/>
              <a:t>Assam</a:t>
            </a:r>
            <a:endParaRPr lang="en-IN" sz="2400" dirty="0"/>
          </a:p>
          <a:p>
            <a:pPr marL="273050" indent="-273050">
              <a:buNone/>
            </a:pPr>
            <a:r>
              <a:rPr lang="en-US" sz="2400" dirty="0"/>
              <a:t>*	Dr. </a:t>
            </a:r>
            <a:r>
              <a:rPr lang="en-US" sz="2400" dirty="0" err="1"/>
              <a:t>Dhirendra</a:t>
            </a:r>
            <a:r>
              <a:rPr lang="en-US" sz="2400" dirty="0"/>
              <a:t> </a:t>
            </a:r>
            <a:r>
              <a:rPr lang="en-US" sz="2400" dirty="0" err="1"/>
              <a:t>Dwivedi</a:t>
            </a:r>
            <a:r>
              <a:rPr lang="en-US" sz="2400" dirty="0"/>
              <a:t>, </a:t>
            </a:r>
            <a:r>
              <a:rPr lang="en-US" sz="2400" dirty="0" err="1"/>
              <a:t>Indraprastha</a:t>
            </a:r>
            <a:r>
              <a:rPr lang="en-US" sz="2400" dirty="0"/>
              <a:t> Vigyan Bharati, </a:t>
            </a:r>
            <a:r>
              <a:rPr lang="en-US" sz="2400" dirty="0" smtClean="0"/>
              <a:t>Delhi</a:t>
            </a:r>
            <a:endParaRPr lang="en-IN" sz="2400" dirty="0"/>
          </a:p>
          <a:p>
            <a:pPr marL="273050" indent="-273050">
              <a:buNone/>
            </a:pPr>
            <a:r>
              <a:rPr lang="en-US" sz="2400" dirty="0"/>
              <a:t>*	Sh. PVLN </a:t>
            </a:r>
            <a:r>
              <a:rPr lang="en-US" sz="2400" dirty="0" err="1"/>
              <a:t>Sriram</a:t>
            </a:r>
            <a:r>
              <a:rPr lang="en-US" sz="2400" dirty="0"/>
              <a:t>, </a:t>
            </a:r>
            <a:r>
              <a:rPr lang="en-US" sz="2400" dirty="0" err="1"/>
              <a:t>Bharatiya</a:t>
            </a:r>
            <a:r>
              <a:rPr lang="en-US" sz="2400" dirty="0"/>
              <a:t> Vijnana </a:t>
            </a:r>
            <a:r>
              <a:rPr lang="en-US" sz="2400" dirty="0" err="1"/>
              <a:t>Mandali</a:t>
            </a:r>
            <a:r>
              <a:rPr lang="en-US" sz="2400" dirty="0"/>
              <a:t>, Andhra </a:t>
            </a:r>
            <a:r>
              <a:rPr lang="en-US" sz="2400" dirty="0" smtClean="0"/>
              <a:t>Pradesh</a:t>
            </a:r>
            <a:endParaRPr lang="en-IN" sz="2400" dirty="0"/>
          </a:p>
        </p:txBody>
      </p:sp>
    </p:spTree>
    <p:extLst>
      <p:ext uri="{BB962C8B-B14F-4D97-AF65-F5344CB8AC3E}">
        <p14:creationId xmlns:p14="http://schemas.microsoft.com/office/powerpoint/2010/main" val="43739656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School level exam</a:t>
            </a:r>
            <a:endParaRPr lang="en-IN" dirty="0"/>
          </a:p>
        </p:txBody>
      </p:sp>
    </p:spTree>
    <p:extLst>
      <p:ext uri="{BB962C8B-B14F-4D97-AF65-F5344CB8AC3E}">
        <p14:creationId xmlns:p14="http://schemas.microsoft.com/office/powerpoint/2010/main" val="91561711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b="1" dirty="0"/>
              <a:t>SCHOOL-LEVEL </a:t>
            </a:r>
            <a:r>
              <a:rPr lang="en-US" b="1" dirty="0" smtClean="0"/>
              <a:t>EXAMINATIONS</a:t>
            </a:r>
            <a:br>
              <a:rPr lang="en-US" b="1" dirty="0" smtClean="0"/>
            </a:br>
            <a:r>
              <a:rPr lang="en-US" b="1" dirty="0" smtClean="0"/>
              <a:t>(JUNIOR </a:t>
            </a:r>
            <a:r>
              <a:rPr lang="en-US" b="1" dirty="0"/>
              <a:t>AND SENIOR</a:t>
            </a:r>
            <a:r>
              <a:rPr lang="en-US" b="1" dirty="0" smtClean="0"/>
              <a:t>)</a:t>
            </a:r>
            <a:r>
              <a:rPr lang="en-IN" dirty="0"/>
              <a:t/>
            </a:r>
            <a:br>
              <a:rPr lang="en-IN" dirty="0"/>
            </a:br>
            <a:endParaRPr lang="en-IN" dirty="0"/>
          </a:p>
        </p:txBody>
      </p:sp>
      <p:sp>
        <p:nvSpPr>
          <p:cNvPr id="3" name="Content Placeholder 2"/>
          <p:cNvSpPr>
            <a:spLocks noGrp="1"/>
          </p:cNvSpPr>
          <p:nvPr>
            <p:ph idx="1"/>
          </p:nvPr>
        </p:nvSpPr>
        <p:spPr>
          <a:xfrm>
            <a:off x="1251678" y="1978925"/>
            <a:ext cx="10178322" cy="4476466"/>
          </a:xfrm>
        </p:spPr>
        <p:txBody>
          <a:bodyPr>
            <a:noAutofit/>
          </a:bodyPr>
          <a:lstStyle/>
          <a:p>
            <a:pPr algn="just"/>
            <a:r>
              <a:rPr lang="en-US" sz="2400" dirty="0"/>
              <a:t>There will be only one examination for a total of </a:t>
            </a:r>
            <a:r>
              <a:rPr lang="en-US" sz="2400" b="1" dirty="0"/>
              <a:t>one hour thirty minutes</a:t>
            </a:r>
            <a:r>
              <a:rPr lang="en-US" sz="2400" dirty="0"/>
              <a:t> duration at school level with </a:t>
            </a:r>
            <a:r>
              <a:rPr lang="en-US" sz="2400" b="1" dirty="0"/>
              <a:t>100 multiple choice questions</a:t>
            </a:r>
            <a:r>
              <a:rPr lang="en-US" sz="2400" dirty="0"/>
              <a:t>, each weighted for one mark. Examination will consist of Two Segments viz. </a:t>
            </a:r>
            <a:r>
              <a:rPr lang="en-US" sz="2400" b="1" dirty="0"/>
              <a:t>Section-A</a:t>
            </a:r>
            <a:r>
              <a:rPr lang="en-US" sz="2400" dirty="0"/>
              <a:t> (comprising of 40 questions from study material Indian Contributions to Science; Life story of Acharya </a:t>
            </a:r>
            <a:r>
              <a:rPr lang="en-US" sz="2400" dirty="0" err="1"/>
              <a:t>Prafulla</a:t>
            </a:r>
            <a:r>
              <a:rPr lang="en-US" sz="2400" dirty="0"/>
              <a:t> Chandra Ray &amp; India’s Freedom Struggle &amp; Science to  be  provided  by  Vijnana Bharati)  &amp; </a:t>
            </a:r>
            <a:r>
              <a:rPr lang="en-US" sz="2400" b="1" dirty="0"/>
              <a:t>Section-B</a:t>
            </a:r>
            <a:r>
              <a:rPr lang="en-US" sz="2400" dirty="0"/>
              <a:t> (comprising of 60 questions based on the Text Books of NCERT Curriculum &amp; Logic and Reasoning (open source)). The examination will be conducted separately for Junior Group (class VI to VIII) and for Senior Group (class IX to XI</a:t>
            </a:r>
            <a:r>
              <a:rPr lang="en-US" sz="2400" dirty="0" smtClean="0"/>
              <a:t>).</a:t>
            </a:r>
            <a:endParaRPr lang="en-IN" sz="2400" dirty="0"/>
          </a:p>
          <a:p>
            <a:pPr algn="just"/>
            <a:r>
              <a:rPr lang="en-US" sz="2400" dirty="0"/>
              <a:t>Evaluation of students will be based on their individual performance at each level. </a:t>
            </a:r>
            <a:endParaRPr lang="en-IN" sz="2400" dirty="0"/>
          </a:p>
        </p:txBody>
      </p:sp>
    </p:spTree>
    <p:extLst>
      <p:ext uri="{BB962C8B-B14F-4D97-AF65-F5344CB8AC3E}">
        <p14:creationId xmlns:p14="http://schemas.microsoft.com/office/powerpoint/2010/main" val="4155743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Medium of examination</a:t>
            </a:r>
            <a:endParaRPr lang="en-IN" dirty="0"/>
          </a:p>
        </p:txBody>
      </p:sp>
      <p:sp>
        <p:nvSpPr>
          <p:cNvPr id="3" name="Content Placeholder 2"/>
          <p:cNvSpPr>
            <a:spLocks noGrp="1"/>
          </p:cNvSpPr>
          <p:nvPr>
            <p:ph idx="1"/>
          </p:nvPr>
        </p:nvSpPr>
        <p:spPr/>
        <p:txBody>
          <a:bodyPr>
            <a:normAutofit/>
          </a:bodyPr>
          <a:lstStyle/>
          <a:p>
            <a:pPr marL="0" indent="0" algn="just">
              <a:buNone/>
            </a:pPr>
            <a:r>
              <a:rPr lang="en-US" sz="2800" dirty="0"/>
              <a:t>The examination will be conducted in English, Hindi, Tamil, Telugu, Kannada, Malayalam, Marathi, Gujarati, Punjabi, Bengali, Odia and Assamese (major regional languages</a:t>
            </a:r>
            <a:r>
              <a:rPr lang="en-US" sz="2800" dirty="0" smtClean="0"/>
              <a:t>).</a:t>
            </a:r>
            <a:endParaRPr lang="en-IN" sz="2800" dirty="0"/>
          </a:p>
        </p:txBody>
      </p:sp>
    </p:spTree>
    <p:extLst>
      <p:ext uri="{BB962C8B-B14F-4D97-AF65-F5344CB8AC3E}">
        <p14:creationId xmlns:p14="http://schemas.microsoft.com/office/powerpoint/2010/main" val="152176908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Syllabus of examination</a:t>
            </a:r>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1848490481"/>
              </p:ext>
            </p:extLst>
          </p:nvPr>
        </p:nvGraphicFramePr>
        <p:xfrm>
          <a:off x="1251678" y="1419367"/>
          <a:ext cx="10178322" cy="3968770"/>
        </p:xfrm>
        <a:graphic>
          <a:graphicData uri="http://schemas.openxmlformats.org/drawingml/2006/table">
            <a:tbl>
              <a:tblPr firstRow="1" firstCol="1" bandRow="1">
                <a:tableStyleId>{5C22544A-7EE6-4342-B048-85BDC9FD1C3A}</a:tableStyleId>
              </a:tblPr>
              <a:tblGrid>
                <a:gridCol w="5190194">
                  <a:extLst>
                    <a:ext uri="{9D8B030D-6E8A-4147-A177-3AD203B41FA5}">
                      <a16:colId xmlns:a16="http://schemas.microsoft.com/office/drawing/2014/main" xmlns="" val="3183185188"/>
                    </a:ext>
                  </a:extLst>
                </a:gridCol>
                <a:gridCol w="2597983">
                  <a:extLst>
                    <a:ext uri="{9D8B030D-6E8A-4147-A177-3AD203B41FA5}">
                      <a16:colId xmlns:a16="http://schemas.microsoft.com/office/drawing/2014/main" xmlns="" val="153853797"/>
                    </a:ext>
                  </a:extLst>
                </a:gridCol>
                <a:gridCol w="2390145">
                  <a:extLst>
                    <a:ext uri="{9D8B030D-6E8A-4147-A177-3AD203B41FA5}">
                      <a16:colId xmlns:a16="http://schemas.microsoft.com/office/drawing/2014/main" xmlns="" val="2706876471"/>
                    </a:ext>
                  </a:extLst>
                </a:gridCol>
              </a:tblGrid>
              <a:tr h="491320">
                <a:tc>
                  <a:txBody>
                    <a:bodyPr/>
                    <a:lstStyle/>
                    <a:p>
                      <a:pPr>
                        <a:spcAft>
                          <a:spcPts val="0"/>
                        </a:spcAft>
                      </a:pPr>
                      <a:r>
                        <a:rPr lang="en-US" sz="1800">
                          <a:effectLst/>
                        </a:rPr>
                        <a:t>CONTENT</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spcAft>
                          <a:spcPts val="0"/>
                        </a:spcAft>
                      </a:pPr>
                      <a:r>
                        <a:rPr lang="en-US" sz="1800">
                          <a:effectLst/>
                        </a:rPr>
                        <a:t>CONTRIBUTION</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spcAft>
                          <a:spcPts val="0"/>
                        </a:spcAft>
                      </a:pPr>
                      <a:r>
                        <a:rPr lang="en-US" sz="1800">
                          <a:effectLst/>
                        </a:rPr>
                        <a:t>CURRICULUM</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xmlns="" val="3828198629"/>
                  </a:ext>
                </a:extLst>
              </a:tr>
              <a:tr h="859809">
                <a:tc>
                  <a:txBody>
                    <a:bodyPr/>
                    <a:lstStyle/>
                    <a:p>
                      <a:pPr>
                        <a:spcAft>
                          <a:spcPts val="0"/>
                        </a:spcAft>
                      </a:pPr>
                      <a:r>
                        <a:rPr lang="en-US" sz="1800" dirty="0">
                          <a:effectLst/>
                        </a:rPr>
                        <a:t>Science and Mathematics from Text Books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spcAft>
                          <a:spcPts val="0"/>
                        </a:spcAft>
                      </a:pPr>
                      <a:r>
                        <a:rPr lang="en-US" sz="1800">
                          <a:effectLst/>
                        </a:rPr>
                        <a:t>50% (50 questions)</a:t>
                      </a:r>
                      <a:endParaRPr lang="en-IN" sz="1800">
                        <a:effectLst/>
                      </a:endParaRPr>
                    </a:p>
                    <a:p>
                      <a:pPr algn="ctr">
                        <a:spcAft>
                          <a:spcPts val="0"/>
                        </a:spcAft>
                      </a:pPr>
                      <a:r>
                        <a:rPr lang="en-US" sz="1800">
                          <a:effectLst/>
                        </a:rPr>
                        <a:t>[1 Mark each]</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spcAft>
                          <a:spcPts val="0"/>
                        </a:spcAft>
                      </a:pPr>
                      <a:r>
                        <a:rPr lang="en-US" sz="1800">
                          <a:effectLst/>
                        </a:rPr>
                        <a:t>NCERT Curriculum</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xmlns="" val="1732130042"/>
                  </a:ext>
                </a:extLst>
              </a:tr>
              <a:tr h="876185">
                <a:tc>
                  <a:txBody>
                    <a:bodyPr/>
                    <a:lstStyle/>
                    <a:p>
                      <a:pPr>
                        <a:spcAft>
                          <a:spcPts val="0"/>
                        </a:spcAft>
                      </a:pPr>
                      <a:r>
                        <a:rPr lang="en-US" sz="1800" dirty="0">
                          <a:effectLst/>
                        </a:rPr>
                        <a:t>Indian Contribution to Science*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spcAft>
                          <a:spcPts val="0"/>
                        </a:spcAft>
                      </a:pPr>
                      <a:r>
                        <a:rPr lang="en-US" sz="1800">
                          <a:effectLst/>
                        </a:rPr>
                        <a:t>20% (20 questions)</a:t>
                      </a:r>
                      <a:endParaRPr lang="en-IN" sz="1800">
                        <a:effectLst/>
                      </a:endParaRPr>
                    </a:p>
                    <a:p>
                      <a:pPr algn="ctr">
                        <a:spcAft>
                          <a:spcPts val="0"/>
                        </a:spcAft>
                      </a:pPr>
                      <a:r>
                        <a:rPr lang="en-US" sz="1800">
                          <a:effectLst/>
                        </a:rPr>
                        <a:t>[1 Mark each]</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spcAft>
                          <a:spcPts val="0"/>
                        </a:spcAft>
                      </a:pPr>
                      <a:r>
                        <a:rPr lang="en-US" sz="1800">
                          <a:effectLst/>
                        </a:rPr>
                        <a:t>VVM Study Material</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xmlns="" val="1410145372"/>
                  </a:ext>
                </a:extLst>
              </a:tr>
              <a:tr h="1007206">
                <a:tc>
                  <a:txBody>
                    <a:bodyPr/>
                    <a:lstStyle/>
                    <a:p>
                      <a:pPr>
                        <a:spcAft>
                          <a:spcPts val="0"/>
                        </a:spcAft>
                      </a:pPr>
                      <a:r>
                        <a:rPr lang="en-US" sz="1800" dirty="0">
                          <a:effectLst/>
                        </a:rPr>
                        <a:t>Life Story of Acharya </a:t>
                      </a:r>
                      <a:r>
                        <a:rPr lang="en-US" sz="1800" dirty="0" err="1">
                          <a:effectLst/>
                        </a:rPr>
                        <a:t>Prafulla</a:t>
                      </a:r>
                      <a:r>
                        <a:rPr lang="en-US" sz="1800" dirty="0">
                          <a:effectLst/>
                        </a:rPr>
                        <a:t> Chandra Ray* &amp; India’s Freedom Struggle &amp; Science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spcAft>
                          <a:spcPts val="0"/>
                        </a:spcAft>
                      </a:pPr>
                      <a:r>
                        <a:rPr lang="en-US" sz="1800">
                          <a:effectLst/>
                        </a:rPr>
                        <a:t>20% (20 questions)</a:t>
                      </a:r>
                      <a:endParaRPr lang="en-IN" sz="1800">
                        <a:effectLst/>
                      </a:endParaRPr>
                    </a:p>
                    <a:p>
                      <a:pPr algn="ctr">
                        <a:spcAft>
                          <a:spcPts val="0"/>
                        </a:spcAft>
                      </a:pPr>
                      <a:r>
                        <a:rPr lang="en-US" sz="1800">
                          <a:effectLst/>
                        </a:rPr>
                        <a:t>[1 Mark each]</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spcAft>
                          <a:spcPts val="0"/>
                        </a:spcAft>
                      </a:pPr>
                      <a:r>
                        <a:rPr lang="en-US" sz="1800">
                          <a:effectLst/>
                        </a:rPr>
                        <a:t>VVM Study Material</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xmlns="" val="1826107659"/>
                  </a:ext>
                </a:extLst>
              </a:tr>
              <a:tr h="734250">
                <a:tc>
                  <a:txBody>
                    <a:bodyPr/>
                    <a:lstStyle/>
                    <a:p>
                      <a:pPr>
                        <a:spcAft>
                          <a:spcPts val="0"/>
                        </a:spcAft>
                      </a:pPr>
                      <a:r>
                        <a:rPr lang="en-US" sz="1800">
                          <a:effectLst/>
                        </a:rPr>
                        <a:t>Logic and Reasoning</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spcAft>
                          <a:spcPts val="0"/>
                        </a:spcAft>
                      </a:pPr>
                      <a:r>
                        <a:rPr lang="en-US" sz="1800">
                          <a:effectLst/>
                        </a:rPr>
                        <a:t>10% (10 questions)</a:t>
                      </a:r>
                      <a:endParaRPr lang="en-IN" sz="1800">
                        <a:effectLst/>
                      </a:endParaRPr>
                    </a:p>
                    <a:p>
                      <a:pPr algn="ctr">
                        <a:spcAft>
                          <a:spcPts val="0"/>
                        </a:spcAft>
                      </a:pPr>
                      <a:r>
                        <a:rPr lang="en-US" sz="1800">
                          <a:effectLst/>
                        </a:rPr>
                        <a:t>[1 Mark each]</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spcAft>
                          <a:spcPts val="0"/>
                        </a:spcAft>
                      </a:pPr>
                      <a:r>
                        <a:rPr lang="en-US" sz="1800" dirty="0">
                          <a:effectLst/>
                        </a:rPr>
                        <a:t>General Reading</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xmlns="" val="2356659630"/>
                  </a:ext>
                </a:extLst>
              </a:tr>
            </a:tbl>
          </a:graphicData>
        </a:graphic>
      </p:graphicFrame>
      <p:sp>
        <p:nvSpPr>
          <p:cNvPr id="5" name="Rectangle 4"/>
          <p:cNvSpPr/>
          <p:nvPr/>
        </p:nvSpPr>
        <p:spPr>
          <a:xfrm>
            <a:off x="1251678" y="5460902"/>
            <a:ext cx="10178322" cy="646331"/>
          </a:xfrm>
          <a:prstGeom prst="rect">
            <a:avLst/>
          </a:prstGeom>
        </p:spPr>
        <p:txBody>
          <a:bodyPr wrap="square">
            <a:spAutoFit/>
          </a:bodyPr>
          <a:lstStyle/>
          <a:p>
            <a:pPr algn="just">
              <a:spcAft>
                <a:spcPts val="0"/>
              </a:spcAft>
            </a:pPr>
            <a:r>
              <a:rPr lang="en-US" dirty="0">
                <a:latin typeface="Calibri" panose="020F0502020204030204" pitchFamily="34" charset="0"/>
                <a:ea typeface="Calibri" panose="020F0502020204030204" pitchFamily="34" charset="0"/>
                <a:cs typeface="Times New Roman" panose="02020603050405020304" pitchFamily="18" charset="0"/>
              </a:rPr>
              <a:t>* will be available in Digital Format from 15</a:t>
            </a:r>
            <a:r>
              <a:rPr lang="en-US" baseline="30000" dirty="0">
                <a:latin typeface="Calibri" panose="020F0502020204030204" pitchFamily="34" charset="0"/>
                <a:ea typeface="Calibri" panose="020F0502020204030204" pitchFamily="34" charset="0"/>
                <a:cs typeface="Times New Roman" panose="02020603050405020304" pitchFamily="18" charset="0"/>
              </a:rPr>
              <a:t>th</a:t>
            </a:r>
            <a:r>
              <a:rPr lang="en-US" dirty="0">
                <a:latin typeface="Calibri" panose="020F0502020204030204" pitchFamily="34" charset="0"/>
                <a:ea typeface="Calibri" panose="020F0502020204030204" pitchFamily="34" charset="0"/>
                <a:cs typeface="Times New Roman" panose="02020603050405020304" pitchFamily="18" charset="0"/>
              </a:rPr>
              <a:t> August, 2021 onwards. </a:t>
            </a:r>
            <a:r>
              <a:rPr lang="en-US" dirty="0">
                <a:solidFill>
                  <a:srgbClr val="FF0000"/>
                </a:solidFill>
                <a:latin typeface="Calibri" panose="020F0502020204030204" pitchFamily="34" charset="0"/>
                <a:ea typeface="Calibri" panose="020F0502020204030204" pitchFamily="34" charset="0"/>
                <a:cs typeface="Times New Roman" panose="02020603050405020304" pitchFamily="18" charset="0"/>
              </a:rPr>
              <a:t>No hard copies will be provided.</a:t>
            </a:r>
            <a:endParaRPr lang="en-IN"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dirty="0">
                <a:latin typeface="Calibri" panose="020F0502020204030204" pitchFamily="34" charset="0"/>
                <a:ea typeface="Calibri" panose="020F0502020204030204" pitchFamily="34" charset="0"/>
                <a:cs typeface="Times New Roman" panose="02020603050405020304" pitchFamily="18" charset="0"/>
              </a:rPr>
              <a:t>** Digital Format can be accessed 45 days prior to exam. </a:t>
            </a:r>
            <a:r>
              <a:rPr lang="en-US" dirty="0">
                <a:solidFill>
                  <a:srgbClr val="FF0000"/>
                </a:solidFill>
                <a:latin typeface="Calibri" panose="020F0502020204030204" pitchFamily="34" charset="0"/>
                <a:ea typeface="Calibri" panose="020F0502020204030204" pitchFamily="34" charset="0"/>
                <a:cs typeface="Times New Roman" panose="02020603050405020304" pitchFamily="18" charset="0"/>
              </a:rPr>
              <a:t>No hard copies will be provided.</a:t>
            </a:r>
            <a:endParaRPr lang="en-IN"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22538201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PATTERN </a:t>
            </a:r>
            <a:r>
              <a:rPr lang="en-US" b="1" dirty="0"/>
              <a:t>OF QUESTION PAPER</a:t>
            </a:r>
            <a:endParaRPr lang="en-IN" dirty="0"/>
          </a:p>
        </p:txBody>
      </p:sp>
      <p:graphicFrame>
        <p:nvGraphicFramePr>
          <p:cNvPr id="5" name="Table 4"/>
          <p:cNvGraphicFramePr>
            <a:graphicFrameLocks noGrp="1"/>
          </p:cNvGraphicFramePr>
          <p:nvPr>
            <p:extLst>
              <p:ext uri="{D42A27DB-BD31-4B8C-83A1-F6EECF244321}">
                <p14:modId xmlns:p14="http://schemas.microsoft.com/office/powerpoint/2010/main" val="1293907263"/>
              </p:ext>
            </p:extLst>
          </p:nvPr>
        </p:nvGraphicFramePr>
        <p:xfrm>
          <a:off x="1251677" y="1228299"/>
          <a:ext cx="10178322" cy="5549637"/>
        </p:xfrm>
        <a:graphic>
          <a:graphicData uri="http://schemas.openxmlformats.org/drawingml/2006/table">
            <a:tbl>
              <a:tblPr firstRow="1" firstCol="1" bandRow="1">
                <a:tableStyleId>{5C22544A-7EE6-4342-B048-85BDC9FD1C3A}</a:tableStyleId>
              </a:tblPr>
              <a:tblGrid>
                <a:gridCol w="1950360">
                  <a:extLst>
                    <a:ext uri="{9D8B030D-6E8A-4147-A177-3AD203B41FA5}">
                      <a16:colId xmlns:a16="http://schemas.microsoft.com/office/drawing/2014/main" xmlns="" val="2504103761"/>
                    </a:ext>
                  </a:extLst>
                </a:gridCol>
                <a:gridCol w="2338954">
                  <a:extLst>
                    <a:ext uri="{9D8B030D-6E8A-4147-A177-3AD203B41FA5}">
                      <a16:colId xmlns:a16="http://schemas.microsoft.com/office/drawing/2014/main" xmlns="" val="3799432143"/>
                    </a:ext>
                  </a:extLst>
                </a:gridCol>
                <a:gridCol w="5889008">
                  <a:extLst>
                    <a:ext uri="{9D8B030D-6E8A-4147-A177-3AD203B41FA5}">
                      <a16:colId xmlns:a16="http://schemas.microsoft.com/office/drawing/2014/main" xmlns="" val="250407647"/>
                    </a:ext>
                  </a:extLst>
                </a:gridCol>
              </a:tblGrid>
              <a:tr h="357449">
                <a:tc>
                  <a:txBody>
                    <a:bodyPr/>
                    <a:lstStyle/>
                    <a:p>
                      <a:pPr>
                        <a:spcAft>
                          <a:spcPts val="0"/>
                        </a:spcAft>
                      </a:pPr>
                      <a:r>
                        <a:rPr lang="en-US" sz="1800" dirty="0">
                          <a:effectLst/>
                        </a:rPr>
                        <a:t>Content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gridSpan="2">
                  <a:txBody>
                    <a:bodyPr/>
                    <a:lstStyle/>
                    <a:p>
                      <a:pPr>
                        <a:spcAft>
                          <a:spcPts val="0"/>
                        </a:spcAft>
                      </a:pPr>
                      <a:r>
                        <a:rPr lang="en-US" sz="1800">
                          <a:effectLst/>
                        </a:rPr>
                        <a:t>Junior and Senior (Classes VI to XI)</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hMerge="1">
                  <a:txBody>
                    <a:bodyPr/>
                    <a:lstStyle/>
                    <a:p>
                      <a:endParaRPr lang="en-IN"/>
                    </a:p>
                  </a:txBody>
                  <a:tcPr/>
                </a:tc>
                <a:extLst>
                  <a:ext uri="{0D108BD9-81ED-4DB2-BD59-A6C34878D82A}">
                    <a16:rowId xmlns:a16="http://schemas.microsoft.com/office/drawing/2014/main" xmlns="" val="3204952783"/>
                  </a:ext>
                </a:extLst>
              </a:tr>
              <a:tr h="357449">
                <a:tc>
                  <a:txBody>
                    <a:bodyPr/>
                    <a:lstStyle/>
                    <a:p>
                      <a:pPr>
                        <a:spcAft>
                          <a:spcPts val="0"/>
                        </a:spcAft>
                      </a:pPr>
                      <a:r>
                        <a:rPr lang="en-US" sz="1800" dirty="0">
                          <a:effectLst/>
                        </a:rPr>
                        <a:t>No. of Questions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gridSpan="2">
                  <a:txBody>
                    <a:bodyPr/>
                    <a:lstStyle/>
                    <a:p>
                      <a:pPr>
                        <a:spcAft>
                          <a:spcPts val="0"/>
                        </a:spcAft>
                      </a:pPr>
                      <a:r>
                        <a:rPr lang="en-US" sz="1800">
                          <a:effectLst/>
                        </a:rPr>
                        <a:t>100</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hMerge="1">
                  <a:txBody>
                    <a:bodyPr/>
                    <a:lstStyle/>
                    <a:p>
                      <a:endParaRPr lang="en-IN"/>
                    </a:p>
                  </a:txBody>
                  <a:tcPr/>
                </a:tc>
                <a:extLst>
                  <a:ext uri="{0D108BD9-81ED-4DB2-BD59-A6C34878D82A}">
                    <a16:rowId xmlns:a16="http://schemas.microsoft.com/office/drawing/2014/main" xmlns="" val="1728887694"/>
                  </a:ext>
                </a:extLst>
              </a:tr>
              <a:tr h="357449">
                <a:tc>
                  <a:txBody>
                    <a:bodyPr/>
                    <a:lstStyle/>
                    <a:p>
                      <a:pPr>
                        <a:spcAft>
                          <a:spcPts val="0"/>
                        </a:spcAft>
                      </a:pPr>
                      <a:r>
                        <a:rPr lang="en-US" sz="1800" dirty="0">
                          <a:effectLst/>
                        </a:rPr>
                        <a:t>Marks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gridSpan="2">
                  <a:txBody>
                    <a:bodyPr/>
                    <a:lstStyle/>
                    <a:p>
                      <a:pPr>
                        <a:spcAft>
                          <a:spcPts val="0"/>
                        </a:spcAft>
                      </a:pPr>
                      <a:r>
                        <a:rPr lang="en-US" sz="1800" dirty="0">
                          <a:effectLst/>
                        </a:rPr>
                        <a:t>100*</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hMerge="1">
                  <a:txBody>
                    <a:bodyPr/>
                    <a:lstStyle/>
                    <a:p>
                      <a:endParaRPr lang="en-IN"/>
                    </a:p>
                  </a:txBody>
                  <a:tcPr/>
                </a:tc>
                <a:extLst>
                  <a:ext uri="{0D108BD9-81ED-4DB2-BD59-A6C34878D82A}">
                    <a16:rowId xmlns:a16="http://schemas.microsoft.com/office/drawing/2014/main" xmlns="" val="475954071"/>
                  </a:ext>
                </a:extLst>
              </a:tr>
              <a:tr h="714895">
                <a:tc>
                  <a:txBody>
                    <a:bodyPr/>
                    <a:lstStyle/>
                    <a:p>
                      <a:pPr>
                        <a:spcAft>
                          <a:spcPts val="0"/>
                        </a:spcAft>
                      </a:pPr>
                      <a:r>
                        <a:rPr lang="en-US" sz="1800">
                          <a:effectLst/>
                        </a:rPr>
                        <a:t>Structure  of Questions</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gridSpan="2">
                  <a:txBody>
                    <a:bodyPr/>
                    <a:lstStyle/>
                    <a:p>
                      <a:pPr>
                        <a:spcAft>
                          <a:spcPts val="0"/>
                        </a:spcAft>
                      </a:pPr>
                      <a:r>
                        <a:rPr lang="en-US" sz="1800" dirty="0">
                          <a:effectLst/>
                        </a:rPr>
                        <a:t>Multiple Choice Questions </a:t>
                      </a:r>
                      <a:r>
                        <a:rPr lang="en-US" sz="1800" dirty="0" smtClean="0">
                          <a:effectLst/>
                        </a:rPr>
                        <a:t>[1 </a:t>
                      </a:r>
                      <a:r>
                        <a:rPr lang="en-US" sz="1800" dirty="0">
                          <a:effectLst/>
                        </a:rPr>
                        <a:t>Mark each]</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hMerge="1">
                  <a:txBody>
                    <a:bodyPr/>
                    <a:lstStyle/>
                    <a:p>
                      <a:endParaRPr lang="en-IN"/>
                    </a:p>
                  </a:txBody>
                  <a:tcPr/>
                </a:tc>
                <a:extLst>
                  <a:ext uri="{0D108BD9-81ED-4DB2-BD59-A6C34878D82A}">
                    <a16:rowId xmlns:a16="http://schemas.microsoft.com/office/drawing/2014/main" xmlns="" val="3859775355"/>
                  </a:ext>
                </a:extLst>
              </a:tr>
              <a:tr h="1108181">
                <a:tc rowSpan="2">
                  <a:txBody>
                    <a:bodyPr/>
                    <a:lstStyle/>
                    <a:p>
                      <a:pPr>
                        <a:spcAft>
                          <a:spcPts val="0"/>
                        </a:spcAft>
                      </a:pPr>
                      <a:r>
                        <a:rPr lang="en-US" sz="1800">
                          <a:effectLst/>
                        </a:rPr>
                        <a:t>Segments</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spcAft>
                          <a:spcPts val="0"/>
                        </a:spcAft>
                      </a:pPr>
                      <a:r>
                        <a:rPr lang="en-US" sz="1800" dirty="0">
                          <a:effectLst/>
                        </a:rPr>
                        <a:t>Section-A</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spcAft>
                          <a:spcPts val="0"/>
                        </a:spcAft>
                      </a:pPr>
                      <a:r>
                        <a:rPr lang="en-US" sz="1800">
                          <a:effectLst/>
                        </a:rPr>
                        <a:t>40 questions from 1) Indian Contributions to Science; 2) Life story of Acharya Prafulla Chandra Ray &amp; 3) India’s Freedom Struggle &amp; Science</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xmlns="" val="1522546089"/>
                  </a:ext>
                </a:extLst>
              </a:tr>
              <a:tr h="831135">
                <a:tc vMerge="1">
                  <a:txBody>
                    <a:bodyPr/>
                    <a:lstStyle/>
                    <a:p>
                      <a:endParaRPr lang="en-IN"/>
                    </a:p>
                  </a:txBody>
                  <a:tcPr/>
                </a:tc>
                <a:tc>
                  <a:txBody>
                    <a:bodyPr/>
                    <a:lstStyle/>
                    <a:p>
                      <a:pPr>
                        <a:spcAft>
                          <a:spcPts val="0"/>
                        </a:spcAft>
                      </a:pPr>
                      <a:r>
                        <a:rPr lang="en-US" sz="1800" dirty="0">
                          <a:effectLst/>
                        </a:rPr>
                        <a:t>Section-B</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spcAft>
                          <a:spcPts val="0"/>
                        </a:spcAft>
                      </a:pPr>
                      <a:r>
                        <a:rPr lang="en-US" sz="1800">
                          <a:effectLst/>
                        </a:rPr>
                        <a:t>60 questions from 1) Text Books of NCERT Curriculum &amp; 2) Logic and Reasoning (open source)</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xmlns="" val="2141693695"/>
                  </a:ext>
                </a:extLst>
              </a:tr>
              <a:tr h="357449">
                <a:tc rowSpan="2">
                  <a:txBody>
                    <a:bodyPr/>
                    <a:lstStyle/>
                    <a:p>
                      <a:pPr>
                        <a:spcAft>
                          <a:spcPts val="0"/>
                        </a:spcAft>
                      </a:pPr>
                      <a:r>
                        <a:rPr lang="en-US" sz="1800">
                          <a:effectLst/>
                        </a:rPr>
                        <a:t>Duration (90 minutes)</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spcAft>
                          <a:spcPts val="0"/>
                        </a:spcAft>
                      </a:pPr>
                      <a:r>
                        <a:rPr lang="en-US" sz="1800" dirty="0">
                          <a:effectLst/>
                        </a:rPr>
                        <a:t>Section-A</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spcAft>
                          <a:spcPts val="0"/>
                        </a:spcAft>
                      </a:pPr>
                      <a:r>
                        <a:rPr lang="en-US" sz="1800">
                          <a:effectLst/>
                        </a:rPr>
                        <a:t>30 Minutes (40 Questions, 40 Marks)</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xmlns="" val="578059614"/>
                  </a:ext>
                </a:extLst>
              </a:tr>
              <a:tr h="357449">
                <a:tc vMerge="1">
                  <a:txBody>
                    <a:bodyPr/>
                    <a:lstStyle/>
                    <a:p>
                      <a:endParaRPr lang="en-IN"/>
                    </a:p>
                  </a:txBody>
                  <a:tcPr/>
                </a:tc>
                <a:tc>
                  <a:txBody>
                    <a:bodyPr/>
                    <a:lstStyle/>
                    <a:p>
                      <a:pPr>
                        <a:spcAft>
                          <a:spcPts val="0"/>
                        </a:spcAft>
                      </a:pPr>
                      <a:r>
                        <a:rPr lang="en-US" sz="1800" dirty="0">
                          <a:effectLst/>
                        </a:rPr>
                        <a:t>Section-B</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spcAft>
                          <a:spcPts val="0"/>
                        </a:spcAft>
                      </a:pPr>
                      <a:r>
                        <a:rPr lang="en-US" sz="1800" dirty="0">
                          <a:effectLst/>
                        </a:rPr>
                        <a:t>60 Minutes (60 Questions, 60 Marks)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xmlns="" val="3952948212"/>
                  </a:ext>
                </a:extLst>
              </a:tr>
              <a:tr h="1108181">
                <a:tc>
                  <a:txBody>
                    <a:bodyPr/>
                    <a:lstStyle/>
                    <a:p>
                      <a:pPr>
                        <a:spcAft>
                          <a:spcPts val="0"/>
                        </a:spcAft>
                      </a:pPr>
                      <a:r>
                        <a:rPr lang="en-US" sz="1800">
                          <a:effectLst/>
                        </a:rPr>
                        <a:t>Qualifying Criterion</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spcAft>
                          <a:spcPts val="0"/>
                        </a:spcAft>
                      </a:pPr>
                      <a:r>
                        <a:rPr lang="en-US" sz="1800">
                          <a:effectLst/>
                        </a:rPr>
                        <a:t> </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spcAft>
                          <a:spcPts val="0"/>
                        </a:spcAft>
                      </a:pPr>
                      <a:r>
                        <a:rPr lang="en-US" sz="1800" dirty="0">
                          <a:effectLst/>
                        </a:rPr>
                        <a:t>Answers of Section-B will be checked only if a student secures equal or more than 50% (i.e. equal to or more than 20 Marks) in Section-A.</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xmlns="" val="3480157377"/>
                  </a:ext>
                </a:extLst>
              </a:tr>
            </a:tbl>
          </a:graphicData>
        </a:graphic>
      </p:graphicFrame>
    </p:spTree>
    <p:extLst>
      <p:ext uri="{BB962C8B-B14F-4D97-AF65-F5344CB8AC3E}">
        <p14:creationId xmlns:p14="http://schemas.microsoft.com/office/powerpoint/2010/main" val="49826072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PATTERN OF QUESTION PAPER</a:t>
            </a:r>
            <a:endParaRPr lang="en-IN" dirty="0"/>
          </a:p>
        </p:txBody>
      </p:sp>
      <p:sp>
        <p:nvSpPr>
          <p:cNvPr id="3" name="Content Placeholder 2"/>
          <p:cNvSpPr>
            <a:spLocks noGrp="1"/>
          </p:cNvSpPr>
          <p:nvPr>
            <p:ph idx="1"/>
          </p:nvPr>
        </p:nvSpPr>
        <p:spPr>
          <a:xfrm>
            <a:off x="1251678" y="1583140"/>
            <a:ext cx="10178322" cy="4299045"/>
          </a:xfrm>
        </p:spPr>
        <p:txBody>
          <a:bodyPr/>
          <a:lstStyle/>
          <a:p>
            <a:pPr marL="0" lvl="0" indent="0" algn="just">
              <a:buNone/>
            </a:pPr>
            <a:r>
              <a:rPr lang="en-US" dirty="0"/>
              <a:t>There will be two sections.</a:t>
            </a:r>
            <a:endParaRPr lang="en-IN" dirty="0"/>
          </a:p>
          <a:p>
            <a:pPr marL="0" lvl="0" indent="0" algn="just">
              <a:buNone/>
            </a:pPr>
            <a:r>
              <a:rPr lang="en-US" b="1" dirty="0"/>
              <a:t>Section-A</a:t>
            </a:r>
            <a:endParaRPr lang="en-IN" dirty="0"/>
          </a:p>
          <a:p>
            <a:pPr lvl="0" algn="just"/>
            <a:r>
              <a:rPr lang="en-US" dirty="0"/>
              <a:t>Students will be provided 30 minutes to answer 40 questions of Section-A. </a:t>
            </a:r>
            <a:endParaRPr lang="en-IN" dirty="0"/>
          </a:p>
          <a:p>
            <a:pPr lvl="0" algn="just"/>
            <a:r>
              <a:rPr lang="en-US" dirty="0"/>
              <a:t>The student will be able to see only one question at a time. </a:t>
            </a:r>
            <a:endParaRPr lang="en-IN" dirty="0"/>
          </a:p>
          <a:p>
            <a:pPr lvl="0" algn="just"/>
            <a:r>
              <a:rPr lang="en-US" dirty="0" err="1"/>
              <a:t>He/She</a:t>
            </a:r>
            <a:r>
              <a:rPr lang="en-US" dirty="0"/>
              <a:t> will be able to review the answers of section-A, until or unless the final submission of the answers for the section or before completion of the time duration i.e. 30 minutes. After that he/she will be redirected to the Section-B.</a:t>
            </a:r>
            <a:endParaRPr lang="en-IN" dirty="0"/>
          </a:p>
          <a:p>
            <a:pPr lvl="0" algn="just"/>
            <a:r>
              <a:rPr lang="en-US" dirty="0"/>
              <a:t>Student can edit or change the answers by clicking on the review tab and question number only before the submission of the answers for this section or completion of the time duration</a:t>
            </a:r>
            <a:r>
              <a:rPr lang="en-US" dirty="0" smtClean="0"/>
              <a:t>.</a:t>
            </a:r>
            <a:endParaRPr lang="en-IN" dirty="0"/>
          </a:p>
        </p:txBody>
      </p:sp>
    </p:spTree>
    <p:extLst>
      <p:ext uri="{BB962C8B-B14F-4D97-AF65-F5344CB8AC3E}">
        <p14:creationId xmlns:p14="http://schemas.microsoft.com/office/powerpoint/2010/main" val="279526142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Cont</a:t>
            </a:r>
            <a:r>
              <a:rPr lang="en-US" b="1" dirty="0" smtClean="0"/>
              <a:t>….</a:t>
            </a:r>
            <a:endParaRPr lang="en-IN" dirty="0"/>
          </a:p>
        </p:txBody>
      </p:sp>
      <p:sp>
        <p:nvSpPr>
          <p:cNvPr id="3" name="Content Placeholder 2"/>
          <p:cNvSpPr>
            <a:spLocks noGrp="1"/>
          </p:cNvSpPr>
          <p:nvPr>
            <p:ph idx="1"/>
          </p:nvPr>
        </p:nvSpPr>
        <p:spPr>
          <a:xfrm>
            <a:off x="1251678" y="1583140"/>
            <a:ext cx="10178322" cy="4299045"/>
          </a:xfrm>
        </p:spPr>
        <p:txBody>
          <a:bodyPr>
            <a:normAutofit/>
          </a:bodyPr>
          <a:lstStyle/>
          <a:p>
            <a:pPr marL="0" lvl="0" indent="0">
              <a:buNone/>
            </a:pPr>
            <a:r>
              <a:rPr lang="en-US" b="1" dirty="0" smtClean="0"/>
              <a:t>Section-B</a:t>
            </a:r>
            <a:endParaRPr lang="en-IN" dirty="0"/>
          </a:p>
          <a:p>
            <a:pPr lvl="0"/>
            <a:r>
              <a:rPr lang="en-US" dirty="0"/>
              <a:t>Students will be provided 60 minutes to answer 60 questions in Section-B. </a:t>
            </a:r>
            <a:endParaRPr lang="en-IN" dirty="0"/>
          </a:p>
          <a:p>
            <a:pPr lvl="0"/>
            <a:r>
              <a:rPr lang="en-US" dirty="0"/>
              <a:t>The student will be able to see one question at a time. </a:t>
            </a:r>
            <a:endParaRPr lang="en-IN" dirty="0"/>
          </a:p>
          <a:p>
            <a:pPr lvl="0"/>
            <a:r>
              <a:rPr lang="en-US" dirty="0"/>
              <a:t>He/she will be able to review the answers in this section until or unless the final submission of the answers for this section or before the completion of the time duration i.e. 60 minutes. After that he/she will be redirected to the Final Submission of Answer Sheet.</a:t>
            </a:r>
            <a:endParaRPr lang="en-IN" dirty="0"/>
          </a:p>
          <a:p>
            <a:pPr lvl="0"/>
            <a:r>
              <a:rPr lang="en-US" dirty="0"/>
              <a:t>Student can edit or change the answers by clicking on the review tab and question number only before the submission of the answers for this section or completion of the time duration.</a:t>
            </a:r>
            <a:endParaRPr lang="en-IN" dirty="0"/>
          </a:p>
          <a:p>
            <a:pPr lvl="0"/>
            <a:r>
              <a:rPr lang="en-US" dirty="0"/>
              <a:t>After that he/she will be redirected to the Final Submission of Answer Sheet. </a:t>
            </a:r>
            <a:endParaRPr lang="en-IN" dirty="0"/>
          </a:p>
        </p:txBody>
      </p:sp>
    </p:spTree>
    <p:extLst>
      <p:ext uri="{BB962C8B-B14F-4D97-AF65-F5344CB8AC3E}">
        <p14:creationId xmlns:p14="http://schemas.microsoft.com/office/powerpoint/2010/main" val="38509077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Evaluation process</a:t>
            </a:r>
            <a:endParaRPr lang="en-IN" dirty="0"/>
          </a:p>
        </p:txBody>
      </p:sp>
      <p:sp>
        <p:nvSpPr>
          <p:cNvPr id="3" name="Content Placeholder 2"/>
          <p:cNvSpPr>
            <a:spLocks noGrp="1"/>
          </p:cNvSpPr>
          <p:nvPr>
            <p:ph idx="1"/>
          </p:nvPr>
        </p:nvSpPr>
        <p:spPr/>
        <p:txBody>
          <a:bodyPr>
            <a:normAutofit/>
          </a:bodyPr>
          <a:lstStyle/>
          <a:p>
            <a:pPr marL="0" indent="0" algn="just">
              <a:buNone/>
            </a:pPr>
            <a:r>
              <a:rPr lang="en-US" sz="2800" dirty="0">
                <a:solidFill>
                  <a:srgbClr val="FF0000"/>
                </a:solidFill>
              </a:rPr>
              <a:t>Answers of Section-B will be evaluated only if a student secures equal to or more than 50% (i.e., equal to or more than 20 Marks) in Section-A. The final merit list to identify participants for State Level Camp would be prepared on the basis of total marks scored in both segments namely Section-A &amp; Section-B. In case, if there is tie in rankings, marks obtained in Section-A will be the deciding one.</a:t>
            </a:r>
            <a:endParaRPr lang="en-IN" sz="2800" dirty="0">
              <a:solidFill>
                <a:srgbClr val="FF0000"/>
              </a:solidFill>
            </a:endParaRPr>
          </a:p>
        </p:txBody>
      </p:sp>
    </p:spTree>
    <p:extLst>
      <p:ext uri="{BB962C8B-B14F-4D97-AF65-F5344CB8AC3E}">
        <p14:creationId xmlns:p14="http://schemas.microsoft.com/office/powerpoint/2010/main" val="248933116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51678" y="995881"/>
            <a:ext cx="10178322" cy="4883711"/>
          </a:xfrm>
        </p:spPr>
        <p:txBody>
          <a:bodyPr>
            <a:noAutofit/>
          </a:bodyPr>
          <a:lstStyle/>
          <a:p>
            <a:pPr marL="0" indent="0" algn="just">
              <a:buNone/>
            </a:pPr>
            <a:r>
              <a:rPr lang="en-US" sz="2800" dirty="0" err="1">
                <a:solidFill>
                  <a:schemeClr val="tx1"/>
                </a:solidFill>
              </a:rPr>
              <a:t>Vidyarthi</a:t>
            </a:r>
            <a:r>
              <a:rPr lang="en-US" sz="2800" dirty="0">
                <a:solidFill>
                  <a:schemeClr val="tx1"/>
                </a:solidFill>
              </a:rPr>
              <a:t> Vigyan Manthan (VVM) is an initiative </a:t>
            </a:r>
            <a:r>
              <a:rPr lang="en-US" sz="2800" dirty="0" smtClean="0">
                <a:solidFill>
                  <a:schemeClr val="tx1"/>
                </a:solidFill>
              </a:rPr>
              <a:t>of </a:t>
            </a:r>
            <a:r>
              <a:rPr lang="en-US" sz="2800" b="1" dirty="0">
                <a:solidFill>
                  <a:schemeClr val="tx1"/>
                </a:solidFill>
              </a:rPr>
              <a:t>Vijnana Bharati </a:t>
            </a:r>
            <a:r>
              <a:rPr lang="en-US" sz="2800" dirty="0">
                <a:solidFill>
                  <a:schemeClr val="tx1"/>
                </a:solidFill>
              </a:rPr>
              <a:t>(VIBHA), in collaboration with </a:t>
            </a:r>
            <a:r>
              <a:rPr lang="en-US" sz="2800" b="1" dirty="0" err="1" smtClean="0">
                <a:solidFill>
                  <a:schemeClr val="tx1"/>
                </a:solidFill>
              </a:rPr>
              <a:t>Vigyan</a:t>
            </a:r>
            <a:r>
              <a:rPr lang="en-US" sz="2800" b="1" dirty="0" smtClean="0">
                <a:solidFill>
                  <a:schemeClr val="tx1"/>
                </a:solidFill>
              </a:rPr>
              <a:t> </a:t>
            </a:r>
            <a:r>
              <a:rPr lang="en-US" sz="2800" b="1" dirty="0" err="1">
                <a:solidFill>
                  <a:schemeClr val="tx1"/>
                </a:solidFill>
              </a:rPr>
              <a:t>Prasar</a:t>
            </a:r>
            <a:r>
              <a:rPr lang="en-US" sz="2800" b="1" dirty="0">
                <a:solidFill>
                  <a:schemeClr val="tx1"/>
                </a:solidFill>
              </a:rPr>
              <a:t>,</a:t>
            </a:r>
            <a:r>
              <a:rPr lang="en-US" sz="2800" dirty="0">
                <a:solidFill>
                  <a:schemeClr val="tx1"/>
                </a:solidFill>
              </a:rPr>
              <a:t> </a:t>
            </a:r>
            <a:r>
              <a:rPr lang="en-US" sz="2800" dirty="0" smtClean="0">
                <a:solidFill>
                  <a:schemeClr val="tx1"/>
                </a:solidFill>
              </a:rPr>
              <a:t>an </a:t>
            </a:r>
            <a:r>
              <a:rPr lang="en-US" sz="2800" dirty="0">
                <a:solidFill>
                  <a:schemeClr val="tx1"/>
                </a:solidFill>
              </a:rPr>
              <a:t>autonomous organization under </a:t>
            </a:r>
            <a:r>
              <a:rPr lang="en-US" sz="2800" b="1" dirty="0">
                <a:solidFill>
                  <a:schemeClr val="tx1"/>
                </a:solidFill>
              </a:rPr>
              <a:t>the Department of Science and Technology, </a:t>
            </a:r>
            <a:r>
              <a:rPr lang="en-US" sz="2800" b="1" dirty="0" smtClean="0">
                <a:solidFill>
                  <a:schemeClr val="tx1"/>
                </a:solidFill>
              </a:rPr>
              <a:t>Govt. </a:t>
            </a:r>
            <a:r>
              <a:rPr lang="en-US" sz="2800" b="1" dirty="0">
                <a:solidFill>
                  <a:schemeClr val="tx1"/>
                </a:solidFill>
              </a:rPr>
              <a:t>of India </a:t>
            </a:r>
            <a:r>
              <a:rPr lang="en-US" sz="2800" dirty="0">
                <a:solidFill>
                  <a:schemeClr val="tx1"/>
                </a:solidFill>
              </a:rPr>
              <a:t>and National Council of Educational Research and Training (NCERT), an institution under </a:t>
            </a:r>
            <a:r>
              <a:rPr lang="en-US" sz="2800" b="1" dirty="0">
                <a:solidFill>
                  <a:schemeClr val="tx1"/>
                </a:solidFill>
              </a:rPr>
              <a:t>the Ministry of </a:t>
            </a:r>
            <a:r>
              <a:rPr lang="en-US" sz="2800" b="1" dirty="0" smtClean="0">
                <a:solidFill>
                  <a:schemeClr val="tx1"/>
                </a:solidFill>
              </a:rPr>
              <a:t>Education, </a:t>
            </a:r>
            <a:r>
              <a:rPr lang="en-US" sz="2800" b="1" dirty="0" smtClean="0">
                <a:solidFill>
                  <a:schemeClr val="tx1"/>
                </a:solidFill>
              </a:rPr>
              <a:t>Govt. of India.</a:t>
            </a:r>
            <a:r>
              <a:rPr lang="en-US" sz="2800" dirty="0" smtClean="0">
                <a:solidFill>
                  <a:schemeClr val="tx1"/>
                </a:solidFill>
              </a:rPr>
              <a:t> </a:t>
            </a:r>
            <a:r>
              <a:rPr lang="en-US" sz="2800" dirty="0">
                <a:solidFill>
                  <a:schemeClr val="tx1"/>
                </a:solidFill>
              </a:rPr>
              <a:t>VVM is a national program for popularizing science among school students of standard VI to XI, </a:t>
            </a:r>
            <a:r>
              <a:rPr lang="en-US" sz="2800" dirty="0" err="1">
                <a:solidFill>
                  <a:schemeClr val="tx1"/>
                </a:solidFill>
              </a:rPr>
              <a:t>conceptualised</a:t>
            </a:r>
            <a:r>
              <a:rPr lang="en-US" sz="2800" dirty="0">
                <a:solidFill>
                  <a:schemeClr val="tx1"/>
                </a:solidFill>
              </a:rPr>
              <a:t> to identify bright minds with a scientific aptitude from the student community</a:t>
            </a:r>
            <a:r>
              <a:rPr lang="en-US" sz="2800" dirty="0" smtClean="0">
                <a:solidFill>
                  <a:schemeClr val="tx1"/>
                </a:solidFill>
              </a:rPr>
              <a:t>.</a:t>
            </a:r>
            <a:endParaRPr lang="en-IN" sz="2800" dirty="0">
              <a:solidFill>
                <a:schemeClr val="tx1"/>
              </a:solidFill>
            </a:endParaRPr>
          </a:p>
        </p:txBody>
      </p:sp>
    </p:spTree>
    <p:extLst>
      <p:ext uri="{BB962C8B-B14F-4D97-AF65-F5344CB8AC3E}">
        <p14:creationId xmlns:p14="http://schemas.microsoft.com/office/powerpoint/2010/main" val="285012294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Exam app &amp; mock </a:t>
            </a:r>
            <a:r>
              <a:rPr lang="en-US" b="1" dirty="0" smtClean="0"/>
              <a:t>EXAM</a:t>
            </a:r>
            <a:endParaRPr lang="en-IN" dirty="0"/>
          </a:p>
        </p:txBody>
      </p:sp>
      <p:sp>
        <p:nvSpPr>
          <p:cNvPr id="3" name="Content Placeholder 2"/>
          <p:cNvSpPr>
            <a:spLocks noGrp="1"/>
          </p:cNvSpPr>
          <p:nvPr>
            <p:ph idx="1"/>
          </p:nvPr>
        </p:nvSpPr>
        <p:spPr>
          <a:xfrm>
            <a:off x="1251678" y="1255594"/>
            <a:ext cx="10178322" cy="5390865"/>
          </a:xfrm>
        </p:spPr>
        <p:txBody>
          <a:bodyPr>
            <a:noAutofit/>
          </a:bodyPr>
          <a:lstStyle/>
          <a:p>
            <a:pPr marL="0" indent="0" algn="just">
              <a:buNone/>
            </a:pPr>
            <a:r>
              <a:rPr lang="en-US" sz="2800" dirty="0"/>
              <a:t>Exam App will be made available for download </a:t>
            </a:r>
            <a:r>
              <a:rPr lang="en-US" sz="2800" dirty="0" smtClean="0"/>
              <a:t>on </a:t>
            </a:r>
            <a:r>
              <a:rPr lang="en-US" sz="2800" dirty="0"/>
              <a:t>the profile page of the </a:t>
            </a:r>
            <a:r>
              <a:rPr lang="en-US" sz="2800" dirty="0" smtClean="0"/>
              <a:t>student from </a:t>
            </a:r>
            <a:r>
              <a:rPr lang="en-US" sz="2800" b="1" dirty="0" smtClean="0"/>
              <a:t>Monday, 01 November, 2021. </a:t>
            </a:r>
            <a:r>
              <a:rPr lang="en-US" sz="2800" dirty="0"/>
              <a:t>The App will be installed and will function </a:t>
            </a:r>
            <a:r>
              <a:rPr lang="en-US" sz="2800" dirty="0" smtClean="0"/>
              <a:t>in laptop </a:t>
            </a:r>
            <a:r>
              <a:rPr lang="en-US" sz="2800" dirty="0"/>
              <a:t>/ tablet / </a:t>
            </a:r>
            <a:r>
              <a:rPr lang="en-US" sz="2800" dirty="0" smtClean="0"/>
              <a:t>mobile except </a:t>
            </a:r>
            <a:r>
              <a:rPr lang="en-US" sz="2800" dirty="0" err="1" smtClean="0">
                <a:solidFill>
                  <a:srgbClr val="FF0000"/>
                </a:solidFill>
              </a:rPr>
              <a:t>IoS</a:t>
            </a:r>
            <a:r>
              <a:rPr lang="en-US" sz="2800" dirty="0" smtClean="0">
                <a:solidFill>
                  <a:srgbClr val="FF0000"/>
                </a:solidFill>
              </a:rPr>
              <a:t> (APPLE Devices) operating system devices</a:t>
            </a:r>
            <a:r>
              <a:rPr lang="en-US" sz="2800" dirty="0" smtClean="0"/>
              <a:t>. The </a:t>
            </a:r>
            <a:r>
              <a:rPr lang="en-US" sz="2800" dirty="0"/>
              <a:t>profile page will contain detailed instructions for App download and installation. </a:t>
            </a:r>
          </a:p>
          <a:p>
            <a:pPr marL="0" indent="0" algn="just">
              <a:buNone/>
            </a:pPr>
            <a:r>
              <a:rPr lang="en-US" sz="2800" dirty="0" smtClean="0"/>
              <a:t>To </a:t>
            </a:r>
            <a:r>
              <a:rPr lang="en-US" sz="2800" dirty="0"/>
              <a:t>build confidence of the students and to make the exam user friendly, mock tests will be conducted regularly. The registered students will get regular notifications regarding availability of mock exams. On the specified date and time, the student can login in Exam App and take the mock test. Mock Tests will begin from </a:t>
            </a:r>
            <a:r>
              <a:rPr lang="en-US" sz="2800" b="1" dirty="0"/>
              <a:t>01</a:t>
            </a:r>
            <a:r>
              <a:rPr lang="en-US" sz="2800" b="1" baseline="30000" dirty="0"/>
              <a:t>st</a:t>
            </a:r>
            <a:r>
              <a:rPr lang="en-US" sz="2800" b="1" dirty="0"/>
              <a:t> November, 2021</a:t>
            </a:r>
            <a:r>
              <a:rPr lang="en-US" sz="2800" dirty="0"/>
              <a:t>. </a:t>
            </a:r>
            <a:endParaRPr lang="en-IN" sz="2800" dirty="0"/>
          </a:p>
        </p:txBody>
      </p:sp>
    </p:spTree>
    <p:extLst>
      <p:ext uri="{BB962C8B-B14F-4D97-AF65-F5344CB8AC3E}">
        <p14:creationId xmlns:p14="http://schemas.microsoft.com/office/powerpoint/2010/main" val="155883682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Final </a:t>
            </a:r>
            <a:r>
              <a:rPr lang="en-US" b="1" dirty="0" smtClean="0"/>
              <a:t>EXAMINATION &amp; result</a:t>
            </a:r>
            <a:endParaRPr lang="en-IN" dirty="0"/>
          </a:p>
        </p:txBody>
      </p:sp>
      <p:sp>
        <p:nvSpPr>
          <p:cNvPr id="3" name="Content Placeholder 2"/>
          <p:cNvSpPr>
            <a:spLocks noGrp="1"/>
          </p:cNvSpPr>
          <p:nvPr>
            <p:ph idx="1"/>
          </p:nvPr>
        </p:nvSpPr>
        <p:spPr/>
        <p:txBody>
          <a:bodyPr>
            <a:normAutofit/>
          </a:bodyPr>
          <a:lstStyle/>
          <a:p>
            <a:pPr marL="0" indent="0" algn="just">
              <a:buNone/>
            </a:pPr>
            <a:r>
              <a:rPr lang="en-US" sz="2800" dirty="0" smtClean="0"/>
              <a:t>Students can appear </a:t>
            </a:r>
            <a:r>
              <a:rPr lang="en-US" sz="2800" dirty="0"/>
              <a:t>in the examination </a:t>
            </a:r>
            <a:r>
              <a:rPr lang="en-US" sz="2800" dirty="0" smtClean="0"/>
              <a:t>either on </a:t>
            </a:r>
            <a:r>
              <a:rPr lang="en-US" sz="2800" b="1" dirty="0" smtClean="0"/>
              <a:t>Tuesday, 30</a:t>
            </a:r>
            <a:r>
              <a:rPr lang="en-US" sz="2800" b="1" baseline="30000" dirty="0" smtClean="0"/>
              <a:t>th</a:t>
            </a:r>
            <a:r>
              <a:rPr lang="en-US" sz="2800" b="1" dirty="0" smtClean="0"/>
              <a:t> </a:t>
            </a:r>
            <a:r>
              <a:rPr lang="en-US" sz="2800" b="1" dirty="0"/>
              <a:t>November</a:t>
            </a:r>
            <a:r>
              <a:rPr lang="en-US" sz="2800" dirty="0"/>
              <a:t> </a:t>
            </a:r>
            <a:r>
              <a:rPr lang="en-US" sz="2800" dirty="0" smtClean="0"/>
              <a:t>2021 or on </a:t>
            </a:r>
            <a:r>
              <a:rPr lang="en-US" sz="2800" b="1" dirty="0" smtClean="0"/>
              <a:t>Sunday, 05</a:t>
            </a:r>
            <a:r>
              <a:rPr lang="en-US" sz="2800" b="1" baseline="30000" dirty="0" smtClean="0"/>
              <a:t>th</a:t>
            </a:r>
            <a:r>
              <a:rPr lang="en-US" sz="2800" b="1" dirty="0" smtClean="0"/>
              <a:t> </a:t>
            </a:r>
            <a:r>
              <a:rPr lang="en-US" sz="2800" b="1" dirty="0"/>
              <a:t>December, 2021.</a:t>
            </a:r>
            <a:r>
              <a:rPr lang="en-US" sz="2800" dirty="0"/>
              <a:t> </a:t>
            </a:r>
            <a:r>
              <a:rPr lang="en-US" sz="2800" dirty="0" smtClean="0"/>
              <a:t>Students </a:t>
            </a:r>
            <a:r>
              <a:rPr lang="en-US" sz="2800" dirty="0"/>
              <a:t>can login in the </a:t>
            </a:r>
            <a:r>
              <a:rPr lang="en-US" sz="2800" b="1" dirty="0"/>
              <a:t>Exam App anytime from 10:00AM to 08:00PM to write the exam</a:t>
            </a:r>
            <a:r>
              <a:rPr lang="en-US" sz="2800" dirty="0"/>
              <a:t> with his/her selected device (mobile/tablet /laptop</a:t>
            </a:r>
            <a:r>
              <a:rPr lang="en-US" sz="2800" dirty="0" smtClean="0"/>
              <a:t>).</a:t>
            </a:r>
          </a:p>
          <a:p>
            <a:pPr marL="0" indent="0" algn="just">
              <a:buNone/>
            </a:pPr>
            <a:r>
              <a:rPr lang="en-US" sz="2800" b="1" dirty="0" smtClean="0">
                <a:solidFill>
                  <a:srgbClr val="FF0000"/>
                </a:solidFill>
              </a:rPr>
              <a:t>Result will be declared on 20</a:t>
            </a:r>
            <a:r>
              <a:rPr lang="en-US" sz="2800" b="1" baseline="30000" dirty="0" smtClean="0">
                <a:solidFill>
                  <a:srgbClr val="FF0000"/>
                </a:solidFill>
              </a:rPr>
              <a:t>th</a:t>
            </a:r>
            <a:r>
              <a:rPr lang="en-US" sz="2800" b="1" dirty="0" smtClean="0">
                <a:solidFill>
                  <a:srgbClr val="FF0000"/>
                </a:solidFill>
              </a:rPr>
              <a:t> December, 2021.</a:t>
            </a:r>
            <a:endParaRPr lang="en-IN" sz="2800" b="1" dirty="0">
              <a:solidFill>
                <a:srgbClr val="FF0000"/>
              </a:solidFill>
            </a:endParaRPr>
          </a:p>
        </p:txBody>
      </p:sp>
    </p:spTree>
    <p:extLst>
      <p:ext uri="{BB962C8B-B14F-4D97-AF65-F5344CB8AC3E}">
        <p14:creationId xmlns:p14="http://schemas.microsoft.com/office/powerpoint/2010/main" val="37219590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rewards</a:t>
            </a:r>
            <a:endParaRPr lang="en-IN" dirty="0"/>
          </a:p>
        </p:txBody>
      </p:sp>
      <p:sp>
        <p:nvSpPr>
          <p:cNvPr id="3" name="Content Placeholder 2"/>
          <p:cNvSpPr>
            <a:spLocks noGrp="1"/>
          </p:cNvSpPr>
          <p:nvPr>
            <p:ph idx="1"/>
          </p:nvPr>
        </p:nvSpPr>
        <p:spPr/>
        <p:txBody>
          <a:bodyPr>
            <a:normAutofit/>
          </a:bodyPr>
          <a:lstStyle/>
          <a:p>
            <a:pPr marL="0" indent="0" algn="just">
              <a:buNone/>
            </a:pPr>
            <a:r>
              <a:rPr lang="en-US" sz="2800" dirty="0"/>
              <a:t>Merit </a:t>
            </a:r>
            <a:r>
              <a:rPr lang="en-US" sz="2800" dirty="0" smtClean="0"/>
              <a:t>Certificates at School and District Level. Certificates are </a:t>
            </a:r>
            <a:r>
              <a:rPr lang="en-US" sz="2800" dirty="0"/>
              <a:t>generated online only. Participating students can download them from profile account after logging into it on our website. No printed copy of the same </a:t>
            </a:r>
            <a:r>
              <a:rPr lang="en-US" sz="2800" dirty="0" smtClean="0"/>
              <a:t>is provided</a:t>
            </a:r>
            <a:r>
              <a:rPr lang="en-US" sz="2800" dirty="0"/>
              <a:t>.</a:t>
            </a:r>
            <a:endParaRPr lang="en-IN" sz="2800" dirty="0"/>
          </a:p>
        </p:txBody>
      </p:sp>
    </p:spTree>
    <p:extLst>
      <p:ext uri="{BB962C8B-B14F-4D97-AF65-F5344CB8AC3E}">
        <p14:creationId xmlns:p14="http://schemas.microsoft.com/office/powerpoint/2010/main" val="93675836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State level exam</a:t>
            </a:r>
            <a:endParaRPr lang="en-IN" dirty="0"/>
          </a:p>
        </p:txBody>
      </p:sp>
    </p:spTree>
    <p:extLst>
      <p:ext uri="{BB962C8B-B14F-4D97-AF65-F5344CB8AC3E}">
        <p14:creationId xmlns:p14="http://schemas.microsoft.com/office/powerpoint/2010/main" val="201270642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STATE LEVEL CAMP (SLC)</a:t>
            </a:r>
            <a:endParaRPr lang="en-IN" dirty="0"/>
          </a:p>
        </p:txBody>
      </p:sp>
      <p:sp>
        <p:nvSpPr>
          <p:cNvPr id="3" name="Content Placeholder 2"/>
          <p:cNvSpPr>
            <a:spLocks noGrp="1"/>
          </p:cNvSpPr>
          <p:nvPr>
            <p:ph idx="1"/>
          </p:nvPr>
        </p:nvSpPr>
        <p:spPr>
          <a:xfrm>
            <a:off x="1119116" y="1323833"/>
            <a:ext cx="10645254" cy="5186149"/>
          </a:xfrm>
        </p:spPr>
        <p:txBody>
          <a:bodyPr>
            <a:noAutofit/>
          </a:bodyPr>
          <a:lstStyle/>
          <a:p>
            <a:pPr marL="0" indent="0" algn="just">
              <a:buNone/>
            </a:pPr>
            <a:r>
              <a:rPr lang="en-US" sz="2200" dirty="0" smtClean="0"/>
              <a:t>Top 20 rankers from each class for every state will be identified to participate in the one or two day State Level Camp (SLC). The camp will be </a:t>
            </a:r>
            <a:r>
              <a:rPr lang="en-US" sz="2200" dirty="0" err="1" smtClean="0"/>
              <a:t>organised</a:t>
            </a:r>
            <a:r>
              <a:rPr lang="en-US" sz="2200" dirty="0" smtClean="0"/>
              <a:t> at any location within the state.</a:t>
            </a:r>
            <a:endParaRPr lang="en-IN" sz="2200" dirty="0" smtClean="0"/>
          </a:p>
          <a:p>
            <a:pPr marL="0" indent="0" algn="just">
              <a:buNone/>
            </a:pPr>
            <a:endParaRPr lang="en-IN" sz="1000" dirty="0" smtClean="0"/>
          </a:p>
          <a:p>
            <a:pPr marL="0" indent="0" algn="just">
              <a:buNone/>
            </a:pPr>
            <a:r>
              <a:rPr lang="en-US" sz="2200" dirty="0" smtClean="0"/>
              <a:t>State Level Camp will consist of Application Orientated Multiple Choice Questions, Hands-On Activities, Observation and Analysis, Situational Problem Solving Ability and a series of other activities. States will be clubbed according to number of students who appeared for the examination, as per consideration of their geographical and cultural resemblance, and convenience of the students.</a:t>
            </a:r>
            <a:endParaRPr lang="en-IN" sz="2200" dirty="0" smtClean="0"/>
          </a:p>
          <a:p>
            <a:pPr marL="0" indent="0" algn="just">
              <a:buNone/>
            </a:pPr>
            <a:r>
              <a:rPr lang="en-US" sz="1000" dirty="0" smtClean="0"/>
              <a:t> </a:t>
            </a:r>
            <a:endParaRPr lang="en-IN" sz="1000" dirty="0" smtClean="0"/>
          </a:p>
          <a:p>
            <a:pPr marL="0" indent="0" algn="just">
              <a:buNone/>
            </a:pPr>
            <a:r>
              <a:rPr lang="en-US" sz="2200" dirty="0" smtClean="0"/>
              <a:t>Selected students will have to bear their travel expense to attend the State Level Camp. No travel support for this purpose will be provided. The venue and other details will be informed to all selected students by the respective state coordinator(s).</a:t>
            </a:r>
            <a:endParaRPr lang="en-IN" sz="2200" dirty="0"/>
          </a:p>
        </p:txBody>
      </p:sp>
    </p:spTree>
    <p:extLst>
      <p:ext uri="{BB962C8B-B14F-4D97-AF65-F5344CB8AC3E}">
        <p14:creationId xmlns:p14="http://schemas.microsoft.com/office/powerpoint/2010/main" val="132420832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Syllabus AND TIME FRAME</a:t>
            </a:r>
            <a:endParaRPr lang="en-IN" dirty="0"/>
          </a:p>
        </p:txBody>
      </p:sp>
      <p:sp>
        <p:nvSpPr>
          <p:cNvPr id="3" name="Content Placeholder 2"/>
          <p:cNvSpPr>
            <a:spLocks noGrp="1"/>
          </p:cNvSpPr>
          <p:nvPr>
            <p:ph idx="1"/>
          </p:nvPr>
        </p:nvSpPr>
        <p:spPr/>
        <p:txBody>
          <a:bodyPr>
            <a:normAutofit/>
          </a:bodyPr>
          <a:lstStyle/>
          <a:p>
            <a:pPr marL="0" indent="0" algn="just">
              <a:buNone/>
            </a:pPr>
            <a:r>
              <a:rPr lang="en-US" sz="2800" dirty="0" smtClean="0"/>
              <a:t>Syllabus of State Level Camp Examination is declared and shared well in advance or after the declaration of result of First Level Exam (School Level).</a:t>
            </a:r>
          </a:p>
          <a:p>
            <a:pPr marL="0" indent="0" algn="just">
              <a:buNone/>
            </a:pPr>
            <a:r>
              <a:rPr lang="en-US" sz="2800" dirty="0" smtClean="0"/>
              <a:t>One </a:t>
            </a:r>
            <a:r>
              <a:rPr lang="en-US" sz="2800" dirty="0"/>
              <a:t>or Two-day State </a:t>
            </a:r>
            <a:r>
              <a:rPr lang="en-US" sz="2800" dirty="0" smtClean="0"/>
              <a:t>Camp is scheduled to be conducted on 9</a:t>
            </a:r>
            <a:r>
              <a:rPr lang="en-US" sz="2800" baseline="30000" dirty="0" smtClean="0"/>
              <a:t>th</a:t>
            </a:r>
            <a:r>
              <a:rPr lang="en-US" sz="2800" dirty="0"/>
              <a:t>, 16</a:t>
            </a:r>
            <a:r>
              <a:rPr lang="en-US" sz="2800" baseline="30000" dirty="0"/>
              <a:t>th</a:t>
            </a:r>
            <a:r>
              <a:rPr lang="en-US" sz="2800" dirty="0"/>
              <a:t> &amp; 23</a:t>
            </a:r>
            <a:r>
              <a:rPr lang="en-US" sz="2800" baseline="30000" dirty="0"/>
              <a:t>rd</a:t>
            </a:r>
            <a:r>
              <a:rPr lang="en-US" sz="2800" dirty="0"/>
              <a:t> January, 2022 </a:t>
            </a:r>
            <a:r>
              <a:rPr lang="en-US" sz="2800" dirty="0" smtClean="0"/>
              <a:t>(on /from any </a:t>
            </a:r>
            <a:r>
              <a:rPr lang="en-US" sz="2800" dirty="0"/>
              <a:t>one day</a:t>
            </a:r>
            <a:r>
              <a:rPr lang="en-US" sz="2800" dirty="0" smtClean="0"/>
              <a:t>).</a:t>
            </a:r>
            <a:endParaRPr lang="en-IN" sz="2800" dirty="0"/>
          </a:p>
        </p:txBody>
      </p:sp>
    </p:spTree>
    <p:extLst>
      <p:ext uri="{BB962C8B-B14F-4D97-AF65-F5344CB8AC3E}">
        <p14:creationId xmlns:p14="http://schemas.microsoft.com/office/powerpoint/2010/main" val="347411873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rewards</a:t>
            </a:r>
            <a:endParaRPr lang="en-IN" dirty="0"/>
          </a:p>
        </p:txBody>
      </p:sp>
      <p:sp>
        <p:nvSpPr>
          <p:cNvPr id="3" name="Content Placeholder 2"/>
          <p:cNvSpPr>
            <a:spLocks noGrp="1"/>
          </p:cNvSpPr>
          <p:nvPr>
            <p:ph idx="1"/>
          </p:nvPr>
        </p:nvSpPr>
        <p:spPr/>
        <p:txBody>
          <a:bodyPr>
            <a:normAutofit/>
          </a:bodyPr>
          <a:lstStyle/>
          <a:p>
            <a:pPr lvl="0" algn="just"/>
            <a:r>
              <a:rPr lang="en-US" sz="3200" dirty="0"/>
              <a:t>State Camp Participation Certificate</a:t>
            </a:r>
            <a:endParaRPr lang="en-IN" sz="3200" dirty="0"/>
          </a:p>
          <a:p>
            <a:pPr lvl="0" algn="just"/>
            <a:r>
              <a:rPr lang="en-US" sz="3200" dirty="0"/>
              <a:t>State Camp Memento</a:t>
            </a:r>
            <a:endParaRPr lang="en-IN" sz="3200" dirty="0"/>
          </a:p>
          <a:p>
            <a:pPr algn="just"/>
            <a:r>
              <a:rPr lang="en-US" sz="3200" dirty="0"/>
              <a:t>Cash prize Rs. 5,000</a:t>
            </a:r>
            <a:r>
              <a:rPr lang="en-US" sz="3200" dirty="0" smtClean="0"/>
              <a:t>/-; Rs</a:t>
            </a:r>
            <a:r>
              <a:rPr lang="en-US" sz="3200" dirty="0"/>
              <a:t>. 3,000/- and Rs. 2,000/- for 1st, 2nd and 3rd rankers per class</a:t>
            </a:r>
            <a:endParaRPr lang="en-IN" sz="3200" dirty="0"/>
          </a:p>
        </p:txBody>
      </p:sp>
    </p:spTree>
    <p:extLst>
      <p:ext uri="{BB962C8B-B14F-4D97-AF65-F5344CB8AC3E}">
        <p14:creationId xmlns:p14="http://schemas.microsoft.com/office/powerpoint/2010/main" val="293684981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National camp exam</a:t>
            </a:r>
            <a:endParaRPr lang="en-IN" dirty="0"/>
          </a:p>
        </p:txBody>
      </p:sp>
    </p:spTree>
    <p:extLst>
      <p:ext uri="{BB962C8B-B14F-4D97-AF65-F5344CB8AC3E}">
        <p14:creationId xmlns:p14="http://schemas.microsoft.com/office/powerpoint/2010/main" val="91826018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NATIONAL CAMP (NC)</a:t>
            </a:r>
            <a:endParaRPr lang="en-IN" dirty="0"/>
          </a:p>
        </p:txBody>
      </p:sp>
      <p:sp>
        <p:nvSpPr>
          <p:cNvPr id="3" name="Content Placeholder 2"/>
          <p:cNvSpPr>
            <a:spLocks noGrp="1"/>
          </p:cNvSpPr>
          <p:nvPr>
            <p:ph idx="1"/>
          </p:nvPr>
        </p:nvSpPr>
        <p:spPr>
          <a:xfrm>
            <a:off x="1119116" y="1378424"/>
            <a:ext cx="10645254" cy="5131558"/>
          </a:xfrm>
        </p:spPr>
        <p:txBody>
          <a:bodyPr>
            <a:noAutofit/>
          </a:bodyPr>
          <a:lstStyle/>
          <a:p>
            <a:pPr marL="0" indent="0" algn="just">
              <a:buNone/>
            </a:pPr>
            <a:r>
              <a:rPr lang="en-US" sz="2400" dirty="0"/>
              <a:t>Top two students from each class i.e. total 12 students from each state will be invited to a two-day National Camp. National Camp (NC) will comprise of Presentations, Activities to test Scientific Understanding, Innovation, Creativity, Out-of-Box Thinking and Assessment of Leadership Quality. </a:t>
            </a:r>
            <a:endParaRPr lang="en-IN" sz="2400" dirty="0"/>
          </a:p>
          <a:p>
            <a:pPr marL="0" indent="0" algn="just">
              <a:buNone/>
            </a:pPr>
            <a:endParaRPr lang="en-IN" sz="2400" dirty="0"/>
          </a:p>
          <a:p>
            <a:pPr marL="0" indent="0" algn="just">
              <a:buNone/>
            </a:pPr>
            <a:r>
              <a:rPr lang="en-US" sz="2400" dirty="0"/>
              <a:t>Selected students will have to bear their travel expense to attend the National Camp. No travel support for this purpose will be provided. </a:t>
            </a:r>
            <a:r>
              <a:rPr lang="en-US" sz="2400" dirty="0" err="1"/>
              <a:t>Organisers</a:t>
            </a:r>
            <a:r>
              <a:rPr lang="en-US" sz="2400" dirty="0"/>
              <a:t> will make boarding and lodging arrangements. Necessary details regarding venue and others will be provided to all the students selected for participation in National Camp by the respective state coordinator(s).</a:t>
            </a:r>
            <a:endParaRPr lang="en-IN" sz="2400" dirty="0"/>
          </a:p>
        </p:txBody>
      </p:sp>
    </p:spTree>
    <p:extLst>
      <p:ext uri="{BB962C8B-B14F-4D97-AF65-F5344CB8AC3E}">
        <p14:creationId xmlns:p14="http://schemas.microsoft.com/office/powerpoint/2010/main" val="380988498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Syllabus AND TIME FRAME</a:t>
            </a:r>
            <a:endParaRPr lang="en-IN" dirty="0"/>
          </a:p>
        </p:txBody>
      </p:sp>
      <p:sp>
        <p:nvSpPr>
          <p:cNvPr id="3" name="Content Placeholder 2"/>
          <p:cNvSpPr>
            <a:spLocks noGrp="1"/>
          </p:cNvSpPr>
          <p:nvPr>
            <p:ph idx="1"/>
          </p:nvPr>
        </p:nvSpPr>
        <p:spPr/>
        <p:txBody>
          <a:bodyPr>
            <a:normAutofit/>
          </a:bodyPr>
          <a:lstStyle/>
          <a:p>
            <a:pPr marL="0" indent="0" algn="just">
              <a:buNone/>
            </a:pPr>
            <a:r>
              <a:rPr lang="en-US" sz="2800" dirty="0" smtClean="0"/>
              <a:t>Syllabus of National Level Camp Examination is declared and shared well in advance or after the declaration of result of Second Level Exam (State Level).</a:t>
            </a:r>
          </a:p>
          <a:p>
            <a:pPr marL="0" indent="0" algn="just">
              <a:buNone/>
            </a:pPr>
            <a:r>
              <a:rPr lang="en-US" sz="2800" dirty="0" smtClean="0"/>
              <a:t>Two-days National Camp is scheduled to be conducted on </a:t>
            </a:r>
            <a:r>
              <a:rPr lang="en-US" sz="2800" dirty="0"/>
              <a:t>14</a:t>
            </a:r>
            <a:r>
              <a:rPr lang="en-US" sz="2800" baseline="30000" dirty="0"/>
              <a:t>th</a:t>
            </a:r>
            <a:r>
              <a:rPr lang="en-US" sz="2800" dirty="0"/>
              <a:t> &amp; 15</a:t>
            </a:r>
            <a:r>
              <a:rPr lang="en-US" sz="2800" baseline="30000" dirty="0"/>
              <a:t>th</a:t>
            </a:r>
            <a:r>
              <a:rPr lang="en-US" sz="2800" dirty="0"/>
              <a:t> May, </a:t>
            </a:r>
            <a:r>
              <a:rPr lang="en-US" sz="2800" dirty="0" smtClean="0"/>
              <a:t>2022.</a:t>
            </a:r>
            <a:endParaRPr lang="en-IN" sz="2800" dirty="0"/>
          </a:p>
        </p:txBody>
      </p:sp>
    </p:spTree>
    <p:extLst>
      <p:ext uri="{BB962C8B-B14F-4D97-AF65-F5344CB8AC3E}">
        <p14:creationId xmlns:p14="http://schemas.microsoft.com/office/powerpoint/2010/main" val="306390624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1678" y="382385"/>
            <a:ext cx="10178322" cy="857940"/>
          </a:xfrm>
        </p:spPr>
        <p:txBody>
          <a:bodyPr>
            <a:normAutofit/>
          </a:bodyPr>
          <a:lstStyle/>
          <a:p>
            <a:pPr algn="ctr"/>
            <a:r>
              <a:rPr lang="en-US" b="1" dirty="0" smtClean="0"/>
              <a:t>OBJECTIVES</a:t>
            </a:r>
            <a:endParaRPr lang="en-IN" dirty="0"/>
          </a:p>
        </p:txBody>
      </p:sp>
      <p:sp>
        <p:nvSpPr>
          <p:cNvPr id="3" name="Content Placeholder 2"/>
          <p:cNvSpPr>
            <a:spLocks noGrp="1"/>
          </p:cNvSpPr>
          <p:nvPr>
            <p:ph idx="1"/>
          </p:nvPr>
        </p:nvSpPr>
        <p:spPr>
          <a:xfrm>
            <a:off x="1132765" y="1337481"/>
            <a:ext cx="10590662" cy="5145206"/>
          </a:xfrm>
        </p:spPr>
        <p:txBody>
          <a:bodyPr>
            <a:noAutofit/>
          </a:bodyPr>
          <a:lstStyle/>
          <a:p>
            <a:pPr lvl="0"/>
            <a:r>
              <a:rPr lang="en-US" sz="2400" dirty="0"/>
              <a:t>To create interest among students in pure science</a:t>
            </a:r>
            <a:endParaRPr lang="en-IN" sz="2400" dirty="0"/>
          </a:p>
          <a:p>
            <a:pPr lvl="0"/>
            <a:r>
              <a:rPr lang="en-US" sz="2400" dirty="0"/>
              <a:t>To educate school children about India’s contributions, from traditional to modern, to the world of science and technology</a:t>
            </a:r>
            <a:endParaRPr lang="en-IN" sz="2400" dirty="0"/>
          </a:p>
          <a:p>
            <a:pPr lvl="0"/>
            <a:r>
              <a:rPr lang="en-US" sz="2400" dirty="0"/>
              <a:t>To provide hands-on training to students through workshops and other events</a:t>
            </a:r>
            <a:endParaRPr lang="en-IN" sz="2400" dirty="0"/>
          </a:p>
          <a:p>
            <a:pPr lvl="0"/>
            <a:r>
              <a:rPr lang="en-US" sz="2400" dirty="0"/>
              <a:t>To provide mentors for preparing students to carry forward their education in the field of science</a:t>
            </a:r>
            <a:endParaRPr lang="en-IN" sz="2400" dirty="0"/>
          </a:p>
          <a:p>
            <a:pPr lvl="0"/>
            <a:r>
              <a:rPr lang="en-US" sz="2400" dirty="0"/>
              <a:t>To conduct competitive exams to identify students who have a scientific bent of mind</a:t>
            </a:r>
            <a:endParaRPr lang="en-IN" sz="2400" dirty="0"/>
          </a:p>
          <a:p>
            <a:pPr lvl="0"/>
            <a:r>
              <a:rPr lang="en-US" sz="2400" dirty="0"/>
              <a:t>To identify successful students at the State and National levels and felicitate them</a:t>
            </a:r>
            <a:endParaRPr lang="en-IN" sz="2400" dirty="0"/>
          </a:p>
          <a:p>
            <a:pPr lvl="0"/>
            <a:r>
              <a:rPr lang="en-US" sz="2400" dirty="0"/>
              <a:t>To </a:t>
            </a:r>
            <a:r>
              <a:rPr lang="en-US" sz="2400" dirty="0" err="1"/>
              <a:t>organise</a:t>
            </a:r>
            <a:r>
              <a:rPr lang="en-US" sz="2400" dirty="0"/>
              <a:t> exposure visits for the winners to various R&amp;D institutions in the </a:t>
            </a:r>
            <a:r>
              <a:rPr lang="en-US" sz="2400" dirty="0" smtClean="0"/>
              <a:t>country</a:t>
            </a:r>
            <a:endParaRPr lang="en-IN" sz="2400" dirty="0"/>
          </a:p>
        </p:txBody>
      </p:sp>
    </p:spTree>
    <p:extLst>
      <p:ext uri="{BB962C8B-B14F-4D97-AF65-F5344CB8AC3E}">
        <p14:creationId xmlns:p14="http://schemas.microsoft.com/office/powerpoint/2010/main" val="59874052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rewards</a:t>
            </a:r>
            <a:endParaRPr lang="en-IN" dirty="0"/>
          </a:p>
        </p:txBody>
      </p:sp>
      <p:sp>
        <p:nvSpPr>
          <p:cNvPr id="3" name="Content Placeholder 2"/>
          <p:cNvSpPr>
            <a:spLocks noGrp="1"/>
          </p:cNvSpPr>
          <p:nvPr>
            <p:ph idx="1"/>
          </p:nvPr>
        </p:nvSpPr>
        <p:spPr>
          <a:xfrm>
            <a:off x="1251678" y="1874517"/>
            <a:ext cx="10178322" cy="4005075"/>
          </a:xfrm>
        </p:spPr>
        <p:txBody>
          <a:bodyPr>
            <a:normAutofit/>
          </a:bodyPr>
          <a:lstStyle/>
          <a:p>
            <a:pPr lvl="0" algn="just"/>
            <a:r>
              <a:rPr lang="en-US" sz="2800" dirty="0"/>
              <a:t>Participation Certificate</a:t>
            </a:r>
            <a:endParaRPr lang="en-IN" sz="2800" dirty="0"/>
          </a:p>
          <a:p>
            <a:pPr lvl="0" algn="just"/>
            <a:r>
              <a:rPr lang="en-US" sz="2800" dirty="0"/>
              <a:t>National Camp Memento</a:t>
            </a:r>
            <a:endParaRPr lang="en-IN" sz="2800" dirty="0"/>
          </a:p>
          <a:p>
            <a:pPr lvl="0" algn="just"/>
            <a:r>
              <a:rPr lang="en-US" sz="2800" dirty="0"/>
              <a:t>Cash prize Rs. 25,000/-, Rs. 15,000/- and Rs. 10,000/- for 1st, 2nd and 3rd rankers per class, Internship and Scholarship of 1 year</a:t>
            </a:r>
            <a:endParaRPr lang="en-IN" sz="2800" dirty="0"/>
          </a:p>
          <a:p>
            <a:pPr algn="just"/>
            <a:r>
              <a:rPr lang="en-US" sz="2800" dirty="0"/>
              <a:t>Cash prize Rs. 5,000/-, Rs. 3,000/- and Rs. 2,000/- for 1st, 2nd and 3rd rankers per class in each zone and Internship</a:t>
            </a:r>
            <a:endParaRPr lang="en-IN" sz="2800" dirty="0"/>
          </a:p>
        </p:txBody>
      </p:sp>
    </p:spTree>
    <p:extLst>
      <p:ext uri="{BB962C8B-B14F-4D97-AF65-F5344CB8AC3E}">
        <p14:creationId xmlns:p14="http://schemas.microsoft.com/office/powerpoint/2010/main" val="401924512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What is new this year</a:t>
            </a:r>
            <a:endParaRPr lang="en-IN" dirty="0"/>
          </a:p>
        </p:txBody>
      </p:sp>
    </p:spTree>
    <p:extLst>
      <p:ext uri="{BB962C8B-B14F-4D97-AF65-F5344CB8AC3E}">
        <p14:creationId xmlns:p14="http://schemas.microsoft.com/office/powerpoint/2010/main" val="1146625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3389470"/>
          </a:xfrm>
        </p:spPr>
        <p:txBody>
          <a:bodyPr/>
          <a:lstStyle/>
          <a:p>
            <a:pPr algn="ctr"/>
            <a:r>
              <a:rPr lang="en-IN" dirty="0" smtClean="0"/>
              <a:t>Study material</a:t>
            </a:r>
            <a:endParaRPr lang="en-IN" dirty="0"/>
          </a:p>
        </p:txBody>
      </p:sp>
    </p:spTree>
    <p:extLst>
      <p:ext uri="{BB962C8B-B14F-4D97-AF65-F5344CB8AC3E}">
        <p14:creationId xmlns:p14="http://schemas.microsoft.com/office/powerpoint/2010/main" val="260951459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1678" y="382385"/>
            <a:ext cx="10178322" cy="830779"/>
          </a:xfrm>
        </p:spPr>
        <p:txBody>
          <a:bodyPr/>
          <a:lstStyle/>
          <a:p>
            <a:r>
              <a:rPr lang="en-IN" dirty="0" smtClean="0"/>
              <a:t>Books (digital format)</a:t>
            </a:r>
            <a:endParaRPr lang="en-IN" dirty="0"/>
          </a:p>
        </p:txBody>
      </p:sp>
      <p:sp>
        <p:nvSpPr>
          <p:cNvPr id="3" name="Content Placeholder 2"/>
          <p:cNvSpPr>
            <a:spLocks noGrp="1"/>
          </p:cNvSpPr>
          <p:nvPr>
            <p:ph idx="1"/>
          </p:nvPr>
        </p:nvSpPr>
        <p:spPr/>
        <p:txBody>
          <a:bodyPr>
            <a:normAutofit/>
          </a:bodyPr>
          <a:lstStyle/>
          <a:p>
            <a:pPr marL="457200" indent="-457200" algn="just">
              <a:buAutoNum type="arabicParenR"/>
            </a:pPr>
            <a:r>
              <a:rPr lang="en-US" sz="4000" dirty="0" smtClean="0"/>
              <a:t>Indian </a:t>
            </a:r>
            <a:r>
              <a:rPr lang="en-US" sz="4000" dirty="0"/>
              <a:t>Contributions to </a:t>
            </a:r>
            <a:r>
              <a:rPr lang="en-US" sz="4000" dirty="0" smtClean="0"/>
              <a:t>Science</a:t>
            </a:r>
          </a:p>
          <a:p>
            <a:pPr marL="457200" indent="-457200" algn="just">
              <a:buAutoNum type="arabicParenR"/>
            </a:pPr>
            <a:r>
              <a:rPr lang="en-US" sz="4000" dirty="0" smtClean="0"/>
              <a:t>Life </a:t>
            </a:r>
            <a:r>
              <a:rPr lang="en-US" sz="4000" dirty="0"/>
              <a:t>story of Acharya </a:t>
            </a:r>
            <a:r>
              <a:rPr lang="en-US" sz="4000" dirty="0" err="1"/>
              <a:t>Prafulla</a:t>
            </a:r>
            <a:r>
              <a:rPr lang="en-US" sz="4000" dirty="0"/>
              <a:t> Chandra Ray &amp; </a:t>
            </a:r>
            <a:endParaRPr lang="en-US" sz="4000" dirty="0" smtClean="0"/>
          </a:p>
          <a:p>
            <a:pPr marL="457200" indent="-457200" algn="just">
              <a:buAutoNum type="arabicParenR"/>
            </a:pPr>
            <a:r>
              <a:rPr lang="en-US" sz="4000" dirty="0" smtClean="0"/>
              <a:t>India’s </a:t>
            </a:r>
            <a:r>
              <a:rPr lang="en-US" sz="4000" dirty="0"/>
              <a:t>Freedom Struggle &amp; Science</a:t>
            </a:r>
            <a:endParaRPr lang="en-IN" sz="4000" dirty="0"/>
          </a:p>
        </p:txBody>
      </p:sp>
    </p:spTree>
    <p:extLst>
      <p:ext uri="{BB962C8B-B14F-4D97-AF65-F5344CB8AC3E}">
        <p14:creationId xmlns:p14="http://schemas.microsoft.com/office/powerpoint/2010/main" val="208801784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3389470"/>
          </a:xfrm>
        </p:spPr>
        <p:txBody>
          <a:bodyPr/>
          <a:lstStyle/>
          <a:p>
            <a:pPr algn="ctr"/>
            <a:r>
              <a:rPr lang="en-IN" dirty="0" err="1" smtClean="0"/>
              <a:t>Bhaskara</a:t>
            </a:r>
            <a:r>
              <a:rPr lang="en-IN" dirty="0" smtClean="0"/>
              <a:t/>
            </a:r>
            <a:br>
              <a:rPr lang="en-IN" dirty="0" smtClean="0"/>
            </a:br>
            <a:r>
              <a:rPr lang="en-IN" dirty="0" smtClean="0"/>
              <a:t>scholarship</a:t>
            </a:r>
            <a:endParaRPr lang="en-IN" dirty="0"/>
          </a:p>
        </p:txBody>
      </p:sp>
    </p:spTree>
    <p:extLst>
      <p:ext uri="{BB962C8B-B14F-4D97-AF65-F5344CB8AC3E}">
        <p14:creationId xmlns:p14="http://schemas.microsoft.com/office/powerpoint/2010/main" val="233019789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1678" y="382385"/>
            <a:ext cx="10178322" cy="830779"/>
          </a:xfrm>
        </p:spPr>
        <p:txBody>
          <a:bodyPr/>
          <a:lstStyle/>
          <a:p>
            <a:r>
              <a:rPr lang="en-IN" dirty="0" err="1" smtClean="0"/>
              <a:t>Bhaskara</a:t>
            </a:r>
            <a:r>
              <a:rPr lang="en-IN" dirty="0" smtClean="0"/>
              <a:t> scholarship</a:t>
            </a:r>
            <a:endParaRPr lang="en-IN" dirty="0"/>
          </a:p>
        </p:txBody>
      </p:sp>
      <p:sp>
        <p:nvSpPr>
          <p:cNvPr id="3" name="Content Placeholder 2"/>
          <p:cNvSpPr>
            <a:spLocks noGrp="1"/>
          </p:cNvSpPr>
          <p:nvPr>
            <p:ph idx="1"/>
          </p:nvPr>
        </p:nvSpPr>
        <p:spPr/>
        <p:txBody>
          <a:bodyPr>
            <a:normAutofit/>
          </a:bodyPr>
          <a:lstStyle/>
          <a:p>
            <a:pPr marL="0" indent="0" algn="just">
              <a:buNone/>
            </a:pPr>
            <a:r>
              <a:rPr lang="en-US" sz="2800" dirty="0" err="1"/>
              <a:t>Vidyarthi</a:t>
            </a:r>
            <a:r>
              <a:rPr lang="en-US" sz="2800" dirty="0"/>
              <a:t> Vigyan Manthan is introducing </a:t>
            </a:r>
            <a:r>
              <a:rPr lang="en-US" sz="2800" dirty="0" err="1"/>
              <a:t>Bhaskara</a:t>
            </a:r>
            <a:r>
              <a:rPr lang="en-US" sz="2800" dirty="0"/>
              <a:t> Scholarship of Rs. 2000/- per month to the National Winners (Himalayans) for one year. A specific project/activity will be assigned to every Himalayan at the end of SRIJAN program. The scholarship will be released quarterly on the basis of assessment by the student engagement team</a:t>
            </a:r>
            <a:r>
              <a:rPr lang="en-US" sz="2800" dirty="0" smtClean="0"/>
              <a:t>.</a:t>
            </a:r>
            <a:endParaRPr lang="en-IN" sz="2800" dirty="0"/>
          </a:p>
        </p:txBody>
      </p:sp>
    </p:spTree>
    <p:extLst>
      <p:ext uri="{BB962C8B-B14F-4D97-AF65-F5344CB8AC3E}">
        <p14:creationId xmlns:p14="http://schemas.microsoft.com/office/powerpoint/2010/main" val="369118699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2986835"/>
          </a:xfrm>
        </p:spPr>
        <p:txBody>
          <a:bodyPr/>
          <a:lstStyle/>
          <a:p>
            <a:r>
              <a:rPr lang="en-IN" dirty="0" smtClean="0"/>
              <a:t>internship</a:t>
            </a:r>
            <a:endParaRPr lang="en-IN" dirty="0"/>
          </a:p>
        </p:txBody>
      </p:sp>
    </p:spTree>
    <p:extLst>
      <p:ext uri="{BB962C8B-B14F-4D97-AF65-F5344CB8AC3E}">
        <p14:creationId xmlns:p14="http://schemas.microsoft.com/office/powerpoint/2010/main" val="388460354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a:spLocks/>
          </p:cNvSpPr>
          <p:nvPr/>
        </p:nvSpPr>
        <p:spPr>
          <a:xfrm>
            <a:off x="1251678" y="1955549"/>
            <a:ext cx="10178322" cy="3924043"/>
          </a:xfrm>
          <a:prstGeom prst="rect">
            <a:avLst/>
          </a:prstGeom>
        </p:spPr>
        <p:txBody>
          <a:bodyPr>
            <a:norm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pPr marL="0" indent="0" algn="just">
              <a:buNone/>
            </a:pPr>
            <a:r>
              <a:rPr lang="en-US" sz="2800" dirty="0" err="1"/>
              <a:t>Vidyarthi</a:t>
            </a:r>
            <a:r>
              <a:rPr lang="en-US" sz="2800" dirty="0"/>
              <a:t> Vigyan Manthan 2021-22 edition will provide an opportunity to participate in an Extensive Training cum Internship (1 to 3 weeks) National (Himalayans) and Zonal Winners in any one of the reputed national labs or premier research institutions like DRDO, ISRO, CSIR, BARC etc</a:t>
            </a:r>
            <a:r>
              <a:rPr lang="en-US" sz="2800" dirty="0" smtClean="0"/>
              <a:t>.*</a:t>
            </a:r>
          </a:p>
          <a:p>
            <a:pPr marL="0" indent="0" algn="just">
              <a:buNone/>
            </a:pPr>
            <a:endParaRPr lang="en-IN" sz="2800" dirty="0"/>
          </a:p>
          <a:p>
            <a:pPr marL="0" indent="0" algn="just">
              <a:buNone/>
            </a:pPr>
            <a:r>
              <a:rPr lang="en-US" sz="2800" dirty="0"/>
              <a:t>* Subject to COVID19 situation</a:t>
            </a:r>
            <a:endParaRPr lang="en-IN" sz="2800" dirty="0"/>
          </a:p>
        </p:txBody>
      </p:sp>
      <p:sp>
        <p:nvSpPr>
          <p:cNvPr id="3" name="Title 1"/>
          <p:cNvSpPr txBox="1">
            <a:spLocks/>
          </p:cNvSpPr>
          <p:nvPr/>
        </p:nvSpPr>
        <p:spPr>
          <a:xfrm>
            <a:off x="1251678" y="382385"/>
            <a:ext cx="10178322" cy="830779"/>
          </a:xfrm>
          <a:prstGeom prst="rect">
            <a:avLst/>
          </a:prstGeom>
        </p:spPr>
        <p:txBody>
          <a:bodyPr/>
          <a:lst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a:lstStyle>
          <a:p>
            <a:r>
              <a:rPr lang="en-IN" dirty="0" err="1" smtClean="0"/>
              <a:t>srijan</a:t>
            </a:r>
            <a:endParaRPr lang="en-IN" dirty="0"/>
          </a:p>
        </p:txBody>
      </p:sp>
    </p:spTree>
    <p:extLst>
      <p:ext uri="{BB962C8B-B14F-4D97-AF65-F5344CB8AC3E}">
        <p14:creationId xmlns:p14="http://schemas.microsoft.com/office/powerpoint/2010/main" val="207167415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Mega science experiment</a:t>
            </a:r>
            <a:endParaRPr lang="en-IN" dirty="0"/>
          </a:p>
        </p:txBody>
      </p:sp>
    </p:spTree>
    <p:extLst>
      <p:ext uri="{BB962C8B-B14F-4D97-AF65-F5344CB8AC3E}">
        <p14:creationId xmlns:p14="http://schemas.microsoft.com/office/powerpoint/2010/main" val="153495834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1678" y="382385"/>
            <a:ext cx="10178322" cy="955096"/>
          </a:xfrm>
        </p:spPr>
        <p:txBody>
          <a:bodyPr>
            <a:normAutofit/>
          </a:bodyPr>
          <a:lstStyle/>
          <a:p>
            <a:pPr algn="ctr"/>
            <a:r>
              <a:rPr lang="en-IN" sz="4400" dirty="0" smtClean="0"/>
              <a:t>Eat right – mega science experiment</a:t>
            </a:r>
            <a:endParaRPr lang="en-IN" sz="4400" dirty="0"/>
          </a:p>
        </p:txBody>
      </p:sp>
      <p:sp>
        <p:nvSpPr>
          <p:cNvPr id="3" name="Content Placeholder 2"/>
          <p:cNvSpPr>
            <a:spLocks noGrp="1"/>
          </p:cNvSpPr>
          <p:nvPr>
            <p:ph idx="1"/>
          </p:nvPr>
        </p:nvSpPr>
        <p:spPr>
          <a:xfrm>
            <a:off x="1251678" y="1337481"/>
            <a:ext cx="10178322" cy="4940489"/>
          </a:xfrm>
        </p:spPr>
        <p:txBody>
          <a:bodyPr>
            <a:noAutofit/>
          </a:bodyPr>
          <a:lstStyle/>
          <a:p>
            <a:pPr marL="0" indent="0" algn="just">
              <a:buNone/>
            </a:pPr>
            <a:r>
              <a:rPr lang="en-US" sz="2400" dirty="0"/>
              <a:t>We are what we eat is not an exaggerated statement. A healthy diet is the most effective tool to fight diseases. However, our modern lifestyle has altered our food habits. Incidentally, our choices of food and lifestyle are closely related to our physical and mental health, and thus our overall </a:t>
            </a:r>
            <a:r>
              <a:rPr lang="en-US" sz="2400" dirty="0" smtClean="0"/>
              <a:t>wellness.</a:t>
            </a:r>
            <a:endParaRPr lang="en-IN" sz="2400" dirty="0"/>
          </a:p>
          <a:p>
            <a:pPr marL="0" indent="0" algn="just">
              <a:buNone/>
            </a:pPr>
            <a:r>
              <a:rPr lang="en-US" sz="2400" dirty="0" smtClean="0"/>
              <a:t>With </a:t>
            </a:r>
            <a:r>
              <a:rPr lang="en-US" sz="2400" dirty="0"/>
              <a:t>this in mind, VVM 2021-22 is coming up with a unique opportunity for registered participants this year</a:t>
            </a:r>
            <a:r>
              <a:rPr lang="en-US" sz="2400" dirty="0" smtClean="0"/>
              <a:t>.</a:t>
            </a:r>
            <a:endParaRPr lang="en-IN" sz="2400" dirty="0"/>
          </a:p>
          <a:p>
            <a:pPr marL="0" indent="0" algn="just">
              <a:buNone/>
            </a:pPr>
            <a:r>
              <a:rPr lang="en-US" sz="2400" dirty="0"/>
              <a:t>The Mega Nation-Wide Experiment, a novel </a:t>
            </a:r>
            <a:r>
              <a:rPr lang="en-US" sz="2400" dirty="0" err="1"/>
              <a:t>endeavour</a:t>
            </a:r>
            <a:r>
              <a:rPr lang="en-US" sz="2400" dirty="0"/>
              <a:t> of VVM, is an experiment based on the food habits of students, nutritional value of the food they partake, and its environmental impact. The objectives of this mega experiment are inculcating observational skills, a scientific mindset, and analytical thinking among our students.</a:t>
            </a:r>
            <a:endParaRPr lang="en-IN" sz="2400" dirty="0"/>
          </a:p>
          <a:p>
            <a:pPr marL="0" indent="0" algn="just">
              <a:buNone/>
            </a:pPr>
            <a:endParaRPr lang="en-IN" sz="2400" dirty="0"/>
          </a:p>
        </p:txBody>
      </p:sp>
    </p:spTree>
    <p:extLst>
      <p:ext uri="{BB962C8B-B14F-4D97-AF65-F5344CB8AC3E}">
        <p14:creationId xmlns:p14="http://schemas.microsoft.com/office/powerpoint/2010/main" val="51165109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1678" y="382385"/>
            <a:ext cx="10178322" cy="848886"/>
          </a:xfrm>
        </p:spPr>
        <p:txBody>
          <a:bodyPr/>
          <a:lstStyle/>
          <a:p>
            <a:pPr algn="ctr"/>
            <a:r>
              <a:rPr lang="en-US" b="1" dirty="0" smtClean="0"/>
              <a:t>STRUCTURE</a:t>
            </a:r>
            <a:endParaRPr lang="en-IN" dirty="0"/>
          </a:p>
        </p:txBody>
      </p:sp>
      <p:sp>
        <p:nvSpPr>
          <p:cNvPr id="3" name="Content Placeholder 2"/>
          <p:cNvSpPr>
            <a:spLocks noGrp="1"/>
          </p:cNvSpPr>
          <p:nvPr>
            <p:ph idx="1"/>
          </p:nvPr>
        </p:nvSpPr>
        <p:spPr>
          <a:xfrm>
            <a:off x="1251678" y="1321806"/>
            <a:ext cx="10178322" cy="5178581"/>
          </a:xfrm>
        </p:spPr>
        <p:txBody>
          <a:bodyPr>
            <a:noAutofit/>
          </a:bodyPr>
          <a:lstStyle/>
          <a:p>
            <a:pPr marL="0" indent="0">
              <a:buNone/>
            </a:pPr>
            <a:r>
              <a:rPr lang="en-US" sz="1800" dirty="0"/>
              <a:t>Students participating in VVM shall undergo the following multi-level testing procedures:</a:t>
            </a:r>
            <a:endParaRPr lang="en-IN" sz="1800" dirty="0"/>
          </a:p>
          <a:p>
            <a:pPr lvl="0"/>
            <a:r>
              <a:rPr lang="en-US" sz="1800" dirty="0"/>
              <a:t>Objective type Multiple Choice Questions</a:t>
            </a:r>
            <a:endParaRPr lang="en-IN" sz="1800" dirty="0"/>
          </a:p>
          <a:p>
            <a:pPr lvl="0"/>
            <a:r>
              <a:rPr lang="en-US" sz="1800" dirty="0"/>
              <a:t>Comprehensive Writing</a:t>
            </a:r>
            <a:endParaRPr lang="en-IN" sz="1800" dirty="0"/>
          </a:p>
          <a:p>
            <a:pPr lvl="0"/>
            <a:r>
              <a:rPr lang="en-US" sz="1800" dirty="0"/>
              <a:t>Presentation and Group Discussion</a:t>
            </a:r>
            <a:endParaRPr lang="en-IN" sz="1800" dirty="0"/>
          </a:p>
          <a:p>
            <a:pPr lvl="0"/>
            <a:r>
              <a:rPr lang="en-US" sz="1800" dirty="0"/>
              <a:t>Role Play</a:t>
            </a:r>
            <a:endParaRPr lang="en-IN" sz="1800" dirty="0"/>
          </a:p>
          <a:p>
            <a:pPr lvl="0"/>
            <a:r>
              <a:rPr lang="en-US" sz="1800" dirty="0"/>
              <a:t>Practical examination</a:t>
            </a:r>
            <a:endParaRPr lang="en-IN" sz="1800" dirty="0"/>
          </a:p>
          <a:p>
            <a:pPr lvl="0"/>
            <a:r>
              <a:rPr lang="en-US" sz="1800" dirty="0"/>
              <a:t>Methods of </a:t>
            </a:r>
            <a:r>
              <a:rPr lang="en-US" sz="1800" dirty="0" smtClean="0"/>
              <a:t>Science</a:t>
            </a:r>
            <a:endParaRPr lang="en-IN" sz="1800" dirty="0" smtClean="0"/>
          </a:p>
          <a:p>
            <a:pPr marL="0" indent="0">
              <a:buNone/>
            </a:pPr>
            <a:r>
              <a:rPr lang="en-US" sz="800" dirty="0" smtClean="0"/>
              <a:t> </a:t>
            </a:r>
            <a:endParaRPr lang="en-IN" sz="800" dirty="0" smtClean="0"/>
          </a:p>
          <a:p>
            <a:pPr marL="0" indent="0">
              <a:buNone/>
            </a:pPr>
            <a:r>
              <a:rPr lang="en-US" sz="1800" dirty="0" smtClean="0"/>
              <a:t>For </a:t>
            </a:r>
            <a:r>
              <a:rPr lang="en-US" sz="1800" dirty="0"/>
              <a:t>the winners of VVM, the program also includes </a:t>
            </a:r>
            <a:r>
              <a:rPr lang="en-US" sz="1800" dirty="0" err="1"/>
              <a:t>organising</a:t>
            </a:r>
            <a:r>
              <a:rPr lang="en-US" sz="1800" dirty="0"/>
              <a:t> visits to National Science Laboratories and </a:t>
            </a:r>
            <a:r>
              <a:rPr lang="en-US" sz="1800" dirty="0" err="1"/>
              <a:t>Centres</a:t>
            </a:r>
            <a:r>
              <a:rPr lang="en-US" sz="1800" dirty="0"/>
              <a:t> of repute and interaction with renowned scientists of the nation. The VVM will identify Vigyan </a:t>
            </a:r>
            <a:r>
              <a:rPr lang="en-US" sz="1800" dirty="0" err="1"/>
              <a:t>Jigyasu</a:t>
            </a:r>
            <a:r>
              <a:rPr lang="en-US" sz="1800" dirty="0"/>
              <a:t> (</a:t>
            </a:r>
            <a:r>
              <a:rPr lang="en-US" sz="1800" dirty="0" err="1"/>
              <a:t>विज्ञान</a:t>
            </a:r>
            <a:r>
              <a:rPr lang="en-US" sz="1800" dirty="0"/>
              <a:t> </a:t>
            </a:r>
            <a:r>
              <a:rPr lang="en-US" sz="1800" dirty="0" err="1"/>
              <a:t>जिज्ञासु</a:t>
            </a:r>
            <a:r>
              <a:rPr lang="en-US" sz="1800" dirty="0"/>
              <a:t>) - Keen Knowledge Seeker of Science at the national-level.</a:t>
            </a:r>
            <a:endParaRPr lang="en-IN" sz="1800" dirty="0"/>
          </a:p>
          <a:p>
            <a:pPr marL="0" indent="0">
              <a:buNone/>
            </a:pPr>
            <a:r>
              <a:rPr lang="en-US" sz="800" dirty="0"/>
              <a:t> </a:t>
            </a:r>
            <a:endParaRPr lang="en-IN" sz="800" dirty="0"/>
          </a:p>
          <a:p>
            <a:pPr marL="0" indent="0">
              <a:buNone/>
            </a:pPr>
            <a:r>
              <a:rPr lang="en-US" sz="1800" dirty="0"/>
              <a:t>Each student will be evaluated vis-à-vis his/her class peers at all the stages i.e. school, state and national level</a:t>
            </a:r>
            <a:r>
              <a:rPr lang="en-US" sz="1800" dirty="0" smtClean="0"/>
              <a:t>.</a:t>
            </a:r>
            <a:endParaRPr lang="en-IN" sz="1800" dirty="0"/>
          </a:p>
        </p:txBody>
      </p:sp>
    </p:spTree>
    <p:extLst>
      <p:ext uri="{BB962C8B-B14F-4D97-AF65-F5344CB8AC3E}">
        <p14:creationId xmlns:p14="http://schemas.microsoft.com/office/powerpoint/2010/main" val="417903044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87232" y="1073888"/>
            <a:ext cx="8573631" cy="2986835"/>
          </a:xfrm>
        </p:spPr>
        <p:txBody>
          <a:bodyPr/>
          <a:lstStyle/>
          <a:p>
            <a:r>
              <a:rPr lang="en-IN" dirty="0" smtClean="0"/>
              <a:t>Other benefits</a:t>
            </a:r>
            <a:endParaRPr lang="en-IN" dirty="0"/>
          </a:p>
        </p:txBody>
      </p:sp>
    </p:spTree>
    <p:extLst>
      <p:ext uri="{BB962C8B-B14F-4D97-AF65-F5344CB8AC3E}">
        <p14:creationId xmlns:p14="http://schemas.microsoft.com/office/powerpoint/2010/main" val="160514331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1251678" y="382385"/>
            <a:ext cx="10178322" cy="830779"/>
          </a:xfrm>
          <a:prstGeom prst="rect">
            <a:avLst/>
          </a:prstGeom>
        </p:spPr>
        <p:txBody>
          <a:bodyPr/>
          <a:lst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a:lstStyle>
          <a:p>
            <a:r>
              <a:rPr lang="en-IN" dirty="0" smtClean="0"/>
              <a:t>rewards</a:t>
            </a:r>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1490858086"/>
              </p:ext>
            </p:extLst>
          </p:nvPr>
        </p:nvGraphicFramePr>
        <p:xfrm>
          <a:off x="1367073" y="1548143"/>
          <a:ext cx="9976919" cy="4921689"/>
        </p:xfrm>
        <a:graphic>
          <a:graphicData uri="http://schemas.openxmlformats.org/drawingml/2006/table">
            <a:tbl>
              <a:tblPr firstRow="1" firstCol="1" bandRow="1">
                <a:tableStyleId>{5C22544A-7EE6-4342-B048-85BDC9FD1C3A}</a:tableStyleId>
              </a:tblPr>
              <a:tblGrid>
                <a:gridCol w="1325679">
                  <a:extLst>
                    <a:ext uri="{9D8B030D-6E8A-4147-A177-3AD203B41FA5}">
                      <a16:colId xmlns:a16="http://schemas.microsoft.com/office/drawing/2014/main" xmlns="" val="2288015578"/>
                    </a:ext>
                  </a:extLst>
                </a:gridCol>
                <a:gridCol w="1616167">
                  <a:extLst>
                    <a:ext uri="{9D8B030D-6E8A-4147-A177-3AD203B41FA5}">
                      <a16:colId xmlns:a16="http://schemas.microsoft.com/office/drawing/2014/main" xmlns="" val="3296907797"/>
                    </a:ext>
                  </a:extLst>
                </a:gridCol>
                <a:gridCol w="2753819">
                  <a:extLst>
                    <a:ext uri="{9D8B030D-6E8A-4147-A177-3AD203B41FA5}">
                      <a16:colId xmlns:a16="http://schemas.microsoft.com/office/drawing/2014/main" xmlns="" val="1192125712"/>
                    </a:ext>
                  </a:extLst>
                </a:gridCol>
                <a:gridCol w="4281254">
                  <a:extLst>
                    <a:ext uri="{9D8B030D-6E8A-4147-A177-3AD203B41FA5}">
                      <a16:colId xmlns:a16="http://schemas.microsoft.com/office/drawing/2014/main" xmlns="" val="3579387551"/>
                    </a:ext>
                  </a:extLst>
                </a:gridCol>
              </a:tblGrid>
              <a:tr h="389299">
                <a:tc>
                  <a:txBody>
                    <a:bodyPr/>
                    <a:lstStyle/>
                    <a:p>
                      <a:pPr>
                        <a:spcAft>
                          <a:spcPts val="0"/>
                        </a:spcAft>
                      </a:pPr>
                      <a:r>
                        <a:rPr lang="en-US" sz="1600" dirty="0">
                          <a:effectLst/>
                        </a:rPr>
                        <a:t>LEVEL</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spcAft>
                          <a:spcPts val="0"/>
                        </a:spcAft>
                      </a:pPr>
                      <a:r>
                        <a:rPr lang="en-US" sz="1600">
                          <a:effectLst/>
                        </a:rPr>
                        <a:t>NAME</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spcAft>
                          <a:spcPts val="0"/>
                        </a:spcAft>
                      </a:pPr>
                      <a:r>
                        <a:rPr lang="en-US" sz="1600">
                          <a:effectLst/>
                        </a:rPr>
                        <a:t>SELECTION</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spcAft>
                          <a:spcPts val="0"/>
                        </a:spcAft>
                      </a:pPr>
                      <a:r>
                        <a:rPr lang="en-US" sz="1600">
                          <a:effectLst/>
                        </a:rPr>
                        <a:t>REWARD</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xmlns="" val="1291602454"/>
                  </a:ext>
                </a:extLst>
              </a:tr>
              <a:tr h="2417274">
                <a:tc>
                  <a:txBody>
                    <a:bodyPr/>
                    <a:lstStyle/>
                    <a:p>
                      <a:pPr>
                        <a:spcAft>
                          <a:spcPts val="0"/>
                        </a:spcAft>
                      </a:pPr>
                      <a:r>
                        <a:rPr lang="en-US" sz="1600" dirty="0">
                          <a:effectLst/>
                        </a:rPr>
                        <a:t>LEVEL – I</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spcAft>
                          <a:spcPts val="0"/>
                        </a:spcAft>
                      </a:pPr>
                      <a:r>
                        <a:rPr lang="en-US" sz="1600" dirty="0">
                          <a:effectLst/>
                        </a:rPr>
                        <a:t>SCHOOL TOPPERS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spcAft>
                          <a:spcPts val="0"/>
                        </a:spcAft>
                      </a:pPr>
                      <a:r>
                        <a:rPr lang="en-US" sz="1600" dirty="0">
                          <a:effectLst/>
                        </a:rPr>
                        <a:t>Top 3 rankers per class will be SCHOOL winners (i.e. 18 students from each school). Minimum 10 students per class must be registered from a school to qualify for this category.</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spcAft>
                          <a:spcPts val="0"/>
                        </a:spcAft>
                      </a:pPr>
                      <a:r>
                        <a:rPr lang="en-US" sz="1600">
                          <a:effectLst/>
                        </a:rPr>
                        <a:t>Merit Certificate</a:t>
                      </a:r>
                      <a:endParaRPr lang="en-IN" sz="1600">
                        <a:effectLst/>
                      </a:endParaRPr>
                    </a:p>
                    <a:p>
                      <a:pPr>
                        <a:spcAft>
                          <a:spcPts val="0"/>
                        </a:spcAft>
                      </a:pPr>
                      <a:r>
                        <a:rPr lang="en-US" sz="1600">
                          <a:effectLst/>
                        </a:rPr>
                        <a:t> </a:t>
                      </a:r>
                      <a:endParaRPr lang="en-IN" sz="1600">
                        <a:effectLst/>
                      </a:endParaRPr>
                    </a:p>
                    <a:p>
                      <a:pPr algn="just">
                        <a:spcAft>
                          <a:spcPts val="0"/>
                        </a:spcAft>
                      </a:pPr>
                      <a:r>
                        <a:rPr lang="en-US" sz="1600">
                          <a:effectLst/>
                        </a:rPr>
                        <a:t>Certificates will be generated online only. Participating students can download them from profile account after logging into it on our website. No printed copy of the same will be provided.</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xmlns="" val="3405600224"/>
                  </a:ext>
                </a:extLst>
              </a:tr>
              <a:tr h="2115116">
                <a:tc>
                  <a:txBody>
                    <a:bodyPr/>
                    <a:lstStyle/>
                    <a:p>
                      <a:pPr>
                        <a:spcAft>
                          <a:spcPts val="0"/>
                        </a:spcAft>
                      </a:pPr>
                      <a:r>
                        <a:rPr lang="en-US" sz="1600">
                          <a:effectLst/>
                        </a:rPr>
                        <a:t>LEVEL – II</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spcAft>
                          <a:spcPts val="0"/>
                        </a:spcAft>
                      </a:pPr>
                      <a:r>
                        <a:rPr lang="en-US" sz="1600">
                          <a:effectLst/>
                        </a:rPr>
                        <a:t>DISTRICT TOPPERS</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spcAft>
                          <a:spcPts val="0"/>
                        </a:spcAft>
                      </a:pPr>
                      <a:r>
                        <a:rPr lang="en-US" sz="1600" dirty="0">
                          <a:effectLst/>
                        </a:rPr>
                        <a:t>Top 3 rankers per class will be DISTRICT winners (i.e. 18 students from each district). [All schools from that district will be part of evaluation].</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spcAft>
                          <a:spcPts val="0"/>
                        </a:spcAft>
                      </a:pPr>
                      <a:r>
                        <a:rPr lang="en-US" sz="1600" dirty="0">
                          <a:effectLst/>
                        </a:rPr>
                        <a:t>Merit Certificate</a:t>
                      </a:r>
                      <a:endParaRPr lang="en-IN" sz="1600" dirty="0">
                        <a:effectLst/>
                      </a:endParaRPr>
                    </a:p>
                    <a:p>
                      <a:pPr>
                        <a:spcAft>
                          <a:spcPts val="0"/>
                        </a:spcAft>
                      </a:pPr>
                      <a:r>
                        <a:rPr lang="en-US" sz="1600" dirty="0">
                          <a:effectLst/>
                        </a:rPr>
                        <a:t> </a:t>
                      </a:r>
                      <a:endParaRPr lang="en-IN" sz="1600" dirty="0">
                        <a:effectLst/>
                      </a:endParaRPr>
                    </a:p>
                    <a:p>
                      <a:pPr algn="just">
                        <a:spcAft>
                          <a:spcPts val="0"/>
                        </a:spcAft>
                      </a:pPr>
                      <a:r>
                        <a:rPr lang="en-US" sz="1600" dirty="0">
                          <a:effectLst/>
                        </a:rPr>
                        <a:t>Certificates will be generated online only. Participating students can download them from profile account after logging into it on our website. No printed copy of the same will be provided.</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xmlns="" val="431109682"/>
                  </a:ext>
                </a:extLst>
              </a:tr>
            </a:tbl>
          </a:graphicData>
        </a:graphic>
      </p:graphicFrame>
    </p:spTree>
    <p:extLst>
      <p:ext uri="{BB962C8B-B14F-4D97-AF65-F5344CB8AC3E}">
        <p14:creationId xmlns:p14="http://schemas.microsoft.com/office/powerpoint/2010/main" val="220871899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1251678" y="382385"/>
            <a:ext cx="10178322" cy="830779"/>
          </a:xfrm>
          <a:prstGeom prst="rect">
            <a:avLst/>
          </a:prstGeom>
        </p:spPr>
        <p:txBody>
          <a:bodyPr/>
          <a:lst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a:lstStyle>
          <a:p>
            <a:r>
              <a:rPr lang="en-IN" dirty="0" smtClean="0"/>
              <a:t>rewards</a:t>
            </a:r>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307503933"/>
              </p:ext>
            </p:extLst>
          </p:nvPr>
        </p:nvGraphicFramePr>
        <p:xfrm>
          <a:off x="1367073" y="1548143"/>
          <a:ext cx="9976919" cy="3955459"/>
        </p:xfrm>
        <a:graphic>
          <a:graphicData uri="http://schemas.openxmlformats.org/drawingml/2006/table">
            <a:tbl>
              <a:tblPr firstRow="1" firstCol="1" bandRow="1">
                <a:tableStyleId>{5C22544A-7EE6-4342-B048-85BDC9FD1C3A}</a:tableStyleId>
              </a:tblPr>
              <a:tblGrid>
                <a:gridCol w="1325679">
                  <a:extLst>
                    <a:ext uri="{9D8B030D-6E8A-4147-A177-3AD203B41FA5}">
                      <a16:colId xmlns:a16="http://schemas.microsoft.com/office/drawing/2014/main" xmlns="" val="2288015578"/>
                    </a:ext>
                  </a:extLst>
                </a:gridCol>
                <a:gridCol w="1616167">
                  <a:extLst>
                    <a:ext uri="{9D8B030D-6E8A-4147-A177-3AD203B41FA5}">
                      <a16:colId xmlns:a16="http://schemas.microsoft.com/office/drawing/2014/main" xmlns="" val="3296907797"/>
                    </a:ext>
                  </a:extLst>
                </a:gridCol>
                <a:gridCol w="2753819">
                  <a:extLst>
                    <a:ext uri="{9D8B030D-6E8A-4147-A177-3AD203B41FA5}">
                      <a16:colId xmlns:a16="http://schemas.microsoft.com/office/drawing/2014/main" xmlns="" val="1192125712"/>
                    </a:ext>
                  </a:extLst>
                </a:gridCol>
                <a:gridCol w="4281254">
                  <a:extLst>
                    <a:ext uri="{9D8B030D-6E8A-4147-A177-3AD203B41FA5}">
                      <a16:colId xmlns:a16="http://schemas.microsoft.com/office/drawing/2014/main" xmlns="" val="3579387551"/>
                    </a:ext>
                  </a:extLst>
                </a:gridCol>
              </a:tblGrid>
              <a:tr h="389299">
                <a:tc>
                  <a:txBody>
                    <a:bodyPr/>
                    <a:lstStyle/>
                    <a:p>
                      <a:pPr>
                        <a:spcAft>
                          <a:spcPts val="0"/>
                        </a:spcAft>
                      </a:pPr>
                      <a:r>
                        <a:rPr lang="en-US" sz="1600" dirty="0">
                          <a:effectLst/>
                        </a:rPr>
                        <a:t>LEVEL</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spcAft>
                          <a:spcPts val="0"/>
                        </a:spcAft>
                      </a:pPr>
                      <a:r>
                        <a:rPr lang="en-US" sz="1600" dirty="0">
                          <a:effectLst/>
                        </a:rPr>
                        <a:t>NAME</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spcAft>
                          <a:spcPts val="0"/>
                        </a:spcAft>
                      </a:pPr>
                      <a:r>
                        <a:rPr lang="en-US" sz="1600">
                          <a:effectLst/>
                        </a:rPr>
                        <a:t>SELECTION</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spcAft>
                          <a:spcPts val="0"/>
                        </a:spcAft>
                      </a:pPr>
                      <a:r>
                        <a:rPr lang="en-US" sz="1600">
                          <a:effectLst/>
                        </a:rPr>
                        <a:t>REWARD</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xmlns="" val="1291602454"/>
                  </a:ext>
                </a:extLst>
              </a:tr>
              <a:tr h="2417274">
                <a:tc>
                  <a:txBody>
                    <a:bodyPr/>
                    <a:lstStyle/>
                    <a:p>
                      <a:pPr>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LEVEL – III</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spcAft>
                          <a:spcPts val="0"/>
                        </a:spcAft>
                      </a:pPr>
                      <a:r>
                        <a:rPr lang="en-US" sz="1800">
                          <a:effectLst/>
                          <a:latin typeface="Calibri" panose="020F0502020204030204" pitchFamily="34" charset="0"/>
                          <a:ea typeface="Calibri" panose="020F0502020204030204" pitchFamily="34" charset="0"/>
                          <a:cs typeface="Times New Roman" panose="02020603050405020304" pitchFamily="18" charset="0"/>
                        </a:rPr>
                        <a:t>STATE LEVEL WINNERS</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spcAft>
                          <a:spcPts val="0"/>
                        </a:spcAft>
                      </a:pPr>
                      <a:r>
                        <a:rPr lang="en-US" sz="1800">
                          <a:effectLst/>
                          <a:latin typeface="Calibri" panose="020F0502020204030204" pitchFamily="34" charset="0"/>
                          <a:ea typeface="Calibri" panose="020F0502020204030204" pitchFamily="34" charset="0"/>
                          <a:cs typeface="Times New Roman" panose="02020603050405020304" pitchFamily="18" charset="0"/>
                        </a:rPr>
                        <a:t>Top 20 rankers from each class from a state will qualify to participate in the state level camp.</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p>
                      <a:pPr algn="just">
                        <a:spcAft>
                          <a:spcPts val="0"/>
                        </a:spcAft>
                      </a:pPr>
                      <a:r>
                        <a:rPr lang="en-US" sz="1800">
                          <a:effectLst/>
                          <a:latin typeface="Calibri" panose="020F0502020204030204" pitchFamily="34" charset="0"/>
                          <a:ea typeface="Calibri" panose="020F0502020204030204" pitchFamily="34" charset="0"/>
                          <a:cs typeface="Times New Roman" panose="02020603050405020304" pitchFamily="18" charset="0"/>
                        </a:rPr>
                        <a:t> </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p>
                      <a:pPr algn="just">
                        <a:spcAft>
                          <a:spcPts val="0"/>
                        </a:spcAft>
                      </a:pPr>
                      <a:r>
                        <a:rPr lang="en-US" sz="1800">
                          <a:effectLst/>
                          <a:latin typeface="Calibri" panose="020F0502020204030204" pitchFamily="34" charset="0"/>
                          <a:ea typeface="Calibri" panose="020F0502020204030204" pitchFamily="34" charset="0"/>
                          <a:cs typeface="Times New Roman" panose="02020603050405020304" pitchFamily="18" charset="0"/>
                        </a:rPr>
                        <a:t>Top 3 rankers per class will be STATE winners (i.e. 18 students per state). </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p>
                      <a:pPr algn="just">
                        <a:spcAft>
                          <a:spcPts val="0"/>
                        </a:spcAft>
                      </a:pPr>
                      <a:r>
                        <a:rPr lang="en-US" sz="1800">
                          <a:effectLst/>
                          <a:latin typeface="Calibri" panose="020F0502020204030204" pitchFamily="34" charset="0"/>
                          <a:ea typeface="Calibri" panose="020F0502020204030204" pitchFamily="34" charset="0"/>
                          <a:cs typeface="Times New Roman" panose="02020603050405020304" pitchFamily="18" charset="0"/>
                        </a:rPr>
                        <a:t> </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p>
                      <a:pPr algn="just">
                        <a:spcAft>
                          <a:spcPts val="0"/>
                        </a:spcAft>
                      </a:pPr>
                      <a:r>
                        <a:rPr lang="en-US" sz="1800">
                          <a:effectLst/>
                          <a:latin typeface="Calibri" panose="020F0502020204030204" pitchFamily="34" charset="0"/>
                          <a:ea typeface="Calibri" panose="020F0502020204030204" pitchFamily="34" charset="0"/>
                          <a:cs typeface="Times New Roman" panose="02020603050405020304" pitchFamily="18" charset="0"/>
                        </a:rPr>
                        <a:t>[Winners will be chosen from among students appearing in the state camp].</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342900" lvl="0" indent="-342900" algn="just">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State Camp Participation Certificate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State Camp Memento</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Cash prize Rs. 5,000/-, Rs. 3,000/- and Rs. 2,000/- for 1st, 2nd and 3rd rankers per class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xmlns="" val="3405600224"/>
                  </a:ext>
                </a:extLst>
              </a:tr>
            </a:tbl>
          </a:graphicData>
        </a:graphic>
      </p:graphicFrame>
    </p:spTree>
    <p:extLst>
      <p:ext uri="{BB962C8B-B14F-4D97-AF65-F5344CB8AC3E}">
        <p14:creationId xmlns:p14="http://schemas.microsoft.com/office/powerpoint/2010/main" val="253028737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1251678" y="382385"/>
            <a:ext cx="10178322" cy="830779"/>
          </a:xfrm>
          <a:prstGeom prst="rect">
            <a:avLst/>
          </a:prstGeom>
        </p:spPr>
        <p:txBody>
          <a:bodyPr/>
          <a:lst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a:lstStyle>
          <a:p>
            <a:r>
              <a:rPr lang="en-IN" dirty="0" smtClean="0"/>
              <a:t>rewards</a:t>
            </a:r>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1656037398"/>
              </p:ext>
            </p:extLst>
          </p:nvPr>
        </p:nvGraphicFramePr>
        <p:xfrm>
          <a:off x="1367073" y="1548143"/>
          <a:ext cx="9976919" cy="4504099"/>
        </p:xfrm>
        <a:graphic>
          <a:graphicData uri="http://schemas.openxmlformats.org/drawingml/2006/table">
            <a:tbl>
              <a:tblPr firstRow="1" firstCol="1" bandRow="1">
                <a:tableStyleId>{5C22544A-7EE6-4342-B048-85BDC9FD1C3A}</a:tableStyleId>
              </a:tblPr>
              <a:tblGrid>
                <a:gridCol w="1325679">
                  <a:extLst>
                    <a:ext uri="{9D8B030D-6E8A-4147-A177-3AD203B41FA5}">
                      <a16:colId xmlns:a16="http://schemas.microsoft.com/office/drawing/2014/main" xmlns="" val="2288015578"/>
                    </a:ext>
                  </a:extLst>
                </a:gridCol>
                <a:gridCol w="1616167">
                  <a:extLst>
                    <a:ext uri="{9D8B030D-6E8A-4147-A177-3AD203B41FA5}">
                      <a16:colId xmlns:a16="http://schemas.microsoft.com/office/drawing/2014/main" xmlns="" val="3296907797"/>
                    </a:ext>
                  </a:extLst>
                </a:gridCol>
                <a:gridCol w="2753819">
                  <a:extLst>
                    <a:ext uri="{9D8B030D-6E8A-4147-A177-3AD203B41FA5}">
                      <a16:colId xmlns:a16="http://schemas.microsoft.com/office/drawing/2014/main" xmlns="" val="1192125712"/>
                    </a:ext>
                  </a:extLst>
                </a:gridCol>
                <a:gridCol w="4281254">
                  <a:extLst>
                    <a:ext uri="{9D8B030D-6E8A-4147-A177-3AD203B41FA5}">
                      <a16:colId xmlns:a16="http://schemas.microsoft.com/office/drawing/2014/main" xmlns="" val="3579387551"/>
                    </a:ext>
                  </a:extLst>
                </a:gridCol>
              </a:tblGrid>
              <a:tr h="389299">
                <a:tc>
                  <a:txBody>
                    <a:bodyPr/>
                    <a:lstStyle/>
                    <a:p>
                      <a:pPr>
                        <a:spcAft>
                          <a:spcPts val="0"/>
                        </a:spcAft>
                      </a:pPr>
                      <a:r>
                        <a:rPr lang="en-US" sz="1600" dirty="0">
                          <a:effectLst/>
                        </a:rPr>
                        <a:t>LEVEL</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spcAft>
                          <a:spcPts val="0"/>
                        </a:spcAft>
                      </a:pPr>
                      <a:r>
                        <a:rPr lang="en-US" sz="1600" dirty="0">
                          <a:effectLst/>
                        </a:rPr>
                        <a:t>NAME</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spcAft>
                          <a:spcPts val="0"/>
                        </a:spcAft>
                      </a:pPr>
                      <a:r>
                        <a:rPr lang="en-US" sz="1600">
                          <a:effectLst/>
                        </a:rPr>
                        <a:t>SELECTION</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spcAft>
                          <a:spcPts val="0"/>
                        </a:spcAft>
                      </a:pPr>
                      <a:r>
                        <a:rPr lang="en-US" sz="1600">
                          <a:effectLst/>
                        </a:rPr>
                        <a:t>REWARD</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xmlns="" val="1291602454"/>
                  </a:ext>
                </a:extLst>
              </a:tr>
              <a:tr h="2417274">
                <a:tc>
                  <a:txBody>
                    <a:bodyPr/>
                    <a:lstStyle/>
                    <a:p>
                      <a:pPr>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LEVEL – IV</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spcAft>
                          <a:spcPts val="0"/>
                        </a:spcAft>
                      </a:pPr>
                      <a:r>
                        <a:rPr lang="en-US" sz="1800">
                          <a:effectLst/>
                          <a:latin typeface="Calibri" panose="020F0502020204030204" pitchFamily="34" charset="0"/>
                          <a:ea typeface="Calibri" panose="020F0502020204030204" pitchFamily="34" charset="0"/>
                          <a:cs typeface="Times New Roman" panose="02020603050405020304" pitchFamily="18" charset="0"/>
                        </a:rPr>
                        <a:t>NATIONAL LEVEL WINNERS</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Top 2 winners at the state level, from each state, will qualify to participate in the National Camp.</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Top 3 rankers per class will be NATIONAL winners i.e.  Himalayans (i.e. 18 students at national level).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Top 3 Rankers per class, from a zone, will be ZONAL winners in addition to National winners (i.e. 18 students per zone).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342900" lvl="0" indent="-342900" algn="just">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Participation Certificate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National Camp Memento</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Cash prize Rs. 25,000/-, Rs. 15,000/- and Rs. 10,000/- for 1st, 2nd and 3rd rankers per class, Internship and Scholarship of 1 year</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Cash prize Rs. 5,000/-, Rs. 3,000/- and Rs. 2,000/- for 1st, 2nd and 3rd rankers per class in each zone and Internship</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xmlns="" val="3405600224"/>
                  </a:ext>
                </a:extLst>
              </a:tr>
            </a:tbl>
          </a:graphicData>
        </a:graphic>
      </p:graphicFrame>
    </p:spTree>
    <p:extLst>
      <p:ext uri="{BB962C8B-B14F-4D97-AF65-F5344CB8AC3E}">
        <p14:creationId xmlns:p14="http://schemas.microsoft.com/office/powerpoint/2010/main" val="78957564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Important date</a:t>
            </a:r>
            <a:endParaRPr lang="en-IN" dirty="0"/>
          </a:p>
        </p:txBody>
      </p:sp>
    </p:spTree>
    <p:extLst>
      <p:ext uri="{BB962C8B-B14F-4D97-AF65-F5344CB8AC3E}">
        <p14:creationId xmlns:p14="http://schemas.microsoft.com/office/powerpoint/2010/main" val="401200439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4061477312"/>
              </p:ext>
            </p:extLst>
          </p:nvPr>
        </p:nvGraphicFramePr>
        <p:xfrm>
          <a:off x="1241945" y="696040"/>
          <a:ext cx="10263118" cy="5308978"/>
        </p:xfrm>
        <a:graphic>
          <a:graphicData uri="http://schemas.openxmlformats.org/drawingml/2006/table">
            <a:tbl>
              <a:tblPr firstRow="1" firstCol="1" bandRow="1">
                <a:tableStyleId>{5C22544A-7EE6-4342-B048-85BDC9FD1C3A}</a:tableStyleId>
              </a:tblPr>
              <a:tblGrid>
                <a:gridCol w="4147138">
                  <a:extLst>
                    <a:ext uri="{9D8B030D-6E8A-4147-A177-3AD203B41FA5}">
                      <a16:colId xmlns:a16="http://schemas.microsoft.com/office/drawing/2014/main" xmlns="" val="351980519"/>
                    </a:ext>
                  </a:extLst>
                </a:gridCol>
                <a:gridCol w="6115980">
                  <a:extLst>
                    <a:ext uri="{9D8B030D-6E8A-4147-A177-3AD203B41FA5}">
                      <a16:colId xmlns:a16="http://schemas.microsoft.com/office/drawing/2014/main" xmlns="" val="971752035"/>
                    </a:ext>
                  </a:extLst>
                </a:gridCol>
              </a:tblGrid>
              <a:tr h="659642">
                <a:tc>
                  <a:txBody>
                    <a:bodyPr/>
                    <a:lstStyle/>
                    <a:p>
                      <a:pPr>
                        <a:spcAft>
                          <a:spcPts val="0"/>
                        </a:spcAft>
                      </a:pPr>
                      <a:r>
                        <a:rPr lang="en-US" sz="2000">
                          <a:effectLst/>
                        </a:rPr>
                        <a:t>Upload of VVM Study Material</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spcAft>
                          <a:spcPts val="0"/>
                        </a:spcAft>
                      </a:pPr>
                      <a:r>
                        <a:rPr lang="en-US" sz="2000">
                          <a:effectLst/>
                        </a:rPr>
                        <a:t>15</a:t>
                      </a:r>
                      <a:r>
                        <a:rPr lang="en-US" sz="2000" baseline="30000">
                          <a:effectLst/>
                        </a:rPr>
                        <a:t>th</a:t>
                      </a:r>
                      <a:r>
                        <a:rPr lang="en-US" sz="2000">
                          <a:effectLst/>
                        </a:rPr>
                        <a:t> August, 2021</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xmlns="" val="1861914980"/>
                  </a:ext>
                </a:extLst>
              </a:tr>
              <a:tr h="659642">
                <a:tc>
                  <a:txBody>
                    <a:bodyPr/>
                    <a:lstStyle/>
                    <a:p>
                      <a:pPr>
                        <a:spcAft>
                          <a:spcPts val="0"/>
                        </a:spcAft>
                      </a:pPr>
                      <a:r>
                        <a:rPr lang="en-US" sz="2000" dirty="0">
                          <a:effectLst/>
                        </a:rPr>
                        <a:t>Mock Tests</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spcAft>
                          <a:spcPts val="0"/>
                        </a:spcAft>
                      </a:pPr>
                      <a:r>
                        <a:rPr lang="en-US" sz="2000">
                          <a:effectLst/>
                        </a:rPr>
                        <a:t>01</a:t>
                      </a:r>
                      <a:r>
                        <a:rPr lang="en-US" sz="2000" baseline="30000">
                          <a:effectLst/>
                        </a:rPr>
                        <a:t>st</a:t>
                      </a:r>
                      <a:r>
                        <a:rPr lang="en-US" sz="2000">
                          <a:effectLst/>
                        </a:rPr>
                        <a:t> November, 2021 onwards</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xmlns="" val="1232284109"/>
                  </a:ext>
                </a:extLst>
              </a:tr>
              <a:tr h="1028129">
                <a:tc>
                  <a:txBody>
                    <a:bodyPr/>
                    <a:lstStyle/>
                    <a:p>
                      <a:pPr>
                        <a:spcAft>
                          <a:spcPts val="0"/>
                        </a:spcAft>
                      </a:pPr>
                      <a:r>
                        <a:rPr lang="en-US" sz="2000" dirty="0">
                          <a:effectLst/>
                        </a:rPr>
                        <a:t>Date of Examination</a:t>
                      </a:r>
                      <a:endParaRPr lang="en-IN" sz="2000" dirty="0">
                        <a:effectLst/>
                      </a:endParaRPr>
                    </a:p>
                    <a:p>
                      <a:pPr>
                        <a:spcAft>
                          <a:spcPts val="0"/>
                        </a:spcAft>
                      </a:pPr>
                      <a:r>
                        <a:rPr lang="en-US" sz="2000" dirty="0">
                          <a:effectLst/>
                        </a:rPr>
                        <a:t>(Login any day)</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spcAft>
                          <a:spcPts val="0"/>
                        </a:spcAft>
                      </a:pPr>
                      <a:r>
                        <a:rPr lang="en-US" sz="2000" dirty="0">
                          <a:effectLst/>
                        </a:rPr>
                        <a:t>Tuesday, 30</a:t>
                      </a:r>
                      <a:r>
                        <a:rPr lang="en-US" sz="2000" baseline="30000" dirty="0">
                          <a:effectLst/>
                        </a:rPr>
                        <a:t>th</a:t>
                      </a:r>
                      <a:r>
                        <a:rPr lang="en-US" sz="2000" dirty="0">
                          <a:effectLst/>
                        </a:rPr>
                        <a:t> November, 2021 or</a:t>
                      </a:r>
                      <a:endParaRPr lang="en-IN" sz="2000" dirty="0">
                        <a:effectLst/>
                      </a:endParaRPr>
                    </a:p>
                    <a:p>
                      <a:pPr>
                        <a:spcAft>
                          <a:spcPts val="0"/>
                        </a:spcAft>
                      </a:pPr>
                      <a:r>
                        <a:rPr lang="en-US" sz="2000" dirty="0">
                          <a:effectLst/>
                        </a:rPr>
                        <a:t>Sunday, 05</a:t>
                      </a:r>
                      <a:r>
                        <a:rPr lang="en-US" sz="2000" baseline="30000" dirty="0">
                          <a:effectLst/>
                        </a:rPr>
                        <a:t>th</a:t>
                      </a:r>
                      <a:r>
                        <a:rPr lang="en-US" sz="2000" dirty="0">
                          <a:effectLst/>
                        </a:rPr>
                        <a:t> December, 2021</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xmlns="" val="478885539"/>
                  </a:ext>
                </a:extLst>
              </a:tr>
              <a:tr h="982639">
                <a:tc>
                  <a:txBody>
                    <a:bodyPr/>
                    <a:lstStyle/>
                    <a:p>
                      <a:pPr>
                        <a:spcAft>
                          <a:spcPts val="0"/>
                        </a:spcAft>
                      </a:pPr>
                      <a:r>
                        <a:rPr lang="en-US" sz="2000" dirty="0">
                          <a:effectLst/>
                        </a:rPr>
                        <a:t>Time of Examination</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spcAft>
                          <a:spcPts val="0"/>
                        </a:spcAft>
                      </a:pPr>
                      <a:r>
                        <a:rPr lang="en-US" sz="2000">
                          <a:effectLst/>
                        </a:rPr>
                        <a:t>10:00 AM to 08:00 PM (90 minutes)</a:t>
                      </a:r>
                      <a:endParaRPr lang="en-IN" sz="2000">
                        <a:effectLst/>
                      </a:endParaRPr>
                    </a:p>
                    <a:p>
                      <a:pPr>
                        <a:spcAft>
                          <a:spcPts val="0"/>
                        </a:spcAft>
                      </a:pPr>
                      <a:r>
                        <a:rPr lang="en-US" sz="2000">
                          <a:effectLst/>
                        </a:rPr>
                        <a:t>Students will be able to login only once.</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xmlns="" val="791405400"/>
                  </a:ext>
                </a:extLst>
              </a:tr>
              <a:tr h="659642">
                <a:tc>
                  <a:txBody>
                    <a:bodyPr/>
                    <a:lstStyle/>
                    <a:p>
                      <a:pPr>
                        <a:spcAft>
                          <a:spcPts val="0"/>
                        </a:spcAft>
                      </a:pPr>
                      <a:r>
                        <a:rPr lang="en-US" sz="2000">
                          <a:effectLst/>
                        </a:rPr>
                        <a:t>Declaration of Result</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spcAft>
                          <a:spcPts val="0"/>
                        </a:spcAft>
                      </a:pPr>
                      <a:r>
                        <a:rPr lang="en-US" sz="2000">
                          <a:effectLst/>
                        </a:rPr>
                        <a:t>20</a:t>
                      </a:r>
                      <a:r>
                        <a:rPr lang="en-US" sz="2000" baseline="30000">
                          <a:effectLst/>
                        </a:rPr>
                        <a:t>th</a:t>
                      </a:r>
                      <a:r>
                        <a:rPr lang="en-US" sz="2000">
                          <a:effectLst/>
                        </a:rPr>
                        <a:t> December, 2021</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xmlns="" val="3088401320"/>
                  </a:ext>
                </a:extLst>
              </a:tr>
              <a:tr h="659642">
                <a:tc>
                  <a:txBody>
                    <a:bodyPr/>
                    <a:lstStyle/>
                    <a:p>
                      <a:pPr>
                        <a:spcAft>
                          <a:spcPts val="0"/>
                        </a:spcAft>
                      </a:pPr>
                      <a:r>
                        <a:rPr lang="en-US" sz="2000">
                          <a:effectLst/>
                        </a:rPr>
                        <a:t>One or Two-day State Camp</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spcAft>
                          <a:spcPts val="0"/>
                        </a:spcAft>
                      </a:pPr>
                      <a:r>
                        <a:rPr lang="en-US" sz="2000">
                          <a:effectLst/>
                        </a:rPr>
                        <a:t>9</a:t>
                      </a:r>
                      <a:r>
                        <a:rPr lang="en-US" sz="2000" baseline="30000">
                          <a:effectLst/>
                        </a:rPr>
                        <a:t>th</a:t>
                      </a:r>
                      <a:r>
                        <a:rPr lang="en-US" sz="2000">
                          <a:effectLst/>
                        </a:rPr>
                        <a:t>, 16</a:t>
                      </a:r>
                      <a:r>
                        <a:rPr lang="en-US" sz="2000" baseline="30000">
                          <a:effectLst/>
                        </a:rPr>
                        <a:t>th</a:t>
                      </a:r>
                      <a:r>
                        <a:rPr lang="en-US" sz="2000">
                          <a:effectLst/>
                        </a:rPr>
                        <a:t> &amp; 23</a:t>
                      </a:r>
                      <a:r>
                        <a:rPr lang="en-US" sz="2000" baseline="30000">
                          <a:effectLst/>
                        </a:rPr>
                        <a:t>rd</a:t>
                      </a:r>
                      <a:r>
                        <a:rPr lang="en-US" sz="2000">
                          <a:effectLst/>
                        </a:rPr>
                        <a:t> January, 2022 (any one day)</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xmlns="" val="2899295937"/>
                  </a:ext>
                </a:extLst>
              </a:tr>
              <a:tr h="659642">
                <a:tc>
                  <a:txBody>
                    <a:bodyPr/>
                    <a:lstStyle/>
                    <a:p>
                      <a:pPr>
                        <a:spcAft>
                          <a:spcPts val="0"/>
                        </a:spcAft>
                      </a:pPr>
                      <a:r>
                        <a:rPr lang="en-US" sz="2000">
                          <a:effectLst/>
                        </a:rPr>
                        <a:t>Two-day National Camp</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spcAft>
                          <a:spcPts val="0"/>
                        </a:spcAft>
                      </a:pPr>
                      <a:r>
                        <a:rPr lang="en-US" sz="2000" dirty="0">
                          <a:effectLst/>
                        </a:rPr>
                        <a:t>14</a:t>
                      </a:r>
                      <a:r>
                        <a:rPr lang="en-US" sz="2000" baseline="30000" dirty="0">
                          <a:effectLst/>
                        </a:rPr>
                        <a:t>th</a:t>
                      </a:r>
                      <a:r>
                        <a:rPr lang="en-US" sz="2000" dirty="0">
                          <a:effectLst/>
                        </a:rPr>
                        <a:t> &amp; 15</a:t>
                      </a:r>
                      <a:r>
                        <a:rPr lang="en-US" sz="2000" baseline="30000" dirty="0">
                          <a:effectLst/>
                        </a:rPr>
                        <a:t>th</a:t>
                      </a:r>
                      <a:r>
                        <a:rPr lang="en-US" sz="2000" dirty="0">
                          <a:effectLst/>
                        </a:rPr>
                        <a:t> May, 2022</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xmlns="" val="3365647971"/>
                  </a:ext>
                </a:extLst>
              </a:tr>
            </a:tbl>
          </a:graphicData>
        </a:graphic>
      </p:graphicFrame>
    </p:spTree>
    <p:extLst>
      <p:ext uri="{BB962C8B-B14F-4D97-AF65-F5344CB8AC3E}">
        <p14:creationId xmlns:p14="http://schemas.microsoft.com/office/powerpoint/2010/main" val="188131604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1678" y="382385"/>
            <a:ext cx="10178322" cy="804970"/>
          </a:xfrm>
        </p:spPr>
        <p:txBody>
          <a:bodyPr/>
          <a:lstStyle/>
          <a:p>
            <a:r>
              <a:rPr lang="en-IN" dirty="0" smtClean="0"/>
              <a:t>Other important points</a:t>
            </a:r>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1959476750"/>
              </p:ext>
            </p:extLst>
          </p:nvPr>
        </p:nvGraphicFramePr>
        <p:xfrm>
          <a:off x="1251676" y="1187353"/>
          <a:ext cx="10362568" cy="5504780"/>
        </p:xfrm>
        <a:graphic>
          <a:graphicData uri="http://schemas.openxmlformats.org/drawingml/2006/table">
            <a:tbl>
              <a:tblPr firstRow="1" firstCol="1" bandRow="1">
                <a:tableStyleId>{5C22544A-7EE6-4342-B048-85BDC9FD1C3A}</a:tableStyleId>
              </a:tblPr>
              <a:tblGrid>
                <a:gridCol w="2760766">
                  <a:extLst>
                    <a:ext uri="{9D8B030D-6E8A-4147-A177-3AD203B41FA5}">
                      <a16:colId xmlns:a16="http://schemas.microsoft.com/office/drawing/2014/main" xmlns="" val="4203878180"/>
                    </a:ext>
                  </a:extLst>
                </a:gridCol>
                <a:gridCol w="7601802">
                  <a:extLst>
                    <a:ext uri="{9D8B030D-6E8A-4147-A177-3AD203B41FA5}">
                      <a16:colId xmlns:a16="http://schemas.microsoft.com/office/drawing/2014/main" xmlns="" val="3632123845"/>
                    </a:ext>
                  </a:extLst>
                </a:gridCol>
              </a:tblGrid>
              <a:tr h="382140">
                <a:tc>
                  <a:txBody>
                    <a:bodyPr/>
                    <a:lstStyle/>
                    <a:p>
                      <a:pPr>
                        <a:spcAft>
                          <a:spcPts val="0"/>
                        </a:spcAft>
                      </a:pPr>
                      <a:r>
                        <a:rPr lang="en-US" sz="1600">
                          <a:effectLst/>
                        </a:rPr>
                        <a:t>Eligibility</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6832" marR="66832" marT="0" marB="0" anchor="ctr"/>
                </a:tc>
                <a:tc>
                  <a:txBody>
                    <a:bodyPr/>
                    <a:lstStyle/>
                    <a:p>
                      <a:pPr algn="just">
                        <a:spcAft>
                          <a:spcPts val="0"/>
                        </a:spcAft>
                      </a:pPr>
                      <a:r>
                        <a:rPr lang="en-US" sz="1600" dirty="0">
                          <a:effectLst/>
                        </a:rPr>
                        <a:t>Students from class VI to XI studying under CBSE, ICSE and State Boards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6832" marR="66832" marT="0" marB="0" anchor="ctr"/>
                </a:tc>
                <a:extLst>
                  <a:ext uri="{0D108BD9-81ED-4DB2-BD59-A6C34878D82A}">
                    <a16:rowId xmlns:a16="http://schemas.microsoft.com/office/drawing/2014/main" xmlns="" val="512392423"/>
                  </a:ext>
                </a:extLst>
              </a:tr>
              <a:tr h="504967">
                <a:tc>
                  <a:txBody>
                    <a:bodyPr/>
                    <a:lstStyle/>
                    <a:p>
                      <a:pPr>
                        <a:spcAft>
                          <a:spcPts val="0"/>
                        </a:spcAft>
                      </a:pPr>
                      <a:r>
                        <a:rPr lang="en-US" sz="1600" dirty="0">
                          <a:effectLst/>
                        </a:rPr>
                        <a:t>Language</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6832" marR="66832" marT="0" marB="0" anchor="ctr"/>
                </a:tc>
                <a:tc>
                  <a:txBody>
                    <a:bodyPr/>
                    <a:lstStyle/>
                    <a:p>
                      <a:pPr algn="just">
                        <a:spcAft>
                          <a:spcPts val="0"/>
                        </a:spcAft>
                      </a:pPr>
                      <a:r>
                        <a:rPr lang="en-US" sz="1600">
                          <a:effectLst/>
                        </a:rPr>
                        <a:t>English, Hindi, Marathi, Tamil, Telugu, Kannada, Bengali, Gujarati, Punjabi, Odia, Malayalam, Assamese</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6832" marR="66832" marT="0" marB="0" anchor="ctr"/>
                </a:tc>
                <a:extLst>
                  <a:ext uri="{0D108BD9-81ED-4DB2-BD59-A6C34878D82A}">
                    <a16:rowId xmlns:a16="http://schemas.microsoft.com/office/drawing/2014/main" xmlns="" val="3707077214"/>
                  </a:ext>
                </a:extLst>
              </a:tr>
              <a:tr h="313898">
                <a:tc>
                  <a:txBody>
                    <a:bodyPr/>
                    <a:lstStyle/>
                    <a:p>
                      <a:pPr>
                        <a:spcAft>
                          <a:spcPts val="0"/>
                        </a:spcAft>
                      </a:pPr>
                      <a:r>
                        <a:rPr lang="en-US" sz="1600">
                          <a:effectLst/>
                        </a:rPr>
                        <a:t>Exam Venue</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6832" marR="66832" marT="0" marB="0" anchor="ctr"/>
                </a:tc>
                <a:tc>
                  <a:txBody>
                    <a:bodyPr/>
                    <a:lstStyle/>
                    <a:p>
                      <a:pPr>
                        <a:spcAft>
                          <a:spcPts val="0"/>
                        </a:spcAft>
                      </a:pPr>
                      <a:r>
                        <a:rPr lang="en-US" sz="1600">
                          <a:effectLst/>
                        </a:rPr>
                        <a:t>Home</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6832" marR="66832" marT="0" marB="0" anchor="ctr"/>
                </a:tc>
                <a:extLst>
                  <a:ext uri="{0D108BD9-81ED-4DB2-BD59-A6C34878D82A}">
                    <a16:rowId xmlns:a16="http://schemas.microsoft.com/office/drawing/2014/main" xmlns="" val="2761072312"/>
                  </a:ext>
                </a:extLst>
              </a:tr>
              <a:tr h="354842">
                <a:tc rowSpan="2">
                  <a:txBody>
                    <a:bodyPr/>
                    <a:lstStyle/>
                    <a:p>
                      <a:pPr>
                        <a:spcAft>
                          <a:spcPts val="0"/>
                        </a:spcAft>
                      </a:pPr>
                      <a:r>
                        <a:rPr lang="en-US" sz="1600">
                          <a:effectLst/>
                        </a:rPr>
                        <a:t>Registration</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6832" marR="66832" marT="0" marB="0" anchor="ctr"/>
                </a:tc>
                <a:tc>
                  <a:txBody>
                    <a:bodyPr/>
                    <a:lstStyle/>
                    <a:p>
                      <a:pPr>
                        <a:spcAft>
                          <a:spcPts val="0"/>
                        </a:spcAft>
                      </a:pPr>
                      <a:r>
                        <a:rPr lang="en-US" sz="1600">
                          <a:effectLst/>
                        </a:rPr>
                        <a:t>Opens on 07</a:t>
                      </a:r>
                      <a:r>
                        <a:rPr lang="en-US" sz="1600" baseline="30000">
                          <a:effectLst/>
                        </a:rPr>
                        <a:t>th</a:t>
                      </a:r>
                      <a:r>
                        <a:rPr lang="en-US" sz="1600">
                          <a:effectLst/>
                        </a:rPr>
                        <a:t> August, 2021</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6832" marR="66832" marT="0" marB="0" anchor="ctr"/>
                </a:tc>
                <a:extLst>
                  <a:ext uri="{0D108BD9-81ED-4DB2-BD59-A6C34878D82A}">
                    <a16:rowId xmlns:a16="http://schemas.microsoft.com/office/drawing/2014/main" xmlns="" val="105666274"/>
                  </a:ext>
                </a:extLst>
              </a:tr>
              <a:tr h="373711">
                <a:tc vMerge="1">
                  <a:txBody>
                    <a:bodyPr/>
                    <a:lstStyle/>
                    <a:p>
                      <a:endParaRPr lang="en-IN"/>
                    </a:p>
                  </a:txBody>
                  <a:tcPr/>
                </a:tc>
                <a:tc>
                  <a:txBody>
                    <a:bodyPr/>
                    <a:lstStyle/>
                    <a:p>
                      <a:pPr>
                        <a:spcAft>
                          <a:spcPts val="0"/>
                        </a:spcAft>
                      </a:pPr>
                      <a:r>
                        <a:rPr lang="en-US" sz="1600">
                          <a:effectLst/>
                        </a:rPr>
                        <a:t>Closes on 31</a:t>
                      </a:r>
                      <a:r>
                        <a:rPr lang="en-US" sz="1600" baseline="30000">
                          <a:effectLst/>
                        </a:rPr>
                        <a:t>st</a:t>
                      </a:r>
                      <a:r>
                        <a:rPr lang="en-US" sz="1600">
                          <a:effectLst/>
                        </a:rPr>
                        <a:t> October 2021</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6832" marR="66832" marT="0" marB="0" anchor="ctr"/>
                </a:tc>
                <a:extLst>
                  <a:ext uri="{0D108BD9-81ED-4DB2-BD59-A6C34878D82A}">
                    <a16:rowId xmlns:a16="http://schemas.microsoft.com/office/drawing/2014/main" xmlns="" val="743383602"/>
                  </a:ext>
                </a:extLst>
              </a:tr>
              <a:tr h="445155">
                <a:tc>
                  <a:txBody>
                    <a:bodyPr/>
                    <a:lstStyle/>
                    <a:p>
                      <a:pPr>
                        <a:spcAft>
                          <a:spcPts val="0"/>
                        </a:spcAft>
                      </a:pPr>
                      <a:r>
                        <a:rPr lang="en-US" sz="1600" dirty="0">
                          <a:effectLst/>
                        </a:rPr>
                        <a:t>Fee</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6832" marR="66832" marT="0" marB="0" anchor="ctr"/>
                </a:tc>
                <a:tc>
                  <a:txBody>
                    <a:bodyPr/>
                    <a:lstStyle/>
                    <a:p>
                      <a:pPr>
                        <a:spcAft>
                          <a:spcPts val="0"/>
                        </a:spcAft>
                      </a:pPr>
                      <a:r>
                        <a:rPr lang="en-US" sz="1600">
                          <a:effectLst/>
                        </a:rPr>
                        <a:t>Rs. 100/- (Rupees One Hundred)</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6832" marR="66832" marT="0" marB="0" anchor="ctr"/>
                </a:tc>
                <a:extLst>
                  <a:ext uri="{0D108BD9-81ED-4DB2-BD59-A6C34878D82A}">
                    <a16:rowId xmlns:a16="http://schemas.microsoft.com/office/drawing/2014/main" xmlns="" val="3472663257"/>
                  </a:ext>
                </a:extLst>
              </a:tr>
              <a:tr h="1719618">
                <a:tc>
                  <a:txBody>
                    <a:bodyPr/>
                    <a:lstStyle/>
                    <a:p>
                      <a:pPr>
                        <a:spcAft>
                          <a:spcPts val="0"/>
                        </a:spcAft>
                      </a:pPr>
                      <a:r>
                        <a:rPr lang="en-US" sz="1600" dirty="0">
                          <a:effectLst/>
                        </a:rPr>
                        <a:t>Mode of Payment</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6832" marR="66832" marT="0" marB="0" anchor="ctr"/>
                </a:tc>
                <a:tc>
                  <a:txBody>
                    <a:bodyPr/>
                    <a:lstStyle/>
                    <a:p>
                      <a:pPr algn="just">
                        <a:spcAft>
                          <a:spcPts val="0"/>
                        </a:spcAft>
                      </a:pPr>
                      <a:r>
                        <a:rPr lang="en-US" sz="1600" dirty="0">
                          <a:effectLst/>
                        </a:rPr>
                        <a:t>Through payment gateway and ONLINE (RTGS/NEFT) payment only. NO CASH / DD / </a:t>
                      </a:r>
                      <a:r>
                        <a:rPr lang="en-US" sz="1600" dirty="0" err="1">
                          <a:effectLst/>
                        </a:rPr>
                        <a:t>Cheque</a:t>
                      </a:r>
                      <a:r>
                        <a:rPr lang="en-US" sz="1600" dirty="0">
                          <a:effectLst/>
                        </a:rPr>
                        <a:t> will be acceptable.</a:t>
                      </a:r>
                      <a:endParaRPr lang="en-IN" sz="1600" dirty="0">
                        <a:effectLst/>
                      </a:endParaRPr>
                    </a:p>
                    <a:p>
                      <a:pPr>
                        <a:spcAft>
                          <a:spcPts val="0"/>
                        </a:spcAft>
                      </a:pPr>
                      <a:r>
                        <a:rPr lang="en-US" sz="800" dirty="0">
                          <a:effectLst/>
                        </a:rPr>
                        <a:t> </a:t>
                      </a:r>
                      <a:endParaRPr lang="en-IN" sz="800" dirty="0">
                        <a:effectLst/>
                      </a:endParaRPr>
                    </a:p>
                    <a:p>
                      <a:pPr algn="just">
                        <a:spcAft>
                          <a:spcPts val="0"/>
                        </a:spcAft>
                      </a:pPr>
                      <a:r>
                        <a:rPr lang="en-US" sz="1600" dirty="0">
                          <a:effectLst/>
                        </a:rPr>
                        <a:t>Exam Coordinators depositing fee directly in VVM’s account are requested to retain deposit slip with Transaction ID, Date &amp; Time to be upload (in .jpeg format) on VVM offline payment mode option provided in their dashboard. Fee payment status will be updated after 48hrs of uploading the deposit slip/receipt.</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6832" marR="66832" marT="0" marB="0" anchor="ctr"/>
                </a:tc>
                <a:extLst>
                  <a:ext uri="{0D108BD9-81ED-4DB2-BD59-A6C34878D82A}">
                    <a16:rowId xmlns:a16="http://schemas.microsoft.com/office/drawing/2014/main" xmlns="" val="1683445809"/>
                  </a:ext>
                </a:extLst>
              </a:tr>
              <a:tr h="1142715">
                <a:tc>
                  <a:txBody>
                    <a:bodyPr/>
                    <a:lstStyle/>
                    <a:p>
                      <a:pPr>
                        <a:spcAft>
                          <a:spcPts val="0"/>
                        </a:spcAft>
                      </a:pPr>
                      <a:r>
                        <a:rPr lang="en-US" sz="1600">
                          <a:effectLst/>
                        </a:rPr>
                        <a:t>ONLINE Payment Details</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6832" marR="66832" marT="0" marB="0" anchor="ctr"/>
                </a:tc>
                <a:tc>
                  <a:txBody>
                    <a:bodyPr/>
                    <a:lstStyle/>
                    <a:p>
                      <a:pPr>
                        <a:spcAft>
                          <a:spcPts val="0"/>
                        </a:spcAft>
                      </a:pPr>
                      <a:r>
                        <a:rPr lang="en-US" sz="1600">
                          <a:effectLst/>
                        </a:rPr>
                        <a:t>Current Account Number: 7009607017</a:t>
                      </a:r>
                      <a:endParaRPr lang="en-IN" sz="1600">
                        <a:effectLst/>
                      </a:endParaRPr>
                    </a:p>
                    <a:p>
                      <a:pPr>
                        <a:spcAft>
                          <a:spcPts val="0"/>
                        </a:spcAft>
                      </a:pPr>
                      <a:r>
                        <a:rPr lang="en-US" sz="1600">
                          <a:effectLst/>
                        </a:rPr>
                        <a:t>Account Name: VIDYARTHI VIGYAN MANTHAN</a:t>
                      </a:r>
                      <a:endParaRPr lang="en-IN" sz="1600">
                        <a:effectLst/>
                      </a:endParaRPr>
                    </a:p>
                    <a:p>
                      <a:pPr>
                        <a:spcAft>
                          <a:spcPts val="0"/>
                        </a:spcAft>
                      </a:pPr>
                      <a:r>
                        <a:rPr lang="en-US" sz="1600">
                          <a:effectLst/>
                        </a:rPr>
                        <a:t>IFSC code: IDIB000D008</a:t>
                      </a:r>
                      <a:endParaRPr lang="en-IN" sz="1600">
                        <a:effectLst/>
                      </a:endParaRPr>
                    </a:p>
                    <a:p>
                      <a:pPr>
                        <a:spcAft>
                          <a:spcPts val="0"/>
                        </a:spcAft>
                      </a:pPr>
                      <a:r>
                        <a:rPr lang="en-US" sz="1600">
                          <a:effectLst/>
                        </a:rPr>
                        <a:t>Branch Name &amp; Add: Indian Bank, Defence Colony, New Delhi</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6832" marR="66832" marT="0" marB="0" anchor="ctr"/>
                </a:tc>
                <a:extLst>
                  <a:ext uri="{0D108BD9-81ED-4DB2-BD59-A6C34878D82A}">
                    <a16:rowId xmlns:a16="http://schemas.microsoft.com/office/drawing/2014/main" xmlns="" val="252888829"/>
                  </a:ext>
                </a:extLst>
              </a:tr>
              <a:tr h="267734">
                <a:tc>
                  <a:txBody>
                    <a:bodyPr/>
                    <a:lstStyle/>
                    <a:p>
                      <a:pPr>
                        <a:spcAft>
                          <a:spcPts val="0"/>
                        </a:spcAft>
                      </a:pPr>
                      <a:r>
                        <a:rPr lang="en-US" sz="1600" dirty="0">
                          <a:effectLst/>
                        </a:rPr>
                        <a:t>Website URL</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6832" marR="66832" marT="0" marB="0" anchor="ctr"/>
                </a:tc>
                <a:tc>
                  <a:txBody>
                    <a:bodyPr/>
                    <a:lstStyle/>
                    <a:p>
                      <a:pPr>
                        <a:spcAft>
                          <a:spcPts val="0"/>
                        </a:spcAft>
                      </a:pPr>
                      <a:r>
                        <a:rPr lang="en-US" sz="1600" dirty="0">
                          <a:effectLst/>
                        </a:rPr>
                        <a:t>https://www.vvm.org.in</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6832" marR="66832" marT="0" marB="0" anchor="ctr"/>
                </a:tc>
                <a:extLst>
                  <a:ext uri="{0D108BD9-81ED-4DB2-BD59-A6C34878D82A}">
                    <a16:rowId xmlns:a16="http://schemas.microsoft.com/office/drawing/2014/main" xmlns="" val="458386743"/>
                  </a:ext>
                </a:extLst>
              </a:tr>
            </a:tbl>
          </a:graphicData>
        </a:graphic>
      </p:graphicFrame>
    </p:spTree>
    <p:extLst>
      <p:ext uri="{BB962C8B-B14F-4D97-AF65-F5344CB8AC3E}">
        <p14:creationId xmlns:p14="http://schemas.microsoft.com/office/powerpoint/2010/main" val="404972020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thanks</a:t>
            </a:r>
            <a:endParaRPr lang="en-IN" dirty="0"/>
          </a:p>
        </p:txBody>
      </p:sp>
    </p:spTree>
    <p:extLst>
      <p:ext uri="{BB962C8B-B14F-4D97-AF65-F5344CB8AC3E}">
        <p14:creationId xmlns:p14="http://schemas.microsoft.com/office/powerpoint/2010/main" val="25708684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1678" y="382385"/>
            <a:ext cx="10178322" cy="848886"/>
          </a:xfrm>
        </p:spPr>
        <p:txBody>
          <a:bodyPr/>
          <a:lstStyle/>
          <a:p>
            <a:pPr algn="ctr"/>
            <a:r>
              <a:rPr lang="en-US" b="1" dirty="0" smtClean="0"/>
              <a:t>Registration &amp; fee</a:t>
            </a:r>
            <a:endParaRPr lang="en-IN" dirty="0"/>
          </a:p>
        </p:txBody>
      </p:sp>
      <p:sp>
        <p:nvSpPr>
          <p:cNvPr id="3" name="Content Placeholder 2"/>
          <p:cNvSpPr>
            <a:spLocks noGrp="1"/>
          </p:cNvSpPr>
          <p:nvPr>
            <p:ph idx="1"/>
          </p:nvPr>
        </p:nvSpPr>
        <p:spPr>
          <a:xfrm>
            <a:off x="1251678" y="1321806"/>
            <a:ext cx="10178322" cy="5178581"/>
          </a:xfrm>
        </p:spPr>
        <p:txBody>
          <a:bodyPr>
            <a:noAutofit/>
          </a:bodyPr>
          <a:lstStyle/>
          <a:p>
            <a:pPr marL="457200" indent="-457200" algn="just">
              <a:buAutoNum type="alphaUcParenBoth"/>
            </a:pPr>
            <a:r>
              <a:rPr lang="en-US" sz="2400" b="1" dirty="0" smtClean="0"/>
              <a:t>INDIVIDUAL </a:t>
            </a:r>
            <a:r>
              <a:rPr lang="en-US" sz="2400" b="1" dirty="0"/>
              <a:t>STUDENT </a:t>
            </a:r>
            <a:r>
              <a:rPr lang="en-US" sz="2400" b="1" dirty="0" smtClean="0"/>
              <a:t>REGISTRATION - </a:t>
            </a:r>
            <a:r>
              <a:rPr lang="en-US" sz="2400" dirty="0"/>
              <a:t>We are open for individual </a:t>
            </a:r>
            <a:r>
              <a:rPr lang="en-US" sz="2400" dirty="0" smtClean="0"/>
              <a:t>registration.</a:t>
            </a:r>
          </a:p>
          <a:p>
            <a:pPr marL="457200" indent="-457200">
              <a:buAutoNum type="alphaUcParenBoth"/>
            </a:pPr>
            <a:endParaRPr lang="en-US" sz="2400" b="1" dirty="0" smtClean="0"/>
          </a:p>
          <a:p>
            <a:pPr marL="342900" indent="-342900" algn="just">
              <a:buFont typeface="Arial" panose="020B0604020202020204" pitchFamily="34" charset="0"/>
              <a:buAutoNum type="alphaUcParenBoth"/>
            </a:pPr>
            <a:r>
              <a:rPr lang="en-US" sz="2400" b="1" dirty="0" smtClean="0"/>
              <a:t>SCHOOL/INSTITUTE AND STUDENT REGISTRATION - </a:t>
            </a:r>
            <a:r>
              <a:rPr lang="en-US" sz="2400" dirty="0"/>
              <a:t>We encourage bulk registration through the school/institute. To register under school/institute category, a minimum of 10 students per class have to be registered. </a:t>
            </a:r>
            <a:endParaRPr lang="en-IN" sz="2400" dirty="0"/>
          </a:p>
          <a:p>
            <a:pPr marL="0" indent="0" algn="just">
              <a:buNone/>
            </a:pPr>
            <a:endParaRPr lang="en-IN" sz="2400" dirty="0" smtClean="0"/>
          </a:p>
          <a:p>
            <a:pPr marL="0" indent="0" algn="just">
              <a:buNone/>
            </a:pPr>
            <a:r>
              <a:rPr lang="en-IN" sz="2400" dirty="0" smtClean="0"/>
              <a:t>Registration can be done online at </a:t>
            </a:r>
            <a:r>
              <a:rPr lang="en-IN" sz="2400" dirty="0" smtClean="0">
                <a:hlinkClick r:id="rId2"/>
              </a:rPr>
              <a:t>https://vvm.org.in</a:t>
            </a:r>
            <a:r>
              <a:rPr lang="en-IN" sz="2400" dirty="0" smtClean="0"/>
              <a:t> starting from 07 August, 2021 till 31 October, 2021. </a:t>
            </a:r>
            <a:r>
              <a:rPr lang="en-IN" sz="2400" dirty="0" smtClean="0">
                <a:solidFill>
                  <a:srgbClr val="FF0000"/>
                </a:solidFill>
              </a:rPr>
              <a:t>Registration Fee is only Rs. 100/- per student. </a:t>
            </a:r>
            <a:endParaRPr lang="en-IN" sz="2400" dirty="0">
              <a:solidFill>
                <a:srgbClr val="FF0000"/>
              </a:solidFill>
            </a:endParaRPr>
          </a:p>
        </p:txBody>
      </p:sp>
    </p:spTree>
    <p:extLst>
      <p:ext uri="{BB962C8B-B14F-4D97-AF65-F5344CB8AC3E}">
        <p14:creationId xmlns:p14="http://schemas.microsoft.com/office/powerpoint/2010/main" val="329747415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1678" y="382385"/>
            <a:ext cx="10178322" cy="791322"/>
          </a:xfrm>
        </p:spPr>
        <p:txBody>
          <a:bodyPr/>
          <a:lstStyle/>
          <a:p>
            <a:r>
              <a:rPr lang="en-IN" dirty="0" smtClean="0"/>
              <a:t>About organisers</a:t>
            </a:r>
            <a:endParaRPr lang="en-IN" dirty="0"/>
          </a:p>
        </p:txBody>
      </p:sp>
      <p:sp>
        <p:nvSpPr>
          <p:cNvPr id="3" name="Content Placeholder 2"/>
          <p:cNvSpPr>
            <a:spLocks noGrp="1"/>
          </p:cNvSpPr>
          <p:nvPr>
            <p:ph idx="1"/>
          </p:nvPr>
        </p:nvSpPr>
        <p:spPr>
          <a:xfrm>
            <a:off x="1251678" y="1392073"/>
            <a:ext cx="10178322" cy="5158852"/>
          </a:xfrm>
        </p:spPr>
        <p:txBody>
          <a:bodyPr>
            <a:normAutofit fontScale="85000" lnSpcReduction="20000"/>
          </a:bodyPr>
          <a:lstStyle/>
          <a:p>
            <a:pPr marL="0" indent="0" algn="just">
              <a:buNone/>
            </a:pPr>
            <a:r>
              <a:rPr lang="en-US" b="1" dirty="0"/>
              <a:t>VIJNANA BHARATI</a:t>
            </a:r>
            <a:endParaRPr lang="en-IN" dirty="0"/>
          </a:p>
          <a:p>
            <a:pPr marL="0" indent="0" algn="just">
              <a:buNone/>
            </a:pPr>
            <a:r>
              <a:rPr lang="en-US" dirty="0" smtClean="0"/>
              <a:t>Vijnana </a:t>
            </a:r>
            <a:r>
              <a:rPr lang="en-US" dirty="0"/>
              <a:t>Bharati (VIBHA) is a national movement for the propagation and popularization of Science and Technology among students and masses. VIBHA promotes scientific contributions made by India from ancient to present time. At present we are the largest scientific organization with the longest chain of state units and networking institutions across the country.</a:t>
            </a:r>
            <a:endParaRPr lang="en-IN" dirty="0"/>
          </a:p>
          <a:p>
            <a:pPr marL="0" indent="0" algn="just">
              <a:buNone/>
            </a:pPr>
            <a:endParaRPr lang="en-IN" dirty="0"/>
          </a:p>
          <a:p>
            <a:pPr marL="0" indent="0" algn="just">
              <a:buNone/>
            </a:pPr>
            <a:r>
              <a:rPr lang="en-US" b="1" dirty="0"/>
              <a:t>VIGYAN PRASAR</a:t>
            </a:r>
            <a:endParaRPr lang="en-IN" dirty="0"/>
          </a:p>
          <a:p>
            <a:pPr marL="0" indent="0" algn="just">
              <a:buNone/>
            </a:pPr>
            <a:r>
              <a:rPr lang="en-US" dirty="0" smtClean="0"/>
              <a:t>Vigyan </a:t>
            </a:r>
            <a:r>
              <a:rPr lang="en-US" dirty="0" err="1"/>
              <a:t>Prasar</a:t>
            </a:r>
            <a:r>
              <a:rPr lang="en-US" dirty="0"/>
              <a:t> (VP) is a national institute for science and technology communication established in 1989 under the Department of Science and Technology, Government of India. It promotes and propagates a scientific and rational outlook in society, nurtures interest in science, encourages creativity and develops capacity for informed decision making.</a:t>
            </a:r>
            <a:endParaRPr lang="en-IN" dirty="0"/>
          </a:p>
          <a:p>
            <a:pPr marL="0" indent="0" algn="just">
              <a:buNone/>
            </a:pPr>
            <a:endParaRPr lang="en-IN" dirty="0"/>
          </a:p>
          <a:p>
            <a:pPr marL="0" indent="0" algn="just">
              <a:buNone/>
            </a:pPr>
            <a:r>
              <a:rPr lang="en-US" b="1" dirty="0"/>
              <a:t>NATIONAL COUNCIL OF EDUCATIONAL RESEARCH &amp; </a:t>
            </a:r>
            <a:r>
              <a:rPr lang="en-US" b="1" dirty="0" smtClean="0"/>
              <a:t>TRAINING</a:t>
            </a:r>
            <a:endParaRPr lang="en-IN" dirty="0"/>
          </a:p>
          <a:p>
            <a:pPr marL="0" indent="0" algn="just">
              <a:buNone/>
            </a:pPr>
            <a:r>
              <a:rPr lang="en-US" dirty="0"/>
              <a:t>National Council of Educational Research &amp; Training (NCERT) is an </a:t>
            </a:r>
            <a:r>
              <a:rPr lang="en-US" dirty="0" err="1"/>
              <a:t>organisation</a:t>
            </a:r>
            <a:r>
              <a:rPr lang="en-US" dirty="0"/>
              <a:t> set up by the Government of India in the year 1961 to assist and advise the central and state governments on academic matters related to school education. The major objectives of NCERT and its constituent units are to: undertake, promote and coordinate research in areas related to school education; prepare and publish model textbooks, supplementary material, newsletters, journals and develop educational kits, multimedia digital materials, etc.</a:t>
            </a:r>
            <a:endParaRPr lang="en-IN" dirty="0"/>
          </a:p>
          <a:p>
            <a:pPr marL="0" indent="0" algn="just">
              <a:buNone/>
            </a:pPr>
            <a:endParaRPr lang="en-IN" dirty="0"/>
          </a:p>
        </p:txBody>
      </p:sp>
    </p:spTree>
    <p:extLst>
      <p:ext uri="{BB962C8B-B14F-4D97-AF65-F5344CB8AC3E}">
        <p14:creationId xmlns:p14="http://schemas.microsoft.com/office/powerpoint/2010/main" val="245224197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1678" y="382385"/>
            <a:ext cx="10178322" cy="845914"/>
          </a:xfrm>
        </p:spPr>
        <p:txBody>
          <a:bodyPr/>
          <a:lstStyle/>
          <a:p>
            <a:r>
              <a:rPr lang="en-US" b="1" dirty="0"/>
              <a:t>MENTORS AND PATRONS</a:t>
            </a:r>
            <a:endParaRPr lang="en-IN" dirty="0"/>
          </a:p>
        </p:txBody>
      </p:sp>
      <p:sp>
        <p:nvSpPr>
          <p:cNvPr id="3" name="Content Placeholder 2"/>
          <p:cNvSpPr>
            <a:spLocks noGrp="1"/>
          </p:cNvSpPr>
          <p:nvPr>
            <p:ph idx="1"/>
          </p:nvPr>
        </p:nvSpPr>
        <p:spPr>
          <a:xfrm>
            <a:off x="1251678" y="1705971"/>
            <a:ext cx="10178322" cy="4749420"/>
          </a:xfrm>
        </p:spPr>
        <p:txBody>
          <a:bodyPr>
            <a:normAutofit/>
          </a:bodyPr>
          <a:lstStyle/>
          <a:p>
            <a:pPr marL="355600" indent="-355600">
              <a:buNone/>
            </a:pPr>
            <a:r>
              <a:rPr lang="en-US" sz="2400" dirty="0"/>
              <a:t>*	</a:t>
            </a:r>
            <a:r>
              <a:rPr lang="en-US" sz="2400" dirty="0" smtClean="0"/>
              <a:t>Prof</a:t>
            </a:r>
            <a:r>
              <a:rPr lang="en-US" sz="2400" dirty="0"/>
              <a:t>. Anil </a:t>
            </a:r>
            <a:r>
              <a:rPr lang="en-US" sz="2400" dirty="0" err="1"/>
              <a:t>Kakodkar</a:t>
            </a:r>
            <a:r>
              <a:rPr lang="en-US" sz="2400" dirty="0"/>
              <a:t>, Former Chairman, Department of Atomic Energy, </a:t>
            </a:r>
            <a:r>
              <a:rPr lang="en-US" sz="2400" dirty="0" err="1" smtClean="0"/>
              <a:t>GoI</a:t>
            </a:r>
            <a:endParaRPr lang="en-IN" sz="2400" dirty="0"/>
          </a:p>
          <a:p>
            <a:pPr marL="355600" indent="-355600">
              <a:buNone/>
            </a:pPr>
            <a:r>
              <a:rPr lang="en-US" sz="2400" dirty="0"/>
              <a:t>*	Dr. G. </a:t>
            </a:r>
            <a:r>
              <a:rPr lang="en-US" sz="2400" dirty="0" err="1"/>
              <a:t>Madhavan</a:t>
            </a:r>
            <a:r>
              <a:rPr lang="en-US" sz="2400" dirty="0"/>
              <a:t> Nair, Former Chairman, ISRO, Govt. of India</a:t>
            </a:r>
            <a:endParaRPr lang="en-IN" sz="2400" dirty="0"/>
          </a:p>
          <a:p>
            <a:pPr marL="355600" indent="-355600">
              <a:buNone/>
            </a:pPr>
            <a:r>
              <a:rPr lang="en-US" sz="2400" dirty="0"/>
              <a:t>*	Dr. V. K. </a:t>
            </a:r>
            <a:r>
              <a:rPr lang="en-US" sz="2400" dirty="0" err="1"/>
              <a:t>Saraswat</a:t>
            </a:r>
            <a:r>
              <a:rPr lang="en-US" sz="2400" dirty="0"/>
              <a:t>, Member, NITI </a:t>
            </a:r>
            <a:r>
              <a:rPr lang="en-US" sz="2400" dirty="0" err="1"/>
              <a:t>Aayog</a:t>
            </a:r>
            <a:endParaRPr lang="en-IN" sz="2400" dirty="0"/>
          </a:p>
          <a:p>
            <a:pPr marL="355600" indent="-355600">
              <a:buNone/>
            </a:pPr>
            <a:r>
              <a:rPr lang="en-US" sz="2400" dirty="0"/>
              <a:t>*	Dr. Vijay </a:t>
            </a:r>
            <a:r>
              <a:rPr lang="en-US" sz="2400" dirty="0" err="1"/>
              <a:t>Bhatkar</a:t>
            </a:r>
            <a:r>
              <a:rPr lang="en-US" sz="2400" dirty="0"/>
              <a:t>, National President, Vijnana Bharati</a:t>
            </a:r>
            <a:endParaRPr lang="en-IN" sz="2400" dirty="0"/>
          </a:p>
          <a:p>
            <a:pPr marL="355600" indent="-355600">
              <a:buNone/>
            </a:pPr>
            <a:r>
              <a:rPr lang="en-US" sz="2400" dirty="0"/>
              <a:t>*	Sh. Jayant </a:t>
            </a:r>
            <a:r>
              <a:rPr lang="en-US" sz="2400" dirty="0" err="1"/>
              <a:t>Sahasrabudhe</a:t>
            </a:r>
            <a:r>
              <a:rPr lang="en-US" sz="2400" dirty="0"/>
              <a:t>, </a:t>
            </a:r>
            <a:r>
              <a:rPr lang="en-US" sz="2400" dirty="0" err="1"/>
              <a:t>Organising</a:t>
            </a:r>
            <a:r>
              <a:rPr lang="en-US" sz="2400" dirty="0"/>
              <a:t> Secretary, Vijnana Bharati</a:t>
            </a:r>
            <a:endParaRPr lang="en-IN" sz="2400" dirty="0"/>
          </a:p>
          <a:p>
            <a:pPr marL="355600" indent="-355600">
              <a:buNone/>
            </a:pPr>
            <a:r>
              <a:rPr lang="en-US" sz="2400" dirty="0"/>
              <a:t>*	Dr. Sridhar Srivastava, Director, NCERT</a:t>
            </a:r>
            <a:endParaRPr lang="en-IN" sz="2400" dirty="0"/>
          </a:p>
          <a:p>
            <a:pPr marL="355600" indent="-355600">
              <a:buNone/>
            </a:pPr>
            <a:r>
              <a:rPr lang="en-US" sz="2400" dirty="0"/>
              <a:t>*	Sh. </a:t>
            </a:r>
            <a:r>
              <a:rPr lang="en-US" sz="2400" dirty="0" err="1"/>
              <a:t>Manoj</a:t>
            </a:r>
            <a:r>
              <a:rPr lang="en-US" sz="2400" dirty="0"/>
              <a:t> Ahuja, Chairperson, CBSE</a:t>
            </a:r>
            <a:endParaRPr lang="en-IN" sz="2400" dirty="0"/>
          </a:p>
          <a:p>
            <a:pPr marL="355600" indent="-355600">
              <a:buNone/>
            </a:pPr>
            <a:r>
              <a:rPr lang="en-US" sz="2400" dirty="0"/>
              <a:t>*	Dr. </a:t>
            </a:r>
            <a:r>
              <a:rPr lang="en-US" sz="2400" dirty="0" err="1"/>
              <a:t>Nakul</a:t>
            </a:r>
            <a:r>
              <a:rPr lang="en-US" sz="2400" dirty="0"/>
              <a:t> </a:t>
            </a:r>
            <a:r>
              <a:rPr lang="en-US" sz="2400" dirty="0" err="1"/>
              <a:t>Parashar</a:t>
            </a:r>
            <a:r>
              <a:rPr lang="en-US" sz="2400" dirty="0"/>
              <a:t>, Director, Vigyan </a:t>
            </a:r>
            <a:r>
              <a:rPr lang="en-US" sz="2400" dirty="0" err="1"/>
              <a:t>Prasar</a:t>
            </a:r>
            <a:r>
              <a:rPr lang="en-US" sz="2400" dirty="0"/>
              <a:t> </a:t>
            </a:r>
            <a:endParaRPr lang="en-IN" sz="2400" dirty="0"/>
          </a:p>
        </p:txBody>
      </p:sp>
    </p:spTree>
    <p:extLst>
      <p:ext uri="{BB962C8B-B14F-4D97-AF65-F5344CB8AC3E}">
        <p14:creationId xmlns:p14="http://schemas.microsoft.com/office/powerpoint/2010/main" val="129470364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1678" y="382385"/>
            <a:ext cx="10178322" cy="845914"/>
          </a:xfrm>
        </p:spPr>
        <p:txBody>
          <a:bodyPr/>
          <a:lstStyle/>
          <a:p>
            <a:r>
              <a:rPr lang="en-US" b="1" dirty="0" smtClean="0"/>
              <a:t>advisors</a:t>
            </a:r>
            <a:endParaRPr lang="en-IN" dirty="0"/>
          </a:p>
        </p:txBody>
      </p:sp>
      <p:sp>
        <p:nvSpPr>
          <p:cNvPr id="3" name="Content Placeholder 2"/>
          <p:cNvSpPr>
            <a:spLocks noGrp="1"/>
          </p:cNvSpPr>
          <p:nvPr>
            <p:ph idx="1"/>
          </p:nvPr>
        </p:nvSpPr>
        <p:spPr>
          <a:xfrm>
            <a:off x="1064525" y="1705971"/>
            <a:ext cx="10795379" cy="4749420"/>
          </a:xfrm>
        </p:spPr>
        <p:txBody>
          <a:bodyPr>
            <a:normAutofit/>
          </a:bodyPr>
          <a:lstStyle/>
          <a:p>
            <a:pPr marL="355600" indent="-355600" algn="just">
              <a:buNone/>
            </a:pPr>
            <a:r>
              <a:rPr lang="en-US" sz="2400" dirty="0"/>
              <a:t>*	Ms. </a:t>
            </a:r>
            <a:r>
              <a:rPr lang="en-US" sz="2400" dirty="0" err="1"/>
              <a:t>Nidhi</a:t>
            </a:r>
            <a:r>
              <a:rPr lang="en-US" sz="2400" dirty="0"/>
              <a:t> Pandey, Commissioner, </a:t>
            </a:r>
            <a:r>
              <a:rPr lang="en-US" sz="2400" dirty="0" err="1"/>
              <a:t>Kendriya</a:t>
            </a:r>
            <a:r>
              <a:rPr lang="en-US" sz="2400" dirty="0"/>
              <a:t> </a:t>
            </a:r>
            <a:r>
              <a:rPr lang="en-US" sz="2400" dirty="0" err="1"/>
              <a:t>Vidyalaya</a:t>
            </a:r>
            <a:r>
              <a:rPr lang="en-US" sz="2400" dirty="0"/>
              <a:t> </a:t>
            </a:r>
            <a:r>
              <a:rPr lang="en-US" sz="2400" dirty="0" err="1"/>
              <a:t>Sangathan</a:t>
            </a:r>
            <a:r>
              <a:rPr lang="en-US" sz="2400" dirty="0"/>
              <a:t> </a:t>
            </a:r>
            <a:endParaRPr lang="en-IN" sz="2400" dirty="0"/>
          </a:p>
          <a:p>
            <a:pPr marL="355600" indent="-355600" algn="just">
              <a:buNone/>
            </a:pPr>
            <a:r>
              <a:rPr lang="en-US" sz="2400" dirty="0"/>
              <a:t>*	Sh. </a:t>
            </a:r>
            <a:r>
              <a:rPr lang="en-US" sz="2400" dirty="0" err="1"/>
              <a:t>Vinayak</a:t>
            </a:r>
            <a:r>
              <a:rPr lang="en-US" sz="2400" dirty="0"/>
              <a:t> Garg, Commissioner, </a:t>
            </a:r>
            <a:r>
              <a:rPr lang="en-US" sz="2400" dirty="0" err="1"/>
              <a:t>Navodaya</a:t>
            </a:r>
            <a:r>
              <a:rPr lang="en-US" sz="2400" dirty="0"/>
              <a:t> </a:t>
            </a:r>
            <a:r>
              <a:rPr lang="en-US" sz="2400" dirty="0" err="1"/>
              <a:t>Vidyalaya</a:t>
            </a:r>
            <a:r>
              <a:rPr lang="en-US" sz="2400" dirty="0"/>
              <a:t> </a:t>
            </a:r>
            <a:r>
              <a:rPr lang="en-US" sz="2400" dirty="0" err="1"/>
              <a:t>Samiti</a:t>
            </a:r>
            <a:endParaRPr lang="en-IN" sz="2400" dirty="0"/>
          </a:p>
          <a:p>
            <a:pPr marL="355600" indent="-355600" algn="just">
              <a:buNone/>
            </a:pPr>
            <a:r>
              <a:rPr lang="en-US" sz="2400" dirty="0"/>
              <a:t>*	Dr. Joseph Emmanuel, Director (</a:t>
            </a:r>
            <a:r>
              <a:rPr lang="en-US" sz="2400" dirty="0" smtClean="0"/>
              <a:t>Acad.), </a:t>
            </a:r>
            <a:r>
              <a:rPr lang="en-US" sz="2400" dirty="0"/>
              <a:t>Central Board of Secondary Education</a:t>
            </a:r>
            <a:endParaRPr lang="en-IN" sz="2400" dirty="0"/>
          </a:p>
          <a:p>
            <a:pPr marL="355600" indent="-355600" algn="just">
              <a:buNone/>
            </a:pPr>
            <a:r>
              <a:rPr lang="en-US" sz="2400" dirty="0"/>
              <a:t>*	Dr. </a:t>
            </a:r>
            <a:r>
              <a:rPr lang="en-US" sz="2400" dirty="0" err="1"/>
              <a:t>Biswajit</a:t>
            </a:r>
            <a:r>
              <a:rPr lang="en-US" sz="2400" dirty="0"/>
              <a:t> </a:t>
            </a:r>
            <a:r>
              <a:rPr lang="en-US" sz="2400" dirty="0" err="1"/>
              <a:t>Saha</a:t>
            </a:r>
            <a:r>
              <a:rPr lang="en-US" sz="2400" dirty="0"/>
              <a:t>, Director (T&amp;SE), Central Board of Secondary Education</a:t>
            </a:r>
            <a:endParaRPr lang="en-IN" sz="2400" dirty="0"/>
          </a:p>
          <a:p>
            <a:pPr marL="355600" indent="-355600" algn="just">
              <a:buNone/>
            </a:pPr>
            <a:r>
              <a:rPr lang="en-US" sz="2400" dirty="0"/>
              <a:t>*	Sh. M. C. Sharma, General Secretary, Council of Boards of School Education in India</a:t>
            </a:r>
            <a:endParaRPr lang="en-IN" sz="2400" dirty="0"/>
          </a:p>
          <a:p>
            <a:pPr marL="355600" indent="-355600" algn="just">
              <a:buNone/>
            </a:pPr>
            <a:r>
              <a:rPr lang="en-US" sz="2400" dirty="0"/>
              <a:t>*	Sh. J. M. </a:t>
            </a:r>
            <a:r>
              <a:rPr lang="en-US" sz="2400" dirty="0" err="1"/>
              <a:t>Kashipati</a:t>
            </a:r>
            <a:r>
              <a:rPr lang="en-US" sz="2400" dirty="0"/>
              <a:t>, Organizing Secretary, </a:t>
            </a:r>
            <a:r>
              <a:rPr lang="en-US" sz="2400" dirty="0" err="1"/>
              <a:t>Vidya</a:t>
            </a:r>
            <a:r>
              <a:rPr lang="en-US" sz="2400" dirty="0"/>
              <a:t> Bharati</a:t>
            </a:r>
            <a:endParaRPr lang="en-IN" sz="2400" dirty="0"/>
          </a:p>
          <a:p>
            <a:pPr marL="355600" indent="-355600" algn="just">
              <a:buNone/>
            </a:pPr>
            <a:r>
              <a:rPr lang="en-US" sz="2400" dirty="0"/>
              <a:t>*	Dr. </a:t>
            </a:r>
            <a:r>
              <a:rPr lang="en-US" sz="2400" dirty="0" err="1"/>
              <a:t>Sudhir</a:t>
            </a:r>
            <a:r>
              <a:rPr lang="en-US" sz="2400" dirty="0"/>
              <a:t> S. </a:t>
            </a:r>
            <a:r>
              <a:rPr lang="en-US" sz="2400" dirty="0" err="1"/>
              <a:t>Bhadauria</a:t>
            </a:r>
            <a:r>
              <a:rPr lang="en-US" sz="2400" dirty="0"/>
              <a:t>, Secretary General, Vijnana Bharati</a:t>
            </a:r>
            <a:endParaRPr lang="en-IN" sz="2400" dirty="0"/>
          </a:p>
        </p:txBody>
      </p:sp>
    </p:spTree>
    <p:extLst>
      <p:ext uri="{BB962C8B-B14F-4D97-AF65-F5344CB8AC3E}">
        <p14:creationId xmlns:p14="http://schemas.microsoft.com/office/powerpoint/2010/main" val="336303211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1678" y="382385"/>
            <a:ext cx="10178322" cy="791322"/>
          </a:xfrm>
        </p:spPr>
        <p:txBody>
          <a:bodyPr/>
          <a:lstStyle/>
          <a:p>
            <a:r>
              <a:rPr lang="en-IN" dirty="0" smtClean="0"/>
              <a:t>Core team</a:t>
            </a:r>
            <a:endParaRPr lang="en-IN" dirty="0"/>
          </a:p>
        </p:txBody>
      </p:sp>
      <p:sp>
        <p:nvSpPr>
          <p:cNvPr id="3" name="Content Placeholder 2"/>
          <p:cNvSpPr>
            <a:spLocks noGrp="1"/>
          </p:cNvSpPr>
          <p:nvPr>
            <p:ph idx="1"/>
          </p:nvPr>
        </p:nvSpPr>
        <p:spPr>
          <a:xfrm>
            <a:off x="1251678" y="1378425"/>
            <a:ext cx="10178322" cy="5281682"/>
          </a:xfrm>
        </p:spPr>
        <p:txBody>
          <a:bodyPr>
            <a:normAutofit/>
          </a:bodyPr>
          <a:lstStyle/>
          <a:p>
            <a:pPr marL="177800" indent="-177800">
              <a:buNone/>
            </a:pPr>
            <a:r>
              <a:rPr lang="en-US" b="1" dirty="0"/>
              <a:t>*	National </a:t>
            </a:r>
            <a:r>
              <a:rPr lang="en-US" b="1" dirty="0" smtClean="0"/>
              <a:t>Convenor</a:t>
            </a:r>
            <a:r>
              <a:rPr lang="en-IN" dirty="0"/>
              <a:t> </a:t>
            </a:r>
            <a:r>
              <a:rPr lang="en-IN" dirty="0" smtClean="0"/>
              <a:t>- </a:t>
            </a:r>
            <a:r>
              <a:rPr lang="en-US" dirty="0" smtClean="0"/>
              <a:t>Dr</a:t>
            </a:r>
            <a:r>
              <a:rPr lang="en-US" dirty="0"/>
              <a:t>. Arvind C. Ranade, Noida, Uttar </a:t>
            </a:r>
            <a:r>
              <a:rPr lang="en-US" dirty="0" smtClean="0"/>
              <a:t>Pradesh</a:t>
            </a:r>
            <a:r>
              <a:rPr lang="en-US" dirty="0"/>
              <a:t> </a:t>
            </a:r>
            <a:endParaRPr lang="en-IN" dirty="0"/>
          </a:p>
          <a:p>
            <a:pPr marL="177800" indent="-177800">
              <a:buNone/>
            </a:pPr>
            <a:r>
              <a:rPr lang="en-US" b="1" dirty="0"/>
              <a:t>*	National </a:t>
            </a:r>
            <a:r>
              <a:rPr lang="en-US" b="1" dirty="0" smtClean="0"/>
              <a:t>Co-Convenor</a:t>
            </a:r>
            <a:r>
              <a:rPr lang="en-IN" dirty="0"/>
              <a:t> </a:t>
            </a:r>
            <a:r>
              <a:rPr lang="en-IN" dirty="0" smtClean="0"/>
              <a:t>- </a:t>
            </a:r>
            <a:r>
              <a:rPr lang="en-US" dirty="0" smtClean="0"/>
              <a:t>Dr</a:t>
            </a:r>
            <a:r>
              <a:rPr lang="en-US" dirty="0"/>
              <a:t>. </a:t>
            </a:r>
            <a:r>
              <a:rPr lang="en-US" dirty="0" err="1"/>
              <a:t>Mayuri</a:t>
            </a:r>
            <a:r>
              <a:rPr lang="en-US" dirty="0"/>
              <a:t> </a:t>
            </a:r>
            <a:r>
              <a:rPr lang="en-US" dirty="0" err="1"/>
              <a:t>Dutt</a:t>
            </a:r>
            <a:r>
              <a:rPr lang="en-US" dirty="0"/>
              <a:t>, Kolkata, West </a:t>
            </a:r>
            <a:r>
              <a:rPr lang="en-US" dirty="0" smtClean="0"/>
              <a:t>Bengal</a:t>
            </a:r>
            <a:endParaRPr lang="en-IN" dirty="0"/>
          </a:p>
          <a:p>
            <a:pPr marL="177800" indent="-177800">
              <a:buNone/>
            </a:pPr>
            <a:r>
              <a:rPr lang="en-US" b="1" dirty="0"/>
              <a:t>*	Controller of </a:t>
            </a:r>
            <a:r>
              <a:rPr lang="en-US" b="1" dirty="0" smtClean="0"/>
              <a:t>Examination</a:t>
            </a:r>
            <a:r>
              <a:rPr lang="en-IN" dirty="0"/>
              <a:t> </a:t>
            </a:r>
            <a:r>
              <a:rPr lang="en-IN" dirty="0" smtClean="0"/>
              <a:t>- </a:t>
            </a:r>
            <a:r>
              <a:rPr lang="en-US" dirty="0" smtClean="0"/>
              <a:t>Dr</a:t>
            </a:r>
            <a:r>
              <a:rPr lang="en-US" dirty="0"/>
              <a:t>. </a:t>
            </a:r>
            <a:r>
              <a:rPr lang="en-US" dirty="0" err="1"/>
              <a:t>Brajesh</a:t>
            </a:r>
            <a:r>
              <a:rPr lang="en-US" dirty="0"/>
              <a:t> Pandey, Pune, Maharashtra</a:t>
            </a:r>
            <a:endParaRPr lang="en-IN" dirty="0"/>
          </a:p>
          <a:p>
            <a:pPr marL="177800" indent="-177800">
              <a:buNone/>
            </a:pPr>
            <a:r>
              <a:rPr lang="en-US" b="1" dirty="0" smtClean="0"/>
              <a:t>*</a:t>
            </a:r>
            <a:r>
              <a:rPr lang="en-US" b="1" dirty="0"/>
              <a:t>	Academic </a:t>
            </a:r>
            <a:r>
              <a:rPr lang="en-US" b="1" dirty="0" smtClean="0"/>
              <a:t>Head</a:t>
            </a:r>
            <a:r>
              <a:rPr lang="en-IN" dirty="0"/>
              <a:t> </a:t>
            </a:r>
            <a:r>
              <a:rPr lang="en-IN" dirty="0" smtClean="0"/>
              <a:t>- </a:t>
            </a:r>
            <a:r>
              <a:rPr lang="en-US" dirty="0" smtClean="0"/>
              <a:t>Dr</a:t>
            </a:r>
            <a:r>
              <a:rPr lang="en-US" dirty="0"/>
              <a:t>. </a:t>
            </a:r>
            <a:r>
              <a:rPr lang="en-US" dirty="0" err="1"/>
              <a:t>Neeru</a:t>
            </a:r>
            <a:r>
              <a:rPr lang="en-US" dirty="0"/>
              <a:t> </a:t>
            </a:r>
            <a:r>
              <a:rPr lang="en-US" dirty="0" err="1"/>
              <a:t>Bhagat</a:t>
            </a:r>
            <a:r>
              <a:rPr lang="en-US" dirty="0"/>
              <a:t>, Pune, Maharashtra</a:t>
            </a:r>
            <a:endParaRPr lang="en-IN" dirty="0"/>
          </a:p>
          <a:p>
            <a:pPr marL="177800" indent="-177800">
              <a:buNone/>
            </a:pPr>
            <a:r>
              <a:rPr lang="en-US" b="1" dirty="0" smtClean="0"/>
              <a:t>*</a:t>
            </a:r>
            <a:r>
              <a:rPr lang="en-US" b="1" dirty="0"/>
              <a:t>	Editor in </a:t>
            </a:r>
            <a:r>
              <a:rPr lang="en-US" b="1" dirty="0" smtClean="0"/>
              <a:t>Chief</a:t>
            </a:r>
            <a:r>
              <a:rPr lang="en-IN" dirty="0"/>
              <a:t> </a:t>
            </a:r>
            <a:r>
              <a:rPr lang="en-IN" dirty="0" smtClean="0"/>
              <a:t>- </a:t>
            </a:r>
            <a:r>
              <a:rPr lang="en-US" dirty="0" smtClean="0"/>
              <a:t>Dr</a:t>
            </a:r>
            <a:r>
              <a:rPr lang="en-US" dirty="0"/>
              <a:t>. K. </a:t>
            </a:r>
            <a:r>
              <a:rPr lang="en-US" dirty="0" err="1"/>
              <a:t>Venkataraman</a:t>
            </a:r>
            <a:r>
              <a:rPr lang="en-US" dirty="0"/>
              <a:t>, Indore, Madhya Pradesh</a:t>
            </a:r>
            <a:endParaRPr lang="en-IN" dirty="0"/>
          </a:p>
          <a:p>
            <a:pPr marL="177800" indent="-177800">
              <a:buNone/>
            </a:pPr>
            <a:r>
              <a:rPr lang="en-US" b="1" dirty="0"/>
              <a:t>*	</a:t>
            </a:r>
            <a:r>
              <a:rPr lang="en-US" b="1" dirty="0" smtClean="0"/>
              <a:t>Content Coordinator</a:t>
            </a:r>
            <a:r>
              <a:rPr lang="en-IN" dirty="0"/>
              <a:t> </a:t>
            </a:r>
            <a:r>
              <a:rPr lang="en-IN" dirty="0" smtClean="0"/>
              <a:t>- </a:t>
            </a:r>
            <a:r>
              <a:rPr lang="en-US" dirty="0" smtClean="0"/>
              <a:t>Ms</a:t>
            </a:r>
            <a:r>
              <a:rPr lang="en-US" dirty="0"/>
              <a:t>. Sangeeta </a:t>
            </a:r>
            <a:r>
              <a:rPr lang="en-US" dirty="0" err="1"/>
              <a:t>Abhayankar</a:t>
            </a:r>
            <a:r>
              <a:rPr lang="en-US" dirty="0"/>
              <a:t>, </a:t>
            </a:r>
            <a:r>
              <a:rPr lang="en-US" dirty="0" smtClean="0"/>
              <a:t>Goa</a:t>
            </a:r>
            <a:endParaRPr lang="en-IN" dirty="0"/>
          </a:p>
          <a:p>
            <a:pPr marL="177800" indent="-177800">
              <a:buNone/>
            </a:pPr>
            <a:r>
              <a:rPr lang="en-US" b="1" dirty="0"/>
              <a:t>*	</a:t>
            </a:r>
            <a:r>
              <a:rPr lang="en-US" b="1" dirty="0" smtClean="0"/>
              <a:t>Student’s </a:t>
            </a:r>
            <a:r>
              <a:rPr lang="en-US" b="1" dirty="0"/>
              <a:t>Science Activity </a:t>
            </a:r>
            <a:r>
              <a:rPr lang="en-US" b="1" dirty="0" smtClean="0"/>
              <a:t>Coordinator</a:t>
            </a:r>
            <a:r>
              <a:rPr lang="en-IN" dirty="0"/>
              <a:t> </a:t>
            </a:r>
            <a:r>
              <a:rPr lang="en-IN" dirty="0" smtClean="0"/>
              <a:t>- </a:t>
            </a:r>
            <a:r>
              <a:rPr lang="en-US" dirty="0" smtClean="0"/>
              <a:t>Dr</a:t>
            </a:r>
            <a:r>
              <a:rPr lang="en-US" dirty="0"/>
              <a:t>. Prashant </a:t>
            </a:r>
            <a:r>
              <a:rPr lang="en-US" dirty="0" err="1"/>
              <a:t>Kodgire</a:t>
            </a:r>
            <a:r>
              <a:rPr lang="en-US" dirty="0"/>
              <a:t>, Indore, Madhya </a:t>
            </a:r>
            <a:r>
              <a:rPr lang="en-US" dirty="0" smtClean="0"/>
              <a:t>Pradesh</a:t>
            </a:r>
          </a:p>
          <a:p>
            <a:pPr marL="177800" indent="-177800">
              <a:buNone/>
            </a:pPr>
            <a:r>
              <a:rPr lang="en-US" b="1" dirty="0"/>
              <a:t>*	</a:t>
            </a:r>
            <a:r>
              <a:rPr lang="en-US" b="1" dirty="0" smtClean="0"/>
              <a:t>Student’s </a:t>
            </a:r>
            <a:r>
              <a:rPr lang="en-IN" b="1" dirty="0" smtClean="0"/>
              <a:t>Engagement Committee Head </a:t>
            </a:r>
            <a:r>
              <a:rPr lang="en-IN" dirty="0" smtClean="0"/>
              <a:t>- </a:t>
            </a:r>
            <a:r>
              <a:rPr lang="en-US" dirty="0"/>
              <a:t>Dr. G. S. Murthy, Indore, Madhya </a:t>
            </a:r>
            <a:r>
              <a:rPr lang="en-US" dirty="0" smtClean="0"/>
              <a:t>Pradesh</a:t>
            </a:r>
            <a:endParaRPr lang="en-IN" dirty="0"/>
          </a:p>
          <a:p>
            <a:pPr marL="177800" indent="-177800">
              <a:buNone/>
            </a:pPr>
            <a:r>
              <a:rPr lang="en-US" b="1" dirty="0"/>
              <a:t>*	IT Team </a:t>
            </a:r>
            <a:r>
              <a:rPr lang="en-US" b="1" dirty="0" smtClean="0"/>
              <a:t>Leader</a:t>
            </a:r>
            <a:r>
              <a:rPr lang="en-IN" dirty="0"/>
              <a:t> </a:t>
            </a:r>
            <a:r>
              <a:rPr lang="en-IN" dirty="0" smtClean="0"/>
              <a:t>- </a:t>
            </a:r>
            <a:r>
              <a:rPr lang="en-US" dirty="0" smtClean="0"/>
              <a:t>Sh</a:t>
            </a:r>
            <a:r>
              <a:rPr lang="en-US" dirty="0"/>
              <a:t>. Deepak Joshi, Pune, </a:t>
            </a:r>
            <a:r>
              <a:rPr lang="en-US" dirty="0" smtClean="0"/>
              <a:t>Maharashtra</a:t>
            </a:r>
            <a:endParaRPr lang="en-IN" dirty="0"/>
          </a:p>
          <a:p>
            <a:pPr marL="177800" indent="-177800">
              <a:buNone/>
            </a:pPr>
            <a:r>
              <a:rPr lang="en-US" b="1" dirty="0"/>
              <a:t>*	IT Team </a:t>
            </a:r>
            <a:r>
              <a:rPr lang="en-US" b="1" dirty="0" smtClean="0"/>
              <a:t>Member</a:t>
            </a:r>
            <a:r>
              <a:rPr lang="en-IN" dirty="0"/>
              <a:t> </a:t>
            </a:r>
            <a:r>
              <a:rPr lang="en-IN" dirty="0" smtClean="0"/>
              <a:t>- </a:t>
            </a:r>
            <a:r>
              <a:rPr lang="en-US" dirty="0" smtClean="0"/>
              <a:t>Sh</a:t>
            </a:r>
            <a:r>
              <a:rPr lang="en-US" dirty="0"/>
              <a:t>. Rajesh K. </a:t>
            </a:r>
            <a:r>
              <a:rPr lang="en-US" dirty="0" err="1"/>
              <a:t>Upadhyay</a:t>
            </a:r>
            <a:r>
              <a:rPr lang="en-US" dirty="0"/>
              <a:t>, Pune, </a:t>
            </a:r>
            <a:r>
              <a:rPr lang="en-US" dirty="0" smtClean="0"/>
              <a:t>Maharashtra</a:t>
            </a:r>
            <a:endParaRPr lang="en-IN" dirty="0"/>
          </a:p>
          <a:p>
            <a:pPr marL="177800" indent="-177800">
              <a:buNone/>
            </a:pPr>
            <a:r>
              <a:rPr lang="en-US" b="1" dirty="0"/>
              <a:t>*	IT Team </a:t>
            </a:r>
            <a:r>
              <a:rPr lang="en-US" b="1" dirty="0" smtClean="0"/>
              <a:t>Member</a:t>
            </a:r>
            <a:r>
              <a:rPr lang="en-IN" dirty="0"/>
              <a:t> </a:t>
            </a:r>
            <a:r>
              <a:rPr lang="en-IN" dirty="0" smtClean="0"/>
              <a:t>- </a:t>
            </a:r>
            <a:r>
              <a:rPr lang="en-US" dirty="0" smtClean="0"/>
              <a:t>Sh</a:t>
            </a:r>
            <a:r>
              <a:rPr lang="en-US" dirty="0"/>
              <a:t>. </a:t>
            </a:r>
            <a:r>
              <a:rPr lang="en-US" dirty="0" err="1"/>
              <a:t>Nandkumar</a:t>
            </a:r>
            <a:r>
              <a:rPr lang="en-US" dirty="0"/>
              <a:t> </a:t>
            </a:r>
            <a:r>
              <a:rPr lang="en-US" dirty="0" err="1"/>
              <a:t>Palkar</a:t>
            </a:r>
            <a:r>
              <a:rPr lang="en-US" dirty="0"/>
              <a:t>, Thane, </a:t>
            </a:r>
            <a:r>
              <a:rPr lang="en-US" dirty="0" smtClean="0"/>
              <a:t>Maharashtra</a:t>
            </a:r>
            <a:endParaRPr lang="en-IN" dirty="0"/>
          </a:p>
          <a:p>
            <a:pPr marL="177800" indent="-177800">
              <a:buNone/>
            </a:pPr>
            <a:r>
              <a:rPr lang="en-US" b="1" dirty="0"/>
              <a:t>*	Technical Executive and </a:t>
            </a:r>
            <a:r>
              <a:rPr lang="en-US" b="1" dirty="0" smtClean="0"/>
              <a:t>Support</a:t>
            </a:r>
            <a:r>
              <a:rPr lang="en-IN" dirty="0"/>
              <a:t> </a:t>
            </a:r>
            <a:r>
              <a:rPr lang="en-IN" dirty="0" smtClean="0"/>
              <a:t>- </a:t>
            </a:r>
            <a:r>
              <a:rPr lang="en-US" dirty="0" smtClean="0"/>
              <a:t>Sh</a:t>
            </a:r>
            <a:r>
              <a:rPr lang="en-US" dirty="0"/>
              <a:t>. </a:t>
            </a:r>
            <a:r>
              <a:rPr lang="en-US" dirty="0" err="1"/>
              <a:t>Rohit</a:t>
            </a:r>
            <a:r>
              <a:rPr lang="en-US" dirty="0"/>
              <a:t> </a:t>
            </a:r>
            <a:r>
              <a:rPr lang="en-US" dirty="0" err="1"/>
              <a:t>Sawant</a:t>
            </a:r>
            <a:r>
              <a:rPr lang="en-US" dirty="0"/>
              <a:t>, Pune, Maharashtra</a:t>
            </a:r>
            <a:endParaRPr lang="en-IN" dirty="0"/>
          </a:p>
          <a:p>
            <a:pPr marL="177800" indent="-177800">
              <a:buNone/>
            </a:pPr>
            <a:endParaRPr lang="en-IN" dirty="0"/>
          </a:p>
        </p:txBody>
      </p:sp>
    </p:spTree>
    <p:extLst>
      <p:ext uri="{BB962C8B-B14F-4D97-AF65-F5344CB8AC3E}">
        <p14:creationId xmlns:p14="http://schemas.microsoft.com/office/powerpoint/2010/main" val="2117106810"/>
      </p:ext>
    </p:extLst>
  </p:cSld>
  <p:clrMapOvr>
    <a:masterClrMapping/>
  </p:clrMapOvr>
  <p:timing>
    <p:tnLst>
      <p:par>
        <p:cTn id="1" dur="indefinite" restart="never" nodeType="tmRoot"/>
      </p:par>
    </p:tnLst>
  </p:timing>
</p:sld>
</file>

<file path=ppt/theme/theme1.xml><?xml version="1.0" encoding="utf-8"?>
<a:theme xmlns:a="http://schemas.openxmlformats.org/drawingml/2006/main" name="Badge">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1">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A1A0B440-DB32-4C07-A84C-038003D2F7B0}">
  <we:reference id="wa104178141" version="4.3.3.0" store="en-US" storeType="OMEX"/>
  <we:alternateReferences>
    <we:reference id="WA104178141" version="4.3.3.0" store="WA104178141"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Badge</Template>
  <TotalTime>286</TotalTime>
  <Words>2738</Words>
  <Application>Microsoft Office PowerPoint</Application>
  <PresentationFormat>Widescreen</PresentationFormat>
  <Paragraphs>296</Paragraphs>
  <Slides>47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47</vt:i4>
      </vt:variant>
    </vt:vector>
  </HeadingPairs>
  <TitlesOfParts>
    <vt:vector size="54" baseType="lpstr">
      <vt:lpstr>Arial</vt:lpstr>
      <vt:lpstr>Calibri</vt:lpstr>
      <vt:lpstr>Gill Sans MT</vt:lpstr>
      <vt:lpstr>Impact</vt:lpstr>
      <vt:lpstr>Symbol</vt:lpstr>
      <vt:lpstr>Times New Roman</vt:lpstr>
      <vt:lpstr>Badge</vt:lpstr>
      <vt:lpstr>VIDYARTHI  VIGYAN  MANTHAN  2021-22</vt:lpstr>
      <vt:lpstr>PowerPoint Presentation</vt:lpstr>
      <vt:lpstr>OBJECTIVES</vt:lpstr>
      <vt:lpstr>STRUCTURE</vt:lpstr>
      <vt:lpstr>Registration &amp; fee</vt:lpstr>
      <vt:lpstr>About organisers</vt:lpstr>
      <vt:lpstr>MENTORS AND PATRONS</vt:lpstr>
      <vt:lpstr>advisors</vt:lpstr>
      <vt:lpstr>Core team</vt:lpstr>
      <vt:lpstr>STUDENTS ENGAGEMENT TEAM</vt:lpstr>
      <vt:lpstr>ORGANISATIONAL TEAM</vt:lpstr>
      <vt:lpstr>School level exam</vt:lpstr>
      <vt:lpstr>SCHOOL-LEVEL EXAMINATIONS (JUNIOR AND SENIOR) </vt:lpstr>
      <vt:lpstr>Medium of examination</vt:lpstr>
      <vt:lpstr>Syllabus of examination</vt:lpstr>
      <vt:lpstr>PATTERN OF QUESTION PAPER</vt:lpstr>
      <vt:lpstr>PATTERN OF QUESTION PAPER</vt:lpstr>
      <vt:lpstr>Cont….</vt:lpstr>
      <vt:lpstr>Evaluation process</vt:lpstr>
      <vt:lpstr>Exam app &amp; mock EXAM</vt:lpstr>
      <vt:lpstr>Final EXAMINATION &amp; result</vt:lpstr>
      <vt:lpstr>rewards</vt:lpstr>
      <vt:lpstr>State level exam</vt:lpstr>
      <vt:lpstr>STATE LEVEL CAMP (SLC)</vt:lpstr>
      <vt:lpstr>Syllabus AND TIME FRAME</vt:lpstr>
      <vt:lpstr>rewards</vt:lpstr>
      <vt:lpstr>National camp exam</vt:lpstr>
      <vt:lpstr>NATIONAL CAMP (NC)</vt:lpstr>
      <vt:lpstr>Syllabus AND TIME FRAME</vt:lpstr>
      <vt:lpstr>rewards</vt:lpstr>
      <vt:lpstr>What is new this year</vt:lpstr>
      <vt:lpstr>Study material</vt:lpstr>
      <vt:lpstr>Books (digital format)</vt:lpstr>
      <vt:lpstr>Bhaskara scholarship</vt:lpstr>
      <vt:lpstr>Bhaskara scholarship</vt:lpstr>
      <vt:lpstr>internship</vt:lpstr>
      <vt:lpstr>PowerPoint Presentation</vt:lpstr>
      <vt:lpstr>Mega science experiment</vt:lpstr>
      <vt:lpstr>Eat right – mega science experiment</vt:lpstr>
      <vt:lpstr>Other benefits</vt:lpstr>
      <vt:lpstr>PowerPoint Presentation</vt:lpstr>
      <vt:lpstr>PowerPoint Presentation</vt:lpstr>
      <vt:lpstr>PowerPoint Presentation</vt:lpstr>
      <vt:lpstr>Important date</vt:lpstr>
      <vt:lpstr>PowerPoint Presentation</vt:lpstr>
      <vt:lpstr>Other important points</vt:lpstr>
      <vt:lpstr>thanks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VIDYARTHI  VIGYAN  MANTHAN  2021-22</dc:title>
  <dc:creator>User</dc:creator>
  <cp:lastModifiedBy>m</cp:lastModifiedBy>
  <cp:revision>24</cp:revision>
  <dcterms:created xsi:type="dcterms:W3CDTF">2021-08-12T04:51:25Z</dcterms:created>
  <dcterms:modified xsi:type="dcterms:W3CDTF">2021-08-15T09:19:53Z</dcterms:modified>
</cp:coreProperties>
</file>