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64" r:id="rId3"/>
    <p:sldId id="270" r:id="rId4"/>
    <p:sldId id="258" r:id="rId5"/>
    <p:sldId id="259" r:id="rId6"/>
    <p:sldId id="260" r:id="rId7"/>
    <p:sldId id="261" r:id="rId8"/>
    <p:sldId id="262" r:id="rId9"/>
    <p:sldId id="263" r:id="rId10"/>
    <p:sldId id="267" r:id="rId11"/>
    <p:sldId id="272" r:id="rId12"/>
    <p:sldId id="268" r:id="rId13"/>
    <p:sldId id="271" r:id="rId14"/>
    <p:sldId id="269"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412040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61956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374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70284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534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91866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151281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227070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22892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33651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414384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39EC9-EA69-44D7-A675-013AF692058E}"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01983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39EC9-EA69-44D7-A675-013AF692058E}"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240973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39EC9-EA69-44D7-A675-013AF692058E}"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80596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40059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8450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A39EC9-EA69-44D7-A675-013AF692058E}" type="datetimeFigureOut">
              <a:rPr lang="en-IN" smtClean="0"/>
              <a:t>01-08-2020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E458D9-1D0B-4B1D-99C1-49C1EB6E33B1}" type="slidenum">
              <a:rPr lang="en-IN" smtClean="0"/>
              <a:t>‹#›</a:t>
            </a:fld>
            <a:endParaRPr lang="en-IN"/>
          </a:p>
        </p:txBody>
      </p:sp>
    </p:spTree>
    <p:extLst>
      <p:ext uri="{BB962C8B-B14F-4D97-AF65-F5344CB8AC3E}">
        <p14:creationId xmlns:p14="http://schemas.microsoft.com/office/powerpoint/2010/main" val="184982928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F0E0-2979-4F02-B03B-04931915D385}"/>
              </a:ext>
            </a:extLst>
          </p:cNvPr>
          <p:cNvSpPr>
            <a:spLocks noGrp="1"/>
          </p:cNvSpPr>
          <p:nvPr>
            <p:ph type="ctrTitle"/>
          </p:nvPr>
        </p:nvSpPr>
        <p:spPr/>
        <p:txBody>
          <a:bodyPr>
            <a:normAutofit/>
          </a:bodyPr>
          <a:lstStyle/>
          <a:p>
            <a:r>
              <a:rPr lang="en-IN" sz="8800" dirty="0">
                <a:latin typeface="Algerian" panose="04020705040A02060702" pitchFamily="82" charset="0"/>
              </a:rPr>
              <a:t>HYKINGG</a:t>
            </a:r>
          </a:p>
        </p:txBody>
      </p:sp>
      <p:sp>
        <p:nvSpPr>
          <p:cNvPr id="3" name="Subtitle 2">
            <a:extLst>
              <a:ext uri="{FF2B5EF4-FFF2-40B4-BE49-F238E27FC236}">
                <a16:creationId xmlns:a16="http://schemas.microsoft.com/office/drawing/2014/main" id="{06C4C3AD-69E4-479F-9B14-0B54D02D9133}"/>
              </a:ext>
            </a:extLst>
          </p:cNvPr>
          <p:cNvSpPr>
            <a:spLocks noGrp="1"/>
          </p:cNvSpPr>
          <p:nvPr>
            <p:ph type="subTitle" idx="1"/>
          </p:nvPr>
        </p:nvSpPr>
        <p:spPr/>
        <p:txBody>
          <a:bodyPr>
            <a:normAutofit/>
          </a:bodyPr>
          <a:lstStyle/>
          <a:p>
            <a:r>
              <a:rPr lang="en-IN" sz="1800" dirty="0">
                <a:latin typeface="Times New Roman" panose="02020603050405020304" pitchFamily="18" charset="0"/>
                <a:cs typeface="Times New Roman" panose="02020603050405020304" pitchFamily="18" charset="0"/>
              </a:rPr>
              <a:t>A FRIEND WHICH NEVER CANCELS THE PLAN</a:t>
            </a:r>
          </a:p>
        </p:txBody>
      </p:sp>
    </p:spTree>
    <p:extLst>
      <p:ext uri="{BB962C8B-B14F-4D97-AF65-F5344CB8AC3E}">
        <p14:creationId xmlns:p14="http://schemas.microsoft.com/office/powerpoint/2010/main" val="256250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6F13-243F-4545-985D-89E552FED9C2}"/>
              </a:ext>
            </a:extLst>
          </p:cNvPr>
          <p:cNvSpPr>
            <a:spLocks noGrp="1"/>
          </p:cNvSpPr>
          <p:nvPr>
            <p:ph type="title"/>
          </p:nvPr>
        </p:nvSpPr>
        <p:spPr/>
        <p:txBody>
          <a:bodyPr/>
          <a:lstStyle/>
          <a:p>
            <a:pPr algn="ctr"/>
            <a:r>
              <a:rPr lang="en-IN" dirty="0">
                <a:latin typeface="Algerian" panose="04020705040A02060702" pitchFamily="82" charset="0"/>
              </a:rPr>
              <a:t>REVENUE SOURCES</a:t>
            </a:r>
          </a:p>
        </p:txBody>
      </p:sp>
      <p:sp>
        <p:nvSpPr>
          <p:cNvPr id="12" name="Content Placeholder 11">
            <a:extLst>
              <a:ext uri="{FF2B5EF4-FFF2-40B4-BE49-F238E27FC236}">
                <a16:creationId xmlns:a16="http://schemas.microsoft.com/office/drawing/2014/main" id="{071C5C15-2916-4EF5-909A-7C733EA9EEA8}"/>
              </a:ext>
            </a:extLst>
          </p:cNvPr>
          <p:cNvSpPr>
            <a:spLocks noGrp="1"/>
          </p:cNvSpPr>
          <p:nvPr>
            <p:ph idx="1"/>
          </p:nvPr>
        </p:nvSpPr>
        <p:spPr>
          <a:xfrm>
            <a:off x="2589212" y="2133599"/>
            <a:ext cx="8915400" cy="4569041"/>
          </a:xfrm>
        </p:spPr>
        <p:txBody>
          <a:bodyPr>
            <a:noAutofit/>
          </a:bodyPr>
          <a:lstStyle/>
          <a:p>
            <a:pPr marL="0" indent="0">
              <a:lnSpc>
                <a:spcPct val="120000"/>
              </a:lnSpc>
              <a:buNone/>
            </a:pPr>
            <a:endParaRPr lang="en-IN" sz="14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Individual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Group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Advertisement revenue from different websites related to tourism like </a:t>
            </a:r>
            <a:r>
              <a:rPr lang="en-IN" sz="1400" dirty="0" err="1">
                <a:latin typeface="Times New Roman" panose="02020603050405020304" pitchFamily="18" charset="0"/>
                <a:cs typeface="Times New Roman" panose="02020603050405020304" pitchFamily="18" charset="0"/>
              </a:rPr>
              <a:t>drivezy</a:t>
            </a:r>
            <a:r>
              <a:rPr lang="en-IN" sz="1400" dirty="0">
                <a:latin typeface="Times New Roman" panose="02020603050405020304" pitchFamily="18" charset="0"/>
                <a:cs typeface="Times New Roman" panose="02020603050405020304" pitchFamily="18" charset="0"/>
              </a:rPr>
              <a:t>, trivago etc</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Commission from different partner tourism agents</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Ad based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Corporate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Affiliate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Transactional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Service charges</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Subscription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Integration based revenue model</a:t>
            </a:r>
          </a:p>
          <a:p>
            <a:pPr marL="0" indent="0">
              <a:lnSpc>
                <a:spcPct val="150000"/>
              </a:lnSpc>
              <a:buNone/>
            </a:pP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65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D79B-867E-4E16-AAD9-CCBE94CF7C5D}"/>
              </a:ext>
            </a:extLst>
          </p:cNvPr>
          <p:cNvSpPr>
            <a:spLocks noGrp="1"/>
          </p:cNvSpPr>
          <p:nvPr>
            <p:ph type="title"/>
          </p:nvPr>
        </p:nvSpPr>
        <p:spPr/>
        <p:txBody>
          <a:bodyPr>
            <a:normAutofit/>
          </a:bodyPr>
          <a:lstStyle/>
          <a:p>
            <a:pPr algn="ctr"/>
            <a:r>
              <a:rPr lang="en-US" sz="4400" dirty="0"/>
              <a:t>PROFIT &amp; LOSS </a:t>
            </a:r>
            <a:endParaRPr lang="en-IN" sz="4400" dirty="0"/>
          </a:p>
        </p:txBody>
      </p:sp>
      <p:graphicFrame>
        <p:nvGraphicFramePr>
          <p:cNvPr id="4" name="Content Placeholder 3">
            <a:extLst>
              <a:ext uri="{FF2B5EF4-FFF2-40B4-BE49-F238E27FC236}">
                <a16:creationId xmlns:a16="http://schemas.microsoft.com/office/drawing/2014/main" id="{D2A567BA-6283-44F5-B464-08AEF42FCD90}"/>
              </a:ext>
            </a:extLst>
          </p:cNvPr>
          <p:cNvGraphicFramePr>
            <a:graphicFrameLocks noGrp="1"/>
          </p:cNvGraphicFramePr>
          <p:nvPr>
            <p:ph idx="1"/>
            <p:extLst>
              <p:ext uri="{D42A27DB-BD31-4B8C-83A1-F6EECF244321}">
                <p14:modId xmlns:p14="http://schemas.microsoft.com/office/powerpoint/2010/main" val="1411613277"/>
              </p:ext>
            </p:extLst>
          </p:nvPr>
        </p:nvGraphicFramePr>
        <p:xfrm>
          <a:off x="2956264" y="1766656"/>
          <a:ext cx="7217546" cy="4252404"/>
        </p:xfrm>
        <a:graphic>
          <a:graphicData uri="http://schemas.openxmlformats.org/drawingml/2006/table">
            <a:tbl>
              <a:tblPr>
                <a:tableStyleId>{5C22544A-7EE6-4342-B048-85BDC9FD1C3A}</a:tableStyleId>
              </a:tblPr>
              <a:tblGrid>
                <a:gridCol w="3879788">
                  <a:extLst>
                    <a:ext uri="{9D8B030D-6E8A-4147-A177-3AD203B41FA5}">
                      <a16:colId xmlns:a16="http://schemas.microsoft.com/office/drawing/2014/main" val="2474025748"/>
                    </a:ext>
                  </a:extLst>
                </a:gridCol>
                <a:gridCol w="1683143">
                  <a:extLst>
                    <a:ext uri="{9D8B030D-6E8A-4147-A177-3AD203B41FA5}">
                      <a16:colId xmlns:a16="http://schemas.microsoft.com/office/drawing/2014/main" val="218370599"/>
                    </a:ext>
                  </a:extLst>
                </a:gridCol>
                <a:gridCol w="1654615">
                  <a:extLst>
                    <a:ext uri="{9D8B030D-6E8A-4147-A177-3AD203B41FA5}">
                      <a16:colId xmlns:a16="http://schemas.microsoft.com/office/drawing/2014/main" val="230891810"/>
                    </a:ext>
                  </a:extLst>
                </a:gridCol>
              </a:tblGrid>
              <a:tr h="300169">
                <a:tc>
                  <a:txBody>
                    <a:bodyPr/>
                    <a:lstStyle/>
                    <a:p>
                      <a:pPr algn="l" fontAlgn="b"/>
                      <a:r>
                        <a:rPr lang="en-IN" sz="1400" u="none" strike="noStrike">
                          <a:effectLst/>
                        </a:rPr>
                        <a:t>INCOME</a:t>
                      </a:r>
                      <a:endParaRPr lang="en-I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r>
                        <a:rPr lang="en-IN" sz="1100" u="none" strike="noStrike">
                          <a:effectLst/>
                        </a:rPr>
                        <a:t>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9732712"/>
                  </a:ext>
                </a:extLst>
              </a:tr>
              <a:tr h="240136">
                <a:tc>
                  <a:txBody>
                    <a:bodyPr/>
                    <a:lstStyle/>
                    <a:p>
                      <a:pPr algn="l"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5281107"/>
                  </a:ext>
                </a:extLst>
              </a:tr>
              <a:tr h="240136">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4113756"/>
                  </a:ext>
                </a:extLst>
              </a:tr>
              <a:tr h="240136">
                <a:tc>
                  <a:txBody>
                    <a:bodyPr/>
                    <a:lstStyle/>
                    <a:p>
                      <a:pPr algn="l" fontAlgn="b"/>
                      <a:r>
                        <a:rPr lang="en-IN" sz="1100" u="none" strike="noStrike">
                          <a:effectLst/>
                        </a:rPr>
                        <a:t>Other income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254007"/>
                  </a:ext>
                </a:extLst>
              </a:tr>
              <a:tr h="24013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826413"/>
                  </a:ext>
                </a:extLst>
              </a:tr>
              <a:tr h="240136">
                <a:tc>
                  <a:txBody>
                    <a:bodyPr/>
                    <a:lstStyle/>
                    <a:p>
                      <a:pPr algn="l" fontAlgn="b"/>
                      <a:r>
                        <a:rPr lang="en-IN" sz="1100" u="none" strike="noStrike">
                          <a:effectLst/>
                        </a:rPr>
                        <a:t>Total income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1413254"/>
                  </a:ext>
                </a:extLst>
              </a:tr>
              <a:tr h="370209">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7945082"/>
                  </a:ext>
                </a:extLst>
              </a:tr>
              <a:tr h="300169">
                <a:tc>
                  <a:txBody>
                    <a:bodyPr/>
                    <a:lstStyle/>
                    <a:p>
                      <a:pPr algn="l" fontAlgn="b"/>
                      <a:r>
                        <a:rPr lang="en-IN" sz="1400" u="none" strike="noStrike">
                          <a:effectLst/>
                        </a:rPr>
                        <a:t>EXPENSES</a:t>
                      </a:r>
                      <a:endParaRPr lang="en-I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7609156"/>
                  </a:ext>
                </a:extLst>
              </a:tr>
              <a:tr h="240136">
                <a:tc>
                  <a:txBody>
                    <a:bodyPr/>
                    <a:lstStyle/>
                    <a:p>
                      <a:pPr algn="l" fontAlgn="b"/>
                      <a:r>
                        <a:rPr lang="en-IN" sz="1100" u="none" strike="noStrike">
                          <a:effectLst/>
                        </a:rPr>
                        <a:t>Accounting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6267427"/>
                  </a:ext>
                </a:extLst>
              </a:tr>
              <a:tr h="240136">
                <a:tc>
                  <a:txBody>
                    <a:bodyPr/>
                    <a:lstStyle/>
                    <a:p>
                      <a:pPr algn="l" fontAlgn="b"/>
                      <a:r>
                        <a:rPr lang="en-IN" sz="1100" u="none" strike="noStrike">
                          <a:effectLst/>
                        </a:rPr>
                        <a:t>Advertising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7405177"/>
                  </a:ext>
                </a:extLst>
              </a:tr>
              <a:tr h="240136">
                <a:tc>
                  <a:txBody>
                    <a:bodyPr/>
                    <a:lstStyle/>
                    <a:p>
                      <a:pPr algn="l" fontAlgn="b"/>
                      <a:r>
                        <a:rPr lang="en-IN" sz="1100" u="none" strike="noStrike">
                          <a:effectLst/>
                        </a:rPr>
                        <a:t>Assets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197950"/>
                  </a:ext>
                </a:extLst>
              </a:tr>
              <a:tr h="240136">
                <a:tc>
                  <a:txBody>
                    <a:bodyPr/>
                    <a:lstStyle/>
                    <a:p>
                      <a:pPr algn="l" fontAlgn="b"/>
                      <a:r>
                        <a:rPr lang="en-IN" sz="1100" u="none" strike="noStrike">
                          <a:effectLst/>
                        </a:rPr>
                        <a:t>Bank charges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302927"/>
                  </a:ext>
                </a:extLst>
              </a:tr>
              <a:tr h="24013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5395962"/>
                  </a:ext>
                </a:extLst>
              </a:tr>
              <a:tr h="240136">
                <a:tc>
                  <a:txBody>
                    <a:bodyPr/>
                    <a:lstStyle/>
                    <a:p>
                      <a:pPr algn="l" fontAlgn="b"/>
                      <a:r>
                        <a:rPr lang="en-IN" sz="1100" u="none" strike="noStrike">
                          <a:effectLst/>
                        </a:rPr>
                        <a:t>Total expenses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75814"/>
                  </a:ext>
                </a:extLst>
              </a:tr>
              <a:tr h="34019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1038655"/>
                  </a:ext>
                </a:extLst>
              </a:tr>
              <a:tr h="300169">
                <a:tc>
                  <a:txBody>
                    <a:bodyPr/>
                    <a:lstStyle/>
                    <a:p>
                      <a:pPr algn="l" fontAlgn="b"/>
                      <a:r>
                        <a:rPr lang="en-IN" sz="1400" u="none" strike="noStrike">
                          <a:effectLst/>
                        </a:rPr>
                        <a:t>Profit/Loss</a:t>
                      </a:r>
                      <a:endParaRPr lang="en-IN" sz="14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293588"/>
                  </a:ext>
                </a:extLst>
              </a:tr>
            </a:tbl>
          </a:graphicData>
        </a:graphic>
      </p:graphicFrame>
    </p:spTree>
    <p:extLst>
      <p:ext uri="{BB962C8B-B14F-4D97-AF65-F5344CB8AC3E}">
        <p14:creationId xmlns:p14="http://schemas.microsoft.com/office/powerpoint/2010/main" val="366749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C702-4179-4409-B3EC-38629FF50C01}"/>
              </a:ext>
            </a:extLst>
          </p:cNvPr>
          <p:cNvSpPr>
            <a:spLocks noGrp="1"/>
          </p:cNvSpPr>
          <p:nvPr>
            <p:ph type="title"/>
          </p:nvPr>
        </p:nvSpPr>
        <p:spPr/>
        <p:txBody>
          <a:bodyPr/>
          <a:lstStyle/>
          <a:p>
            <a:pPr algn="ctr"/>
            <a:r>
              <a:rPr lang="en-IN" dirty="0">
                <a:latin typeface="Algerian" panose="04020705040A02060702" pitchFamily="82" charset="0"/>
              </a:rPr>
              <a:t>FEATURES</a:t>
            </a:r>
          </a:p>
        </p:txBody>
      </p:sp>
      <p:sp>
        <p:nvSpPr>
          <p:cNvPr id="3" name="Content Placeholder 2">
            <a:extLst>
              <a:ext uri="{FF2B5EF4-FFF2-40B4-BE49-F238E27FC236}">
                <a16:creationId xmlns:a16="http://schemas.microsoft.com/office/drawing/2014/main" id="{545F1D60-740C-4D12-99F9-1AF1C0EA2C41}"/>
              </a:ext>
            </a:extLst>
          </p:cNvPr>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A perfect platform to meet people who are as enthusiastic as you to travel</a:t>
            </a:r>
          </a:p>
          <a:p>
            <a:pPr>
              <a:lnSpc>
                <a:spcPct val="150000"/>
              </a:lnSpc>
            </a:pPr>
            <a:r>
              <a:rPr lang="en-IN" sz="1800" dirty="0">
                <a:latin typeface="Times New Roman" panose="02020603050405020304" pitchFamily="18" charset="0"/>
                <a:cs typeface="Times New Roman" panose="02020603050405020304" pitchFamily="18" charset="0"/>
              </a:rPr>
              <a:t>A seamless Direct Messaging feature is provided to know each other and plan a journey</a:t>
            </a:r>
          </a:p>
          <a:p>
            <a:pPr>
              <a:lnSpc>
                <a:spcPct val="150000"/>
              </a:lnSpc>
            </a:pPr>
            <a:r>
              <a:rPr lang="en-IN" sz="1800" dirty="0">
                <a:latin typeface="Times New Roman" panose="02020603050405020304" pitchFamily="18" charset="0"/>
                <a:cs typeface="Times New Roman" panose="02020603050405020304" pitchFamily="18" charset="0"/>
              </a:rPr>
              <a:t>Choose your destination we will make a way for you</a:t>
            </a:r>
          </a:p>
          <a:p>
            <a:pPr>
              <a:lnSpc>
                <a:spcPct val="150000"/>
              </a:lnSpc>
            </a:pPr>
            <a:r>
              <a:rPr lang="en-IN" sz="1800" dirty="0">
                <a:latin typeface="Times New Roman" panose="02020603050405020304" pitchFamily="18" charset="0"/>
                <a:cs typeface="Times New Roman" panose="02020603050405020304" pitchFamily="18" charset="0"/>
              </a:rPr>
              <a:t>Feedback section to know your valuable suggestions and reviews</a:t>
            </a:r>
          </a:p>
          <a:p>
            <a:pPr>
              <a:lnSpc>
                <a:spcPct val="150000"/>
              </a:lnSpc>
            </a:pPr>
            <a:r>
              <a:rPr lang="en-IN" sz="1800" dirty="0">
                <a:latin typeface="Times New Roman" panose="02020603050405020304" pitchFamily="18" charset="0"/>
                <a:cs typeface="Times New Roman" panose="02020603050405020304" pitchFamily="18" charset="0"/>
              </a:rPr>
              <a:t>Ratings to your co-users</a:t>
            </a:r>
          </a:p>
        </p:txBody>
      </p:sp>
    </p:spTree>
    <p:extLst>
      <p:ext uri="{BB962C8B-B14F-4D97-AF65-F5344CB8AC3E}">
        <p14:creationId xmlns:p14="http://schemas.microsoft.com/office/powerpoint/2010/main" val="156118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D741-F3A3-4C82-B49D-C5037AA793F4}"/>
              </a:ext>
            </a:extLst>
          </p:cNvPr>
          <p:cNvSpPr>
            <a:spLocks noGrp="1"/>
          </p:cNvSpPr>
          <p:nvPr>
            <p:ph type="title"/>
          </p:nvPr>
        </p:nvSpPr>
        <p:spPr/>
        <p:txBody>
          <a:bodyPr>
            <a:normAutofit/>
          </a:bodyPr>
          <a:lstStyle/>
          <a:p>
            <a:pPr algn="ctr"/>
            <a:r>
              <a:rPr lang="en-US" sz="4400" dirty="0">
                <a:latin typeface="Algerian" panose="04020705040A02060702" pitchFamily="82" charset="0"/>
              </a:rPr>
              <a:t>SIMILAR SERVICES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00CD465-2794-4F50-B5A2-2D21167128A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Travel buddy</a:t>
            </a:r>
          </a:p>
          <a:p>
            <a:r>
              <a:rPr lang="en-IN" dirty="0" err="1">
                <a:solidFill>
                  <a:schemeClr val="tx1"/>
                </a:solidFill>
                <a:latin typeface="Times New Roman" panose="02020603050405020304" pitchFamily="18" charset="0"/>
                <a:cs typeface="Times New Roman" panose="02020603050405020304" pitchFamily="18" charset="0"/>
              </a:rPr>
              <a:t>Tourbar</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Unite strangers</a:t>
            </a:r>
          </a:p>
          <a:p>
            <a:r>
              <a:rPr lang="en-IN" dirty="0">
                <a:solidFill>
                  <a:schemeClr val="tx1"/>
                </a:solidFill>
                <a:latin typeface="Times New Roman" panose="02020603050405020304" pitchFamily="18" charset="0"/>
                <a:cs typeface="Times New Roman" panose="02020603050405020304" pitchFamily="18" charset="0"/>
              </a:rPr>
              <a:t>Elastic trip</a:t>
            </a:r>
          </a:p>
          <a:p>
            <a:r>
              <a:rPr lang="en-IN" dirty="0" err="1">
                <a:solidFill>
                  <a:schemeClr val="tx1"/>
                </a:solidFill>
                <a:latin typeface="Times New Roman" panose="02020603050405020304" pitchFamily="18" charset="0"/>
                <a:cs typeface="Times New Roman" panose="02020603050405020304" pitchFamily="18" charset="0"/>
              </a:rPr>
              <a:t>Tourlina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11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62B8-4264-4109-9DDE-17D6FAECF592}"/>
              </a:ext>
            </a:extLst>
          </p:cNvPr>
          <p:cNvSpPr>
            <a:spLocks noGrp="1"/>
          </p:cNvSpPr>
          <p:nvPr>
            <p:ph type="title"/>
          </p:nvPr>
        </p:nvSpPr>
        <p:spPr/>
        <p:txBody>
          <a:bodyPr/>
          <a:lstStyle/>
          <a:p>
            <a:pPr algn="ctr"/>
            <a:r>
              <a:rPr lang="en-IN" dirty="0">
                <a:latin typeface="Algerian" panose="04020705040A02060702" pitchFamily="82" charset="0"/>
              </a:rPr>
              <a:t>PHASES OF DEVELOPMENT</a:t>
            </a:r>
          </a:p>
        </p:txBody>
      </p:sp>
      <p:sp>
        <p:nvSpPr>
          <p:cNvPr id="3" name="Content Placeholder 2">
            <a:extLst>
              <a:ext uri="{FF2B5EF4-FFF2-40B4-BE49-F238E27FC236}">
                <a16:creationId xmlns:a16="http://schemas.microsoft.com/office/drawing/2014/main" id="{7C47D1EB-DDF4-4FD0-8AC6-60A94CBF3EC2}"/>
              </a:ext>
            </a:extLst>
          </p:cNvPr>
          <p:cNvSpPr>
            <a:spLocks noGrp="1"/>
          </p:cNvSpPr>
          <p:nvPr>
            <p:ph idx="1"/>
          </p:nvPr>
        </p:nvSpPr>
        <p:spPr/>
        <p:txBody>
          <a:bodyPr/>
          <a:lstStyle/>
          <a:p>
            <a:pPr>
              <a:lnSpc>
                <a:spcPct val="150000"/>
              </a:lnSpc>
            </a:pPr>
            <a:r>
              <a:rPr lang="en-IN" sz="1800" dirty="0">
                <a:latin typeface="Times New Roman" panose="02020603050405020304" pitchFamily="18" charset="0"/>
                <a:cs typeface="Times New Roman" panose="02020603050405020304" pitchFamily="18" charset="0"/>
              </a:rPr>
              <a:t>PHASE 1- In phase 1 we will focus on creating a valuable customer base and let the user know us better</a:t>
            </a:r>
          </a:p>
          <a:p>
            <a:pPr>
              <a:lnSpc>
                <a:spcPct val="150000"/>
              </a:lnSpc>
            </a:pPr>
            <a:r>
              <a:rPr lang="en-IN" sz="1800" dirty="0">
                <a:latin typeface="Times New Roman" panose="02020603050405020304" pitchFamily="18" charset="0"/>
                <a:cs typeface="Times New Roman" panose="02020603050405020304" pitchFamily="18" charset="0"/>
              </a:rPr>
              <a:t>PHASE 2-</a:t>
            </a:r>
          </a:p>
          <a:p>
            <a:pPr>
              <a:lnSpc>
                <a:spcPct val="150000"/>
              </a:lnSpc>
            </a:pPr>
            <a:r>
              <a:rPr lang="en-IN" sz="1800" dirty="0">
                <a:latin typeface="Times New Roman" panose="02020603050405020304" pitchFamily="18" charset="0"/>
                <a:cs typeface="Times New Roman" panose="02020603050405020304" pitchFamily="18" charset="0"/>
              </a:rPr>
              <a:t>PHASE 3-</a:t>
            </a:r>
          </a:p>
          <a:p>
            <a:pPr>
              <a:lnSpc>
                <a:spcPct val="150000"/>
              </a:lnSpc>
            </a:pPr>
            <a:r>
              <a:rPr lang="en-IN" sz="1800" dirty="0">
                <a:latin typeface="Times New Roman" panose="02020603050405020304" pitchFamily="18" charset="0"/>
                <a:cs typeface="Times New Roman" panose="02020603050405020304" pitchFamily="18" charset="0"/>
              </a:rPr>
              <a:t>PHASE 4-</a:t>
            </a:r>
          </a:p>
          <a:p>
            <a:endParaRPr lang="en-IN" dirty="0"/>
          </a:p>
        </p:txBody>
      </p:sp>
    </p:spTree>
    <p:extLst>
      <p:ext uri="{BB962C8B-B14F-4D97-AF65-F5344CB8AC3E}">
        <p14:creationId xmlns:p14="http://schemas.microsoft.com/office/powerpoint/2010/main" val="225450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5E21-EF8E-4A5D-9C64-E8D6481FD04A}"/>
              </a:ext>
            </a:extLst>
          </p:cNvPr>
          <p:cNvSpPr>
            <a:spLocks noGrp="1"/>
          </p:cNvSpPr>
          <p:nvPr>
            <p:ph type="title"/>
          </p:nvPr>
        </p:nvSpPr>
        <p:spPr/>
        <p:txBody>
          <a:bodyPr/>
          <a:lstStyle/>
          <a:p>
            <a:pPr algn="ctr"/>
            <a:r>
              <a:rPr lang="en-US" dirty="0">
                <a:latin typeface="Algerian" panose="04020705040A02060702" pitchFamily="82" charset="0"/>
              </a:rPr>
              <a:t>QUESTIONNAIRE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DFEC03-6300-45BE-A5B0-58A71D17951A}"/>
              </a:ext>
            </a:extLst>
          </p:cNvPr>
          <p:cNvSpPr>
            <a:spLocks noGrp="1"/>
          </p:cNvSpPr>
          <p:nvPr>
            <p:ph idx="1"/>
          </p:nvPr>
        </p:nvSpPr>
        <p:spPr>
          <a:xfrm>
            <a:off x="2589212" y="2133599"/>
            <a:ext cx="8915400" cy="4391487"/>
          </a:xfrm>
        </p:spPr>
        <p:txBody>
          <a:bodyPr>
            <a:normAutofit fontScale="25000" lnSpcReduction="20000"/>
          </a:bodyPr>
          <a:lstStyle/>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Name-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Email-</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Mobile-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1)In which age group do you fall?</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 18-21.   B) 22-28.  C)29-35  D) 36-50</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2)What is your occupation?</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latin typeface="Times New Roman" panose="02020603050405020304" pitchFamily="18" charset="0"/>
                <a:ea typeface="SimSun" panose="02010600030101010101" pitchFamily="2" charset="-122"/>
                <a:cs typeface="Times New Roman" panose="02020603050405020304" pitchFamily="18" charset="0"/>
              </a:rPr>
              <a:t>A)</a:t>
            </a: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Student. B) Salaried. C) Government service. D) Self employed</a:t>
            </a:r>
          </a:p>
          <a:p>
            <a:pPr marL="0" indent="0">
              <a:lnSpc>
                <a:spcPct val="100000"/>
              </a:lnSpc>
              <a:spcAft>
                <a:spcPts val="1000"/>
              </a:spcAft>
              <a:buNone/>
            </a:pPr>
            <a:r>
              <a:rPr lang="en-US" sz="4800" dirty="0">
                <a:latin typeface="Times New Roman" panose="02020603050405020304" pitchFamily="18" charset="0"/>
                <a:ea typeface="SimSun" panose="02010600030101010101" pitchFamily="2" charset="-122"/>
                <a:cs typeface="Times New Roman" panose="02020603050405020304" pitchFamily="18" charset="0"/>
              </a:rPr>
              <a:t>3</a:t>
            </a: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 Do you love meeting new people?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A)Yes. B)No. C)Maybe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4) Do you prefer solo travelling or in a group?</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 Solo. B) Group</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spcAft>
                <a:spcPts val="1000"/>
              </a:spcAft>
              <a:buAutoNum type="alphaUcParenR"/>
            </a:pP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706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5837D-33CE-4F30-A052-95F2C3F1DF9E}"/>
              </a:ext>
            </a:extLst>
          </p:cNvPr>
          <p:cNvSpPr>
            <a:spLocks noGrp="1"/>
          </p:cNvSpPr>
          <p:nvPr>
            <p:ph idx="1"/>
          </p:nvPr>
        </p:nvSpPr>
        <p:spPr/>
        <p:txBody>
          <a:bodyPr>
            <a:normAutofit lnSpcReduction="10000"/>
          </a:bodyPr>
          <a:lstStyle/>
          <a:p>
            <a:pPr marL="0" marR="0" lvl="0" indent="0" algn="l" defTabSz="914400" rtl="0" eaLnBrk="1" fontAlgn="auto" latinLnBrk="0" hangingPunct="1">
              <a:lnSpc>
                <a:spcPct val="100000"/>
              </a:lnSpc>
              <a:spcBef>
                <a:spcPts val="1000"/>
              </a:spcBef>
              <a:spcAft>
                <a:spcPts val="1000"/>
              </a:spcAft>
              <a:buClrTx/>
              <a:buSz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5)Has your friend/s ever </a:t>
            </a:r>
            <a:r>
              <a:rPr lang="en-US"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dropped out</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 of a fully finalized plan?</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1000"/>
              </a:spcAft>
              <a:buClrTx/>
              <a:buSz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A) Yes.  B)No</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6)Are you adventurous?</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 Yes. B) No.  C) Maybe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7) Will you prefer to go in a unplanned tour?</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 Yes. B) No. C) Maybe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8</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)what is your annual income?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A)0-1L. B) 1-3L. C)3-8L. D)8-15L. D) 15L and above</a:t>
            </a: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9)</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66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47CC-58FF-4794-A269-4E162CC2B75C}"/>
              </a:ext>
            </a:extLst>
          </p:cNvPr>
          <p:cNvSpPr>
            <a:spLocks noGrp="1"/>
          </p:cNvSpPr>
          <p:nvPr>
            <p:ph type="title"/>
          </p:nvPr>
        </p:nvSpPr>
        <p:spPr/>
        <p:txBody>
          <a:bodyPr>
            <a:normAutofit/>
          </a:bodyPr>
          <a:lstStyle/>
          <a:p>
            <a:pPr algn="ctr"/>
            <a:r>
              <a:rPr lang="en-IN" sz="48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EC23AD1-99DF-44CA-918A-5BAF7F752D08}"/>
              </a:ext>
            </a:extLst>
          </p:cNvPr>
          <p:cNvSpPr>
            <a:spLocks noGrp="1"/>
          </p:cNvSpPr>
          <p:nvPr>
            <p:ph idx="1"/>
          </p:nvPr>
        </p:nvSpPr>
        <p:spPr/>
        <p:txBody>
          <a:bodyPr>
            <a:normAutofit fontScale="85000" lnSpcReduction="10000"/>
          </a:bodyPr>
          <a:lstStyle/>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Our goal, to be -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The travelling company</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900" b="0" dirty="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We plan to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be unanimous to travelling</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as Colgate is to toothpaste or Coca Cola is to fizzy drinks. The main goal is to</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 let new and interesting people meet each other and travel together</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making new friends. Not only this, we want to let groups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plan their trip more easily</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providing them with interesting ideas and choices. </a:t>
            </a:r>
            <a:endParaRPr lang="en-US" sz="1900" b="0" dirty="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With this, we want to help the one that is abandoned by his/her friend just days before the planned Goa trip, and also the ones that want to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break the monotone of their life</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and want to try something fresh. Something that they may have never experienced before.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Something to remember</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9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Tree>
    <p:extLst>
      <p:ext uri="{BB962C8B-B14F-4D97-AF65-F5344CB8AC3E}">
        <p14:creationId xmlns:p14="http://schemas.microsoft.com/office/powerpoint/2010/main" val="16931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8AF5-2FBC-4889-9C87-FF9E00CE6806}"/>
              </a:ext>
            </a:extLst>
          </p:cNvPr>
          <p:cNvSpPr>
            <a:spLocks noGrp="1"/>
          </p:cNvSpPr>
          <p:nvPr>
            <p:ph type="title"/>
          </p:nvPr>
        </p:nvSpPr>
        <p:spPr/>
        <p:txBody>
          <a:bodyPr>
            <a:normAutofit/>
          </a:bodyPr>
          <a:lstStyle/>
          <a:p>
            <a:pPr algn="ctr"/>
            <a:r>
              <a:rPr lang="en-US" sz="4400" dirty="0">
                <a:latin typeface="Algerian" panose="04020705040A02060702" pitchFamily="82" charset="0"/>
              </a:rPr>
              <a:t>WHAT IS HYKINGG</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EFD272C-2256-48D8-A8DA-2773D138CC89}"/>
              </a:ext>
            </a:extLst>
          </p:cNvPr>
          <p:cNvSpPr>
            <a:spLocks noGrp="1"/>
          </p:cNvSpPr>
          <p:nvPr>
            <p:ph idx="1"/>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HYKINGG is a platform where travellers meet. Question how? In every trip planned, most of the time it gets aborted in the last moment because of  one person in the groups who quits the plan in the last moment.</a:t>
            </a:r>
          </a:p>
          <a:p>
            <a:r>
              <a:rPr lang="en-IN" dirty="0">
                <a:solidFill>
                  <a:schemeClr val="tx1"/>
                </a:solidFill>
                <a:latin typeface="Times New Roman" panose="02020603050405020304" pitchFamily="18" charset="0"/>
                <a:cs typeface="Times New Roman" panose="02020603050405020304" pitchFamily="18" charset="0"/>
              </a:rPr>
              <a:t>Here in our platform travellers those who had faced such an issue ,will meet in our platform and create their own trip and activity and can join others trip and activity and meet amazing travellers like them.</a:t>
            </a:r>
          </a:p>
          <a:p>
            <a:r>
              <a:rPr lang="en-IN" dirty="0">
                <a:solidFill>
                  <a:schemeClr val="tx1"/>
                </a:solidFill>
                <a:latin typeface="Times New Roman" panose="02020603050405020304" pitchFamily="18" charset="0"/>
                <a:cs typeface="Times New Roman" panose="02020603050405020304" pitchFamily="18" charset="0"/>
              </a:rPr>
              <a:t>To travel to and </a:t>
            </a:r>
            <a:r>
              <a:rPr lang="en-IN" dirty="0" err="1">
                <a:solidFill>
                  <a:schemeClr val="tx1"/>
                </a:solidFill>
                <a:latin typeface="Times New Roman" panose="02020603050405020304" pitchFamily="18" charset="0"/>
                <a:cs typeface="Times New Roman" panose="02020603050405020304" pitchFamily="18" charset="0"/>
              </a:rPr>
              <a:t>fro</a:t>
            </a:r>
            <a:r>
              <a:rPr lang="en-IN" dirty="0">
                <a:solidFill>
                  <a:schemeClr val="tx1"/>
                </a:solidFill>
                <a:latin typeface="Times New Roman" panose="02020603050405020304" pitchFamily="18" charset="0"/>
                <a:cs typeface="Times New Roman" panose="02020603050405020304" pitchFamily="18" charset="0"/>
              </a:rPr>
              <a:t> from their destination , our platform would provide transportation services too , so that your trip is smooth as butter.</a:t>
            </a:r>
          </a:p>
          <a:p>
            <a:r>
              <a:rPr lang="en-IN" dirty="0">
                <a:solidFill>
                  <a:schemeClr val="tx1"/>
                </a:solidFill>
                <a:latin typeface="Times New Roman" panose="02020603050405020304" pitchFamily="18" charset="0"/>
                <a:cs typeface="Times New Roman" panose="02020603050405020304" pitchFamily="18" charset="0"/>
              </a:rPr>
              <a:t>To keep you updated from the nearby events, our platform would provide you the information about the nearby points.</a:t>
            </a:r>
          </a:p>
          <a:p>
            <a:pPr marL="0" indent="0">
              <a:buNone/>
            </a:pPr>
            <a:endParaRPr lang="en-IN" dirty="0">
              <a:solidFill>
                <a:schemeClr val="tx1"/>
              </a:solidFill>
            </a:endParaRPr>
          </a:p>
        </p:txBody>
      </p:sp>
    </p:spTree>
    <p:extLst>
      <p:ext uri="{BB962C8B-B14F-4D97-AF65-F5344CB8AC3E}">
        <p14:creationId xmlns:p14="http://schemas.microsoft.com/office/powerpoint/2010/main" val="204815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E8ED-01A2-47C1-9C87-A2571EEC480D}"/>
              </a:ext>
            </a:extLst>
          </p:cNvPr>
          <p:cNvSpPr>
            <a:spLocks noGrp="1"/>
          </p:cNvSpPr>
          <p:nvPr>
            <p:ph type="title"/>
          </p:nvPr>
        </p:nvSpPr>
        <p:spPr/>
        <p:txBody>
          <a:bodyPr/>
          <a:lstStyle/>
          <a:p>
            <a:pPr algn="ctr"/>
            <a:r>
              <a:rPr lang="en-IN" dirty="0">
                <a:latin typeface="Algerian" panose="04020705040A02060702" pitchFamily="82" charset="0"/>
              </a:rPr>
              <a:t>PROBLEMS? WE ARE THE SOLUTION</a:t>
            </a:r>
          </a:p>
        </p:txBody>
      </p:sp>
      <p:sp>
        <p:nvSpPr>
          <p:cNvPr id="3" name="Content Placeholder 2">
            <a:extLst>
              <a:ext uri="{FF2B5EF4-FFF2-40B4-BE49-F238E27FC236}">
                <a16:creationId xmlns:a16="http://schemas.microsoft.com/office/drawing/2014/main" id="{686138E9-5355-4254-9F4D-F17AB014C59F}"/>
              </a:ext>
            </a:extLst>
          </p:cNvPr>
          <p:cNvSpPr>
            <a:spLocks noGrp="1"/>
          </p:cNvSpPr>
          <p:nvPr>
            <p:ph idx="1"/>
          </p:nvPr>
        </p:nvSpPr>
        <p:spPr>
          <a:xfrm>
            <a:off x="2370338" y="1772359"/>
            <a:ext cx="9196526" cy="4351338"/>
          </a:xfrm>
        </p:spPr>
        <p:txBody>
          <a:bodyPr>
            <a:normAutofit/>
          </a:bodyPr>
          <a:lstStyle/>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Plan cancelled by friends at the last point?</a:t>
            </a:r>
          </a:p>
          <a:p>
            <a:pPr marL="36900" indent="0">
              <a:buNone/>
            </a:pPr>
            <a:r>
              <a:rPr lang="en-IN" dirty="0">
                <a:solidFill>
                  <a:schemeClr val="tx1"/>
                </a:solidFill>
                <a:latin typeface="Times New Roman" panose="02020603050405020304" pitchFamily="18" charset="0"/>
                <a:cs typeface="Times New Roman" panose="02020603050405020304" pitchFamily="18" charset="0"/>
              </a:rPr>
              <a:t>	     -with us discover friends who don’t</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Budget Constraints?</a:t>
            </a:r>
          </a:p>
          <a:p>
            <a:pPr marL="36900" indent="0">
              <a:buNone/>
            </a:pPr>
            <a:r>
              <a:rPr lang="en-IN" dirty="0">
                <a:solidFill>
                  <a:schemeClr val="tx1"/>
                </a:solidFill>
                <a:latin typeface="Times New Roman" panose="02020603050405020304" pitchFamily="18" charset="0"/>
                <a:cs typeface="Times New Roman" panose="02020603050405020304" pitchFamily="18" charset="0"/>
              </a:rPr>
              <a:t>	     -We will help you share your expenses with your buddy</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Out of ideas for new places?</a:t>
            </a:r>
          </a:p>
          <a:p>
            <a:pPr marL="36900" indent="0">
              <a:buNone/>
            </a:pPr>
            <a:r>
              <a:rPr lang="en-IN" dirty="0">
                <a:solidFill>
                  <a:schemeClr val="tx1"/>
                </a:solidFill>
                <a:latin typeface="Times New Roman" panose="02020603050405020304" pitchFamily="18" charset="0"/>
                <a:cs typeface="Times New Roman" panose="02020603050405020304" pitchFamily="18" charset="0"/>
              </a:rPr>
              <a:t>	     -Meet interesting people and share new ideas.</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Have to go for different sites or apps for food, travel and lodging requirement?</a:t>
            </a:r>
          </a:p>
          <a:p>
            <a:pPr marL="36900" indent="0">
              <a:buNone/>
            </a:pPr>
            <a:r>
              <a:rPr lang="en-IN" dirty="0">
                <a:solidFill>
                  <a:schemeClr val="tx1"/>
                </a:solidFill>
                <a:latin typeface="Times New Roman" panose="02020603050405020304" pitchFamily="18" charset="0"/>
                <a:cs typeface="Times New Roman" panose="02020603050405020304" pitchFamily="18" charset="0"/>
              </a:rPr>
              <a:t>             -With our service integration find everything you need for your next trip at one spot</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Security problems?</a:t>
            </a:r>
          </a:p>
          <a:p>
            <a:pPr marL="0" indent="0">
              <a:buNone/>
            </a:pPr>
            <a:r>
              <a:rPr lang="en-IN" dirty="0">
                <a:solidFill>
                  <a:schemeClr val="tx1"/>
                </a:solidFill>
                <a:latin typeface="Times New Roman" panose="02020603050405020304" pitchFamily="18" charset="0"/>
                <a:cs typeface="Times New Roman" panose="02020603050405020304" pitchFamily="18" charset="0"/>
              </a:rPr>
              <a:t>              -Aadhar verified members to provide top notch security</a:t>
            </a:r>
          </a:p>
          <a:p>
            <a:pPr>
              <a:buFont typeface="Wingdings" panose="05000000000000000000" pitchFamily="2" charset="2"/>
              <a:buChar char="v"/>
            </a:pPr>
            <a:endParaRPr lang="en-IN"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95E8-AC74-4F3A-B884-2375531D894A}"/>
              </a:ext>
            </a:extLst>
          </p:cNvPr>
          <p:cNvSpPr>
            <a:spLocks noGrp="1"/>
          </p:cNvSpPr>
          <p:nvPr>
            <p:ph type="title"/>
          </p:nvPr>
        </p:nvSpPr>
        <p:spPr/>
        <p:txBody>
          <a:bodyPr/>
          <a:lstStyle/>
          <a:p>
            <a:pPr algn="ctr"/>
            <a:r>
              <a:rPr lang="en-IN" dirty="0">
                <a:latin typeface="Algerian" panose="04020705040A02060702" pitchFamily="82" charset="0"/>
              </a:rPr>
              <a:t>ABOUT THE COMPANY</a:t>
            </a:r>
          </a:p>
        </p:txBody>
      </p:sp>
      <p:sp>
        <p:nvSpPr>
          <p:cNvPr id="3" name="Content Placeholder 2">
            <a:extLst>
              <a:ext uri="{FF2B5EF4-FFF2-40B4-BE49-F238E27FC236}">
                <a16:creationId xmlns:a16="http://schemas.microsoft.com/office/drawing/2014/main" id="{8FF1A254-EB30-4E13-9C28-FA41FC598263}"/>
              </a:ext>
            </a:extLst>
          </p:cNvPr>
          <p:cNvSpPr>
            <a:spLocks noGrp="1"/>
          </p:cNvSpPr>
          <p:nvPr>
            <p:ph idx="1"/>
          </p:nvPr>
        </p:nvSpPr>
        <p:spPr/>
        <p:txBody>
          <a:bodyPr>
            <a:normAutofit/>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Founder –Santhosh Kumar</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CEO- Santhosh Kumar </a:t>
            </a:r>
            <a:r>
              <a:rPr lang="en-IN" dirty="0" err="1">
                <a:solidFill>
                  <a:schemeClr val="tx1"/>
                </a:solidFill>
                <a:latin typeface="Times New Roman" panose="02020603050405020304" pitchFamily="18" charset="0"/>
                <a:cs typeface="Times New Roman" panose="02020603050405020304" pitchFamily="18" charset="0"/>
              </a:rPr>
              <a:t>Biradar</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COO- Karan Kumar</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S.K technologies </a:t>
            </a:r>
            <a:r>
              <a:rPr lang="en-IN" dirty="0" err="1">
                <a:solidFill>
                  <a:schemeClr val="tx1"/>
                </a:solidFill>
                <a:latin typeface="Times New Roman" panose="02020603050405020304" pitchFamily="18" charset="0"/>
                <a:cs typeface="Times New Roman" panose="02020603050405020304" pitchFamily="18" charset="0"/>
              </a:rPr>
              <a:t>pvt.</a:t>
            </a:r>
            <a:r>
              <a:rPr lang="en-IN" dirty="0">
                <a:solidFill>
                  <a:schemeClr val="tx1"/>
                </a:solidFill>
                <a:latin typeface="Times New Roman" panose="02020603050405020304" pitchFamily="18" charset="0"/>
                <a:cs typeface="Times New Roman" panose="02020603050405020304" pitchFamily="18" charset="0"/>
              </a:rPr>
              <a:t> Ltd. </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It is a centralised web company that incorporates designing the bridges between the problems and solutions. </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We build solutions to the problems ,which are unseen by our daily routine and we make ensure that our solutions would make your life better.</a:t>
            </a:r>
          </a:p>
          <a:p>
            <a:pPr marL="0" indent="0" rtl="0">
              <a:spcBef>
                <a:spcPts val="0"/>
              </a:spcBef>
              <a:spcAft>
                <a:spcPts val="0"/>
              </a:spcAft>
              <a:buNone/>
            </a:pP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5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4E82-6708-4415-9FEB-AE4BF0A9724D}"/>
              </a:ext>
            </a:extLst>
          </p:cNvPr>
          <p:cNvSpPr>
            <a:spLocks noGrp="1"/>
          </p:cNvSpPr>
          <p:nvPr>
            <p:ph type="title"/>
          </p:nvPr>
        </p:nvSpPr>
        <p:spPr/>
        <p:txBody>
          <a:bodyPr/>
          <a:lstStyle/>
          <a:p>
            <a:pPr algn="ctr"/>
            <a:r>
              <a:rPr lang="en-IN" dirty="0">
                <a:latin typeface="Algerian" panose="04020705040A02060702" pitchFamily="82" charset="0"/>
              </a:rPr>
              <a:t>TECHNOLOGY</a:t>
            </a:r>
          </a:p>
        </p:txBody>
      </p:sp>
      <p:sp>
        <p:nvSpPr>
          <p:cNvPr id="3" name="Content Placeholder 2">
            <a:extLst>
              <a:ext uri="{FF2B5EF4-FFF2-40B4-BE49-F238E27FC236}">
                <a16:creationId xmlns:a16="http://schemas.microsoft.com/office/drawing/2014/main" id="{107D43E7-6A9B-47A9-9AEB-75450890053D}"/>
              </a:ext>
            </a:extLst>
          </p:cNvPr>
          <p:cNvSpPr>
            <a:spLocks noGrp="1"/>
          </p:cNvSpPr>
          <p:nvPr>
            <p:ph idx="1"/>
          </p:nvPr>
        </p:nvSpPr>
        <p:spPr/>
        <p:txBody>
          <a:bodyPr>
            <a:normAutofit fontScale="92500" lnSpcReduction="20000"/>
          </a:bodyPr>
          <a:lstStyle/>
          <a:p>
            <a:pPr marL="0" indent="0" algn="ctr">
              <a:lnSpc>
                <a:spcPct val="200000"/>
              </a:lnSpc>
              <a:buNone/>
            </a:pPr>
            <a:r>
              <a:rPr lang="en-IN" sz="2400" dirty="0">
                <a:latin typeface="Segoe UI Black" panose="020B0A02040204020203" pitchFamily="34" charset="0"/>
                <a:ea typeface="Segoe UI Black" panose="020B0A02040204020203" pitchFamily="34" charset="0"/>
                <a:cs typeface="Times New Roman" panose="02020603050405020304" pitchFamily="18" charset="0"/>
              </a:rPr>
              <a:t>REACH TO US                                                   PAY US</a:t>
            </a:r>
          </a:p>
          <a:p>
            <a:pPr marL="0" indent="0" algn="ctr">
              <a:lnSpc>
                <a:spcPct val="20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10000"/>
              </a:lnSpc>
              <a:buNone/>
            </a:pPr>
            <a:r>
              <a:rPr lang="en-IN" b="1" i="1" dirty="0">
                <a:latin typeface="Times New Roman" panose="02020603050405020304" pitchFamily="18" charset="0"/>
                <a:cs typeface="Times New Roman" panose="02020603050405020304" pitchFamily="18" charset="0"/>
              </a:rPr>
              <a:t>      </a:t>
            </a:r>
            <a:r>
              <a:rPr lang="en-IN" sz="1900" b="1" i="1" dirty="0">
                <a:latin typeface="Times New Roman" panose="02020603050405020304" pitchFamily="18" charset="0"/>
                <a:cs typeface="Times New Roman" panose="02020603050405020304" pitchFamily="18" charset="0"/>
              </a:rPr>
              <a:t>Mobile App                                                                                   Debit Cards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Website                                                                                          Credit Cards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Try giving a call                                                                          Internet Banking</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E-Wallets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UPI</a:t>
            </a:r>
          </a:p>
          <a:p>
            <a:pPr marL="0" indent="0">
              <a:buNone/>
            </a:pPr>
            <a:r>
              <a:rPr lang="en-IN" sz="1900" dirty="0"/>
              <a:t>      </a:t>
            </a:r>
            <a:endParaRPr lang="en-IN" dirty="0"/>
          </a:p>
        </p:txBody>
      </p:sp>
      <p:sp>
        <p:nvSpPr>
          <p:cNvPr id="6" name="Arrow: Down 5">
            <a:extLst>
              <a:ext uri="{FF2B5EF4-FFF2-40B4-BE49-F238E27FC236}">
                <a16:creationId xmlns:a16="http://schemas.microsoft.com/office/drawing/2014/main" id="{E9087D5C-B757-4C7E-A090-0EF9C15E1BF5}"/>
              </a:ext>
            </a:extLst>
          </p:cNvPr>
          <p:cNvSpPr/>
          <p:nvPr/>
        </p:nvSpPr>
        <p:spPr>
          <a:xfrm>
            <a:off x="4145872" y="2831977"/>
            <a:ext cx="630314" cy="597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C6E3E995-4DF3-4E60-B866-FDDD6D9740C4}"/>
              </a:ext>
            </a:extLst>
          </p:cNvPr>
          <p:cNvSpPr/>
          <p:nvPr/>
        </p:nvSpPr>
        <p:spPr>
          <a:xfrm>
            <a:off x="9602788" y="2831977"/>
            <a:ext cx="686432" cy="5970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11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679F-9796-4B54-9DC4-65F664DEAFC6}"/>
              </a:ext>
            </a:extLst>
          </p:cNvPr>
          <p:cNvSpPr>
            <a:spLocks noGrp="1"/>
          </p:cNvSpPr>
          <p:nvPr>
            <p:ph type="title"/>
          </p:nvPr>
        </p:nvSpPr>
        <p:spPr/>
        <p:txBody>
          <a:bodyPr/>
          <a:lstStyle/>
          <a:p>
            <a:pPr algn="ctr"/>
            <a:r>
              <a:rPr lang="en-IN" dirty="0">
                <a:latin typeface="Algerian" panose="04020705040A02060702" pitchFamily="82" charset="0"/>
              </a:rPr>
              <a:t>USP</a:t>
            </a:r>
          </a:p>
        </p:txBody>
      </p:sp>
      <p:sp>
        <p:nvSpPr>
          <p:cNvPr id="3" name="Content Placeholder 2">
            <a:extLst>
              <a:ext uri="{FF2B5EF4-FFF2-40B4-BE49-F238E27FC236}">
                <a16:creationId xmlns:a16="http://schemas.microsoft.com/office/drawing/2014/main" id="{244BEB4B-DB31-462A-AF69-F2BEE670F30A}"/>
              </a:ext>
            </a:extLst>
          </p:cNvPr>
          <p:cNvSpPr>
            <a:spLocks noGrp="1"/>
          </p:cNvSpPr>
          <p:nvPr>
            <p:ph idx="1"/>
          </p:nvPr>
        </p:nvSpPr>
        <p:spPr/>
        <p:txBody>
          <a:bodyPr>
            <a:normAutofit fontScale="92500"/>
          </a:bodyPr>
          <a:lstStyle/>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One of a kind</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Meet and travel together</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Aadhar verification</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One stop point for every travel problems</a:t>
            </a:r>
          </a:p>
          <a:p>
            <a:pPr marL="417396" indent="-401310">
              <a:spcBef>
                <a:spcPts val="552"/>
              </a:spcBef>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User will be able to create trip plans for others to see.</a:t>
            </a:r>
          </a:p>
          <a:p>
            <a:pPr marL="417396" indent="-401310">
              <a:spcBef>
                <a:spcPts val="420"/>
              </a:spcBef>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They will also be able to see other’s trip plans and contact them if interested.</a:t>
            </a:r>
          </a:p>
          <a:p>
            <a:pPr marL="417396" marR="6773" indent="-401310">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We will provide pre-planned trip solutions which the user will be able to choose  from.</a:t>
            </a:r>
          </a:p>
          <a:p>
            <a:pPr marL="16933">
              <a:spcBef>
                <a:spcPts val="420"/>
              </a:spcBef>
              <a:buFont typeface="Wingdings" panose="05000000000000000000" pitchFamily="2" charset="2"/>
              <a:buChar char="q"/>
            </a:pPr>
            <a:r>
              <a:rPr lang="en-US" sz="2200" dirty="0">
                <a:solidFill>
                  <a:schemeClr val="tx1"/>
                </a:solidFill>
                <a:latin typeface="Times New Roman" panose="02020603050405020304" pitchFamily="18" charset="0"/>
                <a:cs typeface="Times New Roman" panose="02020603050405020304" pitchFamily="18" charset="0"/>
              </a:rPr>
              <a:t>-We will assist you for sudden trips </a:t>
            </a:r>
          </a:p>
          <a:p>
            <a:pP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88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8EED-B837-4717-9671-819D85E79FBA}"/>
              </a:ext>
            </a:extLst>
          </p:cNvPr>
          <p:cNvSpPr>
            <a:spLocks noGrp="1"/>
          </p:cNvSpPr>
          <p:nvPr>
            <p:ph type="title"/>
          </p:nvPr>
        </p:nvSpPr>
        <p:spPr/>
        <p:txBody>
          <a:bodyPr/>
          <a:lstStyle/>
          <a:p>
            <a:pPr algn="ctr"/>
            <a:r>
              <a:rPr lang="en-IN" dirty="0">
                <a:latin typeface="Algerian" panose="04020705040A02060702" pitchFamily="82" charset="0"/>
              </a:rPr>
              <a:t>SWOC</a:t>
            </a:r>
          </a:p>
        </p:txBody>
      </p:sp>
      <p:sp>
        <p:nvSpPr>
          <p:cNvPr id="3" name="Content Placeholder 2">
            <a:extLst>
              <a:ext uri="{FF2B5EF4-FFF2-40B4-BE49-F238E27FC236}">
                <a16:creationId xmlns:a16="http://schemas.microsoft.com/office/drawing/2014/main" id="{3711ABA6-24B8-4388-8F5F-CDCF8907AAAF}"/>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STRENGTH</a:t>
            </a:r>
          </a:p>
          <a:p>
            <a:r>
              <a:rPr lang="en-IN" sz="2000" dirty="0">
                <a:latin typeface="Times New Roman" panose="02020603050405020304" pitchFamily="18" charset="0"/>
                <a:cs typeface="Times New Roman" panose="02020603050405020304" pitchFamily="18" charset="0"/>
              </a:rPr>
              <a:t>Attraction for travellers</a:t>
            </a:r>
          </a:p>
          <a:p>
            <a:r>
              <a:rPr lang="en-IN" sz="2000" dirty="0">
                <a:latin typeface="Times New Roman" panose="02020603050405020304" pitchFamily="18" charset="0"/>
                <a:cs typeface="Times New Roman" panose="02020603050405020304" pitchFamily="18" charset="0"/>
              </a:rPr>
              <a:t>Fixed price membership program thus giving stable revenue</a:t>
            </a:r>
          </a:p>
          <a:p>
            <a:r>
              <a:rPr lang="en-IN" sz="2000" dirty="0">
                <a:latin typeface="Times New Roman" panose="02020603050405020304" pitchFamily="18" charset="0"/>
                <a:cs typeface="Times New Roman" panose="02020603050405020304" pitchFamily="18" charset="0"/>
              </a:rPr>
              <a:t>Tight security thus attracting customers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Weakness</a:t>
            </a:r>
          </a:p>
          <a:p>
            <a:r>
              <a:rPr lang="en-IN" sz="2000" dirty="0">
                <a:latin typeface="Times New Roman" panose="02020603050405020304" pitchFamily="18" charset="0"/>
                <a:cs typeface="Times New Roman" panose="02020603050405020304" pitchFamily="18" charset="0"/>
              </a:rPr>
              <a:t>One of a type thus hard to gain trust during initial days</a:t>
            </a:r>
          </a:p>
          <a:p>
            <a:endParaRPr lang="en-IN" dirty="0"/>
          </a:p>
        </p:txBody>
      </p:sp>
    </p:spTree>
    <p:extLst>
      <p:ext uri="{BB962C8B-B14F-4D97-AF65-F5344CB8AC3E}">
        <p14:creationId xmlns:p14="http://schemas.microsoft.com/office/powerpoint/2010/main" val="60288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53F5-9226-4027-BC4E-6029CBBAC6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2AC49-04DF-4FC9-9054-07E436B6268D}"/>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OPPORTUNITIES</a:t>
            </a:r>
          </a:p>
          <a:p>
            <a:r>
              <a:rPr lang="en-IN" sz="2000" dirty="0">
                <a:latin typeface="Times New Roman" panose="02020603050405020304" pitchFamily="18" charset="0"/>
                <a:cs typeface="Times New Roman" panose="02020603050405020304" pitchFamily="18" charset="0"/>
              </a:rPr>
              <a:t>Endless opportunities </a:t>
            </a:r>
          </a:p>
          <a:p>
            <a:r>
              <a:rPr lang="en-IN" sz="2000" dirty="0">
                <a:latin typeface="Times New Roman" panose="02020603050405020304" pitchFamily="18" charset="0"/>
                <a:cs typeface="Times New Roman" panose="02020603050405020304" pitchFamily="18" charset="0"/>
              </a:rPr>
              <a:t>Can operate soon all over Asia then whole world</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CHALLENGES</a:t>
            </a:r>
          </a:p>
          <a:p>
            <a:r>
              <a:rPr lang="en-IN" sz="2000" dirty="0">
                <a:latin typeface="Times New Roman" panose="02020603050405020304" pitchFamily="18" charset="0"/>
                <a:cs typeface="Times New Roman" panose="02020603050405020304" pitchFamily="18" charset="0"/>
              </a:rPr>
              <a:t>Many travelling companies already available</a:t>
            </a:r>
          </a:p>
          <a:p>
            <a:r>
              <a:rPr lang="en-IN" sz="2000" dirty="0">
                <a:latin typeface="Times New Roman" panose="02020603050405020304" pitchFamily="18" charset="0"/>
                <a:cs typeface="Times New Roman" panose="02020603050405020304" pitchFamily="18" charset="0"/>
              </a:rPr>
              <a:t>Hard to gain trust</a:t>
            </a:r>
          </a:p>
        </p:txBody>
      </p:sp>
    </p:spTree>
    <p:extLst>
      <p:ext uri="{BB962C8B-B14F-4D97-AF65-F5344CB8AC3E}">
        <p14:creationId xmlns:p14="http://schemas.microsoft.com/office/powerpoint/2010/main" val="6598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255</TotalTime>
  <Words>944</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Century Gothic</vt:lpstr>
      <vt:lpstr>Segoe UI Black</vt:lpstr>
      <vt:lpstr>Times New Roman</vt:lpstr>
      <vt:lpstr>Wingdings</vt:lpstr>
      <vt:lpstr>Wingdings 3</vt:lpstr>
      <vt:lpstr>Wisp</vt:lpstr>
      <vt:lpstr>HYKINGG</vt:lpstr>
      <vt:lpstr>INTRODUCTION</vt:lpstr>
      <vt:lpstr>WHAT IS HYKINGG</vt:lpstr>
      <vt:lpstr>PROBLEMS? WE ARE THE SOLUTION</vt:lpstr>
      <vt:lpstr>ABOUT THE COMPANY</vt:lpstr>
      <vt:lpstr>TECHNOLOGY</vt:lpstr>
      <vt:lpstr>USP</vt:lpstr>
      <vt:lpstr>SWOC</vt:lpstr>
      <vt:lpstr>PowerPoint Presentation</vt:lpstr>
      <vt:lpstr>REVENUE SOURCES</vt:lpstr>
      <vt:lpstr>PROFIT &amp; LOSS </vt:lpstr>
      <vt:lpstr>FEATURES</vt:lpstr>
      <vt:lpstr>SIMILAR SERVICES</vt:lpstr>
      <vt:lpstr>PHASES OF DEVELOPMENT</vt:lpstr>
      <vt:lpstr>QUESTIONNAIRE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dc:title>
  <dc:creator>kewal pradhan</dc:creator>
  <cp:lastModifiedBy>kewal pradhan</cp:lastModifiedBy>
  <cp:revision>26</cp:revision>
  <dcterms:created xsi:type="dcterms:W3CDTF">2020-07-22T03:47:00Z</dcterms:created>
  <dcterms:modified xsi:type="dcterms:W3CDTF">2020-08-01T14:18:53Z</dcterms:modified>
</cp:coreProperties>
</file>