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300" r:id="rId3"/>
    <p:sldId id="303" r:id="rId4"/>
    <p:sldId id="304" r:id="rId5"/>
    <p:sldId id="305" r:id="rId6"/>
    <p:sldId id="306" r:id="rId7"/>
    <p:sldId id="308" r:id="rId8"/>
    <p:sldId id="299" r:id="rId9"/>
  </p:sldIdLst>
  <p:sldSz cx="9144000" cy="6858000" type="screen4x3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CC9"/>
    <a:srgbClr val="DEA400"/>
    <a:srgbClr val="926F00"/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756" y="84"/>
      </p:cViewPr>
      <p:guideLst>
        <p:guide orient="horz" pos="21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50948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3101616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218565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2965" indent="-304800" algn="l" defTabSz="1218565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565" indent="-304800" algn="l" defTabSz="1218565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ct val="20000"/>
        </a:spcBef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ct val="20000"/>
        </a:spcBef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ct val="20000"/>
        </a:spcBef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683568" y="4797152"/>
            <a:ext cx="756084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96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charset="0"/>
              </a:rPr>
              <a:t>ZeeFeed</a:t>
            </a:r>
            <a:endParaRPr lang="x-none" altLang="en-US" sz="96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9" name="Oval 13"/>
          <p:cNvSpPr/>
          <p:nvPr/>
        </p:nvSpPr>
        <p:spPr>
          <a:xfrm>
            <a:off x="2915920" y="1340485"/>
            <a:ext cx="3232785" cy="2447925"/>
          </a:xfrm>
          <a:custGeom>
            <a:avLst/>
            <a:gdLst/>
            <a:ahLst/>
            <a:cxnLst/>
            <a:rect l="l" t="t" r="r" b="b"/>
            <a:pathLst>
              <a:path w="2327955" h="1672590">
                <a:moveTo>
                  <a:pt x="1234440" y="0"/>
                </a:moveTo>
                <a:cubicBezTo>
                  <a:pt x="1709775" y="0"/>
                  <a:pt x="2122361" y="268662"/>
                  <a:pt x="2327955" y="662775"/>
                </a:cubicBezTo>
                <a:cubicBezTo>
                  <a:pt x="1839544" y="1278616"/>
                  <a:pt x="1084463" y="1672590"/>
                  <a:pt x="237363" y="1672590"/>
                </a:cubicBezTo>
                <a:lnTo>
                  <a:pt x="78574" y="1664572"/>
                </a:lnTo>
                <a:cubicBezTo>
                  <a:pt x="27280" y="1531005"/>
                  <a:pt x="0" y="1385908"/>
                  <a:pt x="0" y="1234440"/>
                </a:cubicBezTo>
                <a:cubicBezTo>
                  <a:pt x="0" y="552678"/>
                  <a:pt x="552678" y="0"/>
                  <a:pt x="1234440" y="0"/>
                </a:cubicBezTo>
                <a:close/>
              </a:path>
            </a:pathLst>
          </a:cu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rawable-xxxhdpi-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620" y="148463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ZeeFeed 是什么？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539115" y="1412875"/>
            <a:ext cx="7777480" cy="2703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一个 RSS 阅读器</a:t>
            </a:r>
            <a:r>
              <a:rPr lang="x-none" altLang="en-US">
                <a:solidFill>
                  <a:schemeClr val="bg1"/>
                </a:solidFill>
              </a:rPr>
              <a:t>？</a:t>
            </a:r>
            <a:endParaRPr lang="x-none" alt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sym typeface="+mn-ea"/>
              </a:rPr>
              <a:t>一个 </a:t>
            </a:r>
            <a:r>
              <a:rPr lang="en-US">
                <a:solidFill>
                  <a:schemeClr val="bg1"/>
                </a:solidFill>
                <a:sym typeface="+mn-ea"/>
              </a:rPr>
              <a:t>基于 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#</a:t>
            </a:r>
            <a:r>
              <a:rPr lang="en-US">
                <a:solidFill>
                  <a:schemeClr val="bg1"/>
                </a:solidFill>
                <a:sym typeface="+mn-ea"/>
              </a:rPr>
              <a:t>标签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# </a:t>
            </a:r>
            <a:r>
              <a:rPr lang="en-US">
                <a:solidFill>
                  <a:schemeClr val="bg1"/>
                </a:solidFill>
                <a:sym typeface="+mn-ea"/>
              </a:rPr>
              <a:t>的</a:t>
            </a:r>
            <a:r>
              <a:rPr lang="en-US">
                <a:solidFill>
                  <a:schemeClr val="bg1"/>
                </a:solidFill>
                <a:sym typeface="+mn-ea"/>
              </a:rPr>
              <a:t> RSS 阅读器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！</a:t>
            </a:r>
            <a:endParaRPr lang="x-none" altLang="en-US">
              <a:solidFill>
                <a:schemeClr val="bg1"/>
              </a:solidFill>
              <a:sym typeface="+mn-ea"/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x-none" altLang="en-US">
                <a:solidFill>
                  <a:schemeClr val="bg1"/>
                </a:solidFill>
              </a:rPr>
              <a:t>一个 改变阅读习惯的 RSS 阅读器！</a:t>
            </a:r>
            <a:endParaRPr lang="x-none" altLang="en-US">
              <a:solidFill>
                <a:schemeClr val="bg1"/>
              </a:solidFill>
            </a:endParaRPr>
          </a:p>
          <a:p>
            <a:endParaRPr lang="x-none" altLang="en-US">
              <a:solidFill>
                <a:schemeClr val="bg1"/>
              </a:solidFill>
            </a:endParaRPr>
          </a:p>
          <a:p>
            <a:r>
              <a:rPr lang="x-none" altLang="en-US">
                <a:solidFill>
                  <a:schemeClr val="bg1"/>
                </a:solidFill>
              </a:rPr>
              <a:t>一个 懂你的 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RSS 阅读器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创意来源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539115" y="1412875"/>
            <a:ext cx="7777480" cy="3068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>
                <a:solidFill>
                  <a:schemeClr val="bg1"/>
                </a:solidFill>
              </a:rPr>
              <a:t>你的 RSS 阅读器上囤了多少篇未读文章？</a:t>
            </a:r>
            <a:endParaRPr lang="x-none"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 lang="x-none">
                <a:solidFill>
                  <a:schemeClr val="bg1"/>
                </a:solidFill>
              </a:rPr>
              <a:t>热门网站文章种类繁杂，主题多变</a:t>
            </a:r>
            <a:endParaRPr lang="x-none">
              <a:solidFill>
                <a:schemeClr val="bg1"/>
              </a:solidFill>
            </a:endParaRPr>
          </a:p>
          <a:p>
            <a:endParaRPr lang="x-none">
              <a:solidFill>
                <a:schemeClr val="bg1"/>
              </a:solidFill>
            </a:endParaRPr>
          </a:p>
          <a:p>
            <a:r>
              <a:rPr lang="x-none">
                <a:solidFill>
                  <a:schemeClr val="bg1"/>
                </a:solidFill>
              </a:rPr>
              <a:t>你关心的内容掩埋在海量文章当中</a:t>
            </a:r>
            <a:endParaRPr lang="x-none">
              <a:solidFill>
                <a:schemeClr val="bg1"/>
              </a:solidFill>
            </a:endParaRPr>
          </a:p>
          <a:p>
            <a:endParaRPr lang="x-none">
              <a:solidFill>
                <a:schemeClr val="bg1"/>
              </a:solidFill>
            </a:endParaRPr>
          </a:p>
          <a:p>
            <a:r>
              <a:rPr lang="x-none">
                <a:solidFill>
                  <a:schemeClr val="bg1"/>
                </a:solidFill>
              </a:rPr>
              <a:t>。。。</a:t>
            </a:r>
            <a:endParaRPr lang="x-none"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解决思路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539115" y="1412875"/>
            <a:ext cx="7777480" cy="380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解绑订阅源与文章的思路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改革阅读器文章管理范式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引入以用户兴趣为核心的、基于标签的文章管理界面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增加 RSS </a:t>
            </a:r>
            <a:r>
              <a:rPr lang="x-none">
                <a:solidFill>
                  <a:schemeClr val="bg1"/>
                </a:solidFill>
              </a:rPr>
              <a:t>文章自动总结功能</a:t>
            </a:r>
            <a:endParaRPr lang="x-none"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 lang="x-none">
                <a:solidFill>
                  <a:schemeClr val="bg1"/>
                </a:solidFill>
              </a:rPr>
              <a:t>你的阅读器将越来越懂你</a:t>
            </a:r>
            <a:endParaRPr lang="x-none"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如何使用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539115" y="1412875"/>
            <a:ext cx="7777480" cy="3068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>
                <a:solidFill>
                  <a:schemeClr val="bg1"/>
                </a:solidFill>
              </a:rPr>
              <a:t>搜索订阅源，管理订阅源，阅读订阅源文章，访问原网页信息，用户信息管理，包括注册登录和配置云同步等。。。</a:t>
            </a:r>
            <a:endParaRPr lang="x-none">
              <a:solidFill>
                <a:schemeClr val="bg1"/>
              </a:solidFill>
            </a:endParaRPr>
          </a:p>
          <a:p>
            <a:endParaRPr lang="x-none">
              <a:solidFill>
                <a:schemeClr val="bg1"/>
              </a:solidFill>
            </a:endParaRPr>
          </a:p>
          <a:p>
            <a:r>
              <a:rPr lang="x-none">
                <a:solidFill>
                  <a:schemeClr val="bg1"/>
                </a:solidFill>
              </a:rPr>
              <a:t>还有。。。</a:t>
            </a:r>
            <a:endParaRPr lang="x-none">
              <a:solidFill>
                <a:schemeClr val="bg1"/>
              </a:solidFill>
            </a:endParaRPr>
          </a:p>
          <a:p>
            <a:endParaRPr lang="x-none">
              <a:solidFill>
                <a:schemeClr val="bg1"/>
              </a:solidFill>
            </a:endParaRPr>
          </a:p>
          <a:p>
            <a:r>
              <a:rPr lang="x-none">
                <a:solidFill>
                  <a:schemeClr val="bg1"/>
                </a:solidFill>
              </a:rPr>
              <a:t>强大的标签系统</a:t>
            </a:r>
            <a:endParaRPr lang="x-none">
              <a:solidFill>
                <a:schemeClr val="bg1"/>
              </a:solidFill>
            </a:endParaRPr>
          </a:p>
          <a:p>
            <a:r>
              <a:rPr lang="x-none">
                <a:solidFill>
                  <a:schemeClr val="bg1"/>
                </a:solidFill>
              </a:rPr>
              <a:t>自动总结文章内容</a:t>
            </a:r>
            <a:endParaRPr lang="x-none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交互设计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539115" y="1412875"/>
            <a:ext cx="7777480" cy="1971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>
                <a:solidFill>
                  <a:schemeClr val="bg1"/>
                </a:solidFill>
              </a:rPr>
              <a:t>基于 tag-article-content 三层结构管理阅读数据，免除订阅源束缚</a:t>
            </a:r>
            <a:endParaRPr lang="x-none">
              <a:solidFill>
                <a:schemeClr val="bg1"/>
              </a:solidFill>
            </a:endParaRPr>
          </a:p>
          <a:p>
            <a:endParaRPr lang="x-none">
              <a:solidFill>
                <a:schemeClr val="bg1"/>
              </a:solidFill>
            </a:endParaRPr>
          </a:p>
          <a:p>
            <a:endParaRPr lang="x-none">
              <a:solidFill>
                <a:schemeClr val="bg1"/>
              </a:solidFill>
            </a:endParaRPr>
          </a:p>
          <a:p>
            <a:r>
              <a:rPr lang="x-none">
                <a:solidFill>
                  <a:schemeClr val="bg1"/>
                </a:solidFill>
              </a:rPr>
              <a:t>记录你的阅读记录，并可视化展现，让你更懂自己</a:t>
            </a:r>
            <a:endParaRPr lang="x-none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1077595" y="2609850"/>
            <a:ext cx="696087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charset="0"/>
              </a:rPr>
              <a:t>THAN</a:t>
            </a:r>
            <a:r>
              <a:rPr lang="x-none" altLang="en-US" sz="80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charset="0"/>
              </a:rPr>
              <a:t>K YOU</a:t>
            </a:r>
            <a:endParaRPr lang="x-none" altLang="en-US" sz="8000" b="1" dirty="0" smtClean="0">
              <a:solidFill>
                <a:schemeClr val="bg1"/>
              </a:solidFill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8" name="Oval 13"/>
          <p:cNvSpPr/>
          <p:nvPr/>
        </p:nvSpPr>
        <p:spPr>
          <a:xfrm>
            <a:off x="3419475" y="476250"/>
            <a:ext cx="2294255" cy="2056765"/>
          </a:xfrm>
          <a:custGeom>
            <a:avLst/>
            <a:gdLst/>
            <a:ahLst/>
            <a:cxnLst/>
            <a:rect l="l" t="t" r="r" b="b"/>
            <a:pathLst>
              <a:path w="2327955" h="1672590">
                <a:moveTo>
                  <a:pt x="1234440" y="0"/>
                </a:moveTo>
                <a:cubicBezTo>
                  <a:pt x="1709775" y="0"/>
                  <a:pt x="2122361" y="268662"/>
                  <a:pt x="2327955" y="662775"/>
                </a:cubicBezTo>
                <a:cubicBezTo>
                  <a:pt x="1839544" y="1278616"/>
                  <a:pt x="1084463" y="1672590"/>
                  <a:pt x="237363" y="1672590"/>
                </a:cubicBezTo>
                <a:lnTo>
                  <a:pt x="78574" y="1664572"/>
                </a:lnTo>
                <a:cubicBezTo>
                  <a:pt x="27280" y="1531005"/>
                  <a:pt x="0" y="1385908"/>
                  <a:pt x="0" y="1234440"/>
                </a:cubicBezTo>
                <a:cubicBezTo>
                  <a:pt x="0" y="552678"/>
                  <a:pt x="552678" y="0"/>
                  <a:pt x="1234440" y="0"/>
                </a:cubicBezTo>
                <a:close/>
              </a:path>
            </a:pathLst>
          </a:cu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drawable-xxhdpi-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8250" y="76327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Kingsoft Office WPP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简介</vt:lpstr>
      <vt:lpstr>创意来源</vt:lpstr>
      <vt:lpstr>解决思路</vt:lpstr>
      <vt:lpstr>功能设计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freemso</cp:lastModifiedBy>
  <cp:revision>6</cp:revision>
  <dcterms:created xsi:type="dcterms:W3CDTF">2017-05-07T02:54:03Z</dcterms:created>
  <dcterms:modified xsi:type="dcterms:W3CDTF">2017-05-07T02:54:03Z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