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8" r:id="rId9"/>
    <p:sldId id="266" r:id="rId10"/>
    <p:sldId id="269" r:id="rId11"/>
    <p:sldId id="270" r:id="rId12"/>
    <p:sldId id="258" r:id="rId13"/>
    <p:sldId id="260" r:id="rId14"/>
    <p:sldId id="271" r:id="rId15"/>
    <p:sldId id="272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8B3FD-0514-4D05-A8F8-C926D44D8755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D4F7-A663-4BD6-9F41-9AC65E2D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Dies sind Schlagworte, die so von den meisten Suchmaschinen verstanden werden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7D4F7-A663-4BD6-9F41-9AC65E2DF0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2-HF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C3057E-802B-4302-BB41-373B8BD48947}" type="datetimeFigureOut">
              <a:rPr lang="de-DE" smtClean="0"/>
              <a:pPr/>
              <a:t>04.03.2024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55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F64CF40-C192-407B-A692-01256984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1C3EBA-7540-44E7-86FA-AE4E059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87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54CEE25-1373-4361-ABBC-22478087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ED6E384-8B12-40BA-8DDE-1C794EFB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35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DB27915-02DE-4FFB-8F44-29DCA26B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F21F60-FFA6-4D4B-B334-B1A9FC6D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46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117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88967-083E-AAF4-F36B-9CD23B3D0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CF716E-C78B-A980-3906-0884AFA9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8DF897-91B3-1140-4F1C-F12F222C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D42A55-6B39-AB20-9CC9-0369985C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619572-B1D7-0586-EB48-6A6C2A6C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36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1014DF5-1DD9-48BB-ACD6-57CCEC63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283414A-DAFC-487B-8826-E1C18583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49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, Unter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1014DF5-1DD9-48BB-ACD6-57CCEC63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283414A-DAFC-487B-8826-E1C18583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>
            <a:lvl1pPr>
              <a:defRPr>
                <a:highlight>
                  <a:srgbClr val="D8EDF4"/>
                </a:highlight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1738" y="1335088"/>
            <a:ext cx="9785350" cy="471487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highlight>
                  <a:srgbClr val="59B6DC"/>
                </a:highlight>
                <a:latin typeface="+mj-lt"/>
              </a:defRPr>
            </a:lvl1pPr>
          </a:lstStyle>
          <a:p>
            <a:pPr lvl="0"/>
            <a:r>
              <a:rPr lang="de-DE" dirty="0"/>
              <a:t>UNTERTITEL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4379" y="2059012"/>
            <a:ext cx="11958721" cy="1828800"/>
          </a:xfrm>
          <a:prstGeom prst="rect">
            <a:avLst/>
          </a:prstGeom>
          <a:solidFill>
            <a:srgbClr val="59B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077487-87F0-4CA1-A8D4-155187212BAB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F7F2C0-0FF3-45D8-9D09-E43524E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50FB85-6D01-4EE2-8AAA-315B5E05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34" y="4015645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34" y="649995"/>
            <a:ext cx="10515600" cy="2930487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1077487-87F0-4CA1-A8D4-155187212BA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4F7F2C0-0FF3-45D8-9D09-E43524E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F50FB85-6D01-4EE2-8AAA-315B5E05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64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7F1881E-D6B9-470D-B8D5-E1C55DF4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3A5D9A3-A029-46C2-A76E-098908AD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1738" y="1335088"/>
            <a:ext cx="9785350" cy="471487"/>
          </a:xfrm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highlight>
                  <a:srgbClr val="59B6DC"/>
                </a:highlight>
                <a:latin typeface="+mj-lt"/>
              </a:defRPr>
            </a:lvl1pPr>
          </a:lstStyle>
          <a:p>
            <a:pPr lvl="0"/>
            <a:r>
              <a:rPr lang="de-DE" dirty="0"/>
              <a:t>UNTERTITEL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1315338-928D-4A7D-863B-5CA8557E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F103E8E9-846F-4485-B4EF-807A78A9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08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64D760-732C-448C-B948-BE1B2320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8FBF243-851E-4CE0-8F3A-C51EABF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2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/>
          <a:lstStyle/>
          <a:p>
            <a:fld id="{81077487-87F0-4CA1-A8D4-155187212BAB}" type="slidenum">
              <a:rPr lang="de-DE" smtClean="0"/>
              <a:t>‹#›</a:t>
            </a:fld>
            <a:endParaRPr lang="de-DE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A7F0121-397D-4168-9A50-B112CE54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1000607" cy="365125"/>
          </a:xfrm>
          <a:prstGeom prst="rect">
            <a:avLst/>
          </a:prstGeom>
        </p:spPr>
        <p:txBody>
          <a:bodyPr/>
          <a:lstStyle/>
          <a:p>
            <a:fld id="{89C3057E-802B-4302-BB41-373B8BD48947}" type="datetimeFigureOut">
              <a:rPr lang="de-DE" smtClean="0"/>
              <a:t>04.03.2024</a:t>
            </a:fld>
            <a:endParaRPr lang="de-D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F9163C-6A6B-4702-89BB-A18C7D57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9127" y="6422854"/>
            <a:ext cx="7906724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437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8487" y="1845580"/>
            <a:ext cx="11946467" cy="56728"/>
          </a:xfrm>
          <a:prstGeom prst="rect">
            <a:avLst/>
          </a:prstGeom>
          <a:solidFill>
            <a:srgbClr val="59B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FA3CD5F-9BAE-467B-8983-FD466E74C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02266" y="6545179"/>
            <a:ext cx="1000607" cy="242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9C3057E-802B-4302-BB41-373B8BD48947}" type="datetimeFigureOut">
              <a:rPr lang="de-DE" smtClean="0"/>
              <a:pPr/>
              <a:t>04.03.2024</a:t>
            </a:fld>
            <a:endParaRPr lang="de-DE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7E04BC0-92EA-44BD-B8C4-7AB26E9BF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69127" y="6545179"/>
            <a:ext cx="7906724" cy="24280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F2B081B-779B-4DEA-91BE-4B5A63DD9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58927" y="6545179"/>
            <a:ext cx="946264" cy="2428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81077487-87F0-4CA1-A8D4-155187212BA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5152928-55B5-9067-B53F-3F4773C41F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03" y="5153"/>
            <a:ext cx="2951994" cy="1620015"/>
          </a:xfrm>
          <a:prstGeom prst="rect">
            <a:avLst/>
          </a:prstGeom>
        </p:spPr>
      </p:pic>
      <p:pic>
        <p:nvPicPr>
          <p:cNvPr id="4" name="Grafik 3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0D59A8C-E5D1-9282-7DCB-8462BEE0473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903" y="5153"/>
            <a:ext cx="2951994" cy="16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104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1"/>
          </a:solidFill>
          <a:highlight>
            <a:srgbClr val="D8EDF4"/>
          </a:highlight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bg1"/>
        </a:buClr>
        <a:buFont typeface="Arial" panose="020B0604020202020204" pitchFamily="34" charset="0"/>
        <a:buChar char="•"/>
        <a:defRPr sz="2200" kern="1200">
          <a:solidFill>
            <a:schemeClr val="bg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psych.zpid.de/pubpsych/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" TargetMode="External"/><Relationship Id="rId4" Type="http://schemas.openxmlformats.org/officeDocument/2006/relationships/hyperlink" Target="https://psycnet.apa.org/hom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he-tave.shinyapps.io/Statistics-Picker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zotero.org/download/connector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gkqY0" TargetMode="External"/><Relationship Id="rId2" Type="http://schemas.openxmlformats.org/officeDocument/2006/relationships/hyperlink" Target="https://www.ncbi.nlm.nih.gov/pmc/articles/PMC131199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02A18D-A6C9-23DF-BE2E-92976C4E7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Zotero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2EC2E2-4307-AC6D-437C-6CF596524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inofficial</a:t>
            </a:r>
            <a:r>
              <a:rPr lang="de-DE" dirty="0"/>
              <a:t> </a:t>
            </a:r>
            <a:r>
              <a:rPr lang="de-DE" dirty="0" err="1"/>
              <a:t>guide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Annika </a:t>
            </a:r>
            <a:r>
              <a:rPr lang="de-DE" dirty="0" err="1"/>
              <a:t>Tave</a:t>
            </a:r>
            <a:r>
              <a:rPr lang="de-DE" dirty="0"/>
              <a:t> Overlander</a:t>
            </a:r>
          </a:p>
        </p:txBody>
      </p:sp>
    </p:spTree>
    <p:extLst>
      <p:ext uri="{BB962C8B-B14F-4D97-AF65-F5344CB8AC3E}">
        <p14:creationId xmlns:p14="http://schemas.microsoft.com/office/powerpoint/2010/main" val="1304148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B209BE-E808-415C-A494-61A3B7947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5426"/>
          <a:stretch/>
        </p:blipFill>
        <p:spPr>
          <a:xfrm>
            <a:off x="1961603" y="2033204"/>
            <a:ext cx="7498139" cy="46403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268B-5DF0-474A-B9BA-B3D8202F5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 zum Mitmachen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95971B-CE60-4BE1-BE9B-45F9FD9C763D}"/>
              </a:ext>
            </a:extLst>
          </p:cNvPr>
          <p:cNvSpPr/>
          <p:nvPr/>
        </p:nvSpPr>
        <p:spPr>
          <a:xfrm>
            <a:off x="8006862" y="2277403"/>
            <a:ext cx="274320" cy="27432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93C11C-27EF-4ED2-A399-6B76AC33FA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720" b="13300"/>
          <a:stretch/>
        </p:blipFill>
        <p:spPr>
          <a:xfrm>
            <a:off x="8144022" y="1908041"/>
            <a:ext cx="1136657" cy="10130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6AA1065-E0AA-4A15-B6E1-0721A78F3B87}"/>
              </a:ext>
            </a:extLst>
          </p:cNvPr>
          <p:cNvSpPr/>
          <p:nvPr/>
        </p:nvSpPr>
        <p:spPr>
          <a:xfrm>
            <a:off x="7202189" y="2676887"/>
            <a:ext cx="2078489" cy="1047300"/>
          </a:xfrm>
          <a:prstGeom prst="ellipse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51E5E21C-FFA1-450C-94D1-6EA4B02E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DE" dirty="0"/>
              <a:t>Zotero –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7B00E0-4C70-4923-B50C-6E1DEA779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458" y="706710"/>
            <a:ext cx="2712955" cy="5258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BC80D6-B753-4FC9-B607-07C53C4B4E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8806" r="20689" b="12958"/>
          <a:stretch/>
        </p:blipFill>
        <p:spPr>
          <a:xfrm>
            <a:off x="0" y="2011680"/>
            <a:ext cx="1146843" cy="16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268B-5DF0-474A-B9BA-B3D8202F5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 zum Mitmachen</a:t>
            </a:r>
            <a:endParaRPr lang="en-US" dirty="0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51E5E21C-FFA1-450C-94D1-6EA4B02E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DE" dirty="0"/>
              <a:t>Zotero – 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7B00E0-4C70-4923-B50C-6E1DEA77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58" y="706710"/>
            <a:ext cx="2712955" cy="525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F5E73-3651-4E95-B845-92E5244BE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43" y="1946746"/>
            <a:ext cx="7453727" cy="4738624"/>
          </a:xfrm>
          <a:prstGeom prst="rect">
            <a:avLst/>
          </a:prstGeom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053EF351-87D5-464E-ABD3-0F4EB76EA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729" y="2011680"/>
            <a:ext cx="3272118" cy="4206240"/>
          </a:xfrm>
        </p:spPr>
        <p:txBody>
          <a:bodyPr>
            <a:normAutofit/>
          </a:bodyPr>
          <a:lstStyle/>
          <a:p>
            <a:r>
              <a:rPr lang="de-DE" dirty="0"/>
              <a:t>Per Doppelklick mal Originalquelle anschauen</a:t>
            </a:r>
          </a:p>
          <a:p>
            <a:endParaRPr lang="de-DE" dirty="0"/>
          </a:p>
          <a:p>
            <a:r>
              <a:rPr lang="de-DE" dirty="0"/>
              <a:t>Die wichtigen Infos aus dem PDF (</a:t>
            </a:r>
            <a:r>
              <a:rPr lang="de-DE" i="1" dirty="0"/>
              <a:t>mindestens</a:t>
            </a:r>
            <a:r>
              <a:rPr lang="de-DE" dirty="0"/>
              <a:t> Titel, Autor, Jahr) sollten unter Info auch zu finden sein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13ED6B-6706-4CAC-9A6E-23A90154DA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720" b="13300"/>
          <a:stretch/>
        </p:blipFill>
        <p:spPr>
          <a:xfrm>
            <a:off x="4271269" y="5204877"/>
            <a:ext cx="1136657" cy="10130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628931-B0CE-4EDF-930D-EAF54A49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8806" r="20689" b="12958"/>
          <a:stretch/>
        </p:blipFill>
        <p:spPr>
          <a:xfrm>
            <a:off x="0" y="2011680"/>
            <a:ext cx="1146843" cy="16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ED3221-FE2D-4A32-8627-0ADD8E80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5400" dirty="0"/>
              <a:t>Part 2: </a:t>
            </a:r>
            <a:r>
              <a:rPr lang="de-DE" sz="5400" dirty="0" err="1"/>
              <a:t>Lit</a:t>
            </a:r>
            <a:r>
              <a:rPr lang="de-DE" sz="5400" dirty="0"/>
              <a:t>-Recherche</a:t>
            </a:r>
            <a:br>
              <a:rPr lang="de-DE" dirty="0"/>
            </a:br>
            <a:r>
              <a:rPr lang="de-DE" sz="5400" dirty="0">
                <a:highlight>
                  <a:srgbClr val="009AD1"/>
                </a:highlight>
              </a:rPr>
              <a:t>Best Practice</a:t>
            </a:r>
            <a:endParaRPr lang="en-US" sz="5400" dirty="0">
              <a:highlight>
                <a:srgbClr val="009AD1"/>
              </a:highlight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67452-867D-4712-A7F7-324F362EC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19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BF656A-A100-4CAB-83FD-812D4589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Gute Seiten für Literaturrecherche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5BA6D9-899B-4D65-B8AD-ADC6C46C6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Google Scholar </a:t>
            </a:r>
            <a:r>
              <a:rPr lang="en-US" dirty="0">
                <a:hlinkClick r:id="rId2"/>
              </a:rPr>
              <a:t>Google Scholar</a:t>
            </a:r>
            <a:r>
              <a:rPr lang="en-US" dirty="0"/>
              <a:t> </a:t>
            </a:r>
          </a:p>
          <a:p>
            <a:r>
              <a:rPr lang="en-US" dirty="0" err="1"/>
              <a:t>PubPsych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PubPsych</a:t>
            </a:r>
            <a:endParaRPr lang="en-US" dirty="0"/>
          </a:p>
          <a:p>
            <a:r>
              <a:rPr lang="en-US" dirty="0"/>
              <a:t>APA </a:t>
            </a:r>
            <a:r>
              <a:rPr lang="en-US" dirty="0" err="1"/>
              <a:t>PsycNet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APA </a:t>
            </a:r>
            <a:r>
              <a:rPr lang="en-US" dirty="0" err="1">
                <a:hlinkClick r:id="rId4"/>
              </a:rPr>
              <a:t>PsycNet</a:t>
            </a:r>
            <a:r>
              <a:rPr lang="en-US" dirty="0"/>
              <a:t> (</a:t>
            </a:r>
            <a:r>
              <a:rPr lang="en-US" dirty="0" err="1"/>
              <a:t>braucht</a:t>
            </a:r>
            <a:r>
              <a:rPr lang="en-US" dirty="0"/>
              <a:t> Uni-</a:t>
            </a:r>
            <a:r>
              <a:rPr lang="en-US" dirty="0" err="1"/>
              <a:t>Netzwerk</a:t>
            </a:r>
            <a:r>
              <a:rPr lang="en-US" dirty="0"/>
              <a:t>)</a:t>
            </a:r>
          </a:p>
          <a:p>
            <a:r>
              <a:rPr lang="en-US" dirty="0"/>
              <a:t>ResearchGate </a:t>
            </a:r>
            <a:r>
              <a:rPr lang="en-US" dirty="0" err="1">
                <a:hlinkClick r:id="rId5"/>
              </a:rPr>
              <a:t>ResearchGate</a:t>
            </a:r>
            <a:r>
              <a:rPr lang="en-US" dirty="0">
                <a:hlinkClick r:id="rId5"/>
              </a:rPr>
              <a:t> </a:t>
            </a:r>
            <a:r>
              <a:rPr lang="en-US" dirty="0"/>
              <a:t>(</a:t>
            </a:r>
            <a:r>
              <a:rPr lang="en-US" dirty="0" err="1"/>
              <a:t>weniger</a:t>
            </a:r>
            <a:r>
              <a:rPr lang="en-US" dirty="0"/>
              <a:t> Recherche </a:t>
            </a:r>
            <a:r>
              <a:rPr lang="en-US" dirty="0" err="1"/>
              <a:t>sondern</a:t>
            </a:r>
            <a:r>
              <a:rPr lang="en-US" dirty="0"/>
              <a:t> </a:t>
            </a:r>
            <a:r>
              <a:rPr lang="en-US" dirty="0" err="1"/>
              <a:t>Volltexte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224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2E21-8205-4885-A069-052DF3F1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Keywords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D4E5-1895-4BC3-B388-1F915752C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Manchmal wollen wir nach spezifischen Dingen suchen, z.B. nur neuere Veröffentlichungen seit 2015 oder von einer bestimmten Autorin</a:t>
            </a:r>
          </a:p>
          <a:p>
            <a:r>
              <a:rPr lang="de-DE" dirty="0"/>
              <a:t>Die meisten Seiten bieten eine Erweiterte Suche an</a:t>
            </a:r>
          </a:p>
          <a:p>
            <a:r>
              <a:rPr lang="de-DE" dirty="0"/>
              <a:t>Wenn wir z.B. auf PubPsych das Paper </a:t>
            </a:r>
            <a:br>
              <a:rPr lang="de-DE" dirty="0"/>
            </a:br>
            <a:r>
              <a:rPr lang="de-DE" dirty="0"/>
              <a:t>von eben suchen möchten könnten wir </a:t>
            </a:r>
            <a:br>
              <a:rPr lang="de-DE" dirty="0"/>
            </a:br>
            <a:r>
              <a:rPr lang="de-DE" dirty="0"/>
              <a:t>also genau angeben: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B4291-6D60-4BEF-9E99-7DB6A290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636" y="2671637"/>
            <a:ext cx="3729317" cy="40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CAB6-1D99-4045-A861-D6C0C461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Umgang mit Keywords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E8BE6-92EB-4F3C-9C4C-4B7B3CB9E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3" y="3514164"/>
            <a:ext cx="10467046" cy="270375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Option 1: Erweiterte Suche nutzen</a:t>
            </a:r>
          </a:p>
          <a:p>
            <a:r>
              <a:rPr lang="de-DE" dirty="0"/>
              <a:t>Option 2: Syntax direkt in Suchleiste nutzen</a:t>
            </a:r>
          </a:p>
          <a:p>
            <a:pPr lvl="1"/>
            <a:r>
              <a:rPr lang="de-DE" dirty="0"/>
              <a:t>„“ – genaue Textsuche, also nur Quellen, bei denen z.B. „unsuccessful self-treatment“ genau so und in der Reihenfolge vorkommt.</a:t>
            </a:r>
          </a:p>
          <a:p>
            <a:pPr lvl="1"/>
            <a:r>
              <a:rPr lang="de-DE" dirty="0"/>
              <a:t>AND – mehrere Textteile, die BEIDE vorkommen müssen</a:t>
            </a:r>
          </a:p>
          <a:p>
            <a:pPr lvl="1"/>
            <a:r>
              <a:rPr lang="de-DE" dirty="0"/>
              <a:t>OR – mehrere Textteile, von denen mindestens einer vorkommen muss</a:t>
            </a:r>
          </a:p>
          <a:p>
            <a:pPr lvl="1"/>
            <a:r>
              <a:rPr lang="de-DE" dirty="0"/>
              <a:t>* - Definiert, dass ein Schlagwort noch weitergeht (z.B. Psych* wenn Psychologie, Psychometrie, Psychiatrie… gefunden werden soll)</a:t>
            </a:r>
          </a:p>
          <a:p>
            <a:pPr lvl="1"/>
            <a:r>
              <a:rPr lang="de-DE" dirty="0"/>
              <a:t>…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CC3E8-9D55-4E9A-B370-6E37B8BA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63" y="2011557"/>
            <a:ext cx="5928874" cy="141744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C9E925-4FDA-4E1A-8697-3E64F0A9EE96}"/>
              </a:ext>
            </a:extLst>
          </p:cNvPr>
          <p:cNvSpPr txBox="1">
            <a:spLocks/>
          </p:cNvSpPr>
          <p:nvPr/>
        </p:nvSpPr>
        <p:spPr>
          <a:xfrm>
            <a:off x="6185646" y="2011558"/>
            <a:ext cx="5840269" cy="1502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Voila: Wir bekommen genau ein Ergebnis mit genau dem Paper, was wir auch gesucht haben!</a:t>
            </a:r>
          </a:p>
          <a:p>
            <a:pPr lvl="1"/>
            <a:r>
              <a:rPr lang="de-DE" dirty="0"/>
              <a:t>Hätten wir nur die Keywords  gesucht, bekämen wir mehr und unpräzisere Ergebnisse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6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ED4A-5303-474D-ACE3-C5F4E60E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Anne: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03E4-EBEF-463A-A629-35D2FDC5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20" y="2011680"/>
            <a:ext cx="6157104" cy="4206240"/>
          </a:xfrm>
        </p:spPr>
        <p:txBody>
          <a:bodyPr/>
          <a:lstStyle/>
          <a:p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geteilter</a:t>
            </a:r>
            <a:r>
              <a:rPr lang="en-US" dirty="0"/>
              <a:t> Zotero Bib</a:t>
            </a:r>
          </a:p>
          <a:p>
            <a:pPr lvl="1"/>
            <a:r>
              <a:rPr lang="en-US" b="1" dirty="0" err="1"/>
              <a:t>Literaturrecherche</a:t>
            </a:r>
            <a:r>
              <a:rPr lang="en-US" b="1" dirty="0"/>
              <a:t> </a:t>
            </a:r>
            <a:r>
              <a:rPr lang="en-US" b="1" dirty="0" err="1"/>
              <a:t>zur</a:t>
            </a:r>
            <a:r>
              <a:rPr lang="en-US" b="1" dirty="0"/>
              <a:t> </a:t>
            </a:r>
            <a:r>
              <a:rPr lang="en-US" b="1" dirty="0" err="1"/>
              <a:t>Nutzung</a:t>
            </a:r>
            <a:r>
              <a:rPr lang="en-US" b="1" dirty="0"/>
              <a:t> von den </a:t>
            </a:r>
            <a:r>
              <a:rPr lang="en-US" b="1" dirty="0" err="1"/>
              <a:t>gängigsten</a:t>
            </a:r>
            <a:r>
              <a:rPr lang="en-US" b="1" dirty="0"/>
              <a:t> </a:t>
            </a:r>
            <a:r>
              <a:rPr lang="en-US" b="1" dirty="0" err="1"/>
              <a:t>Statistiken</a:t>
            </a:r>
            <a:endParaRPr lang="en-US" b="1" dirty="0"/>
          </a:p>
          <a:p>
            <a:r>
              <a:rPr lang="en-US" dirty="0" err="1"/>
              <a:t>Zugang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Statistics-Picker </a:t>
            </a:r>
            <a:r>
              <a:rPr lang="en-US" dirty="0" err="1"/>
              <a:t>Nextcloud</a:t>
            </a:r>
            <a:r>
              <a:rPr lang="en-US" dirty="0"/>
              <a:t> </a:t>
            </a:r>
          </a:p>
          <a:p>
            <a:pPr lvl="1"/>
            <a:r>
              <a:rPr lang="en-US" b="1" dirty="0" err="1"/>
              <a:t>Befüllen</a:t>
            </a:r>
            <a:r>
              <a:rPr lang="en-US" b="1" dirty="0"/>
              <a:t> &amp; </a:t>
            </a:r>
            <a:r>
              <a:rPr lang="en-US" b="1" dirty="0" err="1"/>
              <a:t>Schreiben</a:t>
            </a:r>
            <a:r>
              <a:rPr lang="en-US" b="1" dirty="0"/>
              <a:t> des “Deep Dive” </a:t>
            </a:r>
            <a:r>
              <a:rPr lang="en-US" b="1" dirty="0" err="1"/>
              <a:t>zu</a:t>
            </a:r>
            <a:r>
              <a:rPr lang="en-US" b="1" dirty="0"/>
              <a:t> </a:t>
            </a:r>
            <a:r>
              <a:rPr lang="en-US" b="1" dirty="0" err="1"/>
              <a:t>Statistiken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Mir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wichtig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es </a:t>
            </a:r>
            <a:r>
              <a:rPr lang="en-US" dirty="0" err="1"/>
              <a:t>übersichtlich</a:t>
            </a:r>
            <a:r>
              <a:rPr lang="en-US" dirty="0"/>
              <a:t> und </a:t>
            </a:r>
            <a:r>
              <a:rPr lang="en-US" dirty="0" err="1"/>
              <a:t>klar</a:t>
            </a:r>
            <a:r>
              <a:rPr lang="en-US" dirty="0"/>
              <a:t> </a:t>
            </a:r>
            <a:r>
              <a:rPr lang="en-US" dirty="0" err="1"/>
              <a:t>verständlich</a:t>
            </a:r>
            <a:r>
              <a:rPr lang="en-US" dirty="0"/>
              <a:t> </a:t>
            </a:r>
            <a:r>
              <a:rPr lang="en-US" dirty="0" err="1"/>
              <a:t>ist</a:t>
            </a:r>
            <a:endParaRPr lang="en-US" dirty="0"/>
          </a:p>
          <a:p>
            <a:r>
              <a:rPr lang="en-US" dirty="0" err="1"/>
              <a:t>Gern</a:t>
            </a:r>
            <a:r>
              <a:rPr lang="en-US" dirty="0"/>
              <a:t> Feedback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Entwicklung</a:t>
            </a:r>
            <a:r>
              <a:rPr lang="en-US" dirty="0"/>
              <a:t> der App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 err="1">
                <a:sym typeface="Wingdings" panose="05000000000000000000" pitchFamily="2" charset="2"/>
              </a:rPr>
              <a:t>Neueste</a:t>
            </a:r>
            <a:r>
              <a:rPr lang="en-US" dirty="0">
                <a:sym typeface="Wingdings" panose="05000000000000000000" pitchFamily="2" charset="2"/>
              </a:rPr>
              <a:t> stabile Version </a:t>
            </a:r>
            <a:r>
              <a:rPr lang="en-US" dirty="0" err="1">
                <a:sym typeface="Wingdings" panose="05000000000000000000" pitchFamily="2" charset="2"/>
              </a:rPr>
              <a:t>ist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finden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unter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  <a:hlinkClick r:id="rId2"/>
              </a:rPr>
              <a:t>https://the-tave.shinyapps.io/Statistics-Picker/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9140F-5BF7-477E-A38C-E3A38C4E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906" y="1975362"/>
            <a:ext cx="3706223" cy="4598462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12D9AE40-09E2-43E1-9122-31EABA6721FC}"/>
              </a:ext>
            </a:extLst>
          </p:cNvPr>
          <p:cNvSpPr/>
          <p:nvPr/>
        </p:nvSpPr>
        <p:spPr>
          <a:xfrm>
            <a:off x="7252448" y="1975362"/>
            <a:ext cx="582705" cy="4598462"/>
          </a:xfrm>
          <a:prstGeom prst="leftBrace">
            <a:avLst>
              <a:gd name="adj1" fmla="val 111111"/>
              <a:gd name="adj2" fmla="val 37134"/>
            </a:avLst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8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EB77A88-9878-4B97-BE05-8FDB639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Happy Paper Hunting!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092CAA-D4C2-430E-9A61-76E5790C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EC43DE-DB71-41B2-AB03-1A55773779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12" b="13201"/>
          <a:stretch/>
        </p:blipFill>
        <p:spPr>
          <a:xfrm>
            <a:off x="1444438" y="2949463"/>
            <a:ext cx="3414433" cy="3487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1CBDE-A5DE-40BB-9691-C87433FDCE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45" b="20269"/>
          <a:stretch/>
        </p:blipFill>
        <p:spPr>
          <a:xfrm>
            <a:off x="5890373" y="1313328"/>
            <a:ext cx="3119081" cy="28731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2F6FF4-DE10-45B5-ABFB-23D53376CD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572"/>
          <a:stretch/>
        </p:blipFill>
        <p:spPr>
          <a:xfrm>
            <a:off x="4948516" y="4693063"/>
            <a:ext cx="6391837" cy="193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B1D029-8A43-4492-8FF6-5E78B2C5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Part 1: </a:t>
            </a:r>
            <a:r>
              <a:rPr lang="de-DE" dirty="0" err="1"/>
              <a:t>Zotero</a:t>
            </a:r>
            <a:r>
              <a:rPr lang="de-DE" dirty="0"/>
              <a:t> Einrichten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45FED4-85CD-43F4-8570-448B4CA11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99A1E-A47F-CDEC-BF24-1C9F94147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291F2F-49E5-FF48-DF0A-97AD1CBD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Installation</a:t>
            </a:r>
          </a:p>
          <a:p>
            <a:pPr lvl="1"/>
            <a:r>
              <a:rPr lang="de-DE" dirty="0" err="1"/>
              <a:t>Zotero</a:t>
            </a:r>
            <a:r>
              <a:rPr lang="de-DE" dirty="0"/>
              <a:t> selbst (Literaturverwaltung)</a:t>
            </a:r>
          </a:p>
          <a:p>
            <a:pPr lvl="1"/>
            <a:r>
              <a:rPr lang="de-DE" dirty="0" err="1"/>
              <a:t>Zotero</a:t>
            </a:r>
            <a:r>
              <a:rPr lang="de-DE" dirty="0"/>
              <a:t> Browser Extension „Save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Zotero</a:t>
            </a:r>
            <a:r>
              <a:rPr lang="de-DE" dirty="0"/>
              <a:t>“ (speichern von Internetdokumenten direkt in die </a:t>
            </a:r>
            <a:r>
              <a:rPr lang="de-DE" dirty="0" err="1"/>
              <a:t>Lit</a:t>
            </a:r>
            <a:r>
              <a:rPr lang="de-DE" dirty="0"/>
              <a:t>-Verwaltung)</a:t>
            </a:r>
          </a:p>
          <a:p>
            <a:pPr lvl="1"/>
            <a:r>
              <a:rPr lang="de-DE" dirty="0" err="1"/>
              <a:t>Zotero</a:t>
            </a:r>
            <a:r>
              <a:rPr lang="de-DE" dirty="0"/>
              <a:t> Word Add-In (für easy Zitieren in Word Dokumenten, meist automatisch Teil der </a:t>
            </a:r>
            <a:r>
              <a:rPr lang="de-DE" dirty="0" err="1"/>
              <a:t>Zotero</a:t>
            </a:r>
            <a:r>
              <a:rPr lang="de-DE" dirty="0"/>
              <a:t> Installation)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Bibliothek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Collection/ Sammlung anlegen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Zitieren</a:t>
            </a:r>
          </a:p>
        </p:txBody>
      </p:sp>
    </p:spTree>
    <p:extLst>
      <p:ext uri="{BB962C8B-B14F-4D97-AF65-F5344CB8AC3E}">
        <p14:creationId xmlns:p14="http://schemas.microsoft.com/office/powerpoint/2010/main" val="408614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CE3D-AE77-4625-8091-47069D40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Zotero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189F0-B5EE-45AF-A2A0-C3D57DF85E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80" b="47032"/>
          <a:stretch/>
        </p:blipFill>
        <p:spPr>
          <a:xfrm>
            <a:off x="1926816" y="2785182"/>
            <a:ext cx="9395226" cy="3482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8A5AF3-C1B0-4439-9330-A629B024AF89}"/>
              </a:ext>
            </a:extLst>
          </p:cNvPr>
          <p:cNvSpPr txBox="1"/>
          <p:nvPr/>
        </p:nvSpPr>
        <p:spPr>
          <a:xfrm>
            <a:off x="167205" y="3438269"/>
            <a:ext cx="1296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Gesamte </a:t>
            </a:r>
          </a:p>
          <a:p>
            <a:r>
              <a:rPr lang="de-DE" sz="1200" dirty="0">
                <a:solidFill>
                  <a:schemeClr val="bg1"/>
                </a:solidFill>
              </a:rPr>
              <a:t>Literaturübersicht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1DDA95-443E-4226-A403-3B5CA9D00EE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463714" y="3669102"/>
            <a:ext cx="463102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0FDCF6-C18D-47CA-954B-8D366D97ED5E}"/>
              </a:ext>
            </a:extLst>
          </p:cNvPr>
          <p:cNvSpPr txBox="1"/>
          <p:nvPr/>
        </p:nvSpPr>
        <p:spPr>
          <a:xfrm>
            <a:off x="181404" y="3971669"/>
            <a:ext cx="131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Einzelne Literatur-</a:t>
            </a:r>
          </a:p>
          <a:p>
            <a:r>
              <a:rPr lang="de-DE" sz="1200" dirty="0">
                <a:solidFill>
                  <a:schemeClr val="bg1"/>
                </a:solidFill>
              </a:rPr>
              <a:t>„Sammlungen“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41B8CB-F4EB-49B4-807A-78C62DF3E724}"/>
              </a:ext>
            </a:extLst>
          </p:cNvPr>
          <p:cNvCxnSpPr>
            <a:cxnSpLocks/>
            <a:stCxn id="11" idx="3"/>
            <a:endCxn id="38" idx="1"/>
          </p:cNvCxnSpPr>
          <p:nvPr/>
        </p:nvCxnSpPr>
        <p:spPr>
          <a:xfrm flipV="1">
            <a:off x="1497726" y="4034860"/>
            <a:ext cx="549898" cy="16764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7A51ED-9735-4CC6-BF51-EC2F76CE58D7}"/>
              </a:ext>
            </a:extLst>
          </p:cNvPr>
          <p:cNvSpPr txBox="1"/>
          <p:nvPr/>
        </p:nvSpPr>
        <p:spPr>
          <a:xfrm>
            <a:off x="167204" y="4849893"/>
            <a:ext cx="152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Gleiche Aufteilung,</a:t>
            </a:r>
          </a:p>
          <a:p>
            <a:r>
              <a:rPr lang="de-DE" sz="1200" dirty="0">
                <a:solidFill>
                  <a:schemeClr val="bg1"/>
                </a:solidFill>
              </a:rPr>
              <a:t>Aber online (braucht Zotero Account)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D402FA-35E8-435E-82F0-5572C8ADC03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92110" y="5173059"/>
            <a:ext cx="35560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33258D-7895-4F26-8A8A-DB4D55B10984}"/>
              </a:ext>
            </a:extLst>
          </p:cNvPr>
          <p:cNvSpPr txBox="1"/>
          <p:nvPr/>
        </p:nvSpPr>
        <p:spPr>
          <a:xfrm>
            <a:off x="4611189" y="4690459"/>
            <a:ext cx="3604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Übersicht der Literatur in der Ausgewählten Sammlung</a:t>
            </a:r>
          </a:p>
          <a:p>
            <a:r>
              <a:rPr lang="de-DE" sz="1200" dirty="0">
                <a:solidFill>
                  <a:schemeClr val="bg1"/>
                </a:solidFill>
              </a:rPr>
              <a:t>(hier Statistik Picker, aus Online Library)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DE32DF-9BEF-4CA9-907B-22050A2D032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413285" y="4202502"/>
            <a:ext cx="0" cy="48795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0199A6-74A6-4ACD-9DB4-4D8C94D8D39D}"/>
              </a:ext>
            </a:extLst>
          </p:cNvPr>
          <p:cNvSpPr txBox="1"/>
          <p:nvPr/>
        </p:nvSpPr>
        <p:spPr>
          <a:xfrm>
            <a:off x="9875981" y="4711394"/>
            <a:ext cx="231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Hier sieht man die Übersicht einer</a:t>
            </a:r>
          </a:p>
          <a:p>
            <a:r>
              <a:rPr lang="de-DE" sz="1200" dirty="0">
                <a:solidFill>
                  <a:schemeClr val="bg1"/>
                </a:solidFill>
              </a:rPr>
              <a:t>Quelle, wenn man sie auswählt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0AA96F-936B-4D9B-A858-BD6B0C7CA24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1033991" y="4266510"/>
            <a:ext cx="100824" cy="4448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60B3750-A413-4474-9775-17CF4FBD57D1}"/>
              </a:ext>
            </a:extLst>
          </p:cNvPr>
          <p:cNvSpPr txBox="1"/>
          <p:nvPr/>
        </p:nvSpPr>
        <p:spPr>
          <a:xfrm>
            <a:off x="2793864" y="2137482"/>
            <a:ext cx="4797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Man kann Paper direkt in Zotero lesen und z.B. wichtige Zitate markieren. </a:t>
            </a:r>
          </a:p>
          <a:p>
            <a:r>
              <a:rPr lang="de-DE" sz="1200" dirty="0">
                <a:solidFill>
                  <a:schemeClr val="bg1"/>
                </a:solidFill>
              </a:rPr>
              <a:t>Sie gehen dann in einem neuen Tab hier auf.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1DE09-2595-49D9-B353-4154226858AD}"/>
              </a:ext>
            </a:extLst>
          </p:cNvPr>
          <p:cNvCxnSpPr>
            <a:cxnSpLocks/>
          </p:cNvCxnSpPr>
          <p:nvPr/>
        </p:nvCxnSpPr>
        <p:spPr>
          <a:xfrm>
            <a:off x="4501650" y="2566438"/>
            <a:ext cx="0" cy="5206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C62DB2-2F9D-48AD-AE6F-856E7F95BC11}"/>
              </a:ext>
            </a:extLst>
          </p:cNvPr>
          <p:cNvSpPr txBox="1"/>
          <p:nvPr/>
        </p:nvSpPr>
        <p:spPr>
          <a:xfrm>
            <a:off x="117823" y="2683077"/>
            <a:ext cx="169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Info, in welcher Samm- lung wir gerade sind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6A12A6-3354-4A21-A26C-24E58ACB7E8D}"/>
              </a:ext>
            </a:extLst>
          </p:cNvPr>
          <p:cNvCxnSpPr>
            <a:cxnSpLocks/>
          </p:cNvCxnSpPr>
          <p:nvPr/>
        </p:nvCxnSpPr>
        <p:spPr>
          <a:xfrm>
            <a:off x="1692110" y="2874319"/>
            <a:ext cx="391161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1915D67A-3F32-443B-BA76-2280E3F3F0BA}"/>
              </a:ext>
            </a:extLst>
          </p:cNvPr>
          <p:cNvSpPr/>
          <p:nvPr/>
        </p:nvSpPr>
        <p:spPr>
          <a:xfrm>
            <a:off x="2047624" y="3789116"/>
            <a:ext cx="154303" cy="453385"/>
          </a:xfrm>
          <a:prstGeom prst="leftBrace">
            <a:avLst>
              <a:gd name="adj1" fmla="val 8333"/>
              <a:gd name="adj2" fmla="val 54202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6ADBBBE-6C3C-4A1E-82DD-A2A7B8ECF856}"/>
              </a:ext>
            </a:extLst>
          </p:cNvPr>
          <p:cNvCxnSpPr>
            <a:cxnSpLocks/>
          </p:cNvCxnSpPr>
          <p:nvPr/>
        </p:nvCxnSpPr>
        <p:spPr>
          <a:xfrm flipH="1">
            <a:off x="3973031" y="5086422"/>
            <a:ext cx="1574800" cy="36576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9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8" grpId="0"/>
      <p:bldP spid="22" grpId="0"/>
      <p:bldP spid="26" grpId="0"/>
      <p:bldP spid="31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C5981-C088-47F0-84D4-11D860442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1789" y="2011680"/>
            <a:ext cx="4885765" cy="848061"/>
          </a:xfrm>
          <a:prstGeom prst="roundRect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Bitte immer kontrollieren!</a:t>
            </a:r>
            <a:br>
              <a:rPr lang="en-US" sz="1800" dirty="0"/>
            </a:br>
            <a:r>
              <a:rPr lang="en-US" sz="1800" dirty="0" err="1"/>
              <a:t>Meist</a:t>
            </a:r>
            <a:r>
              <a:rPr lang="en-US" sz="1800" dirty="0"/>
              <a:t> </a:t>
            </a:r>
            <a:r>
              <a:rPr lang="en-US" sz="1800" dirty="0" err="1"/>
              <a:t>lassen</a:t>
            </a:r>
            <a:r>
              <a:rPr lang="en-US" sz="1800" dirty="0"/>
              <a:t> </a:t>
            </a:r>
            <a:r>
              <a:rPr lang="en-US" sz="1800" dirty="0" err="1"/>
              <a:t>wir</a:t>
            </a:r>
            <a:r>
              <a:rPr lang="en-US" sz="1800" dirty="0"/>
              <a:t> Zotero die Quelle </a:t>
            </a:r>
            <a:r>
              <a:rPr lang="en-US" sz="1800" dirty="0" err="1"/>
              <a:t>automatisch</a:t>
            </a:r>
            <a:r>
              <a:rPr lang="en-US" sz="1800" dirty="0"/>
              <a:t> </a:t>
            </a:r>
            <a:r>
              <a:rPr lang="en-US" sz="1800" dirty="0" err="1"/>
              <a:t>erstellen</a:t>
            </a:r>
            <a:r>
              <a:rPr lang="en-US" sz="1800" dirty="0"/>
              <a:t>, </a:t>
            </a:r>
            <a:r>
              <a:rPr lang="en-US" sz="1800" dirty="0" err="1"/>
              <a:t>aber</a:t>
            </a:r>
            <a:r>
              <a:rPr lang="en-US" sz="1800" dirty="0"/>
              <a:t> </a:t>
            </a:r>
            <a:r>
              <a:rPr lang="en-US" sz="1800" dirty="0" err="1"/>
              <a:t>pobody’s</a:t>
            </a:r>
            <a:r>
              <a:rPr lang="en-US" sz="1800" dirty="0"/>
              <a:t> </a:t>
            </a:r>
            <a:r>
              <a:rPr lang="en-US" sz="1800" dirty="0" err="1"/>
              <a:t>nerfect</a:t>
            </a:r>
            <a:r>
              <a:rPr lang="en-US" sz="1800" dirty="0"/>
              <a:t>!!!</a:t>
            </a:r>
            <a:endParaRPr lang="de-DE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C0141-3BAD-4686-83C9-FC3E0906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Zotero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B23C0B-5DBF-44A0-AFB1-9C1B42C320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Einzelne Quelle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3CD83-89D4-4541-9611-C66C0C615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6" y="2011680"/>
            <a:ext cx="6273798" cy="4704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BBCACA-0FCF-4E55-A6D7-4F146E89B35A}"/>
              </a:ext>
            </a:extLst>
          </p:cNvPr>
          <p:cNvSpPr txBox="1"/>
          <p:nvPr/>
        </p:nvSpPr>
        <p:spPr>
          <a:xfrm>
            <a:off x="7320280" y="2939985"/>
            <a:ext cx="37936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z.B. Journal Article (Paper), Buch oder auch Internetquelle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8C4FEB-51E2-46F1-AD91-B75646BB04E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212082" y="3064847"/>
            <a:ext cx="2108198" cy="1363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977528-4698-4468-919F-84F93B5D605A}"/>
              </a:ext>
            </a:extLst>
          </p:cNvPr>
          <p:cNvSpPr txBox="1"/>
          <p:nvPr/>
        </p:nvSpPr>
        <p:spPr>
          <a:xfrm>
            <a:off x="6911789" y="3384338"/>
            <a:ext cx="29815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Hierüber lassen sich Autor*innen hinzufügen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BFB6D7-455D-453A-BDD9-1D3C658703F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421123" y="3522838"/>
            <a:ext cx="490666" cy="29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4B42749-92F0-4157-BE70-6195C31B11CF}"/>
              </a:ext>
            </a:extLst>
          </p:cNvPr>
          <p:cNvSpPr/>
          <p:nvPr/>
        </p:nvSpPr>
        <p:spPr>
          <a:xfrm>
            <a:off x="4770120" y="4429760"/>
            <a:ext cx="162560" cy="33020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E20E8A-02DB-4D51-A875-1C5E11AD63E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658360" y="4973320"/>
            <a:ext cx="2971800" cy="5115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5BBADA-A991-45DF-8351-F688E3804B88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4658360" y="5024477"/>
            <a:ext cx="2971800" cy="34360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EA57CA8-D9AF-4084-AD2B-C93ADEF8440F}"/>
              </a:ext>
            </a:extLst>
          </p:cNvPr>
          <p:cNvSpPr/>
          <p:nvPr/>
        </p:nvSpPr>
        <p:spPr>
          <a:xfrm>
            <a:off x="4693920" y="5683404"/>
            <a:ext cx="162560" cy="862171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365B4E-DE90-43F0-939B-0A5F96960FBD}"/>
              </a:ext>
            </a:extLst>
          </p:cNvPr>
          <p:cNvCxnSpPr>
            <a:cxnSpLocks/>
            <a:stCxn id="17" idx="1"/>
            <a:endCxn id="28" idx="1"/>
          </p:cNvCxnSpPr>
          <p:nvPr/>
        </p:nvCxnSpPr>
        <p:spPr>
          <a:xfrm>
            <a:off x="4932680" y="4594860"/>
            <a:ext cx="2697480" cy="42961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D6BB9A-CCA4-40B1-BD36-A61C45CD4176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flipV="1">
            <a:off x="4856480" y="5024477"/>
            <a:ext cx="2773680" cy="1090013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6E5D4CE-C865-48D8-99E2-7BA9E003BEEC}"/>
              </a:ext>
            </a:extLst>
          </p:cNvPr>
          <p:cNvSpPr txBox="1"/>
          <p:nvPr/>
        </p:nvSpPr>
        <p:spPr>
          <a:xfrm>
            <a:off x="7630160" y="4885977"/>
            <a:ext cx="1526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Fast immer unwichtig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872333B-D0F4-4905-9E32-C4D950A5BD4D}"/>
              </a:ext>
            </a:extLst>
          </p:cNvPr>
          <p:cNvSpPr/>
          <p:nvPr/>
        </p:nvSpPr>
        <p:spPr>
          <a:xfrm>
            <a:off x="5451902" y="5368080"/>
            <a:ext cx="162560" cy="303493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815D5D-7CA4-4DA3-ABB0-6124C4561D75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5614462" y="5519827"/>
            <a:ext cx="201569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8F0B6D0-9E4A-4744-81FC-76A6C22683B6}"/>
              </a:ext>
            </a:extLst>
          </p:cNvPr>
          <p:cNvSpPr txBox="1"/>
          <p:nvPr/>
        </p:nvSpPr>
        <p:spPr>
          <a:xfrm>
            <a:off x="7630159" y="5376336"/>
            <a:ext cx="1927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/>
                </a:solidFill>
              </a:rPr>
              <a:t>Bei Internetquellen relevant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9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 animBg="1"/>
      <p:bldP spid="22" grpId="0" animBg="1"/>
      <p:bldP spid="28" grpId="0"/>
      <p:bldP spid="41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5ECCC-5D0A-4FCE-B891-CFBC4BCD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Zotero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DBC6AC-941A-4673-A7BA-5C02E05B7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hinzufügen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10B47-D0B5-4F17-9783-A67FDDEBD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95" y="2010569"/>
            <a:ext cx="6376237" cy="124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478C0F-C5D4-4CA3-9858-872DD89C967E}"/>
              </a:ext>
            </a:extLst>
          </p:cNvPr>
          <p:cNvSpPr txBox="1"/>
          <p:nvPr/>
        </p:nvSpPr>
        <p:spPr>
          <a:xfrm>
            <a:off x="247346" y="3154458"/>
            <a:ext cx="1868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Neue Sammlung</a:t>
            </a:r>
          </a:p>
          <a:p>
            <a:r>
              <a:rPr lang="de-DE" sz="1600" dirty="0">
                <a:solidFill>
                  <a:schemeClr val="bg1"/>
                </a:solidFill>
              </a:rPr>
              <a:t>(Quasi Unterordner)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BEA178-ECF4-45D4-8B87-217210D9387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16127" y="3072384"/>
            <a:ext cx="733882" cy="374462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E2BD78-3EB3-4856-9DCA-BFEB5FD4B5CB}"/>
              </a:ext>
            </a:extLst>
          </p:cNvPr>
          <p:cNvSpPr txBox="1"/>
          <p:nvPr/>
        </p:nvSpPr>
        <p:spPr>
          <a:xfrm>
            <a:off x="1883280" y="4231786"/>
            <a:ext cx="1850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Neue Bibliothek</a:t>
            </a:r>
          </a:p>
          <a:p>
            <a:r>
              <a:rPr lang="de-DE" sz="1600" dirty="0">
                <a:solidFill>
                  <a:schemeClr val="bg1"/>
                </a:solidFill>
              </a:rPr>
              <a:t>(Quasi Überordner) 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85372E-637E-44AF-BB78-1A19565183A7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08502" y="3154458"/>
            <a:ext cx="619960" cy="10773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35E4E2-756F-45A4-9D2B-317EFB60D83B}"/>
              </a:ext>
            </a:extLst>
          </p:cNvPr>
          <p:cNvSpPr txBox="1"/>
          <p:nvPr/>
        </p:nvSpPr>
        <p:spPr>
          <a:xfrm>
            <a:off x="4195348" y="3642414"/>
            <a:ext cx="1908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Neues Item erstellen</a:t>
            </a:r>
          </a:p>
          <a:p>
            <a:r>
              <a:rPr lang="de-DE" sz="1600" dirty="0">
                <a:solidFill>
                  <a:schemeClr val="bg1"/>
                </a:solidFill>
              </a:rPr>
              <a:t>(händisch)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5E241F-65ED-4DFA-9A22-11B688E83EF4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149809" y="3108628"/>
            <a:ext cx="726031" cy="53378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4A02E96-32F5-404C-A507-B769D2D762BD}"/>
              </a:ext>
            </a:extLst>
          </p:cNvPr>
          <p:cNvSpPr txBox="1"/>
          <p:nvPr/>
        </p:nvSpPr>
        <p:spPr>
          <a:xfrm>
            <a:off x="5288582" y="4958947"/>
            <a:ext cx="22418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Neues Item erstellen</a:t>
            </a:r>
          </a:p>
          <a:p>
            <a:r>
              <a:rPr lang="de-DE" sz="1600" dirty="0">
                <a:solidFill>
                  <a:schemeClr val="bg1"/>
                </a:solidFill>
              </a:rPr>
              <a:t>(von „Identifier“ wie doi </a:t>
            </a:r>
          </a:p>
          <a:p>
            <a:r>
              <a:rPr lang="de-DE" sz="1600" dirty="0">
                <a:solidFill>
                  <a:schemeClr val="bg1"/>
                </a:solidFill>
              </a:rPr>
              <a:t>Oder ISBN)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42B0EF-399D-4D20-9946-D20BE16AE9F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9530" y="3163767"/>
            <a:ext cx="152159" cy="17951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C8F8BB-D906-48FE-8152-39F7A4D9CAD4}"/>
              </a:ext>
            </a:extLst>
          </p:cNvPr>
          <p:cNvSpPr txBox="1"/>
          <p:nvPr/>
        </p:nvSpPr>
        <p:spPr>
          <a:xfrm>
            <a:off x="6764985" y="3694233"/>
            <a:ext cx="1116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Neue Notiz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AFFC41-573F-4822-B444-E41029D28854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141692" y="3163767"/>
            <a:ext cx="181299" cy="53046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F0E304-90D6-46CD-951A-F781F6005A78}"/>
              </a:ext>
            </a:extLst>
          </p:cNvPr>
          <p:cNvSpPr txBox="1"/>
          <p:nvPr/>
        </p:nvSpPr>
        <p:spPr>
          <a:xfrm>
            <a:off x="8412927" y="3745948"/>
            <a:ext cx="1487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Link oder Datei </a:t>
            </a:r>
          </a:p>
          <a:p>
            <a:r>
              <a:rPr lang="de-DE" sz="1600" dirty="0">
                <a:solidFill>
                  <a:schemeClr val="bg1"/>
                </a:solidFill>
              </a:rPr>
              <a:t>hinzufügen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53CF8A-AE49-4DFB-A187-5B85A670D8D6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856681" y="3091518"/>
            <a:ext cx="1299751" cy="654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2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7" grpId="0"/>
      <p:bldP spid="21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5ABAC-E6AA-428F-9B02-33B0DBDA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https://www.zotero.org/download/connectors</a:t>
            </a:r>
            <a:r>
              <a:rPr lang="de-DE" dirty="0"/>
              <a:t> </a:t>
            </a:r>
          </a:p>
          <a:p>
            <a:r>
              <a:rPr lang="de-DE" dirty="0"/>
              <a:t>Verfügbar für die meisten gängigen Browser </a:t>
            </a:r>
          </a:p>
          <a:p>
            <a:r>
              <a:rPr lang="de-DE" dirty="0"/>
              <a:t>Dein Browser wird (meist) automatisch erkannt, damit die richtige Extension installiert wird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2BAD83-4320-4F68-AA31-E8387E36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Zotero –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268B-5DF0-474A-B9BA-B3D8202F5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4C2E3-297B-4712-8E72-A09836422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458" y="706710"/>
            <a:ext cx="2712955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5ABAC-E6AA-428F-9B02-33B0DBDA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ist, was wir meist nutzen (wollen)</a:t>
            </a:r>
          </a:p>
          <a:p>
            <a:r>
              <a:rPr lang="de-DE" dirty="0"/>
              <a:t>Workflow:</a:t>
            </a:r>
          </a:p>
          <a:p>
            <a:pPr lvl="1"/>
            <a:r>
              <a:rPr lang="de-DE" dirty="0"/>
              <a:t>Quelle online suchen &amp; finden</a:t>
            </a:r>
          </a:p>
          <a:p>
            <a:pPr lvl="1"/>
            <a:r>
              <a:rPr lang="de-DE" dirty="0"/>
              <a:t>Direkt auf der Browserseite „Save to Zotero“ nutzen</a:t>
            </a:r>
          </a:p>
          <a:p>
            <a:pPr lvl="1"/>
            <a:r>
              <a:rPr lang="de-DE" dirty="0"/>
              <a:t>Auswählen, in welcher Bibliothek &amp; Sammlung die Quelle gespeichert werden soll</a:t>
            </a:r>
            <a:endParaRPr lang="en-US" dirty="0"/>
          </a:p>
          <a:p>
            <a:pPr lvl="1"/>
            <a:r>
              <a:rPr lang="en-US" dirty="0"/>
              <a:t>Quelle in Zotero </a:t>
            </a:r>
            <a:r>
              <a:rPr lang="en-US" dirty="0" err="1"/>
              <a:t>kontrollieren</a:t>
            </a:r>
            <a:endParaRPr lang="en-US" dirty="0"/>
          </a:p>
          <a:p>
            <a:pPr lvl="1"/>
            <a:r>
              <a:rPr lang="en-US" dirty="0" err="1"/>
              <a:t>Freuen</a:t>
            </a:r>
            <a:r>
              <a:rPr lang="en-US" dirty="0"/>
              <a:t>,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einfach</a:t>
            </a:r>
            <a:r>
              <a:rPr lang="en-US" dirty="0"/>
              <a:t> es sein </a:t>
            </a:r>
            <a:r>
              <a:rPr lang="en-US" dirty="0" err="1"/>
              <a:t>kann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268B-5DF0-474A-B9BA-B3D8202F5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Quellen hinzufügen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1704F-7F1C-4A5C-969B-212ACDA4B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58" y="706710"/>
            <a:ext cx="2712955" cy="525826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2AAF274C-4614-4327-B7FE-4CBF0C8E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DE" dirty="0"/>
              <a:t>Zotero –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81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5ABAC-E6AA-428F-9B02-33B0DBDA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möchten dieses Paper zu unserer Bibliothek (ohne Sammlung) hinzufügen: </a:t>
            </a:r>
            <a:r>
              <a:rPr lang="de-DE" dirty="0">
                <a:hlinkClick r:id="rId2"/>
              </a:rPr>
              <a:t>https://www.ncbi.nlm.nih.gov/pmc/articles/PMC1311997/</a:t>
            </a:r>
            <a:r>
              <a:rPr lang="de-DE" dirty="0"/>
              <a:t> (zum Abtippen: </a:t>
            </a:r>
            <a:r>
              <a:rPr lang="de-DE" dirty="0">
                <a:hlinkClick r:id="rId3"/>
              </a:rPr>
              <a:t>https://shorturl.at/gkqY0</a:t>
            </a:r>
            <a:r>
              <a:rPr lang="de-DE" dirty="0"/>
              <a:t>)</a:t>
            </a:r>
          </a:p>
          <a:p>
            <a:r>
              <a:rPr lang="de-DE" dirty="0"/>
              <a:t>Von dieser Seite klicken wir auf die Browser Extension von Zotero…</a:t>
            </a:r>
          </a:p>
          <a:p>
            <a:pPr lvl="1"/>
            <a:r>
              <a:rPr lang="de-DE" dirty="0"/>
              <a:t>Das Symbol verändert sich je nach Art der Quelle, die auf der Website erkannt wird </a:t>
            </a:r>
            <a:r>
              <a:rPr lang="de-DE" dirty="0">
                <a:sym typeface="Wingdings" panose="05000000000000000000" pitchFamily="2" charset="2"/>
              </a:rPr>
              <a:t> Bei Textquellen wird meist ein Datei-Symbol angezeigt</a:t>
            </a:r>
          </a:p>
          <a:p>
            <a:r>
              <a:rPr lang="de-DE" dirty="0">
                <a:sym typeface="Wingdings" panose="05000000000000000000" pitchFamily="2" charset="2"/>
              </a:rPr>
              <a:t>… wählen aus, wo die Quelle gespeichert werden soll…</a:t>
            </a:r>
          </a:p>
          <a:p>
            <a:r>
              <a:rPr lang="de-DE" dirty="0">
                <a:sym typeface="Wingdings" panose="05000000000000000000" pitchFamily="2" charset="2"/>
              </a:rPr>
              <a:t>…und kontrollieren in Zotero, ob alles richtig erkannt wurde.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Im besten Fall haben wir automatisch eine PDF im Programm (als Kopie)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Zotero sollte automatisch die neue Quelle ausgewählt haben zum Anzeigen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Per Doppelklick auf die Quelle kommen wir auf die PDF zum Lesen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7268B-5DF0-474A-B9BA-B3D8202F5A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Beispiel zum Mitmachen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30B01-C3BF-467B-80B2-D237E2F29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40" y="3429000"/>
            <a:ext cx="466957" cy="5486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65BA7EA9-B83F-4923-AAAA-4C5A90F6C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de-DE" dirty="0"/>
              <a:t>Zotero –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EA193-42F9-4636-AEEE-94F3A00BD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458" y="706710"/>
            <a:ext cx="2712955" cy="5258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BFF2B1-C645-4B03-A0E5-F1F22A49DF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8806" r="20689" b="12958"/>
          <a:stretch/>
        </p:blipFill>
        <p:spPr>
          <a:xfrm>
            <a:off x="0" y="2011680"/>
            <a:ext cx="1146843" cy="164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0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ni-Konstanz">
  <a:themeElements>
    <a:clrScheme name="Uni Konstanz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C8E5EF"/>
      </a:accent1>
      <a:accent2>
        <a:srgbClr val="A0D3E6"/>
      </a:accent2>
      <a:accent3>
        <a:srgbClr val="59B6DC"/>
      </a:accent3>
      <a:accent4>
        <a:srgbClr val="009AD1"/>
      </a:accent4>
      <a:accent5>
        <a:srgbClr val="FCAE3B"/>
      </a:accent5>
      <a:accent6>
        <a:srgbClr val="855001"/>
      </a:accent6>
      <a:hlink>
        <a:srgbClr val="59B6DC"/>
      </a:hlink>
      <a:folHlink>
        <a:srgbClr val="009A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ebänder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Konstanz" id="{AFB4D280-60D0-4821-B186-046C8AB7336C}" vid="{D4F07B18-7BFE-4DC6-B652-0542BFAE12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Uni-Konstanz</Template>
  <TotalTime>338</TotalTime>
  <Words>799</Words>
  <Application>Microsoft Office PowerPoint</Application>
  <PresentationFormat>Widescreen</PresentationFormat>
  <Paragraphs>110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Uni-Konstanz</vt:lpstr>
      <vt:lpstr>How to Zotero</vt:lpstr>
      <vt:lpstr>Part 1: Zotero Einrichten</vt:lpstr>
      <vt:lpstr>Schritte</vt:lpstr>
      <vt:lpstr>Zotero</vt:lpstr>
      <vt:lpstr>Zotero</vt:lpstr>
      <vt:lpstr>Zotero</vt:lpstr>
      <vt:lpstr>Zotero – </vt:lpstr>
      <vt:lpstr>Zotero – </vt:lpstr>
      <vt:lpstr>Zotero – </vt:lpstr>
      <vt:lpstr>Zotero – </vt:lpstr>
      <vt:lpstr>Zotero – </vt:lpstr>
      <vt:lpstr>Part 2: Lit-Recherche Best Practice</vt:lpstr>
      <vt:lpstr>Gute Seiten für Literaturrecherche</vt:lpstr>
      <vt:lpstr>Umgang mit Keywords</vt:lpstr>
      <vt:lpstr>Umgang mit Keywords</vt:lpstr>
      <vt:lpstr>Anne: Next Steps</vt:lpstr>
      <vt:lpstr>Happy Paper Hunting!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Zotero</dc:title>
  <dc:creator>Annika-Tave Overlander</dc:creator>
  <cp:lastModifiedBy>Nicki Jones</cp:lastModifiedBy>
  <cp:revision>28</cp:revision>
  <dcterms:created xsi:type="dcterms:W3CDTF">2024-01-30T14:16:30Z</dcterms:created>
  <dcterms:modified xsi:type="dcterms:W3CDTF">2024-03-04T15:07:46Z</dcterms:modified>
</cp:coreProperties>
</file>