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3"/>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37AA-D4A3-E146-ADEE-4CDE7ADE2E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61927-1EA7-8847-A21E-E81C08288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76B14-38E6-4E4C-AA6C-4B0EC07C7E5F}"/>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5" name="Footer Placeholder 4">
            <a:extLst>
              <a:ext uri="{FF2B5EF4-FFF2-40B4-BE49-F238E27FC236}">
                <a16:creationId xmlns:a16="http://schemas.microsoft.com/office/drawing/2014/main" id="{D82A55F8-1720-7E40-BF12-2C55FF602B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F113D-F0A0-2D49-BF8D-EBE185152ABB}"/>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1572380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899A8-C390-B840-BB17-2C88A353F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8DA56-803B-0B44-8E95-E8318CF98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4277-85FE-5B49-99AE-7E7FDCEFD9D9}"/>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5" name="Footer Placeholder 4">
            <a:extLst>
              <a:ext uri="{FF2B5EF4-FFF2-40B4-BE49-F238E27FC236}">
                <a16:creationId xmlns:a16="http://schemas.microsoft.com/office/drawing/2014/main" id="{3E73839D-9FDB-9F48-A5AB-F19B954E6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0A126-CC07-8746-A70B-0FB1F029BC4D}"/>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1315236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768B84-807D-B544-9F05-8994CF2835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47DFB6-D4AF-BA41-8F8A-3B1AEA8470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8C3B6-207A-F14E-97BC-BFF0EDF984E6}"/>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5" name="Footer Placeholder 4">
            <a:extLst>
              <a:ext uri="{FF2B5EF4-FFF2-40B4-BE49-F238E27FC236}">
                <a16:creationId xmlns:a16="http://schemas.microsoft.com/office/drawing/2014/main" id="{F150E9E1-577B-7945-B834-8AC21DBBB9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8D2FE-BD16-3842-8BF9-1517DD2A5697}"/>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141218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6F70-2350-BA47-982A-F596A8315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7923C-15AA-1844-8EA5-2AF9A4DCD8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0B233-E5F8-D84A-9D4A-DFB70FC1F007}"/>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5" name="Footer Placeholder 4">
            <a:extLst>
              <a:ext uri="{FF2B5EF4-FFF2-40B4-BE49-F238E27FC236}">
                <a16:creationId xmlns:a16="http://schemas.microsoft.com/office/drawing/2014/main" id="{B843E087-EC16-BA40-A76E-8BF94586B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87CC6-1032-2A48-BBCC-64F0209C154A}"/>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2274979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5715-B640-E34D-9630-E6BAFF051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A6801A-154D-8A45-A660-3452E1A265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87E26-A98C-8D47-8833-4FB6E6A06B1A}"/>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5" name="Footer Placeholder 4">
            <a:extLst>
              <a:ext uri="{FF2B5EF4-FFF2-40B4-BE49-F238E27FC236}">
                <a16:creationId xmlns:a16="http://schemas.microsoft.com/office/drawing/2014/main" id="{EDAEE7E9-43D6-6E46-B417-1299D70A9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4F575-432D-D942-B23F-F33E554778A2}"/>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259487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5843-EDA3-704E-9ED2-0E07C77AAB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628B3E-AF9A-7349-BEBF-ECB9DB7964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E6B3C0-204E-3244-AA5D-2748B4F7AF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8B146C-040A-DE4E-85A0-169F480CA3F6}"/>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6" name="Footer Placeholder 5">
            <a:extLst>
              <a:ext uri="{FF2B5EF4-FFF2-40B4-BE49-F238E27FC236}">
                <a16:creationId xmlns:a16="http://schemas.microsoft.com/office/drawing/2014/main" id="{83BA1A88-0C9D-7845-BF63-51A82640EF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7C7D8-825E-184C-9F71-E285270514C4}"/>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102571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E883A-FA80-EF4E-A336-F5CD41098B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5AF3B9-370A-8C42-96D5-A09B0AB87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F308BF-8ED3-3D4B-B2B2-AA21E3ACDF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8D8D4C-B4D9-7C44-A864-E482D96D2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9ACE82-9E69-1947-99F2-6BFC10336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0D749F-AF60-3844-8664-80D5C5BCDE9A}"/>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8" name="Footer Placeholder 7">
            <a:extLst>
              <a:ext uri="{FF2B5EF4-FFF2-40B4-BE49-F238E27FC236}">
                <a16:creationId xmlns:a16="http://schemas.microsoft.com/office/drawing/2014/main" id="{B69F19E1-FE82-7F40-B264-851F685539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A1E680-F65B-4149-95F4-F16F2BF5A082}"/>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403576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99A2D-D597-7F42-8892-62FB5BB9BF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D00ACA-E5E8-CC4D-B6A6-D99118AA8DEA}"/>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4" name="Footer Placeholder 3">
            <a:extLst>
              <a:ext uri="{FF2B5EF4-FFF2-40B4-BE49-F238E27FC236}">
                <a16:creationId xmlns:a16="http://schemas.microsoft.com/office/drawing/2014/main" id="{E8A160A0-F141-534E-A52C-A7BA3635DE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86725B-6CFF-4442-9775-3DB8D1FAD4AE}"/>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1823011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EDC8E5-CD7C-E84E-B02A-87095CED6091}"/>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3" name="Footer Placeholder 2">
            <a:extLst>
              <a:ext uri="{FF2B5EF4-FFF2-40B4-BE49-F238E27FC236}">
                <a16:creationId xmlns:a16="http://schemas.microsoft.com/office/drawing/2014/main" id="{44D00E9A-F1D3-284E-AA24-37A9704572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79AEFB-A161-0B4E-B856-97F901422336}"/>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218305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1D3F-6D4F-FA49-9C7F-7786A095B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460B9-2F0F-4B49-9F1A-5642EFAA8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C87AA6-3C26-8844-8167-E441E6C75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AE847-0906-B144-B2BA-F930B16C1618}"/>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6" name="Footer Placeholder 5">
            <a:extLst>
              <a:ext uri="{FF2B5EF4-FFF2-40B4-BE49-F238E27FC236}">
                <a16:creationId xmlns:a16="http://schemas.microsoft.com/office/drawing/2014/main" id="{D79CD67A-C02E-7649-873D-77D54B62E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6002A-E1BC-284D-91BE-F91C173D7B16}"/>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786862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EBA1-0D9C-3A42-BB3C-F549B29E0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0AF6DB-6120-D346-8C59-DBBD90D002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BA69A5-AE57-E348-ACB6-8622B960B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0E177-6CCE-F041-9E9C-D5E69379B929}"/>
              </a:ext>
            </a:extLst>
          </p:cNvPr>
          <p:cNvSpPr>
            <a:spLocks noGrp="1"/>
          </p:cNvSpPr>
          <p:nvPr>
            <p:ph type="dt" sz="half" idx="10"/>
          </p:nvPr>
        </p:nvSpPr>
        <p:spPr/>
        <p:txBody>
          <a:bodyPr/>
          <a:lstStyle/>
          <a:p>
            <a:fld id="{D73672FF-01A1-3F49-9B59-DACEE233DEB6}" type="datetimeFigureOut">
              <a:rPr lang="en-US" smtClean="0"/>
              <a:t>2/22/19</a:t>
            </a:fld>
            <a:endParaRPr lang="en-US"/>
          </a:p>
        </p:txBody>
      </p:sp>
      <p:sp>
        <p:nvSpPr>
          <p:cNvPr id="6" name="Footer Placeholder 5">
            <a:extLst>
              <a:ext uri="{FF2B5EF4-FFF2-40B4-BE49-F238E27FC236}">
                <a16:creationId xmlns:a16="http://schemas.microsoft.com/office/drawing/2014/main" id="{ED3C30D5-39D1-904B-8A33-577C6E480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71B7D-FE02-2546-AF9D-4D05628AD92E}"/>
              </a:ext>
            </a:extLst>
          </p:cNvPr>
          <p:cNvSpPr>
            <a:spLocks noGrp="1"/>
          </p:cNvSpPr>
          <p:nvPr>
            <p:ph type="sldNum" sz="quarter" idx="12"/>
          </p:nvPr>
        </p:nvSpPr>
        <p:spPr/>
        <p:txBody>
          <a:bodyPr/>
          <a:lstStyle/>
          <a:p>
            <a:fld id="{EAF3C5E6-24E6-F141-B917-F80E8BA094E6}" type="slidenum">
              <a:rPr lang="en-US" smtClean="0"/>
              <a:t>‹#›</a:t>
            </a:fld>
            <a:endParaRPr lang="en-US"/>
          </a:p>
        </p:txBody>
      </p:sp>
    </p:spTree>
    <p:extLst>
      <p:ext uri="{BB962C8B-B14F-4D97-AF65-F5344CB8AC3E}">
        <p14:creationId xmlns:p14="http://schemas.microsoft.com/office/powerpoint/2010/main" val="1314553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F36FF1-3D1D-564B-BE07-37FD12E04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8D06D9-3096-184E-B886-91D0C5CDE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0DFD2-9DB2-5946-9255-5A80893CBD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672FF-01A1-3F49-9B59-DACEE233DEB6}" type="datetimeFigureOut">
              <a:rPr lang="en-US" smtClean="0"/>
              <a:t>2/22/19</a:t>
            </a:fld>
            <a:endParaRPr lang="en-US"/>
          </a:p>
        </p:txBody>
      </p:sp>
      <p:sp>
        <p:nvSpPr>
          <p:cNvPr id="5" name="Footer Placeholder 4">
            <a:extLst>
              <a:ext uri="{FF2B5EF4-FFF2-40B4-BE49-F238E27FC236}">
                <a16:creationId xmlns:a16="http://schemas.microsoft.com/office/drawing/2014/main" id="{B3719913-7C6B-D646-B5BE-85E591E13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4D87ED-0C0A-BE4B-B7DB-E95346BF0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3C5E6-24E6-F141-B917-F80E8BA094E6}" type="slidenum">
              <a:rPr lang="en-US" smtClean="0"/>
              <a:t>‹#›</a:t>
            </a:fld>
            <a:endParaRPr lang="en-US"/>
          </a:p>
        </p:txBody>
      </p:sp>
    </p:spTree>
    <p:extLst>
      <p:ext uri="{BB962C8B-B14F-4D97-AF65-F5344CB8AC3E}">
        <p14:creationId xmlns:p14="http://schemas.microsoft.com/office/powerpoint/2010/main" val="371829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lan-turing-institute/the-turing-way"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bit.ly/zero-to-binder-rise" TargetMode="External"/><Relationship Id="rId5" Type="http://schemas.openxmlformats.org/officeDocument/2006/relationships/hyperlink" Target="http://bit.ly/zero-to-binder" TargetMode="Externa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rekhleb/homemade-machine-learning" TargetMode="External"/><Relationship Id="rId2" Type="http://schemas.openxmlformats.org/officeDocument/2006/relationships/hyperlink" Target="https://mybinder.org/v2/gh/trekhleb/homemade-machine-learning/master?filepath=notebooks%2Fanomaly_detection%2Fanomaly_detection_gaussian_demo.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lipart.org/detail/166770/smil-animation-verkehrslichtsignalanlage-by-ric5sch"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en.wiktionary.org/wiki/File:Emoji_u1f648.svg"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ybinder.org/" TargetMode="External"/><Relationship Id="rId1" Type="http://schemas.openxmlformats.org/officeDocument/2006/relationships/slideLayout" Target="../slideLayouts/slideLayout2.xml"/><Relationship Id="rId4" Type="http://schemas.openxmlformats.org/officeDocument/2006/relationships/hyperlink" Target="https://openclipart.org/detail/166770/smil-animation-verkehrslichtsignalanlage-by-ric5sch"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penclipart.org/detail/166770/smil-animation-verkehrslichtsignalanlage-by-ric5sch"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lipart.org/detail/166770/smil-animation-verkehrslichtsignalanlage-by-ric5sch"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166770/smil-animation-verkehrslichtsignalanlage-by-ric5sch"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ybinder.org/" TargetMode="Externa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openclipart.org/detail/166770/smil-animation-verkehrslichtsignalanlage-by-ric5sc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EAF12-7341-5446-8AA9-75DD78D49C5A}"/>
              </a:ext>
            </a:extLst>
          </p:cNvPr>
          <p:cNvSpPr>
            <a:spLocks noGrp="1"/>
          </p:cNvSpPr>
          <p:nvPr>
            <p:ph type="ctrTitle"/>
          </p:nvPr>
        </p:nvSpPr>
        <p:spPr>
          <a:xfrm>
            <a:off x="1524000" y="2299064"/>
            <a:ext cx="9144000" cy="1463449"/>
          </a:xfrm>
        </p:spPr>
        <p:txBody>
          <a:bodyPr>
            <a:normAutofit/>
          </a:bodyPr>
          <a:lstStyle/>
          <a:p>
            <a:r>
              <a:rPr lang="en-US" sz="8000" b="1" dirty="0"/>
              <a:t>From Zero to Binder!</a:t>
            </a:r>
          </a:p>
        </p:txBody>
      </p:sp>
      <p:sp>
        <p:nvSpPr>
          <p:cNvPr id="3" name="Subtitle 2">
            <a:extLst>
              <a:ext uri="{FF2B5EF4-FFF2-40B4-BE49-F238E27FC236}">
                <a16:creationId xmlns:a16="http://schemas.microsoft.com/office/drawing/2014/main" id="{850D13D9-2F3F-1743-AD41-C3009F0287DF}"/>
              </a:ext>
            </a:extLst>
          </p:cNvPr>
          <p:cNvSpPr>
            <a:spLocks noGrp="1"/>
          </p:cNvSpPr>
          <p:nvPr>
            <p:ph type="subTitle" idx="1"/>
          </p:nvPr>
        </p:nvSpPr>
        <p:spPr>
          <a:xfrm>
            <a:off x="1524000" y="4029213"/>
            <a:ext cx="9144000" cy="1024391"/>
          </a:xfrm>
        </p:spPr>
        <p:txBody>
          <a:bodyPr/>
          <a:lstStyle/>
          <a:p>
            <a:r>
              <a:rPr lang="en-US" sz="2800" b="1" dirty="0"/>
              <a:t>The Turing Way</a:t>
            </a:r>
          </a:p>
          <a:p>
            <a:r>
              <a:rPr lang="en-US" dirty="0"/>
              <a:t>making Reproducible Data Science “</a:t>
            </a:r>
            <a:r>
              <a:rPr lang="en-US" i="1" dirty="0"/>
              <a:t>too easy not to do</a:t>
            </a:r>
            <a:r>
              <a:rPr lang="en-US" dirty="0"/>
              <a:t>”</a:t>
            </a:r>
          </a:p>
        </p:txBody>
      </p:sp>
      <p:pic>
        <p:nvPicPr>
          <p:cNvPr id="5" name="Picture 4">
            <a:extLst>
              <a:ext uri="{FF2B5EF4-FFF2-40B4-BE49-F238E27FC236}">
                <a16:creationId xmlns:a16="http://schemas.microsoft.com/office/drawing/2014/main" id="{FED885E9-292E-7541-9D6F-12F132B95DF4}"/>
              </a:ext>
            </a:extLst>
          </p:cNvPr>
          <p:cNvPicPr>
            <a:picLocks noChangeAspect="1"/>
          </p:cNvPicPr>
          <p:nvPr/>
        </p:nvPicPr>
        <p:blipFill>
          <a:blip r:embed="rId2"/>
          <a:stretch>
            <a:fillRect/>
          </a:stretch>
        </p:blipFill>
        <p:spPr>
          <a:xfrm>
            <a:off x="185057" y="202407"/>
            <a:ext cx="3905099" cy="1655762"/>
          </a:xfrm>
          <a:prstGeom prst="rect">
            <a:avLst/>
          </a:prstGeom>
        </p:spPr>
      </p:pic>
      <p:pic>
        <p:nvPicPr>
          <p:cNvPr id="7" name="Graphic 6">
            <a:extLst>
              <a:ext uri="{FF2B5EF4-FFF2-40B4-BE49-F238E27FC236}">
                <a16:creationId xmlns:a16="http://schemas.microsoft.com/office/drawing/2014/main" id="{0EC745F2-8B56-7E44-89CE-BBDF0BED5D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4990" y="469106"/>
            <a:ext cx="3641953" cy="1122363"/>
          </a:xfrm>
          <a:prstGeom prst="rect">
            <a:avLst/>
          </a:prstGeom>
        </p:spPr>
      </p:pic>
      <p:sp>
        <p:nvSpPr>
          <p:cNvPr id="8" name="TextBox 7">
            <a:extLst>
              <a:ext uri="{FF2B5EF4-FFF2-40B4-BE49-F238E27FC236}">
                <a16:creationId xmlns:a16="http://schemas.microsoft.com/office/drawing/2014/main" id="{0755A971-CB71-2D46-A339-A2B990AFADD0}"/>
              </a:ext>
            </a:extLst>
          </p:cNvPr>
          <p:cNvSpPr txBox="1"/>
          <p:nvPr/>
        </p:nvSpPr>
        <p:spPr>
          <a:xfrm>
            <a:off x="185057" y="5824596"/>
            <a:ext cx="11821886" cy="830997"/>
          </a:xfrm>
          <a:prstGeom prst="rect">
            <a:avLst/>
          </a:prstGeom>
          <a:noFill/>
        </p:spPr>
        <p:txBody>
          <a:bodyPr wrap="square" rtlCol="0">
            <a:spAutoFit/>
          </a:bodyPr>
          <a:lstStyle/>
          <a:p>
            <a:r>
              <a:rPr lang="en-US" sz="1600" dirty="0"/>
              <a:t>Shamelessly copied from Tim Head’s </a:t>
            </a:r>
            <a:r>
              <a:rPr lang="en-US" sz="1600" i="1" dirty="0"/>
              <a:t>amazing</a:t>
            </a:r>
            <a:r>
              <a:rPr lang="en-US" sz="1600" dirty="0"/>
              <a:t> Zero-to-Binder workshops here: </a:t>
            </a:r>
            <a:r>
              <a:rPr lang="en-US" sz="1600" dirty="0">
                <a:hlinkClick r:id="rId5"/>
              </a:rPr>
              <a:t>bit.ly/zero-to-binder</a:t>
            </a:r>
            <a:r>
              <a:rPr lang="en-US" sz="1600" dirty="0"/>
              <a:t> and </a:t>
            </a:r>
            <a:r>
              <a:rPr lang="en-US" sz="1600" dirty="0">
                <a:hlinkClick r:id="rId6"/>
              </a:rPr>
              <a:t>bit.ly/zero-to-binder-rise</a:t>
            </a:r>
            <a:endParaRPr lang="en-US" sz="1600" dirty="0"/>
          </a:p>
          <a:p>
            <a:endParaRPr lang="en-US" sz="1600" dirty="0"/>
          </a:p>
          <a:p>
            <a:r>
              <a:rPr lang="en-US" sz="1600" dirty="0"/>
              <a:t>Visit the </a:t>
            </a:r>
            <a:r>
              <a:rPr lang="en-US" sz="1600" b="1" dirty="0"/>
              <a:t>Turing Way</a:t>
            </a:r>
            <a:r>
              <a:rPr lang="en-US" sz="1600" dirty="0"/>
              <a:t> repo here: </a:t>
            </a:r>
            <a:r>
              <a:rPr lang="en-US" sz="1600" dirty="0">
                <a:hlinkClick r:id="rId7"/>
              </a:rPr>
              <a:t>github.com/alan-turing-institute/the-turing-way</a:t>
            </a:r>
            <a:endParaRPr lang="en-US" sz="1600" dirty="0"/>
          </a:p>
        </p:txBody>
      </p:sp>
    </p:spTree>
    <p:extLst>
      <p:ext uri="{BB962C8B-B14F-4D97-AF65-F5344CB8AC3E}">
        <p14:creationId xmlns:p14="http://schemas.microsoft.com/office/powerpoint/2010/main" val="99327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EF3A-542A-3E4F-8D5E-9D7106A933A5}"/>
              </a:ext>
            </a:extLst>
          </p:cNvPr>
          <p:cNvSpPr>
            <a:spLocks noGrp="1"/>
          </p:cNvSpPr>
          <p:nvPr>
            <p:ph type="title"/>
          </p:nvPr>
        </p:nvSpPr>
        <p:spPr/>
        <p:txBody>
          <a:bodyPr/>
          <a:lstStyle/>
          <a:p>
            <a:pPr algn="ctr"/>
            <a:r>
              <a:rPr lang="en-US" b="1" dirty="0"/>
              <a:t>Beyond Notebooks…</a:t>
            </a:r>
          </a:p>
        </p:txBody>
      </p:sp>
      <p:sp>
        <p:nvSpPr>
          <p:cNvPr id="3" name="Content Placeholder 2">
            <a:extLst>
              <a:ext uri="{FF2B5EF4-FFF2-40B4-BE49-F238E27FC236}">
                <a16:creationId xmlns:a16="http://schemas.microsoft.com/office/drawing/2014/main" id="{5E84F6A1-708F-0447-96A3-FED3C60A15CE}"/>
              </a:ext>
            </a:extLst>
          </p:cNvPr>
          <p:cNvSpPr>
            <a:spLocks noGrp="1"/>
          </p:cNvSpPr>
          <p:nvPr>
            <p:ph idx="1"/>
          </p:nvPr>
        </p:nvSpPr>
        <p:spPr/>
        <p:txBody>
          <a:bodyPr/>
          <a:lstStyle/>
          <a:p>
            <a:r>
              <a:rPr lang="en-US" b="1" dirty="0" err="1"/>
              <a:t>JupyterLab</a:t>
            </a:r>
            <a:r>
              <a:rPr lang="en-US" dirty="0"/>
              <a:t> is installed into your containerized repo by default.</a:t>
            </a:r>
          </a:p>
          <a:p>
            <a:r>
              <a:rPr lang="en-US" dirty="0"/>
              <a:t>You can access it by changing the URL you visit to:</a:t>
            </a:r>
          </a:p>
          <a:p>
            <a:pPr lvl="1"/>
            <a:r>
              <a:rPr lang="en-US" b="1" dirty="0"/>
              <a:t>https://mybinder.org/v2/gh/your-username/my-first-binder/master?urlpath=lab</a:t>
            </a:r>
          </a:p>
          <a:p>
            <a:r>
              <a:rPr lang="en-US" dirty="0"/>
              <a:t>Here you can access:</a:t>
            </a:r>
          </a:p>
          <a:p>
            <a:pPr lvl="1"/>
            <a:r>
              <a:rPr lang="en-US" dirty="0"/>
              <a:t>Notebooks</a:t>
            </a:r>
          </a:p>
          <a:p>
            <a:pPr lvl="1"/>
            <a:r>
              <a:rPr lang="en-US" dirty="0" err="1"/>
              <a:t>IPython</a:t>
            </a:r>
            <a:r>
              <a:rPr lang="en-US" dirty="0"/>
              <a:t> consoles</a:t>
            </a:r>
          </a:p>
          <a:p>
            <a:pPr lvl="1"/>
            <a:r>
              <a:rPr lang="en-US" dirty="0"/>
              <a:t>Terminals</a:t>
            </a:r>
          </a:p>
          <a:p>
            <a:pPr lvl="1"/>
            <a:r>
              <a:rPr lang="en-US" dirty="0"/>
              <a:t>A text editor</a:t>
            </a:r>
          </a:p>
          <a:p>
            <a:r>
              <a:rPr lang="en-US" dirty="0"/>
              <a:t>If you use R, you can also open </a:t>
            </a:r>
            <a:r>
              <a:rPr lang="en-US" dirty="0" err="1"/>
              <a:t>RStudio</a:t>
            </a:r>
            <a:r>
              <a:rPr lang="en-US" dirty="0"/>
              <a:t> using </a:t>
            </a:r>
            <a:r>
              <a:rPr lang="en-US" sz="2400" dirty="0">
                <a:latin typeface="Andale Mono" panose="020B0509000000000004" pitchFamily="49" charset="0"/>
              </a:rPr>
              <a:t>?</a:t>
            </a:r>
            <a:r>
              <a:rPr lang="en-US" sz="2400" dirty="0" err="1">
                <a:latin typeface="Andale Mono" panose="020B0509000000000004" pitchFamily="49" charset="0"/>
              </a:rPr>
              <a:t>urlpath</a:t>
            </a:r>
            <a:r>
              <a:rPr lang="en-US" sz="2400" dirty="0">
                <a:latin typeface="Andale Mono" panose="020B0509000000000004" pitchFamily="49" charset="0"/>
              </a:rPr>
              <a:t>=</a:t>
            </a:r>
            <a:r>
              <a:rPr lang="en-US" sz="2400" dirty="0" err="1">
                <a:latin typeface="Andale Mono" panose="020B0509000000000004" pitchFamily="49" charset="0"/>
              </a:rPr>
              <a:t>rstudio</a:t>
            </a:r>
            <a:endParaRPr lang="en-US" dirty="0">
              <a:latin typeface="Andale Mono" panose="020B0509000000000004" pitchFamily="49" charset="0"/>
            </a:endParaRPr>
          </a:p>
        </p:txBody>
      </p:sp>
    </p:spTree>
    <p:extLst>
      <p:ext uri="{BB962C8B-B14F-4D97-AF65-F5344CB8AC3E}">
        <p14:creationId xmlns:p14="http://schemas.microsoft.com/office/powerpoint/2010/main" val="361472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A39D9-5395-C447-8D9F-82E7D86E793D}"/>
              </a:ext>
            </a:extLst>
          </p:cNvPr>
          <p:cNvSpPr>
            <a:spLocks noGrp="1"/>
          </p:cNvSpPr>
          <p:nvPr>
            <p:ph type="title"/>
          </p:nvPr>
        </p:nvSpPr>
        <p:spPr/>
        <p:txBody>
          <a:bodyPr>
            <a:normAutofit/>
          </a:bodyPr>
          <a:lstStyle/>
          <a:p>
            <a:pPr algn="ctr"/>
            <a:r>
              <a:rPr lang="en-US" b="1" dirty="0"/>
              <a:t>Running Code is More Complicated than Displaying Code</a:t>
            </a:r>
          </a:p>
        </p:txBody>
      </p:sp>
      <p:sp>
        <p:nvSpPr>
          <p:cNvPr id="3" name="Content Placeholder 2">
            <a:extLst>
              <a:ext uri="{FF2B5EF4-FFF2-40B4-BE49-F238E27FC236}">
                <a16:creationId xmlns:a16="http://schemas.microsoft.com/office/drawing/2014/main" id="{3B5F51DD-81C6-7E42-9C3F-9CE2E971BDD0}"/>
              </a:ext>
            </a:extLst>
          </p:cNvPr>
          <p:cNvSpPr>
            <a:spLocks noGrp="1"/>
          </p:cNvSpPr>
          <p:nvPr>
            <p:ph idx="1"/>
          </p:nvPr>
        </p:nvSpPr>
        <p:spPr/>
        <p:txBody>
          <a:bodyPr>
            <a:normAutofit/>
          </a:bodyPr>
          <a:lstStyle/>
          <a:p>
            <a:r>
              <a:rPr lang="en-US" dirty="0"/>
              <a:t>GitHub is a great service for sharing code</a:t>
            </a:r>
          </a:p>
          <a:p>
            <a:pPr lvl="1"/>
            <a:r>
              <a:rPr lang="en-US" dirty="0"/>
              <a:t>But the contents of a GitHub repository are </a:t>
            </a:r>
            <a:r>
              <a:rPr lang="en-US" b="1" dirty="0"/>
              <a:t>static</a:t>
            </a:r>
          </a:p>
          <a:p>
            <a:pPr lvl="1"/>
            <a:r>
              <a:rPr lang="en-US" dirty="0"/>
              <a:t>How could you </a:t>
            </a:r>
            <a:r>
              <a:rPr lang="en-US" i="1" dirty="0"/>
              <a:t>run</a:t>
            </a:r>
            <a:r>
              <a:rPr lang="en-US" dirty="0"/>
              <a:t> a GitHub repository </a:t>
            </a:r>
            <a:r>
              <a:rPr lang="en-US" b="1" dirty="0"/>
              <a:t>without installing complicated requirements</a:t>
            </a:r>
            <a:r>
              <a:rPr lang="en-US" dirty="0"/>
              <a:t>? Or even </a:t>
            </a:r>
            <a:r>
              <a:rPr lang="en-US" b="1" dirty="0"/>
              <a:t>in your browser</a:t>
            </a:r>
            <a:r>
              <a:rPr lang="en-US" dirty="0"/>
              <a:t>?</a:t>
            </a:r>
          </a:p>
          <a:p>
            <a:r>
              <a:rPr lang="en-US" dirty="0"/>
              <a:t>To run code, you need:</a:t>
            </a:r>
          </a:p>
          <a:p>
            <a:pPr lvl="1"/>
            <a:r>
              <a:rPr lang="en-US" dirty="0"/>
              <a:t>Hardware on which to run the code</a:t>
            </a:r>
          </a:p>
          <a:p>
            <a:pPr lvl="1"/>
            <a:r>
              <a:rPr lang="en-US" dirty="0"/>
              <a:t>Software, including:</a:t>
            </a:r>
          </a:p>
          <a:p>
            <a:pPr lvl="2"/>
            <a:r>
              <a:rPr lang="en-US" dirty="0"/>
              <a:t>The code itself</a:t>
            </a:r>
          </a:p>
          <a:p>
            <a:pPr lvl="2"/>
            <a:r>
              <a:rPr lang="en-US" dirty="0"/>
              <a:t>The programming language (e.g. python, R)</a:t>
            </a:r>
          </a:p>
          <a:p>
            <a:pPr lvl="2"/>
            <a:r>
              <a:rPr lang="en-US" dirty="0"/>
              <a:t>Relevant packages (e.g. pandas, matplotlib, </a:t>
            </a:r>
            <a:r>
              <a:rPr lang="en-US" dirty="0" err="1"/>
              <a:t>tidyverse</a:t>
            </a:r>
            <a:r>
              <a:rPr lang="en-US" dirty="0"/>
              <a:t>, </a:t>
            </a:r>
            <a:r>
              <a:rPr lang="en-US" dirty="0" err="1"/>
              <a:t>ggplot</a:t>
            </a:r>
            <a:r>
              <a:rPr lang="en-US" dirty="0"/>
              <a:t>)</a:t>
            </a:r>
          </a:p>
        </p:txBody>
      </p:sp>
    </p:spTree>
    <p:extLst>
      <p:ext uri="{BB962C8B-B14F-4D97-AF65-F5344CB8AC3E}">
        <p14:creationId xmlns:p14="http://schemas.microsoft.com/office/powerpoint/2010/main" val="192614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E2BC-882D-EF40-A6AC-C973342CD88A}"/>
              </a:ext>
            </a:extLst>
          </p:cNvPr>
          <p:cNvSpPr>
            <a:spLocks noGrp="1"/>
          </p:cNvSpPr>
          <p:nvPr>
            <p:ph type="title"/>
          </p:nvPr>
        </p:nvSpPr>
        <p:spPr/>
        <p:txBody>
          <a:bodyPr/>
          <a:lstStyle/>
          <a:p>
            <a:pPr algn="ctr"/>
            <a:r>
              <a:rPr lang="en-US" b="1" dirty="0"/>
              <a:t>What Binder provides</a:t>
            </a:r>
          </a:p>
        </p:txBody>
      </p:sp>
      <p:sp>
        <p:nvSpPr>
          <p:cNvPr id="3" name="Content Placeholder 2">
            <a:extLst>
              <a:ext uri="{FF2B5EF4-FFF2-40B4-BE49-F238E27FC236}">
                <a16:creationId xmlns:a16="http://schemas.microsoft.com/office/drawing/2014/main" id="{4D9D564B-3290-4C43-9B36-722CFE134031}"/>
              </a:ext>
            </a:extLst>
          </p:cNvPr>
          <p:cNvSpPr>
            <a:spLocks noGrp="1"/>
          </p:cNvSpPr>
          <p:nvPr>
            <p:ph idx="1"/>
          </p:nvPr>
        </p:nvSpPr>
        <p:spPr/>
        <p:txBody>
          <a:bodyPr>
            <a:normAutofit/>
          </a:bodyPr>
          <a:lstStyle/>
          <a:p>
            <a:r>
              <a:rPr lang="en-US" b="1" dirty="0"/>
              <a:t>Binder</a:t>
            </a:r>
            <a:r>
              <a:rPr lang="en-US" dirty="0"/>
              <a:t> is a service that provides your code, the hardware, and the software</a:t>
            </a:r>
          </a:p>
          <a:p>
            <a:r>
              <a:rPr lang="en-US" dirty="0"/>
              <a:t>You can create a link to a </a:t>
            </a:r>
            <a:r>
              <a:rPr lang="en-US" b="1" dirty="0"/>
              <a:t>live, interactive</a:t>
            </a:r>
            <a:r>
              <a:rPr lang="en-US" dirty="0"/>
              <a:t> version of your code</a:t>
            </a:r>
          </a:p>
          <a:p>
            <a:r>
              <a:rPr lang="en-US" dirty="0"/>
              <a:t>An example binder link:</a:t>
            </a:r>
          </a:p>
          <a:p>
            <a:pPr marL="0" indent="0">
              <a:buNone/>
            </a:pPr>
            <a:r>
              <a:rPr lang="en-US" sz="2400" dirty="0">
                <a:solidFill>
                  <a:srgbClr val="0070C0"/>
                </a:solidFill>
                <a:hlinkClick r:id="rId2">
                  <a:extLst>
                    <a:ext uri="{A12FA001-AC4F-418D-AE19-62706E023703}">
                      <ahyp:hlinkClr xmlns:ahyp="http://schemas.microsoft.com/office/drawing/2018/hyperlinkcolor" val="tx"/>
                    </a:ext>
                  </a:extLst>
                </a:hlinkClick>
              </a:rPr>
              <a:t>https://mybinder.org/v2/gh/trekhleb/homemade-machine-learning/master?filepath=notebooks%2Fanomaly_detection%2Fanomaly_detection_gaussian_demo.ipynb</a:t>
            </a:r>
            <a:endParaRPr lang="en-US" sz="2400" dirty="0">
              <a:solidFill>
                <a:srgbClr val="0070C0"/>
              </a:solidFill>
            </a:endParaRPr>
          </a:p>
          <a:p>
            <a:pPr marL="0" indent="0">
              <a:buNone/>
            </a:pPr>
            <a:r>
              <a:rPr lang="en-US" sz="2400" dirty="0"/>
              <a:t>From this repo: </a:t>
            </a:r>
            <a:r>
              <a:rPr lang="en-US" sz="2400" dirty="0">
                <a:solidFill>
                  <a:srgbClr val="0070C0"/>
                </a:solidFill>
                <a:hlinkClick r:id="rId3">
                  <a:extLst>
                    <a:ext uri="{A12FA001-AC4F-418D-AE19-62706E023703}">
                      <ahyp:hlinkClr xmlns:ahyp="http://schemas.microsoft.com/office/drawing/2018/hyperlinkcolor" val="tx"/>
                    </a:ext>
                  </a:extLst>
                </a:hlinkClick>
              </a:rPr>
              <a:t>github.com/trekhleb/homemade-machine-learning</a:t>
            </a:r>
            <a:endParaRPr lang="en-US" sz="2400" dirty="0">
              <a:solidFill>
                <a:srgbClr val="0070C0"/>
              </a:solidFill>
            </a:endParaRPr>
          </a:p>
          <a:p>
            <a:pPr lvl="1"/>
            <a:r>
              <a:rPr lang="en-US" dirty="0"/>
              <a:t>The Binder link has a similar structure the GitHub repo link!</a:t>
            </a:r>
          </a:p>
          <a:p>
            <a:pPr lvl="1"/>
            <a:r>
              <a:rPr lang="en-US" dirty="0"/>
              <a:t>The “</a:t>
            </a:r>
            <a:r>
              <a:rPr lang="en-US" dirty="0" err="1"/>
              <a:t>filepath</a:t>
            </a:r>
            <a:r>
              <a:rPr lang="en-US" dirty="0"/>
              <a:t>” argument opens a specific notebook in the repo!</a:t>
            </a:r>
          </a:p>
        </p:txBody>
      </p:sp>
    </p:spTree>
    <p:extLst>
      <p:ext uri="{BB962C8B-B14F-4D97-AF65-F5344CB8AC3E}">
        <p14:creationId xmlns:p14="http://schemas.microsoft.com/office/powerpoint/2010/main" val="145075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B7F8C-C22E-ED44-87E0-63035A8344A7}"/>
              </a:ext>
            </a:extLst>
          </p:cNvPr>
          <p:cNvSpPr>
            <a:spLocks noGrp="1"/>
          </p:cNvSpPr>
          <p:nvPr>
            <p:ph type="title"/>
          </p:nvPr>
        </p:nvSpPr>
        <p:spPr/>
        <p:txBody>
          <a:bodyPr/>
          <a:lstStyle/>
          <a:p>
            <a:pPr algn="ctr"/>
            <a:r>
              <a:rPr lang="en-US" b="1" dirty="0"/>
              <a:t>Creating a repo to </a:t>
            </a:r>
            <a:r>
              <a:rPr lang="en-US" b="1" dirty="0" err="1"/>
              <a:t>Binderize</a:t>
            </a:r>
            <a:endParaRPr lang="en-US" b="1" dirty="0"/>
          </a:p>
        </p:txBody>
      </p:sp>
      <p:sp>
        <p:nvSpPr>
          <p:cNvPr id="3" name="Content Placeholder 2">
            <a:extLst>
              <a:ext uri="{FF2B5EF4-FFF2-40B4-BE49-F238E27FC236}">
                <a16:creationId xmlns:a16="http://schemas.microsoft.com/office/drawing/2014/main" id="{FABD1549-D5AB-D548-8432-7B342220D079}"/>
              </a:ext>
            </a:extLst>
          </p:cNvPr>
          <p:cNvSpPr>
            <a:spLocks noGrp="1"/>
          </p:cNvSpPr>
          <p:nvPr>
            <p:ph idx="1"/>
          </p:nvPr>
        </p:nvSpPr>
        <p:spPr/>
        <p:txBody>
          <a:bodyPr>
            <a:normAutofit fontScale="92500" lnSpcReduction="20000"/>
          </a:bodyPr>
          <a:lstStyle/>
          <a:p>
            <a:pPr marL="0" indent="0">
              <a:buNone/>
            </a:pPr>
            <a:r>
              <a:rPr lang="en-US" b="1" dirty="0"/>
              <a:t>TO DO:</a:t>
            </a:r>
          </a:p>
          <a:p>
            <a:pPr marL="514350" indent="-514350">
              <a:buFont typeface="+mj-lt"/>
              <a:buAutoNum type="arabicPeriod"/>
            </a:pPr>
            <a:r>
              <a:rPr lang="en-US" dirty="0"/>
              <a:t>Create a new repo on GitHub called “my-first-binder”</a:t>
            </a:r>
          </a:p>
          <a:p>
            <a:pPr lvl="1"/>
            <a:r>
              <a:rPr lang="en-US" dirty="0"/>
              <a:t>Don’t forget to </a:t>
            </a:r>
            <a:r>
              <a:rPr lang="en-US" dirty="0" err="1"/>
              <a:t>initialise</a:t>
            </a:r>
            <a:r>
              <a:rPr lang="en-US" dirty="0"/>
              <a:t> with a README!!</a:t>
            </a:r>
          </a:p>
          <a:p>
            <a:pPr marL="514350" indent="-514350">
              <a:buFont typeface="+mj-lt"/>
              <a:buAutoNum type="arabicPeriod"/>
            </a:pPr>
            <a:r>
              <a:rPr lang="en-US" dirty="0"/>
              <a:t>Create a file called </a:t>
            </a:r>
            <a:r>
              <a:rPr lang="en-US" sz="2400" dirty="0" err="1">
                <a:latin typeface="Andale Mono" panose="020B0509000000000004" pitchFamily="49" charset="0"/>
              </a:rPr>
              <a:t>hello.py</a:t>
            </a:r>
            <a:r>
              <a:rPr lang="en-US" dirty="0"/>
              <a:t> via the web interface with </a:t>
            </a:r>
            <a:r>
              <a:rPr lang="en-US" sz="2400" dirty="0">
                <a:latin typeface="Andale Mono" panose="020B0509000000000004" pitchFamily="49" charset="0"/>
              </a:rPr>
              <a:t>print(“Hello from Binder!”)</a:t>
            </a:r>
            <a:r>
              <a:rPr lang="en-US" dirty="0"/>
              <a:t> on the first line and commit this straight to master</a:t>
            </a:r>
          </a:p>
          <a:p>
            <a:pPr lvl="1"/>
            <a:r>
              <a:rPr lang="en-US" dirty="0"/>
              <a:t>Bad practice           but we’re not collaborating right now</a:t>
            </a:r>
          </a:p>
          <a:p>
            <a:pPr marL="0" indent="0">
              <a:buNone/>
            </a:pPr>
            <a:endParaRPr lang="en-US" dirty="0"/>
          </a:p>
          <a:p>
            <a:pPr marL="0" indent="0">
              <a:buNone/>
            </a:pPr>
            <a:endParaRPr lang="en-US" dirty="0"/>
          </a:p>
          <a:p>
            <a:pPr marL="0" indent="0">
              <a:buNone/>
            </a:pPr>
            <a:endParaRPr lang="en-US" dirty="0"/>
          </a:p>
          <a:p>
            <a:pPr marL="0" indent="0">
              <a:buNone/>
            </a:pPr>
            <a:r>
              <a:rPr lang="en-US" dirty="0"/>
              <a:t>“</a:t>
            </a:r>
            <a:r>
              <a:rPr lang="en-US" dirty="0" err="1"/>
              <a:t>Binderize</a:t>
            </a:r>
            <a:r>
              <a:rPr lang="en-US" dirty="0"/>
              <a:t>” </a:t>
            </a:r>
            <a:r>
              <a:rPr lang="en-US" dirty="0">
                <a:sym typeface="Wingdings" pitchFamily="2" charset="2"/>
              </a:rPr>
              <a:t> creating the instructions that Binder can understand to create the environment your code needs</a:t>
            </a:r>
            <a:endParaRPr lang="en-US" dirty="0"/>
          </a:p>
        </p:txBody>
      </p:sp>
      <p:pic>
        <p:nvPicPr>
          <p:cNvPr id="8" name="Picture 7" descr="Clipart - SMIL animation Verkehrslichtsignalanlage">
            <a:extLst>
              <a:ext uri="{FF2B5EF4-FFF2-40B4-BE49-F238E27FC236}">
                <a16:creationId xmlns:a16="http://schemas.microsoft.com/office/drawing/2014/main" id="{45DABC03-00A2-C742-ADCA-E4283976D6C6}"/>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721" r="26818"/>
          <a:stretch/>
        </p:blipFill>
        <p:spPr>
          <a:xfrm>
            <a:off x="10367963" y="74254"/>
            <a:ext cx="985837" cy="2832818"/>
          </a:xfrm>
          <a:prstGeom prst="rect">
            <a:avLst/>
          </a:prstGeom>
        </p:spPr>
      </p:pic>
      <p:pic>
        <p:nvPicPr>
          <p:cNvPr id="10" name="Picture 9" descr="File:Emoji u1f648.svg - Wiktionary">
            <a:extLst>
              <a:ext uri="{FF2B5EF4-FFF2-40B4-BE49-F238E27FC236}">
                <a16:creationId xmlns:a16="http://schemas.microsoft.com/office/drawing/2014/main" id="{A1A38F47-F642-0E4B-9771-714619F53A1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flipH="1">
            <a:off x="3057525" y="3429000"/>
            <a:ext cx="528638" cy="528638"/>
          </a:xfrm>
          <a:prstGeom prst="rect">
            <a:avLst/>
          </a:prstGeom>
        </p:spPr>
      </p:pic>
      <p:sp>
        <p:nvSpPr>
          <p:cNvPr id="11" name="TextBox 10">
            <a:extLst>
              <a:ext uri="{FF2B5EF4-FFF2-40B4-BE49-F238E27FC236}">
                <a16:creationId xmlns:a16="http://schemas.microsoft.com/office/drawing/2014/main" id="{1969E0ED-009E-4448-83E9-39CE67450CC0}"/>
              </a:ext>
            </a:extLst>
          </p:cNvPr>
          <p:cNvSpPr txBox="1"/>
          <p:nvPr/>
        </p:nvSpPr>
        <p:spPr>
          <a:xfrm flipH="1">
            <a:off x="3586163" y="7154212"/>
            <a:ext cx="60478" cy="6463308"/>
          </a:xfrm>
          <a:prstGeom prst="rect">
            <a:avLst/>
          </a:prstGeom>
          <a:noFill/>
        </p:spPr>
        <p:txBody>
          <a:bodyPr wrap="square" rtlCol="0">
            <a:spAutoFit/>
          </a:bodyPr>
          <a:lstStyle/>
          <a:p>
            <a:r>
              <a:rPr lang="en-US" sz="900">
                <a:hlinkClick r:id="rId5" tooltip="https://en.wiktionary.org/wiki/File:Emoji_u1f648.svg"/>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63231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B7CD-8DB9-E941-BCAB-FCF6BFDE46E9}"/>
              </a:ext>
            </a:extLst>
          </p:cNvPr>
          <p:cNvSpPr>
            <a:spLocks noGrp="1"/>
          </p:cNvSpPr>
          <p:nvPr>
            <p:ph type="title"/>
          </p:nvPr>
        </p:nvSpPr>
        <p:spPr/>
        <p:txBody>
          <a:bodyPr/>
          <a:lstStyle/>
          <a:p>
            <a:pPr algn="ctr"/>
            <a:r>
              <a:rPr lang="en-US" b="1" dirty="0"/>
              <a:t>Launch your first Repo!</a:t>
            </a:r>
          </a:p>
        </p:txBody>
      </p:sp>
      <p:sp>
        <p:nvSpPr>
          <p:cNvPr id="3" name="Content Placeholder 2">
            <a:extLst>
              <a:ext uri="{FF2B5EF4-FFF2-40B4-BE49-F238E27FC236}">
                <a16:creationId xmlns:a16="http://schemas.microsoft.com/office/drawing/2014/main" id="{754D694C-B987-1A4B-A5E5-713B1CAE7AF4}"/>
              </a:ext>
            </a:extLst>
          </p:cNvPr>
          <p:cNvSpPr>
            <a:spLocks noGrp="1"/>
          </p:cNvSpPr>
          <p:nvPr>
            <p:ph idx="1"/>
          </p:nvPr>
        </p:nvSpPr>
        <p:spPr>
          <a:xfrm>
            <a:off x="838200" y="1825625"/>
            <a:ext cx="8142514" cy="4351338"/>
          </a:xfrm>
        </p:spPr>
        <p:txBody>
          <a:bodyPr>
            <a:normAutofit/>
          </a:bodyPr>
          <a:lstStyle/>
          <a:p>
            <a:pPr marL="0" indent="0">
              <a:buNone/>
            </a:pPr>
            <a:r>
              <a:rPr lang="en-US" sz="2400" b="1" dirty="0"/>
              <a:t>TO DO:</a:t>
            </a:r>
          </a:p>
          <a:p>
            <a:pPr marL="514350" indent="-514350">
              <a:buFont typeface="+mj-lt"/>
              <a:buAutoNum type="arabicPeriod"/>
            </a:pPr>
            <a:r>
              <a:rPr lang="en-US" sz="2400" dirty="0"/>
              <a:t>Go to </a:t>
            </a:r>
            <a:r>
              <a:rPr lang="en-US" sz="2400" dirty="0">
                <a:hlinkClick r:id="rId2"/>
              </a:rPr>
              <a:t>https://mybinder.org</a:t>
            </a:r>
            <a:endParaRPr lang="en-US" sz="2400" dirty="0"/>
          </a:p>
          <a:p>
            <a:pPr marL="514350" indent="-514350">
              <a:buFont typeface="+mj-lt"/>
              <a:buAutoNum type="arabicPeriod"/>
            </a:pPr>
            <a:r>
              <a:rPr lang="en-US" sz="2400" dirty="0"/>
              <a:t>Type the URL of your repo into the “GitHub repo or URL” box</a:t>
            </a:r>
          </a:p>
          <a:p>
            <a:pPr lvl="1"/>
            <a:r>
              <a:rPr lang="en-US" sz="2000" dirty="0"/>
              <a:t>Should look like: </a:t>
            </a:r>
            <a:r>
              <a:rPr lang="en-US" sz="2000" b="1" dirty="0"/>
              <a:t>https://github.com/your-username/my-first-binder</a:t>
            </a:r>
          </a:p>
          <a:p>
            <a:pPr marL="514350" indent="-514350">
              <a:buFont typeface="+mj-lt"/>
              <a:buAutoNum type="arabicPeriod"/>
            </a:pPr>
            <a:r>
              <a:rPr lang="en-US" sz="2400" dirty="0"/>
              <a:t>As you type, the webpage generates a link in the “Copy the URL below…” box</a:t>
            </a:r>
          </a:p>
          <a:p>
            <a:pPr lvl="1"/>
            <a:r>
              <a:rPr lang="en-US" sz="2000" dirty="0"/>
              <a:t>Should look like: </a:t>
            </a:r>
            <a:r>
              <a:rPr lang="en-US" sz="2000" b="1" dirty="0"/>
              <a:t>https://mybinder.org/v2/gh/your-username/my-first-binder/master</a:t>
            </a:r>
          </a:p>
          <a:p>
            <a:pPr marL="514350" indent="-514350">
              <a:buFont typeface="+mj-lt"/>
              <a:buAutoNum type="arabicPeriod"/>
            </a:pPr>
            <a:r>
              <a:rPr lang="en-US" sz="2400" dirty="0"/>
              <a:t>Copy it, open a new browser tab and visit that URL</a:t>
            </a:r>
          </a:p>
          <a:p>
            <a:pPr lvl="1"/>
            <a:r>
              <a:rPr lang="en-US" sz="2000" dirty="0"/>
              <a:t>You will see a “spinner” as binder launches the repo</a:t>
            </a:r>
          </a:p>
        </p:txBody>
      </p:sp>
      <p:pic>
        <p:nvPicPr>
          <p:cNvPr id="4" name="Picture 3" descr="Clipart - SMIL animation Verkehrslichtsignalanlage">
            <a:extLst>
              <a:ext uri="{FF2B5EF4-FFF2-40B4-BE49-F238E27FC236}">
                <a16:creationId xmlns:a16="http://schemas.microsoft.com/office/drawing/2014/main" id="{9E4C79B6-6589-C640-A832-F62EA454D1AD}"/>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721" r="26818"/>
          <a:stretch/>
        </p:blipFill>
        <p:spPr>
          <a:xfrm>
            <a:off x="10367963" y="74254"/>
            <a:ext cx="985837" cy="2832818"/>
          </a:xfrm>
          <a:prstGeom prst="rect">
            <a:avLst/>
          </a:prstGeom>
        </p:spPr>
      </p:pic>
      <p:sp>
        <p:nvSpPr>
          <p:cNvPr id="5" name="TextBox 4">
            <a:extLst>
              <a:ext uri="{FF2B5EF4-FFF2-40B4-BE49-F238E27FC236}">
                <a16:creationId xmlns:a16="http://schemas.microsoft.com/office/drawing/2014/main" id="{BC8914C3-B862-0C4F-B463-E02B562133B9}"/>
              </a:ext>
            </a:extLst>
          </p:cNvPr>
          <p:cNvSpPr txBox="1"/>
          <p:nvPr/>
        </p:nvSpPr>
        <p:spPr>
          <a:xfrm>
            <a:off x="8713334" y="4572000"/>
            <a:ext cx="3309257" cy="212365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b="1" dirty="0"/>
              <a:t>Background Box!</a:t>
            </a:r>
          </a:p>
          <a:p>
            <a:r>
              <a:rPr lang="en-US" sz="1600" dirty="0"/>
              <a:t>While you wait, </a:t>
            </a:r>
            <a:r>
              <a:rPr lang="en-US" sz="1600" dirty="0" err="1"/>
              <a:t>BinderHub</a:t>
            </a:r>
            <a:r>
              <a:rPr lang="en-US" sz="1600" dirty="0"/>
              <a:t> is:</a:t>
            </a:r>
          </a:p>
          <a:p>
            <a:pPr marL="285750" indent="-285750">
              <a:buFont typeface="Arial" panose="020B0604020202020204" pitchFamily="34" charset="0"/>
              <a:buChar char="•"/>
            </a:pPr>
            <a:r>
              <a:rPr lang="en-US" sz="1600" dirty="0"/>
              <a:t>Fetching your repo from GitHub</a:t>
            </a:r>
          </a:p>
          <a:p>
            <a:pPr marL="285750" indent="-285750">
              <a:buFont typeface="Arial" panose="020B0604020202020204" pitchFamily="34" charset="0"/>
              <a:buChar char="•"/>
            </a:pPr>
            <a:r>
              <a:rPr lang="en-US" sz="1600" dirty="0" err="1"/>
              <a:t>Analysing</a:t>
            </a:r>
            <a:r>
              <a:rPr lang="en-US" sz="1600" dirty="0"/>
              <a:t> the contents</a:t>
            </a:r>
          </a:p>
          <a:p>
            <a:pPr marL="285750" indent="-285750">
              <a:buFont typeface="Arial" panose="020B0604020202020204" pitchFamily="34" charset="0"/>
              <a:buChar char="•"/>
            </a:pPr>
            <a:r>
              <a:rPr lang="en-US" sz="1600" dirty="0"/>
              <a:t>Creating a Docker image</a:t>
            </a:r>
          </a:p>
          <a:p>
            <a:pPr marL="285750" indent="-285750">
              <a:buFont typeface="Arial" panose="020B0604020202020204" pitchFamily="34" charset="0"/>
              <a:buChar char="•"/>
            </a:pPr>
            <a:r>
              <a:rPr lang="en-US" sz="1600" dirty="0"/>
              <a:t>Launching that image in the Cloud</a:t>
            </a:r>
          </a:p>
          <a:p>
            <a:pPr marL="285750" indent="-285750">
              <a:buFont typeface="Arial" panose="020B0604020202020204" pitchFamily="34" charset="0"/>
              <a:buChar char="•"/>
            </a:pPr>
            <a:r>
              <a:rPr lang="en-US" sz="1600" dirty="0"/>
              <a:t>Connecting you to it via your browser</a:t>
            </a:r>
          </a:p>
        </p:txBody>
      </p:sp>
    </p:spTree>
    <p:extLst>
      <p:ext uri="{BB962C8B-B14F-4D97-AF65-F5344CB8AC3E}">
        <p14:creationId xmlns:p14="http://schemas.microsoft.com/office/powerpoint/2010/main" val="24924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4549-5683-2E41-BB83-78E87AD0EDA0}"/>
              </a:ext>
            </a:extLst>
          </p:cNvPr>
          <p:cNvSpPr>
            <a:spLocks noGrp="1"/>
          </p:cNvSpPr>
          <p:nvPr>
            <p:ph type="title"/>
          </p:nvPr>
        </p:nvSpPr>
        <p:spPr/>
        <p:txBody>
          <a:bodyPr/>
          <a:lstStyle/>
          <a:p>
            <a:pPr algn="ctr"/>
            <a:r>
              <a:rPr lang="en-US" b="1" dirty="0"/>
              <a:t>Run </a:t>
            </a:r>
            <a:r>
              <a:rPr lang="en-US" b="1" dirty="0" err="1">
                <a:latin typeface="Andale Mono" panose="020B0509000000000004" pitchFamily="49" charset="0"/>
              </a:rPr>
              <a:t>hello.py</a:t>
            </a:r>
            <a:endParaRPr lang="en-US" b="1" dirty="0">
              <a:latin typeface="Andale Mono" panose="020B0509000000000004" pitchFamily="49" charset="0"/>
            </a:endParaRPr>
          </a:p>
        </p:txBody>
      </p:sp>
      <p:sp>
        <p:nvSpPr>
          <p:cNvPr id="3" name="Content Placeholder 2">
            <a:extLst>
              <a:ext uri="{FF2B5EF4-FFF2-40B4-BE49-F238E27FC236}">
                <a16:creationId xmlns:a16="http://schemas.microsoft.com/office/drawing/2014/main" id="{62EA457B-C3E4-DE4E-ADAF-6CC3BD83D45A}"/>
              </a:ext>
            </a:extLst>
          </p:cNvPr>
          <p:cNvSpPr>
            <a:spLocks noGrp="1"/>
          </p:cNvSpPr>
          <p:nvPr>
            <p:ph idx="1"/>
          </p:nvPr>
        </p:nvSpPr>
        <p:spPr>
          <a:xfrm>
            <a:off x="838200" y="1825625"/>
            <a:ext cx="9405257" cy="4351338"/>
          </a:xfrm>
        </p:spPr>
        <p:txBody>
          <a:bodyPr/>
          <a:lstStyle/>
          <a:p>
            <a:pPr marL="0" indent="0">
              <a:buNone/>
            </a:pPr>
            <a:r>
              <a:rPr lang="en-US" dirty="0"/>
              <a:t>If everything ran smoothly, you’ll see a </a:t>
            </a:r>
            <a:r>
              <a:rPr lang="en-US" dirty="0" err="1"/>
              <a:t>Jupyter</a:t>
            </a:r>
            <a:r>
              <a:rPr lang="en-US" dirty="0"/>
              <a:t> Notebook interface.</a:t>
            </a:r>
          </a:p>
          <a:p>
            <a:pPr marL="0" indent="0">
              <a:buNone/>
            </a:pPr>
            <a:endParaRPr lang="en-US" dirty="0"/>
          </a:p>
          <a:p>
            <a:pPr marL="0" indent="0">
              <a:buNone/>
            </a:pPr>
            <a:r>
              <a:rPr lang="en-US" b="1" dirty="0"/>
              <a:t>TO DO:</a:t>
            </a:r>
          </a:p>
          <a:p>
            <a:pPr marL="514350" indent="-514350">
              <a:buFont typeface="+mj-lt"/>
              <a:buAutoNum type="arabicPeriod"/>
            </a:pPr>
            <a:r>
              <a:rPr lang="en-US" dirty="0"/>
              <a:t>In the top right corner click “New” </a:t>
            </a:r>
            <a:r>
              <a:rPr lang="en-US" dirty="0">
                <a:sym typeface="Wingdings" pitchFamily="2" charset="2"/>
              </a:rPr>
              <a:t> “Terminal”</a:t>
            </a:r>
          </a:p>
          <a:p>
            <a:pPr marL="514350" indent="-514350">
              <a:buFont typeface="+mj-lt"/>
              <a:buAutoNum type="arabicPeriod"/>
            </a:pPr>
            <a:r>
              <a:rPr lang="en-US" dirty="0">
                <a:sym typeface="Wingdings" pitchFamily="2" charset="2"/>
              </a:rPr>
              <a:t>In the new tab with the terminal, type </a:t>
            </a:r>
            <a:r>
              <a:rPr lang="en-US" sz="2400" dirty="0">
                <a:latin typeface="Andale Mono" panose="020B0509000000000004" pitchFamily="49" charset="0"/>
                <a:sym typeface="Wingdings" pitchFamily="2" charset="2"/>
              </a:rPr>
              <a:t>python </a:t>
            </a:r>
            <a:r>
              <a:rPr lang="en-US" sz="2400" dirty="0" err="1">
                <a:latin typeface="Andale Mono" panose="020B0509000000000004" pitchFamily="49" charset="0"/>
                <a:sym typeface="Wingdings" pitchFamily="2" charset="2"/>
              </a:rPr>
              <a:t>hello.py</a:t>
            </a:r>
            <a:r>
              <a:rPr lang="en-US" dirty="0">
                <a:sym typeface="Wingdings" pitchFamily="2" charset="2"/>
              </a:rPr>
              <a:t> and press return</a:t>
            </a:r>
            <a:endParaRPr lang="en-US" dirty="0"/>
          </a:p>
        </p:txBody>
      </p:sp>
      <p:pic>
        <p:nvPicPr>
          <p:cNvPr id="4" name="Picture 3" descr="Clipart - SMIL animation Verkehrslichtsignalanlage">
            <a:extLst>
              <a:ext uri="{FF2B5EF4-FFF2-40B4-BE49-F238E27FC236}">
                <a16:creationId xmlns:a16="http://schemas.microsoft.com/office/drawing/2014/main" id="{5CC61F0E-C716-984D-9329-BD93427BDFF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721" r="26818"/>
          <a:stretch/>
        </p:blipFill>
        <p:spPr>
          <a:xfrm>
            <a:off x="10367963" y="74254"/>
            <a:ext cx="985837" cy="2832818"/>
          </a:xfrm>
          <a:prstGeom prst="rect">
            <a:avLst/>
          </a:prstGeom>
        </p:spPr>
      </p:pic>
    </p:spTree>
    <p:extLst>
      <p:ext uri="{BB962C8B-B14F-4D97-AF65-F5344CB8AC3E}">
        <p14:creationId xmlns:p14="http://schemas.microsoft.com/office/powerpoint/2010/main" val="2631139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3263E-AAD2-4945-AA0E-867A7024DA6D}"/>
              </a:ext>
            </a:extLst>
          </p:cNvPr>
          <p:cNvSpPr>
            <a:spLocks noGrp="1"/>
          </p:cNvSpPr>
          <p:nvPr>
            <p:ph type="title"/>
          </p:nvPr>
        </p:nvSpPr>
        <p:spPr/>
        <p:txBody>
          <a:bodyPr/>
          <a:lstStyle/>
          <a:p>
            <a:pPr algn="ctr"/>
            <a:r>
              <a:rPr lang="en-US" b="1" dirty="0"/>
              <a:t>Pinning Dependencies</a:t>
            </a:r>
          </a:p>
        </p:txBody>
      </p:sp>
      <p:sp>
        <p:nvSpPr>
          <p:cNvPr id="3" name="Content Placeholder 2">
            <a:extLst>
              <a:ext uri="{FF2B5EF4-FFF2-40B4-BE49-F238E27FC236}">
                <a16:creationId xmlns:a16="http://schemas.microsoft.com/office/drawing/2014/main" id="{1E96C9C5-3380-6146-92C1-CC9CD7EDDD7A}"/>
              </a:ext>
            </a:extLst>
          </p:cNvPr>
          <p:cNvSpPr>
            <a:spLocks noGrp="1"/>
          </p:cNvSpPr>
          <p:nvPr>
            <p:ph idx="1"/>
          </p:nvPr>
        </p:nvSpPr>
        <p:spPr>
          <a:xfrm>
            <a:off x="838200" y="1825625"/>
            <a:ext cx="8175171" cy="4351338"/>
          </a:xfrm>
        </p:spPr>
        <p:txBody>
          <a:bodyPr>
            <a:normAutofit fontScale="85000" lnSpcReduction="10000"/>
          </a:bodyPr>
          <a:lstStyle/>
          <a:p>
            <a:pPr marL="0" indent="0">
              <a:buNone/>
            </a:pPr>
            <a:r>
              <a:rPr lang="en-US" dirty="0"/>
              <a:t>It was easy to get started, but our environment is barebones – let’s add a dependency!</a:t>
            </a:r>
          </a:p>
          <a:p>
            <a:pPr marL="0" indent="0">
              <a:buNone/>
            </a:pPr>
            <a:endParaRPr lang="en-US" dirty="0"/>
          </a:p>
          <a:p>
            <a:pPr marL="0" indent="0">
              <a:buNone/>
            </a:pPr>
            <a:r>
              <a:rPr lang="en-US" b="1" dirty="0"/>
              <a:t>TO DO:</a:t>
            </a:r>
          </a:p>
          <a:p>
            <a:pPr marL="514350" indent="-514350">
              <a:buFont typeface="+mj-lt"/>
              <a:buAutoNum type="arabicPeriod"/>
            </a:pPr>
            <a:r>
              <a:rPr lang="en-US" dirty="0"/>
              <a:t>In your repo, create a file called </a:t>
            </a:r>
            <a:r>
              <a:rPr lang="en-US" sz="2400" dirty="0" err="1">
                <a:latin typeface="Andale Mono" panose="020B0509000000000004" pitchFamily="49" charset="0"/>
              </a:rPr>
              <a:t>requirements.txt</a:t>
            </a:r>
            <a:endParaRPr lang="en-US" dirty="0">
              <a:latin typeface="Andale Mono" panose="020B0509000000000004" pitchFamily="49" charset="0"/>
            </a:endParaRPr>
          </a:p>
          <a:p>
            <a:pPr marL="514350" indent="-514350">
              <a:buFont typeface="+mj-lt"/>
              <a:buAutoNum type="arabicPeriod"/>
            </a:pPr>
            <a:r>
              <a:rPr lang="en-US" dirty="0"/>
              <a:t>Add a line that says: </a:t>
            </a:r>
            <a:r>
              <a:rPr lang="en-US" sz="2400" dirty="0" err="1">
                <a:latin typeface="Andale Mono" panose="020B0509000000000004" pitchFamily="49" charset="0"/>
              </a:rPr>
              <a:t>numpy</a:t>
            </a:r>
            <a:r>
              <a:rPr lang="en-US" sz="2400" dirty="0">
                <a:latin typeface="Andale Mono" panose="020B0509000000000004" pitchFamily="49" charset="0"/>
              </a:rPr>
              <a:t>==1.14.5</a:t>
            </a:r>
            <a:endParaRPr lang="en-US" dirty="0">
              <a:latin typeface="Andale Mono" panose="020B0509000000000004" pitchFamily="49" charset="0"/>
            </a:endParaRPr>
          </a:p>
          <a:p>
            <a:pPr marL="514350" indent="-514350">
              <a:buFont typeface="+mj-lt"/>
              <a:buAutoNum type="arabicPeriod"/>
            </a:pPr>
            <a:r>
              <a:rPr lang="en-US" dirty="0"/>
              <a:t>Check for typos!</a:t>
            </a:r>
          </a:p>
          <a:p>
            <a:pPr marL="514350" indent="-514350">
              <a:buFont typeface="+mj-lt"/>
              <a:buAutoNum type="arabicPeriod"/>
            </a:pPr>
            <a:r>
              <a:rPr lang="en-US" dirty="0"/>
              <a:t>Visit </a:t>
            </a:r>
            <a:r>
              <a:rPr lang="en-US" b="1" dirty="0"/>
              <a:t>https://mybinder.org/v2/gh/your-username/my-first-binder/master</a:t>
            </a:r>
            <a:r>
              <a:rPr lang="en-US" dirty="0"/>
              <a:t> again in a new tab</a:t>
            </a:r>
          </a:p>
          <a:p>
            <a:pPr lvl="1"/>
            <a:r>
              <a:rPr lang="en-US" dirty="0"/>
              <a:t>This time, click on “Build Logs” in the big, horizontal, grey bar. This will let you watch the progress of your build. It’s useful when your build fails or something you think should be installed is missing.</a:t>
            </a:r>
          </a:p>
        </p:txBody>
      </p:sp>
      <p:pic>
        <p:nvPicPr>
          <p:cNvPr id="4" name="Picture 3" descr="Clipart - SMIL animation Verkehrslichtsignalanlage">
            <a:extLst>
              <a:ext uri="{FF2B5EF4-FFF2-40B4-BE49-F238E27FC236}">
                <a16:creationId xmlns:a16="http://schemas.microsoft.com/office/drawing/2014/main" id="{481ECE9E-74B1-EC4D-A088-3E4DF08B7AA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721" r="26818"/>
          <a:stretch/>
        </p:blipFill>
        <p:spPr>
          <a:xfrm>
            <a:off x="10367963" y="74254"/>
            <a:ext cx="985837" cy="2832818"/>
          </a:xfrm>
          <a:prstGeom prst="rect">
            <a:avLst/>
          </a:prstGeom>
        </p:spPr>
      </p:pic>
      <p:sp>
        <p:nvSpPr>
          <p:cNvPr id="5" name="TextBox 4">
            <a:extLst>
              <a:ext uri="{FF2B5EF4-FFF2-40B4-BE49-F238E27FC236}">
                <a16:creationId xmlns:a16="http://schemas.microsoft.com/office/drawing/2014/main" id="{47EC5B49-6D51-AF4C-B2F1-F0F6BE3CEB9E}"/>
              </a:ext>
            </a:extLst>
          </p:cNvPr>
          <p:cNvSpPr txBox="1"/>
          <p:nvPr/>
        </p:nvSpPr>
        <p:spPr>
          <a:xfrm>
            <a:off x="9133114" y="5192485"/>
            <a:ext cx="2928257"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a:t>Background Box!</a:t>
            </a:r>
          </a:p>
          <a:p>
            <a:r>
              <a:rPr lang="en-US" dirty="0"/>
              <a:t>This time, </a:t>
            </a:r>
            <a:r>
              <a:rPr lang="en-US" dirty="0" err="1"/>
              <a:t>BinderHub</a:t>
            </a:r>
            <a:r>
              <a:rPr lang="en-US" dirty="0"/>
              <a:t> will read </a:t>
            </a:r>
            <a:r>
              <a:rPr lang="en-US" sz="1600" dirty="0" err="1">
                <a:latin typeface="Andale Mono" panose="020B0509000000000004" pitchFamily="49" charset="0"/>
              </a:rPr>
              <a:t>requirements.txt</a:t>
            </a:r>
            <a:r>
              <a:rPr lang="en-US" sz="1600" dirty="0">
                <a:latin typeface="Andale Mono" panose="020B0509000000000004" pitchFamily="49" charset="0"/>
              </a:rPr>
              <a:t> </a:t>
            </a:r>
            <a:r>
              <a:rPr lang="en-US" dirty="0"/>
              <a:t>and install version 1.14.5 of the </a:t>
            </a:r>
            <a:r>
              <a:rPr lang="en-US" sz="1600" dirty="0" err="1">
                <a:latin typeface="Andale Mono" panose="020B0509000000000004" pitchFamily="49" charset="0"/>
              </a:rPr>
              <a:t>numpy</a:t>
            </a:r>
            <a:r>
              <a:rPr lang="en-US" dirty="0"/>
              <a:t> package</a:t>
            </a:r>
          </a:p>
        </p:txBody>
      </p:sp>
    </p:spTree>
    <p:extLst>
      <p:ext uri="{BB962C8B-B14F-4D97-AF65-F5344CB8AC3E}">
        <p14:creationId xmlns:p14="http://schemas.microsoft.com/office/powerpoint/2010/main" val="30516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C05B-96DF-9945-A974-00ED028B677C}"/>
              </a:ext>
            </a:extLst>
          </p:cNvPr>
          <p:cNvSpPr>
            <a:spLocks noGrp="1"/>
          </p:cNvSpPr>
          <p:nvPr>
            <p:ph type="title"/>
          </p:nvPr>
        </p:nvSpPr>
        <p:spPr/>
        <p:txBody>
          <a:bodyPr/>
          <a:lstStyle/>
          <a:p>
            <a:pPr algn="ctr"/>
            <a:r>
              <a:rPr lang="en-US" b="1" dirty="0"/>
              <a:t>Check the Environment</a:t>
            </a:r>
          </a:p>
        </p:txBody>
      </p:sp>
      <p:sp>
        <p:nvSpPr>
          <p:cNvPr id="3" name="Content Placeholder 2">
            <a:extLst>
              <a:ext uri="{FF2B5EF4-FFF2-40B4-BE49-F238E27FC236}">
                <a16:creationId xmlns:a16="http://schemas.microsoft.com/office/drawing/2014/main" id="{268D46FF-E2BC-314C-BFCF-5C05C9CB4ADE}"/>
              </a:ext>
            </a:extLst>
          </p:cNvPr>
          <p:cNvSpPr>
            <a:spLocks noGrp="1"/>
          </p:cNvSpPr>
          <p:nvPr>
            <p:ph idx="1"/>
          </p:nvPr>
        </p:nvSpPr>
        <p:spPr>
          <a:xfrm>
            <a:off x="838200" y="1825625"/>
            <a:ext cx="9742714" cy="4351338"/>
          </a:xfrm>
        </p:spPr>
        <p:txBody>
          <a:bodyPr>
            <a:normAutofit lnSpcReduction="10000"/>
          </a:bodyPr>
          <a:lstStyle/>
          <a:p>
            <a:pPr marL="0" indent="0">
              <a:buNone/>
            </a:pPr>
            <a:r>
              <a:rPr lang="en-US" b="1" dirty="0"/>
              <a:t>TO DO:</a:t>
            </a:r>
          </a:p>
          <a:p>
            <a:pPr marL="514350" indent="-514350">
              <a:buFont typeface="+mj-lt"/>
              <a:buAutoNum type="arabicPeriod"/>
            </a:pPr>
            <a:r>
              <a:rPr lang="en-US" dirty="0"/>
              <a:t>In the top right corner of the </a:t>
            </a:r>
            <a:r>
              <a:rPr lang="en-US" dirty="0" err="1"/>
              <a:t>Jupyter</a:t>
            </a:r>
            <a:r>
              <a:rPr lang="en-US" dirty="0"/>
              <a:t> Notebook window, click “New” </a:t>
            </a:r>
            <a:r>
              <a:rPr lang="en-US" dirty="0">
                <a:sym typeface="Wingdings" pitchFamily="2" charset="2"/>
              </a:rPr>
              <a:t> “Python 3” to open a new Notebook</a:t>
            </a:r>
          </a:p>
          <a:p>
            <a:pPr marL="514350" indent="-514350">
              <a:buFont typeface="+mj-lt"/>
              <a:buAutoNum type="arabicPeriod"/>
            </a:pPr>
            <a:r>
              <a:rPr lang="en-US" dirty="0">
                <a:sym typeface="Wingdings" pitchFamily="2" charset="2"/>
              </a:rPr>
              <a:t>Type the following into a new cell:</a:t>
            </a:r>
          </a:p>
          <a:p>
            <a:pPr marL="0" indent="0">
              <a:buNone/>
            </a:pPr>
            <a:endParaRPr lang="en-US" dirty="0">
              <a:sym typeface="Wingdings" pitchFamily="2" charset="2"/>
            </a:endParaRPr>
          </a:p>
          <a:p>
            <a:pPr marL="0" indent="0">
              <a:buNone/>
            </a:pPr>
            <a:endParaRPr lang="en-US" dirty="0">
              <a:sym typeface="Wingdings" pitchFamily="2" charset="2"/>
            </a:endParaRPr>
          </a:p>
          <a:p>
            <a:pPr marL="0" indent="0">
              <a:buNone/>
            </a:pPr>
            <a:endParaRPr lang="en-US" dirty="0">
              <a:sym typeface="Wingdings" pitchFamily="2" charset="2"/>
            </a:endParaRPr>
          </a:p>
          <a:p>
            <a:pPr marL="514350" indent="-514350">
              <a:buFont typeface="+mj-lt"/>
              <a:buAutoNum type="arabicPeriod" startAt="3"/>
            </a:pPr>
            <a:r>
              <a:rPr lang="en-US" dirty="0">
                <a:sym typeface="Wingdings" pitchFamily="2" charset="2"/>
              </a:rPr>
              <a:t>Run the cell to see the version number and a random number printed out</a:t>
            </a:r>
          </a:p>
          <a:p>
            <a:pPr lvl="1"/>
            <a:r>
              <a:rPr lang="en-US" dirty="0">
                <a:sym typeface="Wingdings" pitchFamily="2" charset="2"/>
              </a:rPr>
              <a:t>Press either SHIFT+RETURN or the “Run” button in the Menu bar</a:t>
            </a:r>
          </a:p>
        </p:txBody>
      </p:sp>
      <p:sp>
        <p:nvSpPr>
          <p:cNvPr id="4" name="TextBox 3">
            <a:extLst>
              <a:ext uri="{FF2B5EF4-FFF2-40B4-BE49-F238E27FC236}">
                <a16:creationId xmlns:a16="http://schemas.microsoft.com/office/drawing/2014/main" id="{8D91E100-6BCF-D64C-945F-6138ED5EA5F3}"/>
              </a:ext>
            </a:extLst>
          </p:cNvPr>
          <p:cNvSpPr txBox="1"/>
          <p:nvPr/>
        </p:nvSpPr>
        <p:spPr>
          <a:xfrm>
            <a:off x="1828800" y="3559629"/>
            <a:ext cx="4608954" cy="1200329"/>
          </a:xfrm>
          <a:prstGeom prst="rect">
            <a:avLst/>
          </a:prstGeom>
          <a:noFill/>
        </p:spPr>
        <p:txBody>
          <a:bodyPr wrap="none" rtlCol="0">
            <a:spAutoFit/>
          </a:bodyPr>
          <a:lstStyle/>
          <a:p>
            <a:r>
              <a:rPr lang="en-US" sz="2400" dirty="0">
                <a:latin typeface="Andale Mono" panose="020B0509000000000004" pitchFamily="49" charset="0"/>
              </a:rPr>
              <a:t>import </a:t>
            </a:r>
            <a:r>
              <a:rPr lang="en-US" sz="2400" dirty="0" err="1">
                <a:latin typeface="Andale Mono" panose="020B0509000000000004" pitchFamily="49" charset="0"/>
              </a:rPr>
              <a:t>numpy</a:t>
            </a:r>
            <a:endParaRPr lang="en-US" sz="2400" dirty="0">
              <a:latin typeface="Andale Mono" panose="020B0509000000000004" pitchFamily="49" charset="0"/>
            </a:endParaRPr>
          </a:p>
          <a:p>
            <a:r>
              <a:rPr lang="en-US" sz="2400" dirty="0">
                <a:latin typeface="Andale Mono" panose="020B0509000000000004" pitchFamily="49" charset="0"/>
              </a:rPr>
              <a:t>print(</a:t>
            </a:r>
            <a:r>
              <a:rPr lang="en-US" sz="2400" dirty="0" err="1">
                <a:latin typeface="Andale Mono" panose="020B0509000000000004" pitchFamily="49" charset="0"/>
              </a:rPr>
              <a:t>numpy</a:t>
            </a:r>
            <a:r>
              <a:rPr lang="en-US" sz="2400" dirty="0">
                <a:latin typeface="Andale Mono" panose="020B0509000000000004" pitchFamily="49" charset="0"/>
              </a:rPr>
              <a:t>.__version__)</a:t>
            </a:r>
          </a:p>
          <a:p>
            <a:r>
              <a:rPr lang="en-US" sz="2400" dirty="0" err="1">
                <a:latin typeface="Andale Mono" panose="020B0509000000000004" pitchFamily="49" charset="0"/>
              </a:rPr>
              <a:t>numpy.random.randn</a:t>
            </a:r>
            <a:r>
              <a:rPr lang="en-US" sz="2400" dirty="0">
                <a:latin typeface="Andale Mono" panose="020B0509000000000004" pitchFamily="49" charset="0"/>
              </a:rPr>
              <a:t>()</a:t>
            </a:r>
          </a:p>
        </p:txBody>
      </p:sp>
      <p:sp>
        <p:nvSpPr>
          <p:cNvPr id="5" name="TextBox 4">
            <a:extLst>
              <a:ext uri="{FF2B5EF4-FFF2-40B4-BE49-F238E27FC236}">
                <a16:creationId xmlns:a16="http://schemas.microsoft.com/office/drawing/2014/main" id="{712E2C45-CCA2-134D-A5E4-45B303FF7D11}"/>
              </a:ext>
            </a:extLst>
          </p:cNvPr>
          <p:cNvSpPr txBox="1"/>
          <p:nvPr/>
        </p:nvSpPr>
        <p:spPr>
          <a:xfrm>
            <a:off x="6437754" y="4001294"/>
            <a:ext cx="3303981" cy="369332"/>
          </a:xfrm>
          <a:prstGeom prst="rect">
            <a:avLst/>
          </a:prstGeom>
          <a:noFill/>
        </p:spPr>
        <p:txBody>
          <a:bodyPr wrap="none" rtlCol="0">
            <a:spAutoFit/>
          </a:bodyPr>
          <a:lstStyle/>
          <a:p>
            <a:r>
              <a:rPr lang="en-US" b="1" dirty="0">
                <a:sym typeface="Wingdings" pitchFamily="2" charset="2"/>
              </a:rPr>
              <a:t> 2 underscores either side! “_”</a:t>
            </a:r>
            <a:endParaRPr lang="en-US" b="1" dirty="0"/>
          </a:p>
        </p:txBody>
      </p:sp>
      <p:pic>
        <p:nvPicPr>
          <p:cNvPr id="6" name="Picture 5" descr="Clipart - SMIL animation Verkehrslichtsignalanlage">
            <a:extLst>
              <a:ext uri="{FF2B5EF4-FFF2-40B4-BE49-F238E27FC236}">
                <a16:creationId xmlns:a16="http://schemas.microsoft.com/office/drawing/2014/main" id="{905F7E68-D629-E141-B33E-3B232FB380E1}"/>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6721" r="26818"/>
          <a:stretch/>
        </p:blipFill>
        <p:spPr>
          <a:xfrm>
            <a:off x="10367963" y="74254"/>
            <a:ext cx="985837" cy="2832818"/>
          </a:xfrm>
          <a:prstGeom prst="rect">
            <a:avLst/>
          </a:prstGeom>
        </p:spPr>
      </p:pic>
    </p:spTree>
    <p:extLst>
      <p:ext uri="{BB962C8B-B14F-4D97-AF65-F5344CB8AC3E}">
        <p14:creationId xmlns:p14="http://schemas.microsoft.com/office/powerpoint/2010/main" val="1436326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F1E8-9AE0-A74B-BD10-9AFDEBE4A25D}"/>
              </a:ext>
            </a:extLst>
          </p:cNvPr>
          <p:cNvSpPr>
            <a:spLocks noGrp="1"/>
          </p:cNvSpPr>
          <p:nvPr>
            <p:ph type="title"/>
          </p:nvPr>
        </p:nvSpPr>
        <p:spPr/>
        <p:txBody>
          <a:bodyPr/>
          <a:lstStyle/>
          <a:p>
            <a:pPr algn="ctr"/>
            <a:r>
              <a:rPr lang="en-US" b="1" dirty="0"/>
              <a:t>Sharing your Work</a:t>
            </a:r>
          </a:p>
        </p:txBody>
      </p:sp>
      <p:sp>
        <p:nvSpPr>
          <p:cNvPr id="3" name="Content Placeholder 2">
            <a:extLst>
              <a:ext uri="{FF2B5EF4-FFF2-40B4-BE49-F238E27FC236}">
                <a16:creationId xmlns:a16="http://schemas.microsoft.com/office/drawing/2014/main" id="{D26DF004-4532-D24F-A0D3-E11332B4F903}"/>
              </a:ext>
            </a:extLst>
          </p:cNvPr>
          <p:cNvSpPr>
            <a:spLocks noGrp="1"/>
          </p:cNvSpPr>
          <p:nvPr>
            <p:ph idx="1"/>
          </p:nvPr>
        </p:nvSpPr>
        <p:spPr>
          <a:xfrm>
            <a:off x="838200" y="1825625"/>
            <a:ext cx="9383486" cy="4351338"/>
          </a:xfrm>
        </p:spPr>
        <p:txBody>
          <a:bodyPr>
            <a:normAutofit fontScale="85000" lnSpcReduction="20000"/>
          </a:bodyPr>
          <a:lstStyle/>
          <a:p>
            <a:pPr marL="0" indent="0">
              <a:buNone/>
            </a:pPr>
            <a:r>
              <a:rPr lang="en-US" dirty="0"/>
              <a:t>Binder is all about sharing your work easily and there are two ways to do it:</a:t>
            </a:r>
          </a:p>
          <a:p>
            <a:r>
              <a:rPr lang="en-US" dirty="0"/>
              <a:t>Share the </a:t>
            </a:r>
            <a:r>
              <a:rPr lang="en-US" b="1" dirty="0"/>
              <a:t>https://mybinder.org/v2/gh/your-username/my-first-binder/master </a:t>
            </a:r>
            <a:r>
              <a:rPr lang="en-US" dirty="0"/>
              <a:t>URL directly</a:t>
            </a:r>
          </a:p>
          <a:p>
            <a:r>
              <a:rPr lang="en-US" dirty="0"/>
              <a:t>Visit </a:t>
            </a:r>
            <a:r>
              <a:rPr lang="en-US" dirty="0">
                <a:hlinkClick r:id="rId2"/>
              </a:rPr>
              <a:t>https://mybinder.org</a:t>
            </a:r>
            <a:r>
              <a:rPr lang="en-US" dirty="0"/>
              <a:t>, type in the URL of your repo, and copy the Markdown or Restructured Text snippet into your README. This snippet will render a badge that people can click. </a:t>
            </a:r>
          </a:p>
          <a:p>
            <a:pPr marL="0" indent="0">
              <a:buNone/>
            </a:pPr>
            <a:r>
              <a:rPr lang="en-US" b="1" dirty="0"/>
              <a:t>TO DO:</a:t>
            </a:r>
          </a:p>
          <a:p>
            <a:pPr marL="514350" indent="-514350">
              <a:buFont typeface="+mj-lt"/>
              <a:buAutoNum type="arabicPeriod"/>
            </a:pPr>
            <a:r>
              <a:rPr lang="en-US" dirty="0"/>
              <a:t>Add the Markdown snippet from </a:t>
            </a:r>
            <a:r>
              <a:rPr lang="en-US" dirty="0">
                <a:hlinkClick r:id="rId2"/>
              </a:rPr>
              <a:t>https://mybinder.org</a:t>
            </a:r>
            <a:r>
              <a:rPr lang="en-US" dirty="0"/>
              <a:t> to the </a:t>
            </a:r>
            <a:r>
              <a:rPr lang="en-US" dirty="0" err="1"/>
              <a:t>README.md</a:t>
            </a:r>
            <a:r>
              <a:rPr lang="en-US" dirty="0"/>
              <a:t> file in your repo</a:t>
            </a:r>
          </a:p>
          <a:p>
            <a:pPr lvl="1"/>
            <a:r>
              <a:rPr lang="en-US" dirty="0"/>
              <a:t>The grey bar with a badge in it unfolds the snippets. Click the clipboard next to the box marked with an “m” to automatically copy the Markdown snippet.</a:t>
            </a:r>
          </a:p>
          <a:p>
            <a:pPr marL="514350" indent="-514350">
              <a:buFont typeface="+mj-lt"/>
              <a:buAutoNum type="arabicPeriod"/>
            </a:pPr>
            <a:r>
              <a:rPr lang="en-US" dirty="0"/>
              <a:t>Click the badge to make sure it works!</a:t>
            </a:r>
          </a:p>
        </p:txBody>
      </p:sp>
      <p:pic>
        <p:nvPicPr>
          <p:cNvPr id="4" name="Picture 3" descr="Clipart - SMIL animation Verkehrslichtsignalanlage">
            <a:extLst>
              <a:ext uri="{FF2B5EF4-FFF2-40B4-BE49-F238E27FC236}">
                <a16:creationId xmlns:a16="http://schemas.microsoft.com/office/drawing/2014/main" id="{1FC95265-EC88-1B4F-8466-384BAB086AFF}"/>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6721" r="26818"/>
          <a:stretch/>
        </p:blipFill>
        <p:spPr>
          <a:xfrm>
            <a:off x="10367963" y="74254"/>
            <a:ext cx="985837" cy="2832818"/>
          </a:xfrm>
          <a:prstGeom prst="rect">
            <a:avLst/>
          </a:prstGeom>
        </p:spPr>
      </p:pic>
      <p:pic>
        <p:nvPicPr>
          <p:cNvPr id="6" name="Graphic 5">
            <a:extLst>
              <a:ext uri="{FF2B5EF4-FFF2-40B4-BE49-F238E27FC236}">
                <a16:creationId xmlns:a16="http://schemas.microsoft.com/office/drawing/2014/main" id="{EFD2EDA0-678B-DA4C-97C9-599EF6BEFC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7450" y="3671208"/>
            <a:ext cx="1951264" cy="361345"/>
          </a:xfrm>
          <a:prstGeom prst="rect">
            <a:avLst/>
          </a:prstGeom>
        </p:spPr>
      </p:pic>
    </p:spTree>
    <p:extLst>
      <p:ext uri="{BB962C8B-B14F-4D97-AF65-F5344CB8AC3E}">
        <p14:creationId xmlns:p14="http://schemas.microsoft.com/office/powerpoint/2010/main" val="2415532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961</Words>
  <Application>Microsoft Macintosh PowerPoint</Application>
  <PresentationFormat>Widescreen</PresentationFormat>
  <Paragraphs>99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Andale Mono</vt:lpstr>
      <vt:lpstr>Arial</vt:lpstr>
      <vt:lpstr>Calibri</vt:lpstr>
      <vt:lpstr>Calibri Light</vt:lpstr>
      <vt:lpstr>Office Theme</vt:lpstr>
      <vt:lpstr>From Zero to Binder!</vt:lpstr>
      <vt:lpstr>Running Code is More Complicated than Displaying Code</vt:lpstr>
      <vt:lpstr>What Binder provides</vt:lpstr>
      <vt:lpstr>Creating a repo to Binderize</vt:lpstr>
      <vt:lpstr>Launch your first Repo!</vt:lpstr>
      <vt:lpstr>Run hello.py</vt:lpstr>
      <vt:lpstr>Pinning Dependencies</vt:lpstr>
      <vt:lpstr>Check the Environment</vt:lpstr>
      <vt:lpstr>Sharing your Work</vt:lpstr>
      <vt:lpstr>Beyond Notebooks…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Zero to Binder!</dc:title>
  <dc:creator>Sarah Gibson</dc:creator>
  <cp:lastModifiedBy>Sarah Gibson</cp:lastModifiedBy>
  <cp:revision>22</cp:revision>
  <dcterms:created xsi:type="dcterms:W3CDTF">2019-02-22T11:29:43Z</dcterms:created>
  <dcterms:modified xsi:type="dcterms:W3CDTF">2019-02-22T16:38:55Z</dcterms:modified>
</cp:coreProperties>
</file>