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37AA-D4A3-E146-ADEE-4CDE7ADE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61927-1EA7-8847-A21E-E81C08288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6B14-38E6-4E4C-AA6C-4B0EC07C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A55F8-1720-7E40-BF12-2C55FF60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113D-F0A0-2D49-BF8D-EBE18515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8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99A8-C390-B840-BB17-2C88A35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8DA56-803B-0B44-8E95-E8318CF98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4277-85FE-5B49-99AE-7E7FDCEF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839D-9FDB-9F48-A5AB-F19B954E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A126-CC07-8746-A70B-0FB1F029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68B84-807D-B544-9F05-8994CF283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DFB6-D4AF-BA41-8F8A-3B1AEA84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C3B6-207A-F14E-97BC-BFF0EDF9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0E9E1-577B-7945-B834-8AC21DBB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D2FE-BD16-3842-8BF9-1517DD2A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8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6F70-2350-BA47-982A-F596A831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23C-15AA-1844-8EA5-2AF9A4DC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B233-E5F8-D84A-9D4A-DFB70FC1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E087-EC16-BA40-A76E-8BF94586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7CC6-1032-2A48-BBCC-64F0209C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5715-B640-E34D-9630-E6BAFF05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6801A-154D-8A45-A660-3452E1A2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7E26-A98C-8D47-8833-4FB6E6A0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EE7E9-43D6-6E46-B417-1299D70A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4F575-432D-D942-B23F-F33E5547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5843-EDA3-704E-9ED2-0E07C77A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8B3E-AF9A-7349-BEBF-ECB9DB796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B3C0-204E-3244-AA5D-2748B4F7A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B146C-040A-DE4E-85A0-169F480C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A1A88-0C9D-7845-BF63-51A82640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C7D8-825E-184C-9F71-E285270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883A-FA80-EF4E-A336-F5CD4109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AF3B9-370A-8C42-96D5-A09B0AB8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08BF-8ED3-3D4B-B2B2-AA21E3AC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D8D4C-B4D9-7C44-A864-E482D96D2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ACE82-9E69-1947-99F2-6BFC10336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D749F-AF60-3844-8664-80D5C5BC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F19E1-FE82-7F40-B264-851F6855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1E680-F65B-4149-95F4-F16F2BF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9A2D-D597-7F42-8892-62FB5BB9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00ACA-E5E8-CC4D-B6A6-D99118AA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160A0-F141-534E-A52C-A7BA3635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6725B-6CFF-4442-9775-3DB8D1FA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DC8E5-CD7C-E84E-B02A-87095CED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00E9A-F1D3-284E-AA24-37A97045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9AEFB-A161-0B4E-B856-97F90142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1D3F-6D4F-FA49-9C7F-7786A09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60B9-2F0F-4B49-9F1A-5642EFAA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87AA6-3C26-8844-8167-E441E6C75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AE847-0906-B144-B2BA-F930B16C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D67A-C02E-7649-873D-77D54B62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6002A-E1BC-284D-91BE-F91C173D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EBA1-0D9C-3A42-BB3C-F549B29E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AF6DB-6120-D346-8C59-DBBD90D00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69A5-AE57-E348-ACB6-8622B960B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E177-6CCE-F041-9E9C-D5E69379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30D5-39D1-904B-8A33-577C6E48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1B7D-FE02-2546-AF9D-4D05628A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36FF1-3D1D-564B-BE07-37FD12E0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D06D9-3096-184E-B886-91D0C5CD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DFD2-9DB2-5946-9255-5A80893CB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72FF-01A1-3F49-9B59-DACEE233DE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9913-7C6B-D646-B5BE-85E591E13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87ED-0C0A-BE4B-B7DB-E95346BF0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C5E6-24E6-F141-B917-F80E8BA0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9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alan-turing-institute/the-turing-w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zero-to-binder-rise" TargetMode="External"/><Relationship Id="rId5" Type="http://schemas.openxmlformats.org/officeDocument/2006/relationships/hyperlink" Target="http://bit.ly/zero-to-binder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khleb/homemade-machine-learning" TargetMode="External"/><Relationship Id="rId2" Type="http://schemas.openxmlformats.org/officeDocument/2006/relationships/hyperlink" Target="https://mybinder.org/v2/gh/trekhleb/homemade-machine-learning/master?filepath=notebooks%2Fanomaly_detection%2Fanomaly_detection_gaussian_demo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6770/smil-animation-verkehrslichtsignalanlage-by-ric5sc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tionary.org/wiki/File:Emoji_u1f648.svg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ybind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66770/smil-animation-verkehrslichtsignalanlage-by-ric5s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AF12-7341-5446-8AA9-75DD78D4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064"/>
            <a:ext cx="9144000" cy="1463449"/>
          </a:xfrm>
        </p:spPr>
        <p:txBody>
          <a:bodyPr>
            <a:normAutofit/>
          </a:bodyPr>
          <a:lstStyle/>
          <a:p>
            <a:r>
              <a:rPr lang="en-US" sz="8000" b="1" dirty="0"/>
              <a:t>From Zero to Binder!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D13D9-2F3F-1743-AD41-C3009F028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213"/>
            <a:ext cx="9144000" cy="1024391"/>
          </a:xfrm>
        </p:spPr>
        <p:txBody>
          <a:bodyPr/>
          <a:lstStyle/>
          <a:p>
            <a:r>
              <a:rPr lang="en-US" sz="2800" b="1" dirty="0"/>
              <a:t>The Turing Way</a:t>
            </a:r>
          </a:p>
          <a:p>
            <a:r>
              <a:rPr lang="en-US" dirty="0"/>
              <a:t>making Reproducible Data Science “</a:t>
            </a:r>
            <a:r>
              <a:rPr lang="en-US" i="1" dirty="0"/>
              <a:t>too easy not to do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85E9-292E-7541-9D6F-12F132B9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202407"/>
            <a:ext cx="3905099" cy="16557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C745F2-8B56-7E44-89CE-BBDF0BED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4990" y="469106"/>
            <a:ext cx="3641953" cy="1122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5A971-CB71-2D46-A339-A2B990AFADD0}"/>
              </a:ext>
            </a:extLst>
          </p:cNvPr>
          <p:cNvSpPr txBox="1"/>
          <p:nvPr/>
        </p:nvSpPr>
        <p:spPr>
          <a:xfrm>
            <a:off x="185057" y="5824596"/>
            <a:ext cx="1182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Shamelessly copied from Tim Head’s </a:t>
            </a:r>
            <a:r>
              <a:rPr lang="en-US" sz="1600" i="1" dirty="0"/>
              <a:t>amazing</a:t>
            </a:r>
            <a:r>
              <a:rPr lang="en-US" sz="1600" dirty="0"/>
              <a:t> Zero-to-Binder workshops here: </a:t>
            </a:r>
            <a:r>
              <a:rPr lang="en-US" sz="1600" dirty="0">
                <a:hlinkClick r:id="rId5"/>
              </a:rPr>
              <a:t>bit.ly/zero-to-binder</a:t>
            </a:r>
            <a:r>
              <a:rPr lang="en-US" sz="1600" dirty="0"/>
              <a:t> and </a:t>
            </a:r>
            <a:r>
              <a:rPr lang="en-US" sz="1600" dirty="0">
                <a:hlinkClick r:id="rId6"/>
              </a:rPr>
              <a:t>bit.ly/zero-to-binder-rise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Visit the </a:t>
            </a:r>
            <a:r>
              <a:rPr lang="en-US" sz="1600" b="1" dirty="0"/>
              <a:t>Turing Way</a:t>
            </a:r>
            <a:r>
              <a:rPr lang="en-US" sz="1600" dirty="0"/>
              <a:t> repo here: </a:t>
            </a:r>
            <a:r>
              <a:rPr lang="en-US" sz="1600" dirty="0">
                <a:hlinkClick r:id="rId7"/>
              </a:rPr>
              <a:t>github.com/alan-turing-institute/the-turing-way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32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39D9-5395-C447-8D9F-82E7D86E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Running Code is More Complicated than Displaying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51DD-81C6-7E42-9C3F-9CE2E971B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is a great service for sharing code</a:t>
            </a:r>
          </a:p>
          <a:p>
            <a:pPr lvl="1"/>
            <a:r>
              <a:rPr lang="en-US" dirty="0"/>
              <a:t>But the contents of a GitHub repository are </a:t>
            </a:r>
            <a:r>
              <a:rPr lang="en-US" b="1" dirty="0"/>
              <a:t>static</a:t>
            </a:r>
          </a:p>
          <a:p>
            <a:pPr lvl="1"/>
            <a:r>
              <a:rPr lang="en-US" dirty="0"/>
              <a:t>How could you </a:t>
            </a:r>
            <a:r>
              <a:rPr lang="en-US" i="1" dirty="0"/>
              <a:t>run</a:t>
            </a:r>
            <a:r>
              <a:rPr lang="en-US" dirty="0"/>
              <a:t> a GitHub repository </a:t>
            </a:r>
            <a:r>
              <a:rPr lang="en-US" b="1" dirty="0"/>
              <a:t>without installing complicated requirements</a:t>
            </a:r>
            <a:r>
              <a:rPr lang="en-US" dirty="0"/>
              <a:t>? Or even </a:t>
            </a:r>
            <a:r>
              <a:rPr lang="en-US" b="1" dirty="0"/>
              <a:t>in your browser</a:t>
            </a:r>
            <a:r>
              <a:rPr lang="en-US" dirty="0"/>
              <a:t>?</a:t>
            </a:r>
          </a:p>
          <a:p>
            <a:r>
              <a:rPr lang="en-US" dirty="0"/>
              <a:t>To run code, you need:</a:t>
            </a:r>
          </a:p>
          <a:p>
            <a:pPr lvl="1"/>
            <a:r>
              <a:rPr lang="en-US" dirty="0"/>
              <a:t>Hardware on which to run the code</a:t>
            </a:r>
          </a:p>
          <a:p>
            <a:pPr lvl="1"/>
            <a:r>
              <a:rPr lang="en-US" dirty="0"/>
              <a:t>Software, including:</a:t>
            </a:r>
          </a:p>
          <a:p>
            <a:pPr lvl="2"/>
            <a:r>
              <a:rPr lang="en-US" dirty="0"/>
              <a:t>The code itself</a:t>
            </a:r>
          </a:p>
          <a:p>
            <a:pPr lvl="2"/>
            <a:r>
              <a:rPr lang="en-US" dirty="0"/>
              <a:t>The programming language (e.g. python, R)</a:t>
            </a:r>
          </a:p>
          <a:p>
            <a:pPr lvl="2"/>
            <a:r>
              <a:rPr lang="en-US" dirty="0"/>
              <a:t>Relevant packages (e.g. pandas, matplotlib, </a:t>
            </a:r>
            <a:r>
              <a:rPr lang="en-US" dirty="0" err="1"/>
              <a:t>tidyverse</a:t>
            </a:r>
            <a:r>
              <a:rPr lang="en-US" dirty="0"/>
              <a:t>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14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E2BC-882D-EF40-A6AC-C973342C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Binder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564B-3290-4C43-9B36-722CFE13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Binder</a:t>
            </a:r>
            <a:r>
              <a:rPr lang="en-US" dirty="0"/>
              <a:t> is a service that provides your code, the hardware, and the software</a:t>
            </a:r>
          </a:p>
          <a:p>
            <a:r>
              <a:rPr lang="en-US" dirty="0"/>
              <a:t>You can create a link to a </a:t>
            </a:r>
            <a:r>
              <a:rPr lang="en-US" b="1" dirty="0"/>
              <a:t>live, interactive</a:t>
            </a:r>
            <a:r>
              <a:rPr lang="en-US" dirty="0"/>
              <a:t> version of your code</a:t>
            </a:r>
          </a:p>
          <a:p>
            <a:r>
              <a:rPr lang="en-US" dirty="0"/>
              <a:t>An example binder link: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https://mybinder.org/v2/gh/trekhleb/homemade-machine-learning/master?filepath=notebooks%2Fanomaly_detection%2Fanomaly_detection_gaussian_demo.ipynb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From this repo: </a:t>
            </a: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github.com/trekhleb/homemade-machine-learning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The Binder link has a similar structure the GitHub repo link!</a:t>
            </a:r>
          </a:p>
          <a:p>
            <a:pPr lvl="1"/>
            <a:r>
              <a:rPr lang="en-US" dirty="0"/>
              <a:t>The “</a:t>
            </a:r>
            <a:r>
              <a:rPr lang="en-US" dirty="0" err="1"/>
              <a:t>filepath</a:t>
            </a:r>
            <a:r>
              <a:rPr lang="en-US" dirty="0"/>
              <a:t>” argument opens a specific notebook in the repo!</a:t>
            </a:r>
          </a:p>
        </p:txBody>
      </p:sp>
    </p:spTree>
    <p:extLst>
      <p:ext uri="{BB962C8B-B14F-4D97-AF65-F5344CB8AC3E}">
        <p14:creationId xmlns:p14="http://schemas.microsoft.com/office/powerpoint/2010/main" val="145075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F8C-C22E-ED44-87E0-63035A83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 repo to </a:t>
            </a:r>
            <a:r>
              <a:rPr lang="en-US" b="1" dirty="0" err="1"/>
              <a:t>Binderize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1549-D5AB-D548-8432-7B342220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repo on GitHub called “my-first-binder”</a:t>
            </a:r>
          </a:p>
          <a:p>
            <a:pPr lvl="1"/>
            <a:r>
              <a:rPr lang="en-US" dirty="0"/>
              <a:t>Don’t forget to </a:t>
            </a:r>
            <a:r>
              <a:rPr lang="en-US" dirty="0" err="1"/>
              <a:t>initialise</a:t>
            </a:r>
            <a:r>
              <a:rPr lang="en-US" dirty="0"/>
              <a:t> with a README!!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sz="2400" dirty="0" err="1">
                <a:latin typeface="Andale Mono" panose="020B0509000000000004" pitchFamily="49" charset="0"/>
              </a:rPr>
              <a:t>hello.py</a:t>
            </a:r>
            <a:r>
              <a:rPr lang="en-US" dirty="0"/>
              <a:t> via the web interface with </a:t>
            </a:r>
            <a:r>
              <a:rPr lang="en-US" sz="2400" dirty="0">
                <a:latin typeface="Andale Mono" panose="020B0509000000000004" pitchFamily="49" charset="0"/>
              </a:rPr>
              <a:t>print(“Hello from Binder!”)</a:t>
            </a:r>
            <a:r>
              <a:rPr lang="en-US" dirty="0"/>
              <a:t> on the first line and commit this straight to master</a:t>
            </a:r>
          </a:p>
          <a:p>
            <a:pPr lvl="1"/>
            <a:r>
              <a:rPr lang="en-US" dirty="0"/>
              <a:t>Bad practice           but we’re not collaborating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Binderize</a:t>
            </a:r>
            <a:r>
              <a:rPr lang="en-US" dirty="0"/>
              <a:t>” </a:t>
            </a:r>
            <a:r>
              <a:rPr lang="en-US" dirty="0">
                <a:sym typeface="Wingdings" pitchFamily="2" charset="2"/>
              </a:rPr>
              <a:t> creating the instructions that Binder can understand to creating the environment your code needs</a:t>
            </a:r>
            <a:endParaRPr lang="en-US" dirty="0"/>
          </a:p>
        </p:txBody>
      </p:sp>
      <p:pic>
        <p:nvPicPr>
          <p:cNvPr id="8" name="Picture 7" descr="Clipart - SMIL animation Verkehrslichtsignalanlage">
            <a:extLst>
              <a:ext uri="{FF2B5EF4-FFF2-40B4-BE49-F238E27FC236}">
                <a16:creationId xmlns:a16="http://schemas.microsoft.com/office/drawing/2014/main" id="{45DABC03-00A2-C742-ADCA-E4283976D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721" r="26818"/>
          <a:stretch/>
        </p:blipFill>
        <p:spPr>
          <a:xfrm>
            <a:off x="10367963" y="74254"/>
            <a:ext cx="985837" cy="2832818"/>
          </a:xfrm>
          <a:prstGeom prst="rect">
            <a:avLst/>
          </a:prstGeom>
        </p:spPr>
      </p:pic>
      <p:pic>
        <p:nvPicPr>
          <p:cNvPr id="10" name="Picture 9" descr="File:Emoji u1f648.svg - Wiktionary">
            <a:extLst>
              <a:ext uri="{FF2B5EF4-FFF2-40B4-BE49-F238E27FC236}">
                <a16:creationId xmlns:a16="http://schemas.microsoft.com/office/drawing/2014/main" id="{A1A38F47-F642-0E4B-9771-714619F53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3057525" y="3429000"/>
            <a:ext cx="528638" cy="528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9E0ED-009E-4448-83E9-39CE67450CC0}"/>
              </a:ext>
            </a:extLst>
          </p:cNvPr>
          <p:cNvSpPr txBox="1"/>
          <p:nvPr/>
        </p:nvSpPr>
        <p:spPr>
          <a:xfrm flipH="1">
            <a:off x="3586163" y="7154212"/>
            <a:ext cx="6047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en.wiktionary.org/wiki/File:Emoji_u1f648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3231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B7CD-8DB9-E941-BCAB-FCF6BFD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Launch your first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694C-B987-1A4B-A5E5-713B1CAE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2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https://mybinder.org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Type the URL of your repo into the “GitHub repo or URL” box</a:t>
            </a:r>
          </a:p>
          <a:p>
            <a:pPr lvl="1"/>
            <a:r>
              <a:rPr lang="en-US" sz="2000" dirty="0"/>
              <a:t>Should look like: </a:t>
            </a:r>
            <a:r>
              <a:rPr lang="en-US" sz="2000" b="1" dirty="0"/>
              <a:t>https://github.com/your-username/my-first-binder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 you type, the webpage generates a link in the “Copy the URL below…” box</a:t>
            </a:r>
          </a:p>
          <a:p>
            <a:pPr lvl="1"/>
            <a:r>
              <a:rPr lang="en-US" sz="2000" dirty="0"/>
              <a:t>Should look like: </a:t>
            </a:r>
            <a:r>
              <a:rPr lang="en-US" sz="2000" b="1" dirty="0"/>
              <a:t>https://mybinder.org/v2/gh/your-username/my-first-binder/master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Copy it, open a new browser tab and visit that URL</a:t>
            </a:r>
          </a:p>
          <a:p>
            <a:pPr lvl="1"/>
            <a:r>
              <a:rPr lang="en-US" sz="2000" dirty="0"/>
              <a:t>You will see a “spinner” as binder launches the repo</a:t>
            </a:r>
          </a:p>
        </p:txBody>
      </p:sp>
      <p:pic>
        <p:nvPicPr>
          <p:cNvPr id="4" name="Picture 3" descr="Clipart - SMIL animation Verkehrslichtsignalanlage">
            <a:extLst>
              <a:ext uri="{FF2B5EF4-FFF2-40B4-BE49-F238E27FC236}">
                <a16:creationId xmlns:a16="http://schemas.microsoft.com/office/drawing/2014/main" id="{9E4C79B6-6589-C640-A832-F62EA454D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721" r="26818"/>
          <a:stretch/>
        </p:blipFill>
        <p:spPr>
          <a:xfrm>
            <a:off x="10367963" y="74254"/>
            <a:ext cx="985837" cy="2832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914C3-B862-0C4F-B463-E02B562133B9}"/>
              </a:ext>
            </a:extLst>
          </p:cNvPr>
          <p:cNvSpPr txBox="1"/>
          <p:nvPr/>
        </p:nvSpPr>
        <p:spPr>
          <a:xfrm>
            <a:off x="8713334" y="4572000"/>
            <a:ext cx="3309257" cy="21236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Background Box!</a:t>
            </a:r>
          </a:p>
          <a:p>
            <a:r>
              <a:rPr lang="en-US" sz="1600" dirty="0"/>
              <a:t>While you wait, </a:t>
            </a:r>
            <a:r>
              <a:rPr lang="en-US" sz="1600" dirty="0" err="1"/>
              <a:t>BinderHub</a:t>
            </a:r>
            <a:r>
              <a:rPr lang="en-US" sz="1600" dirty="0"/>
              <a:t>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Fetching your repo from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Analysing</a:t>
            </a:r>
            <a:r>
              <a:rPr lang="en-US" sz="1600" dirty="0"/>
              <a:t> the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a Docker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Launching that image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Connecting you to it via your browser</a:t>
            </a:r>
          </a:p>
        </p:txBody>
      </p:sp>
    </p:spTree>
    <p:extLst>
      <p:ext uri="{BB962C8B-B14F-4D97-AF65-F5344CB8AC3E}">
        <p14:creationId xmlns:p14="http://schemas.microsoft.com/office/powerpoint/2010/main" val="2492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478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Andale Mono</vt:lpstr>
      <vt:lpstr>Arial</vt:lpstr>
      <vt:lpstr>Calibri</vt:lpstr>
      <vt:lpstr>Calibri Light</vt:lpstr>
      <vt:lpstr>Office Theme</vt:lpstr>
      <vt:lpstr>From Zero to Binder!</vt:lpstr>
      <vt:lpstr>Running Code is More Complicated than Displaying Code</vt:lpstr>
      <vt:lpstr>What Binder provides</vt:lpstr>
      <vt:lpstr>Creating a repo to Binderize</vt:lpstr>
      <vt:lpstr>Launch your first Repo!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Binder!</dc:title>
  <dc:creator>Sarah Gibson</dc:creator>
  <cp:lastModifiedBy>Sarah Gibson</cp:lastModifiedBy>
  <cp:revision>10</cp:revision>
  <dcterms:created xsi:type="dcterms:W3CDTF">2019-02-22T11:29:43Z</dcterms:created>
  <dcterms:modified xsi:type="dcterms:W3CDTF">2019-02-22T15:04:27Z</dcterms:modified>
</cp:coreProperties>
</file>