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42"/>
  </p:notesMasterIdLst>
  <p:handoutMasterIdLst>
    <p:handoutMasterId r:id="rId43"/>
  </p:handoutMasterIdLst>
  <p:sldIdLst>
    <p:sldId id="256" r:id="rId2"/>
    <p:sldId id="290" r:id="rId3"/>
    <p:sldId id="266" r:id="rId4"/>
    <p:sldId id="263" r:id="rId5"/>
    <p:sldId id="262" r:id="rId6"/>
    <p:sldId id="291" r:id="rId7"/>
    <p:sldId id="267" r:id="rId8"/>
    <p:sldId id="268" r:id="rId9"/>
    <p:sldId id="257" r:id="rId10"/>
    <p:sldId id="258" r:id="rId11"/>
    <p:sldId id="298" r:id="rId12"/>
    <p:sldId id="292" r:id="rId13"/>
    <p:sldId id="280" r:id="rId14"/>
    <p:sldId id="281" r:id="rId15"/>
    <p:sldId id="282" r:id="rId16"/>
    <p:sldId id="283" r:id="rId17"/>
    <p:sldId id="293" r:id="rId18"/>
    <p:sldId id="285" r:id="rId19"/>
    <p:sldId id="284" r:id="rId20"/>
    <p:sldId id="294" r:id="rId21"/>
    <p:sldId id="289" r:id="rId22"/>
    <p:sldId id="260" r:id="rId23"/>
    <p:sldId id="299" r:id="rId24"/>
    <p:sldId id="269" r:id="rId25"/>
    <p:sldId id="295" r:id="rId26"/>
    <p:sldId id="270" r:id="rId27"/>
    <p:sldId id="271" r:id="rId28"/>
    <p:sldId id="272" r:id="rId29"/>
    <p:sldId id="273" r:id="rId30"/>
    <p:sldId id="274" r:id="rId31"/>
    <p:sldId id="275" r:id="rId32"/>
    <p:sldId id="276" r:id="rId33"/>
    <p:sldId id="277" r:id="rId34"/>
    <p:sldId id="278" r:id="rId35"/>
    <p:sldId id="296" r:id="rId36"/>
    <p:sldId id="279" r:id="rId37"/>
    <p:sldId id="297" r:id="rId38"/>
    <p:sldId id="286" r:id="rId39"/>
    <p:sldId id="287" r:id="rId40"/>
    <p:sldId id="28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28" autoAdjust="0"/>
    <p:restoredTop sz="92308" autoAdjust="0"/>
  </p:normalViewPr>
  <p:slideViewPr>
    <p:cSldViewPr>
      <p:cViewPr varScale="1">
        <p:scale>
          <a:sx n="81" d="100"/>
          <a:sy n="81" d="100"/>
        </p:scale>
        <p:origin x="-52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CAPITULO 1: ANTECEDENTES Y JUSTIFICACIONES</a:t>
            </a: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D317CB-DC06-4FAC-8271-D5C9AFAB8FAC}" type="datetimeFigureOut">
              <a:rPr lang="es-ES" smtClean="0"/>
              <a:pPr/>
              <a:t>11/01/2010</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2E2E4-FA32-420E-A3D6-400CFDE4C2CB}" type="slidenum">
              <a:rPr lang="es-ES" smtClean="0"/>
              <a:pPr/>
              <a:t>‹Nº›</a:t>
            </a:fld>
            <a:endParaRPr lang="es-E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CAPITULO 1: ANTECEDENTES Y JUSTIFICACIONES</a:t>
            </a: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E9C49-020A-4759-B744-163D5C5942D2}" type="datetimeFigureOut">
              <a:rPr lang="en-US" smtClean="0"/>
              <a:pPr/>
              <a:t>1/11/2010</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BB89C-8E02-46B8-8D82-C15B4096564A}" type="slidenum">
              <a:rPr lang="en-US" smtClean="0"/>
              <a:pPr/>
              <a:t>‹Nº›</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encabezado"/>
          <p:cNvSpPr>
            <a:spLocks noGrp="1"/>
          </p:cNvSpPr>
          <p:nvPr>
            <p:ph type="hdr" sz="quarter" idx="10"/>
          </p:nvPr>
        </p:nvSpPr>
        <p:spPr/>
        <p:txBody>
          <a:bodyPr/>
          <a:lstStyle/>
          <a:p>
            <a:r>
              <a:rPr lang="es-ES" smtClean="0"/>
              <a:t>CAPITULO 1: ANTECEDENTES Y JUSTIFICACIONES</a:t>
            </a:r>
            <a:endParaRPr lang="en-US"/>
          </a:p>
        </p:txBody>
      </p:sp>
      <p:sp>
        <p:nvSpPr>
          <p:cNvPr id="5" name="4 Marcador de número de diapositiva"/>
          <p:cNvSpPr>
            <a:spLocks noGrp="1"/>
          </p:cNvSpPr>
          <p:nvPr>
            <p:ph type="sldNum" sz="quarter" idx="11"/>
          </p:nvPr>
        </p:nvSpPr>
        <p:spPr/>
        <p:txBody>
          <a:bodyPr/>
          <a:lstStyle/>
          <a:p>
            <a:fld id="{1D6BB89C-8E02-46B8-8D82-C15B4096564A}"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D6BB89C-8E02-46B8-8D82-C15B4096564A}" type="slidenum">
              <a:rPr lang="en-US" smtClean="0"/>
              <a:pPr/>
              <a:t>5</a:t>
            </a:fld>
            <a:endParaRPr lang="en-US"/>
          </a:p>
        </p:txBody>
      </p:sp>
      <p:sp>
        <p:nvSpPr>
          <p:cNvPr id="5" name="4 Marcador de encabezado"/>
          <p:cNvSpPr>
            <a:spLocks noGrp="1"/>
          </p:cNvSpPr>
          <p:nvPr>
            <p:ph type="hdr" sz="quarter" idx="11"/>
          </p:nvPr>
        </p:nvSpPr>
        <p:spPr/>
        <p:txBody>
          <a:bodyPr/>
          <a:lstStyle/>
          <a:p>
            <a:r>
              <a:rPr lang="es-ES" smtClean="0"/>
              <a:t>CAPITULO 1: ANTECEDENTES Y JUSTIFICACIONES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1D6BB89C-8E02-46B8-8D82-C15B4096564A}" type="slidenum">
              <a:rPr lang="en-US" smtClean="0"/>
              <a:pPr/>
              <a:t>22</a:t>
            </a:fld>
            <a:endParaRPr lang="en-US"/>
          </a:p>
        </p:txBody>
      </p:sp>
      <p:sp>
        <p:nvSpPr>
          <p:cNvPr id="5" name="4 Marcador de encabezado"/>
          <p:cNvSpPr>
            <a:spLocks noGrp="1"/>
          </p:cNvSpPr>
          <p:nvPr>
            <p:ph type="hdr" sz="quarter" idx="11"/>
          </p:nvPr>
        </p:nvSpPr>
        <p:spPr/>
        <p:txBody>
          <a:bodyPr/>
          <a:lstStyle/>
          <a:p>
            <a:r>
              <a:rPr lang="es-ES" smtClean="0"/>
              <a:t>CAPITULO 1: ANTECEDENTES Y JUSTIFICACIONES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1D6BB89C-8E02-46B8-8D82-C15B4096564A}" type="slidenum">
              <a:rPr lang="en-US" smtClean="0"/>
              <a:pPr/>
              <a:t>23</a:t>
            </a:fld>
            <a:endParaRPr lang="en-US"/>
          </a:p>
        </p:txBody>
      </p:sp>
      <p:sp>
        <p:nvSpPr>
          <p:cNvPr id="5" name="4 Marcador de encabezado"/>
          <p:cNvSpPr>
            <a:spLocks noGrp="1"/>
          </p:cNvSpPr>
          <p:nvPr>
            <p:ph type="hdr" sz="quarter" idx="11"/>
          </p:nvPr>
        </p:nvSpPr>
        <p:spPr/>
        <p:txBody>
          <a:bodyPr/>
          <a:lstStyle/>
          <a:p>
            <a:r>
              <a:rPr lang="es-ES" smtClean="0"/>
              <a:t>CAPITULO 1: ANTECEDENTES Y JUSTIFICACIONES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B55D262B-B3D7-4054-BE93-2EFFD1DA8F37}" type="datetimeFigureOut">
              <a:rPr lang="en-US" smtClean="0"/>
              <a:pPr/>
              <a:t>1/11/2010</a:t>
            </a:fld>
            <a:endParaRPr lang="en-U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96B69F7-8072-47CE-9618-1A848F3186A2}"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8" name="7 Marcador de pie de página"/>
          <p:cNvSpPr>
            <a:spLocks noGrp="1"/>
          </p:cNvSpPr>
          <p:nvPr>
            <p:ph type="ftr" sz="quarter" idx="11"/>
          </p:nvPr>
        </p:nvSpPr>
        <p:spPr/>
        <p:txBody>
          <a:bodyPr/>
          <a:lstStyle>
            <a:extLst/>
          </a:lstStyle>
          <a:p>
            <a:endParaRPr lang="en-US"/>
          </a:p>
        </p:txBody>
      </p:sp>
      <p:sp>
        <p:nvSpPr>
          <p:cNvPr id="9" name="8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4" name="3 Marcador de pie de página"/>
          <p:cNvSpPr>
            <a:spLocks noGrp="1"/>
          </p:cNvSpPr>
          <p:nvPr>
            <p:ph type="ftr" sz="quarter" idx="11"/>
          </p:nvPr>
        </p:nvSpPr>
        <p:spPr/>
        <p:txBody>
          <a:bodyPr/>
          <a:lstStyle>
            <a:extLst/>
          </a:lstStyle>
          <a:p>
            <a:endParaRPr lang="en-US"/>
          </a:p>
        </p:txBody>
      </p:sp>
      <p:sp>
        <p:nvSpPr>
          <p:cNvPr id="5" name="4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B55D262B-B3D7-4054-BE93-2EFFD1DA8F37}" type="datetimeFigureOut">
              <a:rPr lang="en-US" smtClean="0"/>
              <a:pPr/>
              <a:t>1/11/2010</a:t>
            </a:fld>
            <a:endParaRPr lang="en-US"/>
          </a:p>
        </p:txBody>
      </p:sp>
      <p:sp>
        <p:nvSpPr>
          <p:cNvPr id="3" name="2 Marcador de pie de página"/>
          <p:cNvSpPr>
            <a:spLocks noGrp="1"/>
          </p:cNvSpPr>
          <p:nvPr>
            <p:ph type="ftr" sz="quarter" idx="11"/>
          </p:nvPr>
        </p:nvSpPr>
        <p:spPr/>
        <p:txBody>
          <a:bodyPr/>
          <a:lstStyle>
            <a:extLst/>
          </a:lstStyle>
          <a:p>
            <a:endParaRPr lang="en-US"/>
          </a:p>
        </p:txBody>
      </p:sp>
      <p:sp>
        <p:nvSpPr>
          <p:cNvPr id="4" name="3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B55D262B-B3D7-4054-BE93-2EFFD1DA8F37}" type="datetimeFigureOut">
              <a:rPr lang="en-US" smtClean="0"/>
              <a:pPr/>
              <a:t>1/11/2010</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196B69F7-8072-47CE-9618-1A848F3186A2}"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B55D262B-B3D7-4054-BE93-2EFFD1DA8F37}" type="datetimeFigureOut">
              <a:rPr lang="en-US" smtClean="0"/>
              <a:pPr/>
              <a:t>1/11/2010</a:t>
            </a:fld>
            <a:endParaRPr lang="en-U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96B69F7-8072-47CE-9618-1A848F3186A2}" type="slidenum">
              <a:rPr lang="en-US" smtClean="0"/>
              <a:pPr/>
              <a:t>‹Nº›</a:t>
            </a:fld>
            <a:endParaRPr lang="en-U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5D262B-B3D7-4054-BE93-2EFFD1DA8F37}" type="datetimeFigureOut">
              <a:rPr lang="en-US" smtClean="0"/>
              <a:pPr/>
              <a:t>1/11/2010</a:t>
            </a:fld>
            <a:endParaRPr lang="en-U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6B69F7-8072-47CE-9618-1A848F3186A2}"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s-ES" dirty="0" smtClean="0"/>
              <a:t>Agenda Telefónica “</a:t>
            </a:r>
            <a:r>
              <a:rPr lang="es-ES" dirty="0" err="1" smtClean="0"/>
              <a:t>Click</a:t>
            </a:r>
            <a:r>
              <a:rPr lang="es-ES" dirty="0" smtClean="0"/>
              <a:t> </a:t>
            </a:r>
            <a:r>
              <a:rPr lang="es-ES" dirty="0" err="1" smtClean="0"/>
              <a:t>to</a:t>
            </a:r>
            <a:r>
              <a:rPr lang="es-ES" dirty="0" smtClean="0"/>
              <a:t> Dial”</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0120" y="914400"/>
            <a:ext cx="7650480" cy="9144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TABLA DE EXTENSIONES</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graphicFrame>
        <p:nvGraphicFramePr>
          <p:cNvPr id="6" name="5 Tabla"/>
          <p:cNvGraphicFramePr>
            <a:graphicFrameLocks noGrp="1"/>
          </p:cNvGraphicFramePr>
          <p:nvPr/>
        </p:nvGraphicFramePr>
        <p:xfrm>
          <a:off x="1447801" y="2057400"/>
          <a:ext cx="6934199" cy="4571993"/>
        </p:xfrm>
        <a:graphic>
          <a:graphicData uri="http://schemas.openxmlformats.org/drawingml/2006/table">
            <a:tbl>
              <a:tblPr/>
              <a:tblGrid>
                <a:gridCol w="1241946"/>
                <a:gridCol w="1241946"/>
                <a:gridCol w="1966415"/>
                <a:gridCol w="1241946"/>
                <a:gridCol w="1241946"/>
              </a:tblGrid>
              <a:tr h="168949">
                <a:tc>
                  <a:txBody>
                    <a:bodyPr/>
                    <a:lstStyle/>
                    <a:p>
                      <a:pPr algn="ctr">
                        <a:lnSpc>
                          <a:spcPct val="115000"/>
                        </a:lnSpc>
                        <a:spcAft>
                          <a:spcPts val="0"/>
                        </a:spcAft>
                      </a:pPr>
                      <a:r>
                        <a:rPr lang="en-US" sz="900">
                          <a:solidFill>
                            <a:srgbClr val="000000"/>
                          </a:solidFill>
                          <a:latin typeface="Calibri"/>
                          <a:ea typeface="Times New Roman"/>
                          <a:cs typeface="Calibri"/>
                        </a:rPr>
                        <a:t>Ext Ini</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900">
                          <a:solidFill>
                            <a:srgbClr val="000000"/>
                          </a:solidFill>
                          <a:latin typeface="Calibri"/>
                          <a:ea typeface="Times New Roman"/>
                          <a:cs typeface="Calibri"/>
                        </a:rPr>
                        <a:t>Ext Fin</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0"/>
                        </a:spcAft>
                      </a:pPr>
                      <a:r>
                        <a:rPr lang="en-US" sz="900">
                          <a:solidFill>
                            <a:srgbClr val="000000"/>
                          </a:solidFill>
                          <a:latin typeface="Calibri"/>
                          <a:ea typeface="Times New Roman"/>
                          <a:cs typeface="Calibri"/>
                        </a:rPr>
                        <a:t>Departamento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0"/>
                        </a:spcAft>
                      </a:pPr>
                      <a:r>
                        <a:rPr lang="en-US" sz="900">
                          <a:solidFill>
                            <a:srgbClr val="000000"/>
                          </a:solidFill>
                          <a:latin typeface="Calibri"/>
                          <a:ea typeface="Times New Roman"/>
                          <a:cs typeface="Calibri"/>
                        </a:rPr>
                        <a:t>Localidad</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900">
                          <a:solidFill>
                            <a:srgbClr val="000000"/>
                          </a:solidFill>
                          <a:latin typeface="Calibri"/>
                          <a:ea typeface="Times New Roman"/>
                          <a:cs typeface="Calibri"/>
                        </a:rPr>
                        <a:t>Tipo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66921">
                <a:tc>
                  <a:txBody>
                    <a:bodyPr/>
                    <a:lstStyle/>
                    <a:p>
                      <a:pPr algn="ctr">
                        <a:lnSpc>
                          <a:spcPct val="115000"/>
                        </a:lnSpc>
                        <a:spcAft>
                          <a:spcPts val="0"/>
                        </a:spcAft>
                      </a:pPr>
                      <a:r>
                        <a:rPr lang="en-US" sz="900">
                          <a:solidFill>
                            <a:srgbClr val="000000"/>
                          </a:solidFill>
                          <a:latin typeface="Calibri"/>
                          <a:ea typeface="Times New Roman"/>
                          <a:cs typeface="Calibri"/>
                        </a:rPr>
                        <a:t>1100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1149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Recursos Humanos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6921">
                <a:tc>
                  <a:txBody>
                    <a:bodyPr/>
                    <a:lstStyle/>
                    <a:p>
                      <a:pPr algn="ctr">
                        <a:lnSpc>
                          <a:spcPct val="115000"/>
                        </a:lnSpc>
                        <a:spcAft>
                          <a:spcPts val="0"/>
                        </a:spcAft>
                      </a:pPr>
                      <a:r>
                        <a:rPr lang="en-US" sz="900">
                          <a:solidFill>
                            <a:srgbClr val="000000"/>
                          </a:solidFill>
                          <a:latin typeface="Calibri"/>
                          <a:ea typeface="Times New Roman"/>
                          <a:cs typeface="Calibri"/>
                        </a:rPr>
                        <a:t>1150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1199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Recursos Humanos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1200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1249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Operaciones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1250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1299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Operaciones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1300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1349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Desarrollo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1350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1399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Desarrollo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1400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1449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Sistemas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1450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1499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Sistemas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1500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1549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Gerencia</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1550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1599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Gerencia</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Guayaquil</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6921">
                <a:tc>
                  <a:txBody>
                    <a:bodyPr/>
                    <a:lstStyle/>
                    <a:p>
                      <a:pPr algn="ctr">
                        <a:lnSpc>
                          <a:spcPct val="115000"/>
                        </a:lnSpc>
                        <a:spcAft>
                          <a:spcPts val="0"/>
                        </a:spcAft>
                      </a:pPr>
                      <a:r>
                        <a:rPr lang="en-US" sz="900">
                          <a:solidFill>
                            <a:srgbClr val="000000"/>
                          </a:solidFill>
                          <a:latin typeface="Calibri"/>
                          <a:ea typeface="Times New Roman"/>
                          <a:cs typeface="Calibri"/>
                        </a:rPr>
                        <a:t>2100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dirty="0">
                          <a:solidFill>
                            <a:srgbClr val="000000"/>
                          </a:solidFill>
                          <a:latin typeface="Calibri"/>
                          <a:ea typeface="Times New Roman"/>
                          <a:cs typeface="Calibri"/>
                        </a:rPr>
                        <a:t>2149</a:t>
                      </a:r>
                      <a:endParaRPr lang="es-ES" sz="900" dirty="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Recursos Humanos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6921">
                <a:tc>
                  <a:txBody>
                    <a:bodyPr/>
                    <a:lstStyle/>
                    <a:p>
                      <a:pPr algn="ctr">
                        <a:lnSpc>
                          <a:spcPct val="115000"/>
                        </a:lnSpc>
                        <a:spcAft>
                          <a:spcPts val="0"/>
                        </a:spcAft>
                      </a:pPr>
                      <a:r>
                        <a:rPr lang="en-US" sz="900">
                          <a:solidFill>
                            <a:srgbClr val="000000"/>
                          </a:solidFill>
                          <a:latin typeface="Calibri"/>
                          <a:ea typeface="Times New Roman"/>
                          <a:cs typeface="Calibri"/>
                        </a:rPr>
                        <a:t>2150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2199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Recursos Humanos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2200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2249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Operaciones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2250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2299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Operaciones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2300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2349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Desarrollo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2350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2399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Desarrollo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2400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2449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Sistemas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2450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2499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Sistemas</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IAX</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2500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2549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Gerencia</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SIP</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83460">
                <a:tc>
                  <a:txBody>
                    <a:bodyPr/>
                    <a:lstStyle/>
                    <a:p>
                      <a:pPr algn="ctr">
                        <a:lnSpc>
                          <a:spcPct val="115000"/>
                        </a:lnSpc>
                        <a:spcAft>
                          <a:spcPts val="0"/>
                        </a:spcAft>
                      </a:pPr>
                      <a:r>
                        <a:rPr lang="en-US" sz="900">
                          <a:solidFill>
                            <a:srgbClr val="000000"/>
                          </a:solidFill>
                          <a:latin typeface="Calibri"/>
                          <a:ea typeface="Times New Roman"/>
                          <a:cs typeface="Calibri"/>
                        </a:rPr>
                        <a:t>2550</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a:solidFill>
                            <a:srgbClr val="000000"/>
                          </a:solidFill>
                          <a:latin typeface="Calibri"/>
                          <a:ea typeface="Times New Roman"/>
                          <a:cs typeface="Calibri"/>
                        </a:rPr>
                        <a:t>2599</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Gerencia</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15000"/>
                        </a:lnSpc>
                        <a:spcAft>
                          <a:spcPts val="0"/>
                        </a:spcAft>
                      </a:pPr>
                      <a:r>
                        <a:rPr lang="en-US" sz="900">
                          <a:solidFill>
                            <a:srgbClr val="000000"/>
                          </a:solidFill>
                          <a:latin typeface="Calibri"/>
                          <a:ea typeface="Times New Roman"/>
                          <a:cs typeface="Calibri"/>
                        </a:rPr>
                        <a:t>Quito</a:t>
                      </a:r>
                      <a:endParaRPr lang="es-ES" sz="90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900" dirty="0">
                          <a:solidFill>
                            <a:srgbClr val="000000"/>
                          </a:solidFill>
                          <a:latin typeface="Calibri"/>
                          <a:ea typeface="Times New Roman"/>
                          <a:cs typeface="Calibri"/>
                        </a:rPr>
                        <a:t>IAX</a:t>
                      </a:r>
                      <a:endParaRPr lang="es-ES" sz="900" dirty="0">
                        <a:latin typeface="Calibri"/>
                        <a:ea typeface="Times New Roman"/>
                        <a:cs typeface="Times New Roman"/>
                      </a:endParaRPr>
                    </a:p>
                  </a:txBody>
                  <a:tcPr marL="57828" marR="578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2133600"/>
            <a:ext cx="7772400" cy="4187952"/>
          </a:xfrm>
        </p:spPr>
        <p:txBody>
          <a:bodyPr>
            <a:normAutofit fontScale="85000" lnSpcReduction="20000"/>
          </a:bodyPr>
          <a:lstStyle/>
          <a:p>
            <a:pPr lvl="0" algn="just"/>
            <a:r>
              <a:rPr lang="es-EC" sz="3000" dirty="0" smtClean="0">
                <a:latin typeface="Kartika" pitchFamily="18" charset="0"/>
                <a:cs typeface="Kartika" pitchFamily="18" charset="0"/>
              </a:rPr>
              <a:t>Interface levantada desde cualquier navegador web, puede ser Internet Explorer, </a:t>
            </a:r>
            <a:r>
              <a:rPr lang="es-EC" sz="3000" dirty="0" err="1" smtClean="0">
                <a:latin typeface="Kartika" pitchFamily="18" charset="0"/>
                <a:cs typeface="Kartika" pitchFamily="18" charset="0"/>
              </a:rPr>
              <a:t>Firefox</a:t>
            </a:r>
            <a:r>
              <a:rPr lang="es-EC" sz="3000" dirty="0" smtClean="0">
                <a:latin typeface="Kartika" pitchFamily="18" charset="0"/>
                <a:cs typeface="Kartika" pitchFamily="18" charset="0"/>
              </a:rPr>
              <a:t>, Google </a:t>
            </a:r>
            <a:r>
              <a:rPr lang="es-EC" sz="3000" dirty="0" err="1" smtClean="0">
                <a:latin typeface="Kartika" pitchFamily="18" charset="0"/>
                <a:cs typeface="Kartika" pitchFamily="18" charset="0"/>
              </a:rPr>
              <a:t>Chrome</a:t>
            </a:r>
            <a:r>
              <a:rPr lang="es-EC" sz="3000" dirty="0" smtClean="0">
                <a:latin typeface="Kartika" pitchFamily="18" charset="0"/>
                <a:cs typeface="Kartika" pitchFamily="18" charset="0"/>
              </a:rPr>
              <a:t>, y otros.</a:t>
            </a:r>
            <a:endParaRPr lang="en-US" sz="3000" dirty="0" smtClean="0">
              <a:latin typeface="Kartika" pitchFamily="18" charset="0"/>
              <a:cs typeface="Kartika" pitchFamily="18" charset="0"/>
            </a:endParaRPr>
          </a:p>
          <a:p>
            <a:pPr lvl="0" algn="just"/>
            <a:r>
              <a:rPr lang="es-EC" sz="3000" dirty="0" smtClean="0">
                <a:latin typeface="Kartika" pitchFamily="18" charset="0"/>
                <a:cs typeface="Kartika" pitchFamily="18" charset="0"/>
              </a:rPr>
              <a:t>No requiere de </a:t>
            </a:r>
            <a:r>
              <a:rPr lang="es-EC" sz="3000" dirty="0" err="1" smtClean="0">
                <a:latin typeface="Kartika" pitchFamily="18" charset="0"/>
                <a:cs typeface="Kartika" pitchFamily="18" charset="0"/>
              </a:rPr>
              <a:t>plug-ins</a:t>
            </a:r>
            <a:r>
              <a:rPr lang="es-EC" sz="3000" dirty="0" smtClean="0">
                <a:latin typeface="Kartika" pitchFamily="18" charset="0"/>
                <a:cs typeface="Kartika" pitchFamily="18" charset="0"/>
              </a:rPr>
              <a:t> especiales como ActiveX, </a:t>
            </a:r>
            <a:r>
              <a:rPr lang="es-EC" sz="3000" dirty="0" err="1" smtClean="0">
                <a:latin typeface="Kartika" pitchFamily="18" charset="0"/>
                <a:cs typeface="Kartika" pitchFamily="18" charset="0"/>
              </a:rPr>
              <a:t>Javar</a:t>
            </a:r>
            <a:r>
              <a:rPr lang="es-EC" sz="3000" dirty="0" smtClean="0">
                <a:latin typeface="Kartika" pitchFamily="18" charset="0"/>
                <a:cs typeface="Kartika" pitchFamily="18" charset="0"/>
              </a:rPr>
              <a:t> </a:t>
            </a:r>
            <a:r>
              <a:rPr lang="es-EC" sz="3000" dirty="0" err="1" smtClean="0">
                <a:latin typeface="Kartika" pitchFamily="18" charset="0"/>
                <a:cs typeface="Kartika" pitchFamily="18" charset="0"/>
              </a:rPr>
              <a:t>run</a:t>
            </a:r>
            <a:r>
              <a:rPr lang="es-EC" sz="3000" dirty="0" smtClean="0">
                <a:latin typeface="Kartika" pitchFamily="18" charset="0"/>
                <a:cs typeface="Kartika" pitchFamily="18" charset="0"/>
              </a:rPr>
              <a:t> Time, Flash, y otros.</a:t>
            </a:r>
            <a:endParaRPr lang="en-US" sz="3000" dirty="0" smtClean="0">
              <a:latin typeface="Kartika" pitchFamily="18" charset="0"/>
              <a:cs typeface="Kartika" pitchFamily="18" charset="0"/>
            </a:endParaRPr>
          </a:p>
          <a:p>
            <a:pPr lvl="0" algn="just"/>
            <a:r>
              <a:rPr lang="es-EC" sz="3000" dirty="0" smtClean="0">
                <a:latin typeface="Kartika" pitchFamily="18" charset="0"/>
                <a:cs typeface="Kartika" pitchFamily="18" charset="0"/>
              </a:rPr>
              <a:t>Puede trabajar con cualquier teléfono IP o </a:t>
            </a:r>
            <a:r>
              <a:rPr lang="es-EC" sz="3000" dirty="0" err="1" smtClean="0">
                <a:latin typeface="Kartika" pitchFamily="18" charset="0"/>
                <a:cs typeface="Kartika" pitchFamily="18" charset="0"/>
              </a:rPr>
              <a:t>SoftPhone</a:t>
            </a:r>
            <a:r>
              <a:rPr lang="es-EC" sz="3000" dirty="0" smtClean="0">
                <a:latin typeface="Kartika" pitchFamily="18" charset="0"/>
                <a:cs typeface="Kartika" pitchFamily="18" charset="0"/>
              </a:rPr>
              <a:t> que soporte protocolo SIP.</a:t>
            </a:r>
            <a:endParaRPr lang="en-US" sz="3000" dirty="0" smtClean="0">
              <a:latin typeface="Kartika" pitchFamily="18" charset="0"/>
              <a:cs typeface="Kartika" pitchFamily="18" charset="0"/>
            </a:endParaRPr>
          </a:p>
          <a:p>
            <a:pPr lvl="0" algn="just"/>
            <a:r>
              <a:rPr lang="es-EC" sz="3000" dirty="0" smtClean="0">
                <a:latin typeface="Kartika" pitchFamily="18" charset="0"/>
                <a:cs typeface="Kartika" pitchFamily="18" charset="0"/>
              </a:rPr>
              <a:t>No requiere de agentes, clientes o distribuciones sobre los usuarios.</a:t>
            </a:r>
            <a:endParaRPr lang="en-US" sz="3000" dirty="0" smtClean="0">
              <a:latin typeface="Kartika" pitchFamily="18" charset="0"/>
              <a:cs typeface="Kartika" pitchFamily="18" charset="0"/>
            </a:endParaRPr>
          </a:p>
          <a:p>
            <a:pPr lvl="0" algn="just"/>
            <a:r>
              <a:rPr lang="es-EC" sz="3000" dirty="0" smtClean="0">
                <a:latin typeface="Kartika" pitchFamily="18" charset="0"/>
                <a:cs typeface="Kartika" pitchFamily="18" charset="0"/>
              </a:rPr>
              <a:t>Los números de los contactos cumplen la característica de </a:t>
            </a:r>
            <a:r>
              <a:rPr lang="es-EC" sz="3000" dirty="0" err="1" smtClean="0">
                <a:latin typeface="Kartika" pitchFamily="18" charset="0"/>
                <a:cs typeface="Kartika" pitchFamily="18" charset="0"/>
              </a:rPr>
              <a:t>click</a:t>
            </a:r>
            <a:r>
              <a:rPr lang="es-EC" sz="3000" dirty="0" smtClean="0">
                <a:latin typeface="Kartika" pitchFamily="18" charset="0"/>
                <a:cs typeface="Kartika" pitchFamily="18" charset="0"/>
              </a:rPr>
              <a:t> </a:t>
            </a:r>
            <a:r>
              <a:rPr lang="es-EC" sz="3000" dirty="0" err="1" smtClean="0">
                <a:latin typeface="Kartika" pitchFamily="18" charset="0"/>
                <a:cs typeface="Kartika" pitchFamily="18" charset="0"/>
              </a:rPr>
              <a:t>to</a:t>
            </a:r>
            <a:r>
              <a:rPr lang="es-EC" sz="3000" dirty="0" smtClean="0">
                <a:latin typeface="Kartika" pitchFamily="18" charset="0"/>
                <a:cs typeface="Kartika" pitchFamily="18" charset="0"/>
              </a:rPr>
              <a:t> dial.</a:t>
            </a:r>
            <a:endParaRPr lang="en-US" sz="3000" dirty="0" smtClean="0">
              <a:latin typeface="Kartika" pitchFamily="18" charset="0"/>
              <a:cs typeface="Kartika" pitchFamily="18" charset="0"/>
            </a:endParaRPr>
          </a:p>
          <a:p>
            <a:pPr lvl="0" algn="just"/>
            <a:r>
              <a:rPr lang="es-EC" sz="3000" dirty="0" smtClean="0">
                <a:latin typeface="Kartika" pitchFamily="18" charset="0"/>
                <a:cs typeface="Kartika" pitchFamily="18" charset="0"/>
              </a:rPr>
              <a:t>Búsqueda de contactos por nombres, apellidos, departamentos y números.</a:t>
            </a:r>
            <a:endParaRPr lang="en-US" sz="3000" dirty="0" smtClean="0">
              <a:latin typeface="Kartika" pitchFamily="18" charset="0"/>
              <a:cs typeface="Kartika" pitchFamily="18" charset="0"/>
            </a:endParaRPr>
          </a:p>
          <a:p>
            <a:endParaRPr lang="en-US" dirty="0"/>
          </a:p>
        </p:txBody>
      </p:sp>
      <p:sp>
        <p:nvSpPr>
          <p:cNvPr id="2" name="1 Título"/>
          <p:cNvSpPr>
            <a:spLocks noGrp="1"/>
          </p:cNvSpPr>
          <p:nvPr>
            <p:ph type="title"/>
          </p:nvPr>
        </p:nvSpPr>
        <p:spPr>
          <a:xfrm>
            <a:off x="960120" y="914400"/>
            <a:ext cx="7650480" cy="9144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CARACTERISTICAS</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1752600"/>
            <a:ext cx="8229600" cy="1143000"/>
          </a:xfrm>
        </p:spPr>
        <p:txBody>
          <a:bodyPr>
            <a:normAutofit/>
          </a:bodyPr>
          <a:lstStyle/>
          <a:p>
            <a:r>
              <a:rPr lang="es-ES_tradnl" sz="4400" dirty="0" smtClean="0"/>
              <a:t>CAPITULO 2:</a:t>
            </a:r>
            <a:endParaRPr lang="es-ES" sz="4400" dirty="0"/>
          </a:p>
        </p:txBody>
      </p:sp>
      <p:sp>
        <p:nvSpPr>
          <p:cNvPr id="4" name="3 CuadroTexto"/>
          <p:cNvSpPr txBox="1"/>
          <p:nvPr/>
        </p:nvSpPr>
        <p:spPr>
          <a:xfrm>
            <a:off x="1524000" y="3200400"/>
            <a:ext cx="6858000" cy="723275"/>
          </a:xfrm>
          <a:prstGeom prst="rect">
            <a:avLst/>
          </a:prstGeom>
          <a:noFill/>
        </p:spPr>
        <p:txBody>
          <a:bodyPr wrap="square" rtlCol="0">
            <a:spAutoFit/>
          </a:bodyPr>
          <a:lstStyle/>
          <a:p>
            <a:pPr>
              <a:spcBef>
                <a:spcPct val="0"/>
              </a:spcBef>
            </a:pPr>
            <a:r>
              <a:rPr lang="es-ES_tradnl" sz="4000" b="1" dirty="0" smtClean="0">
                <a:solidFill>
                  <a:schemeClr val="tx2"/>
                </a:solidFill>
                <a:effectLst>
                  <a:outerShdw blurRad="31750" dist="25400" dir="5400000" algn="tl" rotWithShape="0">
                    <a:srgbClr val="000000">
                      <a:alpha val="25000"/>
                    </a:srgbClr>
                  </a:outerShdw>
                </a:effectLst>
                <a:latin typeface="+mj-lt"/>
                <a:ea typeface="+mj-ea"/>
                <a:cs typeface="+mj-cs"/>
              </a:rPr>
              <a:t>FUNDAMENTOS</a:t>
            </a:r>
            <a:r>
              <a:rPr lang="es-ES_tradnl" sz="4100" b="1" dirty="0" smtClean="0">
                <a:solidFill>
                  <a:schemeClr val="tx2"/>
                </a:solidFill>
                <a:effectLst>
                  <a:outerShdw blurRad="31750" dist="25400" dir="5400000" algn="tl" rotWithShape="0">
                    <a:srgbClr val="000000">
                      <a:alpha val="25000"/>
                    </a:srgbClr>
                  </a:outerShdw>
                </a:effectLst>
                <a:latin typeface="+mj-lt"/>
                <a:ea typeface="+mj-ea"/>
                <a:cs typeface="+mj-cs"/>
              </a:rPr>
              <a:t> TEORICOS</a:t>
            </a:r>
            <a:endParaRPr lang="es-ES" sz="41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pic>
        <p:nvPicPr>
          <p:cNvPr id="5" name="4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762000" y="2209800"/>
            <a:ext cx="7772400" cy="4187952"/>
          </a:xfrm>
        </p:spPr>
        <p:txBody>
          <a:bodyPr>
            <a:normAutofit/>
          </a:bodyPr>
          <a:lstStyle/>
          <a:p>
            <a:pPr algn="just"/>
            <a:r>
              <a:rPr lang="es-EC" sz="2600" dirty="0" err="1" smtClean="0">
                <a:latin typeface="Kartika" pitchFamily="18" charset="0"/>
                <a:cs typeface="Kartika" pitchFamily="18" charset="0"/>
              </a:rPr>
              <a:t>Click</a:t>
            </a:r>
            <a:r>
              <a:rPr lang="es-EC" sz="2600" dirty="0" smtClean="0">
                <a:latin typeface="Kartika" pitchFamily="18" charset="0"/>
                <a:cs typeface="Kartika" pitchFamily="18" charset="0"/>
              </a:rPr>
              <a:t> </a:t>
            </a:r>
            <a:r>
              <a:rPr lang="es-EC" sz="2600" dirty="0" err="1" smtClean="0">
                <a:latin typeface="Kartika" pitchFamily="18" charset="0"/>
                <a:cs typeface="Kartika" pitchFamily="18" charset="0"/>
              </a:rPr>
              <a:t>to</a:t>
            </a:r>
            <a:r>
              <a:rPr lang="es-EC" sz="2600" dirty="0" smtClean="0">
                <a:latin typeface="Kartika" pitchFamily="18" charset="0"/>
                <a:cs typeface="Kartika" pitchFamily="18" charset="0"/>
              </a:rPr>
              <a:t> dial, en otras palabras, es el método de establecer una llamada entre dos participantes usando una interface web. Esto en gran parte simplifica la manera de llamar ya que ya no tiene que digitar largos números y más que nada tenerlos por separados de su teléfono IP.</a:t>
            </a:r>
          </a:p>
          <a:p>
            <a:pPr algn="just"/>
            <a:r>
              <a:rPr lang="es-EC" sz="2600" dirty="0" smtClean="0">
                <a:latin typeface="Kartika" pitchFamily="18" charset="0"/>
                <a:cs typeface="Kartika" pitchFamily="18" charset="0"/>
              </a:rPr>
              <a:t>El escenario de la función de </a:t>
            </a:r>
            <a:r>
              <a:rPr lang="es-EC" sz="2600" dirty="0" err="1" smtClean="0">
                <a:latin typeface="Kartika" pitchFamily="18" charset="0"/>
                <a:cs typeface="Kartika" pitchFamily="18" charset="0"/>
              </a:rPr>
              <a:t>click</a:t>
            </a:r>
            <a:r>
              <a:rPr lang="es-EC" sz="2600" dirty="0" smtClean="0">
                <a:latin typeface="Kartika" pitchFamily="18" charset="0"/>
                <a:cs typeface="Kartika" pitchFamily="18" charset="0"/>
              </a:rPr>
              <a:t> </a:t>
            </a:r>
            <a:r>
              <a:rPr lang="es-EC" sz="2600" dirty="0" err="1" smtClean="0">
                <a:latin typeface="Kartika" pitchFamily="18" charset="0"/>
                <a:cs typeface="Kartika" pitchFamily="18" charset="0"/>
              </a:rPr>
              <a:t>to</a:t>
            </a:r>
            <a:r>
              <a:rPr lang="es-EC" sz="2600" dirty="0" smtClean="0">
                <a:latin typeface="Kartika" pitchFamily="18" charset="0"/>
                <a:cs typeface="Kartika" pitchFamily="18" charset="0"/>
              </a:rPr>
              <a:t> dial está basado en el paradigma de los dispositivos terminales inteligentes y la nube tonta. Uno de los involucrados Agente del usuario SIP es requerido para conectarse a otro y reportar al servidor cuando lo haya hecho.</a:t>
            </a:r>
          </a:p>
          <a:p>
            <a:endParaRPr lang="es-EC" dirty="0" smtClean="0">
              <a:latin typeface="Adobe Caslon Pro"/>
            </a:endParaRPr>
          </a:p>
          <a:p>
            <a:endParaRPr lang="es-EC" dirty="0">
              <a:latin typeface="Adobe Caslon Pro"/>
            </a:endParaRPr>
          </a:p>
        </p:txBody>
      </p:sp>
      <p:sp>
        <p:nvSpPr>
          <p:cNvPr id="2" name="1 Título"/>
          <p:cNvSpPr>
            <a:spLocks noGrp="1"/>
          </p:cNvSpPr>
          <p:nvPr>
            <p:ph type="title"/>
          </p:nvPr>
        </p:nvSpPr>
        <p:spPr>
          <a:xfrm>
            <a:off x="914400" y="914400"/>
            <a:ext cx="7772400" cy="914400"/>
          </a:xfrm>
        </p:spPr>
        <p:style>
          <a:lnRef idx="0">
            <a:schemeClr val="accent1"/>
          </a:lnRef>
          <a:fillRef idx="3">
            <a:schemeClr val="accent1"/>
          </a:fillRef>
          <a:effectRef idx="3">
            <a:schemeClr val="accent1"/>
          </a:effectRef>
          <a:fontRef idx="minor">
            <a:schemeClr val="lt1"/>
          </a:fontRef>
        </p:style>
        <p:txBody>
          <a:bodyPr/>
          <a:lstStyle/>
          <a:p>
            <a:r>
              <a:rPr lang="es-EC" dirty="0" smtClean="0"/>
              <a:t>CLICK TO DIAL</a:t>
            </a:r>
            <a:endParaRPr lang="es-EC"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FER Call flow."/>
          <p:cNvPicPr>
            <a:picLocks noGrp="1"/>
          </p:cNvPicPr>
          <p:nvPr>
            <p:ph idx="1"/>
          </p:nvPr>
        </p:nvPicPr>
        <p:blipFill>
          <a:blip r:embed="rId2"/>
          <a:srcRect/>
          <a:stretch>
            <a:fillRect/>
          </a:stretch>
        </p:blipFill>
        <p:spPr bwMode="auto">
          <a:xfrm>
            <a:off x="2057400" y="1828800"/>
            <a:ext cx="4724400" cy="4495800"/>
          </a:xfrm>
          <a:prstGeom prst="rect">
            <a:avLst/>
          </a:prstGeom>
          <a:noFill/>
          <a:ln w="9525">
            <a:noFill/>
            <a:miter lim="800000"/>
            <a:headEnd/>
            <a:tailEnd/>
          </a:ln>
        </p:spPr>
      </p:pic>
      <p:sp>
        <p:nvSpPr>
          <p:cNvPr id="2" name="1 Título"/>
          <p:cNvSpPr>
            <a:spLocks noGrp="1"/>
          </p:cNvSpPr>
          <p:nvPr>
            <p:ph type="title"/>
          </p:nvPr>
        </p:nvSpPr>
        <p:spPr>
          <a:xfrm>
            <a:off x="990600" y="609600"/>
            <a:ext cx="7040880" cy="914400"/>
          </a:xfrm>
        </p:spPr>
        <p:style>
          <a:lnRef idx="0">
            <a:schemeClr val="accent1"/>
          </a:lnRef>
          <a:fillRef idx="3">
            <a:schemeClr val="accent1"/>
          </a:fillRef>
          <a:effectRef idx="3">
            <a:schemeClr val="accent1"/>
          </a:effectRef>
          <a:fontRef idx="minor">
            <a:schemeClr val="lt1"/>
          </a:fontRef>
        </p:style>
        <p:txBody>
          <a:bodyPr/>
          <a:lstStyle/>
          <a:p>
            <a:r>
              <a:rPr lang="es-EC" dirty="0" smtClean="0"/>
              <a:t>CLICK TO DIAL</a:t>
            </a:r>
            <a:endParaRPr lang="es-EC" dirty="0"/>
          </a:p>
        </p:txBody>
      </p:sp>
      <p:pic>
        <p:nvPicPr>
          <p:cNvPr id="5" name="4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2286000"/>
            <a:ext cx="7620000" cy="3505200"/>
          </a:xfrm>
        </p:spPr>
        <p:txBody>
          <a:bodyPr/>
          <a:lstStyle/>
          <a:p>
            <a:pPr algn="just"/>
            <a:r>
              <a:rPr lang="es-EC" sz="2600" dirty="0" smtClean="0">
                <a:latin typeface="Kartika" pitchFamily="18" charset="0"/>
                <a:cs typeface="Kartika" pitchFamily="18" charset="0"/>
              </a:rPr>
              <a:t>La interface Manager de Asterisk conocida como AMI permite a programas clientes conectarse a una instancia de Asterisk y ejecutar comandos o leer eventos sobre una sesión de TCP/IP.</a:t>
            </a:r>
          </a:p>
          <a:p>
            <a:pPr algn="just"/>
            <a:r>
              <a:rPr lang="es-EC" sz="2600" dirty="0" smtClean="0">
                <a:latin typeface="Kartika" pitchFamily="18" charset="0"/>
                <a:cs typeface="Kartika" pitchFamily="18" charset="0"/>
              </a:rPr>
              <a:t>Una simple secuencia de comandos de “</a:t>
            </a:r>
            <a:r>
              <a:rPr lang="es-EC" sz="2600" dirty="0" err="1" smtClean="0">
                <a:latin typeface="Kartika" pitchFamily="18" charset="0"/>
                <a:cs typeface="Kartika" pitchFamily="18" charset="0"/>
              </a:rPr>
              <a:t>key:value</a:t>
            </a:r>
            <a:r>
              <a:rPr lang="es-EC" sz="2600" dirty="0" smtClean="0">
                <a:latin typeface="Kartika" pitchFamily="18" charset="0"/>
                <a:cs typeface="Kartika" pitchFamily="18" charset="0"/>
              </a:rPr>
              <a:t>” es utilizada para la comunicación entre el cliente y el servidor PBX de Asterisk. </a:t>
            </a:r>
          </a:p>
          <a:p>
            <a:endParaRPr lang="es-EC" dirty="0">
              <a:latin typeface="Adobe Caslon Pro"/>
            </a:endParaRPr>
          </a:p>
        </p:txBody>
      </p:sp>
      <p:sp>
        <p:nvSpPr>
          <p:cNvPr id="2" name="1 Título"/>
          <p:cNvSpPr>
            <a:spLocks noGrp="1"/>
          </p:cNvSpPr>
          <p:nvPr>
            <p:ph type="title"/>
          </p:nvPr>
        </p:nvSpPr>
        <p:spPr>
          <a:xfrm>
            <a:off x="914400" y="914400"/>
            <a:ext cx="7543800" cy="1051560"/>
          </a:xfrm>
        </p:spPr>
        <p:style>
          <a:lnRef idx="0">
            <a:schemeClr val="accent1"/>
          </a:lnRef>
          <a:fillRef idx="3">
            <a:schemeClr val="accent1"/>
          </a:fillRef>
          <a:effectRef idx="3">
            <a:schemeClr val="accent1"/>
          </a:effectRef>
          <a:fontRef idx="minor">
            <a:schemeClr val="lt1"/>
          </a:fontRef>
        </p:style>
        <p:txBody>
          <a:bodyPr/>
          <a:lstStyle/>
          <a:p>
            <a:r>
              <a:rPr lang="es-EC" dirty="0" smtClean="0"/>
              <a:t>AMI Asterisk Manager API</a:t>
            </a:r>
            <a:endParaRPr lang="es-EC"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828800"/>
            <a:ext cx="7421880" cy="4648200"/>
          </a:xfrm>
        </p:spPr>
        <p:txBody>
          <a:bodyPr>
            <a:normAutofit/>
          </a:bodyPr>
          <a:lstStyle/>
          <a:p>
            <a:pPr>
              <a:buNone/>
            </a:pPr>
            <a:r>
              <a:rPr lang="es-EC" sz="3100" dirty="0" smtClean="0">
                <a:latin typeface="Kartika" pitchFamily="18" charset="0"/>
                <a:cs typeface="Kartika" pitchFamily="18" charset="0"/>
              </a:rPr>
              <a:t>	</a:t>
            </a:r>
          </a:p>
          <a:p>
            <a:pPr>
              <a:buNone/>
            </a:pPr>
            <a:r>
              <a:rPr lang="es-EC" sz="2600" dirty="0" smtClean="0">
                <a:latin typeface="Kartika" pitchFamily="18" charset="0"/>
                <a:cs typeface="Kartika" pitchFamily="18" charset="0"/>
              </a:rPr>
              <a:t>El protocolo tiene las siguientes características:</a:t>
            </a:r>
          </a:p>
          <a:p>
            <a:pPr lvl="0" algn="just"/>
            <a:r>
              <a:rPr lang="es-EC" sz="2600" dirty="0" smtClean="0">
                <a:latin typeface="Kartika" pitchFamily="18" charset="0"/>
                <a:cs typeface="Kartika" pitchFamily="18" charset="0"/>
              </a:rPr>
              <a:t>Antes de enviar a ejecutar un comando a Asterisk se debe primero establecer una sesión.</a:t>
            </a:r>
          </a:p>
          <a:p>
            <a:pPr lvl="0" algn="just"/>
            <a:r>
              <a:rPr lang="es-EC" sz="2600" dirty="0" smtClean="0">
                <a:latin typeface="Kartika" pitchFamily="18" charset="0"/>
                <a:cs typeface="Kartika" pitchFamily="18" charset="0"/>
              </a:rPr>
              <a:t>Los paquetes deben de poder transmitirse en ambas direcciones al momento de autenticación.</a:t>
            </a:r>
          </a:p>
          <a:p>
            <a:pPr lvl="0" algn="just"/>
            <a:r>
              <a:rPr lang="es-EC" sz="2600" dirty="0" smtClean="0">
                <a:latin typeface="Kartika" pitchFamily="18" charset="0"/>
                <a:cs typeface="Kartika" pitchFamily="18" charset="0"/>
              </a:rPr>
              <a:t>La primera línea de un paquete tendrá un </a:t>
            </a:r>
            <a:r>
              <a:rPr lang="es-EC" sz="2600" dirty="0" err="1" smtClean="0">
                <a:latin typeface="Kartika" pitchFamily="18" charset="0"/>
                <a:cs typeface="Kartika" pitchFamily="18" charset="0"/>
              </a:rPr>
              <a:t>key</a:t>
            </a:r>
            <a:r>
              <a:rPr lang="es-EC" sz="2600" dirty="0" smtClean="0">
                <a:latin typeface="Kartika" pitchFamily="18" charset="0"/>
                <a:cs typeface="Kartika" pitchFamily="18" charset="0"/>
              </a:rPr>
              <a:t> de “</a:t>
            </a:r>
            <a:r>
              <a:rPr lang="es-EC" sz="2600" dirty="0" err="1" smtClean="0">
                <a:latin typeface="Kartika" pitchFamily="18" charset="0"/>
                <a:cs typeface="Kartika" pitchFamily="18" charset="0"/>
              </a:rPr>
              <a:t>Action</a:t>
            </a:r>
            <a:r>
              <a:rPr lang="es-EC" sz="2600" dirty="0" smtClean="0">
                <a:latin typeface="Kartika" pitchFamily="18" charset="0"/>
                <a:cs typeface="Kartika" pitchFamily="18" charset="0"/>
              </a:rPr>
              <a:t>” cuando sea enviado desde el cliente al servidor de Asterisk, pero “</a:t>
            </a:r>
            <a:r>
              <a:rPr lang="es-EC" sz="2600" dirty="0" err="1" smtClean="0">
                <a:latin typeface="Kartika" pitchFamily="18" charset="0"/>
                <a:cs typeface="Kartika" pitchFamily="18" charset="0"/>
              </a:rPr>
              <a:t>Event</a:t>
            </a:r>
            <a:r>
              <a:rPr lang="es-EC" sz="2600" dirty="0" smtClean="0">
                <a:latin typeface="Kartika" pitchFamily="18" charset="0"/>
                <a:cs typeface="Kartika" pitchFamily="18" charset="0"/>
              </a:rPr>
              <a:t>” o “Response” son enviados desde Asterisk al cliente.</a:t>
            </a:r>
          </a:p>
          <a:p>
            <a:endParaRPr lang="es-EC" dirty="0">
              <a:latin typeface="Adobe Caslon Pro"/>
            </a:endParaRPr>
          </a:p>
        </p:txBody>
      </p:sp>
      <p:sp>
        <p:nvSpPr>
          <p:cNvPr id="2" name="1 Título"/>
          <p:cNvSpPr>
            <a:spLocks noGrp="1"/>
          </p:cNvSpPr>
          <p:nvPr>
            <p:ph type="title"/>
          </p:nvPr>
        </p:nvSpPr>
        <p:spPr>
          <a:xfrm>
            <a:off x="914400" y="762000"/>
            <a:ext cx="7498080" cy="914400"/>
          </a:xfrm>
        </p:spPr>
        <p:style>
          <a:lnRef idx="0">
            <a:schemeClr val="accent1"/>
          </a:lnRef>
          <a:fillRef idx="3">
            <a:schemeClr val="accent1"/>
          </a:fillRef>
          <a:effectRef idx="3">
            <a:schemeClr val="accent1"/>
          </a:effectRef>
          <a:fontRef idx="minor">
            <a:schemeClr val="lt1"/>
          </a:fontRef>
        </p:style>
        <p:txBody>
          <a:bodyPr/>
          <a:lstStyle/>
          <a:p>
            <a:r>
              <a:rPr lang="es-EC" dirty="0" smtClean="0"/>
              <a:t>Asterisk Manager API</a:t>
            </a:r>
            <a:endParaRPr lang="es-EC"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14400" y="2332037"/>
            <a:ext cx="7772400" cy="3687763"/>
          </a:xfrm>
        </p:spPr>
        <p:txBody>
          <a:bodyPr/>
          <a:lstStyle/>
          <a:p>
            <a:pPr lvl="0" algn="just"/>
            <a:r>
              <a:rPr lang="es-EC" sz="2800" dirty="0" smtClean="0">
                <a:latin typeface="Kartika" pitchFamily="18" charset="0"/>
                <a:cs typeface="Kartika" pitchFamily="18" charset="0"/>
              </a:rPr>
              <a:t>El orden de líneas en un paquete es insignificante, así que aquí podemos utilizar nuestro lenguaje de programación preferido para guardar eficientemente un paquete.</a:t>
            </a:r>
          </a:p>
          <a:p>
            <a:pPr lvl="0" algn="just"/>
            <a:r>
              <a:rPr lang="es-EC" sz="2800" dirty="0" smtClean="0">
                <a:latin typeface="Kartika" pitchFamily="18" charset="0"/>
                <a:cs typeface="Kartika" pitchFamily="18" charset="0"/>
              </a:rPr>
              <a:t>Saltos de línea es usado para delimitar cada línea y dos saltos de línea indica a </a:t>
            </a:r>
            <a:r>
              <a:rPr lang="es-EC" sz="2800" dirty="0" err="1" smtClean="0">
                <a:latin typeface="Kartika" pitchFamily="18" charset="0"/>
                <a:cs typeface="Kartika" pitchFamily="18" charset="0"/>
              </a:rPr>
              <a:t>Asterisk</a:t>
            </a:r>
            <a:r>
              <a:rPr lang="es-EC" sz="2800" dirty="0" smtClean="0">
                <a:latin typeface="Kartika" pitchFamily="18" charset="0"/>
                <a:cs typeface="Kartika" pitchFamily="18" charset="0"/>
              </a:rPr>
              <a:t> la finalización de un comando para ser procesado.</a:t>
            </a:r>
          </a:p>
          <a:p>
            <a:pPr>
              <a:buNone/>
            </a:pPr>
            <a:endParaRPr lang="es-ES" dirty="0"/>
          </a:p>
        </p:txBody>
      </p:sp>
      <p:sp>
        <p:nvSpPr>
          <p:cNvPr id="4" name="1 Título"/>
          <p:cNvSpPr>
            <a:spLocks noGrp="1"/>
          </p:cNvSpPr>
          <p:nvPr>
            <p:ph type="title"/>
          </p:nvPr>
        </p:nvSpPr>
        <p:spPr>
          <a:xfrm>
            <a:off x="990600" y="914400"/>
            <a:ext cx="7696200" cy="990600"/>
          </a:xfrm>
        </p:spPr>
        <p:style>
          <a:lnRef idx="0">
            <a:schemeClr val="accent1"/>
          </a:lnRef>
          <a:fillRef idx="3">
            <a:schemeClr val="accent1"/>
          </a:fillRef>
          <a:effectRef idx="3">
            <a:schemeClr val="accent1"/>
          </a:effectRef>
          <a:fontRef idx="minor">
            <a:schemeClr val="lt1"/>
          </a:fontRef>
        </p:style>
        <p:txBody>
          <a:bodyPr/>
          <a:lstStyle/>
          <a:p>
            <a:r>
              <a:rPr lang="es-EC" dirty="0" smtClean="0"/>
              <a:t>Asterisk Manager API</a:t>
            </a:r>
            <a:endParaRPr lang="es-EC" dirty="0"/>
          </a:p>
        </p:txBody>
      </p:sp>
      <p:pic>
        <p:nvPicPr>
          <p:cNvPr id="5" name="4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981200"/>
            <a:ext cx="7498080" cy="4187952"/>
          </a:xfrm>
        </p:spPr>
        <p:txBody>
          <a:bodyPr>
            <a:normAutofit lnSpcReduction="10000"/>
          </a:bodyPr>
          <a:lstStyle/>
          <a:p>
            <a:pPr>
              <a:buNone/>
            </a:pPr>
            <a:r>
              <a:rPr lang="es-EC" b="1" dirty="0" smtClean="0">
                <a:solidFill>
                  <a:schemeClr val="accent4">
                    <a:lumMod val="75000"/>
                  </a:schemeClr>
                </a:solidFill>
                <a:latin typeface="Kartika" pitchFamily="18" charset="0"/>
                <a:cs typeface="Kartika" pitchFamily="18" charset="0"/>
              </a:rPr>
              <a:t>Ejemplo:</a:t>
            </a:r>
          </a:p>
          <a:p>
            <a:endParaRPr lang="es-EC"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Action</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Login</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UserName</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UserName</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Secret</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Secret</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Action</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Originate</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Channel</a:t>
            </a:r>
            <a:r>
              <a:rPr lang="es-EC" sz="2600" b="1" dirty="0" smtClean="0">
                <a:latin typeface="Kartika" pitchFamily="18" charset="0"/>
                <a:cs typeface="Kartika" pitchFamily="18" charset="0"/>
              </a:rPr>
              <a:t>: 	SIP/$</a:t>
            </a:r>
            <a:r>
              <a:rPr lang="es-EC" sz="2600" b="1" dirty="0" err="1" smtClean="0">
                <a:latin typeface="Kartika" pitchFamily="18" charset="0"/>
                <a:cs typeface="Kartika" pitchFamily="18" charset="0"/>
              </a:rPr>
              <a:t>ext</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Exten</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num</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Context</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context</a:t>
            </a:r>
            <a:endParaRPr lang="es-EC" sz="2600" b="1" dirty="0" smtClean="0">
              <a:latin typeface="Kartika" pitchFamily="18" charset="0"/>
              <a:cs typeface="Kartika" pitchFamily="18" charset="0"/>
            </a:endParaRPr>
          </a:p>
          <a:p>
            <a:pPr lvl="2">
              <a:buNone/>
            </a:pPr>
            <a:r>
              <a:rPr lang="es-EC" sz="2600" b="1" dirty="0" err="1" smtClean="0">
                <a:latin typeface="Kartika" pitchFamily="18" charset="0"/>
                <a:cs typeface="Kartika" pitchFamily="18" charset="0"/>
              </a:rPr>
              <a:t>Action</a:t>
            </a:r>
            <a:r>
              <a:rPr lang="es-EC" sz="2600" b="1" dirty="0" smtClean="0">
                <a:latin typeface="Kartika" pitchFamily="18" charset="0"/>
                <a:cs typeface="Kartika" pitchFamily="18" charset="0"/>
              </a:rPr>
              <a:t>: 	</a:t>
            </a:r>
            <a:r>
              <a:rPr lang="es-EC" sz="2600" b="1" dirty="0" err="1" smtClean="0">
                <a:latin typeface="Kartika" pitchFamily="18" charset="0"/>
                <a:cs typeface="Kartika" pitchFamily="18" charset="0"/>
              </a:rPr>
              <a:t>Logoff</a:t>
            </a:r>
            <a:endParaRPr lang="es-EC" sz="2600" b="1" dirty="0" smtClean="0">
              <a:latin typeface="Kartika" pitchFamily="18" charset="0"/>
              <a:cs typeface="Kartika" pitchFamily="18" charset="0"/>
            </a:endParaRPr>
          </a:p>
          <a:p>
            <a:pPr>
              <a:buNone/>
            </a:pPr>
            <a:endParaRPr lang="es-EC" sz="2600" dirty="0"/>
          </a:p>
        </p:txBody>
      </p:sp>
      <p:sp>
        <p:nvSpPr>
          <p:cNvPr id="5" name="1 Título"/>
          <p:cNvSpPr>
            <a:spLocks noGrp="1"/>
          </p:cNvSpPr>
          <p:nvPr>
            <p:ph type="title"/>
          </p:nvPr>
        </p:nvSpPr>
        <p:spPr>
          <a:xfrm>
            <a:off x="1066800" y="762000"/>
            <a:ext cx="7391400" cy="1143000"/>
          </a:xfrm>
        </p:spPr>
        <p:style>
          <a:lnRef idx="0">
            <a:schemeClr val="accent1"/>
          </a:lnRef>
          <a:fillRef idx="3">
            <a:schemeClr val="accent1"/>
          </a:fillRef>
          <a:effectRef idx="3">
            <a:schemeClr val="accent1"/>
          </a:effectRef>
          <a:fontRef idx="minor">
            <a:schemeClr val="lt1"/>
          </a:fontRef>
        </p:style>
        <p:txBody>
          <a:bodyPr/>
          <a:lstStyle/>
          <a:p>
            <a:r>
              <a:rPr lang="es-EC" dirty="0" smtClean="0"/>
              <a:t>Asterisk Manager API</a:t>
            </a:r>
            <a:endParaRPr lang="es-EC" dirty="0"/>
          </a:p>
        </p:txBody>
      </p:sp>
      <p:pic>
        <p:nvPicPr>
          <p:cNvPr id="6" name="5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19200" y="2209800"/>
            <a:ext cx="7498080" cy="4187952"/>
          </a:xfrm>
        </p:spPr>
        <p:txBody>
          <a:bodyPr>
            <a:noAutofit/>
          </a:bodyPr>
          <a:lstStyle/>
          <a:p>
            <a:pPr lvl="2">
              <a:buNone/>
            </a:pPr>
            <a:r>
              <a:rPr lang="en-US" sz="2600" b="1" dirty="0" smtClean="0">
                <a:latin typeface="Kartika" pitchFamily="18" charset="0"/>
                <a:cs typeface="Kartika" pitchFamily="18" charset="0"/>
              </a:rPr>
              <a:t>[general]</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enabled=yes </a:t>
            </a:r>
          </a:p>
          <a:p>
            <a:pPr lvl="2">
              <a:buNone/>
            </a:pPr>
            <a:r>
              <a:rPr lang="en-US" sz="2600" b="1" dirty="0" smtClean="0">
                <a:latin typeface="Kartika" pitchFamily="18" charset="0"/>
                <a:cs typeface="Kartika" pitchFamily="18" charset="0"/>
              </a:rPr>
              <a:t>port=5038</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[admin]</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secret = </a:t>
            </a:r>
            <a:r>
              <a:rPr lang="en-US" sz="2600" b="1" dirty="0" err="1" smtClean="0">
                <a:latin typeface="Kartika" pitchFamily="18" charset="0"/>
                <a:cs typeface="Kartika" pitchFamily="18" charset="0"/>
              </a:rPr>
              <a:t>claveadmin</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deny=0.0.0.0/0.0.0.0</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permit=127.0.0.1/255.255.255.0</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read =</a:t>
            </a:r>
            <a:r>
              <a:rPr lang="en-US" sz="2600" b="1" dirty="0" err="1" smtClean="0">
                <a:latin typeface="Kartika" pitchFamily="18" charset="0"/>
                <a:cs typeface="Kartika" pitchFamily="18" charset="0"/>
              </a:rPr>
              <a:t>system,call,log,verbose,command,agent,user</a:t>
            </a:r>
            <a:endParaRPr lang="es-EC" sz="2600" dirty="0" smtClean="0">
              <a:latin typeface="Kartika" pitchFamily="18" charset="0"/>
              <a:cs typeface="Kartika" pitchFamily="18" charset="0"/>
            </a:endParaRPr>
          </a:p>
          <a:p>
            <a:pPr lvl="2">
              <a:buNone/>
            </a:pPr>
            <a:r>
              <a:rPr lang="en-US" sz="2600" b="1" dirty="0" smtClean="0">
                <a:latin typeface="Kartika" pitchFamily="18" charset="0"/>
                <a:cs typeface="Kartika" pitchFamily="18" charset="0"/>
              </a:rPr>
              <a:t>write =</a:t>
            </a:r>
            <a:r>
              <a:rPr lang="en-US" sz="2600" b="1" dirty="0" err="1" smtClean="0">
                <a:latin typeface="Kartika" pitchFamily="18" charset="0"/>
                <a:cs typeface="Kartika" pitchFamily="18" charset="0"/>
              </a:rPr>
              <a:t>system,call,command,agent,user,originate</a:t>
            </a:r>
            <a:r>
              <a:rPr lang="en-US" sz="2600" b="1" dirty="0" smtClean="0">
                <a:latin typeface="Kartika" pitchFamily="18" charset="0"/>
                <a:cs typeface="Kartika" pitchFamily="18" charset="0"/>
              </a:rPr>
              <a:t> </a:t>
            </a:r>
            <a:endParaRPr lang="es-EC" sz="2600" dirty="0" smtClean="0">
              <a:latin typeface="Kartika" pitchFamily="18" charset="0"/>
              <a:cs typeface="Kartika" pitchFamily="18" charset="0"/>
            </a:endParaRPr>
          </a:p>
          <a:p>
            <a:pPr lvl="2"/>
            <a:endParaRPr lang="es-EC" sz="2600" dirty="0">
              <a:latin typeface="Kartika" pitchFamily="18" charset="0"/>
              <a:cs typeface="Kartika" pitchFamily="18" charset="0"/>
            </a:endParaRPr>
          </a:p>
        </p:txBody>
      </p:sp>
      <p:sp>
        <p:nvSpPr>
          <p:cNvPr id="2" name="1 Título"/>
          <p:cNvSpPr>
            <a:spLocks noGrp="1"/>
          </p:cNvSpPr>
          <p:nvPr>
            <p:ph type="title"/>
          </p:nvPr>
        </p:nvSpPr>
        <p:spPr>
          <a:xfrm>
            <a:off x="960120" y="1676400"/>
            <a:ext cx="7421880" cy="609600"/>
          </a:xfrm>
        </p:spPr>
        <p:txBody>
          <a:bodyPr>
            <a:normAutofit/>
          </a:bodyPr>
          <a:lstStyle/>
          <a:p>
            <a:r>
              <a:rPr lang="es-EC" sz="2800" dirty="0" smtClean="0"/>
              <a:t>/</a:t>
            </a:r>
            <a:r>
              <a:rPr lang="es-EC" sz="2800" dirty="0" err="1" smtClean="0"/>
              <a:t>etc</a:t>
            </a:r>
            <a:r>
              <a:rPr lang="es-EC" sz="2800" dirty="0" smtClean="0"/>
              <a:t>/asterisk/</a:t>
            </a:r>
            <a:r>
              <a:rPr lang="es-EC" sz="2800" dirty="0" err="1" smtClean="0"/>
              <a:t>manager.conf</a:t>
            </a:r>
            <a:endParaRPr lang="es-EC" sz="2800" dirty="0"/>
          </a:p>
        </p:txBody>
      </p:sp>
      <p:pic>
        <p:nvPicPr>
          <p:cNvPr id="5" name="4 Imagen" descr="espol.jpg"/>
          <p:cNvPicPr>
            <a:picLocks noChangeAspect="1"/>
          </p:cNvPicPr>
          <p:nvPr/>
        </p:nvPicPr>
        <p:blipFill>
          <a:blip r:embed="rId2"/>
          <a:stretch>
            <a:fillRect/>
          </a:stretch>
        </p:blipFill>
        <p:spPr>
          <a:xfrm>
            <a:off x="0" y="0"/>
            <a:ext cx="914400" cy="914400"/>
          </a:xfrm>
          <a:prstGeom prst="rect">
            <a:avLst/>
          </a:prstGeom>
        </p:spPr>
      </p:pic>
      <p:sp>
        <p:nvSpPr>
          <p:cNvPr id="6" name="1 Título"/>
          <p:cNvSpPr txBox="1">
            <a:spLocks/>
          </p:cNvSpPr>
          <p:nvPr/>
        </p:nvSpPr>
        <p:spPr>
          <a:xfrm>
            <a:off x="1066800" y="381000"/>
            <a:ext cx="73914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C" sz="4100" b="1" i="0" u="none" strike="noStrike" kern="1200" cap="none" spc="0" normalizeH="0" baseline="0" noProof="0" dirty="0" err="1" smtClean="0">
                <a:ln>
                  <a:noFill/>
                </a:ln>
                <a:solidFill>
                  <a:schemeClr val="lt1"/>
                </a:solidFill>
                <a:effectLst>
                  <a:outerShdw blurRad="31750" dist="25400" dir="5400000" algn="tl" rotWithShape="0">
                    <a:srgbClr val="000000">
                      <a:alpha val="25000"/>
                    </a:srgbClr>
                  </a:outerShdw>
                </a:effectLst>
                <a:uLnTx/>
                <a:uFillTx/>
                <a:latin typeface="+mn-lt"/>
                <a:ea typeface="+mn-ea"/>
                <a:cs typeface="+mn-cs"/>
              </a:rPr>
              <a:t>Asterisk</a:t>
            </a:r>
            <a:r>
              <a:rPr kumimoji="0" lang="es-EC" sz="4100" b="1" i="0" u="none" strike="noStrike" kern="1200" cap="none" spc="0" normalizeH="0" baseline="0" noProof="0" dirty="0" smtClean="0">
                <a:ln>
                  <a:noFill/>
                </a:ln>
                <a:solidFill>
                  <a:schemeClr val="lt1"/>
                </a:solidFill>
                <a:effectLst>
                  <a:outerShdw blurRad="31750" dist="25400" dir="5400000" algn="tl" rotWithShape="0">
                    <a:srgbClr val="000000">
                      <a:alpha val="25000"/>
                    </a:srgbClr>
                  </a:outerShdw>
                </a:effectLst>
                <a:uLnTx/>
                <a:uFillTx/>
                <a:latin typeface="+mn-lt"/>
                <a:ea typeface="+mn-ea"/>
                <a:cs typeface="+mn-cs"/>
              </a:rPr>
              <a:t> Manager API</a:t>
            </a:r>
            <a:endParaRPr kumimoji="0" lang="es-EC" sz="4100" b="1" i="0" u="none" strike="noStrike" kern="1200" cap="none" spc="0" normalizeH="0" baseline="0" noProof="0" dirty="0">
              <a:ln>
                <a:noFill/>
              </a:ln>
              <a:solidFill>
                <a:schemeClr val="lt1"/>
              </a:solidFill>
              <a:effectLst>
                <a:outerShdw blurRad="31750" dist="25400" dir="5400000" algn="tl" rotWithShape="0">
                  <a:srgbClr val="000000">
                    <a:alpha val="25000"/>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8229600" cy="5745162"/>
          </a:xfrm>
        </p:spPr>
        <p:txBody>
          <a:bodyPr/>
          <a:lstStyle/>
          <a:p>
            <a:r>
              <a:rPr lang="es-ES_tradnl" dirty="0" smtClean="0"/>
              <a:t>		</a:t>
            </a:r>
            <a:br>
              <a:rPr lang="es-ES_tradnl" dirty="0" smtClean="0"/>
            </a:br>
            <a:r>
              <a:rPr lang="es-ES_tradnl" dirty="0" smtClean="0"/>
              <a:t/>
            </a:r>
            <a:br>
              <a:rPr lang="es-ES_tradnl" dirty="0" smtClean="0"/>
            </a:br>
            <a:r>
              <a:rPr lang="es-ES_tradnl" dirty="0" smtClean="0"/>
              <a:t>		</a:t>
            </a:r>
            <a:br>
              <a:rPr lang="es-ES_tradnl" dirty="0" smtClean="0"/>
            </a:br>
            <a:r>
              <a:rPr lang="es-ES_tradnl" dirty="0" smtClean="0"/>
              <a:t>		</a:t>
            </a:r>
            <a:br>
              <a:rPr lang="es-ES_tradnl" dirty="0" smtClean="0"/>
            </a:br>
            <a:r>
              <a:rPr lang="es-ES_tradnl" dirty="0" smtClean="0"/>
              <a:t>		</a:t>
            </a:r>
            <a:r>
              <a:rPr lang="es-ES_tradnl" sz="4000" b="0" dirty="0" smtClean="0"/>
              <a:t>ANTECEDENTES Y</a:t>
            </a:r>
            <a:br>
              <a:rPr lang="es-ES_tradnl" sz="4000" b="0" dirty="0" smtClean="0"/>
            </a:br>
            <a:r>
              <a:rPr lang="es-ES_tradnl" sz="4000" b="0" dirty="0" smtClean="0"/>
              <a:t/>
            </a:r>
            <a:br>
              <a:rPr lang="es-ES_tradnl" sz="4000" b="0" dirty="0" smtClean="0"/>
            </a:br>
            <a:r>
              <a:rPr lang="es-ES_tradnl" sz="4000" b="0" dirty="0" smtClean="0"/>
              <a:t>			JUSTIFICACIONES</a:t>
            </a:r>
            <a:endParaRPr lang="es-ES" sz="4000" b="0" dirty="0"/>
          </a:p>
        </p:txBody>
      </p:sp>
      <p:sp>
        <p:nvSpPr>
          <p:cNvPr id="6" name="1 Título"/>
          <p:cNvSpPr txBox="1">
            <a:spLocks/>
          </p:cNvSpPr>
          <p:nvPr/>
        </p:nvSpPr>
        <p:spPr>
          <a:xfrm>
            <a:off x="1828800" y="1828800"/>
            <a:ext cx="8183880" cy="105156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C" sz="4100" b="1" i="0" u="sng"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CAPITULO</a:t>
            </a:r>
            <a:r>
              <a:rPr kumimoji="0" lang="es-EC" sz="4100" b="1" i="0" u="sng"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1:</a:t>
            </a:r>
            <a:endParaRPr kumimoji="0" lang="en-US" sz="4100" b="1"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8" name="7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143000" y="3352800"/>
            <a:ext cx="8229600" cy="1143000"/>
          </a:xfrm>
        </p:spPr>
        <p:txBody>
          <a:bodyPr>
            <a:normAutofit/>
          </a:bodyPr>
          <a:lstStyle/>
          <a:p>
            <a:pPr>
              <a:spcBef>
                <a:spcPct val="0"/>
              </a:spcBef>
              <a:buNone/>
            </a:pPr>
            <a:r>
              <a:rPr lang="es-ES_tradnl" sz="2800" b="1" dirty="0" smtClean="0">
                <a:solidFill>
                  <a:schemeClr val="tx2"/>
                </a:solidFill>
                <a:effectLst>
                  <a:outerShdw blurRad="31750" dist="25400" dir="5400000" algn="tl" rotWithShape="0">
                    <a:srgbClr val="000000">
                      <a:alpha val="25000"/>
                    </a:srgbClr>
                  </a:outerShdw>
                </a:effectLst>
                <a:latin typeface="+mj-lt"/>
                <a:ea typeface="+mj-ea"/>
                <a:cs typeface="+mj-cs"/>
              </a:rPr>
              <a:t>DESCRIPCION DETALLA DEL PROYECTO</a:t>
            </a:r>
            <a:endParaRPr lang="es-ES" sz="2800" b="1" dirty="0" smtClean="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3" name="2 Título"/>
          <p:cNvSpPr>
            <a:spLocks noGrp="1"/>
          </p:cNvSpPr>
          <p:nvPr>
            <p:ph type="title"/>
          </p:nvPr>
        </p:nvSpPr>
        <p:spPr>
          <a:xfrm>
            <a:off x="838200" y="1752600"/>
            <a:ext cx="7467600" cy="1143000"/>
          </a:xfrm>
        </p:spPr>
        <p:txBody>
          <a:bodyPr/>
          <a:lstStyle/>
          <a:p>
            <a:r>
              <a:rPr lang="es-ES_tradnl" dirty="0" smtClean="0"/>
              <a:t>CAPITULO 3:</a:t>
            </a:r>
            <a:endParaRPr lang="es-E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
        <p:nvSpPr>
          <p:cNvPr id="8" name="7 CuadroTexto"/>
          <p:cNvSpPr txBox="1"/>
          <p:nvPr/>
        </p:nvSpPr>
        <p:spPr>
          <a:xfrm rot="-5400000">
            <a:off x="-1758434" y="3053834"/>
            <a:ext cx="43434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_tradnl" dirty="0" smtClean="0"/>
              <a:t>FLUJO DE PAGINAS</a:t>
            </a:r>
            <a:endParaRPr lang="es-ES" dirty="0"/>
          </a:p>
        </p:txBody>
      </p:sp>
      <p:pic>
        <p:nvPicPr>
          <p:cNvPr id="7" name="6 Marcador de contenido"/>
          <p:cNvPicPr>
            <a:picLocks noGrp="1"/>
          </p:cNvPicPr>
          <p:nvPr>
            <p:ph idx="1"/>
          </p:nvPr>
        </p:nvPicPr>
        <p:blipFill>
          <a:blip r:embed="rId3"/>
          <a:srcRect/>
          <a:stretch>
            <a:fillRect/>
          </a:stretch>
        </p:blipFill>
        <p:spPr bwMode="auto">
          <a:xfrm>
            <a:off x="1219200" y="0"/>
            <a:ext cx="7696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3"/>
          <a:srcRect/>
          <a:stretch>
            <a:fillRect/>
          </a:stretch>
        </p:blipFill>
        <p:spPr bwMode="auto">
          <a:xfrm>
            <a:off x="1752600" y="2057400"/>
            <a:ext cx="6280162" cy="4187825"/>
          </a:xfrm>
          <a:prstGeom prst="rect">
            <a:avLst/>
          </a:prstGeom>
          <a:noFill/>
          <a:ln w="9525">
            <a:noFill/>
            <a:miter lim="800000"/>
            <a:headEnd/>
            <a:tailEnd/>
          </a:ln>
        </p:spPr>
      </p:pic>
      <p:sp>
        <p:nvSpPr>
          <p:cNvPr id="2" name="1 Título"/>
          <p:cNvSpPr>
            <a:spLocks noGrp="1"/>
          </p:cNvSpPr>
          <p:nvPr>
            <p:ph type="title"/>
          </p:nvPr>
        </p:nvSpPr>
        <p:spPr>
          <a:xfrm>
            <a:off x="1143000" y="762000"/>
            <a:ext cx="7162800" cy="838200"/>
          </a:xfrm>
        </p:spPr>
        <p:style>
          <a:lnRef idx="0">
            <a:schemeClr val="accent1"/>
          </a:lnRef>
          <a:fillRef idx="3">
            <a:schemeClr val="accent1"/>
          </a:fillRef>
          <a:effectRef idx="3">
            <a:schemeClr val="accent1"/>
          </a:effectRef>
          <a:fontRef idx="minor">
            <a:schemeClr val="lt1"/>
          </a:fontRef>
        </p:style>
        <p:txBody>
          <a:bodyPr>
            <a:normAutofit/>
          </a:bodyPr>
          <a:lstStyle/>
          <a:p>
            <a:r>
              <a:rPr lang="es-EC" dirty="0" smtClean="0"/>
              <a:t>DISEÑO DE RED</a:t>
            </a:r>
            <a:endParaRPr lang="en-US" dirty="0"/>
          </a:p>
        </p:txBody>
      </p:sp>
      <p:pic>
        <p:nvPicPr>
          <p:cNvPr id="5" name="4 Imagen" descr="espol.jpg"/>
          <p:cNvPicPr>
            <a:picLocks noChangeAspect="1"/>
          </p:cNvPicPr>
          <p:nvPr/>
        </p:nvPicPr>
        <p:blipFill>
          <a:blip r:embed="rId4"/>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3000" y="762000"/>
            <a:ext cx="7162800" cy="8382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dirty="0" smtClean="0"/>
              <a:t>DISEÑO DE LA BASE DE DATOS</a:t>
            </a:r>
            <a:endParaRPr lang="en-US" dirty="0"/>
          </a:p>
        </p:txBody>
      </p:sp>
      <p:pic>
        <p:nvPicPr>
          <p:cNvPr id="5" name="4 Imagen" descr="espol.jpg"/>
          <p:cNvPicPr>
            <a:picLocks noChangeAspect="1"/>
          </p:cNvPicPr>
          <p:nvPr/>
        </p:nvPicPr>
        <p:blipFill>
          <a:blip r:embed="rId3"/>
          <a:stretch>
            <a:fillRect/>
          </a:stretch>
        </p:blipFill>
        <p:spPr>
          <a:xfrm>
            <a:off x="0" y="0"/>
            <a:ext cx="914400" cy="914400"/>
          </a:xfrm>
          <a:prstGeom prst="rect">
            <a:avLst/>
          </a:prstGeom>
        </p:spPr>
      </p:pic>
      <p:pic>
        <p:nvPicPr>
          <p:cNvPr id="59394" name="Picture 2"/>
          <p:cNvPicPr>
            <a:picLocks noChangeAspect="1" noChangeArrowheads="1"/>
          </p:cNvPicPr>
          <p:nvPr/>
        </p:nvPicPr>
        <p:blipFill>
          <a:blip r:embed="rId4"/>
          <a:srcRect/>
          <a:stretch>
            <a:fillRect/>
          </a:stretch>
        </p:blipFill>
        <p:spPr bwMode="auto">
          <a:xfrm>
            <a:off x="3200400" y="1905000"/>
            <a:ext cx="3429000" cy="4475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905000"/>
            <a:ext cx="8229600" cy="4953000"/>
          </a:xfrm>
        </p:spPr>
        <p:txBody>
          <a:bodyPr numCol="2">
            <a:normAutofit fontScale="47500" lnSpcReduction="20000"/>
          </a:bodyPr>
          <a:lstStyle/>
          <a:p>
            <a:pPr>
              <a:buNone/>
            </a:pPr>
            <a:r>
              <a:rPr lang="en-US" sz="5100" b="1" u="sng" dirty="0" smtClean="0">
                <a:latin typeface="Kartika" pitchFamily="18" charset="0"/>
                <a:cs typeface="Kartika" pitchFamily="18" charset="0"/>
              </a:rPr>
              <a:t>Hardware</a:t>
            </a:r>
          </a:p>
          <a:p>
            <a:pPr>
              <a:buNone/>
            </a:pPr>
            <a:endParaRPr lang="en-US" sz="31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Estos son los requerimientos mínimos para  el servidor que va a ser de </a:t>
            </a:r>
            <a:r>
              <a:rPr lang="es-EC" sz="4700" dirty="0" err="1" smtClean="0">
                <a:latin typeface="Kartika" pitchFamily="18" charset="0"/>
                <a:cs typeface="Kartika" pitchFamily="18" charset="0"/>
              </a:rPr>
              <a:t>Asterisk</a:t>
            </a:r>
            <a:r>
              <a:rPr lang="es-EC" sz="4700" dirty="0" smtClean="0">
                <a:latin typeface="Kartika" pitchFamily="18" charset="0"/>
                <a:cs typeface="Kartika" pitchFamily="18" charset="0"/>
              </a:rPr>
              <a:t>, Apache Web, </a:t>
            </a:r>
            <a:r>
              <a:rPr lang="es-EC" sz="4700" dirty="0" err="1" smtClean="0">
                <a:latin typeface="Kartika" pitchFamily="18" charset="0"/>
                <a:cs typeface="Kartika" pitchFamily="18" charset="0"/>
              </a:rPr>
              <a:t>MySQL</a:t>
            </a:r>
            <a:r>
              <a:rPr lang="es-EC" sz="4700" dirty="0" smtClean="0">
                <a:latin typeface="Kartika" pitchFamily="18" charset="0"/>
                <a:cs typeface="Kartika" pitchFamily="18" charset="0"/>
              </a:rPr>
              <a:t> y PHP:</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Hardware:</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Pentium IV 2.8GHZ o superior</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Memoria RAM de 1GB</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Disco Duro de 40GB</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Tarjeta de Sonido</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Micrófono y </a:t>
            </a:r>
            <a:r>
              <a:rPr lang="es-EC" sz="4700" dirty="0" smtClean="0">
                <a:latin typeface="Kartika" pitchFamily="18" charset="0"/>
                <a:cs typeface="Kartika" pitchFamily="18" charset="0"/>
              </a:rPr>
              <a:t>parlantes</a:t>
            </a:r>
            <a:endParaRPr lang="es-ES" sz="4700" dirty="0" smtClean="0">
              <a:latin typeface="Kartika" pitchFamily="18" charset="0"/>
              <a:cs typeface="Kartika" pitchFamily="18" charset="0"/>
            </a:endParaRPr>
          </a:p>
          <a:p>
            <a:pPr>
              <a:lnSpc>
                <a:spcPct val="110000"/>
              </a:lnSpc>
              <a:buNone/>
            </a:pPr>
            <a:endParaRPr lang="es-EC" sz="4700" dirty="0" smtClean="0">
              <a:latin typeface="Kartika" pitchFamily="18" charset="0"/>
              <a:cs typeface="Kartika" pitchFamily="18" charset="0"/>
            </a:endParaRPr>
          </a:p>
          <a:p>
            <a:pPr>
              <a:lnSpc>
                <a:spcPct val="110000"/>
              </a:lnSpc>
              <a:buNone/>
            </a:pPr>
            <a:endParaRPr lang="es-EC" sz="4700" dirty="0" smtClean="0">
              <a:latin typeface="Kartika" pitchFamily="18" charset="0"/>
              <a:cs typeface="Kartika" pitchFamily="18" charset="0"/>
            </a:endParaRPr>
          </a:p>
          <a:p>
            <a:pPr>
              <a:lnSpc>
                <a:spcPct val="110000"/>
              </a:lnSpc>
              <a:buNone/>
            </a:pPr>
            <a:endParaRPr lang="es-EC" sz="4700" dirty="0" smtClean="0">
              <a:latin typeface="Kartika" pitchFamily="18" charset="0"/>
              <a:cs typeface="Kartika" pitchFamily="18" charset="0"/>
            </a:endParaRPr>
          </a:p>
          <a:p>
            <a:pPr>
              <a:lnSpc>
                <a:spcPct val="110000"/>
              </a:lnSpc>
              <a:buNone/>
            </a:pPr>
            <a:r>
              <a:rPr lang="es-EC" sz="5100" b="1" u="sng" dirty="0" smtClean="0">
                <a:latin typeface="Kartika" pitchFamily="18" charset="0"/>
                <a:cs typeface="Kartika" pitchFamily="18" charset="0"/>
              </a:rPr>
              <a:t>Software:</a:t>
            </a:r>
            <a:endParaRPr lang="es-ES" sz="5100" b="1" u="sng"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Instalador </a:t>
            </a:r>
            <a:r>
              <a:rPr lang="es-EC" sz="4700" dirty="0" smtClean="0">
                <a:latin typeface="Kartika" pitchFamily="18" charset="0"/>
                <a:cs typeface="Kartika" pitchFamily="18" charset="0"/>
              </a:rPr>
              <a:t>del sistema Operativo </a:t>
            </a:r>
            <a:r>
              <a:rPr lang="es-EC" sz="4700" dirty="0" err="1" smtClean="0">
                <a:latin typeface="Kartika" pitchFamily="18" charset="0"/>
                <a:cs typeface="Kartika" pitchFamily="18" charset="0"/>
              </a:rPr>
              <a:t>CentOS</a:t>
            </a:r>
            <a:r>
              <a:rPr lang="es-EC" sz="4700" dirty="0" smtClean="0">
                <a:latin typeface="Kartika" pitchFamily="18" charset="0"/>
                <a:cs typeface="Kartika" pitchFamily="18" charset="0"/>
              </a:rPr>
              <a:t> 5.2</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Instalador </a:t>
            </a:r>
            <a:r>
              <a:rPr lang="es-EC" sz="4700" dirty="0" err="1" smtClean="0">
                <a:latin typeface="Kartika" pitchFamily="18" charset="0"/>
                <a:cs typeface="Kartika" pitchFamily="18" charset="0"/>
              </a:rPr>
              <a:t>Asterisk</a:t>
            </a:r>
            <a:r>
              <a:rPr lang="es-EC" sz="4700" dirty="0" smtClean="0">
                <a:latin typeface="Kartika" pitchFamily="18" charset="0"/>
                <a:cs typeface="Kartika" pitchFamily="18" charset="0"/>
              </a:rPr>
              <a:t> 1.6.10.1</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a:t>
            </a:r>
            <a:r>
              <a:rPr lang="es-EC" sz="4700" dirty="0" err="1" smtClean="0">
                <a:latin typeface="Kartika" pitchFamily="18" charset="0"/>
                <a:cs typeface="Kartika" pitchFamily="18" charset="0"/>
              </a:rPr>
              <a:t>Libpri</a:t>
            </a:r>
            <a:r>
              <a:rPr lang="es-EC" sz="4700" dirty="0" smtClean="0">
                <a:latin typeface="Kartika" pitchFamily="18" charset="0"/>
                <a:cs typeface="Kartika" pitchFamily="18" charset="0"/>
              </a:rPr>
              <a:t> 1.4.10.1</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a:t>
            </a:r>
            <a:r>
              <a:rPr lang="es-EC" sz="4700" dirty="0" err="1" smtClean="0">
                <a:latin typeface="Kartika" pitchFamily="18" charset="0"/>
                <a:cs typeface="Kartika" pitchFamily="18" charset="0"/>
              </a:rPr>
              <a:t>Dadhi</a:t>
            </a:r>
            <a:r>
              <a:rPr lang="es-EC" sz="4700" dirty="0" smtClean="0">
                <a:latin typeface="Kartika" pitchFamily="18" charset="0"/>
                <a:cs typeface="Kartika" pitchFamily="18" charset="0"/>
              </a:rPr>
              <a:t> Linux 2.2.0.1</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a:t>
            </a:r>
            <a:r>
              <a:rPr lang="es-EC" sz="4700" dirty="0" err="1" smtClean="0">
                <a:latin typeface="Kartika" pitchFamily="18" charset="0"/>
                <a:cs typeface="Kartika" pitchFamily="18" charset="0"/>
              </a:rPr>
              <a:t>Dahdi</a:t>
            </a:r>
            <a:r>
              <a:rPr lang="es-EC" sz="4700" dirty="0" smtClean="0">
                <a:latin typeface="Kartika" pitchFamily="18" charset="0"/>
                <a:cs typeface="Kartika" pitchFamily="18" charset="0"/>
              </a:rPr>
              <a:t> Tools 2.2.0</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a:t>
            </a:r>
            <a:r>
              <a:rPr lang="es-EC" sz="4700" dirty="0" err="1" smtClean="0">
                <a:latin typeface="Kartika" pitchFamily="18" charset="0"/>
                <a:cs typeface="Kartika" pitchFamily="18" charset="0"/>
              </a:rPr>
              <a:t>Addons</a:t>
            </a:r>
            <a:r>
              <a:rPr lang="es-EC" sz="4700" dirty="0" smtClean="0">
                <a:latin typeface="Kartika" pitchFamily="18" charset="0"/>
                <a:cs typeface="Kartika" pitchFamily="18" charset="0"/>
              </a:rPr>
              <a:t> 1.6.0.2</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de instalación </a:t>
            </a:r>
            <a:r>
              <a:rPr lang="es-EC" sz="4700" dirty="0" err="1" smtClean="0">
                <a:latin typeface="Kartika" pitchFamily="18" charset="0"/>
                <a:cs typeface="Kartika" pitchFamily="18" charset="0"/>
              </a:rPr>
              <a:t>httpd</a:t>
            </a:r>
            <a:r>
              <a:rPr lang="es-EC" sz="4700" dirty="0" smtClean="0">
                <a:latin typeface="Kartika" pitchFamily="18" charset="0"/>
                <a:cs typeface="Kartika" pitchFamily="18" charset="0"/>
              </a:rPr>
              <a:t> 2.2.3</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de instalación PHP 5.1.6</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de instalación </a:t>
            </a:r>
            <a:r>
              <a:rPr lang="es-EC" sz="4700" dirty="0" err="1" smtClean="0">
                <a:latin typeface="Kartika" pitchFamily="18" charset="0"/>
                <a:cs typeface="Kartika" pitchFamily="18" charset="0"/>
              </a:rPr>
              <a:t>MySQL</a:t>
            </a:r>
            <a:r>
              <a:rPr lang="es-EC" sz="4700" dirty="0" smtClean="0">
                <a:latin typeface="Kartika" pitchFamily="18" charset="0"/>
                <a:cs typeface="Kartika" pitchFamily="18" charset="0"/>
              </a:rPr>
              <a:t> 5.0.45</a:t>
            </a:r>
            <a:endParaRPr lang="es-ES" sz="4700" dirty="0" smtClean="0">
              <a:latin typeface="Kartika" pitchFamily="18" charset="0"/>
              <a:cs typeface="Kartika" pitchFamily="18" charset="0"/>
            </a:endParaRPr>
          </a:p>
          <a:p>
            <a:pPr>
              <a:lnSpc>
                <a:spcPct val="110000"/>
              </a:lnSpc>
            </a:pPr>
            <a:r>
              <a:rPr lang="es-EC" sz="4700" dirty="0" smtClean="0">
                <a:latin typeface="Kartika" pitchFamily="18" charset="0"/>
                <a:cs typeface="Kartika" pitchFamily="18" charset="0"/>
              </a:rPr>
              <a:t>Paquete de instalación PHP-</a:t>
            </a:r>
            <a:r>
              <a:rPr lang="es-EC" sz="4700" dirty="0" err="1" smtClean="0">
                <a:latin typeface="Kartika" pitchFamily="18" charset="0"/>
                <a:cs typeface="Kartika" pitchFamily="18" charset="0"/>
              </a:rPr>
              <a:t>MySQL</a:t>
            </a:r>
            <a:r>
              <a:rPr lang="es-EC" sz="4700" dirty="0" smtClean="0">
                <a:latin typeface="Kartika" pitchFamily="18" charset="0"/>
                <a:cs typeface="Kartika" pitchFamily="18" charset="0"/>
              </a:rPr>
              <a:t> 5.1.6</a:t>
            </a:r>
            <a:endParaRPr lang="es-ES" sz="4700" dirty="0" smtClean="0">
              <a:latin typeface="Kartika" pitchFamily="18" charset="0"/>
              <a:cs typeface="Kartika" pitchFamily="18" charset="0"/>
            </a:endParaRPr>
          </a:p>
          <a:p>
            <a:pPr>
              <a:buNone/>
            </a:pPr>
            <a:endParaRPr lang="en-US" dirty="0" smtClean="0">
              <a:latin typeface="Kartika" pitchFamily="18" charset="0"/>
              <a:cs typeface="Kartika" pitchFamily="18" charset="0"/>
            </a:endParaRPr>
          </a:p>
          <a:p>
            <a:pPr>
              <a:buNone/>
            </a:pPr>
            <a:endParaRPr lang="en-US" dirty="0"/>
          </a:p>
        </p:txBody>
      </p:sp>
      <p:sp>
        <p:nvSpPr>
          <p:cNvPr id="2" name="1 Título"/>
          <p:cNvSpPr>
            <a:spLocks noGrp="1"/>
          </p:cNvSpPr>
          <p:nvPr>
            <p:ph type="title"/>
          </p:nvPr>
        </p:nvSpPr>
        <p:spPr>
          <a:xfrm>
            <a:off x="1066800" y="457200"/>
            <a:ext cx="7696200" cy="10668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dirty="0" smtClean="0"/>
              <a:t>REQUERIMIENTOS DEL SERVIDOR</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66800" y="1676400"/>
            <a:ext cx="7391400" cy="4525963"/>
          </a:xfrm>
        </p:spPr>
        <p:txBody>
          <a:bodyPr>
            <a:normAutofit/>
          </a:bodyPr>
          <a:lstStyle/>
          <a:p>
            <a:pPr>
              <a:buNone/>
            </a:pPr>
            <a:r>
              <a:rPr lang="es-EC" dirty="0" smtClean="0"/>
              <a:t> </a:t>
            </a:r>
            <a:endParaRPr lang="en-US" dirty="0" smtClean="0"/>
          </a:p>
          <a:p>
            <a:pPr>
              <a:buNone/>
            </a:pPr>
            <a:r>
              <a:rPr lang="es-EC" sz="2400" b="1" u="sng" dirty="0" smtClean="0">
                <a:latin typeface="Kartika" pitchFamily="18" charset="0"/>
                <a:cs typeface="Kartika" pitchFamily="18" charset="0"/>
              </a:rPr>
              <a:t>Hardware:</a:t>
            </a:r>
            <a:endParaRPr lang="es-ES" sz="2400" b="1" u="sng" dirty="0" smtClean="0">
              <a:latin typeface="Kartika" pitchFamily="18" charset="0"/>
              <a:cs typeface="Kartika" pitchFamily="18" charset="0"/>
            </a:endParaRPr>
          </a:p>
          <a:p>
            <a:pPr lvl="0"/>
            <a:r>
              <a:rPr lang="es-EC" sz="2400" dirty="0" smtClean="0">
                <a:latin typeface="Kartika" pitchFamily="18" charset="0"/>
                <a:cs typeface="Kartika" pitchFamily="18" charset="0"/>
              </a:rPr>
              <a:t>Pentium IV 1.5GHZ o superior</a:t>
            </a:r>
            <a:endParaRPr lang="es-ES" sz="2400" dirty="0" smtClean="0">
              <a:latin typeface="Kartika" pitchFamily="18" charset="0"/>
              <a:cs typeface="Kartika" pitchFamily="18" charset="0"/>
            </a:endParaRPr>
          </a:p>
          <a:p>
            <a:pPr lvl="0"/>
            <a:r>
              <a:rPr lang="es-EC" sz="2400" dirty="0" smtClean="0">
                <a:latin typeface="Kartika" pitchFamily="18" charset="0"/>
                <a:cs typeface="Kartika" pitchFamily="18" charset="0"/>
              </a:rPr>
              <a:t>Memoria RAM de 512MB</a:t>
            </a:r>
            <a:endParaRPr lang="es-ES" sz="2400" dirty="0" smtClean="0">
              <a:latin typeface="Kartika" pitchFamily="18" charset="0"/>
              <a:cs typeface="Kartika" pitchFamily="18" charset="0"/>
            </a:endParaRPr>
          </a:p>
          <a:p>
            <a:pPr lvl="0"/>
            <a:r>
              <a:rPr lang="es-EC" sz="2400" dirty="0" smtClean="0">
                <a:latin typeface="Kartika" pitchFamily="18" charset="0"/>
                <a:cs typeface="Kartika" pitchFamily="18" charset="0"/>
              </a:rPr>
              <a:t>Disco Duro de 20GB</a:t>
            </a:r>
            <a:endParaRPr lang="es-ES" sz="2400" dirty="0" smtClean="0">
              <a:latin typeface="Kartika" pitchFamily="18" charset="0"/>
              <a:cs typeface="Kartika" pitchFamily="18" charset="0"/>
            </a:endParaRPr>
          </a:p>
          <a:p>
            <a:pPr lvl="0"/>
            <a:r>
              <a:rPr lang="es-EC" sz="2400" dirty="0" smtClean="0">
                <a:latin typeface="Kartika" pitchFamily="18" charset="0"/>
                <a:cs typeface="Kartika" pitchFamily="18" charset="0"/>
              </a:rPr>
              <a:t>Tarjeta de Sonido</a:t>
            </a:r>
            <a:endParaRPr lang="es-ES" sz="2400" dirty="0" smtClean="0">
              <a:latin typeface="Kartika" pitchFamily="18" charset="0"/>
              <a:cs typeface="Kartika" pitchFamily="18" charset="0"/>
            </a:endParaRPr>
          </a:p>
          <a:p>
            <a:pPr lvl="0"/>
            <a:r>
              <a:rPr lang="es-EC" sz="2400" dirty="0" smtClean="0">
                <a:latin typeface="Kartika" pitchFamily="18" charset="0"/>
                <a:cs typeface="Kartika" pitchFamily="18" charset="0"/>
              </a:rPr>
              <a:t>Micrófono y </a:t>
            </a:r>
            <a:r>
              <a:rPr lang="es-EC" sz="2400" dirty="0" smtClean="0">
                <a:latin typeface="Kartika" pitchFamily="18" charset="0"/>
                <a:cs typeface="Kartika" pitchFamily="18" charset="0"/>
              </a:rPr>
              <a:t>parlantes</a:t>
            </a:r>
          </a:p>
          <a:p>
            <a:pPr lvl="0"/>
            <a:endParaRPr lang="es-ES" sz="2400" dirty="0" smtClean="0">
              <a:latin typeface="Kartika" pitchFamily="18" charset="0"/>
              <a:cs typeface="Kartika" pitchFamily="18" charset="0"/>
            </a:endParaRPr>
          </a:p>
          <a:p>
            <a:pPr>
              <a:buNone/>
            </a:pPr>
            <a:r>
              <a:rPr lang="es-EC" sz="2400" b="1" u="sng" dirty="0" smtClean="0">
                <a:latin typeface="Kartika" pitchFamily="18" charset="0"/>
                <a:cs typeface="Kartika" pitchFamily="18" charset="0"/>
              </a:rPr>
              <a:t>Software:</a:t>
            </a:r>
            <a:endParaRPr lang="es-ES" sz="2400" b="1" u="sng" dirty="0" smtClean="0">
              <a:latin typeface="Kartika" pitchFamily="18" charset="0"/>
              <a:cs typeface="Kartika" pitchFamily="18" charset="0"/>
            </a:endParaRPr>
          </a:p>
          <a:p>
            <a:pPr lvl="0"/>
            <a:r>
              <a:rPr lang="es-EC" sz="2400" dirty="0" err="1" smtClean="0">
                <a:latin typeface="Kartika" pitchFamily="18" charset="0"/>
                <a:cs typeface="Kartika" pitchFamily="18" charset="0"/>
              </a:rPr>
              <a:t>Softphone</a:t>
            </a:r>
            <a:r>
              <a:rPr lang="es-EC" sz="2400" dirty="0" smtClean="0">
                <a:latin typeface="Kartika" pitchFamily="18" charset="0"/>
                <a:cs typeface="Kartika" pitchFamily="18" charset="0"/>
              </a:rPr>
              <a:t> X-lite o </a:t>
            </a:r>
            <a:r>
              <a:rPr lang="es-EC" sz="2400" dirty="0" err="1" smtClean="0">
                <a:latin typeface="Kartika" pitchFamily="18" charset="0"/>
                <a:cs typeface="Kartika" pitchFamily="18" charset="0"/>
              </a:rPr>
              <a:t>ZoIPer</a:t>
            </a:r>
            <a:r>
              <a:rPr lang="es-EC" sz="2400" dirty="0" smtClean="0">
                <a:latin typeface="Kartika" pitchFamily="18" charset="0"/>
                <a:cs typeface="Kartika" pitchFamily="18" charset="0"/>
              </a:rPr>
              <a:t> ultimas versiones disponibles.</a:t>
            </a:r>
            <a:endParaRPr lang="es-ES" sz="2400" dirty="0" smtClean="0">
              <a:latin typeface="Kartika" pitchFamily="18" charset="0"/>
              <a:cs typeface="Kartika" pitchFamily="18" charset="0"/>
            </a:endParaRPr>
          </a:p>
          <a:p>
            <a:pPr lvl="0"/>
            <a:endParaRPr lang="en-US" sz="2800" dirty="0" smtClean="0">
              <a:latin typeface="Kartika" pitchFamily="18" charset="0"/>
              <a:cs typeface="Kartika" pitchFamily="18" charset="0"/>
            </a:endParaRPr>
          </a:p>
          <a:p>
            <a:endParaRPr lang="es-ES" dirty="0"/>
          </a:p>
        </p:txBody>
      </p:sp>
      <p:sp>
        <p:nvSpPr>
          <p:cNvPr id="3" name="2 Título"/>
          <p:cNvSpPr>
            <a:spLocks noGrp="1"/>
          </p:cNvSpPr>
          <p:nvPr>
            <p:ph type="title"/>
          </p:nvPr>
        </p:nvSpPr>
        <p:spPr>
          <a:xfrm>
            <a:off x="990600" y="609600"/>
            <a:ext cx="7772400" cy="990600"/>
          </a:xfrm>
        </p:spPr>
        <p:style>
          <a:lnRef idx="0">
            <a:schemeClr val="accent1"/>
          </a:lnRef>
          <a:fillRef idx="3">
            <a:schemeClr val="accent1"/>
          </a:fillRef>
          <a:effectRef idx="3">
            <a:schemeClr val="accent1"/>
          </a:effectRef>
          <a:fontRef idx="minor">
            <a:schemeClr val="lt1"/>
          </a:fontRef>
        </p:style>
        <p:txBody>
          <a:bodyPr>
            <a:normAutofit/>
          </a:bodyPr>
          <a:lstStyle/>
          <a:p>
            <a:r>
              <a:rPr lang="es-ES_tradnl" sz="3200" dirty="0" smtClean="0"/>
              <a:t>REQUERIMIENTOS DE </a:t>
            </a:r>
            <a:r>
              <a:rPr lang="es-ES_tradnl" sz="3200" dirty="0" smtClean="0"/>
              <a:t>LOS CLIENTES</a:t>
            </a:r>
            <a:endParaRPr lang="es-ES" sz="3200"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371600"/>
            <a:ext cx="7498080" cy="4648200"/>
          </a:xfrm>
        </p:spPr>
        <p:txBody>
          <a:bodyPr>
            <a:normAutofit/>
          </a:bodyPr>
          <a:lstStyle/>
          <a:p>
            <a:r>
              <a:rPr lang="es-EC" sz="2600" b="1" dirty="0" smtClean="0">
                <a:latin typeface="Kartika" pitchFamily="18" charset="0"/>
                <a:cs typeface="Kartika" pitchFamily="18" charset="0"/>
              </a:rPr>
              <a:t>Instalación servidor Linux</a:t>
            </a:r>
            <a:endParaRPr lang="en-US" sz="2600" b="1" dirty="0" smtClean="0">
              <a:latin typeface="Kartika" pitchFamily="18" charset="0"/>
              <a:cs typeface="Kartika" pitchFamily="18" charset="0"/>
            </a:endParaRPr>
          </a:p>
          <a:p>
            <a:pPr>
              <a:buNone/>
            </a:pPr>
            <a:r>
              <a:rPr lang="es-EC" sz="2600" dirty="0" smtClean="0">
                <a:latin typeface="Kartika" pitchFamily="18" charset="0"/>
                <a:cs typeface="Kartika" pitchFamily="18" charset="0"/>
              </a:rPr>
              <a:t>Actualizando versiones del </a:t>
            </a:r>
            <a:r>
              <a:rPr lang="es-EC" sz="2600" dirty="0" err="1" smtClean="0">
                <a:latin typeface="Kartika" pitchFamily="18" charset="0"/>
                <a:cs typeface="Kartika" pitchFamily="18" charset="0"/>
              </a:rPr>
              <a:t>Kernel</a:t>
            </a:r>
            <a:endParaRPr lang="en-US" sz="2600" dirty="0">
              <a:latin typeface="Kartika" pitchFamily="18" charset="0"/>
              <a:cs typeface="Kartika" pitchFamily="18" charset="0"/>
            </a:endParaRPr>
          </a:p>
        </p:txBody>
      </p:sp>
      <p:sp>
        <p:nvSpPr>
          <p:cNvPr id="2" name="1 Título"/>
          <p:cNvSpPr>
            <a:spLocks noGrp="1"/>
          </p:cNvSpPr>
          <p:nvPr>
            <p:ph type="title"/>
          </p:nvPr>
        </p:nvSpPr>
        <p:spPr>
          <a:xfrm>
            <a:off x="1066800" y="457200"/>
            <a:ext cx="7086600" cy="6858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dirty="0" smtClean="0"/>
              <a:t>INSTALACIÓN</a:t>
            </a:r>
            <a:endParaRPr lang="en-US" dirty="0"/>
          </a:p>
        </p:txBody>
      </p:sp>
      <p:pic>
        <p:nvPicPr>
          <p:cNvPr id="4" name="3 Imagen"/>
          <p:cNvPicPr/>
          <p:nvPr/>
        </p:nvPicPr>
        <p:blipFill>
          <a:blip r:embed="rId2"/>
          <a:srcRect/>
          <a:stretch>
            <a:fillRect/>
          </a:stretch>
        </p:blipFill>
        <p:spPr bwMode="auto">
          <a:xfrm>
            <a:off x="1143000" y="2286000"/>
            <a:ext cx="7010400" cy="1600200"/>
          </a:xfrm>
          <a:prstGeom prst="rect">
            <a:avLst/>
          </a:prstGeom>
          <a:noFill/>
          <a:ln w="9525">
            <a:noFill/>
            <a:miter lim="800000"/>
            <a:headEnd/>
            <a:tailEnd/>
          </a:ln>
        </p:spPr>
      </p:pic>
      <p:pic>
        <p:nvPicPr>
          <p:cNvPr id="5" name="4 Imagen"/>
          <p:cNvPicPr/>
          <p:nvPr/>
        </p:nvPicPr>
        <p:blipFill>
          <a:blip r:embed="rId3"/>
          <a:srcRect/>
          <a:stretch>
            <a:fillRect/>
          </a:stretch>
        </p:blipFill>
        <p:spPr bwMode="auto">
          <a:xfrm>
            <a:off x="1143000" y="4191000"/>
            <a:ext cx="7010400" cy="1524000"/>
          </a:xfrm>
          <a:prstGeom prst="rect">
            <a:avLst/>
          </a:prstGeom>
          <a:noFill/>
          <a:ln w="9525">
            <a:noFill/>
            <a:miter lim="800000"/>
            <a:headEnd/>
            <a:tailEnd/>
          </a:ln>
        </p:spPr>
      </p:pic>
      <p:pic>
        <p:nvPicPr>
          <p:cNvPr id="6" name="5 Imagen" descr="espol.jpg"/>
          <p:cNvPicPr>
            <a:picLocks noChangeAspect="1"/>
          </p:cNvPicPr>
          <p:nvPr/>
        </p:nvPicPr>
        <p:blipFill>
          <a:blip r:embed="rId4"/>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rcRect/>
          <a:stretch>
            <a:fillRect/>
          </a:stretch>
        </p:blipFill>
        <p:spPr bwMode="auto">
          <a:xfrm>
            <a:off x="1066800" y="1600200"/>
            <a:ext cx="7391400" cy="4419600"/>
          </a:xfrm>
          <a:prstGeom prst="rect">
            <a:avLst/>
          </a:prstGeom>
          <a:noFill/>
          <a:ln w="9525">
            <a:noFill/>
            <a:miter lim="800000"/>
            <a:headEnd/>
            <a:tailEnd/>
          </a:ln>
        </p:spPr>
      </p:pic>
      <p:sp>
        <p:nvSpPr>
          <p:cNvPr id="2" name="1 Título"/>
          <p:cNvSpPr>
            <a:spLocks noGrp="1"/>
          </p:cNvSpPr>
          <p:nvPr>
            <p:ph type="title"/>
          </p:nvPr>
        </p:nvSpPr>
        <p:spPr>
          <a:xfrm>
            <a:off x="960120" y="457200"/>
            <a:ext cx="7574280" cy="105156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dirty="0" smtClean="0"/>
              <a:t>INSTALACION DE SERVICIO ASTERISK</a:t>
            </a:r>
            <a:endParaRPr lang="en-US" dirty="0"/>
          </a:p>
        </p:txBody>
      </p:sp>
      <p:pic>
        <p:nvPicPr>
          <p:cNvPr id="5" name="4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90600" y="1600200"/>
            <a:ext cx="7726680" cy="5410200"/>
          </a:xfrm>
        </p:spPr>
        <p:txBody>
          <a:bodyPr numCol="2">
            <a:normAutofit fontScale="70000" lnSpcReduction="20000"/>
          </a:bodyPr>
          <a:lstStyle/>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/Libpri-1.4.10.1	</a:t>
            </a:r>
          </a:p>
          <a:p>
            <a:pPr lvl="1"/>
            <a:r>
              <a:rPr lang="en-US" sz="2800" dirty="0" smtClean="0">
                <a:latin typeface="Kartika" pitchFamily="18" charset="0"/>
                <a:cs typeface="Kartika" pitchFamily="18" charset="0"/>
              </a:rPr>
              <a:t>#make</a:t>
            </a:r>
          </a:p>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/dahdi-linux-2.2.0.1</a:t>
            </a:r>
          </a:p>
          <a:p>
            <a:pPr lvl="1"/>
            <a:r>
              <a:rPr lang="en-US" sz="2800" dirty="0" smtClean="0">
                <a:latin typeface="Kartika" pitchFamily="18" charset="0"/>
                <a:cs typeface="Kartika" pitchFamily="18" charset="0"/>
              </a:rPr>
              <a:t>#make</a:t>
            </a:r>
          </a:p>
          <a:p>
            <a:pPr lvl="1"/>
            <a:r>
              <a:rPr lang="en-US" sz="2800" dirty="0" smtClean="0">
                <a:latin typeface="Kartika" pitchFamily="18" charset="0"/>
                <a:cs typeface="Kartika" pitchFamily="18" charset="0"/>
              </a:rPr>
              <a:t>#make install</a:t>
            </a:r>
          </a:p>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/dahdi-tools-2.2.0</a:t>
            </a:r>
          </a:p>
          <a:p>
            <a:pPr lvl="1"/>
            <a:r>
              <a:rPr lang="en-US" sz="2800" dirty="0" smtClean="0">
                <a:latin typeface="Kartika" pitchFamily="18" charset="0"/>
                <a:cs typeface="Kartika" pitchFamily="18" charset="0"/>
              </a:rPr>
              <a:t>#./configure</a:t>
            </a:r>
          </a:p>
          <a:p>
            <a:pPr lvl="1"/>
            <a:r>
              <a:rPr lang="en-US" sz="2800" dirty="0" smtClean="0">
                <a:latin typeface="Kartika" pitchFamily="18" charset="0"/>
                <a:cs typeface="Kartika" pitchFamily="18" charset="0"/>
              </a:rPr>
              <a:t>#make</a:t>
            </a:r>
          </a:p>
          <a:p>
            <a:pPr lvl="1"/>
            <a:r>
              <a:rPr lang="en-US" sz="2800" dirty="0" smtClean="0">
                <a:latin typeface="Kartika" pitchFamily="18" charset="0"/>
                <a:cs typeface="Kartika" pitchFamily="18" charset="0"/>
              </a:rPr>
              <a:t>#make install</a:t>
            </a:r>
          </a:p>
          <a:p>
            <a:pPr lvl="1"/>
            <a:r>
              <a:rPr lang="en-US" sz="2800" dirty="0" smtClean="0">
                <a:latin typeface="Kartika" pitchFamily="18" charset="0"/>
                <a:cs typeface="Kartika" pitchFamily="18" charset="0"/>
              </a:rPr>
              <a:t>#make </a:t>
            </a:r>
            <a:r>
              <a:rPr lang="en-US" sz="2800" dirty="0" err="1" smtClean="0">
                <a:latin typeface="Kartika" pitchFamily="18" charset="0"/>
                <a:cs typeface="Kartika" pitchFamily="18" charset="0"/>
              </a:rPr>
              <a:t>config</a:t>
            </a:r>
            <a:endParaRPr lang="en-US" sz="2800" dirty="0" smtClean="0">
              <a:latin typeface="Kartika" pitchFamily="18" charset="0"/>
              <a:cs typeface="Kartika" pitchFamily="18" charset="0"/>
            </a:endParaRPr>
          </a:p>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/asterisk-1.6.0.10</a:t>
            </a:r>
          </a:p>
          <a:p>
            <a:pPr lvl="1"/>
            <a:r>
              <a:rPr lang="en-US" sz="2800" dirty="0" smtClean="0">
                <a:latin typeface="Kartika" pitchFamily="18" charset="0"/>
                <a:cs typeface="Kartika" pitchFamily="18" charset="0"/>
              </a:rPr>
              <a:t>#./configure</a:t>
            </a:r>
          </a:p>
          <a:p>
            <a:pPr lvl="1"/>
            <a:r>
              <a:rPr lang="en-US" sz="2800" dirty="0" smtClean="0">
                <a:latin typeface="Kartika" pitchFamily="18" charset="0"/>
                <a:cs typeface="Kartika" pitchFamily="18" charset="0"/>
              </a:rPr>
              <a:t>#make</a:t>
            </a:r>
          </a:p>
          <a:p>
            <a:pPr lvl="1"/>
            <a:r>
              <a:rPr lang="en-US" sz="2800" dirty="0" smtClean="0">
                <a:latin typeface="Kartika" pitchFamily="18" charset="0"/>
                <a:cs typeface="Kartika" pitchFamily="18" charset="0"/>
              </a:rPr>
              <a:t>#make install</a:t>
            </a:r>
          </a:p>
          <a:p>
            <a:pPr lvl="1"/>
            <a:r>
              <a:rPr lang="en-US" sz="2800" dirty="0" smtClean="0">
                <a:latin typeface="Kartika" pitchFamily="18" charset="0"/>
                <a:cs typeface="Kartika" pitchFamily="18" charset="0"/>
              </a:rPr>
              <a:t>#make </a:t>
            </a:r>
            <a:r>
              <a:rPr lang="en-US" sz="2800" dirty="0" err="1" smtClean="0">
                <a:latin typeface="Kartika" pitchFamily="18" charset="0"/>
                <a:cs typeface="Kartika" pitchFamily="18" charset="0"/>
              </a:rPr>
              <a:t>config</a:t>
            </a:r>
            <a:endParaRPr lang="en-US" sz="2800" dirty="0" smtClean="0">
              <a:latin typeface="Kartika" pitchFamily="18" charset="0"/>
              <a:cs typeface="Kartika" pitchFamily="18" charset="0"/>
            </a:endParaRPr>
          </a:p>
          <a:p>
            <a:pPr lvl="1"/>
            <a:r>
              <a:rPr lang="en-US" sz="2800" dirty="0" smtClean="0">
                <a:latin typeface="Kartika" pitchFamily="18" charset="0"/>
                <a:cs typeface="Kartika" pitchFamily="18" charset="0"/>
              </a:rPr>
              <a:t>#make samples</a:t>
            </a:r>
          </a:p>
          <a:p>
            <a:endParaRPr lang="en-US" sz="3200" dirty="0" smtClean="0">
              <a:latin typeface="Kartika" pitchFamily="18" charset="0"/>
              <a:cs typeface="Kartika" pitchFamily="18" charset="0"/>
            </a:endParaRPr>
          </a:p>
          <a:p>
            <a:endParaRPr lang="en-US" sz="3200" dirty="0" smtClean="0">
              <a:latin typeface="Kartika" pitchFamily="18" charset="0"/>
              <a:cs typeface="Kartika" pitchFamily="18" charset="0"/>
            </a:endParaRPr>
          </a:p>
          <a:p>
            <a:pPr>
              <a:buNone/>
            </a:pPr>
            <a:endParaRPr lang="en-US" sz="3200" dirty="0" smtClean="0">
              <a:latin typeface="Kartika" pitchFamily="18" charset="0"/>
              <a:cs typeface="Kartika" pitchFamily="18" charset="0"/>
            </a:endParaRPr>
          </a:p>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/asterisk-addons-1.6.0.2</a:t>
            </a:r>
          </a:p>
          <a:p>
            <a:pPr lvl="1"/>
            <a:r>
              <a:rPr lang="en-US" sz="2800" dirty="0" smtClean="0">
                <a:latin typeface="Kartika" pitchFamily="18" charset="0"/>
                <a:cs typeface="Kartika" pitchFamily="18" charset="0"/>
              </a:rPr>
              <a:t>#./configure</a:t>
            </a:r>
          </a:p>
          <a:p>
            <a:pPr lvl="1"/>
            <a:r>
              <a:rPr lang="en-US" sz="2800" dirty="0" smtClean="0">
                <a:latin typeface="Kartika" pitchFamily="18" charset="0"/>
                <a:cs typeface="Kartika" pitchFamily="18" charset="0"/>
              </a:rPr>
              <a:t>#make</a:t>
            </a:r>
          </a:p>
          <a:p>
            <a:pPr lvl="1"/>
            <a:r>
              <a:rPr lang="en-US" sz="2800" dirty="0" smtClean="0">
                <a:latin typeface="Kartika" pitchFamily="18" charset="0"/>
                <a:cs typeface="Kartika" pitchFamily="18" charset="0"/>
              </a:rPr>
              <a:t>#make install</a:t>
            </a:r>
          </a:p>
          <a:p>
            <a:pPr lvl="1"/>
            <a:r>
              <a:rPr lang="en-US" sz="2800" dirty="0" smtClean="0">
                <a:latin typeface="Kartika" pitchFamily="18" charset="0"/>
                <a:cs typeface="Kartika" pitchFamily="18" charset="0"/>
              </a:rPr>
              <a:t>#make samples</a:t>
            </a:r>
          </a:p>
          <a:p>
            <a:pPr>
              <a:buNone/>
            </a:pPr>
            <a:endParaRPr lang="en-US" sz="3200" dirty="0" smtClean="0">
              <a:latin typeface="Kartika" pitchFamily="18" charset="0"/>
              <a:cs typeface="Kartika" pitchFamily="18" charset="0"/>
            </a:endParaRPr>
          </a:p>
          <a:p>
            <a:r>
              <a:rPr lang="en-US" sz="3200" dirty="0" err="1" smtClean="0">
                <a:latin typeface="Kartika" pitchFamily="18" charset="0"/>
                <a:cs typeface="Kartika" pitchFamily="18" charset="0"/>
              </a:rPr>
              <a:t>Cd</a:t>
            </a:r>
            <a:r>
              <a:rPr lang="en-US" sz="3200" dirty="0" smtClean="0">
                <a:latin typeface="Kartika" pitchFamily="18" charset="0"/>
                <a:cs typeface="Kartika" pitchFamily="18" charset="0"/>
              </a:rPr>
              <a:t> /</a:t>
            </a:r>
            <a:r>
              <a:rPr lang="en-US" sz="3200" dirty="0" err="1" smtClean="0">
                <a:latin typeface="Kartika" pitchFamily="18" charset="0"/>
                <a:cs typeface="Kartika" pitchFamily="18" charset="0"/>
              </a:rPr>
              <a:t>usr</a:t>
            </a:r>
            <a:r>
              <a:rPr lang="en-US" sz="3200" dirty="0" smtClean="0">
                <a:latin typeface="Kartika" pitchFamily="18" charset="0"/>
                <a:cs typeface="Kartika" pitchFamily="18" charset="0"/>
              </a:rPr>
              <a:t>/</a:t>
            </a:r>
            <a:r>
              <a:rPr lang="en-US" sz="3200" dirty="0" err="1" smtClean="0">
                <a:latin typeface="Kartika" pitchFamily="18" charset="0"/>
                <a:cs typeface="Kartika" pitchFamily="18" charset="0"/>
              </a:rPr>
              <a:t>src</a:t>
            </a:r>
            <a:r>
              <a:rPr lang="en-US" sz="3200" dirty="0" smtClean="0">
                <a:latin typeface="Kartika" pitchFamily="18" charset="0"/>
                <a:cs typeface="Kartika" pitchFamily="18" charset="0"/>
              </a:rPr>
              <a:t>/asterisk-1.6.0.10</a:t>
            </a:r>
          </a:p>
          <a:p>
            <a:pPr lvl="1"/>
            <a:r>
              <a:rPr lang="en-US" sz="2800" dirty="0" smtClean="0">
                <a:latin typeface="Kartika" pitchFamily="18" charset="0"/>
                <a:cs typeface="Kartika" pitchFamily="18" charset="0"/>
              </a:rPr>
              <a:t>#./configure</a:t>
            </a:r>
          </a:p>
          <a:p>
            <a:pPr lvl="1"/>
            <a:r>
              <a:rPr lang="en-US" sz="2800" dirty="0" smtClean="0">
                <a:latin typeface="Kartika" pitchFamily="18" charset="0"/>
                <a:cs typeface="Kartika" pitchFamily="18" charset="0"/>
              </a:rPr>
              <a:t>#make</a:t>
            </a:r>
          </a:p>
          <a:p>
            <a:pPr lvl="1"/>
            <a:r>
              <a:rPr lang="en-US" sz="2800" dirty="0" smtClean="0">
                <a:latin typeface="Kartika" pitchFamily="18" charset="0"/>
                <a:cs typeface="Kartika" pitchFamily="18" charset="0"/>
              </a:rPr>
              <a:t>#make install</a:t>
            </a:r>
          </a:p>
          <a:p>
            <a:pPr lvl="1"/>
            <a:r>
              <a:rPr lang="en-US" sz="2800" dirty="0" smtClean="0">
                <a:latin typeface="Kartika" pitchFamily="18" charset="0"/>
                <a:cs typeface="Kartika" pitchFamily="18" charset="0"/>
              </a:rPr>
              <a:t>#make </a:t>
            </a:r>
            <a:r>
              <a:rPr lang="en-US" sz="2800" dirty="0" err="1" smtClean="0">
                <a:latin typeface="Kartika" pitchFamily="18" charset="0"/>
                <a:cs typeface="Kartika" pitchFamily="18" charset="0"/>
              </a:rPr>
              <a:t>config</a:t>
            </a:r>
            <a:endParaRPr lang="en-US" sz="2800" dirty="0" smtClean="0">
              <a:latin typeface="Kartika" pitchFamily="18" charset="0"/>
              <a:cs typeface="Kartika" pitchFamily="18" charset="0"/>
            </a:endParaRPr>
          </a:p>
          <a:p>
            <a:pPr lvl="1"/>
            <a:r>
              <a:rPr lang="en-US" sz="2800" dirty="0" smtClean="0">
                <a:latin typeface="Kartika" pitchFamily="18" charset="0"/>
                <a:cs typeface="Kartika" pitchFamily="18" charset="0"/>
              </a:rPr>
              <a:t>#make samples</a:t>
            </a:r>
          </a:p>
          <a:p>
            <a:r>
              <a:rPr lang="es-EC" sz="3200" dirty="0" smtClean="0">
                <a:latin typeface="Kartika" pitchFamily="18" charset="0"/>
                <a:cs typeface="Kartika" pitchFamily="18" charset="0"/>
              </a:rPr>
              <a:t>Verificar que se pueda lanzar </a:t>
            </a:r>
            <a:r>
              <a:rPr lang="es-EC" sz="3200" dirty="0" err="1" smtClean="0">
                <a:latin typeface="Kartika" pitchFamily="18" charset="0"/>
                <a:cs typeface="Kartika" pitchFamily="18" charset="0"/>
              </a:rPr>
              <a:t>asterisk</a:t>
            </a:r>
            <a:endParaRPr lang="en-US" sz="3200" dirty="0" smtClean="0">
              <a:latin typeface="Kartika" pitchFamily="18" charset="0"/>
              <a:cs typeface="Kartika" pitchFamily="18" charset="0"/>
            </a:endParaRPr>
          </a:p>
          <a:p>
            <a:pPr lvl="1"/>
            <a:r>
              <a:rPr lang="es-EC" sz="2800" dirty="0" smtClean="0">
                <a:latin typeface="Kartika" pitchFamily="18" charset="0"/>
                <a:cs typeface="Kartika" pitchFamily="18" charset="0"/>
              </a:rPr>
              <a:t>#</a:t>
            </a:r>
            <a:r>
              <a:rPr lang="es-EC" sz="2800" dirty="0" err="1" smtClean="0">
                <a:latin typeface="Kartika" pitchFamily="18" charset="0"/>
                <a:cs typeface="Kartika" pitchFamily="18" charset="0"/>
              </a:rPr>
              <a:t>asterisk</a:t>
            </a:r>
            <a:r>
              <a:rPr lang="es-EC" sz="2800" dirty="0" smtClean="0">
                <a:latin typeface="Kartika" pitchFamily="18" charset="0"/>
                <a:cs typeface="Kartika" pitchFamily="18" charset="0"/>
              </a:rPr>
              <a:t> –r</a:t>
            </a:r>
            <a:endParaRPr lang="en-US" sz="2800" dirty="0" smtClean="0">
              <a:latin typeface="Kartika" pitchFamily="18" charset="0"/>
              <a:cs typeface="Kartika" pitchFamily="18" charset="0"/>
            </a:endParaRPr>
          </a:p>
          <a:p>
            <a:pPr>
              <a:buNone/>
            </a:pPr>
            <a:r>
              <a:rPr lang="es-EC" sz="3200" dirty="0" smtClean="0">
                <a:latin typeface="Kartika" pitchFamily="18" charset="0"/>
                <a:cs typeface="Kartika" pitchFamily="18" charset="0"/>
              </a:rPr>
              <a:t> </a:t>
            </a:r>
            <a:endParaRPr lang="en-US" sz="3200" dirty="0" smtClean="0">
              <a:latin typeface="Kartika" pitchFamily="18" charset="0"/>
              <a:cs typeface="Kartika" pitchFamily="18" charset="0"/>
            </a:endParaRPr>
          </a:p>
          <a:p>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
        <p:nvSpPr>
          <p:cNvPr id="6" name="1 Título"/>
          <p:cNvSpPr txBox="1">
            <a:spLocks/>
          </p:cNvSpPr>
          <p:nvPr/>
        </p:nvSpPr>
        <p:spPr>
          <a:xfrm>
            <a:off x="914400" y="304800"/>
            <a:ext cx="7879080" cy="838200"/>
          </a:xfrm>
          <a:prstGeom prst="rect">
            <a:avLst/>
          </a:prstGeom>
        </p:spPr>
        <p:style>
          <a:lnRef idx="0">
            <a:schemeClr val="accent1"/>
          </a:lnRef>
          <a:fillRef idx="3">
            <a:schemeClr val="accent1"/>
          </a:fillRef>
          <a:effectRef idx="3">
            <a:schemeClr val="accent1"/>
          </a:effectRef>
          <a:fontRef idx="minor">
            <a:schemeClr val="lt1"/>
          </a:fontRef>
        </p:style>
        <p:txBody>
          <a:bodyPr vert="horz" rtlCol="0" anchor="ctr">
            <a:normAutofit fontScale="97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C" sz="3200" b="1" i="0" u="none" strike="noStrike" kern="1200" cap="none" spc="0" normalizeH="0" baseline="0" noProof="0" dirty="0" smtClean="0">
                <a:ln>
                  <a:noFill/>
                </a:ln>
                <a:solidFill>
                  <a:schemeClr val="lt1"/>
                </a:solidFill>
                <a:effectLst>
                  <a:outerShdw blurRad="31750" dist="25400" dir="5400000" algn="tl" rotWithShape="0">
                    <a:srgbClr val="000000">
                      <a:alpha val="25000"/>
                    </a:srgbClr>
                  </a:outerShdw>
                </a:effectLst>
                <a:uLnTx/>
                <a:uFillTx/>
                <a:latin typeface="+mn-lt"/>
                <a:ea typeface="+mn-ea"/>
                <a:cs typeface="+mn-cs"/>
              </a:rPr>
              <a:t>INSTALACION DE SERVICIO ASTERISK</a:t>
            </a:r>
            <a:endParaRPr kumimoji="0" lang="en-US" sz="3200" b="1" i="0" u="none" strike="noStrike" kern="1200" cap="none" spc="0" normalizeH="0" baseline="0" noProof="0" dirty="0">
              <a:ln>
                <a:noFill/>
              </a:ln>
              <a:solidFill>
                <a:schemeClr val="lt1"/>
              </a:solidFill>
              <a:effectLst>
                <a:outerShdw blurRad="31750" dist="25400" dir="5400000" algn="tl" rotWithShape="0">
                  <a:srgbClr val="000000">
                    <a:alpha val="25000"/>
                  </a:srgbClr>
                </a:outerShdw>
              </a:effectLst>
              <a:uLnTx/>
              <a:uFillTx/>
              <a:latin typeface="+mn-lt"/>
              <a:ea typeface="+mn-ea"/>
              <a:cs typeface="+mn-cs"/>
            </a:endParaRPr>
          </a:p>
        </p:txBody>
      </p:sp>
      <p:sp>
        <p:nvSpPr>
          <p:cNvPr id="7" name="6 CuadroTexto"/>
          <p:cNvSpPr txBox="1"/>
          <p:nvPr/>
        </p:nvSpPr>
        <p:spPr>
          <a:xfrm>
            <a:off x="914400" y="1143000"/>
            <a:ext cx="4114800" cy="830997"/>
          </a:xfrm>
          <a:prstGeom prst="rect">
            <a:avLst/>
          </a:prstGeom>
          <a:noFill/>
        </p:spPr>
        <p:txBody>
          <a:bodyPr wrap="square" rtlCol="0">
            <a:spAutoFit/>
          </a:bodyPr>
          <a:lstStyle/>
          <a:p>
            <a:r>
              <a:rPr lang="es-EC" sz="2400" dirty="0" smtClean="0">
                <a:latin typeface="Kartika" pitchFamily="18" charset="0"/>
                <a:cs typeface="Kartika" pitchFamily="18" charset="0"/>
              </a:rPr>
              <a:t>Una vez que desempaquetemos:</a:t>
            </a:r>
            <a:endParaRPr lang="en-US" sz="2400" dirty="0" smtClean="0">
              <a:latin typeface="Kartika" pitchFamily="18" charset="0"/>
              <a:cs typeface="Kartika" pitchFamily="18" charset="0"/>
            </a:endParaRPr>
          </a:p>
          <a:p>
            <a:endParaRPr lang="es-ES" sz="2400" dirty="0">
              <a:latin typeface="Kartika" pitchFamily="18" charset="0"/>
              <a:cs typeface="Kartik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1676400"/>
            <a:ext cx="8031480" cy="4648200"/>
          </a:xfrm>
        </p:spPr>
        <p:txBody>
          <a:bodyPr>
            <a:normAutofit/>
          </a:bodyPr>
          <a:lstStyle/>
          <a:p>
            <a:r>
              <a:rPr lang="es-EC" sz="2600" dirty="0" smtClean="0">
                <a:latin typeface="Kartika" pitchFamily="18" charset="0"/>
                <a:cs typeface="Kartika" pitchFamily="18" charset="0"/>
              </a:rPr>
              <a:t>En el archivo de configuración </a:t>
            </a:r>
            <a:r>
              <a:rPr lang="es-EC" sz="2600" dirty="0" err="1" smtClean="0">
                <a:latin typeface="Kartika" pitchFamily="18" charset="0"/>
                <a:cs typeface="Kartika" pitchFamily="18" charset="0"/>
              </a:rPr>
              <a:t>manager.conf</a:t>
            </a:r>
            <a:r>
              <a:rPr lang="es-EC" sz="2600" dirty="0" smtClean="0">
                <a:latin typeface="Kartika" pitchFamily="18" charset="0"/>
                <a:cs typeface="Kartika" pitchFamily="18" charset="0"/>
              </a:rPr>
              <a:t> agregamos la siguiente información.</a:t>
            </a:r>
            <a:endParaRPr lang="en-US" sz="2600" dirty="0" smtClean="0">
              <a:latin typeface="Kartika" pitchFamily="18" charset="0"/>
              <a:cs typeface="Kartika" pitchFamily="18" charset="0"/>
            </a:endParaRPr>
          </a:p>
          <a:p>
            <a:endParaRPr lang="en-US" dirty="0"/>
          </a:p>
        </p:txBody>
      </p:sp>
      <p:sp>
        <p:nvSpPr>
          <p:cNvPr id="2" name="1 Título"/>
          <p:cNvSpPr>
            <a:spLocks noGrp="1"/>
          </p:cNvSpPr>
          <p:nvPr>
            <p:ph type="title"/>
          </p:nvPr>
        </p:nvSpPr>
        <p:spPr>
          <a:xfrm>
            <a:off x="990600" y="457200"/>
            <a:ext cx="7467600" cy="1082040"/>
          </a:xfrm>
        </p:spPr>
        <p:style>
          <a:lnRef idx="0">
            <a:schemeClr val="accent1"/>
          </a:lnRef>
          <a:fillRef idx="3">
            <a:schemeClr val="accent1"/>
          </a:fillRef>
          <a:effectRef idx="3">
            <a:schemeClr val="accent1"/>
          </a:effectRef>
          <a:fontRef idx="minor">
            <a:schemeClr val="lt1"/>
          </a:fontRef>
        </p:style>
        <p:txBody>
          <a:bodyPr>
            <a:normAutofit/>
          </a:bodyPr>
          <a:lstStyle/>
          <a:p>
            <a:r>
              <a:rPr lang="es-EC" sz="2800" dirty="0" smtClean="0"/>
              <a:t>LEVANTAMIENTO Y CONFIGURACION DEL MANAGER API</a:t>
            </a:r>
            <a:endParaRPr lang="en-US" sz="2800" dirty="0"/>
          </a:p>
        </p:txBody>
      </p:sp>
      <p:pic>
        <p:nvPicPr>
          <p:cNvPr id="4" name="3 Imagen"/>
          <p:cNvPicPr/>
          <p:nvPr/>
        </p:nvPicPr>
        <p:blipFill>
          <a:blip r:embed="rId2"/>
          <a:srcRect r="3529" b="6122"/>
          <a:stretch>
            <a:fillRect/>
          </a:stretch>
        </p:blipFill>
        <p:spPr bwMode="auto">
          <a:xfrm>
            <a:off x="1600200" y="2438400"/>
            <a:ext cx="6248400" cy="3733800"/>
          </a:xfrm>
          <a:prstGeom prst="rect">
            <a:avLst/>
          </a:prstGeom>
          <a:noFill/>
          <a:ln w="9525">
            <a:noFill/>
            <a:miter lim="800000"/>
            <a:headEnd/>
            <a:tailEnd/>
          </a:ln>
        </p:spPr>
      </p:pic>
      <p:pic>
        <p:nvPicPr>
          <p:cNvPr id="5" name="4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2057400"/>
            <a:ext cx="7391400" cy="4187952"/>
          </a:xfrm>
        </p:spPr>
        <p:txBody>
          <a:bodyPr>
            <a:normAutofit/>
          </a:bodyPr>
          <a:lstStyle/>
          <a:p>
            <a:pPr algn="just"/>
            <a:r>
              <a:rPr lang="es-ES" sz="2600" dirty="0" smtClean="0">
                <a:latin typeface="Kartika" pitchFamily="18" charset="0"/>
                <a:cs typeface="Kartika" pitchFamily="18" charset="0"/>
              </a:rPr>
              <a:t>El protagonismo incesante y cada vez más fuerte de Internet en la vida cotidiana de las personas y las actuales líneas de desarrollo tecnológico de las telecomunicaciones, en las que existe una fuerte tendencia hacía el llamado </a:t>
            </a:r>
            <a:r>
              <a:rPr lang="es-ES" sz="2600" i="1" dirty="0" smtClean="0">
                <a:latin typeface="Kartika" pitchFamily="18" charset="0"/>
                <a:cs typeface="Kartika" pitchFamily="18" charset="0"/>
              </a:rPr>
              <a:t>“</a:t>
            </a:r>
            <a:r>
              <a:rPr lang="es-ES" sz="2600" i="1" dirty="0" err="1" smtClean="0">
                <a:latin typeface="Kartika" pitchFamily="18" charset="0"/>
                <a:cs typeface="Kartika" pitchFamily="18" charset="0"/>
              </a:rPr>
              <a:t>all</a:t>
            </a:r>
            <a:r>
              <a:rPr lang="es-ES" sz="2600" i="1" dirty="0" smtClean="0">
                <a:latin typeface="Kartika" pitchFamily="18" charset="0"/>
                <a:cs typeface="Kartika" pitchFamily="18" charset="0"/>
              </a:rPr>
              <a:t> IP”, hacen </a:t>
            </a:r>
            <a:r>
              <a:rPr lang="es-ES" sz="2600" dirty="0" smtClean="0">
                <a:latin typeface="Kartika" pitchFamily="18" charset="0"/>
                <a:cs typeface="Kartika" pitchFamily="18" charset="0"/>
              </a:rPr>
              <a:t>lógico el desarrollo de tecnologías basadas en IP que permita estas comunicaciones y servicios de voz, integradas dentro de Internet que tan demandadas y necesarias son en nuestra sociedad actual.</a:t>
            </a:r>
          </a:p>
          <a:p>
            <a:endParaRPr lang="en-US" sz="2400" dirty="0">
              <a:latin typeface="Adobe Caslon Pro" pitchFamily="18" charset="0"/>
            </a:endParaRPr>
          </a:p>
        </p:txBody>
      </p:sp>
      <p:sp>
        <p:nvSpPr>
          <p:cNvPr id="2" name="1 Título"/>
          <p:cNvSpPr>
            <a:spLocks noGrp="1"/>
          </p:cNvSpPr>
          <p:nvPr>
            <p:ph type="title"/>
          </p:nvPr>
        </p:nvSpPr>
        <p:spPr>
          <a:xfrm>
            <a:off x="990600" y="609600"/>
            <a:ext cx="7162800" cy="9906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ANTECEDENTES</a:t>
            </a:r>
            <a:endParaRPr lang="en-US" dirty="0"/>
          </a:p>
        </p:txBody>
      </p:sp>
      <p:pic>
        <p:nvPicPr>
          <p:cNvPr id="7" name="6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676400"/>
            <a:ext cx="7117080" cy="4187952"/>
          </a:xfrm>
        </p:spPr>
        <p:txBody>
          <a:bodyPr/>
          <a:lstStyle/>
          <a:p>
            <a:r>
              <a:rPr lang="es-EC" sz="2600" dirty="0" smtClean="0">
                <a:latin typeface="Kartika" pitchFamily="18" charset="0"/>
                <a:cs typeface="Kartika" pitchFamily="18" charset="0"/>
              </a:rPr>
              <a:t>Ejecutar el siguiente comando: </a:t>
            </a:r>
            <a:r>
              <a:rPr lang="es-EC" sz="2600" dirty="0" err="1" smtClean="0">
                <a:solidFill>
                  <a:srgbClr val="FF0000"/>
                </a:solidFill>
                <a:latin typeface="Kartika" pitchFamily="18" charset="0"/>
                <a:cs typeface="Kartika" pitchFamily="18" charset="0"/>
              </a:rPr>
              <a:t>yum</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install</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httpd</a:t>
            </a:r>
            <a:endParaRPr lang="en-US" sz="2600" dirty="0" smtClean="0">
              <a:solidFill>
                <a:srgbClr val="FF0000"/>
              </a:solidFill>
              <a:latin typeface="Kartika" pitchFamily="18" charset="0"/>
              <a:cs typeface="Kartika" pitchFamily="18" charset="0"/>
            </a:endParaRPr>
          </a:p>
          <a:p>
            <a:endParaRPr lang="en-US" dirty="0"/>
          </a:p>
        </p:txBody>
      </p:sp>
      <p:sp>
        <p:nvSpPr>
          <p:cNvPr id="2" name="1 Título"/>
          <p:cNvSpPr>
            <a:spLocks noGrp="1"/>
          </p:cNvSpPr>
          <p:nvPr>
            <p:ph type="title"/>
          </p:nvPr>
        </p:nvSpPr>
        <p:spPr>
          <a:xfrm>
            <a:off x="1066800" y="457200"/>
            <a:ext cx="6934200" cy="1051560"/>
          </a:xfrm>
        </p:spPr>
        <p:style>
          <a:lnRef idx="0">
            <a:schemeClr val="accent1"/>
          </a:lnRef>
          <a:fillRef idx="3">
            <a:schemeClr val="accent1"/>
          </a:fillRef>
          <a:effectRef idx="3">
            <a:schemeClr val="accent1"/>
          </a:effectRef>
          <a:fontRef idx="minor">
            <a:schemeClr val="lt1"/>
          </a:fontRef>
        </p:style>
        <p:txBody>
          <a:bodyPr>
            <a:noAutofit/>
          </a:bodyPr>
          <a:lstStyle/>
          <a:p>
            <a:r>
              <a:rPr lang="es-EC" sz="3200" dirty="0" smtClean="0"/>
              <a:t>INSTALACION DEL SERVICIO WEB APACHE 2.x</a:t>
            </a:r>
            <a:endParaRPr lang="en-US" sz="3200" dirty="0"/>
          </a:p>
        </p:txBody>
      </p:sp>
      <p:pic>
        <p:nvPicPr>
          <p:cNvPr id="4" name="3 Imagen"/>
          <p:cNvPicPr/>
          <p:nvPr/>
        </p:nvPicPr>
        <p:blipFill>
          <a:blip r:embed="rId2"/>
          <a:srcRect b="23985"/>
          <a:stretch>
            <a:fillRect/>
          </a:stretch>
        </p:blipFill>
        <p:spPr bwMode="auto">
          <a:xfrm>
            <a:off x="1447800" y="2133600"/>
            <a:ext cx="6096000" cy="3810000"/>
          </a:xfrm>
          <a:prstGeom prst="rect">
            <a:avLst/>
          </a:prstGeom>
          <a:noFill/>
          <a:ln w="9525">
            <a:noFill/>
            <a:miter lim="800000"/>
            <a:headEnd/>
            <a:tailEnd/>
          </a:ln>
        </p:spPr>
      </p:pic>
      <p:pic>
        <p:nvPicPr>
          <p:cNvPr id="6" name="5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43000" y="1828800"/>
            <a:ext cx="7162800" cy="3877985"/>
          </a:xfrm>
          <a:prstGeom prst="rect">
            <a:avLst/>
          </a:prstGeom>
          <a:noFill/>
        </p:spPr>
        <p:txBody>
          <a:bodyPr wrap="square" rtlCol="0">
            <a:spAutoFit/>
          </a:bodyPr>
          <a:lstStyle/>
          <a:p>
            <a:endParaRPr lang="es-EC" dirty="0" smtClean="0">
              <a:latin typeface="Adobe Caslon Pro" pitchFamily="18" charset="0"/>
            </a:endParaRPr>
          </a:p>
          <a:p>
            <a:endParaRPr lang="es-EC" dirty="0" smtClean="0">
              <a:latin typeface="Adobe Caslon Pro" pitchFamily="18" charset="0"/>
            </a:endParaRPr>
          </a:p>
          <a:p>
            <a:r>
              <a:rPr lang="es-EC" sz="2600" dirty="0" smtClean="0">
                <a:latin typeface="Kartika" pitchFamily="18" charset="0"/>
                <a:cs typeface="Kartika" pitchFamily="18" charset="0"/>
              </a:rPr>
              <a:t>Configurar el servicio para que levante automáticamente</a:t>
            </a:r>
            <a:endParaRPr lang="en-US" sz="2600" dirty="0" smtClean="0">
              <a:latin typeface="Kartika" pitchFamily="18" charset="0"/>
              <a:cs typeface="Kartika" pitchFamily="18" charset="0"/>
            </a:endParaRPr>
          </a:p>
          <a:p>
            <a:endParaRPr lang="es-EC" sz="2600" dirty="0" smtClean="0">
              <a:latin typeface="Kartika" pitchFamily="18" charset="0"/>
              <a:cs typeface="Kartika" pitchFamily="18" charset="0"/>
            </a:endParaRPr>
          </a:p>
          <a:p>
            <a:r>
              <a:rPr lang="es-EC" sz="2600" dirty="0" smtClean="0">
                <a:solidFill>
                  <a:srgbClr val="FF0000"/>
                </a:solidFill>
                <a:latin typeface="Kartika" pitchFamily="18" charset="0"/>
                <a:cs typeface="Kartika" pitchFamily="18" charset="0"/>
              </a:rPr>
              <a:t>#CHKCONFIG </a:t>
            </a:r>
            <a:r>
              <a:rPr lang="es-EC" sz="2600" dirty="0" err="1" smtClean="0">
                <a:solidFill>
                  <a:srgbClr val="FF0000"/>
                </a:solidFill>
                <a:latin typeface="Kartika" pitchFamily="18" charset="0"/>
                <a:cs typeface="Kartika" pitchFamily="18" charset="0"/>
              </a:rPr>
              <a:t>httpd</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on</a:t>
            </a:r>
            <a:endParaRPr lang="en-US" sz="2600" dirty="0" smtClean="0">
              <a:solidFill>
                <a:srgbClr val="FF0000"/>
              </a:solidFill>
              <a:latin typeface="Kartika" pitchFamily="18" charset="0"/>
              <a:cs typeface="Kartika" pitchFamily="18" charset="0"/>
            </a:endParaRPr>
          </a:p>
          <a:p>
            <a:endParaRPr lang="es-EC" sz="2600" dirty="0" smtClean="0">
              <a:latin typeface="Kartika" pitchFamily="18" charset="0"/>
              <a:cs typeface="Kartika" pitchFamily="18" charset="0"/>
            </a:endParaRPr>
          </a:p>
          <a:p>
            <a:r>
              <a:rPr lang="es-EC" sz="2600" dirty="0" smtClean="0">
                <a:latin typeface="Kartika" pitchFamily="18" charset="0"/>
                <a:cs typeface="Kartika" pitchFamily="18" charset="0"/>
              </a:rPr>
              <a:t>Los directorios donde encontrará los archivos de configuración de </a:t>
            </a:r>
            <a:r>
              <a:rPr lang="es-EC" sz="2600" dirty="0" err="1" smtClean="0">
                <a:latin typeface="Kartika" pitchFamily="18" charset="0"/>
                <a:cs typeface="Kartika" pitchFamily="18" charset="0"/>
              </a:rPr>
              <a:t>httpd</a:t>
            </a:r>
            <a:r>
              <a:rPr lang="es-EC" sz="2600" dirty="0" smtClean="0">
                <a:latin typeface="Kartika" pitchFamily="18" charset="0"/>
                <a:cs typeface="Kartika" pitchFamily="18" charset="0"/>
              </a:rPr>
              <a:t> son /</a:t>
            </a:r>
            <a:r>
              <a:rPr lang="es-EC" sz="2600" dirty="0" err="1" smtClean="0">
                <a:latin typeface="Kartika" pitchFamily="18" charset="0"/>
                <a:cs typeface="Kartika" pitchFamily="18" charset="0"/>
              </a:rPr>
              <a:t>etc</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httpd</a:t>
            </a:r>
            <a:endParaRPr lang="es-EC" sz="2600" dirty="0" smtClean="0">
              <a:latin typeface="Kartika" pitchFamily="18" charset="0"/>
              <a:cs typeface="Kartika" pitchFamily="18" charset="0"/>
            </a:endParaRPr>
          </a:p>
          <a:p>
            <a:endParaRPr lang="es-EC" dirty="0" smtClean="0">
              <a:latin typeface="Adobe Caslon Pro" pitchFamily="18" charset="0"/>
            </a:endParaRPr>
          </a:p>
          <a:p>
            <a:endParaRPr lang="es-EC" dirty="0" smtClean="0">
              <a:latin typeface="Adobe Caslon Pro" pitchFamily="18" charset="0"/>
            </a:endParaRPr>
          </a:p>
          <a:p>
            <a:endParaRPr lang="en-US" dirty="0">
              <a:latin typeface="Adobe Caslon Pro" pitchFamily="18" charset="0"/>
            </a:endParaRPr>
          </a:p>
        </p:txBody>
      </p:sp>
      <p:pic>
        <p:nvPicPr>
          <p:cNvPr id="6" name="5 Imagen" descr="espol.jpg"/>
          <p:cNvPicPr>
            <a:picLocks noChangeAspect="1"/>
          </p:cNvPicPr>
          <p:nvPr/>
        </p:nvPicPr>
        <p:blipFill>
          <a:blip r:embed="rId2"/>
          <a:stretch>
            <a:fillRect/>
          </a:stretch>
        </p:blipFill>
        <p:spPr>
          <a:xfrm>
            <a:off x="0" y="0"/>
            <a:ext cx="914400" cy="914400"/>
          </a:xfrm>
          <a:prstGeom prst="rect">
            <a:avLst/>
          </a:prstGeom>
        </p:spPr>
      </p:pic>
      <p:sp>
        <p:nvSpPr>
          <p:cNvPr id="9" name="1 Título"/>
          <p:cNvSpPr>
            <a:spLocks noGrp="1"/>
          </p:cNvSpPr>
          <p:nvPr>
            <p:ph type="title"/>
          </p:nvPr>
        </p:nvSpPr>
        <p:spPr>
          <a:xfrm>
            <a:off x="1066800" y="381000"/>
            <a:ext cx="7086600" cy="1143000"/>
          </a:xfrm>
        </p:spPr>
        <p:style>
          <a:lnRef idx="0">
            <a:schemeClr val="accent1"/>
          </a:lnRef>
          <a:fillRef idx="3">
            <a:schemeClr val="accent1"/>
          </a:fillRef>
          <a:effectRef idx="3">
            <a:schemeClr val="accent1"/>
          </a:effectRef>
          <a:fontRef idx="minor">
            <a:schemeClr val="lt1"/>
          </a:fontRef>
        </p:style>
        <p:txBody>
          <a:bodyPr>
            <a:noAutofit/>
          </a:bodyPr>
          <a:lstStyle/>
          <a:p>
            <a:r>
              <a:rPr lang="es-EC" sz="3200" dirty="0" smtClean="0"/>
              <a:t>INSTALACION DEL SERVICIO WEB APACHE 2.x</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rcRect/>
          <a:stretch>
            <a:fillRect/>
          </a:stretch>
        </p:blipFill>
        <p:spPr bwMode="auto">
          <a:xfrm>
            <a:off x="1066800" y="2209800"/>
            <a:ext cx="7467600" cy="3810000"/>
          </a:xfrm>
          <a:prstGeom prst="rect">
            <a:avLst/>
          </a:prstGeom>
          <a:noFill/>
          <a:ln w="9525">
            <a:noFill/>
            <a:miter lim="800000"/>
            <a:headEnd/>
            <a:tailEnd/>
          </a:ln>
        </p:spPr>
      </p:pic>
      <p:sp>
        <p:nvSpPr>
          <p:cNvPr id="2" name="1 Título"/>
          <p:cNvSpPr>
            <a:spLocks noGrp="1"/>
          </p:cNvSpPr>
          <p:nvPr>
            <p:ph type="title"/>
          </p:nvPr>
        </p:nvSpPr>
        <p:spPr>
          <a:xfrm>
            <a:off x="960120" y="609600"/>
            <a:ext cx="7650480" cy="1051560"/>
          </a:xfrm>
        </p:spPr>
        <p:style>
          <a:lnRef idx="0">
            <a:schemeClr val="accent1"/>
          </a:lnRef>
          <a:fillRef idx="3">
            <a:schemeClr val="accent1"/>
          </a:fillRef>
          <a:effectRef idx="3">
            <a:schemeClr val="accent1"/>
          </a:effectRef>
          <a:fontRef idx="minor">
            <a:schemeClr val="lt1"/>
          </a:fontRef>
        </p:style>
        <p:txBody>
          <a:bodyPr>
            <a:noAutofit/>
          </a:bodyPr>
          <a:lstStyle/>
          <a:p>
            <a:r>
              <a:rPr lang="es-EC" sz="3200" dirty="0" smtClean="0"/>
              <a:t>INSTALACION Y CONFIGURACION DE MYSQL</a:t>
            </a:r>
            <a:endParaRPr lang="en-US" sz="3200" dirty="0"/>
          </a:p>
        </p:txBody>
      </p:sp>
      <p:pic>
        <p:nvPicPr>
          <p:cNvPr id="6" name="5 Imagen" descr="espol.jpg"/>
          <p:cNvPicPr>
            <a:picLocks noChangeAspect="1"/>
          </p:cNvPicPr>
          <p:nvPr/>
        </p:nvPicPr>
        <p:blipFill>
          <a:blip r:embed="rId3"/>
          <a:stretch>
            <a:fillRect/>
          </a:stretch>
        </p:blipFill>
        <p:spPr>
          <a:xfrm>
            <a:off x="0" y="0"/>
            <a:ext cx="914400" cy="914400"/>
          </a:xfrm>
          <a:prstGeom prst="rect">
            <a:avLst/>
          </a:prstGeom>
        </p:spPr>
      </p:pic>
      <p:sp>
        <p:nvSpPr>
          <p:cNvPr id="7" name="6 CuadroTexto"/>
          <p:cNvSpPr txBox="1"/>
          <p:nvPr/>
        </p:nvSpPr>
        <p:spPr>
          <a:xfrm>
            <a:off x="1143000" y="1752600"/>
            <a:ext cx="7391400" cy="769441"/>
          </a:xfrm>
          <a:prstGeom prst="rect">
            <a:avLst/>
          </a:prstGeom>
          <a:noFill/>
        </p:spPr>
        <p:txBody>
          <a:bodyPr wrap="square" rtlCol="0">
            <a:spAutoFit/>
          </a:bodyPr>
          <a:lstStyle/>
          <a:p>
            <a:r>
              <a:rPr lang="es-EC" sz="2600" dirty="0" smtClean="0">
                <a:latin typeface="Kartika" pitchFamily="18" charset="0"/>
                <a:cs typeface="Kartika" pitchFamily="18" charset="0"/>
              </a:rPr>
              <a:t>Ejecutar el siguiente comando: </a:t>
            </a:r>
            <a:r>
              <a:rPr lang="es-EC" sz="2600" dirty="0" err="1" smtClean="0">
                <a:solidFill>
                  <a:srgbClr val="FF0000"/>
                </a:solidFill>
                <a:latin typeface="Kartika" pitchFamily="18" charset="0"/>
                <a:cs typeface="Kartika" pitchFamily="18" charset="0"/>
              </a:rPr>
              <a:t>yum</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install</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mysql</a:t>
            </a:r>
            <a:endParaRPr lang="en-US" sz="2600" dirty="0" smtClean="0">
              <a:solidFill>
                <a:srgbClr val="FF0000"/>
              </a:solidFill>
              <a:latin typeface="Kartika" pitchFamily="18" charset="0"/>
              <a:cs typeface="Kartika" pitchFamily="18" charset="0"/>
            </a:endParaRPr>
          </a:p>
          <a:p>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rcRect b="36066"/>
          <a:stretch>
            <a:fillRect/>
          </a:stretch>
        </p:blipFill>
        <p:spPr bwMode="auto">
          <a:xfrm>
            <a:off x="1219200" y="1981200"/>
            <a:ext cx="6781800" cy="3733800"/>
          </a:xfrm>
          <a:prstGeom prst="rect">
            <a:avLst/>
          </a:prstGeom>
          <a:noFill/>
          <a:ln w="9525">
            <a:noFill/>
            <a:miter lim="800000"/>
            <a:headEnd/>
            <a:tailEnd/>
          </a:ln>
        </p:spPr>
      </p:pic>
      <p:sp>
        <p:nvSpPr>
          <p:cNvPr id="2" name="1 Título"/>
          <p:cNvSpPr>
            <a:spLocks noGrp="1"/>
          </p:cNvSpPr>
          <p:nvPr>
            <p:ph type="title"/>
          </p:nvPr>
        </p:nvSpPr>
        <p:spPr>
          <a:xfrm>
            <a:off x="960120" y="381000"/>
            <a:ext cx="7269480" cy="838200"/>
          </a:xfrm>
        </p:spPr>
        <p:style>
          <a:lnRef idx="0">
            <a:schemeClr val="accent1"/>
          </a:lnRef>
          <a:fillRef idx="3">
            <a:schemeClr val="accent1"/>
          </a:fillRef>
          <a:effectRef idx="3">
            <a:schemeClr val="accent1"/>
          </a:effectRef>
          <a:fontRef idx="minor">
            <a:schemeClr val="lt1"/>
          </a:fontRef>
        </p:style>
        <p:txBody>
          <a:bodyPr>
            <a:normAutofit/>
          </a:bodyPr>
          <a:lstStyle/>
          <a:p>
            <a:r>
              <a:rPr lang="es-EC" dirty="0" smtClean="0"/>
              <a:t>Instalación de PHP-</a:t>
            </a:r>
            <a:r>
              <a:rPr lang="es-EC" dirty="0" err="1" smtClean="0"/>
              <a:t>MySQL</a:t>
            </a:r>
            <a:endParaRPr lang="en-US" dirty="0"/>
          </a:p>
        </p:txBody>
      </p:sp>
      <p:pic>
        <p:nvPicPr>
          <p:cNvPr id="5" name="4 Imagen" descr="espol.jpg"/>
          <p:cNvPicPr>
            <a:picLocks noChangeAspect="1"/>
          </p:cNvPicPr>
          <p:nvPr/>
        </p:nvPicPr>
        <p:blipFill>
          <a:blip r:embed="rId3"/>
          <a:stretch>
            <a:fillRect/>
          </a:stretch>
        </p:blipFill>
        <p:spPr>
          <a:xfrm>
            <a:off x="0" y="0"/>
            <a:ext cx="914400" cy="914400"/>
          </a:xfrm>
          <a:prstGeom prst="rect">
            <a:avLst/>
          </a:prstGeom>
        </p:spPr>
      </p:pic>
      <p:sp>
        <p:nvSpPr>
          <p:cNvPr id="6" name="5 Rectángulo"/>
          <p:cNvSpPr/>
          <p:nvPr/>
        </p:nvSpPr>
        <p:spPr>
          <a:xfrm>
            <a:off x="1066800" y="1447800"/>
            <a:ext cx="6934200" cy="492443"/>
          </a:xfrm>
          <a:prstGeom prst="rect">
            <a:avLst/>
          </a:prstGeom>
        </p:spPr>
        <p:txBody>
          <a:bodyPr wrap="square">
            <a:spAutoFit/>
          </a:bodyPr>
          <a:lstStyle/>
          <a:p>
            <a:r>
              <a:rPr lang="es-EC" sz="2600" dirty="0" smtClean="0">
                <a:latin typeface="Kartika" pitchFamily="18" charset="0"/>
                <a:cs typeface="Kartika" pitchFamily="18" charset="0"/>
              </a:rPr>
              <a:t>Ejecutar el siguiente comando: </a:t>
            </a:r>
            <a:r>
              <a:rPr lang="es-EC" sz="2600" dirty="0" err="1" smtClean="0">
                <a:solidFill>
                  <a:srgbClr val="FF0000"/>
                </a:solidFill>
                <a:latin typeface="Kartika" pitchFamily="18" charset="0"/>
                <a:cs typeface="Kartika" pitchFamily="18" charset="0"/>
              </a:rPr>
              <a:t>yum</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install</a:t>
            </a:r>
            <a:r>
              <a:rPr lang="es-EC" sz="2600" dirty="0" smtClean="0">
                <a:solidFill>
                  <a:srgbClr val="FF0000"/>
                </a:solidFill>
                <a:latin typeface="Kartika" pitchFamily="18" charset="0"/>
                <a:cs typeface="Kartika" pitchFamily="18" charset="0"/>
              </a:rPr>
              <a:t> </a:t>
            </a:r>
            <a:r>
              <a:rPr lang="es-EC" sz="2600" dirty="0" err="1" smtClean="0">
                <a:solidFill>
                  <a:srgbClr val="FF0000"/>
                </a:solidFill>
                <a:latin typeface="Kartika" pitchFamily="18" charset="0"/>
                <a:cs typeface="Kartika" pitchFamily="18" charset="0"/>
              </a:rPr>
              <a:t>php-mysql</a:t>
            </a:r>
            <a:endParaRPr lang="en-US" sz="2600" dirty="0" smtClean="0">
              <a:solidFill>
                <a:srgbClr val="FF0000"/>
              </a:solidFill>
              <a:latin typeface="Kartika" pitchFamily="18" charset="0"/>
              <a:cs typeface="Kartik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676400"/>
            <a:ext cx="8183880" cy="4800600"/>
          </a:xfrm>
        </p:spPr>
        <p:txBody>
          <a:bodyPr>
            <a:noAutofit/>
          </a:bodyPr>
          <a:lstStyle/>
          <a:p>
            <a:r>
              <a:rPr lang="es-EC" sz="2600" dirty="0" smtClean="0">
                <a:latin typeface="Kartika" pitchFamily="18" charset="0"/>
                <a:cs typeface="Kartika" pitchFamily="18" charset="0"/>
              </a:rPr>
              <a:t>Descomprimir el paquete instalador en</a:t>
            </a:r>
            <a:endParaRPr lang="en-US" sz="2600" dirty="0" smtClean="0">
              <a:latin typeface="Kartika" pitchFamily="18" charset="0"/>
              <a:cs typeface="Kartika" pitchFamily="18" charset="0"/>
            </a:endParaRPr>
          </a:p>
          <a:p>
            <a:pPr>
              <a:buNone/>
            </a:pPr>
            <a:r>
              <a:rPr lang="es-EC" sz="2600" dirty="0" smtClean="0">
                <a:latin typeface="Kartika" pitchFamily="18" charset="0"/>
                <a:cs typeface="Kartika" pitchFamily="18" charset="0"/>
              </a:rPr>
              <a:t>	/</a:t>
            </a:r>
            <a:r>
              <a:rPr lang="es-EC" sz="2600" dirty="0" err="1" smtClean="0">
                <a:latin typeface="Kartika" pitchFamily="18" charset="0"/>
                <a:cs typeface="Kartika" pitchFamily="18" charset="0"/>
              </a:rPr>
              <a:t>var</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www</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html</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agendactd</a:t>
            </a:r>
            <a:endParaRPr lang="en-US" sz="2600" dirty="0" smtClean="0">
              <a:latin typeface="Kartika" pitchFamily="18" charset="0"/>
              <a:cs typeface="Kartika" pitchFamily="18" charset="0"/>
            </a:endParaRPr>
          </a:p>
          <a:p>
            <a:r>
              <a:rPr lang="es-EC" sz="2600" dirty="0" smtClean="0">
                <a:latin typeface="Kartika" pitchFamily="18" charset="0"/>
                <a:cs typeface="Kartika" pitchFamily="18" charset="0"/>
              </a:rPr>
              <a:t>Autenticarse a la base de datos.</a:t>
            </a:r>
            <a:endParaRPr lang="en-US" sz="2600" dirty="0" smtClean="0">
              <a:latin typeface="Kartika" pitchFamily="18" charset="0"/>
              <a:cs typeface="Kartika" pitchFamily="18" charset="0"/>
            </a:endParaRPr>
          </a:p>
          <a:p>
            <a:r>
              <a:rPr lang="es-EC" sz="2600" dirty="0" smtClean="0">
                <a:latin typeface="Kartika" pitchFamily="18" charset="0"/>
                <a:cs typeface="Kartika" pitchFamily="18" charset="0"/>
              </a:rPr>
              <a:t>Una vez dentro de la sesión SQL ejecutar todo el código que se encuentra en:</a:t>
            </a:r>
            <a:endParaRPr lang="en-US" sz="2600" dirty="0" smtClean="0">
              <a:latin typeface="Kartika" pitchFamily="18" charset="0"/>
              <a:cs typeface="Kartika" pitchFamily="18" charset="0"/>
            </a:endParaRPr>
          </a:p>
          <a:p>
            <a:pPr>
              <a:buNone/>
            </a:pPr>
            <a:r>
              <a:rPr lang="es-EC" sz="2600" dirty="0" smtClean="0">
                <a:latin typeface="Kartika" pitchFamily="18" charset="0"/>
                <a:cs typeface="Kartika" pitchFamily="18" charset="0"/>
              </a:rPr>
              <a:t>	/</a:t>
            </a:r>
            <a:r>
              <a:rPr lang="es-EC" sz="2600" dirty="0" err="1" smtClean="0">
                <a:latin typeface="Kartika" pitchFamily="18" charset="0"/>
                <a:cs typeface="Kartika" pitchFamily="18" charset="0"/>
              </a:rPr>
              <a:t>var</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www</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html</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agendactd</a:t>
            </a:r>
            <a:r>
              <a:rPr lang="es-EC" sz="2600" dirty="0" smtClean="0">
                <a:latin typeface="Kartika" pitchFamily="18" charset="0"/>
                <a:cs typeface="Kartika" pitchFamily="18" charset="0"/>
              </a:rPr>
              <a:t>/agendaclicktodial.sql</a:t>
            </a:r>
            <a:endParaRPr lang="en-US" sz="2600" dirty="0" smtClean="0">
              <a:latin typeface="Kartika" pitchFamily="18" charset="0"/>
              <a:cs typeface="Kartika" pitchFamily="18" charset="0"/>
            </a:endParaRPr>
          </a:p>
          <a:p>
            <a:r>
              <a:rPr lang="es-EC" sz="2600" dirty="0" smtClean="0">
                <a:latin typeface="Kartika" pitchFamily="18" charset="0"/>
                <a:cs typeface="Kartika" pitchFamily="18" charset="0"/>
              </a:rPr>
              <a:t>Agregar las configuraciones de nuestro servidor.</a:t>
            </a:r>
            <a:endParaRPr lang="en-US" sz="2600" dirty="0" smtClean="0">
              <a:latin typeface="Kartika" pitchFamily="18" charset="0"/>
              <a:cs typeface="Kartika" pitchFamily="18" charset="0"/>
            </a:endParaRPr>
          </a:p>
          <a:p>
            <a:r>
              <a:rPr lang="es-EC" sz="2600" dirty="0" smtClean="0">
                <a:latin typeface="Kartika" pitchFamily="18" charset="0"/>
                <a:cs typeface="Kartika" pitchFamily="18" charset="0"/>
              </a:rPr>
              <a:t>Editar el archivo /</a:t>
            </a:r>
            <a:r>
              <a:rPr lang="es-EC" sz="2600" dirty="0" err="1" smtClean="0">
                <a:latin typeface="Kartika" pitchFamily="18" charset="0"/>
                <a:cs typeface="Kartika" pitchFamily="18" charset="0"/>
              </a:rPr>
              <a:t>var</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www</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html</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agendactd</a:t>
            </a:r>
            <a:r>
              <a:rPr lang="es-EC" sz="2600" dirty="0" smtClean="0">
                <a:latin typeface="Kartika" pitchFamily="18" charset="0"/>
                <a:cs typeface="Kartika" pitchFamily="18" charset="0"/>
              </a:rPr>
              <a:t>/configuraciones.php</a:t>
            </a:r>
            <a:endParaRPr lang="en-US" sz="2600" dirty="0" smtClean="0">
              <a:latin typeface="Kartika" pitchFamily="18" charset="0"/>
              <a:cs typeface="Kartika" pitchFamily="18" charset="0"/>
            </a:endParaRPr>
          </a:p>
          <a:p>
            <a:pPr>
              <a:buNone/>
            </a:pPr>
            <a:r>
              <a:rPr lang="es-EC" sz="2800" dirty="0" smtClean="0">
                <a:latin typeface="Kartika" pitchFamily="18" charset="0"/>
                <a:cs typeface="Kartika" pitchFamily="18" charset="0"/>
              </a:rPr>
              <a:t> </a:t>
            </a:r>
            <a:endParaRPr lang="en-US" sz="2800" dirty="0" smtClean="0">
              <a:latin typeface="Kartika" pitchFamily="18" charset="0"/>
              <a:cs typeface="Kartika" pitchFamily="18" charset="0"/>
            </a:endParaRPr>
          </a:p>
          <a:p>
            <a:endParaRPr lang="en-US" sz="2800" dirty="0">
              <a:latin typeface="Kartika" pitchFamily="18" charset="0"/>
              <a:cs typeface="Kartika" pitchFamily="18" charset="0"/>
            </a:endParaRPr>
          </a:p>
        </p:txBody>
      </p:sp>
      <p:sp>
        <p:nvSpPr>
          <p:cNvPr id="2" name="1 Título"/>
          <p:cNvSpPr>
            <a:spLocks noGrp="1"/>
          </p:cNvSpPr>
          <p:nvPr>
            <p:ph type="title"/>
          </p:nvPr>
        </p:nvSpPr>
        <p:spPr>
          <a:xfrm>
            <a:off x="990600" y="381000"/>
            <a:ext cx="7010400" cy="1203960"/>
          </a:xfrm>
        </p:spPr>
        <p:style>
          <a:lnRef idx="0">
            <a:schemeClr val="accent1"/>
          </a:lnRef>
          <a:fillRef idx="3">
            <a:schemeClr val="accent1"/>
          </a:fillRef>
          <a:effectRef idx="3">
            <a:schemeClr val="accent1"/>
          </a:effectRef>
          <a:fontRef idx="minor">
            <a:schemeClr val="lt1"/>
          </a:fontRef>
        </p:style>
        <p:txBody>
          <a:bodyPr>
            <a:normAutofit/>
          </a:bodyPr>
          <a:lstStyle/>
          <a:p>
            <a:r>
              <a:rPr lang="es-EC" sz="3600" dirty="0" smtClean="0"/>
              <a:t>INSTALACION DE LA AGENDA CLICK TO DIAL</a:t>
            </a:r>
            <a:endParaRPr lang="en-US" sz="3600"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14400" y="1905000"/>
            <a:ext cx="7696200" cy="4525963"/>
          </a:xfrm>
        </p:spPr>
        <p:txBody>
          <a:bodyPr>
            <a:normAutofit/>
          </a:bodyPr>
          <a:lstStyle/>
          <a:p>
            <a:pPr algn="just"/>
            <a:r>
              <a:rPr lang="es-EC" sz="2600" dirty="0" smtClean="0">
                <a:latin typeface="Kartika" pitchFamily="18" charset="0"/>
                <a:cs typeface="Kartika" pitchFamily="18" charset="0"/>
              </a:rPr>
              <a:t>Dentro del archivo configuraciones.php se </a:t>
            </a:r>
            <a:r>
              <a:rPr lang="es-EC" sz="2600" dirty="0" err="1" smtClean="0">
                <a:latin typeface="Kartika" pitchFamily="18" charset="0"/>
                <a:cs typeface="Kartika" pitchFamily="18" charset="0"/>
              </a:rPr>
              <a:t>debera</a:t>
            </a:r>
            <a:r>
              <a:rPr lang="es-EC" sz="2600" dirty="0" smtClean="0">
                <a:latin typeface="Kartika" pitchFamily="18" charset="0"/>
                <a:cs typeface="Kartika" pitchFamily="18" charset="0"/>
              </a:rPr>
              <a:t> editar lo siguiente:</a:t>
            </a:r>
            <a:endParaRPr lang="en-US" sz="2600" dirty="0" smtClean="0">
              <a:latin typeface="Kartika" pitchFamily="18" charset="0"/>
              <a:cs typeface="Kartika" pitchFamily="18" charset="0"/>
            </a:endParaRPr>
          </a:p>
          <a:p>
            <a:pPr lvl="1" algn="just"/>
            <a:r>
              <a:rPr lang="es-EC" sz="2600" dirty="0" smtClean="0">
                <a:latin typeface="Kartika" pitchFamily="18" charset="0"/>
                <a:cs typeface="Kartika" pitchFamily="18" charset="0"/>
              </a:rPr>
              <a:t>Parámetros para conectarse a la base de datos</a:t>
            </a:r>
            <a:endParaRPr lang="en-US" sz="2600" dirty="0" smtClean="0">
              <a:latin typeface="Kartika" pitchFamily="18" charset="0"/>
              <a:cs typeface="Kartika" pitchFamily="18" charset="0"/>
            </a:endParaRPr>
          </a:p>
          <a:p>
            <a:pPr lvl="2" algn="just"/>
            <a:r>
              <a:rPr lang="es-EC" sz="2400" b="1" dirty="0" smtClean="0">
                <a:latin typeface="Kartika" pitchFamily="18" charset="0"/>
                <a:cs typeface="Kartika" pitchFamily="18" charset="0"/>
              </a:rPr>
              <a:t>$</a:t>
            </a:r>
            <a:r>
              <a:rPr lang="es-EC" sz="2400" b="1" dirty="0" err="1" smtClean="0">
                <a:latin typeface="Kartika" pitchFamily="18" charset="0"/>
                <a:cs typeface="Kartika" pitchFamily="18" charset="0"/>
              </a:rPr>
              <a:t>mysql_host</a:t>
            </a:r>
            <a:r>
              <a:rPr lang="en-US" sz="2400" b="1" dirty="0" smtClean="0">
                <a:latin typeface="Kartika" pitchFamily="18" charset="0"/>
                <a:cs typeface="Kartika" pitchFamily="18" charset="0"/>
              </a:rPr>
              <a:t>: </a:t>
            </a:r>
            <a:r>
              <a:rPr lang="es-EC" sz="2400" dirty="0" smtClean="0">
                <a:latin typeface="Kartika" pitchFamily="18" charset="0"/>
                <a:cs typeface="Kartika" pitchFamily="18" charset="0"/>
              </a:rPr>
              <a:t>Aquí debe escribir la dirección </a:t>
            </a:r>
            <a:r>
              <a:rPr lang="es-EC" sz="2400" dirty="0" err="1" smtClean="0">
                <a:latin typeface="Kartika" pitchFamily="18" charset="0"/>
                <a:cs typeface="Kartika" pitchFamily="18" charset="0"/>
              </a:rPr>
              <a:t>ip</a:t>
            </a:r>
            <a:r>
              <a:rPr lang="es-EC" sz="2400" dirty="0" smtClean="0">
                <a:latin typeface="Kartika" pitchFamily="18" charset="0"/>
                <a:cs typeface="Kartika" pitchFamily="18" charset="0"/>
              </a:rPr>
              <a:t> del servidor de base de datos</a:t>
            </a:r>
            <a:endParaRPr lang="en-US" sz="2400" dirty="0" smtClean="0">
              <a:latin typeface="Kartika" pitchFamily="18" charset="0"/>
              <a:cs typeface="Kartika" pitchFamily="18" charset="0"/>
            </a:endParaRPr>
          </a:p>
          <a:p>
            <a:pPr lvl="2" algn="just"/>
            <a:r>
              <a:rPr lang="es-EC" sz="2400" b="1" dirty="0" smtClean="0">
                <a:latin typeface="Kartika" pitchFamily="18" charset="0"/>
                <a:cs typeface="Kartika" pitchFamily="18" charset="0"/>
              </a:rPr>
              <a:t>$</a:t>
            </a:r>
            <a:r>
              <a:rPr lang="es-EC" sz="2400" b="1" dirty="0" err="1" smtClean="0">
                <a:latin typeface="Kartika" pitchFamily="18" charset="0"/>
                <a:cs typeface="Kartika" pitchFamily="18" charset="0"/>
              </a:rPr>
              <a:t>mysql_user</a:t>
            </a:r>
            <a:r>
              <a:rPr lang="es-EC" sz="2400" b="1" dirty="0" smtClean="0">
                <a:latin typeface="Kartika" pitchFamily="18" charset="0"/>
                <a:cs typeface="Kartika" pitchFamily="18" charset="0"/>
              </a:rPr>
              <a:t>:</a:t>
            </a:r>
            <a:r>
              <a:rPr lang="en-US" sz="2400" b="1" dirty="0" smtClean="0">
                <a:latin typeface="Kartika" pitchFamily="18" charset="0"/>
                <a:cs typeface="Kartika" pitchFamily="18" charset="0"/>
              </a:rPr>
              <a:t> </a:t>
            </a:r>
            <a:r>
              <a:rPr lang="es-EC" sz="2400" dirty="0" smtClean="0">
                <a:latin typeface="Kartika" pitchFamily="18" charset="0"/>
                <a:cs typeface="Kartika" pitchFamily="18" charset="0"/>
              </a:rPr>
              <a:t>Aquí debe escribir el usuario para conectarse a la base de datos, por default </a:t>
            </a:r>
            <a:r>
              <a:rPr lang="es-EC" sz="2400" dirty="0" err="1" smtClean="0">
                <a:latin typeface="Kartika" pitchFamily="18" charset="0"/>
                <a:cs typeface="Kartika" pitchFamily="18" charset="0"/>
              </a:rPr>
              <a:t>root</a:t>
            </a:r>
            <a:r>
              <a:rPr lang="es-EC" sz="2400" dirty="0" smtClean="0">
                <a:latin typeface="Kartika" pitchFamily="18" charset="0"/>
                <a:cs typeface="Kartika" pitchFamily="18" charset="0"/>
              </a:rPr>
              <a:t>. Pero por seguridad crear un nuevo usuario que tenga permisos solo sobre la base </a:t>
            </a:r>
            <a:r>
              <a:rPr lang="es-EC" sz="2400" dirty="0" err="1" smtClean="0">
                <a:latin typeface="Kartika" pitchFamily="18" charset="0"/>
                <a:cs typeface="Kartika" pitchFamily="18" charset="0"/>
              </a:rPr>
              <a:t>agendadb</a:t>
            </a:r>
            <a:r>
              <a:rPr lang="es-EC" sz="2400" dirty="0" smtClean="0">
                <a:latin typeface="Kartika" pitchFamily="18" charset="0"/>
                <a:cs typeface="Kartika" pitchFamily="18" charset="0"/>
              </a:rPr>
              <a:t>.</a:t>
            </a:r>
            <a:endParaRPr lang="en-US" sz="2400" dirty="0" smtClean="0">
              <a:latin typeface="Kartika" pitchFamily="18" charset="0"/>
              <a:cs typeface="Kartika" pitchFamily="18" charset="0"/>
            </a:endParaRPr>
          </a:p>
          <a:p>
            <a:pPr lvl="2" algn="just"/>
            <a:r>
              <a:rPr lang="es-EC" sz="2400" b="1" dirty="0" smtClean="0">
                <a:latin typeface="Kartika" pitchFamily="18" charset="0"/>
                <a:cs typeface="Kartika" pitchFamily="18" charset="0"/>
              </a:rPr>
              <a:t>$</a:t>
            </a:r>
            <a:r>
              <a:rPr lang="es-EC" sz="2400" b="1" dirty="0" err="1" smtClean="0">
                <a:latin typeface="Kartika" pitchFamily="18" charset="0"/>
                <a:cs typeface="Kartika" pitchFamily="18" charset="0"/>
              </a:rPr>
              <a:t>mysql_password</a:t>
            </a:r>
            <a:r>
              <a:rPr lang="es-EC" sz="2400" b="1" dirty="0" smtClean="0">
                <a:latin typeface="Kartika" pitchFamily="18" charset="0"/>
                <a:cs typeface="Kartika" pitchFamily="18" charset="0"/>
              </a:rPr>
              <a:t>:</a:t>
            </a:r>
            <a:r>
              <a:rPr lang="en-US" sz="2400" b="1" dirty="0" smtClean="0">
                <a:latin typeface="Kartika" pitchFamily="18" charset="0"/>
                <a:cs typeface="Kartika" pitchFamily="18" charset="0"/>
              </a:rPr>
              <a:t> </a:t>
            </a:r>
            <a:r>
              <a:rPr lang="es-EC" sz="2400" dirty="0" smtClean="0">
                <a:latin typeface="Kartika" pitchFamily="18" charset="0"/>
                <a:cs typeface="Kartika" pitchFamily="18" charset="0"/>
              </a:rPr>
              <a:t>Aquí escribir la contraseña para el usuario que creo para ingresar a la base.</a:t>
            </a:r>
            <a:endParaRPr lang="en-US" sz="2400" dirty="0" smtClean="0">
              <a:latin typeface="Kartika" pitchFamily="18" charset="0"/>
              <a:cs typeface="Kartika" pitchFamily="18" charset="0"/>
            </a:endParaRPr>
          </a:p>
          <a:p>
            <a:pPr lvl="2" algn="just"/>
            <a:r>
              <a:rPr lang="es-EC" sz="2400" b="1" dirty="0" smtClean="0">
                <a:latin typeface="Kartika" pitchFamily="18" charset="0"/>
                <a:cs typeface="Kartika" pitchFamily="18" charset="0"/>
              </a:rPr>
              <a:t>$</a:t>
            </a:r>
            <a:r>
              <a:rPr lang="es-EC" sz="2400" b="1" dirty="0" err="1" smtClean="0">
                <a:latin typeface="Kartika" pitchFamily="18" charset="0"/>
                <a:cs typeface="Kartika" pitchFamily="18" charset="0"/>
              </a:rPr>
              <a:t>mysql_db</a:t>
            </a:r>
            <a:r>
              <a:rPr lang="es-EC" sz="2400" b="1" dirty="0" smtClean="0">
                <a:latin typeface="Kartika" pitchFamily="18" charset="0"/>
                <a:cs typeface="Kartika" pitchFamily="18" charset="0"/>
              </a:rPr>
              <a:t>:</a:t>
            </a:r>
            <a:r>
              <a:rPr lang="en-US" sz="2400" b="1" dirty="0" smtClean="0">
                <a:latin typeface="Kartika" pitchFamily="18" charset="0"/>
                <a:cs typeface="Kartika" pitchFamily="18" charset="0"/>
              </a:rPr>
              <a:t> </a:t>
            </a:r>
            <a:r>
              <a:rPr lang="es-EC" sz="2400" dirty="0" smtClean="0">
                <a:latin typeface="Kartika" pitchFamily="18" charset="0"/>
                <a:cs typeface="Kartika" pitchFamily="18" charset="0"/>
              </a:rPr>
              <a:t>Aquí escribir debe ir el nombre de nuestra base de datos </a:t>
            </a:r>
            <a:r>
              <a:rPr lang="es-EC" sz="2400" dirty="0" err="1" smtClean="0">
                <a:latin typeface="Kartika" pitchFamily="18" charset="0"/>
                <a:cs typeface="Kartika" pitchFamily="18" charset="0"/>
              </a:rPr>
              <a:t>agendadb</a:t>
            </a:r>
            <a:r>
              <a:rPr lang="es-EC" sz="2400" dirty="0" smtClean="0">
                <a:latin typeface="Kartika" pitchFamily="18" charset="0"/>
                <a:cs typeface="Kartika" pitchFamily="18" charset="0"/>
              </a:rPr>
              <a:t>.</a:t>
            </a:r>
            <a:endParaRPr lang="en-US" sz="2400" dirty="0" smtClean="0">
              <a:latin typeface="Kartika" pitchFamily="18" charset="0"/>
              <a:cs typeface="Kartika" pitchFamily="18" charset="0"/>
            </a:endParaRPr>
          </a:p>
          <a:p>
            <a:pPr algn="just"/>
            <a:endParaRPr lang="es-ES" sz="2400" dirty="0"/>
          </a:p>
        </p:txBody>
      </p:sp>
      <p:sp>
        <p:nvSpPr>
          <p:cNvPr id="4" name="1 Título"/>
          <p:cNvSpPr>
            <a:spLocks noGrp="1"/>
          </p:cNvSpPr>
          <p:nvPr>
            <p:ph type="title"/>
          </p:nvPr>
        </p:nvSpPr>
        <p:spPr>
          <a:xfrm>
            <a:off x="990600" y="533400"/>
            <a:ext cx="7848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sz="3600" dirty="0" smtClean="0"/>
              <a:t>INSTALACION DE LA AGENDA CLICK TO DIAL</a:t>
            </a:r>
            <a:endParaRPr lang="en-US" sz="3600" dirty="0"/>
          </a:p>
        </p:txBody>
      </p:sp>
      <p:pic>
        <p:nvPicPr>
          <p:cNvPr id="5" name="4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90600" y="1905000"/>
            <a:ext cx="7574280" cy="4187952"/>
          </a:xfrm>
        </p:spPr>
        <p:txBody>
          <a:bodyPr>
            <a:normAutofit/>
          </a:bodyPr>
          <a:lstStyle/>
          <a:p>
            <a:pPr algn="just"/>
            <a:r>
              <a:rPr lang="es-EC" sz="2600" dirty="0" smtClean="0">
                <a:latin typeface="Kartika" pitchFamily="18" charset="0"/>
                <a:cs typeface="Kartika" pitchFamily="18" charset="0"/>
              </a:rPr>
              <a:t>Configuraciones para conectarse a </a:t>
            </a:r>
            <a:r>
              <a:rPr lang="es-EC" sz="2600" dirty="0" err="1" smtClean="0">
                <a:latin typeface="Kartika" pitchFamily="18" charset="0"/>
                <a:cs typeface="Kartika" pitchFamily="18" charset="0"/>
              </a:rPr>
              <a:t>Asterisk</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UserName</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Escribir el usuario para conectarse que </a:t>
            </a:r>
            <a:r>
              <a:rPr lang="es-EC" sz="2600" dirty="0" err="1" smtClean="0">
                <a:latin typeface="Kartika" pitchFamily="18" charset="0"/>
                <a:cs typeface="Kartika" pitchFamily="18" charset="0"/>
              </a:rPr>
              <a:t>definio</a:t>
            </a:r>
            <a:r>
              <a:rPr lang="es-EC" sz="2600" dirty="0" smtClean="0">
                <a:latin typeface="Kartika" pitchFamily="18" charset="0"/>
                <a:cs typeface="Kartika" pitchFamily="18" charset="0"/>
              </a:rPr>
              <a:t> en </a:t>
            </a:r>
            <a:r>
              <a:rPr lang="es-EC" sz="2600" dirty="0" err="1" smtClean="0">
                <a:latin typeface="Kartika" pitchFamily="18" charset="0"/>
                <a:cs typeface="Kartika" pitchFamily="18" charset="0"/>
              </a:rPr>
              <a:t>manager.conf</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Secret</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Escribir la contraseña que </a:t>
            </a:r>
            <a:r>
              <a:rPr lang="es-EC" sz="2600" dirty="0" err="1" smtClean="0">
                <a:latin typeface="Kartika" pitchFamily="18" charset="0"/>
                <a:cs typeface="Kartika" pitchFamily="18" charset="0"/>
              </a:rPr>
              <a:t>definio</a:t>
            </a:r>
            <a:r>
              <a:rPr lang="es-EC" sz="2600" dirty="0" smtClean="0">
                <a:latin typeface="Kartika" pitchFamily="18" charset="0"/>
                <a:cs typeface="Kartika" pitchFamily="18" charset="0"/>
              </a:rPr>
              <a:t> para el usuario.</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context</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Escribir el contexto que </a:t>
            </a:r>
            <a:r>
              <a:rPr lang="es-EC" sz="2600" dirty="0" err="1" smtClean="0">
                <a:latin typeface="Kartika" pitchFamily="18" charset="0"/>
                <a:cs typeface="Kartika" pitchFamily="18" charset="0"/>
              </a:rPr>
              <a:t>definio</a:t>
            </a:r>
            <a:r>
              <a:rPr lang="es-EC" sz="2600" dirty="0" smtClean="0">
                <a:latin typeface="Kartika" pitchFamily="18" charset="0"/>
                <a:cs typeface="Kartika" pitchFamily="18" charset="0"/>
              </a:rPr>
              <a:t> en </a:t>
            </a:r>
            <a:r>
              <a:rPr lang="es-EC" sz="2600" dirty="0" err="1" smtClean="0">
                <a:latin typeface="Kartika" pitchFamily="18" charset="0"/>
                <a:cs typeface="Kartika" pitchFamily="18" charset="0"/>
              </a:rPr>
              <a:t>extensions.conf</a:t>
            </a:r>
            <a:endParaRPr lang="en-US" sz="2600" dirty="0" smtClean="0">
              <a:latin typeface="Kartika" pitchFamily="18" charset="0"/>
              <a:cs typeface="Kartika" pitchFamily="18" charset="0"/>
            </a:endParaRPr>
          </a:p>
          <a:p>
            <a:pPr>
              <a:buNone/>
            </a:pP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
        <p:nvSpPr>
          <p:cNvPr id="6" name="1 Título"/>
          <p:cNvSpPr>
            <a:spLocks noGrp="1"/>
          </p:cNvSpPr>
          <p:nvPr>
            <p:ph type="title"/>
          </p:nvPr>
        </p:nvSpPr>
        <p:spPr>
          <a:xfrm>
            <a:off x="914400" y="304800"/>
            <a:ext cx="7848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sz="3600" dirty="0" smtClean="0"/>
              <a:t>INSTALACION DE LA AGENDA CLICK TO DIAL</a:t>
            </a:r>
            <a:endParaRPr lang="en-US"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14400" y="1600200"/>
            <a:ext cx="7772400" cy="4525963"/>
          </a:xfrm>
        </p:spPr>
        <p:txBody>
          <a:bodyPr/>
          <a:lstStyle/>
          <a:p>
            <a:pPr algn="just"/>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asterisk_ip</a:t>
            </a:r>
            <a:r>
              <a:rPr lang="es-EC" sz="2600" dirty="0" smtClean="0">
                <a:latin typeface="Kartika" pitchFamily="18" charset="0"/>
                <a:cs typeface="Kartika" pitchFamily="18" charset="0"/>
              </a:rPr>
              <a:t> </a:t>
            </a:r>
            <a:endParaRPr lang="en-US" sz="2600" dirty="0" smtClean="0">
              <a:latin typeface="Kartika" pitchFamily="18" charset="0"/>
              <a:cs typeface="Kartika" pitchFamily="18" charset="0"/>
            </a:endParaRPr>
          </a:p>
          <a:p>
            <a:pPr algn="just"/>
            <a:r>
              <a:rPr lang="es-EC" sz="2600" dirty="0" err="1" smtClean="0">
                <a:latin typeface="Kartika" pitchFamily="18" charset="0"/>
                <a:cs typeface="Kartika" pitchFamily="18" charset="0"/>
              </a:rPr>
              <a:t>Escrbir</a:t>
            </a:r>
            <a:r>
              <a:rPr lang="es-EC" sz="2600" dirty="0" smtClean="0">
                <a:latin typeface="Kartika" pitchFamily="18" charset="0"/>
                <a:cs typeface="Kartika" pitchFamily="18" charset="0"/>
              </a:rPr>
              <a:t> la dirección </a:t>
            </a:r>
            <a:r>
              <a:rPr lang="es-EC" sz="2600" dirty="0" err="1" smtClean="0">
                <a:latin typeface="Kartika" pitchFamily="18" charset="0"/>
                <a:cs typeface="Kartika" pitchFamily="18" charset="0"/>
              </a:rPr>
              <a:t>ip</a:t>
            </a:r>
            <a:r>
              <a:rPr lang="es-EC" sz="2600" dirty="0" smtClean="0">
                <a:latin typeface="Kartika" pitchFamily="18" charset="0"/>
                <a:cs typeface="Kartika" pitchFamily="18" charset="0"/>
              </a:rPr>
              <a:t> que tiene el servidor de </a:t>
            </a:r>
            <a:r>
              <a:rPr lang="es-EC" sz="2600" dirty="0" err="1" smtClean="0">
                <a:latin typeface="Kartika" pitchFamily="18" charset="0"/>
                <a:cs typeface="Kartika" pitchFamily="18" charset="0"/>
              </a:rPr>
              <a:t>Asterisk</a:t>
            </a:r>
            <a:r>
              <a:rPr lang="es-EC" sz="2600" dirty="0" smtClean="0">
                <a:latin typeface="Kartika" pitchFamily="18" charset="0"/>
                <a:cs typeface="Kartika" pitchFamily="18" charset="0"/>
              </a:rPr>
              <a:t>.</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Reemplazar los archivos del servidor de </a:t>
            </a:r>
            <a:r>
              <a:rPr lang="es-EC" sz="2600" dirty="0" err="1" smtClean="0">
                <a:latin typeface="Kartika" pitchFamily="18" charset="0"/>
                <a:cs typeface="Kartika" pitchFamily="18" charset="0"/>
              </a:rPr>
              <a:t>asterisk</a:t>
            </a:r>
            <a:r>
              <a:rPr lang="es-EC" sz="2600" dirty="0" smtClean="0">
                <a:latin typeface="Kartika" pitchFamily="18" charset="0"/>
                <a:cs typeface="Kartika" pitchFamily="18" charset="0"/>
              </a:rPr>
              <a:t> por los que se encuentran en la ruta: 	/</a:t>
            </a:r>
            <a:r>
              <a:rPr lang="es-EC" sz="2600" dirty="0" err="1" smtClean="0">
                <a:latin typeface="Kartika" pitchFamily="18" charset="0"/>
                <a:cs typeface="Kartika" pitchFamily="18" charset="0"/>
              </a:rPr>
              <a:t>var</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www</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html</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agendactd</a:t>
            </a:r>
            <a:r>
              <a:rPr lang="es-EC" sz="2600" dirty="0" smtClean="0">
                <a:latin typeface="Kartika" pitchFamily="18" charset="0"/>
                <a:cs typeface="Kartika" pitchFamily="18" charset="0"/>
              </a:rPr>
              <a:t>/</a:t>
            </a:r>
            <a:r>
              <a:rPr lang="es-EC" sz="2600" dirty="0" err="1" smtClean="0">
                <a:latin typeface="Kartika" pitchFamily="18" charset="0"/>
                <a:cs typeface="Kartika" pitchFamily="18" charset="0"/>
              </a:rPr>
              <a:t>asterisk</a:t>
            </a:r>
            <a:endParaRPr lang="en-US" sz="2600" dirty="0" smtClean="0">
              <a:latin typeface="Kartika" pitchFamily="18" charset="0"/>
              <a:cs typeface="Kartika" pitchFamily="18" charset="0"/>
            </a:endParaRPr>
          </a:p>
          <a:p>
            <a:pPr algn="just"/>
            <a:r>
              <a:rPr lang="es-EC" sz="2600" dirty="0" smtClean="0">
                <a:latin typeface="Kartika" pitchFamily="18" charset="0"/>
                <a:cs typeface="Kartika" pitchFamily="18" charset="0"/>
              </a:rPr>
              <a:t>Ejecutar desde un navegador:</a:t>
            </a:r>
            <a:endParaRPr lang="en-US" sz="2600" dirty="0" smtClean="0">
              <a:latin typeface="Kartika" pitchFamily="18" charset="0"/>
              <a:cs typeface="Kartika" pitchFamily="18" charset="0"/>
            </a:endParaRPr>
          </a:p>
          <a:p>
            <a:pPr algn="just"/>
            <a:r>
              <a:rPr lang="es-EC" sz="2600" u="sng" dirty="0" smtClean="0">
                <a:latin typeface="Kartika" pitchFamily="18" charset="0"/>
                <a:cs typeface="Kartika" pitchFamily="18" charset="0"/>
              </a:rPr>
              <a:t>http://&lt;Direccion_IP_Servidor&gt;/agendactd/index.php</a:t>
            </a:r>
            <a:endParaRPr lang="en-US" sz="2600" dirty="0" smtClean="0">
              <a:latin typeface="Kartika" pitchFamily="18" charset="0"/>
              <a:cs typeface="Kartika" pitchFamily="18" charset="0"/>
            </a:endParaRPr>
          </a:p>
          <a:p>
            <a:endParaRPr lang="es-E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
        <p:nvSpPr>
          <p:cNvPr id="5" name="1 Título"/>
          <p:cNvSpPr>
            <a:spLocks noGrp="1"/>
          </p:cNvSpPr>
          <p:nvPr>
            <p:ph type="title"/>
          </p:nvPr>
        </p:nvSpPr>
        <p:spPr>
          <a:xfrm>
            <a:off x="914400" y="304800"/>
            <a:ext cx="7848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C" sz="3600" dirty="0" smtClean="0"/>
              <a:t>INSTALACION DE LA AGENDA CLICK TO DIAL</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905000"/>
            <a:ext cx="7884016" cy="3886200"/>
          </a:xfrm>
          <a:prstGeom prst="rect">
            <a:avLst/>
          </a:prstGeom>
          <a:noFill/>
          <a:ln w="9525">
            <a:noFill/>
            <a:miter lim="800000"/>
            <a:headEnd/>
            <a:tailEnd/>
          </a:ln>
          <a:effectLst/>
        </p:spPr>
      </p:pic>
      <p:pic>
        <p:nvPicPr>
          <p:cNvPr id="5" name="4 Imagen" descr="espol.jpg"/>
          <p:cNvPicPr>
            <a:picLocks noChangeAspect="1"/>
          </p:cNvPicPr>
          <p:nvPr/>
        </p:nvPicPr>
        <p:blipFill>
          <a:blip r:embed="rId3"/>
          <a:stretch>
            <a:fillRect/>
          </a:stretch>
        </p:blipFill>
        <p:spPr>
          <a:xfrm>
            <a:off x="0" y="0"/>
            <a:ext cx="914400" cy="914400"/>
          </a:xfrm>
          <a:prstGeom prst="rect">
            <a:avLst/>
          </a:prstGeom>
        </p:spPr>
      </p:pic>
      <p:sp>
        <p:nvSpPr>
          <p:cNvPr id="7" name="1 Título"/>
          <p:cNvSpPr>
            <a:spLocks noGrp="1"/>
          </p:cNvSpPr>
          <p:nvPr>
            <p:ph type="title"/>
          </p:nvPr>
        </p:nvSpPr>
        <p:spPr>
          <a:xfrm>
            <a:off x="914400" y="304800"/>
            <a:ext cx="7848600" cy="1143000"/>
          </a:xfrm>
        </p:spPr>
        <p:style>
          <a:lnRef idx="0">
            <a:schemeClr val="accent1"/>
          </a:lnRef>
          <a:fillRef idx="3">
            <a:schemeClr val="accent1"/>
          </a:fillRef>
          <a:effectRef idx="3">
            <a:schemeClr val="accent1"/>
          </a:effectRef>
          <a:fontRef idx="minor">
            <a:schemeClr val="lt1"/>
          </a:fontRef>
        </p:style>
        <p:txBody>
          <a:bodyPr>
            <a:normAutofit/>
          </a:bodyPr>
          <a:lstStyle/>
          <a:p>
            <a:r>
              <a:rPr lang="en-US" sz="3600" dirty="0" smtClean="0"/>
              <a:t>CONFIGURACIONES PHP</a:t>
            </a:r>
            <a:endParaRPr lang="en-US" sz="3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3400" y="1524000"/>
            <a:ext cx="8183880" cy="4187952"/>
          </a:xfrm>
        </p:spPr>
        <p:txBody>
          <a:bodyPr/>
          <a:lstStyle/>
          <a:p>
            <a:r>
              <a:rPr lang="es-EC" dirty="0" smtClean="0">
                <a:latin typeface="Kartika" pitchFamily="18" charset="0"/>
                <a:cs typeface="Kartika" pitchFamily="18" charset="0"/>
              </a:rPr>
              <a:t>Ver video</a:t>
            </a:r>
            <a:endParaRPr lang="es-EC" dirty="0">
              <a:latin typeface="Kartika" pitchFamily="18" charset="0"/>
              <a:cs typeface="Kartika" pitchFamily="18" charset="0"/>
            </a:endParaRPr>
          </a:p>
        </p:txBody>
      </p:sp>
      <p:pic>
        <p:nvPicPr>
          <p:cNvPr id="6" name="5 Imagen" descr="espol.jpg"/>
          <p:cNvPicPr>
            <a:picLocks noChangeAspect="1"/>
          </p:cNvPicPr>
          <p:nvPr/>
        </p:nvPicPr>
        <p:blipFill>
          <a:blip r:embed="rId2"/>
          <a:stretch>
            <a:fillRect/>
          </a:stretch>
        </p:blipFill>
        <p:spPr>
          <a:xfrm>
            <a:off x="0" y="0"/>
            <a:ext cx="914400" cy="914400"/>
          </a:xfrm>
          <a:prstGeom prst="rect">
            <a:avLst/>
          </a:prstGeom>
        </p:spPr>
      </p:pic>
      <p:sp>
        <p:nvSpPr>
          <p:cNvPr id="7" name="1 Título"/>
          <p:cNvSpPr>
            <a:spLocks noGrp="1"/>
          </p:cNvSpPr>
          <p:nvPr>
            <p:ph type="title"/>
          </p:nvPr>
        </p:nvSpPr>
        <p:spPr>
          <a:xfrm>
            <a:off x="914400" y="304800"/>
            <a:ext cx="7848600" cy="1143000"/>
          </a:xfrm>
        </p:spPr>
        <p:style>
          <a:lnRef idx="0">
            <a:schemeClr val="accent1"/>
          </a:lnRef>
          <a:fillRef idx="3">
            <a:schemeClr val="accent1"/>
          </a:fillRef>
          <a:effectRef idx="3">
            <a:schemeClr val="accent1"/>
          </a:effectRef>
          <a:fontRef idx="minor">
            <a:schemeClr val="lt1"/>
          </a:fontRef>
        </p:style>
        <p:txBody>
          <a:bodyPr>
            <a:normAutofit/>
          </a:bodyPr>
          <a:lstStyle/>
          <a:p>
            <a:r>
              <a:rPr lang="en-US" sz="3600" dirty="0" smtClean="0"/>
              <a:t>DEMOSTRACION</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2057400"/>
            <a:ext cx="7620000" cy="4187952"/>
          </a:xfrm>
        </p:spPr>
        <p:txBody>
          <a:bodyPr>
            <a:normAutofit fontScale="92500" lnSpcReduction="20000"/>
          </a:bodyPr>
          <a:lstStyle/>
          <a:p>
            <a:pPr algn="just"/>
            <a:r>
              <a:rPr lang="es-ES" sz="2800" dirty="0" err="1" smtClean="0">
                <a:latin typeface="Kartika" pitchFamily="18" charset="0"/>
                <a:ea typeface="Arial Unicode MS" pitchFamily="34" charset="-128"/>
                <a:cs typeface="Kartika" pitchFamily="18" charset="0"/>
              </a:rPr>
              <a:t>Asterisk</a:t>
            </a:r>
            <a:r>
              <a:rPr lang="es-ES" sz="2800" dirty="0" smtClean="0">
                <a:latin typeface="Kartika" pitchFamily="18" charset="0"/>
                <a:ea typeface="Arial Unicode MS" pitchFamily="34" charset="-128"/>
                <a:cs typeface="Kartika" pitchFamily="18" charset="0"/>
              </a:rPr>
              <a:t> es un sistema de telecomunicación de licencia libre desarrollado y distribuido por </a:t>
            </a:r>
            <a:r>
              <a:rPr lang="es-ES" sz="2800" dirty="0" err="1" smtClean="0">
                <a:latin typeface="Kartika" pitchFamily="18" charset="0"/>
                <a:ea typeface="Arial Unicode MS" pitchFamily="34" charset="-128"/>
                <a:cs typeface="Kartika" pitchFamily="18" charset="0"/>
              </a:rPr>
              <a:t>Digium</a:t>
            </a:r>
            <a:r>
              <a:rPr lang="es-ES" sz="2800" dirty="0" smtClean="0">
                <a:latin typeface="Kartika" pitchFamily="18" charset="0"/>
                <a:ea typeface="Arial Unicode MS" pitchFamily="34" charset="-128"/>
                <a:cs typeface="Kartika" pitchFamily="18" charset="0"/>
              </a:rPr>
              <a:t>. Esto garantiza un fácil acceso al código fuente y ha repercutido que </a:t>
            </a:r>
            <a:r>
              <a:rPr lang="es-ES" sz="2800" dirty="0" err="1" smtClean="0">
                <a:latin typeface="Kartika" pitchFamily="18" charset="0"/>
                <a:ea typeface="Arial Unicode MS" pitchFamily="34" charset="-128"/>
                <a:cs typeface="Kartika" pitchFamily="18" charset="0"/>
              </a:rPr>
              <a:t>Asterisk</a:t>
            </a:r>
            <a:r>
              <a:rPr lang="es-ES" sz="2800" dirty="0" smtClean="0">
                <a:latin typeface="Kartika" pitchFamily="18" charset="0"/>
                <a:ea typeface="Arial Unicode MS" pitchFamily="34" charset="-128"/>
                <a:cs typeface="Kartika" pitchFamily="18" charset="0"/>
              </a:rPr>
              <a:t> tiene un gran número de características pensadas por y para los usuarios y muchas facilidades de integración con otros sistemas que aprovecharemos en el desarrollo de este Proyecto.</a:t>
            </a:r>
          </a:p>
          <a:p>
            <a:pPr algn="just">
              <a:buNone/>
            </a:pPr>
            <a:endParaRPr lang="es-ES" sz="2800" dirty="0" smtClean="0">
              <a:latin typeface="Kartika" pitchFamily="18" charset="0"/>
              <a:cs typeface="Kartika" pitchFamily="18" charset="0"/>
            </a:endParaRPr>
          </a:p>
          <a:p>
            <a:pPr algn="just"/>
            <a:r>
              <a:rPr lang="es-EC" sz="2800" dirty="0" smtClean="0">
                <a:latin typeface="Kartika" pitchFamily="18" charset="0"/>
                <a:cs typeface="Kartika" pitchFamily="18" charset="0"/>
              </a:rPr>
              <a:t>De aquí que nuestro proyecto de graduación fue diseñar un agenda telefónica que sirviera para realizar llamadas desde una página web diseñada con código PHP que cumpliera con las características de </a:t>
            </a:r>
            <a:r>
              <a:rPr lang="es-EC" sz="2800" dirty="0" err="1" smtClean="0">
                <a:latin typeface="Kartika" pitchFamily="18" charset="0"/>
                <a:cs typeface="Kartika" pitchFamily="18" charset="0"/>
              </a:rPr>
              <a:t>click</a:t>
            </a:r>
            <a:r>
              <a:rPr lang="es-EC" sz="2800" dirty="0" smtClean="0">
                <a:latin typeface="Kartika" pitchFamily="18" charset="0"/>
                <a:cs typeface="Kartika" pitchFamily="18" charset="0"/>
              </a:rPr>
              <a:t> </a:t>
            </a:r>
            <a:r>
              <a:rPr lang="es-EC" sz="2800" dirty="0" err="1" smtClean="0">
                <a:latin typeface="Kartika" pitchFamily="18" charset="0"/>
                <a:cs typeface="Kartika" pitchFamily="18" charset="0"/>
              </a:rPr>
              <a:t>to</a:t>
            </a:r>
            <a:r>
              <a:rPr lang="es-EC" sz="2800" dirty="0" smtClean="0">
                <a:latin typeface="Kartika" pitchFamily="18" charset="0"/>
                <a:cs typeface="Kartika" pitchFamily="18" charset="0"/>
              </a:rPr>
              <a:t> dial, que traducido significa realizar llamadas con un solo clic.</a:t>
            </a:r>
            <a:endParaRPr lang="en-US" sz="2800" dirty="0" smtClean="0">
              <a:latin typeface="Kartika" pitchFamily="18" charset="0"/>
              <a:cs typeface="Kartika" pitchFamily="18" charset="0"/>
            </a:endParaRPr>
          </a:p>
          <a:p>
            <a:pPr algn="just"/>
            <a:endParaRPr lang="en-US" sz="2400" dirty="0">
              <a:latin typeface="Adobe Caslon Pro" pitchFamily="18" charset="0"/>
            </a:endParaRPr>
          </a:p>
        </p:txBody>
      </p:sp>
      <p:sp>
        <p:nvSpPr>
          <p:cNvPr id="2" name="1 Título"/>
          <p:cNvSpPr>
            <a:spLocks noGrp="1"/>
          </p:cNvSpPr>
          <p:nvPr>
            <p:ph type="title"/>
          </p:nvPr>
        </p:nvSpPr>
        <p:spPr>
          <a:xfrm>
            <a:off x="960120" y="609600"/>
            <a:ext cx="7498080" cy="9906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INTRODUCCIÓN</a:t>
            </a:r>
            <a:endParaRPr lang="en-US" dirty="0"/>
          </a:p>
        </p:txBody>
      </p:sp>
      <p:pic>
        <p:nvPicPr>
          <p:cNvPr id="4" name="3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60120" y="1600200"/>
            <a:ext cx="7650480" cy="4187952"/>
          </a:xfrm>
        </p:spPr>
        <p:txBody>
          <a:bodyPr>
            <a:normAutofit/>
          </a:bodyPr>
          <a:lstStyle/>
          <a:p>
            <a:pPr algn="just"/>
            <a:r>
              <a:rPr lang="es-EC" sz="2600" dirty="0" smtClean="0">
                <a:latin typeface="Kartika" pitchFamily="18" charset="0"/>
                <a:cs typeface="Kartika" pitchFamily="18" charset="0"/>
              </a:rPr>
              <a:t>El uso de la interface Manager API de asterisk ha sido de vital importancia para el desarrollo de este proyecto y así mismo su lista de funciones nos permitirá desarrollar mejores ventajas sobre nuestra agenda. </a:t>
            </a:r>
          </a:p>
          <a:p>
            <a:pPr algn="just"/>
            <a:r>
              <a:rPr lang="es-EC" sz="2600" dirty="0" smtClean="0">
                <a:latin typeface="Kartika" pitchFamily="18" charset="0"/>
                <a:cs typeface="Kartika" pitchFamily="18" charset="0"/>
              </a:rPr>
              <a:t>Como recomendación que se puede hacer para el post desarrollo de nuestro proyecto está el desarrollo de interconexión con líneas externas, teléfonos públicos y celulares. Además de la implementación de otros protocolos de comunicación de mayor reconocimiento en el mercado, esto nos ayudará a extender el uso de nuestra agenda.</a:t>
            </a:r>
          </a:p>
          <a:p>
            <a:endParaRPr lang="es-EC"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
        <p:nvSpPr>
          <p:cNvPr id="6" name="1 Título"/>
          <p:cNvSpPr>
            <a:spLocks noGrp="1"/>
          </p:cNvSpPr>
          <p:nvPr>
            <p:ph type="title"/>
          </p:nvPr>
        </p:nvSpPr>
        <p:spPr>
          <a:xfrm>
            <a:off x="914400" y="304800"/>
            <a:ext cx="7848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3600" dirty="0" smtClean="0"/>
              <a:t>CONCLUSIONES Y RECOMENDACIONES</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90600" y="1828800"/>
            <a:ext cx="7239000" cy="3276600"/>
          </a:xfrm>
        </p:spPr>
        <p:txBody>
          <a:bodyPr>
            <a:normAutofit/>
          </a:bodyPr>
          <a:lstStyle/>
          <a:p>
            <a:pPr>
              <a:buNone/>
            </a:pPr>
            <a:r>
              <a:rPr lang="es-ES_tradnl" dirty="0" smtClean="0">
                <a:solidFill>
                  <a:schemeClr val="accent1">
                    <a:lumMod val="75000"/>
                  </a:schemeClr>
                </a:solidFill>
                <a:latin typeface="Kartika" pitchFamily="18" charset="0"/>
                <a:cs typeface="Kartika" pitchFamily="18" charset="0"/>
              </a:rPr>
              <a:t>GENERAL</a:t>
            </a:r>
          </a:p>
          <a:p>
            <a:pPr>
              <a:buNone/>
            </a:pPr>
            <a:endParaRPr lang="es-ES" dirty="0" smtClean="0">
              <a:solidFill>
                <a:schemeClr val="accent1">
                  <a:lumMod val="75000"/>
                </a:schemeClr>
              </a:solidFill>
              <a:latin typeface="Kartika" pitchFamily="18" charset="0"/>
              <a:cs typeface="Kartika" pitchFamily="18" charset="0"/>
            </a:endParaRPr>
          </a:p>
          <a:p>
            <a:pPr algn="just">
              <a:lnSpc>
                <a:spcPct val="90000"/>
              </a:lnSpc>
            </a:pPr>
            <a:r>
              <a:rPr lang="es-EC" sz="2600" dirty="0" smtClean="0">
                <a:latin typeface="Kartika" pitchFamily="18" charset="0"/>
                <a:ea typeface="Arial Unicode MS" pitchFamily="34" charset="-128"/>
                <a:cs typeface="Kartika" pitchFamily="18" charset="0"/>
              </a:rPr>
              <a:t>Desarrollar una agenda telefónica que realice llamadas con un solo clic sobre plataforma LAMPA, permitiendo a un usuario  no utilizar el teclado numérico de </a:t>
            </a:r>
            <a:r>
              <a:rPr lang="es-EC" sz="2600" dirty="0" err="1" smtClean="0">
                <a:latin typeface="Kartika" pitchFamily="18" charset="0"/>
                <a:ea typeface="Arial Unicode MS" pitchFamily="34" charset="-128"/>
                <a:cs typeface="Kartika" pitchFamily="18" charset="0"/>
              </a:rPr>
              <a:t>softphones</a:t>
            </a:r>
            <a:r>
              <a:rPr lang="es-EC" sz="2600" dirty="0" smtClean="0">
                <a:latin typeface="Kartika" pitchFamily="18" charset="0"/>
                <a:ea typeface="Arial Unicode MS" pitchFamily="34" charset="-128"/>
                <a:cs typeface="Kartika" pitchFamily="18" charset="0"/>
              </a:rPr>
              <a:t> o teléfonos IP.</a:t>
            </a:r>
            <a:endParaRPr lang="es-ES" sz="2600" dirty="0" smtClean="0">
              <a:latin typeface="Kartika" pitchFamily="18" charset="0"/>
              <a:ea typeface="Arial Unicode MS" pitchFamily="34" charset="-128"/>
              <a:cs typeface="Kartika" pitchFamily="18" charset="0"/>
            </a:endParaRPr>
          </a:p>
          <a:p>
            <a:pPr>
              <a:buNone/>
            </a:pPr>
            <a:r>
              <a:rPr lang="es-ES" dirty="0" smtClean="0">
                <a:solidFill>
                  <a:schemeClr val="accent1">
                    <a:lumMod val="75000"/>
                  </a:schemeClr>
                </a:solidFill>
                <a:latin typeface="Kartika" pitchFamily="18" charset="0"/>
                <a:cs typeface="Kartika" pitchFamily="18" charset="0"/>
              </a:rPr>
              <a:t>	</a:t>
            </a:r>
            <a:endParaRPr lang="es-ES" dirty="0" smtClean="0"/>
          </a:p>
          <a:p>
            <a:endParaRPr lang="en-US" dirty="0"/>
          </a:p>
        </p:txBody>
      </p:sp>
      <p:sp>
        <p:nvSpPr>
          <p:cNvPr id="2" name="1 Título"/>
          <p:cNvSpPr>
            <a:spLocks noGrp="1"/>
          </p:cNvSpPr>
          <p:nvPr>
            <p:ph type="title"/>
          </p:nvPr>
        </p:nvSpPr>
        <p:spPr>
          <a:xfrm>
            <a:off x="914400" y="685800"/>
            <a:ext cx="7269480" cy="9144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OBJETIVOS</a:t>
            </a:r>
            <a:endParaRPr lang="en-US" dirty="0"/>
          </a:p>
        </p:txBody>
      </p:sp>
      <p:pic>
        <p:nvPicPr>
          <p:cNvPr id="4" name="3 Imagen" descr="espol.jpg"/>
          <p:cNvPicPr>
            <a:picLocks noChangeAspect="1"/>
          </p:cNvPicPr>
          <p:nvPr/>
        </p:nvPicPr>
        <p:blipFill>
          <a:blip r:embed="rId3"/>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143000" y="1752600"/>
            <a:ext cx="7543800" cy="4876800"/>
          </a:xfrm>
        </p:spPr>
        <p:txBody>
          <a:bodyPr>
            <a:normAutofit fontScale="85000" lnSpcReduction="10000"/>
          </a:bodyPr>
          <a:lstStyle/>
          <a:p>
            <a:pPr>
              <a:buNone/>
            </a:pPr>
            <a:r>
              <a:rPr lang="es-ES" dirty="0" smtClean="0">
                <a:solidFill>
                  <a:schemeClr val="accent1">
                    <a:lumMod val="75000"/>
                  </a:schemeClr>
                </a:solidFill>
                <a:latin typeface="Kartika" pitchFamily="18" charset="0"/>
                <a:cs typeface="Kartika" pitchFamily="18" charset="0"/>
              </a:rPr>
              <a:t>ESPECIFICOS</a:t>
            </a:r>
          </a:p>
          <a:p>
            <a:pPr lvl="1" algn="just"/>
            <a:r>
              <a:rPr lang="es-EC" sz="2600" dirty="0" smtClean="0">
                <a:latin typeface="Kartika" pitchFamily="18" charset="0"/>
                <a:cs typeface="Kartika" pitchFamily="18" charset="0"/>
              </a:rPr>
              <a:t>Usar un desarrollo basado en plataforma LAMPA, usando Apache como servidor web, PHP como lenguaje de programación, MYSQL como base de datos y </a:t>
            </a:r>
            <a:r>
              <a:rPr lang="es-EC" sz="2600" dirty="0" err="1" smtClean="0">
                <a:latin typeface="Kartika" pitchFamily="18" charset="0"/>
                <a:cs typeface="Kartika" pitchFamily="18" charset="0"/>
              </a:rPr>
              <a:t>Asterisk</a:t>
            </a:r>
            <a:r>
              <a:rPr lang="es-EC" sz="2600" dirty="0" smtClean="0">
                <a:latin typeface="Kartika" pitchFamily="18" charset="0"/>
                <a:cs typeface="Kartika" pitchFamily="18" charset="0"/>
              </a:rPr>
              <a:t> como central telefónica, y todo instalado en un sistema operativo Linux.</a:t>
            </a:r>
            <a:endParaRPr lang="es-ES" sz="2600" dirty="0" smtClean="0">
              <a:latin typeface="Kartika" pitchFamily="18" charset="0"/>
              <a:cs typeface="Kartika" pitchFamily="18" charset="0"/>
            </a:endParaRPr>
          </a:p>
          <a:p>
            <a:pPr lvl="1" algn="just"/>
            <a:r>
              <a:rPr lang="es-EC" sz="2500" dirty="0" smtClean="0">
                <a:latin typeface="Kartika" pitchFamily="18" charset="0"/>
                <a:cs typeface="Kartika" pitchFamily="18" charset="0"/>
              </a:rPr>
              <a:t>Almacenar </a:t>
            </a:r>
            <a:r>
              <a:rPr lang="es-EC" sz="2500" dirty="0" smtClean="0">
                <a:latin typeface="Kartika" pitchFamily="18" charset="0"/>
                <a:cs typeface="Kartika" pitchFamily="18" charset="0"/>
              </a:rPr>
              <a:t>en una base de datos MYSQL todos los datos de contactos a los que se debe llamar.</a:t>
            </a:r>
            <a:endParaRPr lang="es-ES" sz="2500" dirty="0" smtClean="0">
              <a:latin typeface="Kartika" pitchFamily="18" charset="0"/>
              <a:cs typeface="Kartika" pitchFamily="18" charset="0"/>
            </a:endParaRPr>
          </a:p>
          <a:p>
            <a:pPr lvl="1" algn="just"/>
            <a:r>
              <a:rPr lang="es-EC" sz="2500" dirty="0" smtClean="0">
                <a:latin typeface="Kartika" pitchFamily="18" charset="0"/>
                <a:cs typeface="Kartika" pitchFamily="18" charset="0"/>
              </a:rPr>
              <a:t>Realizar llamadas con un solo clic para comunicar la extensión del usuario con el contacto al que desea llamar.</a:t>
            </a:r>
            <a:endParaRPr lang="es-ES" sz="2500" dirty="0" smtClean="0">
              <a:latin typeface="Kartika" pitchFamily="18" charset="0"/>
              <a:cs typeface="Kartika" pitchFamily="18" charset="0"/>
            </a:endParaRPr>
          </a:p>
          <a:p>
            <a:pPr lvl="1" algn="just"/>
            <a:r>
              <a:rPr lang="es-EC" sz="2500" dirty="0" smtClean="0">
                <a:latin typeface="Kartika" pitchFamily="18" charset="0"/>
                <a:cs typeface="Kartika" pitchFamily="18" charset="0"/>
              </a:rPr>
              <a:t>Ubicar de la manera más rápida posible al contacto que se desea llamar, para esto se hace búsquedas por localidad, por departamento o búsquedas directas, por nombre, apellido o número telefónico del contacto. </a:t>
            </a:r>
            <a:endParaRPr lang="es-ES" sz="2500" dirty="0" smtClean="0">
              <a:latin typeface="Kartika" pitchFamily="18" charset="0"/>
              <a:cs typeface="Kartika" pitchFamily="18" charset="0"/>
            </a:endParaRPr>
          </a:p>
          <a:p>
            <a:pPr lvl="1" algn="just"/>
            <a:r>
              <a:rPr lang="es-EC" sz="2500" dirty="0" smtClean="0">
                <a:latin typeface="Kartika" pitchFamily="18" charset="0"/>
                <a:cs typeface="Kartika" pitchFamily="18" charset="0"/>
              </a:rPr>
              <a:t>Manejar </a:t>
            </a:r>
            <a:r>
              <a:rPr lang="es-EC" sz="2500" dirty="0" smtClean="0">
                <a:latin typeface="Kartika" pitchFamily="18" charset="0"/>
                <a:cs typeface="Kartika" pitchFamily="18" charset="0"/>
              </a:rPr>
              <a:t>un modulo de administración de contactos automático para agregar las extensiones a los archivos de configuración </a:t>
            </a:r>
            <a:r>
              <a:rPr lang="es-EC" sz="2500" dirty="0" err="1" smtClean="0">
                <a:latin typeface="Kartika" pitchFamily="18" charset="0"/>
                <a:cs typeface="Kartika" pitchFamily="18" charset="0"/>
              </a:rPr>
              <a:t>iax.conf</a:t>
            </a:r>
            <a:r>
              <a:rPr lang="es-EC" sz="2500" dirty="0" smtClean="0">
                <a:latin typeface="Kartika" pitchFamily="18" charset="0"/>
                <a:cs typeface="Kartika" pitchFamily="18" charset="0"/>
              </a:rPr>
              <a:t> y </a:t>
            </a:r>
            <a:r>
              <a:rPr lang="es-EC" sz="2500" dirty="0" err="1" smtClean="0">
                <a:latin typeface="Kartika" pitchFamily="18" charset="0"/>
                <a:cs typeface="Kartika" pitchFamily="18" charset="0"/>
              </a:rPr>
              <a:t>sip.conf</a:t>
            </a:r>
            <a:r>
              <a:rPr lang="es-EC" sz="2500" dirty="0" smtClean="0">
                <a:latin typeface="Kartika" pitchFamily="18" charset="0"/>
                <a:cs typeface="Kartika" pitchFamily="18" charset="0"/>
              </a:rPr>
              <a:t>.</a:t>
            </a:r>
            <a:endParaRPr lang="es-ES" sz="2500" dirty="0" smtClean="0">
              <a:latin typeface="Kartika" pitchFamily="18" charset="0"/>
              <a:cs typeface="Kartika" pitchFamily="18" charset="0"/>
            </a:endParaRPr>
          </a:p>
          <a:p>
            <a:pPr lvl="1" algn="just"/>
            <a:r>
              <a:rPr lang="es-EC" sz="2500" dirty="0" smtClean="0">
                <a:latin typeface="Kartika" pitchFamily="18" charset="0"/>
                <a:cs typeface="Kartika" pitchFamily="18" charset="0"/>
              </a:rPr>
              <a:t>El sistema debe ser compatible con </a:t>
            </a:r>
            <a:r>
              <a:rPr lang="es-EC" sz="2500" dirty="0" err="1" smtClean="0">
                <a:latin typeface="Kartika" pitchFamily="18" charset="0"/>
                <a:cs typeface="Kartika" pitchFamily="18" charset="0"/>
              </a:rPr>
              <a:t>Asterisk</a:t>
            </a:r>
            <a:r>
              <a:rPr lang="es-EC" sz="2500" dirty="0" smtClean="0">
                <a:latin typeface="Kartika" pitchFamily="18" charset="0"/>
                <a:cs typeface="Kartika" pitchFamily="18" charset="0"/>
              </a:rPr>
              <a:t> versión 1.4 y 1.6.</a:t>
            </a:r>
            <a:endParaRPr lang="es-ES" sz="2500" dirty="0" smtClean="0">
              <a:latin typeface="Kartika" pitchFamily="18" charset="0"/>
              <a:cs typeface="Kartika" pitchFamily="18" charset="0"/>
            </a:endParaRPr>
          </a:p>
          <a:p>
            <a:endParaRPr lang="es-ES" dirty="0"/>
          </a:p>
        </p:txBody>
      </p:sp>
      <p:sp>
        <p:nvSpPr>
          <p:cNvPr id="3" name="2 Título"/>
          <p:cNvSpPr>
            <a:spLocks noGrp="1"/>
          </p:cNvSpPr>
          <p:nvPr>
            <p:ph type="title"/>
          </p:nvPr>
        </p:nvSpPr>
        <p:spPr>
          <a:xfrm>
            <a:off x="1066800" y="609600"/>
            <a:ext cx="7620000" cy="9906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S_tradnl" dirty="0" smtClean="0"/>
              <a:t>OBJETIVOS</a:t>
            </a:r>
            <a:endParaRPr lang="es-E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752600"/>
            <a:ext cx="7848600" cy="4724400"/>
          </a:xfrm>
        </p:spPr>
        <p:txBody>
          <a:bodyPr>
            <a:normAutofit fontScale="92500" lnSpcReduction="20000"/>
          </a:bodyPr>
          <a:lstStyle/>
          <a:p>
            <a:pPr algn="just"/>
            <a:r>
              <a:rPr lang="es-EC" sz="2800" dirty="0" smtClean="0">
                <a:latin typeface="Kartika" pitchFamily="18" charset="0"/>
                <a:ea typeface="Arial Unicode MS" pitchFamily="34" charset="-128"/>
                <a:cs typeface="Kartika" pitchFamily="18" charset="0"/>
              </a:rPr>
              <a:t>Las grandes empresas en la actualidad se hacen más competitivas dentro de su ramo y cada vez adoptan más estrategias a fin de garantizar el éxito.</a:t>
            </a:r>
            <a:endParaRPr lang="es-ES" sz="2800" dirty="0" smtClean="0">
              <a:latin typeface="Kartika" pitchFamily="18" charset="0"/>
              <a:ea typeface="Arial Unicode MS" pitchFamily="34" charset="-128"/>
              <a:cs typeface="Kartika" pitchFamily="18" charset="0"/>
            </a:endParaRPr>
          </a:p>
          <a:p>
            <a:pPr algn="just"/>
            <a:r>
              <a:rPr lang="es-EC" sz="2800" dirty="0" smtClean="0">
                <a:latin typeface="Kartika" pitchFamily="18" charset="0"/>
                <a:ea typeface="Arial Unicode MS" pitchFamily="34" charset="-128"/>
                <a:cs typeface="Kartika" pitchFamily="18" charset="0"/>
              </a:rPr>
              <a:t>Es </a:t>
            </a:r>
            <a:r>
              <a:rPr lang="es-EC" sz="2800" dirty="0" smtClean="0">
                <a:latin typeface="Kartika" pitchFamily="18" charset="0"/>
                <a:ea typeface="Arial Unicode MS" pitchFamily="34" charset="-128"/>
                <a:cs typeface="Kartika" pitchFamily="18" charset="0"/>
              </a:rPr>
              <a:t>por eso la necesidad de desarrollar este proyecto para que la telefonía sea parte de los procesos de optimización y ahorro de las empresas</a:t>
            </a:r>
            <a:r>
              <a:rPr lang="es-EC" sz="2800" dirty="0" smtClean="0">
                <a:latin typeface="Kartika" pitchFamily="18" charset="0"/>
                <a:ea typeface="Arial Unicode MS" pitchFamily="34" charset="-128"/>
                <a:cs typeface="Kartika" pitchFamily="18" charset="0"/>
              </a:rPr>
              <a:t>.</a:t>
            </a:r>
          </a:p>
          <a:p>
            <a:pPr algn="just"/>
            <a:r>
              <a:rPr lang="es-EC" sz="2800" dirty="0" smtClean="0">
                <a:latin typeface="Kartika" pitchFamily="18" charset="0"/>
                <a:ea typeface="Arial Unicode MS" pitchFamily="34" charset="-128"/>
                <a:cs typeface="Kartika" pitchFamily="18" charset="0"/>
              </a:rPr>
              <a:t>Es así que nuestro sistema instalado en una plataforma LAMPA (Linux, Apache, </a:t>
            </a:r>
            <a:r>
              <a:rPr lang="es-EC" sz="2800" dirty="0" err="1" smtClean="0">
                <a:latin typeface="Kartika" pitchFamily="18" charset="0"/>
                <a:ea typeface="Arial Unicode MS" pitchFamily="34" charset="-128"/>
                <a:cs typeface="Kartika" pitchFamily="18" charset="0"/>
              </a:rPr>
              <a:t>MySQL</a:t>
            </a:r>
            <a:r>
              <a:rPr lang="es-EC" sz="2800" dirty="0" smtClean="0">
                <a:latin typeface="Kartika" pitchFamily="18" charset="0"/>
                <a:ea typeface="Arial Unicode MS" pitchFamily="34" charset="-128"/>
                <a:cs typeface="Kartika" pitchFamily="18" charset="0"/>
              </a:rPr>
              <a:t>, PHP y </a:t>
            </a:r>
            <a:r>
              <a:rPr lang="es-EC" sz="2800" dirty="0" err="1" smtClean="0">
                <a:latin typeface="Kartika" pitchFamily="18" charset="0"/>
                <a:ea typeface="Arial Unicode MS" pitchFamily="34" charset="-128"/>
                <a:cs typeface="Kartika" pitchFamily="18" charset="0"/>
              </a:rPr>
              <a:t>Asterisk</a:t>
            </a:r>
            <a:r>
              <a:rPr lang="es-EC" sz="2800" dirty="0" smtClean="0">
                <a:latin typeface="Kartika" pitchFamily="18" charset="0"/>
                <a:ea typeface="Arial Unicode MS" pitchFamily="34" charset="-128"/>
                <a:cs typeface="Kartika" pitchFamily="18" charset="0"/>
              </a:rPr>
              <a:t>) que es mayormente utilizada por las empresas que hacen uso de la telefonía IP, tiene como  finalidad principal ahorrar y optimizar recursos de los empleados de las empresas al realizar llamadas al alcance de un clic, reduciendo el costo de tiempo que le toma al empleado recordar y marcar el número de un contacto.</a:t>
            </a:r>
            <a:endParaRPr lang="es-ES" sz="2800" dirty="0" smtClean="0">
              <a:latin typeface="Kartika" pitchFamily="18" charset="0"/>
              <a:ea typeface="Arial Unicode MS" pitchFamily="34" charset="-128"/>
              <a:cs typeface="Kartika" pitchFamily="18" charset="0"/>
            </a:endParaRPr>
          </a:p>
          <a:p>
            <a:endParaRPr lang="es-ES" sz="2800" dirty="0" smtClean="0">
              <a:latin typeface="Kartika" pitchFamily="18" charset="0"/>
              <a:ea typeface="Arial Unicode MS" pitchFamily="34" charset="-128"/>
              <a:cs typeface="Kartika" pitchFamily="18" charset="0"/>
            </a:endParaRPr>
          </a:p>
          <a:p>
            <a:pPr>
              <a:buNone/>
            </a:pPr>
            <a:endParaRPr lang="en-US" dirty="0" smtClean="0"/>
          </a:p>
          <a:p>
            <a:endParaRPr lang="en-US" dirty="0"/>
          </a:p>
        </p:txBody>
      </p:sp>
      <p:sp>
        <p:nvSpPr>
          <p:cNvPr id="2" name="1 Título"/>
          <p:cNvSpPr>
            <a:spLocks noGrp="1"/>
          </p:cNvSpPr>
          <p:nvPr>
            <p:ph type="title"/>
          </p:nvPr>
        </p:nvSpPr>
        <p:spPr>
          <a:xfrm>
            <a:off x="960120" y="685800"/>
            <a:ext cx="7650480" cy="914400"/>
          </a:xfrm>
        </p:spPr>
        <p:style>
          <a:lnRef idx="2">
            <a:schemeClr val="accent1">
              <a:shade val="50000"/>
            </a:schemeClr>
          </a:lnRef>
          <a:fillRef idx="1">
            <a:schemeClr val="accent1"/>
          </a:fillRef>
          <a:effectRef idx="0">
            <a:schemeClr val="accent1"/>
          </a:effectRef>
          <a:fontRef idx="minor">
            <a:schemeClr val="lt1"/>
          </a:fontRef>
        </p:style>
        <p:txBody>
          <a:bodyPr/>
          <a:lstStyle/>
          <a:p>
            <a:r>
              <a:rPr lang="es-EC" dirty="0" smtClean="0"/>
              <a:t>JUSTIFICACIÓN</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90600" y="838200"/>
            <a:ext cx="7696200" cy="762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s-EC" dirty="0" smtClean="0"/>
              <a:t>METODOLOGÍA</a:t>
            </a:r>
            <a:endParaRPr lang="en-US" dirty="0"/>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pic>
        <p:nvPicPr>
          <p:cNvPr id="1026" name="Imagen 2" descr="Dubujo[1]"/>
          <p:cNvPicPr>
            <a:picLocks noChangeAspect="1" noChangeArrowheads="1"/>
          </p:cNvPicPr>
          <p:nvPr/>
        </p:nvPicPr>
        <p:blipFill>
          <a:blip r:embed="rId3"/>
          <a:srcRect/>
          <a:stretch>
            <a:fillRect/>
          </a:stretch>
        </p:blipFill>
        <p:spPr bwMode="auto">
          <a:xfrm>
            <a:off x="1447800" y="1981200"/>
            <a:ext cx="6096000" cy="39249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90600" y="1905000"/>
            <a:ext cx="7696200" cy="4572000"/>
          </a:xfrm>
        </p:spPr>
        <p:txBody>
          <a:bodyPr>
            <a:normAutofit fontScale="70000" lnSpcReduction="20000"/>
          </a:bodyPr>
          <a:lstStyle/>
          <a:p>
            <a:pPr lvl="1" algn="just">
              <a:lnSpc>
                <a:spcPct val="110000"/>
              </a:lnSpc>
            </a:pPr>
            <a:r>
              <a:rPr lang="es-EC" sz="3100" dirty="0" smtClean="0">
                <a:latin typeface="Kartika" pitchFamily="18" charset="0"/>
                <a:cs typeface="Kartika" pitchFamily="18" charset="0"/>
              </a:rPr>
              <a:t>Este Proyecto consiste en el desarrollo de un sitio web que permita</a:t>
            </a:r>
            <a:r>
              <a:rPr lang="es-ES" sz="3100" dirty="0" smtClean="0">
                <a:latin typeface="Kartika" pitchFamily="18" charset="0"/>
                <a:cs typeface="Kartika" pitchFamily="18" charset="0"/>
              </a:rPr>
              <a:t> al</a:t>
            </a:r>
            <a:r>
              <a:rPr lang="es-EC" sz="3100" dirty="0" smtClean="0">
                <a:latin typeface="Kartika" pitchFamily="18" charset="0"/>
                <a:cs typeface="Kartika" pitchFamily="18" charset="0"/>
              </a:rPr>
              <a:t> usuario dentro del sistema podrá dar clic sobre el número de un contacto e inmediatamente se establecerá la llamada entre el usuario y el contacto destino. </a:t>
            </a:r>
            <a:endParaRPr lang="es-ES" sz="3100" dirty="0" smtClean="0">
              <a:latin typeface="Kartika" pitchFamily="18" charset="0"/>
              <a:cs typeface="Kartika" pitchFamily="18" charset="0"/>
            </a:endParaRPr>
          </a:p>
          <a:p>
            <a:pPr lvl="1" algn="just">
              <a:lnSpc>
                <a:spcPct val="110000"/>
              </a:lnSpc>
            </a:pPr>
            <a:r>
              <a:rPr lang="es-EC" sz="3100" dirty="0" smtClean="0">
                <a:latin typeface="Kartika" pitchFamily="18" charset="0"/>
                <a:cs typeface="Kartika" pitchFamily="18" charset="0"/>
              </a:rPr>
              <a:t>Los números de los contactos son almacenados en el sitio por medio de una base de datos que contiene las extensiones a la que pertenece cada contacto.</a:t>
            </a:r>
            <a:endParaRPr lang="es-ES" sz="3100" dirty="0" smtClean="0">
              <a:latin typeface="Kartika" pitchFamily="18" charset="0"/>
              <a:cs typeface="Kartika" pitchFamily="18" charset="0"/>
            </a:endParaRPr>
          </a:p>
          <a:p>
            <a:pPr lvl="1" algn="just">
              <a:lnSpc>
                <a:spcPct val="110000"/>
              </a:lnSpc>
            </a:pPr>
            <a:r>
              <a:rPr lang="es-EC" sz="3100" dirty="0" smtClean="0">
                <a:latin typeface="Kartika" pitchFamily="18" charset="0"/>
                <a:cs typeface="Kartika" pitchFamily="18" charset="0"/>
              </a:rPr>
              <a:t>Una vez que se realice la llamada desde el sitio web, el sistema se encargará de establecer la llamada con el siguiente orden, primero hará sonar el teléfono del usuario que realiza la llamada, para luego hacer sonar el teléfono del contacto al cual marcó. </a:t>
            </a:r>
            <a:endParaRPr lang="es-ES" sz="3100" dirty="0" smtClean="0">
              <a:latin typeface="Kartika" pitchFamily="18" charset="0"/>
              <a:cs typeface="Kartika" pitchFamily="18" charset="0"/>
            </a:endParaRPr>
          </a:p>
          <a:p>
            <a:pPr lvl="1" algn="just">
              <a:lnSpc>
                <a:spcPct val="110000"/>
              </a:lnSpc>
            </a:pPr>
            <a:r>
              <a:rPr lang="es-EC" sz="3100" dirty="0" smtClean="0">
                <a:latin typeface="Kartika" pitchFamily="18" charset="0"/>
                <a:cs typeface="Kartika" pitchFamily="18" charset="0"/>
              </a:rPr>
              <a:t>Nuestro sistema maneja rangos de extensiones IAX y SIP para cada departamento y localidad. Al momento de ingreso de un nuevo contacto se le solicitará la extensión y protocolo a la cual el contacto pertenece.</a:t>
            </a:r>
            <a:endParaRPr lang="es-ES" sz="3100" dirty="0" smtClean="0">
              <a:latin typeface="Kartika" pitchFamily="18" charset="0"/>
              <a:cs typeface="Kartika" pitchFamily="18" charset="0"/>
            </a:endParaRPr>
          </a:p>
          <a:p>
            <a:pPr>
              <a:buNone/>
            </a:pPr>
            <a:endParaRPr lang="es-EC" dirty="0" smtClean="0"/>
          </a:p>
        </p:txBody>
      </p:sp>
      <p:sp>
        <p:nvSpPr>
          <p:cNvPr id="2" name="1 Título"/>
          <p:cNvSpPr>
            <a:spLocks noGrp="1"/>
          </p:cNvSpPr>
          <p:nvPr>
            <p:ph type="title"/>
          </p:nvPr>
        </p:nvSpPr>
        <p:spPr>
          <a:xfrm>
            <a:off x="914400" y="762000"/>
            <a:ext cx="7772400" cy="914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s-EC" dirty="0" smtClean="0"/>
              <a:t>DESCRIPCIÓN DEL PROYECTO</a:t>
            </a:r>
          </a:p>
        </p:txBody>
      </p:sp>
      <p:pic>
        <p:nvPicPr>
          <p:cNvPr id="4" name="3 Imagen" descr="espol.jpg"/>
          <p:cNvPicPr>
            <a:picLocks noChangeAspect="1"/>
          </p:cNvPicPr>
          <p:nvPr/>
        </p:nvPicPr>
        <p:blipFill>
          <a:blip r:embed="rId2"/>
          <a:stretch>
            <a:fillRect/>
          </a:stretch>
        </p:blipFill>
        <p:spPr>
          <a:xfrm>
            <a:off x="0" y="0"/>
            <a:ext cx="914400" cy="9144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4680</TotalTime>
  <Words>1659</Words>
  <Application>Microsoft Office PowerPoint</Application>
  <PresentationFormat>Presentación en pantalla (4:3)</PresentationFormat>
  <Paragraphs>327</Paragraphs>
  <Slides>40</Slides>
  <Notes>4</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Concurrencia</vt:lpstr>
      <vt:lpstr>Agenda Telefónica “Click to Dial”</vt:lpstr>
      <vt:lpstr>            ANTECEDENTES Y     JUSTIFICACIONES</vt:lpstr>
      <vt:lpstr>ANTECEDENTES</vt:lpstr>
      <vt:lpstr>INTRODUCCIÓN</vt:lpstr>
      <vt:lpstr>OBJETIVOS</vt:lpstr>
      <vt:lpstr>OBJETIVOS</vt:lpstr>
      <vt:lpstr>JUSTIFICACIÓN</vt:lpstr>
      <vt:lpstr>METODOLOGÍA</vt:lpstr>
      <vt:lpstr>DESCRIPCIÓN DEL PROYECTO</vt:lpstr>
      <vt:lpstr>TABLA DE EXTENSIONES</vt:lpstr>
      <vt:lpstr>CARACTERISTICAS</vt:lpstr>
      <vt:lpstr>CAPITULO 2:</vt:lpstr>
      <vt:lpstr>CLICK TO DIAL</vt:lpstr>
      <vt:lpstr>CLICK TO DIAL</vt:lpstr>
      <vt:lpstr>AMI Asterisk Manager API</vt:lpstr>
      <vt:lpstr>Asterisk Manager API</vt:lpstr>
      <vt:lpstr>Asterisk Manager API</vt:lpstr>
      <vt:lpstr>Asterisk Manager API</vt:lpstr>
      <vt:lpstr>/etc/asterisk/manager.conf</vt:lpstr>
      <vt:lpstr>CAPITULO 3:</vt:lpstr>
      <vt:lpstr>Diapositiva 21</vt:lpstr>
      <vt:lpstr>DISEÑO DE RED</vt:lpstr>
      <vt:lpstr>DISEÑO DE LA BASE DE DATOS</vt:lpstr>
      <vt:lpstr>REQUERIMIENTOS DEL SERVIDOR</vt:lpstr>
      <vt:lpstr>REQUERIMIENTOS DE LOS CLIENTES</vt:lpstr>
      <vt:lpstr>INSTALACIÓN</vt:lpstr>
      <vt:lpstr>INSTALACION DE SERVICIO ASTERISK</vt:lpstr>
      <vt:lpstr>Diapositiva 28</vt:lpstr>
      <vt:lpstr>LEVANTAMIENTO Y CONFIGURACION DEL MANAGER API</vt:lpstr>
      <vt:lpstr>INSTALACION DEL SERVICIO WEB APACHE 2.x</vt:lpstr>
      <vt:lpstr>INSTALACION DEL SERVICIO WEB APACHE 2.x</vt:lpstr>
      <vt:lpstr>INSTALACION Y CONFIGURACION DE MYSQL</vt:lpstr>
      <vt:lpstr>Instalación de PHP-MySQL</vt:lpstr>
      <vt:lpstr>INSTALACION DE LA AGENDA CLICK TO DIAL</vt:lpstr>
      <vt:lpstr>INSTALACION DE LA AGENDA CLICK TO DIAL</vt:lpstr>
      <vt:lpstr>INSTALACION DE LA AGENDA CLICK TO DIAL</vt:lpstr>
      <vt:lpstr>INSTALACION DE LA AGENDA CLICK TO DIAL</vt:lpstr>
      <vt:lpstr>CONFIGURACIONES PHP</vt:lpstr>
      <vt:lpstr>DEMOSTRACION</vt:lpstr>
      <vt:lpstr>CONCLUSIONES Y RECOMENDACIONES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Implemetacion de una agenda telefonica "click to dial" basada en Asterisk sobre plataforma LAMPA</dc:title>
  <dc:creator>Rosa Villanueva</dc:creator>
  <cp:lastModifiedBy>presistemas1</cp:lastModifiedBy>
  <cp:revision>169</cp:revision>
  <dcterms:created xsi:type="dcterms:W3CDTF">2009-07-30T19:58:03Z</dcterms:created>
  <dcterms:modified xsi:type="dcterms:W3CDTF">2010-01-11T19:07:19Z</dcterms:modified>
</cp:coreProperties>
</file>