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300" r:id="rId44"/>
    <p:sldId id="299" r:id="rId45"/>
    <p:sldId id="301" r:id="rId46"/>
    <p:sldId id="302" r:id="rId47"/>
    <p:sldId id="303" r:id="rId48"/>
    <p:sldId id="304" r:id="rId49"/>
    <p:sldId id="305" r:id="rId50"/>
    <p:sldId id="306" r:id="rId51"/>
    <p:sldId id="307" r:id="rId52"/>
    <p:sldId id="297" r:id="rId53"/>
  </p:sldIdLst>
  <p:sldSz cx="9144000" cy="6858000" type="screen4x3"/>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2" d="100"/>
          <a:sy n="92" d="100"/>
        </p:scale>
        <p:origin x="-756" y="3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2DCFAA-834D-4823-A424-C5C9A7E772C7}" type="doc">
      <dgm:prSet loTypeId="urn:microsoft.com/office/officeart/2005/8/layout/radial3" loCatId="cycle" qsTypeId="urn:microsoft.com/office/officeart/2005/8/quickstyle/simple2" qsCatId="simple" csTypeId="urn:microsoft.com/office/officeart/2005/8/colors/accent5_2" csCatId="accent5" phldr="1"/>
      <dgm:spPr/>
      <dgm:t>
        <a:bodyPr/>
        <a:lstStyle/>
        <a:p>
          <a:endParaRPr lang="es-ES"/>
        </a:p>
      </dgm:t>
    </dgm:pt>
    <dgm:pt modelId="{A61C00A7-97B5-4EE0-AB29-EB091479F53F}">
      <dgm:prSet phldrT="[Texto]" custT="1"/>
      <dgm:spPr/>
      <dgm:t>
        <a:bodyPr/>
        <a:lstStyle/>
        <a:p>
          <a:r>
            <a:rPr lang="es-ES" sz="1800" cap="small" baseline="0" dirty="0" smtClean="0">
              <a:latin typeface="Franklin Gothic Heavy" pitchFamily="34" charset="0"/>
              <a:cs typeface="Arial" pitchFamily="34" charset="0"/>
            </a:rPr>
            <a:t>» FORMATO FÍSICO</a:t>
          </a:r>
          <a:endParaRPr lang="es-ES" sz="1800" cap="small" baseline="0" dirty="0">
            <a:latin typeface="Franklin Gothic Heavy" pitchFamily="34" charset="0"/>
            <a:cs typeface="Arial" pitchFamily="34" charset="0"/>
          </a:endParaRPr>
        </a:p>
      </dgm:t>
    </dgm:pt>
    <dgm:pt modelId="{B9AA305A-7C79-4FE6-86D9-0D7879F91966}" type="parTrans" cxnId="{99E9379D-0459-405A-9F0E-65292E5895B8}">
      <dgm:prSet/>
      <dgm:spPr/>
      <dgm:t>
        <a:bodyPr/>
        <a:lstStyle/>
        <a:p>
          <a:endParaRPr lang="es-ES"/>
        </a:p>
      </dgm:t>
    </dgm:pt>
    <dgm:pt modelId="{36E12ACC-2A6A-434C-AF4F-950787DAE202}" type="sibTrans" cxnId="{99E9379D-0459-405A-9F0E-65292E5895B8}">
      <dgm:prSet/>
      <dgm:spPr/>
      <dgm:t>
        <a:bodyPr/>
        <a:lstStyle/>
        <a:p>
          <a:endParaRPr lang="es-ES"/>
        </a:p>
      </dgm:t>
    </dgm:pt>
    <dgm:pt modelId="{C0C6899E-6A20-4BDC-8E2B-9DF47F1163B6}">
      <dgm:prSet phldrT="[Texto]" custT="1"/>
      <dgm:spPr/>
      <dgm:t>
        <a:bodyPr/>
        <a:lstStyle/>
        <a:p>
          <a:r>
            <a:rPr lang="es-ES" sz="1800" b="1" smtClean="0"/>
            <a:t>Libros</a:t>
          </a:r>
          <a:endParaRPr lang="es-ES" sz="1800" b="1" dirty="0"/>
        </a:p>
      </dgm:t>
    </dgm:pt>
    <dgm:pt modelId="{702CA4EB-D163-4764-8656-C8C7DBB89635}" type="parTrans" cxnId="{28CC8352-4ECE-43C0-A3D1-B52F7095E5F5}">
      <dgm:prSet/>
      <dgm:spPr/>
      <dgm:t>
        <a:bodyPr/>
        <a:lstStyle/>
        <a:p>
          <a:endParaRPr lang="es-ES"/>
        </a:p>
      </dgm:t>
    </dgm:pt>
    <dgm:pt modelId="{224BFBB8-9B22-444D-9D89-72DD0F2FAC3D}" type="sibTrans" cxnId="{28CC8352-4ECE-43C0-A3D1-B52F7095E5F5}">
      <dgm:prSet/>
      <dgm:spPr/>
      <dgm:t>
        <a:bodyPr/>
        <a:lstStyle/>
        <a:p>
          <a:endParaRPr lang="es-ES"/>
        </a:p>
      </dgm:t>
    </dgm:pt>
    <dgm:pt modelId="{5F73A37C-3381-4754-B7C7-B1F323117B22}">
      <dgm:prSet phldrT="[Texto]" custT="1"/>
      <dgm:spPr/>
      <dgm:t>
        <a:bodyPr/>
        <a:lstStyle/>
        <a:p>
          <a:r>
            <a:rPr lang="es-ES" sz="1400" b="1" dirty="0" smtClean="0"/>
            <a:t>Diccionarios</a:t>
          </a:r>
        </a:p>
      </dgm:t>
    </dgm:pt>
    <dgm:pt modelId="{B33D9DE7-8E51-4DDC-BB07-4EDAE94655D5}" type="parTrans" cxnId="{89E8A430-8C09-4408-BD85-29FD8FFD0A8A}">
      <dgm:prSet/>
      <dgm:spPr/>
      <dgm:t>
        <a:bodyPr/>
        <a:lstStyle/>
        <a:p>
          <a:endParaRPr lang="es-ES"/>
        </a:p>
      </dgm:t>
    </dgm:pt>
    <dgm:pt modelId="{F4D4888D-4217-4C66-AA3A-D45D3EA86D81}" type="sibTrans" cxnId="{89E8A430-8C09-4408-BD85-29FD8FFD0A8A}">
      <dgm:prSet/>
      <dgm:spPr/>
      <dgm:t>
        <a:bodyPr/>
        <a:lstStyle/>
        <a:p>
          <a:endParaRPr lang="es-ES"/>
        </a:p>
      </dgm:t>
    </dgm:pt>
    <dgm:pt modelId="{78ECF588-77B9-4AF9-A202-7B40104FDBBB}">
      <dgm:prSet phldrT="[Texto]" custT="1"/>
      <dgm:spPr/>
      <dgm:t>
        <a:bodyPr/>
        <a:lstStyle/>
        <a:p>
          <a:r>
            <a:rPr lang="es-ES" sz="1200" b="1" dirty="0" smtClean="0"/>
            <a:t>Enciclopedias</a:t>
          </a:r>
          <a:endParaRPr lang="es-ES" sz="1200" b="1" dirty="0"/>
        </a:p>
      </dgm:t>
    </dgm:pt>
    <dgm:pt modelId="{0887931B-88B7-4001-921E-64A9AB4A8B26}" type="parTrans" cxnId="{35E613B4-04FF-424D-B701-D92BDB0A6876}">
      <dgm:prSet/>
      <dgm:spPr/>
      <dgm:t>
        <a:bodyPr/>
        <a:lstStyle/>
        <a:p>
          <a:endParaRPr lang="es-ES"/>
        </a:p>
      </dgm:t>
    </dgm:pt>
    <dgm:pt modelId="{9ED22ED1-DB10-4F8A-B011-F06C9D7D4EB8}" type="sibTrans" cxnId="{35E613B4-04FF-424D-B701-D92BDB0A6876}">
      <dgm:prSet/>
      <dgm:spPr/>
      <dgm:t>
        <a:bodyPr/>
        <a:lstStyle/>
        <a:p>
          <a:endParaRPr lang="es-ES"/>
        </a:p>
      </dgm:t>
    </dgm:pt>
    <dgm:pt modelId="{510A6256-7C8C-4ABA-834B-5BBA0B195F5B}">
      <dgm:prSet phldrT="[Texto]" custT="1"/>
      <dgm:spPr/>
      <dgm:t>
        <a:bodyPr/>
        <a:lstStyle/>
        <a:p>
          <a:r>
            <a:rPr lang="es-ES" sz="2000" b="1" smtClean="0"/>
            <a:t>Tesis</a:t>
          </a:r>
          <a:endParaRPr lang="es-ES" sz="2000" b="1" dirty="0"/>
        </a:p>
      </dgm:t>
    </dgm:pt>
    <dgm:pt modelId="{BC14EF50-0267-4FCA-AFA5-355CF279F3E2}" type="parTrans" cxnId="{53F25E1D-74EE-41C2-B6F2-44BBE71923F1}">
      <dgm:prSet/>
      <dgm:spPr/>
      <dgm:t>
        <a:bodyPr/>
        <a:lstStyle/>
        <a:p>
          <a:endParaRPr lang="es-ES"/>
        </a:p>
      </dgm:t>
    </dgm:pt>
    <dgm:pt modelId="{4F3E0460-D4C4-40DE-83AA-48FB10E83389}" type="sibTrans" cxnId="{53F25E1D-74EE-41C2-B6F2-44BBE71923F1}">
      <dgm:prSet/>
      <dgm:spPr/>
      <dgm:t>
        <a:bodyPr/>
        <a:lstStyle/>
        <a:p>
          <a:endParaRPr lang="es-ES"/>
        </a:p>
      </dgm:t>
    </dgm:pt>
    <dgm:pt modelId="{BE51EE76-06EB-4988-91BF-DD67F48FD4FD}">
      <dgm:prSet phldrT="[Texto]" custT="1"/>
      <dgm:spPr/>
      <dgm:t>
        <a:bodyPr/>
        <a:lstStyle/>
        <a:p>
          <a:r>
            <a:rPr lang="es-ES" sz="1600" b="1" smtClean="0"/>
            <a:t>Periódicos</a:t>
          </a:r>
          <a:endParaRPr lang="es-ES" sz="1600" b="1" dirty="0"/>
        </a:p>
      </dgm:t>
    </dgm:pt>
    <dgm:pt modelId="{B76D2CEE-A28B-4328-BBCD-8B0489C18230}" type="parTrans" cxnId="{6B9C6391-1B3A-4922-89BE-B446BFAE5119}">
      <dgm:prSet/>
      <dgm:spPr/>
      <dgm:t>
        <a:bodyPr/>
        <a:lstStyle/>
        <a:p>
          <a:endParaRPr lang="es-ES"/>
        </a:p>
      </dgm:t>
    </dgm:pt>
    <dgm:pt modelId="{091AF3FD-17DD-4BBC-A88E-C50F909D1D83}" type="sibTrans" cxnId="{6B9C6391-1B3A-4922-89BE-B446BFAE5119}">
      <dgm:prSet/>
      <dgm:spPr/>
      <dgm:t>
        <a:bodyPr/>
        <a:lstStyle/>
        <a:p>
          <a:endParaRPr lang="es-ES"/>
        </a:p>
      </dgm:t>
    </dgm:pt>
    <dgm:pt modelId="{8B825E7B-78E0-4A74-A67E-FF4C858B2808}">
      <dgm:prSet phldrT="[Texto]" custT="1"/>
      <dgm:spPr/>
      <dgm:t>
        <a:bodyPr/>
        <a:lstStyle/>
        <a:p>
          <a:r>
            <a:rPr lang="es-ES" sz="2000" b="1" smtClean="0"/>
            <a:t>Revistas</a:t>
          </a:r>
          <a:endParaRPr lang="es-ES" sz="2000" b="1" dirty="0"/>
        </a:p>
      </dgm:t>
    </dgm:pt>
    <dgm:pt modelId="{4C075EA4-FB5B-4C99-9FB1-B2CE9E641946}" type="parTrans" cxnId="{16D7EC96-CFD4-4F4C-9CD5-3BA9C6F74ADB}">
      <dgm:prSet/>
      <dgm:spPr/>
      <dgm:t>
        <a:bodyPr/>
        <a:lstStyle/>
        <a:p>
          <a:endParaRPr lang="es-ES"/>
        </a:p>
      </dgm:t>
    </dgm:pt>
    <dgm:pt modelId="{9E212DA2-6B7C-48F0-80A1-1505E99AE0D6}" type="sibTrans" cxnId="{16D7EC96-CFD4-4F4C-9CD5-3BA9C6F74ADB}">
      <dgm:prSet/>
      <dgm:spPr/>
      <dgm:t>
        <a:bodyPr/>
        <a:lstStyle/>
        <a:p>
          <a:endParaRPr lang="es-ES"/>
        </a:p>
      </dgm:t>
    </dgm:pt>
    <dgm:pt modelId="{B1AF7B88-80EB-4DEC-8043-B364D6ADBF09}">
      <dgm:prSet phldrT="[Texto]" custT="1"/>
      <dgm:spPr/>
      <dgm:t>
        <a:bodyPr/>
        <a:lstStyle/>
        <a:p>
          <a:r>
            <a:rPr lang="es-ES" sz="1800" b="1" smtClean="0"/>
            <a:t>Manuales</a:t>
          </a:r>
          <a:endParaRPr lang="es-ES" sz="1800" b="1" dirty="0"/>
        </a:p>
      </dgm:t>
    </dgm:pt>
    <dgm:pt modelId="{F50D5C4E-9836-4A30-A036-A5412D5568D0}" type="parTrans" cxnId="{672FC1C3-F8FF-4B0C-ACE1-51C2409538BE}">
      <dgm:prSet/>
      <dgm:spPr/>
      <dgm:t>
        <a:bodyPr/>
        <a:lstStyle/>
        <a:p>
          <a:endParaRPr lang="es-ES"/>
        </a:p>
      </dgm:t>
    </dgm:pt>
    <dgm:pt modelId="{FA6D96B0-450A-4A5B-A422-2170D6EA5CF0}" type="sibTrans" cxnId="{672FC1C3-F8FF-4B0C-ACE1-51C2409538BE}">
      <dgm:prSet/>
      <dgm:spPr/>
      <dgm:t>
        <a:bodyPr/>
        <a:lstStyle/>
        <a:p>
          <a:endParaRPr lang="es-ES"/>
        </a:p>
      </dgm:t>
    </dgm:pt>
    <dgm:pt modelId="{A103D91C-BF36-4BA5-9AE6-5D34FAAD3F4E}">
      <dgm:prSet phldrT="[Texto]" custT="1"/>
      <dgm:spPr/>
      <dgm:t>
        <a:bodyPr/>
        <a:lstStyle/>
        <a:p>
          <a:r>
            <a:rPr lang="es-ES" sz="1800" b="1" dirty="0" smtClean="0"/>
            <a:t>Informes</a:t>
          </a:r>
          <a:endParaRPr lang="es-ES" sz="1800" b="1" dirty="0"/>
        </a:p>
      </dgm:t>
    </dgm:pt>
    <dgm:pt modelId="{D4585860-3338-4FD0-8717-F5D0768CB9EE}" type="parTrans" cxnId="{5A8B6E36-7CF4-44E9-A5AD-E2C8183C4280}">
      <dgm:prSet/>
      <dgm:spPr/>
      <dgm:t>
        <a:bodyPr/>
        <a:lstStyle/>
        <a:p>
          <a:endParaRPr lang="es-ES"/>
        </a:p>
      </dgm:t>
    </dgm:pt>
    <dgm:pt modelId="{F40D9CB2-4392-420A-A255-42F5799BEAAD}" type="sibTrans" cxnId="{5A8B6E36-7CF4-44E9-A5AD-E2C8183C4280}">
      <dgm:prSet/>
      <dgm:spPr/>
      <dgm:t>
        <a:bodyPr/>
        <a:lstStyle/>
        <a:p>
          <a:endParaRPr lang="es-ES"/>
        </a:p>
      </dgm:t>
    </dgm:pt>
    <dgm:pt modelId="{AEF0D183-D609-4E45-88E4-E739534BBF6C}" type="pres">
      <dgm:prSet presAssocID="{972DCFAA-834D-4823-A424-C5C9A7E772C7}" presName="composite" presStyleCnt="0">
        <dgm:presLayoutVars>
          <dgm:chMax val="1"/>
          <dgm:dir/>
          <dgm:resizeHandles val="exact"/>
        </dgm:presLayoutVars>
      </dgm:prSet>
      <dgm:spPr/>
      <dgm:t>
        <a:bodyPr/>
        <a:lstStyle/>
        <a:p>
          <a:endParaRPr lang="es-HN"/>
        </a:p>
      </dgm:t>
    </dgm:pt>
    <dgm:pt modelId="{CB15DA21-C748-4D32-81EB-AFB766502007}" type="pres">
      <dgm:prSet presAssocID="{972DCFAA-834D-4823-A424-C5C9A7E772C7}" presName="radial" presStyleCnt="0">
        <dgm:presLayoutVars>
          <dgm:animLvl val="ctr"/>
        </dgm:presLayoutVars>
      </dgm:prSet>
      <dgm:spPr/>
      <dgm:t>
        <a:bodyPr/>
        <a:lstStyle/>
        <a:p>
          <a:endParaRPr lang="es-HN"/>
        </a:p>
      </dgm:t>
    </dgm:pt>
    <dgm:pt modelId="{8CAFF8E2-0989-4A22-910F-DACF72410B86}" type="pres">
      <dgm:prSet presAssocID="{A61C00A7-97B5-4EE0-AB29-EB091479F53F}" presName="centerShape" presStyleLbl="vennNode1" presStyleIdx="0" presStyleCnt="9"/>
      <dgm:spPr/>
      <dgm:t>
        <a:bodyPr/>
        <a:lstStyle/>
        <a:p>
          <a:endParaRPr lang="es-HN"/>
        </a:p>
      </dgm:t>
    </dgm:pt>
    <dgm:pt modelId="{8765A204-CD65-43B3-A32D-CF55FD77EC02}" type="pres">
      <dgm:prSet presAssocID="{C0C6899E-6A20-4BDC-8E2B-9DF47F1163B6}" presName="node" presStyleLbl="vennNode1" presStyleIdx="1" presStyleCnt="9">
        <dgm:presLayoutVars>
          <dgm:bulletEnabled val="1"/>
        </dgm:presLayoutVars>
      </dgm:prSet>
      <dgm:spPr/>
      <dgm:t>
        <a:bodyPr/>
        <a:lstStyle/>
        <a:p>
          <a:endParaRPr lang="es-HN"/>
        </a:p>
      </dgm:t>
    </dgm:pt>
    <dgm:pt modelId="{BD8F7B20-9A3E-4A75-B288-9739D8652A60}" type="pres">
      <dgm:prSet presAssocID="{5F73A37C-3381-4754-B7C7-B1F323117B22}" presName="node" presStyleLbl="vennNode1" presStyleIdx="2" presStyleCnt="9">
        <dgm:presLayoutVars>
          <dgm:bulletEnabled val="1"/>
        </dgm:presLayoutVars>
      </dgm:prSet>
      <dgm:spPr/>
      <dgm:t>
        <a:bodyPr/>
        <a:lstStyle/>
        <a:p>
          <a:endParaRPr lang="es-HN"/>
        </a:p>
      </dgm:t>
    </dgm:pt>
    <dgm:pt modelId="{D43FB189-B0DC-41C1-A4A8-8E7C153E80C4}" type="pres">
      <dgm:prSet presAssocID="{78ECF588-77B9-4AF9-A202-7B40104FDBBB}" presName="node" presStyleLbl="vennNode1" presStyleIdx="3" presStyleCnt="9">
        <dgm:presLayoutVars>
          <dgm:bulletEnabled val="1"/>
        </dgm:presLayoutVars>
      </dgm:prSet>
      <dgm:spPr/>
      <dgm:t>
        <a:bodyPr/>
        <a:lstStyle/>
        <a:p>
          <a:endParaRPr lang="es-HN"/>
        </a:p>
      </dgm:t>
    </dgm:pt>
    <dgm:pt modelId="{C748FDD4-6F97-4D8C-8493-6DD1C9F93946}" type="pres">
      <dgm:prSet presAssocID="{510A6256-7C8C-4ABA-834B-5BBA0B195F5B}" presName="node" presStyleLbl="vennNode1" presStyleIdx="4" presStyleCnt="9">
        <dgm:presLayoutVars>
          <dgm:bulletEnabled val="1"/>
        </dgm:presLayoutVars>
      </dgm:prSet>
      <dgm:spPr/>
      <dgm:t>
        <a:bodyPr/>
        <a:lstStyle/>
        <a:p>
          <a:endParaRPr lang="es-HN"/>
        </a:p>
      </dgm:t>
    </dgm:pt>
    <dgm:pt modelId="{04D200FF-6DCC-4E82-AE12-20CE34C59F85}" type="pres">
      <dgm:prSet presAssocID="{BE51EE76-06EB-4988-91BF-DD67F48FD4FD}" presName="node" presStyleLbl="vennNode1" presStyleIdx="5" presStyleCnt="9">
        <dgm:presLayoutVars>
          <dgm:bulletEnabled val="1"/>
        </dgm:presLayoutVars>
      </dgm:prSet>
      <dgm:spPr/>
      <dgm:t>
        <a:bodyPr/>
        <a:lstStyle/>
        <a:p>
          <a:endParaRPr lang="es-HN"/>
        </a:p>
      </dgm:t>
    </dgm:pt>
    <dgm:pt modelId="{F34B5403-330A-46EC-B59C-87EBBAFBD3F0}" type="pres">
      <dgm:prSet presAssocID="{8B825E7B-78E0-4A74-A67E-FF4C858B2808}" presName="node" presStyleLbl="vennNode1" presStyleIdx="6" presStyleCnt="9">
        <dgm:presLayoutVars>
          <dgm:bulletEnabled val="1"/>
        </dgm:presLayoutVars>
      </dgm:prSet>
      <dgm:spPr/>
      <dgm:t>
        <a:bodyPr/>
        <a:lstStyle/>
        <a:p>
          <a:endParaRPr lang="es-HN"/>
        </a:p>
      </dgm:t>
    </dgm:pt>
    <dgm:pt modelId="{5F08EDDA-BDA6-4E89-973D-D6FD62CB310A}" type="pres">
      <dgm:prSet presAssocID="{B1AF7B88-80EB-4DEC-8043-B364D6ADBF09}" presName="node" presStyleLbl="vennNode1" presStyleIdx="7" presStyleCnt="9">
        <dgm:presLayoutVars>
          <dgm:bulletEnabled val="1"/>
        </dgm:presLayoutVars>
      </dgm:prSet>
      <dgm:spPr/>
      <dgm:t>
        <a:bodyPr/>
        <a:lstStyle/>
        <a:p>
          <a:endParaRPr lang="es-HN"/>
        </a:p>
      </dgm:t>
    </dgm:pt>
    <dgm:pt modelId="{138A11FC-9D72-4308-AF4C-65F4192C7C17}" type="pres">
      <dgm:prSet presAssocID="{A103D91C-BF36-4BA5-9AE6-5D34FAAD3F4E}" presName="node" presStyleLbl="vennNode1" presStyleIdx="8" presStyleCnt="9">
        <dgm:presLayoutVars>
          <dgm:bulletEnabled val="1"/>
        </dgm:presLayoutVars>
      </dgm:prSet>
      <dgm:spPr/>
      <dgm:t>
        <a:bodyPr/>
        <a:lstStyle/>
        <a:p>
          <a:endParaRPr lang="es-HN"/>
        </a:p>
      </dgm:t>
    </dgm:pt>
  </dgm:ptLst>
  <dgm:cxnLst>
    <dgm:cxn modelId="{CC1686BA-82E8-4374-A062-C6BF155D7736}" type="presOf" srcId="{BE51EE76-06EB-4988-91BF-DD67F48FD4FD}" destId="{04D200FF-6DCC-4E82-AE12-20CE34C59F85}" srcOrd="0" destOrd="0" presId="urn:microsoft.com/office/officeart/2005/8/layout/radial3"/>
    <dgm:cxn modelId="{B502F17E-60BA-4813-A552-71755A50FD53}" type="presOf" srcId="{8B825E7B-78E0-4A74-A67E-FF4C858B2808}" destId="{F34B5403-330A-46EC-B59C-87EBBAFBD3F0}" srcOrd="0" destOrd="0" presId="urn:microsoft.com/office/officeart/2005/8/layout/radial3"/>
    <dgm:cxn modelId="{F064821D-2554-4D44-A5B0-267F3E6A965F}" type="presOf" srcId="{510A6256-7C8C-4ABA-834B-5BBA0B195F5B}" destId="{C748FDD4-6F97-4D8C-8493-6DD1C9F93946}" srcOrd="0" destOrd="0" presId="urn:microsoft.com/office/officeart/2005/8/layout/radial3"/>
    <dgm:cxn modelId="{99E9379D-0459-405A-9F0E-65292E5895B8}" srcId="{972DCFAA-834D-4823-A424-C5C9A7E772C7}" destId="{A61C00A7-97B5-4EE0-AB29-EB091479F53F}" srcOrd="0" destOrd="0" parTransId="{B9AA305A-7C79-4FE6-86D9-0D7879F91966}" sibTransId="{36E12ACC-2A6A-434C-AF4F-950787DAE202}"/>
    <dgm:cxn modelId="{5A8B6E36-7CF4-44E9-A5AD-E2C8183C4280}" srcId="{A61C00A7-97B5-4EE0-AB29-EB091479F53F}" destId="{A103D91C-BF36-4BA5-9AE6-5D34FAAD3F4E}" srcOrd="7" destOrd="0" parTransId="{D4585860-3338-4FD0-8717-F5D0768CB9EE}" sibTransId="{F40D9CB2-4392-420A-A255-42F5799BEAAD}"/>
    <dgm:cxn modelId="{28CC8352-4ECE-43C0-A3D1-B52F7095E5F5}" srcId="{A61C00A7-97B5-4EE0-AB29-EB091479F53F}" destId="{C0C6899E-6A20-4BDC-8E2B-9DF47F1163B6}" srcOrd="0" destOrd="0" parTransId="{702CA4EB-D163-4764-8656-C8C7DBB89635}" sibTransId="{224BFBB8-9B22-444D-9D89-72DD0F2FAC3D}"/>
    <dgm:cxn modelId="{A800C2F2-1B2D-4A60-BF94-87F2AC994CC7}" type="presOf" srcId="{B1AF7B88-80EB-4DEC-8043-B364D6ADBF09}" destId="{5F08EDDA-BDA6-4E89-973D-D6FD62CB310A}" srcOrd="0" destOrd="0" presId="urn:microsoft.com/office/officeart/2005/8/layout/radial3"/>
    <dgm:cxn modelId="{6B9C6391-1B3A-4922-89BE-B446BFAE5119}" srcId="{A61C00A7-97B5-4EE0-AB29-EB091479F53F}" destId="{BE51EE76-06EB-4988-91BF-DD67F48FD4FD}" srcOrd="4" destOrd="0" parTransId="{B76D2CEE-A28B-4328-BBCD-8B0489C18230}" sibTransId="{091AF3FD-17DD-4BBC-A88E-C50F909D1D83}"/>
    <dgm:cxn modelId="{53F25E1D-74EE-41C2-B6F2-44BBE71923F1}" srcId="{A61C00A7-97B5-4EE0-AB29-EB091479F53F}" destId="{510A6256-7C8C-4ABA-834B-5BBA0B195F5B}" srcOrd="3" destOrd="0" parTransId="{BC14EF50-0267-4FCA-AFA5-355CF279F3E2}" sibTransId="{4F3E0460-D4C4-40DE-83AA-48FB10E83389}"/>
    <dgm:cxn modelId="{D9E7102B-E6E0-4F5D-B809-CEF1C8671AB6}" type="presOf" srcId="{5F73A37C-3381-4754-B7C7-B1F323117B22}" destId="{BD8F7B20-9A3E-4A75-B288-9739D8652A60}" srcOrd="0" destOrd="0" presId="urn:microsoft.com/office/officeart/2005/8/layout/radial3"/>
    <dgm:cxn modelId="{16D7EC96-CFD4-4F4C-9CD5-3BA9C6F74ADB}" srcId="{A61C00A7-97B5-4EE0-AB29-EB091479F53F}" destId="{8B825E7B-78E0-4A74-A67E-FF4C858B2808}" srcOrd="5" destOrd="0" parTransId="{4C075EA4-FB5B-4C99-9FB1-B2CE9E641946}" sibTransId="{9E212DA2-6B7C-48F0-80A1-1505E99AE0D6}"/>
    <dgm:cxn modelId="{95636EAF-35EB-4D82-9EA1-D41E5C4CB89C}" type="presOf" srcId="{A61C00A7-97B5-4EE0-AB29-EB091479F53F}" destId="{8CAFF8E2-0989-4A22-910F-DACF72410B86}" srcOrd="0" destOrd="0" presId="urn:microsoft.com/office/officeart/2005/8/layout/radial3"/>
    <dgm:cxn modelId="{89E8A430-8C09-4408-BD85-29FD8FFD0A8A}" srcId="{A61C00A7-97B5-4EE0-AB29-EB091479F53F}" destId="{5F73A37C-3381-4754-B7C7-B1F323117B22}" srcOrd="1" destOrd="0" parTransId="{B33D9DE7-8E51-4DDC-BB07-4EDAE94655D5}" sibTransId="{F4D4888D-4217-4C66-AA3A-D45D3EA86D81}"/>
    <dgm:cxn modelId="{6DA72788-A433-4C18-BA7E-ED7FD36AC798}" type="presOf" srcId="{C0C6899E-6A20-4BDC-8E2B-9DF47F1163B6}" destId="{8765A204-CD65-43B3-A32D-CF55FD77EC02}" srcOrd="0" destOrd="0" presId="urn:microsoft.com/office/officeart/2005/8/layout/radial3"/>
    <dgm:cxn modelId="{672FC1C3-F8FF-4B0C-ACE1-51C2409538BE}" srcId="{A61C00A7-97B5-4EE0-AB29-EB091479F53F}" destId="{B1AF7B88-80EB-4DEC-8043-B364D6ADBF09}" srcOrd="6" destOrd="0" parTransId="{F50D5C4E-9836-4A30-A036-A5412D5568D0}" sibTransId="{FA6D96B0-450A-4A5B-A422-2170D6EA5CF0}"/>
    <dgm:cxn modelId="{2D156CE3-7A19-4638-9D4C-272EBCAC92D3}" type="presOf" srcId="{972DCFAA-834D-4823-A424-C5C9A7E772C7}" destId="{AEF0D183-D609-4E45-88E4-E739534BBF6C}" srcOrd="0" destOrd="0" presId="urn:microsoft.com/office/officeart/2005/8/layout/radial3"/>
    <dgm:cxn modelId="{35E613B4-04FF-424D-B701-D92BDB0A6876}" srcId="{A61C00A7-97B5-4EE0-AB29-EB091479F53F}" destId="{78ECF588-77B9-4AF9-A202-7B40104FDBBB}" srcOrd="2" destOrd="0" parTransId="{0887931B-88B7-4001-921E-64A9AB4A8B26}" sibTransId="{9ED22ED1-DB10-4F8A-B011-F06C9D7D4EB8}"/>
    <dgm:cxn modelId="{A57AAFBB-8212-4C6F-81C6-01A53321DA15}" type="presOf" srcId="{78ECF588-77B9-4AF9-A202-7B40104FDBBB}" destId="{D43FB189-B0DC-41C1-A4A8-8E7C153E80C4}" srcOrd="0" destOrd="0" presId="urn:microsoft.com/office/officeart/2005/8/layout/radial3"/>
    <dgm:cxn modelId="{481DBF40-6F41-42E9-A205-2A9ED9BD34A6}" type="presOf" srcId="{A103D91C-BF36-4BA5-9AE6-5D34FAAD3F4E}" destId="{138A11FC-9D72-4308-AF4C-65F4192C7C17}" srcOrd="0" destOrd="0" presId="urn:microsoft.com/office/officeart/2005/8/layout/radial3"/>
    <dgm:cxn modelId="{2F5DE88C-BBA1-4124-B2FC-58B253677291}" type="presParOf" srcId="{AEF0D183-D609-4E45-88E4-E739534BBF6C}" destId="{CB15DA21-C748-4D32-81EB-AFB766502007}" srcOrd="0" destOrd="0" presId="urn:microsoft.com/office/officeart/2005/8/layout/radial3"/>
    <dgm:cxn modelId="{9D04E3A4-1723-4012-B111-DD6E272C7823}" type="presParOf" srcId="{CB15DA21-C748-4D32-81EB-AFB766502007}" destId="{8CAFF8E2-0989-4A22-910F-DACF72410B86}" srcOrd="0" destOrd="0" presId="urn:microsoft.com/office/officeart/2005/8/layout/radial3"/>
    <dgm:cxn modelId="{4400429F-BF03-4BA9-A54D-9FEC8D67FB90}" type="presParOf" srcId="{CB15DA21-C748-4D32-81EB-AFB766502007}" destId="{8765A204-CD65-43B3-A32D-CF55FD77EC02}" srcOrd="1" destOrd="0" presId="urn:microsoft.com/office/officeart/2005/8/layout/radial3"/>
    <dgm:cxn modelId="{22453C09-F9C6-4D78-B82F-208EB443E3EE}" type="presParOf" srcId="{CB15DA21-C748-4D32-81EB-AFB766502007}" destId="{BD8F7B20-9A3E-4A75-B288-9739D8652A60}" srcOrd="2" destOrd="0" presId="urn:microsoft.com/office/officeart/2005/8/layout/radial3"/>
    <dgm:cxn modelId="{E37D0B5B-2FBE-43BE-9352-0F2F1E43528B}" type="presParOf" srcId="{CB15DA21-C748-4D32-81EB-AFB766502007}" destId="{D43FB189-B0DC-41C1-A4A8-8E7C153E80C4}" srcOrd="3" destOrd="0" presId="urn:microsoft.com/office/officeart/2005/8/layout/radial3"/>
    <dgm:cxn modelId="{22D841EB-F1DA-4717-8E71-1BBDF9774E1A}" type="presParOf" srcId="{CB15DA21-C748-4D32-81EB-AFB766502007}" destId="{C748FDD4-6F97-4D8C-8493-6DD1C9F93946}" srcOrd="4" destOrd="0" presId="urn:microsoft.com/office/officeart/2005/8/layout/radial3"/>
    <dgm:cxn modelId="{8158A216-A4EB-4B28-A437-8CA9EE5ACEE6}" type="presParOf" srcId="{CB15DA21-C748-4D32-81EB-AFB766502007}" destId="{04D200FF-6DCC-4E82-AE12-20CE34C59F85}" srcOrd="5" destOrd="0" presId="urn:microsoft.com/office/officeart/2005/8/layout/radial3"/>
    <dgm:cxn modelId="{2A0A1838-99B3-4CB5-B000-F69703011369}" type="presParOf" srcId="{CB15DA21-C748-4D32-81EB-AFB766502007}" destId="{F34B5403-330A-46EC-B59C-87EBBAFBD3F0}" srcOrd="6" destOrd="0" presId="urn:microsoft.com/office/officeart/2005/8/layout/radial3"/>
    <dgm:cxn modelId="{0ACCCD27-129A-40BB-8BA7-77B136EC068D}" type="presParOf" srcId="{CB15DA21-C748-4D32-81EB-AFB766502007}" destId="{5F08EDDA-BDA6-4E89-973D-D6FD62CB310A}" srcOrd="7" destOrd="0" presId="urn:microsoft.com/office/officeart/2005/8/layout/radial3"/>
    <dgm:cxn modelId="{B92DB1B0-3FE7-45F2-8FE5-82B3B1B58830}" type="presParOf" srcId="{CB15DA21-C748-4D32-81EB-AFB766502007}" destId="{138A11FC-9D72-4308-AF4C-65F4192C7C17}" srcOrd="8"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420C5D4-7FA1-41EC-B0A2-527C35713BB8}" type="doc">
      <dgm:prSet loTypeId="urn:microsoft.com/office/officeart/2005/8/layout/radial3" loCatId="cycle" qsTypeId="urn:microsoft.com/office/officeart/2005/8/quickstyle/simple1" qsCatId="simple" csTypeId="urn:microsoft.com/office/officeart/2005/8/colors/accent5_2" csCatId="accent5" phldr="1"/>
      <dgm:spPr/>
      <dgm:t>
        <a:bodyPr/>
        <a:lstStyle/>
        <a:p>
          <a:endParaRPr lang="es-ES"/>
        </a:p>
      </dgm:t>
    </dgm:pt>
    <dgm:pt modelId="{9F60F46F-12A8-4A46-920E-E1262BA212E8}">
      <dgm:prSet phldrT="[Texto]" custT="1"/>
      <dgm:spPr/>
      <dgm:t>
        <a:bodyPr/>
        <a:lstStyle/>
        <a:p>
          <a:pPr algn="ctr"/>
          <a:r>
            <a:rPr lang="es-ES" sz="1800" cap="small" baseline="0" dirty="0" smtClean="0">
              <a:latin typeface="Franklin Gothic Heavy" pitchFamily="34" charset="0"/>
              <a:cs typeface="Arial" pitchFamily="34" charset="0"/>
            </a:rPr>
            <a:t>» FORMATO   </a:t>
          </a:r>
          <a:r>
            <a:rPr lang="es-ES" sz="1800" cap="small" baseline="0" dirty="0" smtClean="0">
              <a:solidFill>
                <a:schemeClr val="accent5">
                  <a:lumMod val="40000"/>
                  <a:lumOff val="60000"/>
                </a:schemeClr>
              </a:solidFill>
              <a:latin typeface="Franklin Gothic Heavy" pitchFamily="34" charset="0"/>
              <a:cs typeface="Arial" pitchFamily="34" charset="0"/>
            </a:rPr>
            <a:t>.</a:t>
          </a:r>
          <a:r>
            <a:rPr lang="es-ES" sz="1800" cap="small" baseline="0" dirty="0" smtClean="0">
              <a:latin typeface="Franklin Gothic Heavy" pitchFamily="34" charset="0"/>
              <a:cs typeface="Arial" pitchFamily="34" charset="0"/>
            </a:rPr>
            <a:t> DIGITAL</a:t>
          </a:r>
          <a:endParaRPr lang="es-ES" sz="1800" cap="small" baseline="0" dirty="0">
            <a:latin typeface="Franklin Gothic Heavy" pitchFamily="34" charset="0"/>
            <a:cs typeface="Arial" pitchFamily="34" charset="0"/>
          </a:endParaRPr>
        </a:p>
      </dgm:t>
    </dgm:pt>
    <dgm:pt modelId="{1C54619E-9BB8-4630-8E03-56395AA2E46E}" type="parTrans" cxnId="{4827602C-86AC-430C-BA9C-105F5EFBBB8F}">
      <dgm:prSet/>
      <dgm:spPr/>
      <dgm:t>
        <a:bodyPr/>
        <a:lstStyle/>
        <a:p>
          <a:pPr algn="ctr"/>
          <a:endParaRPr lang="es-ES" sz="1600"/>
        </a:p>
      </dgm:t>
    </dgm:pt>
    <dgm:pt modelId="{D7D00770-88F2-45E4-9EED-83202E79C4B2}" type="sibTrans" cxnId="{4827602C-86AC-430C-BA9C-105F5EFBBB8F}">
      <dgm:prSet/>
      <dgm:spPr/>
      <dgm:t>
        <a:bodyPr/>
        <a:lstStyle/>
        <a:p>
          <a:pPr algn="ctr"/>
          <a:endParaRPr lang="es-ES" sz="1600"/>
        </a:p>
      </dgm:t>
    </dgm:pt>
    <dgm:pt modelId="{5490A4A6-7438-42E5-B9B9-13D852613D57}">
      <dgm:prSet phldrT="[Texto]" custT="1"/>
      <dgm:spPr/>
      <dgm:t>
        <a:bodyPr/>
        <a:lstStyle/>
        <a:p>
          <a:pPr algn="ctr"/>
          <a:r>
            <a:rPr lang="es-ES" sz="1600" b="1" smtClean="0"/>
            <a:t>Libros</a:t>
          </a:r>
          <a:endParaRPr lang="es-ES" sz="1600" b="1" dirty="0"/>
        </a:p>
      </dgm:t>
    </dgm:pt>
    <dgm:pt modelId="{996CF84D-D62C-45C7-814E-3CD837D92A03}" type="parTrans" cxnId="{EFC5ACB8-D4FE-4DF6-834F-D5B4C31DCFCE}">
      <dgm:prSet/>
      <dgm:spPr/>
      <dgm:t>
        <a:bodyPr/>
        <a:lstStyle/>
        <a:p>
          <a:pPr algn="ctr"/>
          <a:endParaRPr lang="es-ES" sz="1600"/>
        </a:p>
      </dgm:t>
    </dgm:pt>
    <dgm:pt modelId="{5A803F0B-DCD9-41BF-AE35-2BCE31F5C830}" type="sibTrans" cxnId="{EFC5ACB8-D4FE-4DF6-834F-D5B4C31DCFCE}">
      <dgm:prSet/>
      <dgm:spPr/>
      <dgm:t>
        <a:bodyPr/>
        <a:lstStyle/>
        <a:p>
          <a:pPr algn="ctr"/>
          <a:endParaRPr lang="es-ES" sz="1600"/>
        </a:p>
      </dgm:t>
    </dgm:pt>
    <dgm:pt modelId="{2D8E7049-2D8D-4268-8ADA-AAE26696CF49}">
      <dgm:prSet phldrT="[Texto]" custT="1"/>
      <dgm:spPr/>
      <dgm:t>
        <a:bodyPr/>
        <a:lstStyle/>
        <a:p>
          <a:pPr algn="ctr"/>
          <a:r>
            <a:rPr lang="es-ES" sz="1600" b="1" smtClean="0"/>
            <a:t>Sitios web</a:t>
          </a:r>
          <a:endParaRPr lang="es-ES" sz="1600" b="1" dirty="0"/>
        </a:p>
      </dgm:t>
    </dgm:pt>
    <dgm:pt modelId="{D7D6635B-3E67-457C-A6B3-85DF5A3B2990}" type="parTrans" cxnId="{7A7C077E-B6CA-4655-9D89-C2DA53F66C08}">
      <dgm:prSet/>
      <dgm:spPr/>
      <dgm:t>
        <a:bodyPr/>
        <a:lstStyle/>
        <a:p>
          <a:pPr algn="ctr"/>
          <a:endParaRPr lang="es-ES" sz="1600"/>
        </a:p>
      </dgm:t>
    </dgm:pt>
    <dgm:pt modelId="{3EEBED67-6C6B-4B73-9DD8-6D693FCA31B2}" type="sibTrans" cxnId="{7A7C077E-B6CA-4655-9D89-C2DA53F66C08}">
      <dgm:prSet/>
      <dgm:spPr/>
      <dgm:t>
        <a:bodyPr/>
        <a:lstStyle/>
        <a:p>
          <a:pPr algn="ctr"/>
          <a:endParaRPr lang="es-ES" sz="1600"/>
        </a:p>
      </dgm:t>
    </dgm:pt>
    <dgm:pt modelId="{1640DB06-A2B7-4EA4-B1BE-8FF60C0626B4}">
      <dgm:prSet phldrT="[Texto]" custT="1"/>
      <dgm:spPr/>
      <dgm:t>
        <a:bodyPr/>
        <a:lstStyle/>
        <a:p>
          <a:pPr algn="ctr"/>
          <a:r>
            <a:rPr lang="es-ES" sz="1600" b="1" smtClean="0"/>
            <a:t>Bases de datos</a:t>
          </a:r>
          <a:endParaRPr lang="es-ES" sz="1600" b="1" dirty="0"/>
        </a:p>
      </dgm:t>
    </dgm:pt>
    <dgm:pt modelId="{D631A4AF-18E9-4706-BE07-D168E2F2943F}" type="parTrans" cxnId="{C909F6FC-10C8-41C5-B1E0-F5BB0E172233}">
      <dgm:prSet/>
      <dgm:spPr/>
      <dgm:t>
        <a:bodyPr/>
        <a:lstStyle/>
        <a:p>
          <a:pPr algn="ctr"/>
          <a:endParaRPr lang="es-ES" sz="1600"/>
        </a:p>
      </dgm:t>
    </dgm:pt>
    <dgm:pt modelId="{D1EC5A9D-6BC2-4239-8307-D95102703310}" type="sibTrans" cxnId="{C909F6FC-10C8-41C5-B1E0-F5BB0E172233}">
      <dgm:prSet/>
      <dgm:spPr/>
      <dgm:t>
        <a:bodyPr/>
        <a:lstStyle/>
        <a:p>
          <a:pPr algn="ctr"/>
          <a:endParaRPr lang="es-ES" sz="1600"/>
        </a:p>
      </dgm:t>
    </dgm:pt>
    <dgm:pt modelId="{BF802B46-DCD4-438A-8291-D723C675324C}">
      <dgm:prSet phldrT="[Texto]" custT="1"/>
      <dgm:spPr/>
      <dgm:t>
        <a:bodyPr/>
        <a:lstStyle/>
        <a:p>
          <a:pPr algn="ctr"/>
          <a:r>
            <a:rPr lang="es-ES" sz="1600" b="1" smtClean="0"/>
            <a:t>Revistas y artículos</a:t>
          </a:r>
          <a:endParaRPr lang="es-ES" sz="1600" b="1" dirty="0"/>
        </a:p>
      </dgm:t>
    </dgm:pt>
    <dgm:pt modelId="{4EE1DF7A-AE63-4CD0-89AD-E5C158A800DD}" type="parTrans" cxnId="{49DCE204-975A-4A2B-8389-8842A989690F}">
      <dgm:prSet/>
      <dgm:spPr/>
      <dgm:t>
        <a:bodyPr/>
        <a:lstStyle/>
        <a:p>
          <a:pPr algn="ctr"/>
          <a:endParaRPr lang="es-ES" sz="1600"/>
        </a:p>
      </dgm:t>
    </dgm:pt>
    <dgm:pt modelId="{E0193E6A-B036-41FF-9485-A4C5E271680F}" type="sibTrans" cxnId="{49DCE204-975A-4A2B-8389-8842A989690F}">
      <dgm:prSet/>
      <dgm:spPr/>
      <dgm:t>
        <a:bodyPr/>
        <a:lstStyle/>
        <a:p>
          <a:pPr algn="ctr"/>
          <a:endParaRPr lang="es-ES" sz="1600"/>
        </a:p>
      </dgm:t>
    </dgm:pt>
    <dgm:pt modelId="{FF9CC1F1-DB76-43DF-9196-4E092E2BEBB2}">
      <dgm:prSet phldrT="[Texto]" custT="1"/>
      <dgm:spPr/>
      <dgm:t>
        <a:bodyPr/>
        <a:lstStyle/>
        <a:p>
          <a:pPr algn="ctr"/>
          <a:r>
            <a:rPr lang="es-ES" sz="1400" b="1" dirty="0" smtClean="0"/>
            <a:t>Periódicos</a:t>
          </a:r>
          <a:endParaRPr lang="es-ES" sz="1400" b="1" dirty="0"/>
        </a:p>
      </dgm:t>
    </dgm:pt>
    <dgm:pt modelId="{D0F61EF5-9A3B-433B-A195-08A4AC99BD03}" type="parTrans" cxnId="{A2FD394A-5AEC-464E-8852-AA61D82AD125}">
      <dgm:prSet/>
      <dgm:spPr/>
      <dgm:t>
        <a:bodyPr/>
        <a:lstStyle/>
        <a:p>
          <a:pPr algn="ctr"/>
          <a:endParaRPr lang="es-ES" sz="1600"/>
        </a:p>
      </dgm:t>
    </dgm:pt>
    <dgm:pt modelId="{3FC1FEDF-2A5D-405F-9F52-DE7A2F4EFC24}" type="sibTrans" cxnId="{A2FD394A-5AEC-464E-8852-AA61D82AD125}">
      <dgm:prSet/>
      <dgm:spPr/>
      <dgm:t>
        <a:bodyPr/>
        <a:lstStyle/>
        <a:p>
          <a:pPr algn="ctr"/>
          <a:endParaRPr lang="es-ES" sz="1600"/>
        </a:p>
      </dgm:t>
    </dgm:pt>
    <dgm:pt modelId="{1D74BAAC-829F-456E-B295-639F40DBF812}">
      <dgm:prSet phldrT="[Texto]" custT="1"/>
      <dgm:spPr/>
      <dgm:t>
        <a:bodyPr/>
        <a:lstStyle/>
        <a:p>
          <a:pPr algn="ctr"/>
          <a:r>
            <a:rPr lang="es-ES" sz="1600" b="1" smtClean="0"/>
            <a:t>Chat</a:t>
          </a:r>
          <a:endParaRPr lang="es-ES" sz="1600" b="1" dirty="0"/>
        </a:p>
      </dgm:t>
    </dgm:pt>
    <dgm:pt modelId="{BC8BBF4E-54AE-48B7-90F1-CD71DA7FCCFA}" type="parTrans" cxnId="{88ADA8F2-274A-43EA-88B2-B16B277D0B38}">
      <dgm:prSet/>
      <dgm:spPr/>
      <dgm:t>
        <a:bodyPr/>
        <a:lstStyle/>
        <a:p>
          <a:pPr algn="ctr"/>
          <a:endParaRPr lang="es-ES" sz="1600"/>
        </a:p>
      </dgm:t>
    </dgm:pt>
    <dgm:pt modelId="{3D54670F-E886-4FED-A767-037083E4CBD5}" type="sibTrans" cxnId="{88ADA8F2-274A-43EA-88B2-B16B277D0B38}">
      <dgm:prSet/>
      <dgm:spPr/>
      <dgm:t>
        <a:bodyPr/>
        <a:lstStyle/>
        <a:p>
          <a:pPr algn="ctr"/>
          <a:endParaRPr lang="es-ES" sz="1600"/>
        </a:p>
      </dgm:t>
    </dgm:pt>
    <dgm:pt modelId="{657ADDF6-51EE-4B4F-88B8-9F5AE1254681}">
      <dgm:prSet phldrT="[Texto]" custT="1"/>
      <dgm:spPr/>
      <dgm:t>
        <a:bodyPr/>
        <a:lstStyle/>
        <a:p>
          <a:pPr algn="ctr"/>
          <a:r>
            <a:rPr lang="es-ES" sz="1600" b="1" smtClean="0"/>
            <a:t>Blogs</a:t>
          </a:r>
          <a:endParaRPr lang="es-ES" sz="1600" b="1" dirty="0"/>
        </a:p>
      </dgm:t>
    </dgm:pt>
    <dgm:pt modelId="{044694B6-F916-45E9-B292-24D68A721D56}" type="parTrans" cxnId="{A27F310D-52BA-4A26-8212-1F1560A2FADE}">
      <dgm:prSet/>
      <dgm:spPr/>
      <dgm:t>
        <a:bodyPr/>
        <a:lstStyle/>
        <a:p>
          <a:pPr algn="ctr"/>
          <a:endParaRPr lang="es-ES" sz="1600"/>
        </a:p>
      </dgm:t>
    </dgm:pt>
    <dgm:pt modelId="{5B5103B6-D55D-43B7-B47C-F1AAC1303E19}" type="sibTrans" cxnId="{A27F310D-52BA-4A26-8212-1F1560A2FADE}">
      <dgm:prSet/>
      <dgm:spPr/>
      <dgm:t>
        <a:bodyPr/>
        <a:lstStyle/>
        <a:p>
          <a:pPr algn="ctr"/>
          <a:endParaRPr lang="es-ES" sz="1600"/>
        </a:p>
      </dgm:t>
    </dgm:pt>
    <dgm:pt modelId="{777A8F3D-6725-428A-91D9-A29BADBF271F}">
      <dgm:prSet phldrT="[Texto]" custT="1"/>
      <dgm:spPr/>
      <dgm:t>
        <a:bodyPr/>
        <a:lstStyle/>
        <a:p>
          <a:pPr algn="ctr"/>
          <a:r>
            <a:rPr lang="es-ES" sz="1600" b="1" smtClean="0"/>
            <a:t>Redes sociales</a:t>
          </a:r>
          <a:endParaRPr lang="es-ES" sz="1600" b="1" dirty="0"/>
        </a:p>
      </dgm:t>
    </dgm:pt>
    <dgm:pt modelId="{82A40319-3982-426C-A15A-B72FAB1747C1}" type="parTrans" cxnId="{3B05C4BA-4233-4442-879D-EC8BCFBB8C8E}">
      <dgm:prSet/>
      <dgm:spPr/>
      <dgm:t>
        <a:bodyPr/>
        <a:lstStyle/>
        <a:p>
          <a:pPr algn="ctr"/>
          <a:endParaRPr lang="es-ES" sz="1600"/>
        </a:p>
      </dgm:t>
    </dgm:pt>
    <dgm:pt modelId="{21957719-01D5-4D37-8754-EFE4BAE86603}" type="sibTrans" cxnId="{3B05C4BA-4233-4442-879D-EC8BCFBB8C8E}">
      <dgm:prSet/>
      <dgm:spPr/>
      <dgm:t>
        <a:bodyPr/>
        <a:lstStyle/>
        <a:p>
          <a:pPr algn="ctr"/>
          <a:endParaRPr lang="es-ES" sz="1600"/>
        </a:p>
      </dgm:t>
    </dgm:pt>
    <dgm:pt modelId="{0AC9972D-4AC9-4488-AA11-BDD5FACC4FC8}">
      <dgm:prSet phldrT="[Texto]" custT="1"/>
      <dgm:spPr/>
      <dgm:t>
        <a:bodyPr/>
        <a:lstStyle/>
        <a:p>
          <a:pPr algn="ctr"/>
          <a:r>
            <a:rPr lang="es-ES" sz="1200" b="1" dirty="0" smtClean="0"/>
            <a:t>Pizarras electrónicas</a:t>
          </a:r>
          <a:endParaRPr lang="es-ES" sz="1200" b="1" dirty="0"/>
        </a:p>
      </dgm:t>
    </dgm:pt>
    <dgm:pt modelId="{BDB70B3A-848E-41DE-8DD0-1668892A0683}" type="parTrans" cxnId="{F736467A-D715-48B7-ACD5-BD937EE77D87}">
      <dgm:prSet/>
      <dgm:spPr/>
      <dgm:t>
        <a:bodyPr/>
        <a:lstStyle/>
        <a:p>
          <a:pPr algn="ctr"/>
          <a:endParaRPr lang="es-ES" sz="1600"/>
        </a:p>
      </dgm:t>
    </dgm:pt>
    <dgm:pt modelId="{6F9F7299-B8B8-4F17-B830-1971ED352F8A}" type="sibTrans" cxnId="{F736467A-D715-48B7-ACD5-BD937EE77D87}">
      <dgm:prSet/>
      <dgm:spPr/>
      <dgm:t>
        <a:bodyPr/>
        <a:lstStyle/>
        <a:p>
          <a:pPr algn="ctr"/>
          <a:endParaRPr lang="es-ES" sz="1600"/>
        </a:p>
      </dgm:t>
    </dgm:pt>
    <dgm:pt modelId="{A8A70AFE-67F8-4EAE-A360-EBD0FE67B3E8}">
      <dgm:prSet phldrT="[Texto]" custT="1"/>
      <dgm:spPr/>
      <dgm:t>
        <a:bodyPr/>
        <a:lstStyle/>
        <a:p>
          <a:pPr algn="ctr"/>
          <a:r>
            <a:rPr lang="es-ES" sz="1600" b="1" smtClean="0"/>
            <a:t>Imágenes</a:t>
          </a:r>
          <a:endParaRPr lang="es-ES" sz="1600" b="1" dirty="0"/>
        </a:p>
      </dgm:t>
    </dgm:pt>
    <dgm:pt modelId="{D3E04ACB-FB1D-446F-86BB-32273FA4CBF2}" type="parTrans" cxnId="{C024A283-FCD3-464D-AE48-AD00C9AEC419}">
      <dgm:prSet/>
      <dgm:spPr/>
      <dgm:t>
        <a:bodyPr/>
        <a:lstStyle/>
        <a:p>
          <a:pPr algn="ctr"/>
          <a:endParaRPr lang="es-ES" sz="1600"/>
        </a:p>
      </dgm:t>
    </dgm:pt>
    <dgm:pt modelId="{77893651-8E74-4902-9A26-17FC08888A6D}" type="sibTrans" cxnId="{C024A283-FCD3-464D-AE48-AD00C9AEC419}">
      <dgm:prSet/>
      <dgm:spPr/>
      <dgm:t>
        <a:bodyPr/>
        <a:lstStyle/>
        <a:p>
          <a:pPr algn="ctr"/>
          <a:endParaRPr lang="es-ES" sz="1600"/>
        </a:p>
      </dgm:t>
    </dgm:pt>
    <dgm:pt modelId="{58180DF3-A219-4495-BF9F-953D5D3C1443}">
      <dgm:prSet phldrT="[Texto]" custT="1"/>
      <dgm:spPr/>
      <dgm:t>
        <a:bodyPr/>
        <a:lstStyle/>
        <a:p>
          <a:pPr algn="ctr"/>
          <a:r>
            <a:rPr lang="es-ES" sz="1600" b="1" smtClean="0"/>
            <a:t>Videos</a:t>
          </a:r>
          <a:endParaRPr lang="es-ES" sz="1600" b="1" dirty="0"/>
        </a:p>
      </dgm:t>
    </dgm:pt>
    <dgm:pt modelId="{5DFBF598-03F3-485E-9DFC-F213023DE257}" type="parTrans" cxnId="{16471B63-13E5-4E6E-96D4-990A1A0D2349}">
      <dgm:prSet/>
      <dgm:spPr/>
      <dgm:t>
        <a:bodyPr/>
        <a:lstStyle/>
        <a:p>
          <a:pPr algn="ctr"/>
          <a:endParaRPr lang="es-ES" sz="1600"/>
        </a:p>
      </dgm:t>
    </dgm:pt>
    <dgm:pt modelId="{1FB799DF-1E82-4C80-ACE1-C3021C3E19BD}" type="sibTrans" cxnId="{16471B63-13E5-4E6E-96D4-990A1A0D2349}">
      <dgm:prSet/>
      <dgm:spPr/>
      <dgm:t>
        <a:bodyPr/>
        <a:lstStyle/>
        <a:p>
          <a:pPr algn="ctr"/>
          <a:endParaRPr lang="es-ES" sz="1600"/>
        </a:p>
      </dgm:t>
    </dgm:pt>
    <dgm:pt modelId="{78FAEF07-A13D-44D3-B4F7-9AD79A866FC8}">
      <dgm:prSet phldrT="[Texto]" custT="1"/>
      <dgm:spPr/>
      <dgm:t>
        <a:bodyPr/>
        <a:lstStyle/>
        <a:p>
          <a:pPr algn="ctr"/>
          <a:r>
            <a:rPr lang="es-ES" sz="1400" b="1" dirty="0" smtClean="0"/>
            <a:t>Correo electrónico</a:t>
          </a:r>
          <a:endParaRPr lang="es-ES" sz="1400" b="1" dirty="0"/>
        </a:p>
      </dgm:t>
    </dgm:pt>
    <dgm:pt modelId="{BBB09C75-0125-4B9F-9575-568BFBEB16E4}" type="parTrans" cxnId="{FEAA2474-6044-4CA2-AD2A-3EF3456B4FA7}">
      <dgm:prSet/>
      <dgm:spPr/>
      <dgm:t>
        <a:bodyPr/>
        <a:lstStyle/>
        <a:p>
          <a:pPr algn="ctr"/>
          <a:endParaRPr lang="es-ES" sz="1600"/>
        </a:p>
      </dgm:t>
    </dgm:pt>
    <dgm:pt modelId="{E0C9CABF-0992-45DC-B35B-2E861F8DC9FB}" type="sibTrans" cxnId="{FEAA2474-6044-4CA2-AD2A-3EF3456B4FA7}">
      <dgm:prSet/>
      <dgm:spPr/>
      <dgm:t>
        <a:bodyPr/>
        <a:lstStyle/>
        <a:p>
          <a:pPr algn="ctr"/>
          <a:endParaRPr lang="es-ES" sz="1600"/>
        </a:p>
      </dgm:t>
    </dgm:pt>
    <dgm:pt modelId="{70180CB8-643B-4A8F-9C7B-B90F9ED74458}" type="pres">
      <dgm:prSet presAssocID="{6420C5D4-7FA1-41EC-B0A2-527C35713BB8}" presName="composite" presStyleCnt="0">
        <dgm:presLayoutVars>
          <dgm:chMax val="1"/>
          <dgm:dir/>
          <dgm:resizeHandles val="exact"/>
        </dgm:presLayoutVars>
      </dgm:prSet>
      <dgm:spPr/>
      <dgm:t>
        <a:bodyPr/>
        <a:lstStyle/>
        <a:p>
          <a:endParaRPr lang="es-HN"/>
        </a:p>
      </dgm:t>
    </dgm:pt>
    <dgm:pt modelId="{29A9EBC7-0C21-4B59-85CB-9430F82B0BBA}" type="pres">
      <dgm:prSet presAssocID="{6420C5D4-7FA1-41EC-B0A2-527C35713BB8}" presName="radial" presStyleCnt="0">
        <dgm:presLayoutVars>
          <dgm:animLvl val="ctr"/>
        </dgm:presLayoutVars>
      </dgm:prSet>
      <dgm:spPr/>
      <dgm:t>
        <a:bodyPr/>
        <a:lstStyle/>
        <a:p>
          <a:endParaRPr lang="es-HN"/>
        </a:p>
      </dgm:t>
    </dgm:pt>
    <dgm:pt modelId="{9123C0A5-14BD-4191-A0CA-78AF640AFD6E}" type="pres">
      <dgm:prSet presAssocID="{9F60F46F-12A8-4A46-920E-E1262BA212E8}" presName="centerShape" presStyleLbl="vennNode1" presStyleIdx="0" presStyleCnt="13"/>
      <dgm:spPr/>
      <dgm:t>
        <a:bodyPr/>
        <a:lstStyle/>
        <a:p>
          <a:endParaRPr lang="es-HN"/>
        </a:p>
      </dgm:t>
    </dgm:pt>
    <dgm:pt modelId="{CC13F5CD-CCF4-4EB2-AE10-7C4CD698BAF9}" type="pres">
      <dgm:prSet presAssocID="{5490A4A6-7438-42E5-B9B9-13D852613D57}" presName="node" presStyleLbl="vennNode1" presStyleIdx="1" presStyleCnt="13">
        <dgm:presLayoutVars>
          <dgm:bulletEnabled val="1"/>
        </dgm:presLayoutVars>
      </dgm:prSet>
      <dgm:spPr/>
      <dgm:t>
        <a:bodyPr/>
        <a:lstStyle/>
        <a:p>
          <a:endParaRPr lang="es-HN"/>
        </a:p>
      </dgm:t>
    </dgm:pt>
    <dgm:pt modelId="{3E04CC7D-B3D7-4466-ADD1-688E5B95C76A}" type="pres">
      <dgm:prSet presAssocID="{2D8E7049-2D8D-4268-8ADA-AAE26696CF49}" presName="node" presStyleLbl="vennNode1" presStyleIdx="2" presStyleCnt="13">
        <dgm:presLayoutVars>
          <dgm:bulletEnabled val="1"/>
        </dgm:presLayoutVars>
      </dgm:prSet>
      <dgm:spPr/>
      <dgm:t>
        <a:bodyPr/>
        <a:lstStyle/>
        <a:p>
          <a:endParaRPr lang="es-HN"/>
        </a:p>
      </dgm:t>
    </dgm:pt>
    <dgm:pt modelId="{9616483B-1380-4F42-A5EE-A95A7BB5F14D}" type="pres">
      <dgm:prSet presAssocID="{1640DB06-A2B7-4EA4-B1BE-8FF60C0626B4}" presName="node" presStyleLbl="vennNode1" presStyleIdx="3" presStyleCnt="13">
        <dgm:presLayoutVars>
          <dgm:bulletEnabled val="1"/>
        </dgm:presLayoutVars>
      </dgm:prSet>
      <dgm:spPr/>
      <dgm:t>
        <a:bodyPr/>
        <a:lstStyle/>
        <a:p>
          <a:endParaRPr lang="es-HN"/>
        </a:p>
      </dgm:t>
    </dgm:pt>
    <dgm:pt modelId="{5946E7D9-E087-412B-8F63-9C547597BFD8}" type="pres">
      <dgm:prSet presAssocID="{BF802B46-DCD4-438A-8291-D723C675324C}" presName="node" presStyleLbl="vennNode1" presStyleIdx="4" presStyleCnt="13">
        <dgm:presLayoutVars>
          <dgm:bulletEnabled val="1"/>
        </dgm:presLayoutVars>
      </dgm:prSet>
      <dgm:spPr/>
      <dgm:t>
        <a:bodyPr/>
        <a:lstStyle/>
        <a:p>
          <a:endParaRPr lang="es-HN"/>
        </a:p>
      </dgm:t>
    </dgm:pt>
    <dgm:pt modelId="{BAF8F88A-E0AE-4CEB-A399-10697B38010B}" type="pres">
      <dgm:prSet presAssocID="{FF9CC1F1-DB76-43DF-9196-4E092E2BEBB2}" presName="node" presStyleLbl="vennNode1" presStyleIdx="5" presStyleCnt="13">
        <dgm:presLayoutVars>
          <dgm:bulletEnabled val="1"/>
        </dgm:presLayoutVars>
      </dgm:prSet>
      <dgm:spPr/>
      <dgm:t>
        <a:bodyPr/>
        <a:lstStyle/>
        <a:p>
          <a:endParaRPr lang="es-HN"/>
        </a:p>
      </dgm:t>
    </dgm:pt>
    <dgm:pt modelId="{32396A8A-F18D-4896-9A2C-F15F360B53AE}" type="pres">
      <dgm:prSet presAssocID="{1D74BAAC-829F-456E-B295-639F40DBF812}" presName="node" presStyleLbl="vennNode1" presStyleIdx="6" presStyleCnt="13">
        <dgm:presLayoutVars>
          <dgm:bulletEnabled val="1"/>
        </dgm:presLayoutVars>
      </dgm:prSet>
      <dgm:spPr/>
      <dgm:t>
        <a:bodyPr/>
        <a:lstStyle/>
        <a:p>
          <a:endParaRPr lang="es-HN"/>
        </a:p>
      </dgm:t>
    </dgm:pt>
    <dgm:pt modelId="{23704096-3B16-447D-81BD-E87A35F50DF6}" type="pres">
      <dgm:prSet presAssocID="{657ADDF6-51EE-4B4F-88B8-9F5AE1254681}" presName="node" presStyleLbl="vennNode1" presStyleIdx="7" presStyleCnt="13">
        <dgm:presLayoutVars>
          <dgm:bulletEnabled val="1"/>
        </dgm:presLayoutVars>
      </dgm:prSet>
      <dgm:spPr/>
      <dgm:t>
        <a:bodyPr/>
        <a:lstStyle/>
        <a:p>
          <a:endParaRPr lang="es-HN"/>
        </a:p>
      </dgm:t>
    </dgm:pt>
    <dgm:pt modelId="{B842A706-0011-4002-BB3D-0241F0C7EB07}" type="pres">
      <dgm:prSet presAssocID="{777A8F3D-6725-428A-91D9-A29BADBF271F}" presName="node" presStyleLbl="vennNode1" presStyleIdx="8" presStyleCnt="13">
        <dgm:presLayoutVars>
          <dgm:bulletEnabled val="1"/>
        </dgm:presLayoutVars>
      </dgm:prSet>
      <dgm:spPr/>
      <dgm:t>
        <a:bodyPr/>
        <a:lstStyle/>
        <a:p>
          <a:endParaRPr lang="es-HN"/>
        </a:p>
      </dgm:t>
    </dgm:pt>
    <dgm:pt modelId="{EBD2B328-D121-4020-AA2E-4C6949057CBF}" type="pres">
      <dgm:prSet presAssocID="{0AC9972D-4AC9-4488-AA11-BDD5FACC4FC8}" presName="node" presStyleLbl="vennNode1" presStyleIdx="9" presStyleCnt="13">
        <dgm:presLayoutVars>
          <dgm:bulletEnabled val="1"/>
        </dgm:presLayoutVars>
      </dgm:prSet>
      <dgm:spPr/>
      <dgm:t>
        <a:bodyPr/>
        <a:lstStyle/>
        <a:p>
          <a:endParaRPr lang="es-HN"/>
        </a:p>
      </dgm:t>
    </dgm:pt>
    <dgm:pt modelId="{F56D8559-D269-4660-9230-4EAC0950A2DA}" type="pres">
      <dgm:prSet presAssocID="{A8A70AFE-67F8-4EAE-A360-EBD0FE67B3E8}" presName="node" presStyleLbl="vennNode1" presStyleIdx="10" presStyleCnt="13">
        <dgm:presLayoutVars>
          <dgm:bulletEnabled val="1"/>
        </dgm:presLayoutVars>
      </dgm:prSet>
      <dgm:spPr/>
      <dgm:t>
        <a:bodyPr/>
        <a:lstStyle/>
        <a:p>
          <a:endParaRPr lang="es-HN"/>
        </a:p>
      </dgm:t>
    </dgm:pt>
    <dgm:pt modelId="{65FB3C6D-0485-411A-92EA-AD55BE01265D}" type="pres">
      <dgm:prSet presAssocID="{58180DF3-A219-4495-BF9F-953D5D3C1443}" presName="node" presStyleLbl="vennNode1" presStyleIdx="11" presStyleCnt="13">
        <dgm:presLayoutVars>
          <dgm:bulletEnabled val="1"/>
        </dgm:presLayoutVars>
      </dgm:prSet>
      <dgm:spPr/>
      <dgm:t>
        <a:bodyPr/>
        <a:lstStyle/>
        <a:p>
          <a:endParaRPr lang="es-HN"/>
        </a:p>
      </dgm:t>
    </dgm:pt>
    <dgm:pt modelId="{AE1564F7-64FB-492F-89E7-8C815A9F55C0}" type="pres">
      <dgm:prSet presAssocID="{78FAEF07-A13D-44D3-B4F7-9AD79A866FC8}" presName="node" presStyleLbl="vennNode1" presStyleIdx="12" presStyleCnt="13">
        <dgm:presLayoutVars>
          <dgm:bulletEnabled val="1"/>
        </dgm:presLayoutVars>
      </dgm:prSet>
      <dgm:spPr/>
      <dgm:t>
        <a:bodyPr/>
        <a:lstStyle/>
        <a:p>
          <a:endParaRPr lang="es-HN"/>
        </a:p>
      </dgm:t>
    </dgm:pt>
  </dgm:ptLst>
  <dgm:cxnLst>
    <dgm:cxn modelId="{B3162878-566F-47E9-B8E4-0AB9AEDDCA41}" type="presOf" srcId="{58180DF3-A219-4495-BF9F-953D5D3C1443}" destId="{65FB3C6D-0485-411A-92EA-AD55BE01265D}" srcOrd="0" destOrd="0" presId="urn:microsoft.com/office/officeart/2005/8/layout/radial3"/>
    <dgm:cxn modelId="{FEAA2474-6044-4CA2-AD2A-3EF3456B4FA7}" srcId="{9F60F46F-12A8-4A46-920E-E1262BA212E8}" destId="{78FAEF07-A13D-44D3-B4F7-9AD79A866FC8}" srcOrd="11" destOrd="0" parTransId="{BBB09C75-0125-4B9F-9575-568BFBEB16E4}" sibTransId="{E0C9CABF-0992-45DC-B35B-2E861F8DC9FB}"/>
    <dgm:cxn modelId="{C909F6FC-10C8-41C5-B1E0-F5BB0E172233}" srcId="{9F60F46F-12A8-4A46-920E-E1262BA212E8}" destId="{1640DB06-A2B7-4EA4-B1BE-8FF60C0626B4}" srcOrd="2" destOrd="0" parTransId="{D631A4AF-18E9-4706-BE07-D168E2F2943F}" sibTransId="{D1EC5A9D-6BC2-4239-8307-D95102703310}"/>
    <dgm:cxn modelId="{F736467A-D715-48B7-ACD5-BD937EE77D87}" srcId="{9F60F46F-12A8-4A46-920E-E1262BA212E8}" destId="{0AC9972D-4AC9-4488-AA11-BDD5FACC4FC8}" srcOrd="8" destOrd="0" parTransId="{BDB70B3A-848E-41DE-8DD0-1668892A0683}" sibTransId="{6F9F7299-B8B8-4F17-B830-1971ED352F8A}"/>
    <dgm:cxn modelId="{D8B90DD8-5B4A-4C2A-A60A-44AB53B498DC}" type="presOf" srcId="{6420C5D4-7FA1-41EC-B0A2-527C35713BB8}" destId="{70180CB8-643B-4A8F-9C7B-B90F9ED74458}" srcOrd="0" destOrd="0" presId="urn:microsoft.com/office/officeart/2005/8/layout/radial3"/>
    <dgm:cxn modelId="{4827602C-86AC-430C-BA9C-105F5EFBBB8F}" srcId="{6420C5D4-7FA1-41EC-B0A2-527C35713BB8}" destId="{9F60F46F-12A8-4A46-920E-E1262BA212E8}" srcOrd="0" destOrd="0" parTransId="{1C54619E-9BB8-4630-8E03-56395AA2E46E}" sibTransId="{D7D00770-88F2-45E4-9EED-83202E79C4B2}"/>
    <dgm:cxn modelId="{252CA0A0-805E-4043-B26F-40FDB8D248A9}" type="presOf" srcId="{0AC9972D-4AC9-4488-AA11-BDD5FACC4FC8}" destId="{EBD2B328-D121-4020-AA2E-4C6949057CBF}" srcOrd="0" destOrd="0" presId="urn:microsoft.com/office/officeart/2005/8/layout/radial3"/>
    <dgm:cxn modelId="{BE4FD2B6-8B25-4C9D-97AE-2D400F09017C}" type="presOf" srcId="{A8A70AFE-67F8-4EAE-A360-EBD0FE67B3E8}" destId="{F56D8559-D269-4660-9230-4EAC0950A2DA}" srcOrd="0" destOrd="0" presId="urn:microsoft.com/office/officeart/2005/8/layout/radial3"/>
    <dgm:cxn modelId="{C024A283-FCD3-464D-AE48-AD00C9AEC419}" srcId="{9F60F46F-12A8-4A46-920E-E1262BA212E8}" destId="{A8A70AFE-67F8-4EAE-A360-EBD0FE67B3E8}" srcOrd="9" destOrd="0" parTransId="{D3E04ACB-FB1D-446F-86BB-32273FA4CBF2}" sibTransId="{77893651-8E74-4902-9A26-17FC08888A6D}"/>
    <dgm:cxn modelId="{EFC5ACB8-D4FE-4DF6-834F-D5B4C31DCFCE}" srcId="{9F60F46F-12A8-4A46-920E-E1262BA212E8}" destId="{5490A4A6-7438-42E5-B9B9-13D852613D57}" srcOrd="0" destOrd="0" parTransId="{996CF84D-D62C-45C7-814E-3CD837D92A03}" sibTransId="{5A803F0B-DCD9-41BF-AE35-2BCE31F5C830}"/>
    <dgm:cxn modelId="{184A11AB-475E-4F46-BB54-C720CAC12E8C}" type="presOf" srcId="{78FAEF07-A13D-44D3-B4F7-9AD79A866FC8}" destId="{AE1564F7-64FB-492F-89E7-8C815A9F55C0}" srcOrd="0" destOrd="0" presId="urn:microsoft.com/office/officeart/2005/8/layout/radial3"/>
    <dgm:cxn modelId="{8FDB157A-FCBD-4C51-8DBC-3CD2CF167646}" type="presOf" srcId="{657ADDF6-51EE-4B4F-88B8-9F5AE1254681}" destId="{23704096-3B16-447D-81BD-E87A35F50DF6}" srcOrd="0" destOrd="0" presId="urn:microsoft.com/office/officeart/2005/8/layout/radial3"/>
    <dgm:cxn modelId="{C5D30032-9869-46C5-A622-D0DF98A87735}" type="presOf" srcId="{777A8F3D-6725-428A-91D9-A29BADBF271F}" destId="{B842A706-0011-4002-BB3D-0241F0C7EB07}" srcOrd="0" destOrd="0" presId="urn:microsoft.com/office/officeart/2005/8/layout/radial3"/>
    <dgm:cxn modelId="{88ADA8F2-274A-43EA-88B2-B16B277D0B38}" srcId="{9F60F46F-12A8-4A46-920E-E1262BA212E8}" destId="{1D74BAAC-829F-456E-B295-639F40DBF812}" srcOrd="5" destOrd="0" parTransId="{BC8BBF4E-54AE-48B7-90F1-CD71DA7FCCFA}" sibTransId="{3D54670F-E886-4FED-A767-037083E4CBD5}"/>
    <dgm:cxn modelId="{A27F310D-52BA-4A26-8212-1F1560A2FADE}" srcId="{9F60F46F-12A8-4A46-920E-E1262BA212E8}" destId="{657ADDF6-51EE-4B4F-88B8-9F5AE1254681}" srcOrd="6" destOrd="0" parTransId="{044694B6-F916-45E9-B292-24D68A721D56}" sibTransId="{5B5103B6-D55D-43B7-B47C-F1AAC1303E19}"/>
    <dgm:cxn modelId="{A2FD394A-5AEC-464E-8852-AA61D82AD125}" srcId="{9F60F46F-12A8-4A46-920E-E1262BA212E8}" destId="{FF9CC1F1-DB76-43DF-9196-4E092E2BEBB2}" srcOrd="4" destOrd="0" parTransId="{D0F61EF5-9A3B-433B-A195-08A4AC99BD03}" sibTransId="{3FC1FEDF-2A5D-405F-9F52-DE7A2F4EFC24}"/>
    <dgm:cxn modelId="{931C0063-E15A-4860-809A-130C927E3BDA}" type="presOf" srcId="{5490A4A6-7438-42E5-B9B9-13D852613D57}" destId="{CC13F5CD-CCF4-4EB2-AE10-7C4CD698BAF9}" srcOrd="0" destOrd="0" presId="urn:microsoft.com/office/officeart/2005/8/layout/radial3"/>
    <dgm:cxn modelId="{16471B63-13E5-4E6E-96D4-990A1A0D2349}" srcId="{9F60F46F-12A8-4A46-920E-E1262BA212E8}" destId="{58180DF3-A219-4495-BF9F-953D5D3C1443}" srcOrd="10" destOrd="0" parTransId="{5DFBF598-03F3-485E-9DFC-F213023DE257}" sibTransId="{1FB799DF-1E82-4C80-ACE1-C3021C3E19BD}"/>
    <dgm:cxn modelId="{23F00F40-ECD9-4AEB-BF78-CF94B18BBF6A}" type="presOf" srcId="{1640DB06-A2B7-4EA4-B1BE-8FF60C0626B4}" destId="{9616483B-1380-4F42-A5EE-A95A7BB5F14D}" srcOrd="0" destOrd="0" presId="urn:microsoft.com/office/officeart/2005/8/layout/radial3"/>
    <dgm:cxn modelId="{1D228B1E-65B3-4DAC-BCAF-D006EDEB74EE}" type="presOf" srcId="{2D8E7049-2D8D-4268-8ADA-AAE26696CF49}" destId="{3E04CC7D-B3D7-4466-ADD1-688E5B95C76A}" srcOrd="0" destOrd="0" presId="urn:microsoft.com/office/officeart/2005/8/layout/radial3"/>
    <dgm:cxn modelId="{3B05C4BA-4233-4442-879D-EC8BCFBB8C8E}" srcId="{9F60F46F-12A8-4A46-920E-E1262BA212E8}" destId="{777A8F3D-6725-428A-91D9-A29BADBF271F}" srcOrd="7" destOrd="0" parTransId="{82A40319-3982-426C-A15A-B72FAB1747C1}" sibTransId="{21957719-01D5-4D37-8754-EFE4BAE86603}"/>
    <dgm:cxn modelId="{BBE66979-8A75-4B58-8323-E5961CB19A64}" type="presOf" srcId="{1D74BAAC-829F-456E-B295-639F40DBF812}" destId="{32396A8A-F18D-4896-9A2C-F15F360B53AE}" srcOrd="0" destOrd="0" presId="urn:microsoft.com/office/officeart/2005/8/layout/radial3"/>
    <dgm:cxn modelId="{226F3CD9-054C-407F-814F-71C26D71DAF2}" type="presOf" srcId="{9F60F46F-12A8-4A46-920E-E1262BA212E8}" destId="{9123C0A5-14BD-4191-A0CA-78AF640AFD6E}" srcOrd="0" destOrd="0" presId="urn:microsoft.com/office/officeart/2005/8/layout/radial3"/>
    <dgm:cxn modelId="{49DCE204-975A-4A2B-8389-8842A989690F}" srcId="{9F60F46F-12A8-4A46-920E-E1262BA212E8}" destId="{BF802B46-DCD4-438A-8291-D723C675324C}" srcOrd="3" destOrd="0" parTransId="{4EE1DF7A-AE63-4CD0-89AD-E5C158A800DD}" sibTransId="{E0193E6A-B036-41FF-9485-A4C5E271680F}"/>
    <dgm:cxn modelId="{A570E150-F693-4247-B1F1-56FE9AE17FEA}" type="presOf" srcId="{FF9CC1F1-DB76-43DF-9196-4E092E2BEBB2}" destId="{BAF8F88A-E0AE-4CEB-A399-10697B38010B}" srcOrd="0" destOrd="0" presId="urn:microsoft.com/office/officeart/2005/8/layout/radial3"/>
    <dgm:cxn modelId="{7A7C077E-B6CA-4655-9D89-C2DA53F66C08}" srcId="{9F60F46F-12A8-4A46-920E-E1262BA212E8}" destId="{2D8E7049-2D8D-4268-8ADA-AAE26696CF49}" srcOrd="1" destOrd="0" parTransId="{D7D6635B-3E67-457C-A6B3-85DF5A3B2990}" sibTransId="{3EEBED67-6C6B-4B73-9DD8-6D693FCA31B2}"/>
    <dgm:cxn modelId="{69108F41-A253-4F8A-9B1D-8AF1D357FB30}" type="presOf" srcId="{BF802B46-DCD4-438A-8291-D723C675324C}" destId="{5946E7D9-E087-412B-8F63-9C547597BFD8}" srcOrd="0" destOrd="0" presId="urn:microsoft.com/office/officeart/2005/8/layout/radial3"/>
    <dgm:cxn modelId="{723D3751-503D-4B03-A74A-34CA231A1947}" type="presParOf" srcId="{70180CB8-643B-4A8F-9C7B-B90F9ED74458}" destId="{29A9EBC7-0C21-4B59-85CB-9430F82B0BBA}" srcOrd="0" destOrd="0" presId="urn:microsoft.com/office/officeart/2005/8/layout/radial3"/>
    <dgm:cxn modelId="{F5FAD8C3-37EC-4688-92D7-DABCA1D25325}" type="presParOf" srcId="{29A9EBC7-0C21-4B59-85CB-9430F82B0BBA}" destId="{9123C0A5-14BD-4191-A0CA-78AF640AFD6E}" srcOrd="0" destOrd="0" presId="urn:microsoft.com/office/officeart/2005/8/layout/radial3"/>
    <dgm:cxn modelId="{30D93A43-D051-4AF3-BC4F-B50C3EBE928D}" type="presParOf" srcId="{29A9EBC7-0C21-4B59-85CB-9430F82B0BBA}" destId="{CC13F5CD-CCF4-4EB2-AE10-7C4CD698BAF9}" srcOrd="1" destOrd="0" presId="urn:microsoft.com/office/officeart/2005/8/layout/radial3"/>
    <dgm:cxn modelId="{78D1D3BF-A024-4A45-91DE-3B17B21A1860}" type="presParOf" srcId="{29A9EBC7-0C21-4B59-85CB-9430F82B0BBA}" destId="{3E04CC7D-B3D7-4466-ADD1-688E5B95C76A}" srcOrd="2" destOrd="0" presId="urn:microsoft.com/office/officeart/2005/8/layout/radial3"/>
    <dgm:cxn modelId="{26C50B09-6FDC-4A63-AA75-356BEEDBF49A}" type="presParOf" srcId="{29A9EBC7-0C21-4B59-85CB-9430F82B0BBA}" destId="{9616483B-1380-4F42-A5EE-A95A7BB5F14D}" srcOrd="3" destOrd="0" presId="urn:microsoft.com/office/officeart/2005/8/layout/radial3"/>
    <dgm:cxn modelId="{415DE9A0-9DEA-45A3-B1D2-CF41E90BEF1C}" type="presParOf" srcId="{29A9EBC7-0C21-4B59-85CB-9430F82B0BBA}" destId="{5946E7D9-E087-412B-8F63-9C547597BFD8}" srcOrd="4" destOrd="0" presId="urn:microsoft.com/office/officeart/2005/8/layout/radial3"/>
    <dgm:cxn modelId="{76334BBD-8D45-4802-A36D-AAB436D865C1}" type="presParOf" srcId="{29A9EBC7-0C21-4B59-85CB-9430F82B0BBA}" destId="{BAF8F88A-E0AE-4CEB-A399-10697B38010B}" srcOrd="5" destOrd="0" presId="urn:microsoft.com/office/officeart/2005/8/layout/radial3"/>
    <dgm:cxn modelId="{F369086D-CB3D-4710-A359-E60AD695A2ED}" type="presParOf" srcId="{29A9EBC7-0C21-4B59-85CB-9430F82B0BBA}" destId="{32396A8A-F18D-4896-9A2C-F15F360B53AE}" srcOrd="6" destOrd="0" presId="urn:microsoft.com/office/officeart/2005/8/layout/radial3"/>
    <dgm:cxn modelId="{9A617B06-2A4E-4851-AC14-ACF0A97EED9C}" type="presParOf" srcId="{29A9EBC7-0C21-4B59-85CB-9430F82B0BBA}" destId="{23704096-3B16-447D-81BD-E87A35F50DF6}" srcOrd="7" destOrd="0" presId="urn:microsoft.com/office/officeart/2005/8/layout/radial3"/>
    <dgm:cxn modelId="{0424D89A-11B7-4205-A5BB-F5D39ED2FEA3}" type="presParOf" srcId="{29A9EBC7-0C21-4B59-85CB-9430F82B0BBA}" destId="{B842A706-0011-4002-BB3D-0241F0C7EB07}" srcOrd="8" destOrd="0" presId="urn:microsoft.com/office/officeart/2005/8/layout/radial3"/>
    <dgm:cxn modelId="{2E974F1D-FECA-4DB0-AB21-FF6446F0414C}" type="presParOf" srcId="{29A9EBC7-0C21-4B59-85CB-9430F82B0BBA}" destId="{EBD2B328-D121-4020-AA2E-4C6949057CBF}" srcOrd="9" destOrd="0" presId="urn:microsoft.com/office/officeart/2005/8/layout/radial3"/>
    <dgm:cxn modelId="{831DDD57-B08B-4537-B0FE-E2C9C6CE6911}" type="presParOf" srcId="{29A9EBC7-0C21-4B59-85CB-9430F82B0BBA}" destId="{F56D8559-D269-4660-9230-4EAC0950A2DA}" srcOrd="10" destOrd="0" presId="urn:microsoft.com/office/officeart/2005/8/layout/radial3"/>
    <dgm:cxn modelId="{CE0109A7-7FE3-447F-9D6A-5C846FD9B8C0}" type="presParOf" srcId="{29A9EBC7-0C21-4B59-85CB-9430F82B0BBA}" destId="{65FB3C6D-0485-411A-92EA-AD55BE01265D}" srcOrd="11" destOrd="0" presId="urn:microsoft.com/office/officeart/2005/8/layout/radial3"/>
    <dgm:cxn modelId="{BFADCDD6-740C-4EB5-BF97-76D388D413BA}" type="presParOf" srcId="{29A9EBC7-0C21-4B59-85CB-9430F82B0BBA}" destId="{AE1564F7-64FB-492F-89E7-8C815A9F55C0}" srcOrd="12"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FF8E2-0989-4A22-910F-DACF72410B86}">
      <dsp:nvSpPr>
        <dsp:cNvPr id="0" name=""/>
        <dsp:cNvSpPr/>
      </dsp:nvSpPr>
      <dsp:spPr>
        <a:xfrm>
          <a:off x="1309783" y="1145235"/>
          <a:ext cx="2853041" cy="2853041"/>
        </a:xfrm>
        <a:prstGeom prst="ellipse">
          <a:avLst/>
        </a:prstGeom>
        <a:solidFill>
          <a:schemeClr val="accent5">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ES" sz="1800" kern="1200" cap="small" baseline="0" dirty="0" smtClean="0">
              <a:latin typeface="Franklin Gothic Heavy" pitchFamily="34" charset="0"/>
              <a:cs typeface="Arial" pitchFamily="34" charset="0"/>
            </a:rPr>
            <a:t>» FORMATO FÍSICO</a:t>
          </a:r>
          <a:endParaRPr lang="es-ES" sz="1800" kern="1200" cap="small" baseline="0" dirty="0">
            <a:latin typeface="Franklin Gothic Heavy" pitchFamily="34" charset="0"/>
            <a:cs typeface="Arial" pitchFamily="34" charset="0"/>
          </a:endParaRPr>
        </a:p>
      </dsp:txBody>
      <dsp:txXfrm>
        <a:off x="1727601" y="1563053"/>
        <a:ext cx="2017405" cy="2017405"/>
      </dsp:txXfrm>
    </dsp:sp>
    <dsp:sp modelId="{8765A204-CD65-43B3-A32D-CF55FD77EC02}">
      <dsp:nvSpPr>
        <dsp:cNvPr id="0" name=""/>
        <dsp:cNvSpPr/>
      </dsp:nvSpPr>
      <dsp:spPr>
        <a:xfrm>
          <a:off x="2023044" y="509"/>
          <a:ext cx="1426520" cy="1426520"/>
        </a:xfrm>
        <a:prstGeom prst="ellipse">
          <a:avLst/>
        </a:prstGeom>
        <a:solidFill>
          <a:schemeClr val="accent5">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ES" sz="1800" b="1" kern="1200" smtClean="0"/>
            <a:t>Libros</a:t>
          </a:r>
          <a:endParaRPr lang="es-ES" sz="1800" b="1" kern="1200" dirty="0"/>
        </a:p>
      </dsp:txBody>
      <dsp:txXfrm>
        <a:off x="2231953" y="209418"/>
        <a:ext cx="1008702" cy="1008702"/>
      </dsp:txXfrm>
    </dsp:sp>
    <dsp:sp modelId="{BD8F7B20-9A3E-4A75-B288-9739D8652A60}">
      <dsp:nvSpPr>
        <dsp:cNvPr id="0" name=""/>
        <dsp:cNvSpPr/>
      </dsp:nvSpPr>
      <dsp:spPr>
        <a:xfrm>
          <a:off x="3336838" y="544700"/>
          <a:ext cx="1426520" cy="1426520"/>
        </a:xfrm>
        <a:prstGeom prst="ellipse">
          <a:avLst/>
        </a:prstGeom>
        <a:solidFill>
          <a:schemeClr val="accent5">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b="1" kern="1200" dirty="0" smtClean="0"/>
            <a:t>Diccionarios</a:t>
          </a:r>
        </a:p>
      </dsp:txBody>
      <dsp:txXfrm>
        <a:off x="3545747" y="753609"/>
        <a:ext cx="1008702" cy="1008702"/>
      </dsp:txXfrm>
    </dsp:sp>
    <dsp:sp modelId="{D43FB189-B0DC-41C1-A4A8-8E7C153E80C4}">
      <dsp:nvSpPr>
        <dsp:cNvPr id="0" name=""/>
        <dsp:cNvSpPr/>
      </dsp:nvSpPr>
      <dsp:spPr>
        <a:xfrm>
          <a:off x="3881030" y="1858495"/>
          <a:ext cx="1426520" cy="1426520"/>
        </a:xfrm>
        <a:prstGeom prst="ellipse">
          <a:avLst/>
        </a:prstGeom>
        <a:solidFill>
          <a:schemeClr val="accent5">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b="1" kern="1200" dirty="0" smtClean="0"/>
            <a:t>Enciclopedias</a:t>
          </a:r>
          <a:endParaRPr lang="es-ES" sz="1200" b="1" kern="1200" dirty="0"/>
        </a:p>
      </dsp:txBody>
      <dsp:txXfrm>
        <a:off x="4089939" y="2067404"/>
        <a:ext cx="1008702" cy="1008702"/>
      </dsp:txXfrm>
    </dsp:sp>
    <dsp:sp modelId="{C748FDD4-6F97-4D8C-8493-6DD1C9F93946}">
      <dsp:nvSpPr>
        <dsp:cNvPr id="0" name=""/>
        <dsp:cNvSpPr/>
      </dsp:nvSpPr>
      <dsp:spPr>
        <a:xfrm>
          <a:off x="3336838" y="3172290"/>
          <a:ext cx="1426520" cy="1426520"/>
        </a:xfrm>
        <a:prstGeom prst="ellipse">
          <a:avLst/>
        </a:prstGeom>
        <a:solidFill>
          <a:schemeClr val="accent5">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ES" sz="2000" b="1" kern="1200" smtClean="0"/>
            <a:t>Tesis</a:t>
          </a:r>
          <a:endParaRPr lang="es-ES" sz="2000" b="1" kern="1200" dirty="0"/>
        </a:p>
      </dsp:txBody>
      <dsp:txXfrm>
        <a:off x="3545747" y="3381199"/>
        <a:ext cx="1008702" cy="1008702"/>
      </dsp:txXfrm>
    </dsp:sp>
    <dsp:sp modelId="{04D200FF-6DCC-4E82-AE12-20CE34C59F85}">
      <dsp:nvSpPr>
        <dsp:cNvPr id="0" name=""/>
        <dsp:cNvSpPr/>
      </dsp:nvSpPr>
      <dsp:spPr>
        <a:xfrm>
          <a:off x="2023044" y="3716481"/>
          <a:ext cx="1426520" cy="1426520"/>
        </a:xfrm>
        <a:prstGeom prst="ellipse">
          <a:avLst/>
        </a:prstGeom>
        <a:solidFill>
          <a:schemeClr val="accent5">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smtClean="0"/>
            <a:t>Periódicos</a:t>
          </a:r>
          <a:endParaRPr lang="es-ES" sz="1600" b="1" kern="1200" dirty="0"/>
        </a:p>
      </dsp:txBody>
      <dsp:txXfrm>
        <a:off x="2231953" y="3925390"/>
        <a:ext cx="1008702" cy="1008702"/>
      </dsp:txXfrm>
    </dsp:sp>
    <dsp:sp modelId="{F34B5403-330A-46EC-B59C-87EBBAFBD3F0}">
      <dsp:nvSpPr>
        <dsp:cNvPr id="0" name=""/>
        <dsp:cNvSpPr/>
      </dsp:nvSpPr>
      <dsp:spPr>
        <a:xfrm>
          <a:off x="709249" y="3172290"/>
          <a:ext cx="1426520" cy="1426520"/>
        </a:xfrm>
        <a:prstGeom prst="ellipse">
          <a:avLst/>
        </a:prstGeom>
        <a:solidFill>
          <a:schemeClr val="accent5">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ES" sz="2000" b="1" kern="1200" smtClean="0"/>
            <a:t>Revistas</a:t>
          </a:r>
          <a:endParaRPr lang="es-ES" sz="2000" b="1" kern="1200" dirty="0"/>
        </a:p>
      </dsp:txBody>
      <dsp:txXfrm>
        <a:off x="918158" y="3381199"/>
        <a:ext cx="1008702" cy="1008702"/>
      </dsp:txXfrm>
    </dsp:sp>
    <dsp:sp modelId="{5F08EDDA-BDA6-4E89-973D-D6FD62CB310A}">
      <dsp:nvSpPr>
        <dsp:cNvPr id="0" name=""/>
        <dsp:cNvSpPr/>
      </dsp:nvSpPr>
      <dsp:spPr>
        <a:xfrm>
          <a:off x="165057" y="1858495"/>
          <a:ext cx="1426520" cy="1426520"/>
        </a:xfrm>
        <a:prstGeom prst="ellipse">
          <a:avLst/>
        </a:prstGeom>
        <a:solidFill>
          <a:schemeClr val="accent5">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ES" sz="1800" b="1" kern="1200" smtClean="0"/>
            <a:t>Manuales</a:t>
          </a:r>
          <a:endParaRPr lang="es-ES" sz="1800" b="1" kern="1200" dirty="0"/>
        </a:p>
      </dsp:txBody>
      <dsp:txXfrm>
        <a:off x="373966" y="2067404"/>
        <a:ext cx="1008702" cy="1008702"/>
      </dsp:txXfrm>
    </dsp:sp>
    <dsp:sp modelId="{138A11FC-9D72-4308-AF4C-65F4192C7C17}">
      <dsp:nvSpPr>
        <dsp:cNvPr id="0" name=""/>
        <dsp:cNvSpPr/>
      </dsp:nvSpPr>
      <dsp:spPr>
        <a:xfrm>
          <a:off x="709249" y="544700"/>
          <a:ext cx="1426520" cy="1426520"/>
        </a:xfrm>
        <a:prstGeom prst="ellipse">
          <a:avLst/>
        </a:prstGeom>
        <a:solidFill>
          <a:schemeClr val="accent5">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ES" sz="1800" b="1" kern="1200" dirty="0" smtClean="0"/>
            <a:t>Informes</a:t>
          </a:r>
          <a:endParaRPr lang="es-ES" sz="1800" b="1" kern="1200" dirty="0"/>
        </a:p>
      </dsp:txBody>
      <dsp:txXfrm>
        <a:off x="918158" y="753609"/>
        <a:ext cx="1008702" cy="1008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3C0A5-14BD-4191-A0CA-78AF640AFD6E}">
      <dsp:nvSpPr>
        <dsp:cNvPr id="0" name=""/>
        <dsp:cNvSpPr/>
      </dsp:nvSpPr>
      <dsp:spPr>
        <a:xfrm>
          <a:off x="2923376" y="1316021"/>
          <a:ext cx="2511492" cy="2511492"/>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ES" sz="1800" kern="1200" cap="small" baseline="0" dirty="0" smtClean="0">
              <a:latin typeface="Franklin Gothic Heavy" pitchFamily="34" charset="0"/>
              <a:cs typeface="Arial" pitchFamily="34" charset="0"/>
            </a:rPr>
            <a:t>» FORMATO   </a:t>
          </a:r>
          <a:r>
            <a:rPr lang="es-ES" sz="1800" kern="1200" cap="small" baseline="0" dirty="0" smtClean="0">
              <a:solidFill>
                <a:schemeClr val="accent5">
                  <a:lumMod val="40000"/>
                  <a:lumOff val="60000"/>
                </a:schemeClr>
              </a:solidFill>
              <a:latin typeface="Franklin Gothic Heavy" pitchFamily="34" charset="0"/>
              <a:cs typeface="Arial" pitchFamily="34" charset="0"/>
            </a:rPr>
            <a:t>.</a:t>
          </a:r>
          <a:r>
            <a:rPr lang="es-ES" sz="1800" kern="1200" cap="small" baseline="0" dirty="0" smtClean="0">
              <a:latin typeface="Franklin Gothic Heavy" pitchFamily="34" charset="0"/>
              <a:cs typeface="Arial" pitchFamily="34" charset="0"/>
            </a:rPr>
            <a:t> DIGITAL</a:t>
          </a:r>
          <a:endParaRPr lang="es-ES" sz="1800" kern="1200" cap="small" baseline="0" dirty="0">
            <a:latin typeface="Franklin Gothic Heavy" pitchFamily="34" charset="0"/>
            <a:cs typeface="Arial" pitchFamily="34" charset="0"/>
          </a:endParaRPr>
        </a:p>
      </dsp:txBody>
      <dsp:txXfrm>
        <a:off x="3291175" y="1683820"/>
        <a:ext cx="1775894" cy="1775894"/>
      </dsp:txXfrm>
    </dsp:sp>
    <dsp:sp modelId="{CC13F5CD-CCF4-4EB2-AE10-7C4CD698BAF9}">
      <dsp:nvSpPr>
        <dsp:cNvPr id="0" name=""/>
        <dsp:cNvSpPr/>
      </dsp:nvSpPr>
      <dsp:spPr>
        <a:xfrm>
          <a:off x="3551249" y="1807"/>
          <a:ext cx="1255746" cy="125574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smtClean="0"/>
            <a:t>Libros</a:t>
          </a:r>
          <a:endParaRPr lang="es-ES" sz="1600" b="1" kern="1200" dirty="0"/>
        </a:p>
      </dsp:txBody>
      <dsp:txXfrm>
        <a:off x="3735149" y="185707"/>
        <a:ext cx="887946" cy="887946"/>
      </dsp:txXfrm>
    </dsp:sp>
    <dsp:sp modelId="{3E04CC7D-B3D7-4466-ADD1-688E5B95C76A}">
      <dsp:nvSpPr>
        <dsp:cNvPr id="0" name=""/>
        <dsp:cNvSpPr/>
      </dsp:nvSpPr>
      <dsp:spPr>
        <a:xfrm>
          <a:off x="4522293" y="261997"/>
          <a:ext cx="1255746" cy="125574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smtClean="0"/>
            <a:t>Sitios web</a:t>
          </a:r>
          <a:endParaRPr lang="es-ES" sz="1600" b="1" kern="1200" dirty="0"/>
        </a:p>
      </dsp:txBody>
      <dsp:txXfrm>
        <a:off x="4706193" y="445897"/>
        <a:ext cx="887946" cy="887946"/>
      </dsp:txXfrm>
    </dsp:sp>
    <dsp:sp modelId="{9616483B-1380-4F42-A5EE-A95A7BB5F14D}">
      <dsp:nvSpPr>
        <dsp:cNvPr id="0" name=""/>
        <dsp:cNvSpPr/>
      </dsp:nvSpPr>
      <dsp:spPr>
        <a:xfrm>
          <a:off x="5233147" y="972851"/>
          <a:ext cx="1255746" cy="125574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smtClean="0"/>
            <a:t>Bases de datos</a:t>
          </a:r>
          <a:endParaRPr lang="es-ES" sz="1600" b="1" kern="1200" dirty="0"/>
        </a:p>
      </dsp:txBody>
      <dsp:txXfrm>
        <a:off x="5417047" y="1156751"/>
        <a:ext cx="887946" cy="887946"/>
      </dsp:txXfrm>
    </dsp:sp>
    <dsp:sp modelId="{5946E7D9-E087-412B-8F63-9C547597BFD8}">
      <dsp:nvSpPr>
        <dsp:cNvPr id="0" name=""/>
        <dsp:cNvSpPr/>
      </dsp:nvSpPr>
      <dsp:spPr>
        <a:xfrm>
          <a:off x="5493337" y="1943894"/>
          <a:ext cx="1255746" cy="125574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smtClean="0"/>
            <a:t>Revistas y artículos</a:t>
          </a:r>
          <a:endParaRPr lang="es-ES" sz="1600" b="1" kern="1200" dirty="0"/>
        </a:p>
      </dsp:txBody>
      <dsp:txXfrm>
        <a:off x="5677237" y="2127794"/>
        <a:ext cx="887946" cy="887946"/>
      </dsp:txXfrm>
    </dsp:sp>
    <dsp:sp modelId="{BAF8F88A-E0AE-4CEB-A399-10697B38010B}">
      <dsp:nvSpPr>
        <dsp:cNvPr id="0" name=""/>
        <dsp:cNvSpPr/>
      </dsp:nvSpPr>
      <dsp:spPr>
        <a:xfrm>
          <a:off x="5233147" y="2914938"/>
          <a:ext cx="1255746" cy="125574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b="1" kern="1200" dirty="0" smtClean="0"/>
            <a:t>Periódicos</a:t>
          </a:r>
          <a:endParaRPr lang="es-ES" sz="1400" b="1" kern="1200" dirty="0"/>
        </a:p>
      </dsp:txBody>
      <dsp:txXfrm>
        <a:off x="5417047" y="3098838"/>
        <a:ext cx="887946" cy="887946"/>
      </dsp:txXfrm>
    </dsp:sp>
    <dsp:sp modelId="{32396A8A-F18D-4896-9A2C-F15F360B53AE}">
      <dsp:nvSpPr>
        <dsp:cNvPr id="0" name=""/>
        <dsp:cNvSpPr/>
      </dsp:nvSpPr>
      <dsp:spPr>
        <a:xfrm>
          <a:off x="4522293" y="3625792"/>
          <a:ext cx="1255746" cy="125574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smtClean="0"/>
            <a:t>Chat</a:t>
          </a:r>
          <a:endParaRPr lang="es-ES" sz="1600" b="1" kern="1200" dirty="0"/>
        </a:p>
      </dsp:txBody>
      <dsp:txXfrm>
        <a:off x="4706193" y="3809692"/>
        <a:ext cx="887946" cy="887946"/>
      </dsp:txXfrm>
    </dsp:sp>
    <dsp:sp modelId="{23704096-3B16-447D-81BD-E87A35F50DF6}">
      <dsp:nvSpPr>
        <dsp:cNvPr id="0" name=""/>
        <dsp:cNvSpPr/>
      </dsp:nvSpPr>
      <dsp:spPr>
        <a:xfrm>
          <a:off x="3551249" y="3885982"/>
          <a:ext cx="1255746" cy="125574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smtClean="0"/>
            <a:t>Blogs</a:t>
          </a:r>
          <a:endParaRPr lang="es-ES" sz="1600" b="1" kern="1200" dirty="0"/>
        </a:p>
      </dsp:txBody>
      <dsp:txXfrm>
        <a:off x="3735149" y="4069882"/>
        <a:ext cx="887946" cy="887946"/>
      </dsp:txXfrm>
    </dsp:sp>
    <dsp:sp modelId="{B842A706-0011-4002-BB3D-0241F0C7EB07}">
      <dsp:nvSpPr>
        <dsp:cNvPr id="0" name=""/>
        <dsp:cNvSpPr/>
      </dsp:nvSpPr>
      <dsp:spPr>
        <a:xfrm>
          <a:off x="2580206" y="3625792"/>
          <a:ext cx="1255746" cy="125574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smtClean="0"/>
            <a:t>Redes sociales</a:t>
          </a:r>
          <a:endParaRPr lang="es-ES" sz="1600" b="1" kern="1200" dirty="0"/>
        </a:p>
      </dsp:txBody>
      <dsp:txXfrm>
        <a:off x="2764106" y="3809692"/>
        <a:ext cx="887946" cy="887946"/>
      </dsp:txXfrm>
    </dsp:sp>
    <dsp:sp modelId="{EBD2B328-D121-4020-AA2E-4C6949057CBF}">
      <dsp:nvSpPr>
        <dsp:cNvPr id="0" name=""/>
        <dsp:cNvSpPr/>
      </dsp:nvSpPr>
      <dsp:spPr>
        <a:xfrm>
          <a:off x="1869352" y="2914938"/>
          <a:ext cx="1255746" cy="125574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b="1" kern="1200" dirty="0" smtClean="0"/>
            <a:t>Pizarras electrónicas</a:t>
          </a:r>
          <a:endParaRPr lang="es-ES" sz="1200" b="1" kern="1200" dirty="0"/>
        </a:p>
      </dsp:txBody>
      <dsp:txXfrm>
        <a:off x="2053252" y="3098838"/>
        <a:ext cx="887946" cy="887946"/>
      </dsp:txXfrm>
    </dsp:sp>
    <dsp:sp modelId="{F56D8559-D269-4660-9230-4EAC0950A2DA}">
      <dsp:nvSpPr>
        <dsp:cNvPr id="0" name=""/>
        <dsp:cNvSpPr/>
      </dsp:nvSpPr>
      <dsp:spPr>
        <a:xfrm>
          <a:off x="1609162" y="1943894"/>
          <a:ext cx="1255746" cy="125574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smtClean="0"/>
            <a:t>Imágenes</a:t>
          </a:r>
          <a:endParaRPr lang="es-ES" sz="1600" b="1" kern="1200" dirty="0"/>
        </a:p>
      </dsp:txBody>
      <dsp:txXfrm>
        <a:off x="1793062" y="2127794"/>
        <a:ext cx="887946" cy="887946"/>
      </dsp:txXfrm>
    </dsp:sp>
    <dsp:sp modelId="{65FB3C6D-0485-411A-92EA-AD55BE01265D}">
      <dsp:nvSpPr>
        <dsp:cNvPr id="0" name=""/>
        <dsp:cNvSpPr/>
      </dsp:nvSpPr>
      <dsp:spPr>
        <a:xfrm>
          <a:off x="1869352" y="972851"/>
          <a:ext cx="1255746" cy="125574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smtClean="0"/>
            <a:t>Videos</a:t>
          </a:r>
          <a:endParaRPr lang="es-ES" sz="1600" b="1" kern="1200" dirty="0"/>
        </a:p>
      </dsp:txBody>
      <dsp:txXfrm>
        <a:off x="2053252" y="1156751"/>
        <a:ext cx="887946" cy="887946"/>
      </dsp:txXfrm>
    </dsp:sp>
    <dsp:sp modelId="{AE1564F7-64FB-492F-89E7-8C815A9F55C0}">
      <dsp:nvSpPr>
        <dsp:cNvPr id="0" name=""/>
        <dsp:cNvSpPr/>
      </dsp:nvSpPr>
      <dsp:spPr>
        <a:xfrm>
          <a:off x="2580206" y="261997"/>
          <a:ext cx="1255746" cy="125574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b="1" kern="1200" dirty="0" smtClean="0"/>
            <a:t>Correo electrónico</a:t>
          </a:r>
          <a:endParaRPr lang="es-ES" sz="1400" b="1" kern="1200" dirty="0"/>
        </a:p>
      </dsp:txBody>
      <dsp:txXfrm>
        <a:off x="2764106" y="445897"/>
        <a:ext cx="887946" cy="887946"/>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HN"/>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HN"/>
          </a:p>
        </p:txBody>
      </p:sp>
      <p:sp>
        <p:nvSpPr>
          <p:cNvPr id="4" name="3 Marcador de fecha"/>
          <p:cNvSpPr>
            <a:spLocks noGrp="1"/>
          </p:cNvSpPr>
          <p:nvPr>
            <p:ph type="dt" sz="half" idx="10"/>
          </p:nvPr>
        </p:nvSpPr>
        <p:spPr/>
        <p:txBody>
          <a:bodyPr/>
          <a:lstStyle/>
          <a:p>
            <a:fld id="{457BB861-86AC-42C3-9BF2-1317EE11334F}" type="datetimeFigureOut">
              <a:rPr lang="es-HN" smtClean="0"/>
              <a:t>29/05/2015</a:t>
            </a:fld>
            <a:endParaRPr lang="es-HN"/>
          </a:p>
        </p:txBody>
      </p:sp>
      <p:sp>
        <p:nvSpPr>
          <p:cNvPr id="5" name="4 Marcador de pie de página"/>
          <p:cNvSpPr>
            <a:spLocks noGrp="1"/>
          </p:cNvSpPr>
          <p:nvPr>
            <p:ph type="ftr" sz="quarter" idx="11"/>
          </p:nvPr>
        </p:nvSpPr>
        <p:spPr/>
        <p:txBody>
          <a:bodyPr/>
          <a:lstStyle/>
          <a:p>
            <a:endParaRPr lang="es-HN"/>
          </a:p>
        </p:txBody>
      </p:sp>
      <p:sp>
        <p:nvSpPr>
          <p:cNvPr id="6" name="5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182579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HN"/>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3 Marcador de fecha"/>
          <p:cNvSpPr>
            <a:spLocks noGrp="1"/>
          </p:cNvSpPr>
          <p:nvPr>
            <p:ph type="dt" sz="half" idx="10"/>
          </p:nvPr>
        </p:nvSpPr>
        <p:spPr/>
        <p:txBody>
          <a:bodyPr/>
          <a:lstStyle/>
          <a:p>
            <a:fld id="{457BB861-86AC-42C3-9BF2-1317EE11334F}" type="datetimeFigureOut">
              <a:rPr lang="es-HN" smtClean="0"/>
              <a:t>29/05/2015</a:t>
            </a:fld>
            <a:endParaRPr lang="es-HN"/>
          </a:p>
        </p:txBody>
      </p:sp>
      <p:sp>
        <p:nvSpPr>
          <p:cNvPr id="5" name="4 Marcador de pie de página"/>
          <p:cNvSpPr>
            <a:spLocks noGrp="1"/>
          </p:cNvSpPr>
          <p:nvPr>
            <p:ph type="ftr" sz="quarter" idx="11"/>
          </p:nvPr>
        </p:nvSpPr>
        <p:spPr/>
        <p:txBody>
          <a:bodyPr/>
          <a:lstStyle/>
          <a:p>
            <a:endParaRPr lang="es-HN"/>
          </a:p>
        </p:txBody>
      </p:sp>
      <p:sp>
        <p:nvSpPr>
          <p:cNvPr id="6" name="5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2241551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HN"/>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3 Marcador de fecha"/>
          <p:cNvSpPr>
            <a:spLocks noGrp="1"/>
          </p:cNvSpPr>
          <p:nvPr>
            <p:ph type="dt" sz="half" idx="10"/>
          </p:nvPr>
        </p:nvSpPr>
        <p:spPr/>
        <p:txBody>
          <a:bodyPr/>
          <a:lstStyle/>
          <a:p>
            <a:fld id="{457BB861-86AC-42C3-9BF2-1317EE11334F}" type="datetimeFigureOut">
              <a:rPr lang="es-HN" smtClean="0"/>
              <a:t>29/05/2015</a:t>
            </a:fld>
            <a:endParaRPr lang="es-HN"/>
          </a:p>
        </p:txBody>
      </p:sp>
      <p:sp>
        <p:nvSpPr>
          <p:cNvPr id="5" name="4 Marcador de pie de página"/>
          <p:cNvSpPr>
            <a:spLocks noGrp="1"/>
          </p:cNvSpPr>
          <p:nvPr>
            <p:ph type="ftr" sz="quarter" idx="11"/>
          </p:nvPr>
        </p:nvSpPr>
        <p:spPr/>
        <p:txBody>
          <a:bodyPr/>
          <a:lstStyle/>
          <a:p>
            <a:endParaRPr lang="es-HN"/>
          </a:p>
        </p:txBody>
      </p:sp>
      <p:sp>
        <p:nvSpPr>
          <p:cNvPr id="6" name="5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3443959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HN"/>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3 Marcador de fecha"/>
          <p:cNvSpPr>
            <a:spLocks noGrp="1"/>
          </p:cNvSpPr>
          <p:nvPr>
            <p:ph type="dt" sz="half" idx="10"/>
          </p:nvPr>
        </p:nvSpPr>
        <p:spPr/>
        <p:txBody>
          <a:bodyPr/>
          <a:lstStyle/>
          <a:p>
            <a:fld id="{457BB861-86AC-42C3-9BF2-1317EE11334F}" type="datetimeFigureOut">
              <a:rPr lang="es-HN" smtClean="0"/>
              <a:t>29/05/2015</a:t>
            </a:fld>
            <a:endParaRPr lang="es-HN"/>
          </a:p>
        </p:txBody>
      </p:sp>
      <p:sp>
        <p:nvSpPr>
          <p:cNvPr id="5" name="4 Marcador de pie de página"/>
          <p:cNvSpPr>
            <a:spLocks noGrp="1"/>
          </p:cNvSpPr>
          <p:nvPr>
            <p:ph type="ftr" sz="quarter" idx="11"/>
          </p:nvPr>
        </p:nvSpPr>
        <p:spPr/>
        <p:txBody>
          <a:bodyPr/>
          <a:lstStyle/>
          <a:p>
            <a:endParaRPr lang="es-HN"/>
          </a:p>
        </p:txBody>
      </p:sp>
      <p:sp>
        <p:nvSpPr>
          <p:cNvPr id="6" name="5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401013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HN"/>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57BB861-86AC-42C3-9BF2-1317EE11334F}" type="datetimeFigureOut">
              <a:rPr lang="es-HN" smtClean="0"/>
              <a:t>29/05/2015</a:t>
            </a:fld>
            <a:endParaRPr lang="es-HN"/>
          </a:p>
        </p:txBody>
      </p:sp>
      <p:sp>
        <p:nvSpPr>
          <p:cNvPr id="5" name="4 Marcador de pie de página"/>
          <p:cNvSpPr>
            <a:spLocks noGrp="1"/>
          </p:cNvSpPr>
          <p:nvPr>
            <p:ph type="ftr" sz="quarter" idx="11"/>
          </p:nvPr>
        </p:nvSpPr>
        <p:spPr/>
        <p:txBody>
          <a:bodyPr/>
          <a:lstStyle/>
          <a:p>
            <a:endParaRPr lang="es-HN"/>
          </a:p>
        </p:txBody>
      </p:sp>
      <p:sp>
        <p:nvSpPr>
          <p:cNvPr id="6" name="5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243630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HN"/>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5" name="4 Marcador de fecha"/>
          <p:cNvSpPr>
            <a:spLocks noGrp="1"/>
          </p:cNvSpPr>
          <p:nvPr>
            <p:ph type="dt" sz="half" idx="10"/>
          </p:nvPr>
        </p:nvSpPr>
        <p:spPr/>
        <p:txBody>
          <a:bodyPr/>
          <a:lstStyle/>
          <a:p>
            <a:fld id="{457BB861-86AC-42C3-9BF2-1317EE11334F}" type="datetimeFigureOut">
              <a:rPr lang="es-HN" smtClean="0"/>
              <a:t>29/05/2015</a:t>
            </a:fld>
            <a:endParaRPr lang="es-HN"/>
          </a:p>
        </p:txBody>
      </p:sp>
      <p:sp>
        <p:nvSpPr>
          <p:cNvPr id="6" name="5 Marcador de pie de página"/>
          <p:cNvSpPr>
            <a:spLocks noGrp="1"/>
          </p:cNvSpPr>
          <p:nvPr>
            <p:ph type="ftr" sz="quarter" idx="11"/>
          </p:nvPr>
        </p:nvSpPr>
        <p:spPr/>
        <p:txBody>
          <a:bodyPr/>
          <a:lstStyle/>
          <a:p>
            <a:endParaRPr lang="es-HN"/>
          </a:p>
        </p:txBody>
      </p:sp>
      <p:sp>
        <p:nvSpPr>
          <p:cNvPr id="7" name="6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210933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HN"/>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7" name="6 Marcador de fecha"/>
          <p:cNvSpPr>
            <a:spLocks noGrp="1"/>
          </p:cNvSpPr>
          <p:nvPr>
            <p:ph type="dt" sz="half" idx="10"/>
          </p:nvPr>
        </p:nvSpPr>
        <p:spPr/>
        <p:txBody>
          <a:bodyPr/>
          <a:lstStyle/>
          <a:p>
            <a:fld id="{457BB861-86AC-42C3-9BF2-1317EE11334F}" type="datetimeFigureOut">
              <a:rPr lang="es-HN" smtClean="0"/>
              <a:t>29/05/2015</a:t>
            </a:fld>
            <a:endParaRPr lang="es-HN"/>
          </a:p>
        </p:txBody>
      </p:sp>
      <p:sp>
        <p:nvSpPr>
          <p:cNvPr id="8" name="7 Marcador de pie de página"/>
          <p:cNvSpPr>
            <a:spLocks noGrp="1"/>
          </p:cNvSpPr>
          <p:nvPr>
            <p:ph type="ftr" sz="quarter" idx="11"/>
          </p:nvPr>
        </p:nvSpPr>
        <p:spPr/>
        <p:txBody>
          <a:bodyPr/>
          <a:lstStyle/>
          <a:p>
            <a:endParaRPr lang="es-HN"/>
          </a:p>
        </p:txBody>
      </p:sp>
      <p:sp>
        <p:nvSpPr>
          <p:cNvPr id="9" name="8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35061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HN"/>
          </a:p>
        </p:txBody>
      </p:sp>
      <p:sp>
        <p:nvSpPr>
          <p:cNvPr id="3" name="2 Marcador de fecha"/>
          <p:cNvSpPr>
            <a:spLocks noGrp="1"/>
          </p:cNvSpPr>
          <p:nvPr>
            <p:ph type="dt" sz="half" idx="10"/>
          </p:nvPr>
        </p:nvSpPr>
        <p:spPr/>
        <p:txBody>
          <a:bodyPr/>
          <a:lstStyle/>
          <a:p>
            <a:fld id="{457BB861-86AC-42C3-9BF2-1317EE11334F}" type="datetimeFigureOut">
              <a:rPr lang="es-HN" smtClean="0"/>
              <a:t>29/05/2015</a:t>
            </a:fld>
            <a:endParaRPr lang="es-HN"/>
          </a:p>
        </p:txBody>
      </p:sp>
      <p:sp>
        <p:nvSpPr>
          <p:cNvPr id="4" name="3 Marcador de pie de página"/>
          <p:cNvSpPr>
            <a:spLocks noGrp="1"/>
          </p:cNvSpPr>
          <p:nvPr>
            <p:ph type="ftr" sz="quarter" idx="11"/>
          </p:nvPr>
        </p:nvSpPr>
        <p:spPr/>
        <p:txBody>
          <a:bodyPr/>
          <a:lstStyle/>
          <a:p>
            <a:endParaRPr lang="es-HN"/>
          </a:p>
        </p:txBody>
      </p:sp>
      <p:sp>
        <p:nvSpPr>
          <p:cNvPr id="5" name="4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2781645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57BB861-86AC-42C3-9BF2-1317EE11334F}" type="datetimeFigureOut">
              <a:rPr lang="es-HN" smtClean="0"/>
              <a:t>29/05/2015</a:t>
            </a:fld>
            <a:endParaRPr lang="es-HN"/>
          </a:p>
        </p:txBody>
      </p:sp>
      <p:sp>
        <p:nvSpPr>
          <p:cNvPr id="3" name="2 Marcador de pie de página"/>
          <p:cNvSpPr>
            <a:spLocks noGrp="1"/>
          </p:cNvSpPr>
          <p:nvPr>
            <p:ph type="ftr" sz="quarter" idx="11"/>
          </p:nvPr>
        </p:nvSpPr>
        <p:spPr/>
        <p:txBody>
          <a:bodyPr/>
          <a:lstStyle/>
          <a:p>
            <a:endParaRPr lang="es-HN"/>
          </a:p>
        </p:txBody>
      </p:sp>
      <p:sp>
        <p:nvSpPr>
          <p:cNvPr id="4" name="3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425657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HN"/>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57BB861-86AC-42C3-9BF2-1317EE11334F}" type="datetimeFigureOut">
              <a:rPr lang="es-HN" smtClean="0"/>
              <a:t>29/05/2015</a:t>
            </a:fld>
            <a:endParaRPr lang="es-HN"/>
          </a:p>
        </p:txBody>
      </p:sp>
      <p:sp>
        <p:nvSpPr>
          <p:cNvPr id="6" name="5 Marcador de pie de página"/>
          <p:cNvSpPr>
            <a:spLocks noGrp="1"/>
          </p:cNvSpPr>
          <p:nvPr>
            <p:ph type="ftr" sz="quarter" idx="11"/>
          </p:nvPr>
        </p:nvSpPr>
        <p:spPr/>
        <p:txBody>
          <a:bodyPr/>
          <a:lstStyle/>
          <a:p>
            <a:endParaRPr lang="es-HN"/>
          </a:p>
        </p:txBody>
      </p:sp>
      <p:sp>
        <p:nvSpPr>
          <p:cNvPr id="7" name="6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120128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HN"/>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HN"/>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57BB861-86AC-42C3-9BF2-1317EE11334F}" type="datetimeFigureOut">
              <a:rPr lang="es-HN" smtClean="0"/>
              <a:t>29/05/2015</a:t>
            </a:fld>
            <a:endParaRPr lang="es-HN"/>
          </a:p>
        </p:txBody>
      </p:sp>
      <p:sp>
        <p:nvSpPr>
          <p:cNvPr id="6" name="5 Marcador de pie de página"/>
          <p:cNvSpPr>
            <a:spLocks noGrp="1"/>
          </p:cNvSpPr>
          <p:nvPr>
            <p:ph type="ftr" sz="quarter" idx="11"/>
          </p:nvPr>
        </p:nvSpPr>
        <p:spPr/>
        <p:txBody>
          <a:bodyPr/>
          <a:lstStyle/>
          <a:p>
            <a:endParaRPr lang="es-HN"/>
          </a:p>
        </p:txBody>
      </p:sp>
      <p:sp>
        <p:nvSpPr>
          <p:cNvPr id="7" name="6 Marcador de número de diapositiva"/>
          <p:cNvSpPr>
            <a:spLocks noGrp="1"/>
          </p:cNvSpPr>
          <p:nvPr>
            <p:ph type="sldNum" sz="quarter" idx="12"/>
          </p:nvPr>
        </p:nvSpPr>
        <p:spPr/>
        <p:txBody>
          <a:bodyPr/>
          <a:lstStyle/>
          <a:p>
            <a:fld id="{37A8E67F-A849-4843-BF9D-F92B4F139567}" type="slidenum">
              <a:rPr lang="es-HN" smtClean="0"/>
              <a:t>‹Nº›</a:t>
            </a:fld>
            <a:endParaRPr lang="es-HN"/>
          </a:p>
        </p:txBody>
      </p:sp>
    </p:spTree>
    <p:extLst>
      <p:ext uri="{BB962C8B-B14F-4D97-AF65-F5344CB8AC3E}">
        <p14:creationId xmlns:p14="http://schemas.microsoft.com/office/powerpoint/2010/main" val="3334191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HN"/>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BB861-86AC-42C3-9BF2-1317EE11334F}" type="datetimeFigureOut">
              <a:rPr lang="es-HN" smtClean="0"/>
              <a:t>29/05/2015</a:t>
            </a:fld>
            <a:endParaRPr lang="es-HN"/>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H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E67F-A849-4843-BF9D-F92B4F139567}" type="slidenum">
              <a:rPr lang="es-HN" smtClean="0"/>
              <a:t>‹Nº›</a:t>
            </a:fld>
            <a:endParaRPr lang="es-HN"/>
          </a:p>
        </p:txBody>
      </p:sp>
    </p:spTree>
    <p:extLst>
      <p:ext uri="{BB962C8B-B14F-4D97-AF65-F5344CB8AC3E}">
        <p14:creationId xmlns:p14="http://schemas.microsoft.com/office/powerpoint/2010/main" val="2813739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uiowa.edu/~grpproc/crisp/crisp.6.12.htm"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gvu.gatech.edu/user_surveys/survey-1997-10/"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www.kidpsych.org/"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HN"/>
          </a:p>
        </p:txBody>
      </p:sp>
      <p:sp>
        <p:nvSpPr>
          <p:cNvPr id="3" name="2 Subtítulo"/>
          <p:cNvSpPr>
            <a:spLocks noGrp="1"/>
          </p:cNvSpPr>
          <p:nvPr>
            <p:ph type="subTitle" idx="1"/>
          </p:nvPr>
        </p:nvSpPr>
        <p:spPr/>
        <p:txBody>
          <a:bodyPr/>
          <a:lstStyle/>
          <a:p>
            <a:endParaRPr lang="es-HN"/>
          </a:p>
        </p:txBody>
      </p:sp>
      <p:pic>
        <p:nvPicPr>
          <p:cNvPr id="1026" name="Picture 2" descr="C:\Documents and Settings\Diseñadpra\Escritorio\Archivos Princess\Archivos CRAI\Presentaciones\Nueva Plantilla\01_Porta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8" y="0"/>
            <a:ext cx="9161868" cy="6859471"/>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876193" y="1521366"/>
            <a:ext cx="7416824" cy="2123658"/>
          </a:xfrm>
          <a:prstGeom prst="rect">
            <a:avLst/>
          </a:prstGeom>
          <a:noFill/>
        </p:spPr>
        <p:txBody>
          <a:bodyPr wrap="square" rtlCol="0">
            <a:spAutoFit/>
          </a:bodyPr>
          <a:lstStyle/>
          <a:p>
            <a:pPr algn="ctr"/>
            <a:r>
              <a:rPr lang="es-ES" sz="3600" b="1" i="1" spc="50" dirty="0" smtClean="0">
                <a:solidFill>
                  <a:schemeClr val="tx1">
                    <a:lumMod val="50000"/>
                    <a:lumOff val="50000"/>
                  </a:schemeClr>
                </a:solidFill>
                <a:latin typeface="Candara" panose="020E0502030303020204" pitchFamily="34" charset="0"/>
              </a:rPr>
              <a:t>Elaboración </a:t>
            </a:r>
            <a:r>
              <a:rPr lang="es-ES" sz="3600" b="1" i="1" spc="50" dirty="0">
                <a:solidFill>
                  <a:schemeClr val="tx1">
                    <a:lumMod val="50000"/>
                    <a:lumOff val="50000"/>
                  </a:schemeClr>
                </a:solidFill>
                <a:latin typeface="Candara" panose="020E0502030303020204" pitchFamily="34" charset="0"/>
              </a:rPr>
              <a:t>de </a:t>
            </a:r>
            <a:r>
              <a:rPr lang="es-ES" sz="3600" b="1" i="1" spc="50" dirty="0" smtClean="0">
                <a:solidFill>
                  <a:schemeClr val="tx1">
                    <a:lumMod val="50000"/>
                    <a:lumOff val="50000"/>
                  </a:schemeClr>
                </a:solidFill>
                <a:latin typeface="Candara" panose="020E0502030303020204" pitchFamily="34" charset="0"/>
              </a:rPr>
              <a:t>Citas </a:t>
            </a:r>
            <a:r>
              <a:rPr lang="es-ES" sz="3600" b="1" i="1" spc="50" dirty="0">
                <a:solidFill>
                  <a:schemeClr val="tx1">
                    <a:lumMod val="50000"/>
                    <a:lumOff val="50000"/>
                  </a:schemeClr>
                </a:solidFill>
                <a:latin typeface="Candara" panose="020E0502030303020204" pitchFamily="34" charset="0"/>
              </a:rPr>
              <a:t>y </a:t>
            </a:r>
            <a:r>
              <a:rPr lang="es-ES" sz="3600" b="1" i="1" spc="50" dirty="0" smtClean="0">
                <a:solidFill>
                  <a:schemeClr val="tx1">
                    <a:lumMod val="50000"/>
                    <a:lumOff val="50000"/>
                  </a:schemeClr>
                </a:solidFill>
                <a:latin typeface="Candara" panose="020E0502030303020204" pitchFamily="34" charset="0"/>
              </a:rPr>
              <a:t>Referencias Bibliográficas </a:t>
            </a:r>
            <a:r>
              <a:rPr lang="es-ES" sz="3600" b="1" i="1" spc="50" dirty="0">
                <a:solidFill>
                  <a:schemeClr val="tx1">
                    <a:lumMod val="50000"/>
                    <a:lumOff val="50000"/>
                  </a:schemeClr>
                </a:solidFill>
                <a:latin typeface="Candara" panose="020E0502030303020204" pitchFamily="34" charset="0"/>
              </a:rPr>
              <a:t>con </a:t>
            </a:r>
            <a:r>
              <a:rPr lang="es-ES" sz="3600" b="1" i="1" spc="50" dirty="0" smtClean="0">
                <a:solidFill>
                  <a:schemeClr val="tx1">
                    <a:lumMod val="50000"/>
                    <a:lumOff val="50000"/>
                  </a:schemeClr>
                </a:solidFill>
                <a:latin typeface="Candara" panose="020E0502030303020204" pitchFamily="34" charset="0"/>
              </a:rPr>
              <a:t>Base </a:t>
            </a:r>
            <a:r>
              <a:rPr lang="es-ES" sz="3600" b="1" i="1" spc="50" dirty="0">
                <a:solidFill>
                  <a:schemeClr val="tx1">
                    <a:lumMod val="50000"/>
                    <a:lumOff val="50000"/>
                  </a:schemeClr>
                </a:solidFill>
                <a:latin typeface="Candara" panose="020E0502030303020204" pitchFamily="34" charset="0"/>
              </a:rPr>
              <a:t>en las </a:t>
            </a:r>
            <a:r>
              <a:rPr lang="es-ES" sz="3600" b="1" i="1" spc="50" dirty="0" smtClean="0">
                <a:solidFill>
                  <a:schemeClr val="tx1">
                    <a:lumMod val="50000"/>
                    <a:lumOff val="50000"/>
                  </a:schemeClr>
                </a:solidFill>
                <a:latin typeface="Candara" panose="020E0502030303020204" pitchFamily="34" charset="0"/>
              </a:rPr>
              <a:t>Normas APA</a:t>
            </a:r>
          </a:p>
          <a:p>
            <a:pPr algn="ctr"/>
            <a:r>
              <a:rPr lang="es-ES" sz="2400" b="1" i="1" spc="50" dirty="0" smtClean="0">
                <a:solidFill>
                  <a:schemeClr val="tx1">
                    <a:lumMod val="50000"/>
                    <a:lumOff val="50000"/>
                  </a:schemeClr>
                </a:solidFill>
                <a:latin typeface="Candara" panose="020E0502030303020204" pitchFamily="34" charset="0"/>
              </a:rPr>
              <a:t>(</a:t>
            </a:r>
            <a:r>
              <a:rPr lang="es-ES" sz="2400" b="1" i="1" spc="50" dirty="0">
                <a:solidFill>
                  <a:schemeClr val="tx1">
                    <a:lumMod val="50000"/>
                    <a:lumOff val="50000"/>
                  </a:schemeClr>
                </a:solidFill>
                <a:latin typeface="Candara" panose="020E0502030303020204" pitchFamily="34" charset="0"/>
              </a:rPr>
              <a:t>American </a:t>
            </a:r>
            <a:r>
              <a:rPr lang="es-ES" sz="2400" b="1" i="1" spc="50" dirty="0" err="1">
                <a:solidFill>
                  <a:schemeClr val="tx1">
                    <a:lumMod val="50000"/>
                    <a:lumOff val="50000"/>
                  </a:schemeClr>
                </a:solidFill>
                <a:latin typeface="Candara" panose="020E0502030303020204" pitchFamily="34" charset="0"/>
              </a:rPr>
              <a:t>Psychological</a:t>
            </a:r>
            <a:r>
              <a:rPr lang="es-ES" sz="2400" b="1" i="1" spc="50" dirty="0">
                <a:solidFill>
                  <a:schemeClr val="tx1">
                    <a:lumMod val="50000"/>
                    <a:lumOff val="50000"/>
                  </a:schemeClr>
                </a:solidFill>
                <a:latin typeface="Candara" panose="020E0502030303020204" pitchFamily="34" charset="0"/>
              </a:rPr>
              <a:t> </a:t>
            </a:r>
            <a:r>
              <a:rPr lang="es-ES" sz="2400" b="1" i="1" spc="50" dirty="0" err="1">
                <a:solidFill>
                  <a:schemeClr val="tx1">
                    <a:lumMod val="50000"/>
                    <a:lumOff val="50000"/>
                  </a:schemeClr>
                </a:solidFill>
                <a:latin typeface="Candara" panose="020E0502030303020204" pitchFamily="34" charset="0"/>
              </a:rPr>
              <a:t>Association</a:t>
            </a:r>
            <a:r>
              <a:rPr lang="es-ES" sz="2400" b="1" i="1" spc="50" dirty="0" smtClean="0">
                <a:solidFill>
                  <a:schemeClr val="tx1">
                    <a:lumMod val="50000"/>
                    <a:lumOff val="50000"/>
                  </a:schemeClr>
                </a:solidFill>
                <a:latin typeface="Candara" panose="020E0502030303020204" pitchFamily="34" charset="0"/>
              </a:rPr>
              <a:t>)</a:t>
            </a:r>
            <a:endParaRPr lang="es-ES" sz="2400" b="1" i="1" spc="50" dirty="0">
              <a:solidFill>
                <a:schemeClr val="tx1">
                  <a:lumMod val="50000"/>
                  <a:lumOff val="50000"/>
                </a:schemeClr>
              </a:solidFill>
              <a:latin typeface="Candara" panose="020E0502030303020204" pitchFamily="34" charset="0"/>
            </a:endParaRPr>
          </a:p>
        </p:txBody>
      </p:sp>
    </p:spTree>
    <p:extLst>
      <p:ext uri="{BB962C8B-B14F-4D97-AF65-F5344CB8AC3E}">
        <p14:creationId xmlns:p14="http://schemas.microsoft.com/office/powerpoint/2010/main" val="2215522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611560" y="464848"/>
            <a:ext cx="3024611" cy="923330"/>
          </a:xfrm>
          <a:prstGeom prst="rect">
            <a:avLst/>
          </a:prstGeom>
        </p:spPr>
        <p:txBody>
          <a:bodyPr wrap="none">
            <a:spAutoFit/>
          </a:bodyPr>
          <a:lstStyle/>
          <a:p>
            <a:r>
              <a:rPr lang="es-ES" b="1" dirty="0" smtClean="0">
                <a:solidFill>
                  <a:schemeClr val="bg1">
                    <a:lumMod val="65000"/>
                  </a:schemeClr>
                </a:solidFill>
              </a:rPr>
              <a:t>» “ESQUEMA DE BOSQUEJO”:</a:t>
            </a:r>
            <a:br>
              <a:rPr lang="es-ES" b="1" dirty="0" smtClean="0">
                <a:solidFill>
                  <a:schemeClr val="bg1">
                    <a:lumMod val="65000"/>
                  </a:schemeClr>
                </a:solidFill>
              </a:rPr>
            </a:br>
            <a:endParaRPr lang="es-HN" b="1" dirty="0" smtClean="0">
              <a:solidFill>
                <a:schemeClr val="bg1">
                  <a:lumMod val="65000"/>
                </a:schemeClr>
              </a:solidFill>
            </a:endParaRPr>
          </a:p>
          <a:p>
            <a:pPr>
              <a:buFont typeface="Wingdings" pitchFamily="2" charset="2"/>
              <a:buNone/>
            </a:pPr>
            <a:endParaRPr lang="es-ES" dirty="0" smtClean="0">
              <a:solidFill>
                <a:schemeClr val="bg1">
                  <a:lumMod val="65000"/>
                </a:schemeClr>
              </a:solidFill>
            </a:endParaRPr>
          </a:p>
        </p:txBody>
      </p:sp>
      <p:sp>
        <p:nvSpPr>
          <p:cNvPr id="8" name="Rectangle 3"/>
          <p:cNvSpPr>
            <a:spLocks noGrp="1" noChangeArrowheads="1"/>
          </p:cNvSpPr>
          <p:nvPr>
            <p:ph idx="1"/>
          </p:nvPr>
        </p:nvSpPr>
        <p:spPr>
          <a:xfrm>
            <a:off x="-36514" y="1151657"/>
            <a:ext cx="9217026" cy="5373687"/>
          </a:xfrm>
        </p:spPr>
        <p:txBody>
          <a:bodyPr>
            <a:normAutofit/>
          </a:bodyPr>
          <a:lstStyle/>
          <a:p>
            <a:pPr lvl="1">
              <a:buFont typeface="Wingdings" pitchFamily="2" charset="2"/>
              <a:buNone/>
            </a:pPr>
            <a:r>
              <a:rPr lang="es-PR" sz="1700" dirty="0" smtClean="0"/>
              <a:t>I. I</a:t>
            </a:r>
            <a:r>
              <a:rPr lang="es-ES" sz="1700" dirty="0" err="1" smtClean="0"/>
              <a:t>dea</a:t>
            </a:r>
            <a:r>
              <a:rPr lang="es-ES" sz="1700" dirty="0" smtClean="0"/>
              <a:t> principal</a:t>
            </a:r>
            <a:r>
              <a:rPr lang="es-PR" sz="1700" dirty="0" smtClean="0"/>
              <a:t>  </a:t>
            </a:r>
            <a:r>
              <a:rPr lang="es-PR" sz="1700" b="1" dirty="0" smtClean="0"/>
              <a:t>(tipo de título 1) </a:t>
            </a:r>
            <a:endParaRPr lang="es-ES" sz="1700" dirty="0" smtClean="0"/>
          </a:p>
          <a:p>
            <a:pPr lvl="2">
              <a:buFontTx/>
              <a:buNone/>
            </a:pPr>
            <a:r>
              <a:rPr lang="es-ES" sz="1700" dirty="0" smtClean="0"/>
              <a:t>A. primera idea de apoyo</a:t>
            </a:r>
            <a:r>
              <a:rPr lang="es-PR" sz="1700" dirty="0" smtClean="0"/>
              <a:t>  </a:t>
            </a:r>
            <a:r>
              <a:rPr lang="es-PR" sz="1700" b="1" dirty="0" smtClean="0"/>
              <a:t>(tipo de sub título 2) </a:t>
            </a:r>
            <a:endParaRPr lang="es-ES" sz="1700" dirty="0" smtClean="0"/>
          </a:p>
          <a:p>
            <a:pPr lvl="3">
              <a:buFontTx/>
              <a:buNone/>
            </a:pPr>
            <a:r>
              <a:rPr lang="es-ES" sz="1700" dirty="0" smtClean="0"/>
              <a:t>A. primer detalle relacionado </a:t>
            </a:r>
            <a:r>
              <a:rPr lang="es-PR" sz="1700" b="1" dirty="0" smtClean="0"/>
              <a:t>(tipo de sub título 3)</a:t>
            </a:r>
            <a:r>
              <a:rPr lang="es-PR" sz="1700" dirty="0" smtClean="0"/>
              <a:t> </a:t>
            </a:r>
            <a:endParaRPr lang="es-ES" sz="1700" dirty="0" smtClean="0"/>
          </a:p>
          <a:p>
            <a:pPr lvl="3">
              <a:buFontTx/>
              <a:buNone/>
            </a:pPr>
            <a:r>
              <a:rPr lang="es-ES" sz="1700" dirty="0" smtClean="0"/>
              <a:t>B. segundo detalle relacionado </a:t>
            </a:r>
            <a:r>
              <a:rPr lang="es-PR" sz="1700" b="1" dirty="0" smtClean="0"/>
              <a:t>(tipo de sub título 3)</a:t>
            </a:r>
            <a:r>
              <a:rPr lang="es-PR" sz="1700" dirty="0" smtClean="0"/>
              <a:t> </a:t>
            </a:r>
            <a:endParaRPr lang="es-ES" sz="1700" dirty="0" smtClean="0"/>
          </a:p>
          <a:p>
            <a:pPr lvl="4">
              <a:buFontTx/>
              <a:buNone/>
            </a:pPr>
            <a:r>
              <a:rPr lang="es-ES" sz="1700" dirty="0" smtClean="0"/>
              <a:t>a. información adicional acerca de este detalle específico </a:t>
            </a:r>
            <a:r>
              <a:rPr lang="es-PR" sz="1700" b="1" dirty="0" smtClean="0"/>
              <a:t>(tipo de sub título 4)</a:t>
            </a:r>
            <a:r>
              <a:rPr lang="es-PR" sz="1700" dirty="0" smtClean="0"/>
              <a:t> </a:t>
            </a:r>
            <a:endParaRPr lang="es-ES" sz="1700" dirty="0" smtClean="0"/>
          </a:p>
          <a:p>
            <a:pPr lvl="4">
              <a:buFontTx/>
              <a:buNone/>
            </a:pPr>
            <a:r>
              <a:rPr lang="es-ES" sz="1700" dirty="0" smtClean="0"/>
              <a:t>b. más información relacionada con este mismo detalle </a:t>
            </a:r>
            <a:r>
              <a:rPr lang="es-PR" sz="1700" b="1" dirty="0" smtClean="0"/>
              <a:t>(tipo de sub título 4)</a:t>
            </a:r>
            <a:r>
              <a:rPr lang="es-PR" sz="1700" dirty="0" smtClean="0"/>
              <a:t> </a:t>
            </a:r>
            <a:endParaRPr lang="es-ES" sz="1700" dirty="0" smtClean="0"/>
          </a:p>
          <a:p>
            <a:pPr lvl="2">
              <a:buFontTx/>
              <a:buNone/>
            </a:pPr>
            <a:r>
              <a:rPr lang="es-ES" sz="1700" dirty="0" smtClean="0"/>
              <a:t>B. segunda idea de apoyo</a:t>
            </a:r>
            <a:r>
              <a:rPr lang="es-PR" sz="1700" dirty="0" smtClean="0"/>
              <a:t>  </a:t>
            </a:r>
            <a:r>
              <a:rPr lang="es-PR" sz="1700" b="1" dirty="0" smtClean="0"/>
              <a:t>(tipo de sub título 2)</a:t>
            </a:r>
            <a:r>
              <a:rPr lang="es-PR" sz="1700" dirty="0" smtClean="0"/>
              <a:t> </a:t>
            </a:r>
            <a:endParaRPr lang="es-ES" sz="1700" dirty="0" smtClean="0"/>
          </a:p>
          <a:p>
            <a:pPr lvl="3">
              <a:buFontTx/>
              <a:buNone/>
            </a:pPr>
            <a:r>
              <a:rPr lang="es-ES" sz="1700" dirty="0" smtClean="0"/>
              <a:t>A. primer detalle relacionado </a:t>
            </a:r>
            <a:r>
              <a:rPr lang="es-PR" sz="1700" b="1" dirty="0" smtClean="0"/>
              <a:t>(tipo de sub título 3)</a:t>
            </a:r>
            <a:r>
              <a:rPr lang="es-PR" sz="1700" dirty="0" smtClean="0"/>
              <a:t> </a:t>
            </a:r>
            <a:endParaRPr lang="es-ES" sz="1700" dirty="0" smtClean="0"/>
          </a:p>
          <a:p>
            <a:pPr lvl="4">
              <a:buFontTx/>
              <a:buNone/>
            </a:pPr>
            <a:r>
              <a:rPr lang="es-ES" sz="1700" dirty="0" smtClean="0"/>
              <a:t>a. información adicional acerca de este detalle específico </a:t>
            </a:r>
            <a:r>
              <a:rPr lang="es-PR" sz="1700" b="1" dirty="0" smtClean="0"/>
              <a:t>(tipo de sub título 4)</a:t>
            </a:r>
            <a:r>
              <a:rPr lang="es-PR" sz="1700" dirty="0" smtClean="0"/>
              <a:t> </a:t>
            </a:r>
            <a:endParaRPr lang="es-ES" sz="1700" dirty="0" smtClean="0"/>
          </a:p>
          <a:p>
            <a:pPr lvl="4">
              <a:buFontTx/>
              <a:buNone/>
            </a:pPr>
            <a:r>
              <a:rPr lang="es-ES" sz="1700" dirty="0" smtClean="0"/>
              <a:t>b. más información relacionada con este mismo detalle </a:t>
            </a:r>
            <a:r>
              <a:rPr lang="es-PR" sz="1700" b="1" dirty="0" smtClean="0"/>
              <a:t>(tipo de sub título 4)</a:t>
            </a:r>
            <a:r>
              <a:rPr lang="es-PR" sz="1700" dirty="0" smtClean="0"/>
              <a:t> </a:t>
            </a:r>
            <a:endParaRPr lang="es-ES" sz="1700" dirty="0" smtClean="0"/>
          </a:p>
          <a:p>
            <a:pPr lvl="4">
              <a:buFontTx/>
              <a:buNone/>
            </a:pPr>
            <a:r>
              <a:rPr lang="es-ES" sz="1700" dirty="0" smtClean="0"/>
              <a:t>c. más información </a:t>
            </a:r>
            <a:r>
              <a:rPr lang="es-PR" sz="1700" b="1" dirty="0" smtClean="0"/>
              <a:t>(tipo de sub título 4)</a:t>
            </a:r>
            <a:r>
              <a:rPr lang="es-PR" sz="1700" dirty="0" smtClean="0"/>
              <a:t> </a:t>
            </a:r>
            <a:endParaRPr lang="es-ES" sz="1700" dirty="0" smtClean="0"/>
          </a:p>
          <a:p>
            <a:pPr lvl="3">
              <a:buFontTx/>
              <a:buNone/>
            </a:pPr>
            <a:r>
              <a:rPr lang="es-ES" sz="1700" dirty="0" smtClean="0"/>
              <a:t>B. segundo detalle relacionado </a:t>
            </a:r>
            <a:r>
              <a:rPr lang="es-PR" sz="1700" b="1" dirty="0" smtClean="0"/>
              <a:t>(tipo de sub título 3)</a:t>
            </a:r>
            <a:endParaRPr lang="es-ES" sz="1700" dirty="0" smtClean="0"/>
          </a:p>
          <a:p>
            <a:pPr lvl="1">
              <a:buFont typeface="Wingdings" pitchFamily="2" charset="2"/>
              <a:buNone/>
            </a:pPr>
            <a:r>
              <a:rPr lang="es-PR" sz="1700" dirty="0" smtClean="0"/>
              <a:t>II. Idea principal </a:t>
            </a:r>
            <a:r>
              <a:rPr lang="es-PR" sz="1700" b="1" dirty="0" smtClean="0"/>
              <a:t> (tipo de título 1) </a:t>
            </a:r>
            <a:endParaRPr lang="es-ES" sz="1700" dirty="0" smtClean="0"/>
          </a:p>
          <a:p>
            <a:pPr>
              <a:buFont typeface="Wingdings" pitchFamily="2" charset="2"/>
              <a:buChar char="Ø"/>
            </a:pPr>
            <a:endParaRPr lang="es-ES" sz="1700" dirty="0" smtClean="0"/>
          </a:p>
          <a:p>
            <a:pPr algn="just" eaLnBrk="1" hangingPunct="1">
              <a:buClr>
                <a:schemeClr val="folHlink"/>
              </a:buClr>
            </a:pPr>
            <a:endParaRPr lang="es-ES" sz="1700" dirty="0" smtClean="0"/>
          </a:p>
        </p:txBody>
      </p:sp>
    </p:spTree>
    <p:extLst>
      <p:ext uri="{BB962C8B-B14F-4D97-AF65-F5344CB8AC3E}">
        <p14:creationId xmlns:p14="http://schemas.microsoft.com/office/powerpoint/2010/main" val="238617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Documents and Settings\Diseñadpra\Escritorio\Archivos Princess\Archivos CRAI\Presentaciones\Nueva Plantilla\02_Titulo y 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467544" y="1772816"/>
            <a:ext cx="8280920" cy="3583545"/>
          </a:xfrm>
          <a:prstGeom prst="rect">
            <a:avLst/>
          </a:prstGeom>
        </p:spPr>
        <p:txBody>
          <a:bodyPr wrap="square">
            <a:spAutoFit/>
          </a:bodyPr>
          <a:lstStyle/>
          <a:p>
            <a:pPr>
              <a:lnSpc>
                <a:spcPct val="150000"/>
              </a:lnSpc>
              <a:spcBef>
                <a:spcPct val="0"/>
              </a:spcBef>
            </a:pPr>
            <a:r>
              <a:rPr lang="es-MX" sz="1700" dirty="0" smtClean="0">
                <a:solidFill>
                  <a:schemeClr val="tx1"/>
                </a:solidFill>
                <a:latin typeface="Calibri" pitchFamily="34" charset="0"/>
                <a:ea typeface="Calibri" pitchFamily="34" charset="0"/>
                <a:cs typeface="Arial" charset="0"/>
              </a:rPr>
              <a:t>• Establecen la jerarquía de cada sección en el trabajo escrito.</a:t>
            </a:r>
          </a:p>
          <a:p>
            <a:pPr>
              <a:lnSpc>
                <a:spcPct val="150000"/>
              </a:lnSpc>
              <a:spcBef>
                <a:spcPct val="0"/>
              </a:spcBef>
            </a:pPr>
            <a:r>
              <a:rPr lang="es-MX" sz="1700" dirty="0" smtClean="0">
                <a:solidFill>
                  <a:schemeClr val="tx1"/>
                </a:solidFill>
                <a:latin typeface="Calibri" pitchFamily="34" charset="0"/>
                <a:ea typeface="Calibri" pitchFamily="34" charset="0"/>
                <a:cs typeface="Arial" charset="0"/>
              </a:rPr>
              <a:t>• Temas con igual grado de importancia deben llevar el mismo nivel de encabezado o título.</a:t>
            </a:r>
          </a:p>
          <a:p>
            <a:pPr>
              <a:lnSpc>
                <a:spcPct val="150000"/>
              </a:lnSpc>
              <a:spcBef>
                <a:spcPct val="0"/>
              </a:spcBef>
            </a:pPr>
            <a:r>
              <a:rPr lang="es-MX" sz="1700" dirty="0" smtClean="0">
                <a:solidFill>
                  <a:schemeClr val="tx1"/>
                </a:solidFill>
                <a:latin typeface="Calibri" pitchFamily="34" charset="0"/>
                <a:ea typeface="Calibri" pitchFamily="34" charset="0"/>
                <a:cs typeface="Arial" charset="0"/>
              </a:rPr>
              <a:t>• No numere los niveles, por entendimiento se han numerado, pero  </a:t>
            </a:r>
          </a:p>
          <a:p>
            <a:pPr>
              <a:lnSpc>
                <a:spcPct val="150000"/>
              </a:lnSpc>
              <a:spcBef>
                <a:spcPct val="0"/>
              </a:spcBef>
            </a:pPr>
            <a:r>
              <a:rPr lang="es-MX" sz="1700" dirty="0" smtClean="0">
                <a:solidFill>
                  <a:schemeClr val="tx1"/>
                </a:solidFill>
                <a:latin typeface="Calibri" pitchFamily="34" charset="0"/>
                <a:ea typeface="Calibri" pitchFamily="34" charset="0"/>
                <a:cs typeface="Arial" charset="0"/>
              </a:rPr>
              <a:t>no en el trabajo escrito.</a:t>
            </a:r>
            <a:endParaRPr lang="es-ES" sz="1700" dirty="0" smtClean="0">
              <a:solidFill>
                <a:schemeClr val="tx1"/>
              </a:solidFill>
              <a:ea typeface="Calibri" pitchFamily="34" charset="0"/>
              <a:cs typeface="Arial" charset="0"/>
            </a:endParaRPr>
          </a:p>
          <a:p>
            <a:pPr>
              <a:lnSpc>
                <a:spcPct val="150000"/>
              </a:lnSpc>
              <a:spcBef>
                <a:spcPct val="0"/>
              </a:spcBef>
            </a:pPr>
            <a:r>
              <a:rPr lang="es-ES" sz="1700" dirty="0" smtClean="0">
                <a:solidFill>
                  <a:schemeClr val="tx1"/>
                </a:solidFill>
                <a:latin typeface="Calibri" pitchFamily="34" charset="0"/>
                <a:ea typeface="Calibri" pitchFamily="34" charset="0"/>
                <a:cs typeface="Arial" charset="0"/>
              </a:rPr>
              <a:t>• Si sólo tiene dos niveles de títulos, se utilizan los estilos 1 y 3. </a:t>
            </a:r>
          </a:p>
          <a:p>
            <a:pPr>
              <a:lnSpc>
                <a:spcPct val="150000"/>
              </a:lnSpc>
              <a:spcBef>
                <a:spcPct val="0"/>
              </a:spcBef>
            </a:pPr>
            <a:r>
              <a:rPr lang="es-ES" sz="1700" dirty="0" smtClean="0">
                <a:solidFill>
                  <a:schemeClr val="tx1"/>
                </a:solidFill>
                <a:latin typeface="Calibri" pitchFamily="34" charset="0"/>
                <a:ea typeface="Calibri" pitchFamily="34" charset="0"/>
                <a:cs typeface="Arial" charset="0"/>
              </a:rPr>
              <a:t>• Tienen tres, se utilizan los estilos 1, 2 y 4.</a:t>
            </a:r>
          </a:p>
          <a:p>
            <a:pPr>
              <a:lnSpc>
                <a:spcPct val="150000"/>
              </a:lnSpc>
              <a:spcBef>
                <a:spcPct val="0"/>
              </a:spcBef>
            </a:pPr>
            <a:r>
              <a:rPr lang="es-ES" sz="1700" dirty="0" smtClean="0">
                <a:solidFill>
                  <a:schemeClr val="tx1"/>
                </a:solidFill>
                <a:latin typeface="Calibri" pitchFamily="34" charset="0"/>
                <a:ea typeface="Calibri" pitchFamily="34" charset="0"/>
                <a:cs typeface="Arial" charset="0"/>
              </a:rPr>
              <a:t>• Tiene 4 niveles se utilizan los estilos 1 al 4.</a:t>
            </a:r>
          </a:p>
          <a:p>
            <a:pPr>
              <a:lnSpc>
                <a:spcPct val="150000"/>
              </a:lnSpc>
              <a:spcBef>
                <a:spcPct val="0"/>
              </a:spcBef>
            </a:pPr>
            <a:r>
              <a:rPr lang="es-ES" sz="1700" dirty="0" smtClean="0">
                <a:solidFill>
                  <a:schemeClr val="tx1"/>
                </a:solidFill>
                <a:latin typeface="Calibri" pitchFamily="34" charset="0"/>
                <a:ea typeface="Calibri" pitchFamily="34" charset="0"/>
                <a:cs typeface="Arial" charset="0"/>
              </a:rPr>
              <a:t>• Si requiere de cinco niveles de encabezados, se recomienda fijar los títulos utilizando los sistemas de Word que están explicados en la lámina anterior.</a:t>
            </a:r>
            <a:endParaRPr lang="es-ES" sz="1700" dirty="0" smtClean="0">
              <a:solidFill>
                <a:schemeClr val="tx1"/>
              </a:solidFill>
              <a:ea typeface="Calibri" pitchFamily="34" charset="0"/>
              <a:cs typeface="Arial" charset="0"/>
            </a:endParaRPr>
          </a:p>
        </p:txBody>
      </p:sp>
      <p:sp>
        <p:nvSpPr>
          <p:cNvPr id="9" name="8 CuadroTexto"/>
          <p:cNvSpPr txBox="1"/>
          <p:nvPr/>
        </p:nvSpPr>
        <p:spPr>
          <a:xfrm>
            <a:off x="180296" y="310540"/>
            <a:ext cx="7056000" cy="523220"/>
          </a:xfrm>
          <a:prstGeom prst="rect">
            <a:avLst/>
          </a:prstGeom>
          <a:noFill/>
        </p:spPr>
        <p:txBody>
          <a:bodyPr wrap="square" rtlCol="0">
            <a:spAutoFit/>
          </a:bodyPr>
          <a:lstStyle/>
          <a:p>
            <a:r>
              <a:rPr lang="es-HN" sz="2800" b="1" i="1" spc="50" dirty="0">
                <a:solidFill>
                  <a:schemeClr val="tx2"/>
                </a:solidFill>
                <a:latin typeface="Candara" panose="020E0502030303020204" pitchFamily="34" charset="0"/>
              </a:rPr>
              <a:t>» 5. </a:t>
            </a:r>
            <a:r>
              <a:rPr lang="es-ES" sz="2800" b="1" i="1" spc="50" dirty="0">
                <a:solidFill>
                  <a:schemeClr val="tx2"/>
                </a:solidFill>
                <a:latin typeface="Candara" panose="020E0502030303020204" pitchFamily="34" charset="0"/>
              </a:rPr>
              <a:t>USO DE TÍTULOS Y SUBTÍTULOS</a:t>
            </a:r>
            <a:endParaRPr lang="es-HN" sz="2800" b="1" i="1" spc="50" dirty="0">
              <a:solidFill>
                <a:schemeClr val="tx2"/>
              </a:solidFill>
              <a:latin typeface="Candara" panose="020E0502030303020204" pitchFamily="34" charset="0"/>
            </a:endParaRPr>
          </a:p>
        </p:txBody>
      </p:sp>
      <p:sp>
        <p:nvSpPr>
          <p:cNvPr id="10" name="9 Rectángulo"/>
          <p:cNvSpPr/>
          <p:nvPr/>
        </p:nvSpPr>
        <p:spPr>
          <a:xfrm>
            <a:off x="611560" y="1453426"/>
            <a:ext cx="5339410" cy="369332"/>
          </a:xfrm>
          <a:prstGeom prst="rect">
            <a:avLst/>
          </a:prstGeom>
        </p:spPr>
        <p:txBody>
          <a:bodyPr wrap="none">
            <a:spAutoFit/>
          </a:bodyPr>
          <a:lstStyle/>
          <a:p>
            <a:r>
              <a:rPr lang="es-ES" b="1" dirty="0" smtClean="0">
                <a:solidFill>
                  <a:schemeClr val="bg1">
                    <a:lumMod val="65000"/>
                  </a:schemeClr>
                </a:solidFill>
              </a:rPr>
              <a:t>» </a:t>
            </a:r>
            <a:r>
              <a:rPr lang="es-MX" b="1" dirty="0" smtClean="0">
                <a:solidFill>
                  <a:schemeClr val="bg1">
                    <a:lumMod val="65000"/>
                  </a:schemeClr>
                </a:solidFill>
              </a:rPr>
              <a:t>NIVELES EN ENCABEZADOS (TÍTULOS Y SUBTÍTULOS)</a:t>
            </a:r>
            <a:endParaRPr lang="es-ES" dirty="0" smtClean="0">
              <a:solidFill>
                <a:schemeClr val="bg1">
                  <a:lumMod val="65000"/>
                </a:schemeClr>
              </a:solidFill>
            </a:endParaRPr>
          </a:p>
        </p:txBody>
      </p:sp>
    </p:spTree>
    <p:extLst>
      <p:ext uri="{BB962C8B-B14F-4D97-AF65-F5344CB8AC3E}">
        <p14:creationId xmlns:p14="http://schemas.microsoft.com/office/powerpoint/2010/main" val="169328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7 Tabla"/>
          <p:cNvGraphicFramePr>
            <a:graphicFrameLocks noGrp="1"/>
          </p:cNvGraphicFramePr>
          <p:nvPr>
            <p:extLst>
              <p:ext uri="{D42A27DB-BD31-4B8C-83A1-F6EECF244321}">
                <p14:modId xmlns:p14="http://schemas.microsoft.com/office/powerpoint/2010/main" val="3490632360"/>
              </p:ext>
            </p:extLst>
          </p:nvPr>
        </p:nvGraphicFramePr>
        <p:xfrm>
          <a:off x="755576" y="908720"/>
          <a:ext cx="7632848" cy="4788831"/>
        </p:xfrm>
        <a:graphic>
          <a:graphicData uri="http://schemas.openxmlformats.org/drawingml/2006/table">
            <a:tbl>
              <a:tblPr/>
              <a:tblGrid>
                <a:gridCol w="1162190"/>
                <a:gridCol w="2529877"/>
                <a:gridCol w="273500"/>
                <a:gridCol w="999190"/>
                <a:gridCol w="2668091"/>
              </a:tblGrid>
              <a:tr h="631587">
                <a:tc>
                  <a:txBody>
                    <a:bodyPr/>
                    <a:lstStyle/>
                    <a:p>
                      <a:pPr marL="457200" algn="l">
                        <a:lnSpc>
                          <a:spcPct val="115000"/>
                        </a:lnSpc>
                        <a:spcAft>
                          <a:spcPts val="0"/>
                        </a:spcAft>
                      </a:pPr>
                      <a:r>
                        <a:rPr lang="es-MX" sz="1300" b="1" dirty="0" smtClean="0">
                          <a:latin typeface="Calibri"/>
                          <a:ea typeface="Calibri"/>
                          <a:cs typeface="Times New Roman"/>
                        </a:rPr>
                        <a:t>APA </a:t>
                      </a:r>
                      <a:r>
                        <a:rPr lang="es-MX" sz="1300" b="1" dirty="0">
                          <a:latin typeface="Calibri"/>
                          <a:ea typeface="Calibri"/>
                          <a:cs typeface="Times New Roman"/>
                        </a:rPr>
                        <a:t>6a ed.</a:t>
                      </a:r>
                      <a:endParaRPr lang="es-ES" sz="1300" dirty="0">
                        <a:latin typeface="Calibri"/>
                        <a:ea typeface="Calibri"/>
                        <a:cs typeface="Times New Roman"/>
                      </a:endParaRPr>
                    </a:p>
                  </a:txBody>
                  <a:tcPr marL="59559" marR="59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gn="ctr">
                        <a:lnSpc>
                          <a:spcPct val="115000"/>
                        </a:lnSpc>
                        <a:spcAft>
                          <a:spcPts val="0"/>
                        </a:spcAft>
                      </a:pPr>
                      <a:r>
                        <a:rPr lang="es-MX" sz="1300" b="1">
                          <a:latin typeface="Calibri"/>
                          <a:ea typeface="Calibri"/>
                          <a:cs typeface="Times New Roman"/>
                        </a:rPr>
                        <a:t>CARACTERISTICAS</a:t>
                      </a:r>
                      <a:endParaRPr lang="es-ES" sz="1300">
                        <a:latin typeface="Calibri"/>
                        <a:ea typeface="Calibri"/>
                        <a:cs typeface="Times New Roman"/>
                      </a:endParaRPr>
                    </a:p>
                  </a:txBody>
                  <a:tcPr marL="59559" marR="59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gn="ctr">
                        <a:lnSpc>
                          <a:spcPct val="115000"/>
                        </a:lnSpc>
                        <a:spcAft>
                          <a:spcPts val="0"/>
                        </a:spcAft>
                      </a:pPr>
                      <a:endParaRPr lang="es-ES" sz="1300" dirty="0">
                        <a:latin typeface="Calibri"/>
                        <a:ea typeface="Calibri"/>
                        <a:cs typeface="Times New Roman"/>
                      </a:endParaRPr>
                    </a:p>
                  </a:txBody>
                  <a:tcPr marL="59559" marR="59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60000"/>
                        <a:lumOff val="40000"/>
                      </a:schemeClr>
                    </a:solidFill>
                  </a:tcPr>
                </a:tc>
                <a:tc>
                  <a:txBody>
                    <a:bodyPr/>
                    <a:lstStyle/>
                    <a:p>
                      <a:pPr marL="457200" algn="ctr">
                        <a:lnSpc>
                          <a:spcPct val="115000"/>
                        </a:lnSpc>
                        <a:spcAft>
                          <a:spcPts val="0"/>
                        </a:spcAft>
                      </a:pPr>
                      <a:r>
                        <a:rPr lang="es-MX" sz="1300" b="1" dirty="0">
                          <a:latin typeface="Calibri"/>
                          <a:ea typeface="Calibri"/>
                          <a:cs typeface="Times New Roman"/>
                        </a:rPr>
                        <a:t>APA 5a ed.</a:t>
                      </a:r>
                      <a:endParaRPr lang="es-ES" sz="1300" dirty="0">
                        <a:latin typeface="Calibri"/>
                        <a:ea typeface="Calibri"/>
                        <a:cs typeface="Times New Roman"/>
                      </a:endParaRPr>
                    </a:p>
                  </a:txBody>
                  <a:tcPr marL="59559" marR="59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gn="ctr">
                        <a:lnSpc>
                          <a:spcPct val="115000"/>
                        </a:lnSpc>
                        <a:spcAft>
                          <a:spcPts val="0"/>
                        </a:spcAft>
                      </a:pPr>
                      <a:r>
                        <a:rPr lang="es-MX" sz="1300" b="1">
                          <a:latin typeface="Calibri"/>
                          <a:ea typeface="Calibri"/>
                          <a:cs typeface="Times New Roman"/>
                        </a:rPr>
                        <a:t>CARACTERISTICAS</a:t>
                      </a:r>
                      <a:endParaRPr lang="es-ES" sz="1300">
                        <a:latin typeface="Calibri"/>
                        <a:ea typeface="Calibri"/>
                        <a:cs typeface="Times New Roman"/>
                      </a:endParaRPr>
                    </a:p>
                  </a:txBody>
                  <a:tcPr marL="59559" marR="59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53883">
                <a:tc>
                  <a:txBody>
                    <a:bodyPr/>
                    <a:lstStyle/>
                    <a:p>
                      <a:pPr marL="457200" algn="l">
                        <a:lnSpc>
                          <a:spcPct val="115000"/>
                        </a:lnSpc>
                        <a:spcAft>
                          <a:spcPts val="0"/>
                        </a:spcAft>
                      </a:pPr>
                      <a:r>
                        <a:rPr lang="es-MX" sz="1300" dirty="0">
                          <a:latin typeface="Calibri"/>
                          <a:ea typeface="Calibri"/>
                          <a:cs typeface="Times New Roman"/>
                        </a:rPr>
                        <a:t>Nivel 1</a:t>
                      </a:r>
                      <a:endParaRPr lang="es-ES" sz="1300" dirty="0">
                        <a:latin typeface="Calibri"/>
                        <a:ea typeface="Calibri"/>
                        <a:cs typeface="Times New Roman"/>
                      </a:endParaRPr>
                    </a:p>
                  </a:txBody>
                  <a:tcPr marL="59559" marR="59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lvl="0" algn="l">
                        <a:lnSpc>
                          <a:spcPct val="115000"/>
                        </a:lnSpc>
                        <a:spcAft>
                          <a:spcPts val="0"/>
                        </a:spcAft>
                      </a:pPr>
                      <a:r>
                        <a:rPr lang="es-MX" sz="1300" b="0" dirty="0" smtClean="0">
                          <a:latin typeface="Calibri"/>
                          <a:ea typeface="Calibri"/>
                          <a:cs typeface="Times New Roman"/>
                        </a:rPr>
                        <a:t>Encabezado </a:t>
                      </a:r>
                      <a:r>
                        <a:rPr lang="es-MX" sz="1300" b="0" dirty="0">
                          <a:latin typeface="Calibri"/>
                          <a:ea typeface="Calibri"/>
                          <a:cs typeface="Times New Roman"/>
                        </a:rPr>
                        <a:t>centrado, </a:t>
                      </a:r>
                      <a:r>
                        <a:rPr lang="es-MX" sz="1300" b="1" dirty="0">
                          <a:latin typeface="Calibri"/>
                          <a:ea typeface="Calibri"/>
                          <a:cs typeface="Times New Roman"/>
                        </a:rPr>
                        <a:t>Negrita</a:t>
                      </a:r>
                      <a:r>
                        <a:rPr lang="es-MX" sz="1300" b="0" dirty="0">
                          <a:latin typeface="Calibri"/>
                          <a:ea typeface="Calibri"/>
                          <a:cs typeface="Times New Roman"/>
                        </a:rPr>
                        <a:t>, </a:t>
                      </a:r>
                      <a:r>
                        <a:rPr lang="es-MX" sz="1300" b="0" dirty="0" smtClean="0">
                          <a:latin typeface="Calibri"/>
                          <a:ea typeface="Calibri"/>
                          <a:cs typeface="Times New Roman"/>
                        </a:rPr>
                        <a:t>MAYÚSCULA </a:t>
                      </a:r>
                      <a:r>
                        <a:rPr lang="es-MX" sz="1300" b="0" dirty="0">
                          <a:latin typeface="Calibri"/>
                          <a:ea typeface="Calibri"/>
                          <a:cs typeface="Times New Roman"/>
                        </a:rPr>
                        <a:t>y minúsculas</a:t>
                      </a:r>
                      <a:endParaRPr lang="es-ES" sz="1300" b="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nSpc>
                          <a:spcPct val="115000"/>
                        </a:lnSpc>
                        <a:spcAft>
                          <a:spcPts val="0"/>
                        </a:spcAft>
                      </a:pPr>
                      <a:endParaRPr lang="es-MX" sz="130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60000"/>
                        <a:lumOff val="40000"/>
                      </a:schemeClr>
                    </a:solidFill>
                  </a:tcPr>
                </a:tc>
                <a:tc>
                  <a:txBody>
                    <a:bodyPr/>
                    <a:lstStyle/>
                    <a:p>
                      <a:pPr marL="457200">
                        <a:lnSpc>
                          <a:spcPct val="115000"/>
                        </a:lnSpc>
                        <a:spcAft>
                          <a:spcPts val="0"/>
                        </a:spcAft>
                      </a:pPr>
                      <a:r>
                        <a:rPr lang="es-MX" sz="1300" dirty="0">
                          <a:latin typeface="Calibri"/>
                          <a:ea typeface="Calibri"/>
                          <a:cs typeface="Times New Roman"/>
                        </a:rPr>
                        <a:t>Nivel 5</a:t>
                      </a:r>
                      <a:endParaRPr lang="es-ES" sz="130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gn="ctr">
                        <a:lnSpc>
                          <a:spcPct val="115000"/>
                        </a:lnSpc>
                        <a:spcAft>
                          <a:spcPts val="0"/>
                        </a:spcAft>
                      </a:pPr>
                      <a:r>
                        <a:rPr lang="es-MX" sz="1300">
                          <a:latin typeface="Calibri"/>
                          <a:ea typeface="Calibri"/>
                          <a:cs typeface="Times New Roman"/>
                        </a:rPr>
                        <a:t>CENTRADO EN MAYÚSCULAS</a:t>
                      </a:r>
                      <a:endParaRPr lang="es-ES" sz="130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771940">
                <a:tc>
                  <a:txBody>
                    <a:bodyPr/>
                    <a:lstStyle/>
                    <a:p>
                      <a:pPr marL="457200" algn="l">
                        <a:lnSpc>
                          <a:spcPct val="115000"/>
                        </a:lnSpc>
                        <a:spcAft>
                          <a:spcPts val="0"/>
                        </a:spcAft>
                      </a:pPr>
                      <a:r>
                        <a:rPr lang="es-MX" sz="1300" dirty="0">
                          <a:latin typeface="Calibri"/>
                          <a:ea typeface="Calibri"/>
                          <a:cs typeface="Times New Roman"/>
                        </a:rPr>
                        <a:t>Nivel 2</a:t>
                      </a:r>
                      <a:endParaRPr lang="es-ES" sz="1300" dirty="0">
                        <a:latin typeface="Calibri"/>
                        <a:ea typeface="Calibri"/>
                        <a:cs typeface="Times New Roman"/>
                      </a:endParaRPr>
                    </a:p>
                  </a:txBody>
                  <a:tcPr marL="59559" marR="59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lvl="0" algn="l">
                        <a:lnSpc>
                          <a:spcPct val="115000"/>
                        </a:lnSpc>
                        <a:spcAft>
                          <a:spcPts val="0"/>
                        </a:spcAft>
                      </a:pPr>
                      <a:r>
                        <a:rPr lang="es-MX" sz="1300" b="0" dirty="0">
                          <a:latin typeface="Calibri"/>
                          <a:ea typeface="Calibri"/>
                          <a:cs typeface="Times New Roman"/>
                        </a:rPr>
                        <a:t>Encabezado alineado a la izquierda, </a:t>
                      </a:r>
                      <a:r>
                        <a:rPr lang="es-MX" sz="1300" b="1" dirty="0">
                          <a:latin typeface="Calibri"/>
                          <a:ea typeface="Calibri"/>
                          <a:cs typeface="Times New Roman"/>
                        </a:rPr>
                        <a:t>negritas</a:t>
                      </a:r>
                      <a:r>
                        <a:rPr lang="es-MX" sz="1300" b="0" dirty="0">
                          <a:latin typeface="Calibri"/>
                          <a:ea typeface="Calibri"/>
                          <a:cs typeface="Times New Roman"/>
                        </a:rPr>
                        <a:t>, </a:t>
                      </a:r>
                      <a:r>
                        <a:rPr lang="es-MX" sz="1300" b="0" dirty="0" smtClean="0">
                          <a:latin typeface="Calibri"/>
                          <a:ea typeface="Calibri"/>
                          <a:cs typeface="Times New Roman"/>
                        </a:rPr>
                        <a:t>MAYÚSCULA </a:t>
                      </a:r>
                      <a:r>
                        <a:rPr lang="es-MX" sz="1300" b="0" dirty="0">
                          <a:latin typeface="Calibri"/>
                          <a:ea typeface="Calibri"/>
                          <a:cs typeface="Times New Roman"/>
                        </a:rPr>
                        <a:t>y minúsculas</a:t>
                      </a:r>
                      <a:endParaRPr lang="es-ES" sz="1300" b="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nSpc>
                          <a:spcPct val="115000"/>
                        </a:lnSpc>
                        <a:spcAft>
                          <a:spcPts val="0"/>
                        </a:spcAft>
                      </a:pPr>
                      <a:endParaRPr lang="es-MX" sz="130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60000"/>
                        <a:lumOff val="40000"/>
                      </a:schemeClr>
                    </a:solidFill>
                  </a:tcPr>
                </a:tc>
                <a:tc>
                  <a:txBody>
                    <a:bodyPr/>
                    <a:lstStyle/>
                    <a:p>
                      <a:pPr marL="457200">
                        <a:lnSpc>
                          <a:spcPct val="115000"/>
                        </a:lnSpc>
                        <a:spcAft>
                          <a:spcPts val="0"/>
                        </a:spcAft>
                      </a:pPr>
                      <a:r>
                        <a:rPr lang="es-MX" sz="1300" dirty="0">
                          <a:latin typeface="Calibri"/>
                          <a:ea typeface="Calibri"/>
                          <a:cs typeface="Times New Roman"/>
                        </a:rPr>
                        <a:t>Nivel 1</a:t>
                      </a:r>
                      <a:endParaRPr lang="es-ES" sz="130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gn="ctr">
                        <a:lnSpc>
                          <a:spcPct val="115000"/>
                        </a:lnSpc>
                        <a:spcAft>
                          <a:spcPts val="0"/>
                        </a:spcAft>
                      </a:pPr>
                      <a:r>
                        <a:rPr lang="es-MX" sz="1300">
                          <a:latin typeface="Calibri"/>
                          <a:ea typeface="Calibri"/>
                          <a:cs typeface="Times New Roman"/>
                        </a:rPr>
                        <a:t>Mayúsculas y minúsculas centrado</a:t>
                      </a:r>
                      <a:endParaRPr lang="es-ES" sz="130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771940">
                <a:tc>
                  <a:txBody>
                    <a:bodyPr/>
                    <a:lstStyle/>
                    <a:p>
                      <a:pPr marL="457200" algn="l">
                        <a:lnSpc>
                          <a:spcPct val="115000"/>
                        </a:lnSpc>
                        <a:spcAft>
                          <a:spcPts val="0"/>
                        </a:spcAft>
                      </a:pPr>
                      <a:r>
                        <a:rPr lang="es-MX" sz="1300" dirty="0">
                          <a:latin typeface="Calibri"/>
                          <a:ea typeface="Calibri"/>
                          <a:cs typeface="Times New Roman"/>
                        </a:rPr>
                        <a:t>Nivel 3</a:t>
                      </a:r>
                      <a:endParaRPr lang="es-ES" sz="1300" dirty="0">
                        <a:latin typeface="Calibri"/>
                        <a:ea typeface="Calibri"/>
                        <a:cs typeface="Times New Roman"/>
                      </a:endParaRPr>
                    </a:p>
                  </a:txBody>
                  <a:tcPr marL="59559" marR="59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lvl="0" algn="l">
                        <a:lnSpc>
                          <a:spcPct val="115000"/>
                        </a:lnSpc>
                        <a:spcAft>
                          <a:spcPts val="0"/>
                        </a:spcAft>
                      </a:pPr>
                      <a:r>
                        <a:rPr lang="es-MX" sz="1300" b="0" dirty="0">
                          <a:latin typeface="Calibri"/>
                          <a:ea typeface="Calibri"/>
                          <a:cs typeface="Times New Roman"/>
                        </a:rPr>
                        <a:t>Encabezado de párrafo con sangría, </a:t>
                      </a:r>
                      <a:r>
                        <a:rPr lang="es-MX" sz="1300" b="1" dirty="0">
                          <a:latin typeface="Calibri"/>
                          <a:ea typeface="Calibri"/>
                          <a:cs typeface="Times New Roman"/>
                        </a:rPr>
                        <a:t>negritas</a:t>
                      </a:r>
                      <a:r>
                        <a:rPr lang="es-MX" sz="1300" b="0" dirty="0">
                          <a:latin typeface="Calibri"/>
                          <a:ea typeface="Calibri"/>
                          <a:cs typeface="Times New Roman"/>
                        </a:rPr>
                        <a:t>, minúsculas y finaliza con punto.</a:t>
                      </a:r>
                      <a:endParaRPr lang="es-ES" sz="1300" b="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nSpc>
                          <a:spcPct val="115000"/>
                        </a:lnSpc>
                        <a:spcAft>
                          <a:spcPts val="0"/>
                        </a:spcAft>
                      </a:pPr>
                      <a:endParaRPr lang="es-MX" sz="130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60000"/>
                        <a:lumOff val="40000"/>
                      </a:schemeClr>
                    </a:solidFill>
                  </a:tcPr>
                </a:tc>
                <a:tc>
                  <a:txBody>
                    <a:bodyPr/>
                    <a:lstStyle/>
                    <a:p>
                      <a:pPr marL="457200">
                        <a:lnSpc>
                          <a:spcPct val="115000"/>
                        </a:lnSpc>
                        <a:spcAft>
                          <a:spcPts val="0"/>
                        </a:spcAft>
                      </a:pPr>
                      <a:r>
                        <a:rPr lang="es-MX" sz="1300" dirty="0">
                          <a:latin typeface="Calibri"/>
                          <a:ea typeface="Calibri"/>
                          <a:cs typeface="Times New Roman"/>
                        </a:rPr>
                        <a:t>Nivel 2</a:t>
                      </a:r>
                      <a:endParaRPr lang="es-ES" sz="130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gn="ctr">
                        <a:lnSpc>
                          <a:spcPct val="115000"/>
                        </a:lnSpc>
                        <a:spcAft>
                          <a:spcPts val="0"/>
                        </a:spcAft>
                      </a:pPr>
                      <a:r>
                        <a:rPr lang="es-MX" sz="1300" i="1" dirty="0" smtClean="0">
                          <a:latin typeface="Calibri"/>
                          <a:ea typeface="Calibri"/>
                          <a:cs typeface="Times New Roman"/>
                        </a:rPr>
                        <a:t>MAYÚSCULAS </a:t>
                      </a:r>
                      <a:r>
                        <a:rPr lang="es-MX" sz="1300" i="1" dirty="0">
                          <a:latin typeface="Calibri"/>
                          <a:ea typeface="Calibri"/>
                          <a:cs typeface="Times New Roman"/>
                        </a:rPr>
                        <a:t>y minúsculas centrado y en cursivas</a:t>
                      </a:r>
                      <a:endParaRPr lang="es-ES" sz="130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964925">
                <a:tc>
                  <a:txBody>
                    <a:bodyPr/>
                    <a:lstStyle/>
                    <a:p>
                      <a:pPr marL="457200" algn="l">
                        <a:lnSpc>
                          <a:spcPct val="115000"/>
                        </a:lnSpc>
                        <a:spcAft>
                          <a:spcPts val="0"/>
                        </a:spcAft>
                      </a:pPr>
                      <a:r>
                        <a:rPr lang="es-MX" sz="1300" dirty="0">
                          <a:latin typeface="Calibri"/>
                          <a:ea typeface="Calibri"/>
                          <a:cs typeface="Times New Roman"/>
                        </a:rPr>
                        <a:t>Nivel 4</a:t>
                      </a:r>
                      <a:endParaRPr lang="es-ES" sz="1300" dirty="0">
                        <a:latin typeface="Calibri"/>
                        <a:ea typeface="Calibri"/>
                        <a:cs typeface="Times New Roman"/>
                      </a:endParaRPr>
                    </a:p>
                  </a:txBody>
                  <a:tcPr marL="59559" marR="59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lvl="0" algn="l">
                        <a:lnSpc>
                          <a:spcPct val="115000"/>
                        </a:lnSpc>
                        <a:spcAft>
                          <a:spcPts val="0"/>
                        </a:spcAft>
                      </a:pPr>
                      <a:r>
                        <a:rPr lang="es-MX" sz="1300" b="0" i="0" dirty="0">
                          <a:latin typeface="Calibri"/>
                          <a:ea typeface="Calibri"/>
                          <a:cs typeface="Times New Roman"/>
                        </a:rPr>
                        <a:t>Encabezado con sangría, </a:t>
                      </a:r>
                      <a:r>
                        <a:rPr lang="es-MX" sz="1300" b="1" i="0" dirty="0">
                          <a:latin typeface="Calibri"/>
                          <a:ea typeface="Calibri"/>
                          <a:cs typeface="Times New Roman"/>
                        </a:rPr>
                        <a:t>negritas</a:t>
                      </a:r>
                      <a:r>
                        <a:rPr lang="es-MX" sz="1300" b="0" i="0" dirty="0">
                          <a:latin typeface="Calibri"/>
                          <a:ea typeface="Calibri"/>
                          <a:cs typeface="Times New Roman"/>
                        </a:rPr>
                        <a:t>, </a:t>
                      </a:r>
                      <a:r>
                        <a:rPr lang="es-MX" sz="1300" b="0" i="1" dirty="0">
                          <a:latin typeface="Calibri"/>
                          <a:ea typeface="Calibri"/>
                          <a:cs typeface="Times New Roman"/>
                        </a:rPr>
                        <a:t>cursivas</a:t>
                      </a:r>
                      <a:r>
                        <a:rPr lang="es-MX" sz="1300" b="0" i="0" dirty="0">
                          <a:latin typeface="Calibri"/>
                          <a:ea typeface="Calibri"/>
                          <a:cs typeface="Times New Roman"/>
                        </a:rPr>
                        <a:t>, </a:t>
                      </a:r>
                      <a:r>
                        <a:rPr lang="es-MX" sz="1300" b="0" i="0" dirty="0" smtClean="0">
                          <a:latin typeface="Calibri"/>
                          <a:ea typeface="Calibri"/>
                          <a:cs typeface="Times New Roman"/>
                        </a:rPr>
                        <a:t>MAYÚSCULA </a:t>
                      </a:r>
                      <a:r>
                        <a:rPr lang="es-MX" sz="1300" b="0" i="0" dirty="0">
                          <a:latin typeface="Calibri"/>
                          <a:ea typeface="Calibri"/>
                          <a:cs typeface="Times New Roman"/>
                        </a:rPr>
                        <a:t>y minúsculas y finaliza con punto.</a:t>
                      </a:r>
                      <a:endParaRPr lang="es-ES" sz="1300" b="0" i="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nSpc>
                          <a:spcPct val="115000"/>
                        </a:lnSpc>
                        <a:spcAft>
                          <a:spcPts val="0"/>
                        </a:spcAft>
                      </a:pPr>
                      <a:endParaRPr lang="es-MX" sz="130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60000"/>
                        <a:lumOff val="40000"/>
                      </a:schemeClr>
                    </a:solidFill>
                  </a:tcPr>
                </a:tc>
                <a:tc>
                  <a:txBody>
                    <a:bodyPr/>
                    <a:lstStyle/>
                    <a:p>
                      <a:pPr marL="457200">
                        <a:lnSpc>
                          <a:spcPct val="115000"/>
                        </a:lnSpc>
                        <a:spcAft>
                          <a:spcPts val="0"/>
                        </a:spcAft>
                      </a:pPr>
                      <a:r>
                        <a:rPr lang="es-MX" sz="1300" dirty="0">
                          <a:latin typeface="Calibri"/>
                          <a:ea typeface="Calibri"/>
                          <a:cs typeface="Times New Roman"/>
                        </a:rPr>
                        <a:t>Nivel 3</a:t>
                      </a:r>
                      <a:endParaRPr lang="es-ES" sz="130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nSpc>
                          <a:spcPct val="115000"/>
                        </a:lnSpc>
                        <a:spcAft>
                          <a:spcPts val="0"/>
                        </a:spcAft>
                      </a:pPr>
                      <a:r>
                        <a:rPr lang="es-MX" sz="1300">
                          <a:latin typeface="Calibri"/>
                          <a:ea typeface="Calibri"/>
                          <a:cs typeface="Times New Roman"/>
                        </a:rPr>
                        <a:t>Encabezado secundario en </a:t>
                      </a:r>
                      <a:r>
                        <a:rPr lang="es-MX" sz="1300" i="1">
                          <a:latin typeface="Calibri"/>
                          <a:ea typeface="Calibri"/>
                          <a:cs typeface="Times New Roman"/>
                        </a:rPr>
                        <a:t>Mayúsculas y minúsculas en cursivas y alineado a la izquierda</a:t>
                      </a:r>
                      <a:endParaRPr lang="es-ES" sz="130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964925">
                <a:tc>
                  <a:txBody>
                    <a:bodyPr/>
                    <a:lstStyle/>
                    <a:p>
                      <a:pPr marL="457200" algn="l">
                        <a:lnSpc>
                          <a:spcPct val="115000"/>
                        </a:lnSpc>
                        <a:spcAft>
                          <a:spcPts val="0"/>
                        </a:spcAft>
                      </a:pPr>
                      <a:r>
                        <a:rPr lang="es-MX" sz="1300" dirty="0">
                          <a:latin typeface="Calibri"/>
                          <a:ea typeface="Calibri"/>
                          <a:cs typeface="Times New Roman"/>
                        </a:rPr>
                        <a:t>Nivel 5</a:t>
                      </a:r>
                      <a:endParaRPr lang="es-ES" sz="1300" dirty="0">
                        <a:latin typeface="Calibri"/>
                        <a:ea typeface="Calibri"/>
                        <a:cs typeface="Times New Roman"/>
                      </a:endParaRPr>
                    </a:p>
                  </a:txBody>
                  <a:tcPr marL="59559" marR="59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lvl="0" algn="l">
                        <a:lnSpc>
                          <a:spcPct val="115000"/>
                        </a:lnSpc>
                        <a:spcAft>
                          <a:spcPts val="0"/>
                        </a:spcAft>
                      </a:pPr>
                      <a:r>
                        <a:rPr lang="es-MX" sz="1300" b="0" i="0" dirty="0">
                          <a:latin typeface="Calibri"/>
                          <a:ea typeface="Calibri"/>
                          <a:cs typeface="Times New Roman"/>
                        </a:rPr>
                        <a:t>Encabezado de párrafo con sangría, </a:t>
                      </a:r>
                      <a:r>
                        <a:rPr lang="es-MX" sz="1300" b="0" i="1" dirty="0">
                          <a:latin typeface="Calibri"/>
                          <a:ea typeface="Calibri"/>
                          <a:cs typeface="Times New Roman"/>
                        </a:rPr>
                        <a:t>cursivas</a:t>
                      </a:r>
                      <a:r>
                        <a:rPr lang="es-MX" sz="1300" b="0" i="0" dirty="0">
                          <a:latin typeface="Calibri"/>
                          <a:ea typeface="Calibri"/>
                          <a:cs typeface="Times New Roman"/>
                        </a:rPr>
                        <a:t>, minúsculas y finaliza con punto.</a:t>
                      </a:r>
                      <a:endParaRPr lang="es-ES" sz="1300" b="0" i="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nSpc>
                          <a:spcPct val="115000"/>
                        </a:lnSpc>
                        <a:spcAft>
                          <a:spcPts val="0"/>
                        </a:spcAft>
                      </a:pPr>
                      <a:endParaRPr lang="es-MX" sz="130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60000"/>
                        <a:lumOff val="40000"/>
                      </a:schemeClr>
                    </a:solidFill>
                  </a:tcPr>
                </a:tc>
                <a:tc>
                  <a:txBody>
                    <a:bodyPr/>
                    <a:lstStyle/>
                    <a:p>
                      <a:pPr marL="457200">
                        <a:lnSpc>
                          <a:spcPct val="115000"/>
                        </a:lnSpc>
                        <a:spcAft>
                          <a:spcPts val="0"/>
                        </a:spcAft>
                      </a:pPr>
                      <a:r>
                        <a:rPr lang="es-MX" sz="1300" dirty="0">
                          <a:latin typeface="Calibri"/>
                          <a:ea typeface="Calibri"/>
                          <a:cs typeface="Times New Roman"/>
                        </a:rPr>
                        <a:t>Nivel 4</a:t>
                      </a:r>
                      <a:endParaRPr lang="es-ES" sz="130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gn="just">
                        <a:lnSpc>
                          <a:spcPct val="115000"/>
                        </a:lnSpc>
                        <a:spcAft>
                          <a:spcPts val="0"/>
                        </a:spcAft>
                      </a:pPr>
                      <a:r>
                        <a:rPr lang="es-MX" sz="1300" i="1" dirty="0">
                          <a:latin typeface="Calibri"/>
                          <a:ea typeface="Calibri"/>
                          <a:cs typeface="Times New Roman"/>
                        </a:rPr>
                        <a:t>Encabezado de párrafo con sangría, en minúsculas, cursivas,  alineado a la izquierda y finaliza con punto.</a:t>
                      </a:r>
                      <a:endParaRPr lang="es-ES" sz="1300" dirty="0">
                        <a:latin typeface="Calibri"/>
                        <a:ea typeface="Calibri"/>
                        <a:cs typeface="Times New Roman"/>
                      </a:endParaRPr>
                    </a:p>
                  </a:txBody>
                  <a:tcPr marL="59559" marR="59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9" name="8 Rectángulo"/>
          <p:cNvSpPr/>
          <p:nvPr/>
        </p:nvSpPr>
        <p:spPr>
          <a:xfrm>
            <a:off x="611560" y="464848"/>
            <a:ext cx="5339410" cy="369332"/>
          </a:xfrm>
          <a:prstGeom prst="rect">
            <a:avLst/>
          </a:prstGeom>
        </p:spPr>
        <p:txBody>
          <a:bodyPr wrap="none">
            <a:spAutoFit/>
          </a:bodyPr>
          <a:lstStyle/>
          <a:p>
            <a:r>
              <a:rPr lang="es-ES" b="1" dirty="0" smtClean="0">
                <a:solidFill>
                  <a:schemeClr val="bg1">
                    <a:lumMod val="65000"/>
                  </a:schemeClr>
                </a:solidFill>
              </a:rPr>
              <a:t>» </a:t>
            </a:r>
            <a:r>
              <a:rPr lang="es-MX" b="1" dirty="0" smtClean="0">
                <a:solidFill>
                  <a:schemeClr val="bg1">
                    <a:lumMod val="65000"/>
                  </a:schemeClr>
                </a:solidFill>
              </a:rPr>
              <a:t>NIVELES EN ENCABEZADOS (TÍTULOS Y SUBTÍTULOS)</a:t>
            </a:r>
            <a:endParaRPr lang="es-ES" dirty="0" smtClean="0">
              <a:solidFill>
                <a:schemeClr val="bg1">
                  <a:lumMod val="65000"/>
                </a:schemeClr>
              </a:solidFill>
            </a:endParaRPr>
          </a:p>
        </p:txBody>
      </p:sp>
    </p:spTree>
    <p:extLst>
      <p:ext uri="{BB962C8B-B14F-4D97-AF65-F5344CB8AC3E}">
        <p14:creationId xmlns:p14="http://schemas.microsoft.com/office/powerpoint/2010/main" val="279483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611560" y="464848"/>
            <a:ext cx="1969257" cy="369332"/>
          </a:xfrm>
          <a:prstGeom prst="rect">
            <a:avLst/>
          </a:prstGeom>
        </p:spPr>
        <p:txBody>
          <a:bodyPr wrap="none">
            <a:spAutoFit/>
          </a:bodyPr>
          <a:lstStyle/>
          <a:p>
            <a:r>
              <a:rPr lang="es-ES" b="1" dirty="0" smtClean="0">
                <a:solidFill>
                  <a:schemeClr val="bg1">
                    <a:lumMod val="65000"/>
                  </a:schemeClr>
                </a:solidFill>
              </a:rPr>
              <a:t>» </a:t>
            </a:r>
            <a:r>
              <a:rPr lang="es-MX" b="1" dirty="0" smtClean="0">
                <a:solidFill>
                  <a:schemeClr val="bg1">
                    <a:lumMod val="65000"/>
                  </a:schemeClr>
                </a:solidFill>
              </a:rPr>
              <a:t>CITAS Y FUENTES</a:t>
            </a:r>
            <a:endParaRPr lang="es-ES" dirty="0" smtClean="0">
              <a:solidFill>
                <a:schemeClr val="bg1">
                  <a:lumMod val="65000"/>
                </a:schemeClr>
              </a:solidFill>
            </a:endParaRPr>
          </a:p>
        </p:txBody>
      </p:sp>
      <p:sp>
        <p:nvSpPr>
          <p:cNvPr id="3" name="2 Rectángulo"/>
          <p:cNvSpPr/>
          <p:nvPr/>
        </p:nvSpPr>
        <p:spPr>
          <a:xfrm>
            <a:off x="395535" y="1053891"/>
            <a:ext cx="8352929" cy="4247317"/>
          </a:xfrm>
          <a:prstGeom prst="rect">
            <a:avLst/>
          </a:prstGeom>
        </p:spPr>
        <p:txBody>
          <a:bodyPr wrap="square">
            <a:spAutoFit/>
          </a:bodyPr>
          <a:lstStyle/>
          <a:p>
            <a:pPr eaLnBrk="0" hangingPunct="0">
              <a:tabLst>
                <a:tab pos="914400" algn="l"/>
              </a:tabLst>
            </a:pPr>
            <a:r>
              <a:rPr lang="es-ES" dirty="0" smtClean="0">
                <a:latin typeface="+mj-lt"/>
              </a:rPr>
              <a:t>» Se sugiere por</a:t>
            </a:r>
            <a:r>
              <a:rPr lang="es-PR" dirty="0" smtClean="0">
                <a:latin typeface="+mj-lt"/>
              </a:rPr>
              <a:t> cada tema importante cite una o dos fuentes de las más representativas (APA, 2009, p.169).</a:t>
            </a:r>
          </a:p>
          <a:p>
            <a:pPr eaLnBrk="0" hangingPunct="0">
              <a:tabLst>
                <a:tab pos="914400" algn="l"/>
              </a:tabLst>
            </a:pPr>
            <a:r>
              <a:rPr lang="es-PR" dirty="0" smtClean="0">
                <a:latin typeface="+mj-lt"/>
              </a:rPr>
              <a:t>» Incluya tantas citas como considere pertinente, pero no debe abusar en la continuidad de citas, sobre todo textuales.</a:t>
            </a:r>
          </a:p>
          <a:p>
            <a:pPr eaLnBrk="0" hangingPunct="0">
              <a:tabLst>
                <a:tab pos="914400" algn="l"/>
              </a:tabLst>
            </a:pPr>
            <a:endParaRPr lang="es-ES" dirty="0" smtClean="0">
              <a:latin typeface="+mj-lt"/>
            </a:endParaRPr>
          </a:p>
          <a:p>
            <a:pPr eaLnBrk="0" hangingPunct="0">
              <a:tabLst>
                <a:tab pos="914400" algn="l"/>
              </a:tabLst>
            </a:pPr>
            <a:r>
              <a:rPr lang="es-PR" b="1" dirty="0" smtClean="0">
                <a:latin typeface="+mj-lt"/>
              </a:rPr>
              <a:t>» Fuentes o Referencias:</a:t>
            </a:r>
            <a:endParaRPr lang="es-ES" b="1" dirty="0" smtClean="0">
              <a:latin typeface="+mj-lt"/>
            </a:endParaRPr>
          </a:p>
          <a:p>
            <a:pPr eaLnBrk="0" hangingPunct="0">
              <a:lnSpc>
                <a:spcPct val="150000"/>
              </a:lnSpc>
              <a:tabLst>
                <a:tab pos="914400" algn="l"/>
              </a:tabLst>
            </a:pPr>
            <a:r>
              <a:rPr lang="es-PR" dirty="0" smtClean="0">
                <a:latin typeface="+mj-lt"/>
              </a:rPr>
              <a:t>Gutiérrez </a:t>
            </a:r>
            <a:r>
              <a:rPr lang="es-PR" dirty="0" err="1" smtClean="0">
                <a:latin typeface="+mj-lt"/>
              </a:rPr>
              <a:t>Rodriguez</a:t>
            </a:r>
            <a:r>
              <a:rPr lang="es-PR" dirty="0" smtClean="0">
                <a:latin typeface="+mj-lt"/>
              </a:rPr>
              <a:t> (2010) indica que </a:t>
            </a:r>
            <a:r>
              <a:rPr lang="es-PR" dirty="0" err="1" smtClean="0">
                <a:latin typeface="+mj-lt"/>
              </a:rPr>
              <a:t>Jonhson</a:t>
            </a:r>
            <a:r>
              <a:rPr lang="es-PR" dirty="0" smtClean="0">
                <a:latin typeface="+mj-lt"/>
              </a:rPr>
              <a:t>, según citado en </a:t>
            </a:r>
            <a:r>
              <a:rPr lang="es-PR" dirty="0" err="1" smtClean="0">
                <a:latin typeface="+mj-lt"/>
              </a:rPr>
              <a:t>Mertler</a:t>
            </a:r>
            <a:r>
              <a:rPr lang="es-PR" dirty="0" smtClean="0">
                <a:latin typeface="+mj-lt"/>
              </a:rPr>
              <a:t> (2009), sugiere:</a:t>
            </a:r>
            <a:endParaRPr lang="es-ES" dirty="0" smtClean="0">
              <a:latin typeface="+mj-lt"/>
            </a:endParaRPr>
          </a:p>
          <a:p>
            <a:pPr eaLnBrk="0" hangingPunct="0">
              <a:lnSpc>
                <a:spcPct val="150000"/>
              </a:lnSpc>
              <a:tabLst>
                <a:tab pos="914400" algn="l"/>
              </a:tabLst>
            </a:pPr>
            <a:r>
              <a:rPr lang="es-PR" dirty="0" smtClean="0">
                <a:latin typeface="+mj-lt"/>
              </a:rPr>
              <a:t>• Trabajos a nivel grados: 5 – 20 títulos</a:t>
            </a:r>
            <a:endParaRPr lang="es-ES" dirty="0" smtClean="0">
              <a:latin typeface="+mj-lt"/>
            </a:endParaRPr>
          </a:p>
          <a:p>
            <a:pPr eaLnBrk="0" hangingPunct="0">
              <a:lnSpc>
                <a:spcPct val="150000"/>
              </a:lnSpc>
              <a:tabLst>
                <a:tab pos="914400" algn="l"/>
              </a:tabLst>
            </a:pPr>
            <a:r>
              <a:rPr lang="es-PR" dirty="0" smtClean="0">
                <a:latin typeface="+mj-lt"/>
              </a:rPr>
              <a:t>• Tesinas, memoria, práctica dirigida, proyecto de graduación: 20 o más</a:t>
            </a:r>
            <a:endParaRPr lang="es-ES" dirty="0" smtClean="0">
              <a:latin typeface="+mj-lt"/>
            </a:endParaRPr>
          </a:p>
          <a:p>
            <a:pPr eaLnBrk="0" hangingPunct="0">
              <a:lnSpc>
                <a:spcPct val="150000"/>
              </a:lnSpc>
              <a:tabLst>
                <a:tab pos="914400" algn="l"/>
              </a:tabLst>
            </a:pPr>
            <a:r>
              <a:rPr lang="es-PR" dirty="0" smtClean="0">
                <a:latin typeface="+mj-lt"/>
              </a:rPr>
              <a:t>• Tesis de maestría (en el caso de algunas universidades hacen memoria para la maestría): 40 o más</a:t>
            </a:r>
            <a:endParaRPr lang="es-ES" dirty="0" smtClean="0">
              <a:latin typeface="+mj-lt"/>
            </a:endParaRPr>
          </a:p>
          <a:p>
            <a:pPr eaLnBrk="0" hangingPunct="0">
              <a:lnSpc>
                <a:spcPct val="150000"/>
              </a:lnSpc>
              <a:tabLst>
                <a:tab pos="914400" algn="l"/>
              </a:tabLst>
            </a:pPr>
            <a:r>
              <a:rPr lang="es-PR" dirty="0" smtClean="0">
                <a:latin typeface="+mj-lt"/>
              </a:rPr>
              <a:t>• Disertaciones: 50 o más </a:t>
            </a:r>
            <a:endParaRPr lang="es-PR" dirty="0">
              <a:latin typeface="+mj-lt"/>
            </a:endParaRPr>
          </a:p>
        </p:txBody>
      </p:sp>
    </p:spTree>
    <p:extLst>
      <p:ext uri="{BB962C8B-B14F-4D97-AF65-F5344CB8AC3E}">
        <p14:creationId xmlns:p14="http://schemas.microsoft.com/office/powerpoint/2010/main" val="407726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611560" y="464848"/>
            <a:ext cx="4024371" cy="369332"/>
          </a:xfrm>
          <a:prstGeom prst="rect">
            <a:avLst/>
          </a:prstGeom>
        </p:spPr>
        <p:txBody>
          <a:bodyPr wrap="none">
            <a:spAutoFit/>
          </a:bodyPr>
          <a:lstStyle/>
          <a:p>
            <a:r>
              <a:rPr lang="es-ES" b="1" dirty="0" smtClean="0">
                <a:solidFill>
                  <a:schemeClr val="bg1">
                    <a:lumMod val="65000"/>
                  </a:schemeClr>
                </a:solidFill>
              </a:rPr>
              <a:t>» </a:t>
            </a:r>
            <a:r>
              <a:rPr lang="es-MX" b="1" dirty="0" smtClean="0">
                <a:solidFill>
                  <a:schemeClr val="bg1">
                    <a:lumMod val="65000"/>
                  </a:schemeClr>
                </a:solidFill>
              </a:rPr>
              <a:t>SECCIONES DEL DOCUMENTO ESCRITO</a:t>
            </a:r>
            <a:endParaRPr lang="es-ES" dirty="0" smtClean="0">
              <a:solidFill>
                <a:schemeClr val="bg1">
                  <a:lumMod val="65000"/>
                </a:schemeClr>
              </a:solidFill>
            </a:endParaRPr>
          </a:p>
        </p:txBody>
      </p:sp>
      <p:sp>
        <p:nvSpPr>
          <p:cNvPr id="3" name="2 Rectángulo"/>
          <p:cNvSpPr/>
          <p:nvPr/>
        </p:nvSpPr>
        <p:spPr>
          <a:xfrm>
            <a:off x="395536" y="764704"/>
            <a:ext cx="8352928" cy="5153206"/>
          </a:xfrm>
          <a:prstGeom prst="rect">
            <a:avLst/>
          </a:prstGeom>
        </p:spPr>
        <p:txBody>
          <a:bodyPr wrap="square">
            <a:spAutoFit/>
          </a:bodyPr>
          <a:lstStyle/>
          <a:p>
            <a:pPr>
              <a:lnSpc>
                <a:spcPct val="150000"/>
              </a:lnSpc>
              <a:defRPr/>
            </a:pPr>
            <a:r>
              <a:rPr lang="es-MX" sz="1700" dirty="0" smtClean="0"/>
              <a:t>• Portada: Incluye </a:t>
            </a:r>
            <a:r>
              <a:rPr lang="es-MX" sz="1700" dirty="0"/>
              <a:t>los datos de identificación de la obra, autor, editorial o universidad, carrera y año.</a:t>
            </a:r>
            <a:endParaRPr lang="es-ES" sz="1700" dirty="0"/>
          </a:p>
          <a:p>
            <a:pPr>
              <a:lnSpc>
                <a:spcPct val="150000"/>
              </a:lnSpc>
              <a:defRPr/>
            </a:pPr>
            <a:r>
              <a:rPr lang="es-MX" sz="1700" dirty="0" smtClean="0"/>
              <a:t>• Resumen:  </a:t>
            </a:r>
            <a:r>
              <a:rPr lang="es-MX" sz="1700" dirty="0"/>
              <a:t>Breve y concisa descripción del trabajo, se recomienda usar de 125 a 250 palabras.</a:t>
            </a:r>
            <a:endParaRPr lang="es-ES" sz="1700" dirty="0"/>
          </a:p>
          <a:p>
            <a:pPr>
              <a:lnSpc>
                <a:spcPct val="150000"/>
              </a:lnSpc>
              <a:defRPr/>
            </a:pPr>
            <a:r>
              <a:rPr lang="es-MX" sz="1700" dirty="0" smtClean="0"/>
              <a:t>• Introducción</a:t>
            </a:r>
            <a:endParaRPr lang="es-ES" sz="1700" dirty="0"/>
          </a:p>
          <a:p>
            <a:pPr>
              <a:lnSpc>
                <a:spcPct val="150000"/>
              </a:lnSpc>
              <a:defRPr/>
            </a:pPr>
            <a:r>
              <a:rPr lang="es-MX" sz="1700" dirty="0" smtClean="0"/>
              <a:t>• Texto</a:t>
            </a:r>
            <a:endParaRPr lang="es-ES" sz="1700" dirty="0"/>
          </a:p>
          <a:p>
            <a:pPr>
              <a:lnSpc>
                <a:spcPct val="150000"/>
              </a:lnSpc>
              <a:defRPr/>
            </a:pPr>
            <a:r>
              <a:rPr lang="es-MX" sz="1700" dirty="0" smtClean="0"/>
              <a:t>• Títulos </a:t>
            </a:r>
            <a:r>
              <a:rPr lang="es-MX" sz="1700" dirty="0"/>
              <a:t>y subtítulos</a:t>
            </a:r>
            <a:endParaRPr lang="es-ES" sz="1700" dirty="0"/>
          </a:p>
          <a:p>
            <a:pPr>
              <a:lnSpc>
                <a:spcPct val="150000"/>
              </a:lnSpc>
              <a:defRPr/>
            </a:pPr>
            <a:r>
              <a:rPr lang="es-MX" sz="1700" dirty="0" smtClean="0"/>
              <a:t>• Tablas</a:t>
            </a:r>
            <a:endParaRPr lang="es-ES" sz="1700" dirty="0"/>
          </a:p>
          <a:p>
            <a:pPr>
              <a:lnSpc>
                <a:spcPct val="150000"/>
              </a:lnSpc>
              <a:defRPr/>
            </a:pPr>
            <a:r>
              <a:rPr lang="es-MX" sz="1700" dirty="0" smtClean="0"/>
              <a:t>• Gráficos</a:t>
            </a:r>
            <a:endParaRPr lang="es-ES" sz="1700" dirty="0"/>
          </a:p>
          <a:p>
            <a:pPr>
              <a:lnSpc>
                <a:spcPct val="150000"/>
              </a:lnSpc>
              <a:defRPr/>
            </a:pPr>
            <a:r>
              <a:rPr lang="es-MX" sz="1700" dirty="0" smtClean="0"/>
              <a:t>• Notas </a:t>
            </a:r>
            <a:r>
              <a:rPr lang="es-MX" sz="1700" dirty="0"/>
              <a:t>a pie de página</a:t>
            </a:r>
            <a:endParaRPr lang="es-ES" sz="1700" dirty="0"/>
          </a:p>
          <a:p>
            <a:pPr>
              <a:lnSpc>
                <a:spcPct val="150000"/>
              </a:lnSpc>
              <a:defRPr/>
            </a:pPr>
            <a:r>
              <a:rPr lang="es-MX" sz="1700" dirty="0" smtClean="0"/>
              <a:t>• Citas </a:t>
            </a:r>
            <a:r>
              <a:rPr lang="es-MX" sz="1700" dirty="0"/>
              <a:t>en texto</a:t>
            </a:r>
            <a:endParaRPr lang="es-ES" sz="1700" dirty="0"/>
          </a:p>
          <a:p>
            <a:pPr>
              <a:lnSpc>
                <a:spcPct val="150000"/>
              </a:lnSpc>
              <a:defRPr/>
            </a:pPr>
            <a:r>
              <a:rPr lang="es-MX" sz="1700" dirty="0" smtClean="0"/>
              <a:t>• Referencias</a:t>
            </a:r>
            <a:endParaRPr lang="es-ES" sz="1700" dirty="0"/>
          </a:p>
          <a:p>
            <a:pPr>
              <a:lnSpc>
                <a:spcPct val="150000"/>
              </a:lnSpc>
              <a:defRPr/>
            </a:pPr>
            <a:r>
              <a:rPr lang="es-MX" sz="1700" dirty="0" smtClean="0"/>
              <a:t>• Apéndices</a:t>
            </a:r>
            <a:endParaRPr lang="es-ES" sz="1700" dirty="0"/>
          </a:p>
        </p:txBody>
      </p:sp>
    </p:spTree>
    <p:extLst>
      <p:ext uri="{BB962C8B-B14F-4D97-AF65-F5344CB8AC3E}">
        <p14:creationId xmlns:p14="http://schemas.microsoft.com/office/powerpoint/2010/main" val="3466186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7 Diagrama"/>
          <p:cNvGraphicFramePr/>
          <p:nvPr>
            <p:extLst>
              <p:ext uri="{D42A27DB-BD31-4B8C-83A1-F6EECF244321}">
                <p14:modId xmlns:p14="http://schemas.microsoft.com/office/powerpoint/2010/main" val="1482385223"/>
              </p:ext>
            </p:extLst>
          </p:nvPr>
        </p:nvGraphicFramePr>
        <p:xfrm>
          <a:off x="1861904" y="681569"/>
          <a:ext cx="5472609" cy="5143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8 Rectángulo"/>
          <p:cNvSpPr/>
          <p:nvPr/>
        </p:nvSpPr>
        <p:spPr>
          <a:xfrm>
            <a:off x="296464" y="260648"/>
            <a:ext cx="5197833" cy="646331"/>
          </a:xfrm>
          <a:prstGeom prst="rect">
            <a:avLst/>
          </a:prstGeom>
        </p:spPr>
        <p:txBody>
          <a:bodyPr wrap="none">
            <a:spAutoFit/>
          </a:bodyPr>
          <a:lstStyle/>
          <a:p>
            <a:r>
              <a:rPr lang="es-ES" b="1" dirty="0" smtClean="0">
                <a:solidFill>
                  <a:schemeClr val="bg1">
                    <a:lumMod val="65000"/>
                  </a:schemeClr>
                </a:solidFill>
              </a:rPr>
              <a:t>» TIPOS </a:t>
            </a:r>
            <a:r>
              <a:rPr lang="es-ES" b="1" dirty="0">
                <a:solidFill>
                  <a:schemeClr val="bg1">
                    <a:lumMod val="65000"/>
                  </a:schemeClr>
                </a:solidFill>
              </a:rPr>
              <a:t>DE DOCUMENTOS GENERALMENTE USADOS</a:t>
            </a:r>
          </a:p>
          <a:p>
            <a:endParaRPr lang="es-ES" b="1" dirty="0">
              <a:solidFill>
                <a:schemeClr val="bg1">
                  <a:lumMod val="65000"/>
                </a:schemeClr>
              </a:solidFill>
            </a:endParaRPr>
          </a:p>
        </p:txBody>
      </p:sp>
    </p:spTree>
    <p:extLst>
      <p:ext uri="{BB962C8B-B14F-4D97-AF65-F5344CB8AC3E}">
        <p14:creationId xmlns:p14="http://schemas.microsoft.com/office/powerpoint/2010/main" val="141683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7 Diagrama"/>
          <p:cNvGraphicFramePr/>
          <p:nvPr>
            <p:extLst>
              <p:ext uri="{D42A27DB-BD31-4B8C-83A1-F6EECF244321}">
                <p14:modId xmlns:p14="http://schemas.microsoft.com/office/powerpoint/2010/main" val="4275324920"/>
              </p:ext>
            </p:extLst>
          </p:nvPr>
        </p:nvGraphicFramePr>
        <p:xfrm>
          <a:off x="392877" y="735639"/>
          <a:ext cx="8358246" cy="514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8 Rectángulo"/>
          <p:cNvSpPr/>
          <p:nvPr/>
        </p:nvSpPr>
        <p:spPr>
          <a:xfrm>
            <a:off x="296464" y="260648"/>
            <a:ext cx="5197833" cy="646331"/>
          </a:xfrm>
          <a:prstGeom prst="rect">
            <a:avLst/>
          </a:prstGeom>
        </p:spPr>
        <p:txBody>
          <a:bodyPr wrap="none">
            <a:spAutoFit/>
          </a:bodyPr>
          <a:lstStyle/>
          <a:p>
            <a:r>
              <a:rPr lang="es-ES" b="1" dirty="0" smtClean="0">
                <a:solidFill>
                  <a:schemeClr val="bg1">
                    <a:lumMod val="65000"/>
                  </a:schemeClr>
                </a:solidFill>
              </a:rPr>
              <a:t>» TIPOS </a:t>
            </a:r>
            <a:r>
              <a:rPr lang="es-ES" b="1" dirty="0">
                <a:solidFill>
                  <a:schemeClr val="bg1">
                    <a:lumMod val="65000"/>
                  </a:schemeClr>
                </a:solidFill>
              </a:rPr>
              <a:t>DE DOCUMENTOS GENERALMENTE USADOS</a:t>
            </a:r>
          </a:p>
          <a:p>
            <a:endParaRPr lang="es-ES" b="1" dirty="0">
              <a:solidFill>
                <a:schemeClr val="bg1">
                  <a:lumMod val="65000"/>
                </a:schemeClr>
              </a:solidFill>
            </a:endParaRPr>
          </a:p>
        </p:txBody>
      </p:sp>
    </p:spTree>
    <p:extLst>
      <p:ext uri="{BB962C8B-B14F-4D97-AF65-F5344CB8AC3E}">
        <p14:creationId xmlns:p14="http://schemas.microsoft.com/office/powerpoint/2010/main" val="330129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260648"/>
            <a:ext cx="1816010" cy="646331"/>
          </a:xfrm>
          <a:prstGeom prst="rect">
            <a:avLst/>
          </a:prstGeom>
        </p:spPr>
        <p:txBody>
          <a:bodyPr wrap="none">
            <a:spAutoFit/>
          </a:bodyPr>
          <a:lstStyle/>
          <a:p>
            <a:r>
              <a:rPr lang="es-ES" b="1" dirty="0" smtClean="0">
                <a:solidFill>
                  <a:schemeClr val="bg1">
                    <a:lumMod val="65000"/>
                  </a:schemeClr>
                </a:solidFill>
              </a:rPr>
              <a:t>» TIPOS </a:t>
            </a:r>
            <a:r>
              <a:rPr lang="es-ES" b="1" dirty="0">
                <a:solidFill>
                  <a:schemeClr val="bg1">
                    <a:lumMod val="65000"/>
                  </a:schemeClr>
                </a:solidFill>
              </a:rPr>
              <a:t>DE </a:t>
            </a:r>
            <a:r>
              <a:rPr lang="es-ES" b="1" dirty="0" smtClean="0">
                <a:solidFill>
                  <a:schemeClr val="bg1">
                    <a:lumMod val="65000"/>
                  </a:schemeClr>
                </a:solidFill>
              </a:rPr>
              <a:t>CITAS</a:t>
            </a:r>
            <a:endParaRPr lang="es-ES" b="1" dirty="0">
              <a:solidFill>
                <a:schemeClr val="bg1">
                  <a:lumMod val="65000"/>
                </a:schemeClr>
              </a:solidFill>
            </a:endParaRPr>
          </a:p>
          <a:p>
            <a:endParaRPr lang="es-ES" b="1" dirty="0">
              <a:solidFill>
                <a:schemeClr val="bg1">
                  <a:lumMod val="65000"/>
                </a:schemeClr>
              </a:solidFill>
            </a:endParaRPr>
          </a:p>
        </p:txBody>
      </p:sp>
      <p:sp>
        <p:nvSpPr>
          <p:cNvPr id="3" name="2 Rectángulo"/>
          <p:cNvSpPr/>
          <p:nvPr/>
        </p:nvSpPr>
        <p:spPr>
          <a:xfrm>
            <a:off x="2286000" y="3050435"/>
            <a:ext cx="4572000" cy="757130"/>
          </a:xfrm>
          <a:prstGeom prst="rect">
            <a:avLst/>
          </a:prstGeom>
        </p:spPr>
        <p:txBody>
          <a:bodyPr>
            <a:spAutoFit/>
          </a:bodyPr>
          <a:lstStyle/>
          <a:p>
            <a:pPr marL="514350" indent="-514350" algn="just">
              <a:lnSpc>
                <a:spcPct val="80000"/>
              </a:lnSpc>
              <a:buClr>
                <a:schemeClr val="folHlink"/>
              </a:buClr>
            </a:pPr>
            <a:r>
              <a:rPr lang="es-ES" dirty="0"/>
              <a:t>1. CITAS TEXTUALES</a:t>
            </a:r>
          </a:p>
          <a:p>
            <a:pPr marL="514350" indent="-514350" algn="just">
              <a:lnSpc>
                <a:spcPct val="80000"/>
              </a:lnSpc>
              <a:buClr>
                <a:schemeClr val="folHlink"/>
              </a:buClr>
            </a:pPr>
            <a:r>
              <a:rPr lang="es-ES" dirty="0"/>
              <a:t>	A. Cortas = menos de 40 palabras</a:t>
            </a:r>
          </a:p>
          <a:p>
            <a:pPr marL="514350" indent="-514350" algn="just">
              <a:lnSpc>
                <a:spcPct val="80000"/>
              </a:lnSpc>
              <a:buClr>
                <a:schemeClr val="folHlink"/>
              </a:buClr>
            </a:pPr>
            <a:r>
              <a:rPr lang="es-ES" dirty="0"/>
              <a:t>	B. Largas = + de 40 palabras</a:t>
            </a:r>
          </a:p>
        </p:txBody>
      </p:sp>
      <p:graphicFrame>
        <p:nvGraphicFramePr>
          <p:cNvPr id="4" name="3 Tabla"/>
          <p:cNvGraphicFramePr>
            <a:graphicFrameLocks noGrp="1"/>
          </p:cNvGraphicFramePr>
          <p:nvPr>
            <p:extLst>
              <p:ext uri="{D42A27DB-BD31-4B8C-83A1-F6EECF244321}">
                <p14:modId xmlns:p14="http://schemas.microsoft.com/office/powerpoint/2010/main" val="758586644"/>
              </p:ext>
            </p:extLst>
          </p:nvPr>
        </p:nvGraphicFramePr>
        <p:xfrm>
          <a:off x="1411374" y="1299984"/>
          <a:ext cx="6472994" cy="3569176"/>
        </p:xfrm>
        <a:graphic>
          <a:graphicData uri="http://schemas.openxmlformats.org/drawingml/2006/table">
            <a:tbl>
              <a:tblPr firstRow="1" bandRow="1">
                <a:tableStyleId>{22838BEF-8BB2-4498-84A7-C5851F593DF1}</a:tableStyleId>
              </a:tblPr>
              <a:tblGrid>
                <a:gridCol w="3236497"/>
                <a:gridCol w="3236497"/>
              </a:tblGrid>
              <a:tr h="401464">
                <a:tc>
                  <a:txBody>
                    <a:bodyPr/>
                    <a:lstStyle/>
                    <a:p>
                      <a:pPr algn="ctr">
                        <a:lnSpc>
                          <a:spcPct val="100000"/>
                        </a:lnSpc>
                      </a:pPr>
                      <a:r>
                        <a:rPr lang="es-ES" dirty="0" smtClean="0"/>
                        <a:t>»1. CITAS TEXTUALES</a:t>
                      </a:r>
                      <a:endParaRPr lang="es-HN" dirty="0"/>
                    </a:p>
                  </a:txBody>
                  <a:tcPr/>
                </a:tc>
                <a:tc>
                  <a:txBody>
                    <a:bodyPr/>
                    <a:lstStyle/>
                    <a:p>
                      <a:pPr algn="ctr">
                        <a:lnSpc>
                          <a:spcPct val="100000"/>
                        </a:lnSpc>
                      </a:pPr>
                      <a:r>
                        <a:rPr lang="es-ES" dirty="0" smtClean="0"/>
                        <a:t>»2. </a:t>
                      </a:r>
                      <a:r>
                        <a:rPr lang="es-ES" sz="1800" dirty="0" smtClean="0"/>
                        <a:t>CITAS NO TEXTUALES</a:t>
                      </a:r>
                      <a:endParaRPr lang="es-HN" dirty="0"/>
                    </a:p>
                  </a:txBody>
                  <a:tcPr/>
                </a:tc>
              </a:tr>
              <a:tr h="692937">
                <a:tc>
                  <a:txBody>
                    <a:bodyPr/>
                    <a:lstStyle/>
                    <a:p>
                      <a:pPr marL="514350" indent="-514350" algn="just" eaLnBrk="1" hangingPunct="1">
                        <a:lnSpc>
                          <a:spcPct val="100000"/>
                        </a:lnSpc>
                        <a:buClr>
                          <a:schemeClr val="folHlink"/>
                        </a:buClr>
                        <a:buFont typeface="Wingdings" pitchFamily="2" charset="2"/>
                        <a:buNone/>
                      </a:pPr>
                      <a:r>
                        <a:rPr lang="es-ES" sz="1800" dirty="0" smtClean="0"/>
                        <a:t>Cortas = menos de 40 palabras</a:t>
                      </a:r>
                    </a:p>
                    <a:p>
                      <a:pPr marL="514350" indent="-514350" algn="just" eaLnBrk="1" hangingPunct="1">
                        <a:lnSpc>
                          <a:spcPct val="100000"/>
                        </a:lnSpc>
                        <a:buClr>
                          <a:schemeClr val="folHlink"/>
                        </a:buClr>
                        <a:buFont typeface="Wingdings" pitchFamily="2" charset="2"/>
                        <a:buNone/>
                      </a:pPr>
                      <a:r>
                        <a:rPr lang="es-ES" sz="1800" dirty="0" smtClean="0"/>
                        <a:t>Largas = m</a:t>
                      </a:r>
                      <a:r>
                        <a:rPr lang="es-HN" sz="1800" dirty="0" err="1" smtClean="0"/>
                        <a:t>ás</a:t>
                      </a:r>
                      <a:r>
                        <a:rPr lang="es-ES" sz="1800" dirty="0" smtClean="0"/>
                        <a:t> de 40 palabras</a:t>
                      </a:r>
                      <a:endParaRPr lang="es-HN" dirty="0"/>
                    </a:p>
                  </a:txBody>
                  <a:tcPr/>
                </a:tc>
                <a:tc>
                  <a:txBody>
                    <a:bodyPr/>
                    <a:lstStyle/>
                    <a:p>
                      <a:pPr>
                        <a:lnSpc>
                          <a:spcPct val="100000"/>
                        </a:lnSpc>
                      </a:pPr>
                      <a:endParaRPr lang="es-HN" dirty="0"/>
                    </a:p>
                  </a:txBody>
                  <a:tcPr/>
                </a:tc>
              </a:tr>
              <a:tr h="2474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Cuando se describe un párrafo o palabras textual, palabra por palabra, de algún documento o fuente de información, física o electrónica. Se cita el autor, la fecha y la página, entre paréntesis.</a:t>
                      </a:r>
                    </a:p>
                    <a:p>
                      <a:pPr>
                        <a:lnSpc>
                          <a:spcPct val="100000"/>
                        </a:lnSpc>
                      </a:pPr>
                      <a:endParaRPr lang="es-HN"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Cuando se hace referencia a lo que alguien escribió, pero no se reproduce exactamente. También se llama paráfrasis. Solo se cita, entre paréntesis, el autor y la fecha) </a:t>
                      </a:r>
                    </a:p>
                    <a:p>
                      <a:pPr>
                        <a:lnSpc>
                          <a:spcPct val="100000"/>
                        </a:lnSpc>
                      </a:pPr>
                      <a:endParaRPr lang="es-HN" dirty="0"/>
                    </a:p>
                  </a:txBody>
                  <a:tcPr anchor="ctr"/>
                </a:tc>
              </a:tr>
            </a:tbl>
          </a:graphicData>
        </a:graphic>
      </p:graphicFrame>
    </p:spTree>
    <p:extLst>
      <p:ext uri="{BB962C8B-B14F-4D97-AF65-F5344CB8AC3E}">
        <p14:creationId xmlns:p14="http://schemas.microsoft.com/office/powerpoint/2010/main" val="2700554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260648"/>
            <a:ext cx="2009524" cy="954107"/>
          </a:xfrm>
          <a:prstGeom prst="rect">
            <a:avLst/>
          </a:prstGeom>
        </p:spPr>
        <p:txBody>
          <a:bodyPr wrap="none">
            <a:spAutoFit/>
          </a:bodyPr>
          <a:lstStyle/>
          <a:p>
            <a:r>
              <a:rPr lang="es-ES" b="1" dirty="0" smtClean="0">
                <a:solidFill>
                  <a:schemeClr val="bg1">
                    <a:lumMod val="65000"/>
                  </a:schemeClr>
                </a:solidFill>
              </a:rPr>
              <a:t>» CITAS TEXTUALES</a:t>
            </a:r>
          </a:p>
          <a:p>
            <a:pPr algn="ctr"/>
            <a:r>
              <a:rPr lang="es-ES" sz="2000" b="1" u="sng" dirty="0" smtClean="0">
                <a:solidFill>
                  <a:schemeClr val="tx2"/>
                </a:solidFill>
              </a:rPr>
              <a:t>Cortas</a:t>
            </a:r>
          </a:p>
          <a:p>
            <a:endParaRPr lang="es-ES" b="1" dirty="0">
              <a:solidFill>
                <a:schemeClr val="bg1">
                  <a:lumMod val="65000"/>
                </a:schemeClr>
              </a:solidFill>
            </a:endParaRPr>
          </a:p>
        </p:txBody>
      </p:sp>
      <p:sp>
        <p:nvSpPr>
          <p:cNvPr id="9" name="Rectangle 7"/>
          <p:cNvSpPr>
            <a:spLocks noGrp="1" noChangeArrowheads="1"/>
          </p:cNvSpPr>
          <p:nvPr>
            <p:ph idx="1"/>
          </p:nvPr>
        </p:nvSpPr>
        <p:spPr>
          <a:xfrm>
            <a:off x="510144" y="1412776"/>
            <a:ext cx="8062913" cy="3725862"/>
          </a:xfrm>
        </p:spPr>
        <p:txBody>
          <a:bodyPr>
            <a:normAutofit/>
          </a:bodyPr>
          <a:lstStyle/>
          <a:p>
            <a:pPr algn="just" eaLnBrk="1" hangingPunct="1">
              <a:lnSpc>
                <a:spcPct val="80000"/>
              </a:lnSpc>
              <a:buClr>
                <a:schemeClr val="folHlink"/>
              </a:buClr>
              <a:buFont typeface="Wingdings" pitchFamily="2" charset="2"/>
              <a:buNone/>
            </a:pPr>
            <a:r>
              <a:rPr lang="es-ES" sz="2000" dirty="0" smtClean="0"/>
              <a:t>Menos de 40 palabras: se incorpora en el texto y se encierra entre dobles comillas.</a:t>
            </a:r>
          </a:p>
          <a:p>
            <a:pPr algn="just" eaLnBrk="1" hangingPunct="1">
              <a:lnSpc>
                <a:spcPct val="80000"/>
              </a:lnSpc>
              <a:buClr>
                <a:schemeClr val="folHlink"/>
              </a:buClr>
              <a:buFont typeface="Wingdings" pitchFamily="2" charset="2"/>
              <a:buNone/>
            </a:pPr>
            <a:endParaRPr lang="es-ES" sz="2000" dirty="0" smtClean="0"/>
          </a:p>
          <a:p>
            <a:pPr algn="just" eaLnBrk="1" hangingPunct="1">
              <a:lnSpc>
                <a:spcPct val="80000"/>
              </a:lnSpc>
            </a:pPr>
            <a:r>
              <a:rPr lang="es-ES" sz="2000" dirty="0" err="1" smtClean="0"/>
              <a:t>Ej</a:t>
            </a:r>
            <a:r>
              <a:rPr lang="es-ES" sz="2000" dirty="0" smtClean="0"/>
              <a:t> cita 1:</a:t>
            </a:r>
          </a:p>
          <a:p>
            <a:pPr marL="0" indent="0" algn="just" eaLnBrk="1" hangingPunct="1">
              <a:lnSpc>
                <a:spcPct val="80000"/>
              </a:lnSpc>
              <a:buNone/>
            </a:pPr>
            <a:r>
              <a:rPr lang="es-ES" sz="2000" dirty="0" smtClean="0"/>
              <a:t>“En estudios psicométricos realizados por la Universidad de Connecticut… se ha encontrado que los niños tienen menos habilidades que las niñas” (Ferrer, 1986, p.454)  </a:t>
            </a:r>
          </a:p>
          <a:p>
            <a:pPr algn="just" eaLnBrk="1" hangingPunct="1">
              <a:lnSpc>
                <a:spcPct val="80000"/>
              </a:lnSpc>
            </a:pPr>
            <a:endParaRPr lang="es-ES" sz="2000" dirty="0" smtClean="0"/>
          </a:p>
          <a:p>
            <a:pPr algn="just">
              <a:lnSpc>
                <a:spcPct val="80000"/>
              </a:lnSpc>
            </a:pPr>
            <a:r>
              <a:rPr lang="es-ES" sz="2000" dirty="0" err="1"/>
              <a:t>Ej</a:t>
            </a:r>
            <a:r>
              <a:rPr lang="es-ES" sz="2000" dirty="0"/>
              <a:t> cita 2:</a:t>
            </a:r>
          </a:p>
          <a:p>
            <a:pPr marL="0" indent="0" algn="just">
              <a:lnSpc>
                <a:spcPct val="80000"/>
              </a:lnSpc>
              <a:buNone/>
            </a:pPr>
            <a:r>
              <a:rPr lang="es-ES" sz="2000" dirty="0" smtClean="0"/>
              <a:t>Ella </a:t>
            </a:r>
            <a:r>
              <a:rPr lang="es-ES" sz="2000" dirty="0"/>
              <a:t>afirmó, “El ‘efecto placebo’ desapareció cuando las conductas se estudiaron de esta manera” (Miele, 1993, p. 276), pero no aclaró cuáles conductas se sometieron a estudio.</a:t>
            </a:r>
            <a:r>
              <a:rPr lang="es-ES" sz="1800" dirty="0"/>
              <a:t>  </a:t>
            </a:r>
          </a:p>
          <a:p>
            <a:pPr algn="just" eaLnBrk="1" hangingPunct="1">
              <a:lnSpc>
                <a:spcPct val="80000"/>
              </a:lnSpc>
              <a:buFont typeface="Wingdings" pitchFamily="2" charset="2"/>
              <a:buNone/>
            </a:pPr>
            <a:endParaRPr lang="es-ES" sz="2000" dirty="0" smtClean="0"/>
          </a:p>
        </p:txBody>
      </p:sp>
    </p:spTree>
    <p:extLst>
      <p:ext uri="{BB962C8B-B14F-4D97-AF65-F5344CB8AC3E}">
        <p14:creationId xmlns:p14="http://schemas.microsoft.com/office/powerpoint/2010/main" val="145396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260648"/>
            <a:ext cx="2009524" cy="954107"/>
          </a:xfrm>
          <a:prstGeom prst="rect">
            <a:avLst/>
          </a:prstGeom>
        </p:spPr>
        <p:txBody>
          <a:bodyPr wrap="none">
            <a:spAutoFit/>
          </a:bodyPr>
          <a:lstStyle/>
          <a:p>
            <a:r>
              <a:rPr lang="es-ES" b="1" dirty="0" smtClean="0">
                <a:solidFill>
                  <a:schemeClr val="bg1">
                    <a:lumMod val="65000"/>
                  </a:schemeClr>
                </a:solidFill>
              </a:rPr>
              <a:t>» CITAS TEXTUALES</a:t>
            </a:r>
          </a:p>
          <a:p>
            <a:pPr algn="ctr"/>
            <a:r>
              <a:rPr lang="es-ES" sz="2000" b="1" u="sng" dirty="0" smtClean="0">
                <a:solidFill>
                  <a:schemeClr val="tx2"/>
                </a:solidFill>
              </a:rPr>
              <a:t>Largas</a:t>
            </a:r>
          </a:p>
          <a:p>
            <a:endParaRPr lang="es-ES" b="1" dirty="0">
              <a:solidFill>
                <a:schemeClr val="bg1">
                  <a:lumMod val="65000"/>
                </a:schemeClr>
              </a:solidFill>
            </a:endParaRPr>
          </a:p>
        </p:txBody>
      </p:sp>
      <p:sp>
        <p:nvSpPr>
          <p:cNvPr id="9" name="Rectangle 5"/>
          <p:cNvSpPr>
            <a:spLocks noGrp="1" noChangeArrowheads="1"/>
          </p:cNvSpPr>
          <p:nvPr>
            <p:ph idx="1"/>
          </p:nvPr>
        </p:nvSpPr>
        <p:spPr>
          <a:xfrm>
            <a:off x="539552" y="1497449"/>
            <a:ext cx="8033506" cy="4214812"/>
          </a:xfrm>
        </p:spPr>
        <p:txBody>
          <a:bodyPr>
            <a:normAutofit/>
          </a:bodyPr>
          <a:lstStyle/>
          <a:p>
            <a:pPr marL="0" indent="0" algn="just" eaLnBrk="1" hangingPunct="1">
              <a:lnSpc>
                <a:spcPct val="80000"/>
              </a:lnSpc>
              <a:buClr>
                <a:schemeClr val="folHlink"/>
              </a:buClr>
              <a:buNone/>
            </a:pPr>
            <a:r>
              <a:rPr lang="es-ES" sz="2000" dirty="0" smtClean="0"/>
              <a:t>Más de 40 palabras: Se coloca el párrafo en un bloque independiente, a espacio sencillo y omita las comillas. Se comienza la cita en una nueva línea o reglón, a una distancia de cinco espacios desde el margen izquierdo (1.3 cm. posición de nuevo párrafo) </a:t>
            </a:r>
          </a:p>
          <a:p>
            <a:pPr marL="0" indent="0" algn="just">
              <a:lnSpc>
                <a:spcPct val="80000"/>
              </a:lnSpc>
              <a:buClr>
                <a:schemeClr val="folHlink"/>
              </a:buClr>
              <a:buNone/>
            </a:pPr>
            <a:endParaRPr lang="es-ES" sz="2000" dirty="0" smtClean="0"/>
          </a:p>
          <a:p>
            <a:pPr marL="0" indent="0" algn="just">
              <a:lnSpc>
                <a:spcPct val="80000"/>
              </a:lnSpc>
              <a:buClr>
                <a:schemeClr val="folHlink"/>
              </a:buClr>
              <a:buNone/>
            </a:pPr>
            <a:r>
              <a:rPr lang="es-ES" sz="2000" dirty="0" err="1" smtClean="0"/>
              <a:t>Ej</a:t>
            </a:r>
            <a:r>
              <a:rPr lang="es-ES" sz="2000" dirty="0" smtClean="0"/>
              <a:t>: </a:t>
            </a:r>
          </a:p>
          <a:p>
            <a:pPr marL="0" indent="0" algn="just">
              <a:lnSpc>
                <a:spcPct val="80000"/>
              </a:lnSpc>
              <a:buClr>
                <a:schemeClr val="folHlink"/>
              </a:buClr>
              <a:buNone/>
            </a:pPr>
            <a:r>
              <a:rPr lang="es-ES" sz="2000" dirty="0" smtClean="0"/>
              <a:t>Miele (1993) encontró lo siguiente: </a:t>
            </a:r>
          </a:p>
          <a:p>
            <a:pPr marL="0" indent="0" algn="just">
              <a:lnSpc>
                <a:spcPct val="80000"/>
              </a:lnSpc>
              <a:buClr>
                <a:schemeClr val="folHlink"/>
              </a:buClr>
              <a:buNone/>
            </a:pPr>
            <a:r>
              <a:rPr lang="es-ES" sz="2000" dirty="0" smtClean="0"/>
              <a:t>El “efecto placebo”, el cual se había verificado en estudios previos, desapareció cuando las conductas se estudiaron de esta manera. Mas aún, las conductas </a:t>
            </a:r>
            <a:r>
              <a:rPr lang="es-ES" sz="2000" i="1" dirty="0" smtClean="0"/>
              <a:t>no se presentaron más</a:t>
            </a:r>
            <a:r>
              <a:rPr lang="es-ES" sz="2000" dirty="0" smtClean="0"/>
              <a:t> [las cursivas se agregaron], aun cuando se administraron fármacos mareantes [</a:t>
            </a:r>
            <a:r>
              <a:rPr lang="es-ES" sz="2000" i="1" dirty="0" smtClean="0"/>
              <a:t>sic</a:t>
            </a:r>
            <a:r>
              <a:rPr lang="es-ES" sz="2000" dirty="0" smtClean="0"/>
              <a:t>]. Los primeros estudios (</a:t>
            </a:r>
            <a:r>
              <a:rPr lang="es-ES" sz="2000" dirty="0" err="1" smtClean="0"/>
              <a:t>e.g</a:t>
            </a:r>
            <a:r>
              <a:rPr lang="es-ES" sz="2000" dirty="0" smtClean="0"/>
              <a:t>., </a:t>
            </a:r>
            <a:r>
              <a:rPr lang="es-ES" sz="2000" dirty="0" err="1" smtClean="0"/>
              <a:t>Abdullah</a:t>
            </a:r>
            <a:r>
              <a:rPr lang="es-ES" sz="2000" dirty="0" smtClean="0"/>
              <a:t>, 1984; Fox, 1979) resultaron claramente prematuros en atribuir los resultados al efecto placebo. (p. 276)</a:t>
            </a:r>
          </a:p>
        </p:txBody>
      </p:sp>
    </p:spTree>
    <p:extLst>
      <p:ext uri="{BB962C8B-B14F-4D97-AF65-F5344CB8AC3E}">
        <p14:creationId xmlns:p14="http://schemas.microsoft.com/office/powerpoint/2010/main" val="415596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Diseñadpra\Escritorio\Archivos Princess\Archivos CRAI\Presentaciones\Nueva Plantilla\02_Titulo y 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7996993" y="5680554"/>
            <a:ext cx="576064" cy="584775"/>
          </a:xfrm>
          <a:prstGeom prst="rect">
            <a:avLst/>
          </a:prstGeom>
          <a:noFill/>
        </p:spPr>
        <p:txBody>
          <a:bodyPr wrap="square" rtlCol="0">
            <a:spAutoFit/>
          </a:bodyPr>
          <a:lstStyle/>
          <a:p>
            <a:r>
              <a:rPr lang="en-US" sz="3200" b="1" dirty="0" smtClean="0">
                <a:solidFill>
                  <a:schemeClr val="bg1"/>
                </a:solidFill>
                <a:latin typeface="Impact" pitchFamily="34" charset="0"/>
              </a:rPr>
              <a:t>1</a:t>
            </a:r>
            <a:endParaRPr lang="es-HN" sz="1600" b="1" dirty="0">
              <a:solidFill>
                <a:schemeClr val="bg1"/>
              </a:solidFill>
              <a:latin typeface="Impact" pitchFamily="34" charset="0"/>
            </a:endParaRPr>
          </a:p>
        </p:txBody>
      </p:sp>
      <p:sp>
        <p:nvSpPr>
          <p:cNvPr id="8" name="7 CuadroTexto"/>
          <p:cNvSpPr txBox="1"/>
          <p:nvPr/>
        </p:nvSpPr>
        <p:spPr>
          <a:xfrm>
            <a:off x="107504" y="340525"/>
            <a:ext cx="7056000" cy="646331"/>
          </a:xfrm>
          <a:prstGeom prst="rect">
            <a:avLst/>
          </a:prstGeom>
          <a:noFill/>
        </p:spPr>
        <p:txBody>
          <a:bodyPr wrap="square" rtlCol="0">
            <a:spAutoFit/>
          </a:bodyPr>
          <a:lstStyle/>
          <a:p>
            <a:r>
              <a:rPr lang="es-HN" sz="3600" b="1" i="1" spc="50" dirty="0" smtClean="0">
                <a:solidFill>
                  <a:schemeClr val="tx2"/>
                </a:solidFill>
                <a:latin typeface="Candara" panose="020E0502030303020204" pitchFamily="34" charset="0"/>
              </a:rPr>
              <a:t>» </a:t>
            </a:r>
            <a:r>
              <a:rPr lang="es-ES" sz="3600" b="1" i="1" spc="50" dirty="0" smtClean="0">
                <a:solidFill>
                  <a:schemeClr val="tx2"/>
                </a:solidFill>
                <a:latin typeface="Candara" panose="020E0502030303020204" pitchFamily="34" charset="0"/>
              </a:rPr>
              <a:t>Resumen del Contenido</a:t>
            </a:r>
            <a:endParaRPr lang="es-HN" sz="3600" b="1" i="1" spc="50" dirty="0">
              <a:solidFill>
                <a:schemeClr val="tx2"/>
              </a:solidFill>
              <a:latin typeface="Candara" panose="020E0502030303020204" pitchFamily="34" charset="0"/>
            </a:endParaRPr>
          </a:p>
        </p:txBody>
      </p:sp>
      <p:sp>
        <p:nvSpPr>
          <p:cNvPr id="9" name="Rectangle 3"/>
          <p:cNvSpPr>
            <a:spLocks noGrp="1" noChangeArrowheads="1"/>
          </p:cNvSpPr>
          <p:nvPr>
            <p:ph idx="1"/>
          </p:nvPr>
        </p:nvSpPr>
        <p:spPr>
          <a:xfrm>
            <a:off x="250825" y="1463980"/>
            <a:ext cx="8750300" cy="4249738"/>
          </a:xfrm>
        </p:spPr>
        <p:txBody>
          <a:bodyPr>
            <a:normAutofit lnSpcReduction="10000"/>
          </a:bodyPr>
          <a:lstStyle/>
          <a:p>
            <a:pPr>
              <a:lnSpc>
                <a:spcPct val="80000"/>
              </a:lnSpc>
              <a:buClr>
                <a:schemeClr val="folHlink"/>
              </a:buClr>
              <a:buFont typeface="Wingdings" pitchFamily="2" charset="2"/>
              <a:buNone/>
            </a:pPr>
            <a:r>
              <a:rPr lang="es-HN" sz="1900" dirty="0" smtClean="0">
                <a:solidFill>
                  <a:schemeClr val="bg1">
                    <a:lumMod val="50000"/>
                  </a:schemeClr>
                </a:solidFill>
                <a:latin typeface="Franklin Gothic Heavy" pitchFamily="34" charset="0"/>
              </a:rPr>
              <a:t>» </a:t>
            </a:r>
            <a:r>
              <a:rPr lang="es-HN" sz="2000" dirty="0" smtClean="0">
                <a:solidFill>
                  <a:schemeClr val="bg1">
                    <a:lumMod val="50000"/>
                  </a:schemeClr>
                </a:solidFill>
                <a:latin typeface="Franklin Gothic Heavy" pitchFamily="34" charset="0"/>
              </a:rPr>
              <a:t>1. </a:t>
            </a:r>
            <a:r>
              <a:rPr lang="es-ES" sz="2000" dirty="0" smtClean="0"/>
              <a:t>Introducción general al estilo de las normas APA</a:t>
            </a:r>
          </a:p>
          <a:p>
            <a:pPr>
              <a:lnSpc>
                <a:spcPct val="80000"/>
              </a:lnSpc>
              <a:buClr>
                <a:schemeClr val="folHlink"/>
              </a:buClr>
              <a:buFont typeface="Wingdings" pitchFamily="2" charset="2"/>
              <a:buNone/>
            </a:pPr>
            <a:endParaRPr lang="es-ES" sz="2000" dirty="0" smtClean="0"/>
          </a:p>
          <a:p>
            <a:pPr>
              <a:lnSpc>
                <a:spcPct val="80000"/>
              </a:lnSpc>
              <a:buClr>
                <a:schemeClr val="folHlink"/>
              </a:buClr>
              <a:buFont typeface="Wingdings" pitchFamily="2" charset="2"/>
              <a:buNone/>
            </a:pPr>
            <a:r>
              <a:rPr lang="es-HN" sz="1900" dirty="0" smtClean="0">
                <a:solidFill>
                  <a:schemeClr val="bg1">
                    <a:lumMod val="50000"/>
                  </a:schemeClr>
                </a:solidFill>
                <a:latin typeface="Franklin Gothic Heavy" pitchFamily="34" charset="0"/>
              </a:rPr>
              <a:t>» </a:t>
            </a:r>
            <a:r>
              <a:rPr lang="es-HN" sz="2000" dirty="0" smtClean="0">
                <a:solidFill>
                  <a:schemeClr val="bg1">
                    <a:lumMod val="50000"/>
                  </a:schemeClr>
                </a:solidFill>
                <a:latin typeface="Franklin Gothic Heavy" pitchFamily="34" charset="0"/>
              </a:rPr>
              <a:t>2. </a:t>
            </a:r>
            <a:r>
              <a:rPr lang="es-ES" sz="2000" dirty="0" smtClean="0"/>
              <a:t>Conceptos importantes en la investigación documental</a:t>
            </a:r>
          </a:p>
          <a:p>
            <a:pPr>
              <a:lnSpc>
                <a:spcPct val="80000"/>
              </a:lnSpc>
              <a:buClr>
                <a:schemeClr val="folHlink"/>
              </a:buClr>
              <a:buFont typeface="Wingdings" pitchFamily="2" charset="2"/>
              <a:buNone/>
            </a:pPr>
            <a:endParaRPr lang="es-ES" sz="2000" dirty="0"/>
          </a:p>
          <a:p>
            <a:pPr>
              <a:lnSpc>
                <a:spcPct val="80000"/>
              </a:lnSpc>
              <a:buClr>
                <a:schemeClr val="folHlink"/>
              </a:buClr>
              <a:buFont typeface="Wingdings" pitchFamily="2" charset="2"/>
              <a:buNone/>
            </a:pPr>
            <a:r>
              <a:rPr lang="es-HN" sz="1900" dirty="0" smtClean="0">
                <a:solidFill>
                  <a:schemeClr val="bg1">
                    <a:lumMod val="50000"/>
                  </a:schemeClr>
                </a:solidFill>
                <a:latin typeface="Franklin Gothic Heavy" pitchFamily="34" charset="0"/>
              </a:rPr>
              <a:t>» </a:t>
            </a:r>
            <a:r>
              <a:rPr lang="es-HN" sz="2000" dirty="0" smtClean="0">
                <a:solidFill>
                  <a:schemeClr val="bg1">
                    <a:lumMod val="50000"/>
                  </a:schemeClr>
                </a:solidFill>
                <a:latin typeface="Franklin Gothic Heavy" pitchFamily="34" charset="0"/>
              </a:rPr>
              <a:t>3. </a:t>
            </a:r>
            <a:r>
              <a:rPr lang="es-ES" sz="2000" dirty="0" smtClean="0"/>
              <a:t>Cambios en las Normas APA, 6a ed.</a:t>
            </a:r>
          </a:p>
          <a:p>
            <a:pPr>
              <a:lnSpc>
                <a:spcPct val="80000"/>
              </a:lnSpc>
              <a:buClr>
                <a:schemeClr val="folHlink"/>
              </a:buClr>
              <a:buFont typeface="Wingdings" pitchFamily="2" charset="2"/>
              <a:buNone/>
            </a:pPr>
            <a:endParaRPr lang="es-ES" sz="2000" dirty="0" smtClean="0"/>
          </a:p>
          <a:p>
            <a:pPr>
              <a:lnSpc>
                <a:spcPct val="80000"/>
              </a:lnSpc>
              <a:buClr>
                <a:schemeClr val="folHlink"/>
              </a:buClr>
              <a:buFont typeface="Wingdings" pitchFamily="2" charset="2"/>
              <a:buNone/>
            </a:pPr>
            <a:r>
              <a:rPr lang="es-HN" sz="1900" dirty="0" smtClean="0">
                <a:solidFill>
                  <a:schemeClr val="bg1">
                    <a:lumMod val="50000"/>
                  </a:schemeClr>
                </a:solidFill>
                <a:latin typeface="Franklin Gothic Heavy" pitchFamily="34" charset="0"/>
              </a:rPr>
              <a:t>» </a:t>
            </a:r>
            <a:r>
              <a:rPr lang="es-HN" sz="2000" dirty="0" smtClean="0">
                <a:solidFill>
                  <a:schemeClr val="bg1">
                    <a:lumMod val="50000"/>
                  </a:schemeClr>
                </a:solidFill>
                <a:latin typeface="Franklin Gothic Heavy" pitchFamily="34" charset="0"/>
              </a:rPr>
              <a:t>4. </a:t>
            </a:r>
            <a:r>
              <a:rPr lang="es-ES" sz="2000" dirty="0" smtClean="0"/>
              <a:t>Normas generales de estilo</a:t>
            </a:r>
          </a:p>
          <a:p>
            <a:pPr>
              <a:lnSpc>
                <a:spcPct val="80000"/>
              </a:lnSpc>
              <a:buClr>
                <a:schemeClr val="folHlink"/>
              </a:buClr>
              <a:buFont typeface="Wingdings" pitchFamily="2" charset="2"/>
              <a:buNone/>
            </a:pPr>
            <a:endParaRPr lang="es-ES" sz="2000" dirty="0" smtClean="0"/>
          </a:p>
          <a:p>
            <a:pPr>
              <a:lnSpc>
                <a:spcPct val="80000"/>
              </a:lnSpc>
              <a:buClr>
                <a:schemeClr val="folHlink"/>
              </a:buClr>
              <a:buFont typeface="Wingdings" pitchFamily="2" charset="2"/>
              <a:buNone/>
            </a:pPr>
            <a:r>
              <a:rPr lang="es-HN" sz="1900" dirty="0" smtClean="0">
                <a:solidFill>
                  <a:schemeClr val="bg1">
                    <a:lumMod val="50000"/>
                  </a:schemeClr>
                </a:solidFill>
                <a:latin typeface="Franklin Gothic Heavy" pitchFamily="34" charset="0"/>
              </a:rPr>
              <a:t>» </a:t>
            </a:r>
            <a:r>
              <a:rPr lang="es-HN" sz="2000" dirty="0" smtClean="0">
                <a:solidFill>
                  <a:schemeClr val="bg1">
                    <a:lumMod val="50000"/>
                  </a:schemeClr>
                </a:solidFill>
                <a:latin typeface="Franklin Gothic Heavy" pitchFamily="34" charset="0"/>
              </a:rPr>
              <a:t>5. </a:t>
            </a:r>
            <a:r>
              <a:rPr lang="es-ES" sz="2000" dirty="0" smtClean="0"/>
              <a:t>Uso de títulos y subtítulos</a:t>
            </a:r>
          </a:p>
          <a:p>
            <a:pPr>
              <a:lnSpc>
                <a:spcPct val="80000"/>
              </a:lnSpc>
              <a:buClr>
                <a:schemeClr val="folHlink"/>
              </a:buClr>
              <a:buFont typeface="Wingdings" pitchFamily="2" charset="2"/>
              <a:buNone/>
            </a:pPr>
            <a:endParaRPr lang="es-ES" sz="2000" dirty="0" smtClean="0"/>
          </a:p>
          <a:p>
            <a:pPr>
              <a:lnSpc>
                <a:spcPct val="80000"/>
              </a:lnSpc>
              <a:buClr>
                <a:schemeClr val="folHlink"/>
              </a:buClr>
              <a:buFont typeface="Wingdings" pitchFamily="2" charset="2"/>
              <a:buNone/>
            </a:pPr>
            <a:r>
              <a:rPr lang="es-HN" sz="1900" dirty="0" smtClean="0">
                <a:solidFill>
                  <a:schemeClr val="bg1">
                    <a:lumMod val="50000"/>
                  </a:schemeClr>
                </a:solidFill>
                <a:latin typeface="Franklin Gothic Heavy" pitchFamily="34" charset="0"/>
              </a:rPr>
              <a:t>» </a:t>
            </a:r>
            <a:r>
              <a:rPr lang="es-HN" sz="2000" dirty="0" smtClean="0">
                <a:solidFill>
                  <a:schemeClr val="bg1">
                    <a:lumMod val="50000"/>
                  </a:schemeClr>
                </a:solidFill>
                <a:latin typeface="Franklin Gothic Heavy" pitchFamily="34" charset="0"/>
              </a:rPr>
              <a:t>6. </a:t>
            </a:r>
            <a:r>
              <a:rPr lang="es-ES" sz="2000" dirty="0" smtClean="0"/>
              <a:t>Citas y fuentes</a:t>
            </a:r>
          </a:p>
          <a:p>
            <a:pPr>
              <a:lnSpc>
                <a:spcPct val="80000"/>
              </a:lnSpc>
              <a:buClr>
                <a:schemeClr val="folHlink"/>
              </a:buClr>
              <a:buFont typeface="Wingdings" pitchFamily="2" charset="2"/>
              <a:buNone/>
            </a:pPr>
            <a:endParaRPr lang="es-ES" sz="2000" dirty="0"/>
          </a:p>
          <a:p>
            <a:pPr>
              <a:lnSpc>
                <a:spcPct val="80000"/>
              </a:lnSpc>
              <a:buClr>
                <a:schemeClr val="folHlink"/>
              </a:buClr>
              <a:buFont typeface="Wingdings" pitchFamily="2" charset="2"/>
              <a:buNone/>
            </a:pPr>
            <a:r>
              <a:rPr lang="es-HN" sz="1900" dirty="0">
                <a:solidFill>
                  <a:schemeClr val="bg1">
                    <a:lumMod val="50000"/>
                  </a:schemeClr>
                </a:solidFill>
                <a:latin typeface="Franklin Gothic Heavy" pitchFamily="34" charset="0"/>
              </a:rPr>
              <a:t>» </a:t>
            </a:r>
            <a:r>
              <a:rPr lang="es-HN" sz="1900" dirty="0" smtClean="0">
                <a:solidFill>
                  <a:schemeClr val="bg1">
                    <a:lumMod val="50000"/>
                  </a:schemeClr>
                </a:solidFill>
                <a:latin typeface="Franklin Gothic Heavy" pitchFamily="34" charset="0"/>
              </a:rPr>
              <a:t>7. </a:t>
            </a:r>
            <a:r>
              <a:rPr lang="es-HN" sz="2000" dirty="0"/>
              <a:t>Referencias Bibliográficas</a:t>
            </a:r>
            <a:endParaRPr lang="es-ES" sz="2000" dirty="0"/>
          </a:p>
          <a:p>
            <a:pPr>
              <a:lnSpc>
                <a:spcPct val="80000"/>
              </a:lnSpc>
              <a:buClr>
                <a:schemeClr val="folHlink"/>
              </a:buClr>
              <a:buFont typeface="Wingdings" pitchFamily="2" charset="2"/>
              <a:buNone/>
            </a:pPr>
            <a:endParaRPr lang="es-ES" sz="2000" dirty="0" smtClean="0"/>
          </a:p>
          <a:p>
            <a:pPr>
              <a:lnSpc>
                <a:spcPct val="80000"/>
              </a:lnSpc>
              <a:buClr>
                <a:schemeClr val="folHlink"/>
              </a:buClr>
              <a:buNone/>
            </a:pPr>
            <a:r>
              <a:rPr lang="es-HN" sz="2000" dirty="0">
                <a:solidFill>
                  <a:schemeClr val="bg1">
                    <a:lumMod val="50000"/>
                  </a:schemeClr>
                </a:solidFill>
                <a:latin typeface="Franklin Gothic Heavy" pitchFamily="34" charset="0"/>
              </a:rPr>
              <a:t>» </a:t>
            </a:r>
            <a:r>
              <a:rPr lang="es-HN" sz="2000" dirty="0" smtClean="0">
                <a:solidFill>
                  <a:schemeClr val="bg1">
                    <a:lumMod val="50000"/>
                  </a:schemeClr>
                </a:solidFill>
                <a:latin typeface="Franklin Gothic Heavy" pitchFamily="34" charset="0"/>
              </a:rPr>
              <a:t>8. </a:t>
            </a:r>
            <a:r>
              <a:rPr lang="es-HN" sz="2000" dirty="0"/>
              <a:t>Comunicación Personal</a:t>
            </a:r>
            <a:endParaRPr lang="es-ES" sz="2000" dirty="0"/>
          </a:p>
          <a:p>
            <a:pPr>
              <a:lnSpc>
                <a:spcPct val="80000"/>
              </a:lnSpc>
              <a:buClr>
                <a:schemeClr val="folHlink"/>
              </a:buClr>
              <a:buFont typeface="Wingdings" pitchFamily="2" charset="2"/>
              <a:buNone/>
            </a:pPr>
            <a:endParaRPr lang="es-ES" sz="2000" dirty="0"/>
          </a:p>
          <a:p>
            <a:pPr>
              <a:lnSpc>
                <a:spcPct val="80000"/>
              </a:lnSpc>
              <a:buClr>
                <a:schemeClr val="folHlink"/>
              </a:buClr>
              <a:buFont typeface="Wingdings" pitchFamily="2" charset="2"/>
              <a:buNone/>
            </a:pPr>
            <a:endParaRPr lang="es-ES" sz="2000" dirty="0" smtClean="0"/>
          </a:p>
          <a:p>
            <a:pPr algn="just" eaLnBrk="1" hangingPunct="1">
              <a:lnSpc>
                <a:spcPct val="80000"/>
              </a:lnSpc>
              <a:buClr>
                <a:schemeClr val="folHlink"/>
              </a:buClr>
              <a:buFont typeface="Wingdings" pitchFamily="2" charset="2"/>
              <a:buNone/>
            </a:pPr>
            <a:endParaRPr lang="es-ES" sz="2000" dirty="0" smtClean="0"/>
          </a:p>
        </p:txBody>
      </p:sp>
    </p:spTree>
    <p:extLst>
      <p:ext uri="{BB962C8B-B14F-4D97-AF65-F5344CB8AC3E}">
        <p14:creationId xmlns:p14="http://schemas.microsoft.com/office/powerpoint/2010/main" val="2379968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Grp="1" noChangeArrowheads="1"/>
          </p:cNvSpPr>
          <p:nvPr>
            <p:ph idx="1"/>
          </p:nvPr>
        </p:nvSpPr>
        <p:spPr>
          <a:xfrm>
            <a:off x="611560" y="1294209"/>
            <a:ext cx="7961497" cy="4214812"/>
          </a:xfrm>
        </p:spPr>
        <p:txBody>
          <a:bodyPr>
            <a:normAutofit/>
          </a:bodyPr>
          <a:lstStyle/>
          <a:p>
            <a:pPr marL="0" indent="0" algn="just" eaLnBrk="1" hangingPunct="1">
              <a:lnSpc>
                <a:spcPct val="80000"/>
              </a:lnSpc>
              <a:buClr>
                <a:schemeClr val="folHlink"/>
              </a:buClr>
              <a:buNone/>
            </a:pPr>
            <a:r>
              <a:rPr lang="es-ES" sz="2000" dirty="0" smtClean="0"/>
              <a:t>• En citas textuales cortas use comillas dobles.</a:t>
            </a:r>
          </a:p>
          <a:p>
            <a:pPr marL="0" indent="0" algn="just" eaLnBrk="1" hangingPunct="1">
              <a:lnSpc>
                <a:spcPct val="80000"/>
              </a:lnSpc>
              <a:buClr>
                <a:schemeClr val="folHlink"/>
              </a:buClr>
              <a:buNone/>
            </a:pPr>
            <a:r>
              <a:rPr lang="es-ES" sz="2000" dirty="0" smtClean="0"/>
              <a:t>• En citas textuales largas no use comillas.</a:t>
            </a:r>
          </a:p>
          <a:p>
            <a:pPr marL="0" indent="0" algn="just" eaLnBrk="1" hangingPunct="1">
              <a:lnSpc>
                <a:spcPct val="80000"/>
              </a:lnSpc>
              <a:buClr>
                <a:schemeClr val="folHlink"/>
              </a:buClr>
              <a:buNone/>
            </a:pPr>
            <a:r>
              <a:rPr lang="es-ES" sz="2000" dirty="0" smtClean="0"/>
              <a:t>• Use puntos suspensivos (…) para indicar que ha omitido información en la fuente original.</a:t>
            </a:r>
          </a:p>
          <a:p>
            <a:pPr marL="0" indent="0" algn="just" eaLnBrk="1" hangingPunct="1">
              <a:lnSpc>
                <a:spcPct val="80000"/>
              </a:lnSpc>
              <a:buClr>
                <a:schemeClr val="folHlink"/>
              </a:buClr>
              <a:buNone/>
            </a:pPr>
            <a:r>
              <a:rPr lang="es-ES" sz="2000" dirty="0" smtClean="0"/>
              <a:t>• [Use corchetes], no paréntesis, para encerrar información insertada en una cita que no es de la fuente original.</a:t>
            </a:r>
          </a:p>
          <a:p>
            <a:pPr marL="0" indent="0" algn="just" eaLnBrk="1" hangingPunct="1">
              <a:lnSpc>
                <a:spcPct val="80000"/>
              </a:lnSpc>
              <a:buClr>
                <a:schemeClr val="folHlink"/>
              </a:buClr>
              <a:buNone/>
            </a:pPr>
            <a:r>
              <a:rPr lang="es-ES" sz="2000" dirty="0" smtClean="0"/>
              <a:t>• Si desea enfatizar en una palabra o frase señálelas en </a:t>
            </a:r>
            <a:r>
              <a:rPr lang="es-ES" sz="2000" i="1" dirty="0" smtClean="0"/>
              <a:t>cursiva</a:t>
            </a:r>
          </a:p>
          <a:p>
            <a:pPr marL="0" indent="0" algn="just" eaLnBrk="1" hangingPunct="1">
              <a:lnSpc>
                <a:spcPct val="80000"/>
              </a:lnSpc>
              <a:buClr>
                <a:schemeClr val="folHlink"/>
              </a:buClr>
              <a:buNone/>
            </a:pPr>
            <a:r>
              <a:rPr lang="es-ES" sz="2000" dirty="0" smtClean="0"/>
              <a:t>• Cuando usted hace una cita y el autor original se está basando a su vez en otra cita, no omita esa cita; escríbala exactamente. Estos trabajos no se incluyen en la lista de referencias bibliográficas al final. Solo incluya la información de la cita en la que usted se basa.</a:t>
            </a:r>
          </a:p>
          <a:p>
            <a:pPr marL="0" indent="0" algn="just" eaLnBrk="1" hangingPunct="1">
              <a:lnSpc>
                <a:spcPct val="80000"/>
              </a:lnSpc>
              <a:buClr>
                <a:schemeClr val="folHlink"/>
              </a:buClr>
              <a:buNone/>
            </a:pPr>
            <a:r>
              <a:rPr lang="es-ES" sz="2000" dirty="0" smtClean="0"/>
              <a:t>• Hay material protegido por las leyes de propiedad intelectual sobre el cual usted debe solicitar permiso por escrito de su autor o editor para poder usar.</a:t>
            </a:r>
          </a:p>
        </p:txBody>
      </p:sp>
      <p:sp>
        <p:nvSpPr>
          <p:cNvPr id="9" name="8 Rectángulo"/>
          <p:cNvSpPr/>
          <p:nvPr/>
        </p:nvSpPr>
        <p:spPr>
          <a:xfrm>
            <a:off x="296464" y="260648"/>
            <a:ext cx="2009524" cy="954107"/>
          </a:xfrm>
          <a:prstGeom prst="rect">
            <a:avLst/>
          </a:prstGeom>
        </p:spPr>
        <p:txBody>
          <a:bodyPr wrap="none">
            <a:spAutoFit/>
          </a:bodyPr>
          <a:lstStyle/>
          <a:p>
            <a:r>
              <a:rPr lang="es-ES" b="1" dirty="0" smtClean="0">
                <a:solidFill>
                  <a:schemeClr val="bg1">
                    <a:lumMod val="65000"/>
                  </a:schemeClr>
                </a:solidFill>
              </a:rPr>
              <a:t>» CITAS TEXTUALES</a:t>
            </a:r>
          </a:p>
          <a:p>
            <a:pPr algn="ctr"/>
            <a:r>
              <a:rPr lang="es-ES" sz="2000" b="1" u="sng" dirty="0" smtClean="0">
                <a:solidFill>
                  <a:schemeClr val="tx2"/>
                </a:solidFill>
              </a:rPr>
              <a:t>TIPS</a:t>
            </a:r>
          </a:p>
          <a:p>
            <a:endParaRPr lang="es-ES" b="1" dirty="0">
              <a:solidFill>
                <a:schemeClr val="bg1">
                  <a:lumMod val="65000"/>
                </a:schemeClr>
              </a:solidFill>
            </a:endParaRPr>
          </a:p>
        </p:txBody>
      </p:sp>
    </p:spTree>
    <p:extLst>
      <p:ext uri="{BB962C8B-B14F-4D97-AF65-F5344CB8AC3E}">
        <p14:creationId xmlns:p14="http://schemas.microsoft.com/office/powerpoint/2010/main" val="862416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7384"/>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9 Rectángulo"/>
          <p:cNvSpPr/>
          <p:nvPr/>
        </p:nvSpPr>
        <p:spPr>
          <a:xfrm>
            <a:off x="296464" y="260648"/>
            <a:ext cx="2370201" cy="369332"/>
          </a:xfrm>
          <a:prstGeom prst="rect">
            <a:avLst/>
          </a:prstGeom>
        </p:spPr>
        <p:txBody>
          <a:bodyPr wrap="none">
            <a:spAutoFit/>
          </a:bodyPr>
          <a:lstStyle/>
          <a:p>
            <a:r>
              <a:rPr lang="es-ES" b="1" dirty="0" smtClean="0">
                <a:solidFill>
                  <a:schemeClr val="bg1">
                    <a:lumMod val="65000"/>
                  </a:schemeClr>
                </a:solidFill>
              </a:rPr>
              <a:t>» CITAS NO TEXTUALES</a:t>
            </a:r>
          </a:p>
        </p:txBody>
      </p:sp>
      <p:sp>
        <p:nvSpPr>
          <p:cNvPr id="11" name="10 CuadroTexto"/>
          <p:cNvSpPr txBox="1">
            <a:spLocks noChangeArrowheads="1"/>
          </p:cNvSpPr>
          <p:nvPr/>
        </p:nvSpPr>
        <p:spPr bwMode="auto">
          <a:xfrm>
            <a:off x="395536" y="696753"/>
            <a:ext cx="8352928"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 sz="2000" dirty="0">
                <a:latin typeface="+mn-lt"/>
              </a:rPr>
              <a:t>Cita 1.- Cuando el autor forma parte de la narrativa, se incluye solo el año entre paréntesis</a:t>
            </a:r>
            <a:r>
              <a:rPr lang="es-ES" sz="2000" dirty="0" smtClean="0">
                <a:latin typeface="+mn-lt"/>
              </a:rPr>
              <a:t>:</a:t>
            </a:r>
            <a:endParaRPr lang="es-ES" sz="2000" dirty="0">
              <a:latin typeface="+mn-lt"/>
            </a:endParaRPr>
          </a:p>
          <a:p>
            <a:pPr eaLnBrk="1" hangingPunct="1"/>
            <a:r>
              <a:rPr lang="es-ES" sz="2000" dirty="0">
                <a:latin typeface="+mn-lt"/>
              </a:rPr>
              <a:t>De acuerdo a Meléndez </a:t>
            </a:r>
            <a:r>
              <a:rPr lang="es-ES" sz="2000" dirty="0" err="1">
                <a:latin typeface="+mn-lt"/>
              </a:rPr>
              <a:t>Brau</a:t>
            </a:r>
            <a:r>
              <a:rPr lang="es-ES" sz="2000" dirty="0">
                <a:latin typeface="+mn-lt"/>
              </a:rPr>
              <a:t> (2000), el trabajo afecta los estilos de ocio</a:t>
            </a:r>
            <a:r>
              <a:rPr lang="es-ES" sz="2000" dirty="0" smtClean="0">
                <a:latin typeface="+mn-lt"/>
              </a:rPr>
              <a:t>...</a:t>
            </a:r>
          </a:p>
          <a:p>
            <a:pPr eaLnBrk="1" hangingPunct="1"/>
            <a:endParaRPr lang="es-ES" sz="2000" dirty="0" smtClean="0">
              <a:latin typeface="+mn-lt"/>
            </a:endParaRPr>
          </a:p>
          <a:p>
            <a:pPr eaLnBrk="1" hangingPunct="1"/>
            <a:r>
              <a:rPr lang="es-ES" sz="2000" dirty="0">
                <a:latin typeface="+mn-lt"/>
              </a:rPr>
              <a:t>Cita 2.- Cuando el autor no forma parte de la </a:t>
            </a:r>
            <a:r>
              <a:rPr lang="es-ES" sz="2000" dirty="0" smtClean="0">
                <a:latin typeface="+mn-lt"/>
              </a:rPr>
              <a:t>narrativa</a:t>
            </a:r>
            <a:endParaRPr lang="es-ES" sz="2000" dirty="0">
              <a:latin typeface="+mn-lt"/>
            </a:endParaRPr>
          </a:p>
          <a:p>
            <a:pPr eaLnBrk="1" hangingPunct="1"/>
            <a:r>
              <a:rPr lang="es-ES" sz="2000" dirty="0" smtClean="0">
                <a:latin typeface="+mn-lt"/>
              </a:rPr>
              <a:t>En </a:t>
            </a:r>
            <a:r>
              <a:rPr lang="es-ES" sz="2000" dirty="0">
                <a:latin typeface="+mn-lt"/>
              </a:rPr>
              <a:t>un estudio sobre la influencia del trabajo sobre los estilos de ocio… (Meléndez </a:t>
            </a:r>
            <a:r>
              <a:rPr lang="es-ES" sz="2000" dirty="0" err="1">
                <a:latin typeface="+mn-lt"/>
              </a:rPr>
              <a:t>Brau</a:t>
            </a:r>
            <a:r>
              <a:rPr lang="es-ES" sz="2000" dirty="0">
                <a:latin typeface="+mn-lt"/>
              </a:rPr>
              <a:t>, 2000</a:t>
            </a:r>
            <a:r>
              <a:rPr lang="es-ES" sz="2000" dirty="0" smtClean="0">
                <a:latin typeface="+mn-lt"/>
              </a:rPr>
              <a:t>)</a:t>
            </a:r>
          </a:p>
          <a:p>
            <a:pPr eaLnBrk="1" hangingPunct="1"/>
            <a:endParaRPr lang="es-ES" sz="2000" dirty="0">
              <a:latin typeface="+mn-lt"/>
            </a:endParaRPr>
          </a:p>
          <a:p>
            <a:pPr eaLnBrk="1" hangingPunct="1"/>
            <a:r>
              <a:rPr lang="es-ES" sz="2000" dirty="0">
                <a:latin typeface="+mn-lt"/>
              </a:rPr>
              <a:t>Cita 3.- Cuando la fecha y el autor forman parte de la oración, no llevan paréntesis</a:t>
            </a:r>
            <a:r>
              <a:rPr lang="es-ES" sz="2000" dirty="0" smtClean="0">
                <a:latin typeface="+mn-lt"/>
              </a:rPr>
              <a:t>.</a:t>
            </a:r>
            <a:endParaRPr lang="es-ES" sz="2000" dirty="0">
              <a:latin typeface="+mn-lt"/>
            </a:endParaRPr>
          </a:p>
          <a:p>
            <a:pPr eaLnBrk="1" hangingPunct="1"/>
            <a:r>
              <a:rPr lang="es-ES" sz="2000" dirty="0">
                <a:latin typeface="+mn-lt"/>
              </a:rPr>
              <a:t>En el año 2000, Meléndez </a:t>
            </a:r>
            <a:r>
              <a:rPr lang="es-ES" sz="2000" dirty="0" err="1">
                <a:latin typeface="+mn-lt"/>
              </a:rPr>
              <a:t>Brau</a:t>
            </a:r>
            <a:r>
              <a:rPr lang="es-ES" sz="2000" dirty="0">
                <a:latin typeface="+mn-lt"/>
              </a:rPr>
              <a:t> estudió la relación entre los estilos de ocio y el trabajo</a:t>
            </a:r>
            <a:r>
              <a:rPr lang="es-ES" sz="2000" dirty="0" smtClean="0">
                <a:latin typeface="+mn-lt"/>
              </a:rPr>
              <a:t>…</a:t>
            </a:r>
          </a:p>
          <a:p>
            <a:pPr eaLnBrk="1" hangingPunct="1"/>
            <a:endParaRPr lang="es-ES" sz="2000" dirty="0">
              <a:latin typeface="+mn-lt"/>
            </a:endParaRPr>
          </a:p>
          <a:p>
            <a:pPr eaLnBrk="1" hangingPunct="1"/>
            <a:r>
              <a:rPr lang="es-ES" sz="2000" dirty="0">
                <a:latin typeface="+mn-lt"/>
              </a:rPr>
              <a:t>Cita 4.- En un mismo párrafo no necesita incluir el año en referencias subsecuentes, en tanto no se confunda</a:t>
            </a:r>
            <a:r>
              <a:rPr lang="es-ES" sz="2000" dirty="0" smtClean="0">
                <a:latin typeface="+mn-lt"/>
              </a:rPr>
              <a:t>.</a:t>
            </a:r>
            <a:endParaRPr lang="es-ES" sz="2000" dirty="0">
              <a:latin typeface="+mn-lt"/>
            </a:endParaRPr>
          </a:p>
          <a:p>
            <a:pPr eaLnBrk="1" hangingPunct="1"/>
            <a:r>
              <a:rPr lang="es-ES" sz="2000" dirty="0">
                <a:latin typeface="+mn-lt"/>
              </a:rPr>
              <a:t>En un experimento sobre tiempos de respuesta del procesador, Sanders (2005) notó que…. Sanders igualmente encontró su relación con…</a:t>
            </a:r>
          </a:p>
        </p:txBody>
      </p:sp>
    </p:spTree>
    <p:extLst>
      <p:ext uri="{BB962C8B-B14F-4D97-AF65-F5344CB8AC3E}">
        <p14:creationId xmlns:p14="http://schemas.microsoft.com/office/powerpoint/2010/main" val="403368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260648"/>
            <a:ext cx="2788712" cy="369332"/>
          </a:xfrm>
          <a:prstGeom prst="rect">
            <a:avLst/>
          </a:prstGeom>
        </p:spPr>
        <p:txBody>
          <a:bodyPr wrap="none">
            <a:spAutoFit/>
          </a:bodyPr>
          <a:lstStyle/>
          <a:p>
            <a:r>
              <a:rPr lang="es-ES" b="1" dirty="0" smtClean="0">
                <a:solidFill>
                  <a:schemeClr val="bg1">
                    <a:lumMod val="65000"/>
                  </a:schemeClr>
                </a:solidFill>
              </a:rPr>
              <a:t>» OTRAS FORMAS DE CITAS</a:t>
            </a:r>
          </a:p>
        </p:txBody>
      </p:sp>
      <p:graphicFrame>
        <p:nvGraphicFramePr>
          <p:cNvPr id="9" name="8 Tabla"/>
          <p:cNvGraphicFramePr>
            <a:graphicFrameLocks noGrp="1"/>
          </p:cNvGraphicFramePr>
          <p:nvPr>
            <p:extLst>
              <p:ext uri="{D42A27DB-BD31-4B8C-83A1-F6EECF244321}">
                <p14:modId xmlns:p14="http://schemas.microsoft.com/office/powerpoint/2010/main" val="1805615539"/>
              </p:ext>
            </p:extLst>
          </p:nvPr>
        </p:nvGraphicFramePr>
        <p:xfrm>
          <a:off x="1411374" y="908720"/>
          <a:ext cx="6472994" cy="4613599"/>
        </p:xfrm>
        <a:graphic>
          <a:graphicData uri="http://schemas.openxmlformats.org/drawingml/2006/table">
            <a:tbl>
              <a:tblPr firstRow="1" bandRow="1">
                <a:tableStyleId>{22838BEF-8BB2-4498-84A7-C5851F593DF1}</a:tableStyleId>
              </a:tblPr>
              <a:tblGrid>
                <a:gridCol w="3236497"/>
                <a:gridCol w="3236497"/>
              </a:tblGrid>
              <a:tr h="401464">
                <a:tc>
                  <a:txBody>
                    <a:bodyPr/>
                    <a:lstStyle/>
                    <a:p>
                      <a:pPr algn="ctr">
                        <a:lnSpc>
                          <a:spcPct val="100000"/>
                        </a:lnSpc>
                      </a:pPr>
                      <a:r>
                        <a:rPr lang="es-ES" dirty="0" smtClean="0"/>
                        <a:t>»1. DOS AUTORES</a:t>
                      </a:r>
                      <a:endParaRPr lang="es-HN" dirty="0"/>
                    </a:p>
                  </a:txBody>
                  <a:tcPr/>
                </a:tc>
                <a:tc>
                  <a:txBody>
                    <a:bodyPr/>
                    <a:lstStyle/>
                    <a:p>
                      <a:pPr algn="ctr">
                        <a:lnSpc>
                          <a:spcPct val="100000"/>
                        </a:lnSpc>
                      </a:pPr>
                      <a:r>
                        <a:rPr lang="es-ES" dirty="0" smtClean="0"/>
                        <a:t>»2. </a:t>
                      </a:r>
                      <a:r>
                        <a:rPr lang="es-ES" sz="1800" dirty="0" smtClean="0"/>
                        <a:t>GRUPO</a:t>
                      </a:r>
                      <a:r>
                        <a:rPr lang="es-ES" sz="1800" baseline="0" dirty="0" smtClean="0"/>
                        <a:t> DE AUTORES</a:t>
                      </a:r>
                      <a:endParaRPr lang="es-HN" dirty="0"/>
                    </a:p>
                  </a:txBody>
                  <a:tcPr/>
                </a:tc>
              </a:tr>
              <a:tr h="692937">
                <a:tc>
                  <a:txBody>
                    <a:bodyPr/>
                    <a:lstStyle/>
                    <a:p>
                      <a:pPr marL="0" indent="0" algn="just" eaLnBrk="1" hangingPunct="1">
                        <a:lnSpc>
                          <a:spcPct val="80000"/>
                        </a:lnSpc>
                        <a:buClr>
                          <a:schemeClr val="folHlink"/>
                        </a:buClr>
                        <a:buSzPct val="90000"/>
                        <a:buFont typeface="Wingdings" pitchFamily="2" charset="2"/>
                        <a:buNone/>
                        <a:defRPr/>
                      </a:pPr>
                      <a:r>
                        <a:rPr lang="es-ES" sz="1800" kern="1200" dirty="0" smtClean="0">
                          <a:cs typeface="Arial" charset="0"/>
                        </a:rPr>
                        <a:t>Cite ambos</a:t>
                      </a:r>
                    </a:p>
                    <a:p>
                      <a:pPr marL="0" indent="0" algn="just" eaLnBrk="1" hangingPunct="1">
                        <a:lnSpc>
                          <a:spcPct val="80000"/>
                        </a:lnSpc>
                        <a:buClr>
                          <a:schemeClr val="folHlink"/>
                        </a:buClr>
                        <a:buSzPct val="90000"/>
                        <a:buFont typeface="Wingdings" pitchFamily="2" charset="2"/>
                        <a:buNone/>
                        <a:defRPr/>
                      </a:pPr>
                      <a:r>
                        <a:rPr lang="es-ES" sz="1800" kern="1200" dirty="0" smtClean="0">
                          <a:cs typeface="Arial" charset="0"/>
                        </a:rPr>
                        <a:t>Más de tres autores.- Cítelos a todos la primera vez, luego, es posible reducir la cita al autor principal, seguida por la expresión “et. al.”, antes del año de publicación.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smtClean="0">
                          <a:solidFill>
                            <a:schemeClr val="dk1"/>
                          </a:solidFill>
                          <a:latin typeface="+mn-lt"/>
                          <a:ea typeface="+mn-ea"/>
                          <a:cs typeface="Arial" charset="0"/>
                        </a:rPr>
                        <a:t>Cuando un grupo es el autor, también llamado autor corporativo, cite su nombre completo la primera vez, luego puede abreviar.</a:t>
                      </a:r>
                    </a:p>
                    <a:p>
                      <a:pPr>
                        <a:lnSpc>
                          <a:spcPct val="100000"/>
                        </a:lnSpc>
                      </a:pPr>
                      <a:endParaRPr lang="es-HN" sz="1800" kern="1200" dirty="0">
                        <a:solidFill>
                          <a:schemeClr val="dk1"/>
                        </a:solidFill>
                        <a:latin typeface="+mn-lt"/>
                        <a:ea typeface="+mn-ea"/>
                        <a:cs typeface="Arial" charset="0"/>
                      </a:endParaRPr>
                    </a:p>
                  </a:txBody>
                  <a:tcPr/>
                </a:tc>
              </a:tr>
              <a:tr h="2474775">
                <a:tc>
                  <a:txBody>
                    <a:bodyPr/>
                    <a:lstStyle/>
                    <a:p>
                      <a:pPr marL="342900" indent="-342900" algn="just" eaLnBrk="1" hangingPunct="1">
                        <a:lnSpc>
                          <a:spcPct val="80000"/>
                        </a:lnSpc>
                        <a:buClr>
                          <a:schemeClr val="folHlink"/>
                        </a:buClr>
                        <a:buSzPct val="90000"/>
                        <a:buFont typeface="Wingdings" pitchFamily="2" charset="2"/>
                        <a:buNone/>
                        <a:defRPr/>
                      </a:pPr>
                      <a:r>
                        <a:rPr lang="es-ES" sz="1800" kern="1200" dirty="0" smtClean="0">
                          <a:cs typeface="Arial" charset="0"/>
                        </a:rPr>
                        <a:t>Ej.</a:t>
                      </a:r>
                    </a:p>
                    <a:p>
                      <a:pPr marL="342900" indent="-342900" algn="just" eaLnBrk="1" hangingPunct="1">
                        <a:lnSpc>
                          <a:spcPct val="80000"/>
                        </a:lnSpc>
                        <a:buClr>
                          <a:schemeClr val="folHlink"/>
                        </a:buClr>
                        <a:buSzPct val="90000"/>
                        <a:buFont typeface="Wingdings" pitchFamily="2" charset="2"/>
                        <a:buNone/>
                        <a:defRPr/>
                      </a:pPr>
                      <a:r>
                        <a:rPr lang="es-ES" sz="1800" kern="1200" dirty="0" smtClean="0">
                          <a:cs typeface="Arial" charset="0"/>
                        </a:rPr>
                        <a:t>López, Rosen, Aguirre y Marín (1994) hallaron que…</a:t>
                      </a:r>
                    </a:p>
                    <a:p>
                      <a:pPr marL="342900" indent="-342900" algn="just" eaLnBrk="1" hangingPunct="1">
                        <a:lnSpc>
                          <a:spcPct val="80000"/>
                        </a:lnSpc>
                        <a:buClr>
                          <a:schemeClr val="folHlink"/>
                        </a:buClr>
                        <a:buSzPct val="90000"/>
                        <a:buFont typeface="Wingdings" pitchFamily="2" charset="2"/>
                        <a:buNone/>
                        <a:defRPr/>
                      </a:pPr>
                      <a:r>
                        <a:rPr lang="es-ES" sz="1800" kern="1200" dirty="0" smtClean="0">
                          <a:cs typeface="Arial" charset="0"/>
                        </a:rPr>
                        <a:t> [primera cita en el texto]</a:t>
                      </a:r>
                    </a:p>
                    <a:p>
                      <a:pPr marL="342900" indent="-342900" algn="just" eaLnBrk="1" hangingPunct="1">
                        <a:lnSpc>
                          <a:spcPct val="80000"/>
                        </a:lnSpc>
                        <a:buClr>
                          <a:schemeClr val="folHlink"/>
                        </a:buClr>
                        <a:buSzPct val="90000"/>
                        <a:buFont typeface="Wingdings" pitchFamily="2" charset="2"/>
                        <a:buNone/>
                        <a:defRPr/>
                      </a:pPr>
                      <a:endParaRPr lang="es-ES" sz="1800" kern="1200" dirty="0" smtClean="0">
                        <a:cs typeface="Arial" charset="0"/>
                      </a:endParaRPr>
                    </a:p>
                    <a:p>
                      <a:pPr marL="342900" indent="-342900" algn="just" eaLnBrk="1" hangingPunct="1">
                        <a:lnSpc>
                          <a:spcPct val="80000"/>
                        </a:lnSpc>
                        <a:buClr>
                          <a:schemeClr val="folHlink"/>
                        </a:buClr>
                        <a:buSzPct val="90000"/>
                        <a:buFont typeface="Wingdings" pitchFamily="2" charset="2"/>
                        <a:buNone/>
                        <a:defRPr/>
                      </a:pPr>
                      <a:r>
                        <a:rPr lang="es-ES" sz="1800" kern="1200" dirty="0" smtClean="0">
                          <a:cs typeface="Arial" charset="0"/>
                        </a:rPr>
                        <a:t>López… et al. (1994)</a:t>
                      </a:r>
                    </a:p>
                    <a:p>
                      <a:pPr marL="342900" indent="-342900" algn="just" eaLnBrk="1" hangingPunct="1">
                        <a:lnSpc>
                          <a:spcPct val="80000"/>
                        </a:lnSpc>
                        <a:buClr>
                          <a:schemeClr val="folHlink"/>
                        </a:buClr>
                        <a:buSzPct val="90000"/>
                        <a:buFont typeface="Wingdings" pitchFamily="2" charset="2"/>
                        <a:buNone/>
                        <a:defRPr/>
                      </a:pPr>
                      <a:r>
                        <a:rPr lang="es-ES" sz="1800" kern="1200" dirty="0" smtClean="0">
                          <a:cs typeface="Arial" charset="0"/>
                        </a:rPr>
                        <a:t>[primer cita subsecuente]</a:t>
                      </a:r>
                    </a:p>
                    <a:p>
                      <a:pPr>
                        <a:lnSpc>
                          <a:spcPct val="100000"/>
                        </a:lnSpc>
                      </a:pPr>
                      <a:endParaRPr lang="es-HN" dirty="0"/>
                    </a:p>
                  </a:txBody>
                  <a:tcPr anchor="ctr"/>
                </a:tc>
                <a:tc>
                  <a:txBody>
                    <a:bodyPr/>
                    <a:lstStyle/>
                    <a:p>
                      <a:pPr marL="342900" indent="-342900" algn="just">
                        <a:spcBef>
                          <a:spcPct val="20000"/>
                        </a:spcBef>
                        <a:buClr>
                          <a:schemeClr val="folHlink"/>
                        </a:buClr>
                        <a:buSzPct val="90000"/>
                      </a:pPr>
                      <a:r>
                        <a:rPr lang="es-ES" sz="1800" kern="1200" dirty="0" smtClean="0">
                          <a:solidFill>
                            <a:schemeClr val="dk1"/>
                          </a:solidFill>
                          <a:latin typeface="+mn-lt"/>
                          <a:ea typeface="+mn-ea"/>
                          <a:cs typeface="Arial" charset="0"/>
                        </a:rPr>
                        <a:t>Ej.</a:t>
                      </a:r>
                    </a:p>
                    <a:p>
                      <a:pPr marL="342900" indent="-342900" algn="just">
                        <a:spcBef>
                          <a:spcPct val="20000"/>
                        </a:spcBef>
                        <a:buClr>
                          <a:schemeClr val="folHlink"/>
                        </a:buClr>
                        <a:buSzPct val="90000"/>
                      </a:pPr>
                      <a:r>
                        <a:rPr lang="es-ES" sz="1800" kern="1200" dirty="0" smtClean="0">
                          <a:solidFill>
                            <a:schemeClr val="dk1"/>
                          </a:solidFill>
                          <a:latin typeface="+mn-lt"/>
                          <a:ea typeface="+mn-ea"/>
                          <a:cs typeface="Arial" charset="0"/>
                        </a:rPr>
                        <a:t>(Caja Costarricense del Seguro Social [CCSS], 2005)</a:t>
                      </a:r>
                    </a:p>
                    <a:p>
                      <a:pPr marL="342900" indent="-342900" algn="just">
                        <a:spcBef>
                          <a:spcPct val="20000"/>
                        </a:spcBef>
                        <a:buClr>
                          <a:schemeClr val="folHlink"/>
                        </a:buClr>
                        <a:buSzPct val="90000"/>
                      </a:pPr>
                      <a:endParaRPr lang="es-ES" sz="1800" kern="1200" dirty="0" smtClean="0">
                        <a:solidFill>
                          <a:schemeClr val="dk1"/>
                        </a:solidFill>
                        <a:latin typeface="+mn-lt"/>
                        <a:ea typeface="+mn-ea"/>
                        <a:cs typeface="Arial" charset="0"/>
                      </a:endParaRPr>
                    </a:p>
                    <a:p>
                      <a:pPr marL="342900" indent="-342900" algn="just">
                        <a:spcBef>
                          <a:spcPct val="20000"/>
                        </a:spcBef>
                        <a:buClr>
                          <a:schemeClr val="folHlink"/>
                        </a:buClr>
                        <a:buSzPct val="90000"/>
                      </a:pPr>
                      <a:r>
                        <a:rPr lang="es-ES" sz="1800" kern="1200" dirty="0" smtClean="0">
                          <a:solidFill>
                            <a:schemeClr val="dk1"/>
                          </a:solidFill>
                          <a:latin typeface="+mn-lt"/>
                          <a:ea typeface="+mn-ea"/>
                          <a:cs typeface="Arial" charset="0"/>
                        </a:rPr>
                        <a:t>Citas subsecuentes:</a:t>
                      </a:r>
                    </a:p>
                    <a:p>
                      <a:pPr marL="342900" indent="-342900" algn="just">
                        <a:spcBef>
                          <a:spcPct val="20000"/>
                        </a:spcBef>
                        <a:buClr>
                          <a:schemeClr val="folHlink"/>
                        </a:buClr>
                        <a:buSzPct val="90000"/>
                      </a:pPr>
                      <a:r>
                        <a:rPr lang="es-ES" sz="1800" kern="1200" dirty="0" smtClean="0">
                          <a:solidFill>
                            <a:schemeClr val="dk1"/>
                          </a:solidFill>
                          <a:latin typeface="+mn-lt"/>
                          <a:ea typeface="+mn-ea"/>
                          <a:cs typeface="Arial" charset="0"/>
                        </a:rPr>
                        <a:t>(CCSS, 2005)</a:t>
                      </a:r>
                    </a:p>
                    <a:p>
                      <a:pPr>
                        <a:lnSpc>
                          <a:spcPct val="100000"/>
                        </a:lnSpc>
                      </a:pPr>
                      <a:endParaRPr lang="es-HN" sz="1800" kern="1200" dirty="0">
                        <a:solidFill>
                          <a:schemeClr val="dk1"/>
                        </a:solidFill>
                        <a:latin typeface="+mn-lt"/>
                        <a:ea typeface="+mn-ea"/>
                        <a:cs typeface="Arial" charset="0"/>
                      </a:endParaRPr>
                    </a:p>
                  </a:txBody>
                  <a:tcPr anchor="ctr"/>
                </a:tc>
              </a:tr>
            </a:tbl>
          </a:graphicData>
        </a:graphic>
      </p:graphicFrame>
    </p:spTree>
    <p:extLst>
      <p:ext uri="{BB962C8B-B14F-4D97-AF65-F5344CB8AC3E}">
        <p14:creationId xmlns:p14="http://schemas.microsoft.com/office/powerpoint/2010/main" val="484028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260648"/>
            <a:ext cx="2788712" cy="369332"/>
          </a:xfrm>
          <a:prstGeom prst="rect">
            <a:avLst/>
          </a:prstGeom>
        </p:spPr>
        <p:txBody>
          <a:bodyPr wrap="none">
            <a:spAutoFit/>
          </a:bodyPr>
          <a:lstStyle/>
          <a:p>
            <a:r>
              <a:rPr lang="es-ES" b="1" dirty="0" smtClean="0">
                <a:solidFill>
                  <a:schemeClr val="bg1">
                    <a:lumMod val="65000"/>
                  </a:schemeClr>
                </a:solidFill>
              </a:rPr>
              <a:t>» OTRAS FORMAS DE CITAS</a:t>
            </a:r>
          </a:p>
        </p:txBody>
      </p:sp>
      <p:graphicFrame>
        <p:nvGraphicFramePr>
          <p:cNvPr id="9" name="8 Tabla"/>
          <p:cNvGraphicFramePr>
            <a:graphicFrameLocks noGrp="1"/>
          </p:cNvGraphicFramePr>
          <p:nvPr>
            <p:extLst>
              <p:ext uri="{D42A27DB-BD31-4B8C-83A1-F6EECF244321}">
                <p14:modId xmlns:p14="http://schemas.microsoft.com/office/powerpoint/2010/main" val="1559624874"/>
              </p:ext>
            </p:extLst>
          </p:nvPr>
        </p:nvGraphicFramePr>
        <p:xfrm>
          <a:off x="827584" y="908721"/>
          <a:ext cx="7488832" cy="1830987"/>
        </p:xfrm>
        <a:graphic>
          <a:graphicData uri="http://schemas.openxmlformats.org/drawingml/2006/table">
            <a:tbl>
              <a:tblPr firstRow="1" bandRow="1">
                <a:tableStyleId>{22838BEF-8BB2-4498-84A7-C5851F593DF1}</a:tableStyleId>
              </a:tblPr>
              <a:tblGrid>
                <a:gridCol w="3744416"/>
                <a:gridCol w="3744416"/>
              </a:tblGrid>
              <a:tr h="262964">
                <a:tc>
                  <a:txBody>
                    <a:bodyPr/>
                    <a:lstStyle/>
                    <a:p>
                      <a:pPr algn="ctr">
                        <a:lnSpc>
                          <a:spcPct val="100000"/>
                        </a:lnSpc>
                      </a:pPr>
                      <a:r>
                        <a:rPr lang="es-ES" dirty="0" smtClean="0"/>
                        <a:t>»3. TRABAJOS SIN AUTOR</a:t>
                      </a:r>
                      <a:endParaRPr lang="es-HN" dirty="0"/>
                    </a:p>
                  </a:txBody>
                  <a:tcPr/>
                </a:tc>
                <a:tc>
                  <a:txBody>
                    <a:bodyPr/>
                    <a:lstStyle/>
                    <a:p>
                      <a:pPr algn="ctr">
                        <a:lnSpc>
                          <a:spcPct val="100000"/>
                        </a:lnSpc>
                      </a:pPr>
                      <a:r>
                        <a:rPr lang="es-ES" dirty="0" smtClean="0"/>
                        <a:t>»4. </a:t>
                      </a:r>
                      <a:r>
                        <a:rPr lang="es-ES" sz="1800" dirty="0" smtClean="0"/>
                        <a:t>AUTOR ANÓNIMO</a:t>
                      </a:r>
                      <a:endParaRPr lang="es-HN" dirty="0"/>
                    </a:p>
                  </a:txBody>
                  <a:tcPr/>
                </a:tc>
              </a:tr>
              <a:tr h="604356">
                <a:tc>
                  <a:txBody>
                    <a:bodyPr/>
                    <a:lstStyle/>
                    <a:p>
                      <a:pPr marL="0" indent="0" algn="just" eaLnBrk="1" hangingPunct="1">
                        <a:lnSpc>
                          <a:spcPct val="80000"/>
                        </a:lnSpc>
                        <a:buClr>
                          <a:schemeClr val="folHlink"/>
                        </a:buClr>
                        <a:buSzPct val="90000"/>
                        <a:buFont typeface="Wingdings" pitchFamily="2" charset="2"/>
                        <a:buNone/>
                        <a:defRPr/>
                      </a:pPr>
                      <a:r>
                        <a:rPr lang="es-ES" sz="1800" kern="1200" dirty="0" smtClean="0">
                          <a:solidFill>
                            <a:schemeClr val="tx1"/>
                          </a:solidFill>
                          <a:cs typeface="Arial" charset="0"/>
                        </a:rPr>
                        <a:t>Cite el título o las primeras palabras del mismo entre comillas dobles.</a:t>
                      </a:r>
                    </a:p>
                  </a:txBody>
                  <a:tcPr/>
                </a:tc>
                <a:tc>
                  <a:txBody>
                    <a:bodyPr/>
                    <a:lstStyle/>
                    <a:p>
                      <a:pPr marL="0" indent="0" algn="just">
                        <a:lnSpc>
                          <a:spcPct val="80000"/>
                        </a:lnSpc>
                        <a:buClr>
                          <a:schemeClr val="folHlink"/>
                        </a:buClr>
                        <a:buSzPct val="90000"/>
                        <a:buFont typeface="Wingdings" pitchFamily="2" charset="2"/>
                        <a:buNone/>
                      </a:pPr>
                      <a:r>
                        <a:rPr lang="es-ES" sz="1800" dirty="0" smtClean="0">
                          <a:solidFill>
                            <a:schemeClr val="tx1"/>
                          </a:solidFill>
                        </a:rPr>
                        <a:t>Si se designa como anónimo, cite la palabra Anónimo.</a:t>
                      </a:r>
                      <a:endParaRPr lang="es-HN" sz="1800" kern="1200" dirty="0">
                        <a:solidFill>
                          <a:schemeClr val="tx1"/>
                        </a:solidFill>
                        <a:latin typeface="+mn-lt"/>
                        <a:ea typeface="+mn-ea"/>
                        <a:cs typeface="Arial" charset="0"/>
                      </a:endParaRPr>
                    </a:p>
                  </a:txBody>
                  <a:tcPr/>
                </a:tc>
              </a:tr>
              <a:tr h="860871">
                <a:tc>
                  <a:txBody>
                    <a:bodyPr/>
                    <a:lstStyle/>
                    <a:p>
                      <a:pPr marL="0" indent="0" algn="just" eaLnBrk="1" hangingPunct="1">
                        <a:lnSpc>
                          <a:spcPct val="80000"/>
                        </a:lnSpc>
                        <a:buClr>
                          <a:schemeClr val="folHlink"/>
                        </a:buClr>
                        <a:buSzPct val="90000"/>
                        <a:buFont typeface="Arial" pitchFamily="34" charset="0"/>
                        <a:buNone/>
                        <a:defRPr/>
                      </a:pPr>
                      <a:r>
                        <a:rPr lang="es-ES" sz="1800" kern="1200" dirty="0" smtClean="0">
                          <a:solidFill>
                            <a:schemeClr val="tx1"/>
                          </a:solidFill>
                          <a:cs typeface="Arial" charset="0"/>
                        </a:rPr>
                        <a:t>Ej.</a:t>
                      </a:r>
                    </a:p>
                    <a:p>
                      <a:pPr marL="0" indent="0" algn="just" eaLnBrk="1" hangingPunct="1">
                        <a:lnSpc>
                          <a:spcPct val="80000"/>
                        </a:lnSpc>
                        <a:buClr>
                          <a:schemeClr val="folHlink"/>
                        </a:buClr>
                        <a:buSzPct val="90000"/>
                        <a:buFont typeface="Arial" pitchFamily="34" charset="0"/>
                        <a:buNone/>
                        <a:defRPr/>
                      </a:pPr>
                      <a:r>
                        <a:rPr lang="es-ES" sz="1800" kern="1200" dirty="0" smtClean="0">
                          <a:solidFill>
                            <a:schemeClr val="tx1"/>
                          </a:solidFill>
                          <a:cs typeface="Arial" charset="0"/>
                        </a:rPr>
                        <a:t>Los trabajos muestran (“Estudio crítico”, 1991)</a:t>
                      </a:r>
                      <a:endParaRPr lang="es-HN" dirty="0">
                        <a:solidFill>
                          <a:schemeClr val="tx1"/>
                        </a:solidFill>
                      </a:endParaRPr>
                    </a:p>
                  </a:txBody>
                  <a:tcPr anchor="ctr"/>
                </a:tc>
                <a:tc>
                  <a:txBody>
                    <a:bodyPr/>
                    <a:lstStyle/>
                    <a:p>
                      <a:pPr marL="0" indent="0" algn="just">
                        <a:lnSpc>
                          <a:spcPct val="80000"/>
                        </a:lnSpc>
                        <a:buClr>
                          <a:schemeClr val="folHlink"/>
                        </a:buClr>
                        <a:buSzPct val="90000"/>
                        <a:buFont typeface="Arial" pitchFamily="34" charset="0"/>
                        <a:buNone/>
                      </a:pPr>
                      <a:r>
                        <a:rPr lang="es-ES" sz="1800" dirty="0" smtClean="0">
                          <a:solidFill>
                            <a:schemeClr val="tx1"/>
                          </a:solidFill>
                        </a:rPr>
                        <a:t>Ej.</a:t>
                      </a:r>
                    </a:p>
                    <a:p>
                      <a:pPr marL="0" indent="0" algn="just">
                        <a:lnSpc>
                          <a:spcPct val="80000"/>
                        </a:lnSpc>
                        <a:buClr>
                          <a:schemeClr val="folHlink"/>
                        </a:buClr>
                        <a:buSzPct val="90000"/>
                        <a:buFont typeface="Arial" pitchFamily="34" charset="0"/>
                        <a:buNone/>
                      </a:pPr>
                      <a:endParaRPr lang="es-ES" sz="1800" dirty="0" smtClean="0">
                        <a:solidFill>
                          <a:schemeClr val="tx1"/>
                        </a:solidFill>
                      </a:endParaRPr>
                    </a:p>
                    <a:p>
                      <a:pPr marL="0" indent="0" algn="just">
                        <a:lnSpc>
                          <a:spcPct val="80000"/>
                        </a:lnSpc>
                        <a:buClr>
                          <a:schemeClr val="folHlink"/>
                        </a:buClr>
                        <a:buSzPct val="90000"/>
                        <a:buFont typeface="Arial" pitchFamily="34" charset="0"/>
                        <a:buNone/>
                      </a:pPr>
                      <a:r>
                        <a:rPr lang="es-ES" sz="1800" dirty="0" smtClean="0">
                          <a:solidFill>
                            <a:schemeClr val="tx1"/>
                          </a:solidFill>
                        </a:rPr>
                        <a:t>(Anónimo, 2008)</a:t>
                      </a:r>
                      <a:endParaRPr lang="es-HN" sz="1800" kern="1200" dirty="0">
                        <a:solidFill>
                          <a:schemeClr val="tx1"/>
                        </a:solidFill>
                        <a:latin typeface="+mn-lt"/>
                        <a:ea typeface="+mn-ea"/>
                        <a:cs typeface="Arial" charset="0"/>
                      </a:endParaRPr>
                    </a:p>
                  </a:txBody>
                  <a:tcPr anchor="ctr"/>
                </a:tc>
              </a:tr>
            </a:tbl>
          </a:graphicData>
        </a:graphic>
      </p:graphicFrame>
      <p:graphicFrame>
        <p:nvGraphicFramePr>
          <p:cNvPr id="10" name="9 Tabla"/>
          <p:cNvGraphicFramePr>
            <a:graphicFrameLocks noGrp="1"/>
          </p:cNvGraphicFramePr>
          <p:nvPr>
            <p:extLst>
              <p:ext uri="{D42A27DB-BD31-4B8C-83A1-F6EECF244321}">
                <p14:modId xmlns:p14="http://schemas.microsoft.com/office/powerpoint/2010/main" val="519990467"/>
              </p:ext>
            </p:extLst>
          </p:nvPr>
        </p:nvGraphicFramePr>
        <p:xfrm>
          <a:off x="827584" y="2996952"/>
          <a:ext cx="7488832" cy="2633472"/>
        </p:xfrm>
        <a:graphic>
          <a:graphicData uri="http://schemas.openxmlformats.org/drawingml/2006/table">
            <a:tbl>
              <a:tblPr firstRow="1" bandRow="1">
                <a:tableStyleId>{22838BEF-8BB2-4498-84A7-C5851F593DF1}</a:tableStyleId>
              </a:tblPr>
              <a:tblGrid>
                <a:gridCol w="3744416"/>
                <a:gridCol w="3744416"/>
              </a:tblGrid>
              <a:tr h="262964">
                <a:tc>
                  <a:txBody>
                    <a:bodyPr/>
                    <a:lstStyle/>
                    <a:p>
                      <a:pPr algn="ctr">
                        <a:lnSpc>
                          <a:spcPct val="100000"/>
                        </a:lnSpc>
                      </a:pPr>
                      <a:r>
                        <a:rPr lang="es-ES" dirty="0" smtClean="0"/>
                        <a:t>»5. AUTORES CON EL MISMO APELLIDO</a:t>
                      </a:r>
                      <a:endParaRPr lang="es-HN" dirty="0"/>
                    </a:p>
                  </a:txBody>
                  <a:tcPr/>
                </a:tc>
                <a:tc>
                  <a:txBody>
                    <a:bodyPr/>
                    <a:lstStyle/>
                    <a:p>
                      <a:pPr algn="ctr">
                        <a:lnSpc>
                          <a:spcPct val="100000"/>
                        </a:lnSpc>
                      </a:pPr>
                      <a:r>
                        <a:rPr lang="es-ES" dirty="0" smtClean="0"/>
                        <a:t>»6. </a:t>
                      </a:r>
                      <a:r>
                        <a:rPr lang="es-ES" sz="1800" dirty="0" smtClean="0"/>
                        <a:t>MÚLTIPLES TRABAJOS</a:t>
                      </a:r>
                      <a:endParaRPr lang="es-HN" dirty="0"/>
                    </a:p>
                  </a:txBody>
                  <a:tcPr/>
                </a:tc>
              </a:tr>
              <a:tr h="604356">
                <a:tc>
                  <a:txBody>
                    <a:bodyPr/>
                    <a:lstStyle/>
                    <a:p>
                      <a:pPr marL="0" indent="0" algn="just" eaLnBrk="1" hangingPunct="1">
                        <a:lnSpc>
                          <a:spcPct val="80000"/>
                        </a:lnSpc>
                        <a:buClr>
                          <a:schemeClr val="folHlink"/>
                        </a:buClr>
                        <a:buSzPct val="90000"/>
                        <a:buFont typeface="Arial" pitchFamily="34" charset="0"/>
                        <a:buNone/>
                        <a:defRPr/>
                      </a:pPr>
                      <a:r>
                        <a:rPr lang="es-ES" sz="1800" kern="1200" dirty="0" smtClean="0">
                          <a:solidFill>
                            <a:schemeClr val="tx1"/>
                          </a:solidFill>
                          <a:cs typeface="Arial" charset="0"/>
                        </a:rPr>
                        <a:t>Si la cita incluye  dos o mas autores del mismo apellido, entonces dé las iniciales de sus nombres.</a:t>
                      </a:r>
                    </a:p>
                  </a:txBody>
                  <a:tcPr/>
                </a:tc>
                <a:tc>
                  <a:txBody>
                    <a:bodyPr/>
                    <a:lstStyle/>
                    <a:p>
                      <a:pPr marL="0" indent="0" algn="just">
                        <a:spcBef>
                          <a:spcPct val="20000"/>
                        </a:spcBef>
                        <a:buClr>
                          <a:schemeClr val="folHlink"/>
                        </a:buClr>
                        <a:buSzPct val="90000"/>
                        <a:buFont typeface="Wingdings" pitchFamily="2" charset="2"/>
                        <a:buNone/>
                      </a:pPr>
                      <a:r>
                        <a:rPr lang="es-ES" sz="1800" dirty="0" smtClean="0">
                          <a:solidFill>
                            <a:schemeClr val="tx1"/>
                          </a:solidFill>
                        </a:rPr>
                        <a:t>Dos o más trabajos dentro del mismo paréntesis</a:t>
                      </a:r>
                      <a:endParaRPr lang="es-ES" sz="1800" dirty="0">
                        <a:solidFill>
                          <a:schemeClr val="tx1"/>
                        </a:solidFill>
                      </a:endParaRPr>
                    </a:p>
                  </a:txBody>
                  <a:tcPr/>
                </a:tc>
              </a:tr>
              <a:tr h="860871">
                <a:tc>
                  <a:txBody>
                    <a:bodyPr/>
                    <a:lstStyle/>
                    <a:p>
                      <a:pPr marL="0" indent="0" algn="just" eaLnBrk="1" hangingPunct="1">
                        <a:lnSpc>
                          <a:spcPct val="80000"/>
                        </a:lnSpc>
                        <a:buClr>
                          <a:schemeClr val="folHlink"/>
                        </a:buClr>
                        <a:buSzPct val="90000"/>
                        <a:buFont typeface="Arial" pitchFamily="34" charset="0"/>
                        <a:buNone/>
                        <a:defRPr/>
                      </a:pPr>
                      <a:r>
                        <a:rPr lang="es-ES" sz="1800" kern="1200" dirty="0" smtClean="0">
                          <a:solidFill>
                            <a:schemeClr val="tx1"/>
                          </a:solidFill>
                          <a:cs typeface="Arial" charset="0"/>
                        </a:rPr>
                        <a:t>Ej.</a:t>
                      </a:r>
                    </a:p>
                    <a:p>
                      <a:pPr marL="0" indent="0" algn="just" eaLnBrk="1" hangingPunct="1">
                        <a:lnSpc>
                          <a:spcPct val="80000"/>
                        </a:lnSpc>
                        <a:buClr>
                          <a:schemeClr val="folHlink"/>
                        </a:buClr>
                        <a:buSzPct val="90000"/>
                        <a:buFont typeface="Arial" pitchFamily="34" charset="0"/>
                        <a:buNone/>
                        <a:defRPr/>
                      </a:pPr>
                      <a:r>
                        <a:rPr lang="es-ES" sz="1800" kern="1200" dirty="0" smtClean="0">
                          <a:solidFill>
                            <a:schemeClr val="tx1"/>
                          </a:solidFill>
                          <a:cs typeface="Arial" charset="0"/>
                        </a:rPr>
                        <a:t>R.M. Lizano (2006) y J. Lizano (2008) concluyeron que</a:t>
                      </a:r>
                    </a:p>
                  </a:txBody>
                  <a:tcPr anchor="ctr"/>
                </a:tc>
                <a:tc>
                  <a:txBody>
                    <a:bodyPr/>
                    <a:lstStyle/>
                    <a:p>
                      <a:pPr marL="0" indent="0" algn="just">
                        <a:spcBef>
                          <a:spcPct val="20000"/>
                        </a:spcBef>
                        <a:buClr>
                          <a:schemeClr val="folHlink"/>
                        </a:buClr>
                        <a:buSzPct val="90000"/>
                        <a:buFont typeface="Arial" pitchFamily="34" charset="0"/>
                        <a:buNone/>
                      </a:pPr>
                      <a:r>
                        <a:rPr lang="es-ES" sz="1800" dirty="0" smtClean="0">
                          <a:solidFill>
                            <a:schemeClr val="tx1"/>
                          </a:solidFill>
                        </a:rPr>
                        <a:t>Ej.</a:t>
                      </a:r>
                    </a:p>
                    <a:p>
                      <a:pPr marL="0" indent="0" algn="just">
                        <a:spcBef>
                          <a:spcPct val="20000"/>
                        </a:spcBef>
                        <a:buClr>
                          <a:schemeClr val="folHlink"/>
                        </a:buClr>
                        <a:buSzPct val="90000"/>
                        <a:buFont typeface="Arial" pitchFamily="34" charset="0"/>
                        <a:buNone/>
                      </a:pPr>
                      <a:r>
                        <a:rPr lang="es-ES" sz="1800" dirty="0" smtClean="0">
                          <a:solidFill>
                            <a:schemeClr val="tx1"/>
                          </a:solidFill>
                        </a:rPr>
                        <a:t>Diversos estudios señalan (Barros, 1999; </a:t>
                      </a:r>
                      <a:r>
                        <a:rPr lang="es-ES" sz="1800" dirty="0" err="1" smtClean="0">
                          <a:solidFill>
                            <a:schemeClr val="tx1"/>
                          </a:solidFill>
                        </a:rPr>
                        <a:t>Parkin</a:t>
                      </a:r>
                      <a:r>
                        <a:rPr lang="es-ES" sz="1800" dirty="0" smtClean="0">
                          <a:solidFill>
                            <a:schemeClr val="tx1"/>
                          </a:solidFill>
                        </a:rPr>
                        <a:t>, 2000; </a:t>
                      </a:r>
                      <a:r>
                        <a:rPr lang="es-ES" sz="1800" dirty="0" err="1" smtClean="0">
                          <a:solidFill>
                            <a:schemeClr val="tx1"/>
                          </a:solidFill>
                        </a:rPr>
                        <a:t>Stanton</a:t>
                      </a:r>
                      <a:r>
                        <a:rPr lang="es-ES" sz="1800" dirty="0" smtClean="0">
                          <a:solidFill>
                            <a:schemeClr val="tx1"/>
                          </a:solidFill>
                        </a:rPr>
                        <a:t> y </a:t>
                      </a:r>
                      <a:r>
                        <a:rPr lang="es-ES" sz="1800" dirty="0" err="1" smtClean="0">
                          <a:solidFill>
                            <a:schemeClr val="tx1"/>
                          </a:solidFill>
                        </a:rPr>
                        <a:t>Wilcox</a:t>
                      </a:r>
                      <a:r>
                        <a:rPr lang="es-ES" sz="1800" dirty="0" smtClean="0">
                          <a:solidFill>
                            <a:schemeClr val="tx1"/>
                          </a:solidFill>
                        </a:rPr>
                        <a:t>, 2006)</a:t>
                      </a:r>
                      <a:endParaRPr lang="es-ES" sz="1800" dirty="0">
                        <a:solidFill>
                          <a:schemeClr val="tx1"/>
                        </a:solidFill>
                      </a:endParaRPr>
                    </a:p>
                  </a:txBody>
                  <a:tcPr anchor="ctr"/>
                </a:tc>
              </a:tr>
            </a:tbl>
          </a:graphicData>
        </a:graphic>
      </p:graphicFrame>
    </p:spTree>
    <p:extLst>
      <p:ext uri="{BB962C8B-B14F-4D97-AF65-F5344CB8AC3E}">
        <p14:creationId xmlns:p14="http://schemas.microsoft.com/office/powerpoint/2010/main" val="1828094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260648"/>
            <a:ext cx="2788712" cy="369332"/>
          </a:xfrm>
          <a:prstGeom prst="rect">
            <a:avLst/>
          </a:prstGeom>
        </p:spPr>
        <p:txBody>
          <a:bodyPr wrap="none">
            <a:spAutoFit/>
          </a:bodyPr>
          <a:lstStyle/>
          <a:p>
            <a:r>
              <a:rPr lang="es-ES" b="1" dirty="0" smtClean="0">
                <a:solidFill>
                  <a:schemeClr val="bg1">
                    <a:lumMod val="65000"/>
                  </a:schemeClr>
                </a:solidFill>
              </a:rPr>
              <a:t>» OTRAS FORMAS DE CITAS</a:t>
            </a:r>
          </a:p>
        </p:txBody>
      </p:sp>
      <p:graphicFrame>
        <p:nvGraphicFramePr>
          <p:cNvPr id="9" name="8 Tabla"/>
          <p:cNvGraphicFramePr>
            <a:graphicFrameLocks noGrp="1"/>
          </p:cNvGraphicFramePr>
          <p:nvPr>
            <p:extLst>
              <p:ext uri="{D42A27DB-BD31-4B8C-83A1-F6EECF244321}">
                <p14:modId xmlns:p14="http://schemas.microsoft.com/office/powerpoint/2010/main" val="341008243"/>
              </p:ext>
            </p:extLst>
          </p:nvPr>
        </p:nvGraphicFramePr>
        <p:xfrm>
          <a:off x="827584" y="908721"/>
          <a:ext cx="7488832" cy="1976439"/>
        </p:xfrm>
        <a:graphic>
          <a:graphicData uri="http://schemas.openxmlformats.org/drawingml/2006/table">
            <a:tbl>
              <a:tblPr firstRow="1" bandRow="1">
                <a:tableStyleId>{22838BEF-8BB2-4498-84A7-C5851F593DF1}</a:tableStyleId>
              </a:tblPr>
              <a:tblGrid>
                <a:gridCol w="3744416"/>
                <a:gridCol w="3744416"/>
              </a:tblGrid>
              <a:tr h="262964">
                <a:tc>
                  <a:txBody>
                    <a:bodyPr/>
                    <a:lstStyle/>
                    <a:p>
                      <a:pPr algn="ctr">
                        <a:lnSpc>
                          <a:spcPct val="100000"/>
                        </a:lnSpc>
                      </a:pPr>
                      <a:r>
                        <a:rPr lang="es-ES" dirty="0" smtClean="0"/>
                        <a:t>»7. TRABAJOS SIN FECHA</a:t>
                      </a:r>
                      <a:endParaRPr lang="es-HN" dirty="0"/>
                    </a:p>
                  </a:txBody>
                  <a:tcPr/>
                </a:tc>
                <a:tc>
                  <a:txBody>
                    <a:bodyPr/>
                    <a:lstStyle/>
                    <a:p>
                      <a:pPr algn="ctr">
                        <a:lnSpc>
                          <a:spcPct val="100000"/>
                        </a:lnSpc>
                      </a:pPr>
                      <a:r>
                        <a:rPr lang="es-ES" dirty="0" smtClean="0"/>
                        <a:t>»8. </a:t>
                      </a:r>
                      <a:r>
                        <a:rPr lang="es-ES" sz="1800" dirty="0" smtClean="0"/>
                        <a:t>CLÁSICOS U OBRAS</a:t>
                      </a:r>
                      <a:r>
                        <a:rPr lang="es-ES" sz="1800" baseline="0" dirty="0" smtClean="0"/>
                        <a:t> ANTIGUAS</a:t>
                      </a:r>
                      <a:endParaRPr lang="es-HN" dirty="0"/>
                    </a:p>
                  </a:txBody>
                  <a:tcPr/>
                </a:tc>
              </a:tr>
              <a:tr h="604356">
                <a:tc>
                  <a:txBody>
                    <a:bodyPr/>
                    <a:lstStyle/>
                    <a:p>
                      <a:pPr marL="0" indent="0" algn="just" eaLnBrk="1" hangingPunct="1">
                        <a:lnSpc>
                          <a:spcPct val="80000"/>
                        </a:lnSpc>
                        <a:buClr>
                          <a:schemeClr val="folHlink"/>
                        </a:buClr>
                        <a:buSzPct val="90000"/>
                        <a:buFont typeface="Wingdings" pitchFamily="2" charset="2"/>
                        <a:buNone/>
                        <a:defRPr/>
                      </a:pPr>
                      <a:r>
                        <a:rPr lang="es-ES" sz="1800" kern="1200" dirty="0" smtClean="0">
                          <a:cs typeface="Arial" charset="0"/>
                        </a:rPr>
                        <a:t>Cite el apellido del autor seguido de las siglas </a:t>
                      </a:r>
                      <a:r>
                        <a:rPr lang="es-ES" sz="1800" i="1" kern="1200" dirty="0" smtClean="0">
                          <a:cs typeface="Arial" charset="0"/>
                        </a:rPr>
                        <a:t>s.f.</a:t>
                      </a:r>
                      <a:r>
                        <a:rPr lang="es-ES" sz="1800" kern="1200" dirty="0" smtClean="0">
                          <a:cs typeface="Arial" charset="0"/>
                        </a:rPr>
                        <a:t>  para indicar </a:t>
                      </a:r>
                      <a:r>
                        <a:rPr lang="es-ES" sz="1800" i="1" kern="1200" dirty="0" smtClean="0">
                          <a:cs typeface="Arial" charset="0"/>
                        </a:rPr>
                        <a:t>sin fecha</a:t>
                      </a:r>
                      <a:r>
                        <a:rPr lang="es-ES" sz="1800" kern="1200" dirty="0" smtClean="0">
                          <a:cs typeface="Arial" charset="0"/>
                        </a:rPr>
                        <a:t>.</a:t>
                      </a:r>
                    </a:p>
                  </a:txBody>
                  <a:tcPr/>
                </a:tc>
                <a:tc>
                  <a:txBody>
                    <a:bodyPr/>
                    <a:lstStyle/>
                    <a:p>
                      <a:pPr marL="0" indent="0" algn="just" eaLnBrk="1" hangingPunct="1">
                        <a:lnSpc>
                          <a:spcPct val="80000"/>
                        </a:lnSpc>
                        <a:buClr>
                          <a:schemeClr val="folHlink"/>
                        </a:buClr>
                        <a:buSzPct val="90000"/>
                        <a:buFont typeface="Wingdings" pitchFamily="2" charset="2"/>
                        <a:buNone/>
                        <a:defRPr/>
                      </a:pPr>
                      <a:r>
                        <a:rPr lang="es-ES" sz="1800" kern="1200" dirty="0" smtClean="0">
                          <a:cs typeface="Arial" charset="0"/>
                        </a:rPr>
                        <a:t>Identifique la obra en la cita</a:t>
                      </a:r>
                    </a:p>
                    <a:p>
                      <a:pPr marL="0" indent="0" algn="just" eaLnBrk="1" hangingPunct="1">
                        <a:lnSpc>
                          <a:spcPct val="80000"/>
                        </a:lnSpc>
                        <a:buClr>
                          <a:schemeClr val="folHlink"/>
                        </a:buClr>
                        <a:buSzPct val="90000"/>
                        <a:buFont typeface="Arial" pitchFamily="34" charset="0"/>
                        <a:buNone/>
                        <a:defRPr/>
                      </a:pPr>
                      <a:r>
                        <a:rPr lang="es-ES" sz="1800" kern="1200" dirty="0" smtClean="0">
                          <a:cs typeface="Arial" charset="0"/>
                        </a:rPr>
                        <a:t>Ej.</a:t>
                      </a:r>
                    </a:p>
                    <a:p>
                      <a:pPr marL="0" indent="0" algn="just" eaLnBrk="1" hangingPunct="1">
                        <a:lnSpc>
                          <a:spcPct val="80000"/>
                        </a:lnSpc>
                        <a:buClr>
                          <a:schemeClr val="folHlink"/>
                        </a:buClr>
                        <a:buSzPct val="90000"/>
                        <a:buFont typeface="Arial" pitchFamily="34" charset="0"/>
                        <a:buNone/>
                        <a:defRPr/>
                      </a:pPr>
                      <a:r>
                        <a:rPr lang="es-ES" sz="1800" kern="1200" dirty="0" smtClean="0">
                          <a:cs typeface="Arial" charset="0"/>
                        </a:rPr>
                        <a:t>1 </a:t>
                      </a:r>
                      <a:r>
                        <a:rPr lang="es-ES" sz="1800" kern="1200" dirty="0" err="1" smtClean="0">
                          <a:cs typeface="Arial" charset="0"/>
                        </a:rPr>
                        <a:t>Cor</a:t>
                      </a:r>
                      <a:r>
                        <a:rPr lang="es-ES" sz="1800" kern="1200" dirty="0" smtClean="0">
                          <a:cs typeface="Arial" charset="0"/>
                        </a:rPr>
                        <a:t>. 13:1 (Biblia de Jerusalén)</a:t>
                      </a:r>
                    </a:p>
                  </a:txBody>
                  <a:tcPr/>
                </a:tc>
              </a:tr>
              <a:tr h="860871">
                <a:tc>
                  <a:txBody>
                    <a:bodyPr/>
                    <a:lstStyle/>
                    <a:p>
                      <a:pPr marL="0" indent="0" algn="just" eaLnBrk="1" hangingPunct="1">
                        <a:lnSpc>
                          <a:spcPct val="80000"/>
                        </a:lnSpc>
                        <a:buClr>
                          <a:schemeClr val="folHlink"/>
                        </a:buClr>
                        <a:buSzPct val="90000"/>
                        <a:buFont typeface="Arial" pitchFamily="34" charset="0"/>
                        <a:buNone/>
                        <a:defRPr/>
                      </a:pPr>
                      <a:r>
                        <a:rPr lang="es-ES" sz="1800" kern="1200" dirty="0" smtClean="0">
                          <a:cs typeface="Arial" charset="0"/>
                        </a:rPr>
                        <a:t>Ej.</a:t>
                      </a:r>
                    </a:p>
                    <a:p>
                      <a:pPr marL="0" indent="0" algn="just" eaLnBrk="1" hangingPunct="1">
                        <a:lnSpc>
                          <a:spcPct val="80000"/>
                        </a:lnSpc>
                        <a:buClr>
                          <a:schemeClr val="folHlink"/>
                        </a:buClr>
                        <a:buSzPct val="90000"/>
                        <a:buFont typeface="Arial" pitchFamily="34" charset="0"/>
                        <a:buNone/>
                        <a:defRPr/>
                      </a:pPr>
                      <a:r>
                        <a:rPr lang="es-ES" sz="1800" kern="1200" dirty="0" smtClean="0">
                          <a:cs typeface="Arial" charset="0"/>
                        </a:rPr>
                        <a:t>Así esta predicho (James, s.f.)</a:t>
                      </a:r>
                    </a:p>
                    <a:p>
                      <a:pPr marL="0" indent="0" algn="just" eaLnBrk="1" hangingPunct="1">
                        <a:lnSpc>
                          <a:spcPct val="80000"/>
                        </a:lnSpc>
                        <a:buClr>
                          <a:schemeClr val="folHlink"/>
                        </a:buClr>
                        <a:buSzPct val="90000"/>
                        <a:buFont typeface="Arial" pitchFamily="34" charset="0"/>
                        <a:buNone/>
                        <a:defRPr/>
                      </a:pPr>
                      <a:r>
                        <a:rPr lang="es-ES" sz="1800" kern="1200" dirty="0" smtClean="0">
                          <a:cs typeface="Arial" charset="0"/>
                        </a:rPr>
                        <a:t>(Sófocles, trad. 1999)</a:t>
                      </a:r>
                    </a:p>
                  </a:txBody>
                  <a:tcPr anchor="ctr"/>
                </a:tc>
                <a:tc>
                  <a:txBody>
                    <a:bodyPr/>
                    <a:lstStyle/>
                    <a:p>
                      <a:pPr marL="0" indent="0" algn="just">
                        <a:lnSpc>
                          <a:spcPct val="80000"/>
                        </a:lnSpc>
                        <a:buClr>
                          <a:schemeClr val="folHlink"/>
                        </a:buClr>
                        <a:buSzPct val="90000"/>
                        <a:buFont typeface="Arial" pitchFamily="34" charset="0"/>
                        <a:buNone/>
                      </a:pPr>
                      <a:r>
                        <a:rPr lang="es-ES" sz="1800" dirty="0" smtClean="0">
                          <a:solidFill>
                            <a:schemeClr val="tx1"/>
                          </a:solidFill>
                        </a:rPr>
                        <a:t>Ej.</a:t>
                      </a:r>
                    </a:p>
                    <a:p>
                      <a:pPr marL="0" indent="0" algn="just">
                        <a:lnSpc>
                          <a:spcPct val="80000"/>
                        </a:lnSpc>
                        <a:buClr>
                          <a:schemeClr val="folHlink"/>
                        </a:buClr>
                        <a:buSzPct val="90000"/>
                        <a:buFont typeface="Arial" pitchFamily="34" charset="0"/>
                        <a:buNone/>
                      </a:pPr>
                      <a:endParaRPr lang="es-ES" sz="1800" dirty="0" smtClean="0">
                        <a:solidFill>
                          <a:schemeClr val="tx1"/>
                        </a:solidFill>
                      </a:endParaRPr>
                    </a:p>
                    <a:p>
                      <a:pPr marL="0" indent="0" algn="just">
                        <a:lnSpc>
                          <a:spcPct val="80000"/>
                        </a:lnSpc>
                        <a:buClr>
                          <a:schemeClr val="folHlink"/>
                        </a:buClr>
                        <a:buSzPct val="90000"/>
                        <a:buFont typeface="Arial" pitchFamily="34" charset="0"/>
                        <a:buNone/>
                      </a:pPr>
                      <a:r>
                        <a:rPr lang="es-ES" sz="1800" dirty="0" smtClean="0">
                          <a:solidFill>
                            <a:schemeClr val="tx1"/>
                          </a:solidFill>
                        </a:rPr>
                        <a:t>(Anónimo, 2008)</a:t>
                      </a:r>
                      <a:endParaRPr lang="es-HN" sz="1800" kern="1200" dirty="0">
                        <a:solidFill>
                          <a:schemeClr val="tx1"/>
                        </a:solidFill>
                        <a:latin typeface="+mn-lt"/>
                        <a:ea typeface="+mn-ea"/>
                        <a:cs typeface="Arial" charset="0"/>
                      </a:endParaRPr>
                    </a:p>
                  </a:txBody>
                  <a:tcPr anchor="ctr"/>
                </a:tc>
              </a:tr>
            </a:tbl>
          </a:graphicData>
        </a:graphic>
      </p:graphicFrame>
      <p:graphicFrame>
        <p:nvGraphicFramePr>
          <p:cNvPr id="10" name="9 Tabla"/>
          <p:cNvGraphicFramePr>
            <a:graphicFrameLocks noGrp="1"/>
          </p:cNvGraphicFramePr>
          <p:nvPr>
            <p:extLst>
              <p:ext uri="{D42A27DB-BD31-4B8C-83A1-F6EECF244321}">
                <p14:modId xmlns:p14="http://schemas.microsoft.com/office/powerpoint/2010/main" val="1265805880"/>
              </p:ext>
            </p:extLst>
          </p:nvPr>
        </p:nvGraphicFramePr>
        <p:xfrm>
          <a:off x="827584" y="3254197"/>
          <a:ext cx="7488832" cy="1830987"/>
        </p:xfrm>
        <a:graphic>
          <a:graphicData uri="http://schemas.openxmlformats.org/drawingml/2006/table">
            <a:tbl>
              <a:tblPr firstRow="1" bandRow="1">
                <a:tableStyleId>{22838BEF-8BB2-4498-84A7-C5851F593DF1}</a:tableStyleId>
              </a:tblPr>
              <a:tblGrid>
                <a:gridCol w="3744416"/>
                <a:gridCol w="3744416"/>
              </a:tblGrid>
              <a:tr h="262964">
                <a:tc>
                  <a:txBody>
                    <a:bodyPr/>
                    <a:lstStyle/>
                    <a:p>
                      <a:pPr algn="ctr">
                        <a:lnSpc>
                          <a:spcPct val="100000"/>
                        </a:lnSpc>
                      </a:pPr>
                      <a:r>
                        <a:rPr lang="es-ES" dirty="0" smtClean="0">
                          <a:solidFill>
                            <a:schemeClr val="tx1"/>
                          </a:solidFill>
                        </a:rPr>
                        <a:t>»9. FUENTES ELECTRÓNICAS</a:t>
                      </a:r>
                      <a:endParaRPr lang="es-HN" dirty="0">
                        <a:solidFill>
                          <a:schemeClr val="tx1"/>
                        </a:solidFill>
                      </a:endParaRPr>
                    </a:p>
                  </a:txBody>
                  <a:tcPr/>
                </a:tc>
                <a:tc>
                  <a:txBody>
                    <a:bodyPr/>
                    <a:lstStyle/>
                    <a:p>
                      <a:pPr algn="ctr">
                        <a:lnSpc>
                          <a:spcPct val="100000"/>
                        </a:lnSpc>
                      </a:pPr>
                      <a:r>
                        <a:rPr lang="es-ES" dirty="0" smtClean="0">
                          <a:solidFill>
                            <a:schemeClr val="tx1"/>
                          </a:solidFill>
                        </a:rPr>
                        <a:t>»10. </a:t>
                      </a:r>
                      <a:r>
                        <a:rPr lang="es-ES" sz="1800" dirty="0" smtClean="0">
                          <a:solidFill>
                            <a:schemeClr val="tx1"/>
                          </a:solidFill>
                        </a:rPr>
                        <a:t>SITIOS WEB</a:t>
                      </a:r>
                      <a:endParaRPr lang="es-HN" dirty="0">
                        <a:solidFill>
                          <a:schemeClr val="tx1"/>
                        </a:solidFill>
                      </a:endParaRPr>
                    </a:p>
                  </a:txBody>
                  <a:tcPr/>
                </a:tc>
              </a:tr>
              <a:tr h="604356">
                <a:tc>
                  <a:txBody>
                    <a:bodyPr/>
                    <a:lstStyle/>
                    <a:p>
                      <a:pPr marL="0" indent="0" algn="just">
                        <a:lnSpc>
                          <a:spcPct val="80000"/>
                        </a:lnSpc>
                        <a:buClr>
                          <a:schemeClr val="folHlink"/>
                        </a:buClr>
                        <a:buSzPct val="90000"/>
                        <a:buFont typeface="Wingdings" pitchFamily="2" charset="2"/>
                        <a:buNone/>
                      </a:pPr>
                      <a:r>
                        <a:rPr lang="es-ES" sz="1800" dirty="0" smtClean="0">
                          <a:solidFill>
                            <a:schemeClr val="tx1"/>
                          </a:solidFill>
                        </a:rPr>
                        <a:t>Utilice autor, fecha y párrafo siempre que este disponible.  </a:t>
                      </a:r>
                      <a:endParaRPr lang="es-ES" sz="1800" dirty="0">
                        <a:solidFill>
                          <a:schemeClr val="tx1"/>
                        </a:solidFill>
                      </a:endParaRPr>
                    </a:p>
                  </a:txBody>
                  <a:tcPr/>
                </a:tc>
                <a:tc>
                  <a:txBody>
                    <a:bodyPr/>
                    <a:lstStyle/>
                    <a:p>
                      <a:pPr marL="0" indent="0" algn="just">
                        <a:spcBef>
                          <a:spcPct val="20000"/>
                        </a:spcBef>
                        <a:buClr>
                          <a:schemeClr val="folHlink"/>
                        </a:buClr>
                        <a:buSzPct val="90000"/>
                        <a:buFont typeface="Wingdings" pitchFamily="2" charset="2"/>
                        <a:buNone/>
                      </a:pPr>
                      <a:r>
                        <a:rPr lang="es-ES" sz="1800" dirty="0" smtClean="0">
                          <a:solidFill>
                            <a:schemeClr val="tx1"/>
                          </a:solidFill>
                        </a:rPr>
                        <a:t>Cite la URL general del sitio</a:t>
                      </a:r>
                      <a:endParaRPr lang="es-ES" sz="1800" dirty="0">
                        <a:solidFill>
                          <a:schemeClr val="tx1"/>
                        </a:solidFill>
                      </a:endParaRPr>
                    </a:p>
                  </a:txBody>
                  <a:tcPr/>
                </a:tc>
              </a:tr>
              <a:tr h="860871">
                <a:tc>
                  <a:txBody>
                    <a:bodyPr/>
                    <a:lstStyle/>
                    <a:p>
                      <a:pPr marL="0" indent="0" algn="just">
                        <a:lnSpc>
                          <a:spcPct val="80000"/>
                        </a:lnSpc>
                        <a:buClr>
                          <a:schemeClr val="folHlink"/>
                        </a:buClr>
                        <a:buSzPct val="90000"/>
                        <a:buFont typeface="Arial" pitchFamily="34" charset="0"/>
                        <a:buNone/>
                      </a:pPr>
                      <a:r>
                        <a:rPr lang="es-ES" sz="1800" dirty="0" smtClean="0">
                          <a:solidFill>
                            <a:schemeClr val="tx1"/>
                          </a:solidFill>
                        </a:rPr>
                        <a:t>Ej.</a:t>
                      </a:r>
                    </a:p>
                    <a:p>
                      <a:pPr marL="0" indent="0" algn="just">
                        <a:lnSpc>
                          <a:spcPct val="80000"/>
                        </a:lnSpc>
                        <a:buClr>
                          <a:schemeClr val="folHlink"/>
                        </a:buClr>
                        <a:buSzPct val="90000"/>
                        <a:buFont typeface="Arial" pitchFamily="34" charset="0"/>
                        <a:buNone/>
                      </a:pPr>
                      <a:endParaRPr lang="es-ES" sz="1800" dirty="0" smtClean="0">
                        <a:solidFill>
                          <a:schemeClr val="tx1"/>
                        </a:solidFill>
                      </a:endParaRPr>
                    </a:p>
                    <a:p>
                      <a:pPr marL="0" indent="0" algn="just">
                        <a:lnSpc>
                          <a:spcPct val="80000"/>
                        </a:lnSpc>
                        <a:buClr>
                          <a:schemeClr val="folHlink"/>
                        </a:buClr>
                        <a:buSzPct val="90000"/>
                        <a:buFont typeface="Arial" pitchFamily="34" charset="0"/>
                        <a:buNone/>
                      </a:pPr>
                      <a:r>
                        <a:rPr lang="es-ES" sz="1800" dirty="0" smtClean="0">
                          <a:solidFill>
                            <a:schemeClr val="tx1"/>
                          </a:solidFill>
                        </a:rPr>
                        <a:t>(Myers, 2005, </a:t>
                      </a:r>
                      <a:r>
                        <a:rPr lang="es-ES" sz="1800" dirty="0" err="1" smtClean="0">
                          <a:solidFill>
                            <a:schemeClr val="tx1"/>
                          </a:solidFill>
                        </a:rPr>
                        <a:t>parr</a:t>
                      </a:r>
                      <a:r>
                        <a:rPr lang="es-ES" sz="1800" dirty="0" smtClean="0">
                          <a:solidFill>
                            <a:schemeClr val="tx1"/>
                          </a:solidFill>
                        </a:rPr>
                        <a:t>. 5)</a:t>
                      </a:r>
                      <a:endParaRPr lang="es-ES" sz="1800" dirty="0">
                        <a:solidFill>
                          <a:schemeClr val="tx1"/>
                        </a:solidFill>
                      </a:endParaRPr>
                    </a:p>
                  </a:txBody>
                  <a:tcPr anchor="ctr"/>
                </a:tc>
                <a:tc>
                  <a:txBody>
                    <a:bodyPr/>
                    <a:lstStyle/>
                    <a:p>
                      <a:pPr marL="0" indent="0" algn="just">
                        <a:spcBef>
                          <a:spcPct val="20000"/>
                        </a:spcBef>
                        <a:buClr>
                          <a:schemeClr val="folHlink"/>
                        </a:buClr>
                        <a:buSzPct val="90000"/>
                        <a:buFont typeface="Arial" pitchFamily="34" charset="0"/>
                        <a:buNone/>
                      </a:pPr>
                      <a:r>
                        <a:rPr lang="es-ES" sz="1800" dirty="0" smtClean="0">
                          <a:solidFill>
                            <a:schemeClr val="tx1"/>
                          </a:solidFill>
                        </a:rPr>
                        <a:t>Ej.- </a:t>
                      </a:r>
                    </a:p>
                    <a:p>
                      <a:pPr marL="0" indent="0" algn="just">
                        <a:spcBef>
                          <a:spcPct val="20000"/>
                        </a:spcBef>
                        <a:buClr>
                          <a:schemeClr val="folHlink"/>
                        </a:buClr>
                        <a:buSzPct val="90000"/>
                        <a:buFont typeface="Arial" pitchFamily="34" charset="0"/>
                        <a:buNone/>
                      </a:pPr>
                      <a:r>
                        <a:rPr lang="es-ES" sz="1800" dirty="0" smtClean="0">
                          <a:solidFill>
                            <a:schemeClr val="tx1"/>
                          </a:solidFill>
                        </a:rPr>
                        <a:t>http://www.unitec.edu/bcrai/</a:t>
                      </a:r>
                      <a:endParaRPr lang="es-ES" sz="1800" dirty="0">
                        <a:solidFill>
                          <a:schemeClr val="tx1"/>
                        </a:solidFill>
                      </a:endParaRPr>
                    </a:p>
                  </a:txBody>
                  <a:tcPr anchor="ctr"/>
                </a:tc>
              </a:tr>
            </a:tbl>
          </a:graphicData>
        </a:graphic>
      </p:graphicFrame>
    </p:spTree>
    <p:extLst>
      <p:ext uri="{BB962C8B-B14F-4D97-AF65-F5344CB8AC3E}">
        <p14:creationId xmlns:p14="http://schemas.microsoft.com/office/powerpoint/2010/main" val="895604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Diseñadpra\Escritorio\Archivos Princess\Archivos CRAI\Presentaciones\Nueva Plantilla\02_Titulo y 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80296" y="310540"/>
            <a:ext cx="7056000" cy="523220"/>
          </a:xfrm>
          <a:prstGeom prst="rect">
            <a:avLst/>
          </a:prstGeom>
          <a:noFill/>
        </p:spPr>
        <p:txBody>
          <a:bodyPr wrap="square" rtlCol="0">
            <a:spAutoFit/>
          </a:bodyPr>
          <a:lstStyle/>
          <a:p>
            <a:r>
              <a:rPr lang="es-HN" sz="2800" b="1" i="1" spc="50" dirty="0" smtClean="0">
                <a:solidFill>
                  <a:schemeClr val="tx2"/>
                </a:solidFill>
                <a:latin typeface="Candara" panose="020E0502030303020204" pitchFamily="34" charset="0"/>
              </a:rPr>
              <a:t>» 7. </a:t>
            </a:r>
            <a:r>
              <a:rPr lang="es-ES" sz="2800" b="1" i="1" spc="50" dirty="0" smtClean="0">
                <a:solidFill>
                  <a:schemeClr val="tx2"/>
                </a:solidFill>
                <a:latin typeface="Candara" panose="020E0502030303020204" pitchFamily="34" charset="0"/>
              </a:rPr>
              <a:t>Referencias </a:t>
            </a:r>
            <a:r>
              <a:rPr lang="es-ES" sz="2800" b="1" i="1" spc="50" dirty="0" err="1" smtClean="0">
                <a:solidFill>
                  <a:schemeClr val="tx2"/>
                </a:solidFill>
                <a:latin typeface="Candara" panose="020E0502030303020204" pitchFamily="34" charset="0"/>
              </a:rPr>
              <a:t>Bibliogr</a:t>
            </a:r>
            <a:r>
              <a:rPr lang="es-HN" sz="2800" b="1" i="1" spc="50" dirty="0" err="1" smtClean="0">
                <a:solidFill>
                  <a:schemeClr val="tx2"/>
                </a:solidFill>
                <a:latin typeface="Candara" panose="020E0502030303020204" pitchFamily="34" charset="0"/>
              </a:rPr>
              <a:t>áficas</a:t>
            </a:r>
            <a:endParaRPr lang="es-HN" sz="2800" b="1" i="1" spc="50" dirty="0">
              <a:solidFill>
                <a:schemeClr val="tx2"/>
              </a:solidFill>
              <a:latin typeface="Candara" panose="020E0502030303020204" pitchFamily="34" charset="0"/>
            </a:endParaRPr>
          </a:p>
        </p:txBody>
      </p:sp>
      <p:sp>
        <p:nvSpPr>
          <p:cNvPr id="2" name="1 Rectángulo"/>
          <p:cNvSpPr/>
          <p:nvPr/>
        </p:nvSpPr>
        <p:spPr>
          <a:xfrm>
            <a:off x="508161" y="1896488"/>
            <a:ext cx="8096287" cy="3044680"/>
          </a:xfrm>
          <a:prstGeom prst="rect">
            <a:avLst/>
          </a:prstGeom>
        </p:spPr>
        <p:txBody>
          <a:bodyPr wrap="square">
            <a:spAutoFit/>
          </a:bodyPr>
          <a:lstStyle/>
          <a:p>
            <a:pPr algn="just">
              <a:lnSpc>
                <a:spcPct val="80000"/>
              </a:lnSpc>
              <a:buClr>
                <a:schemeClr val="folHlink"/>
              </a:buClr>
              <a:buSzPct val="90000"/>
              <a:defRPr/>
            </a:pPr>
            <a:r>
              <a:rPr lang="es-ES" sz="2400" dirty="0" smtClean="0">
                <a:cs typeface="Arial" charset="0"/>
              </a:rPr>
              <a:t>Es </a:t>
            </a:r>
            <a:r>
              <a:rPr lang="es-ES" sz="2400" dirty="0">
                <a:cs typeface="Arial" charset="0"/>
              </a:rPr>
              <a:t>la bibliografía utilizada y citada en la investigación. Describirla exacta y completa.</a:t>
            </a:r>
          </a:p>
          <a:p>
            <a:pPr algn="just">
              <a:lnSpc>
                <a:spcPct val="80000"/>
              </a:lnSpc>
              <a:buClr>
                <a:schemeClr val="folHlink"/>
              </a:buClr>
              <a:buSzPct val="90000"/>
              <a:defRPr/>
            </a:pPr>
            <a:r>
              <a:rPr lang="es-ES" sz="2400" dirty="0">
                <a:cs typeface="Arial" charset="0"/>
              </a:rPr>
              <a:t>Se debe enlistar en orden alfabético al final del </a:t>
            </a:r>
            <a:r>
              <a:rPr lang="es-ES" sz="2400" dirty="0" smtClean="0">
                <a:cs typeface="Arial" charset="0"/>
              </a:rPr>
              <a:t>trabajo.</a:t>
            </a:r>
          </a:p>
          <a:p>
            <a:pPr algn="just">
              <a:lnSpc>
                <a:spcPct val="80000"/>
              </a:lnSpc>
              <a:buClr>
                <a:schemeClr val="folHlink"/>
              </a:buClr>
              <a:buSzPct val="90000"/>
              <a:defRPr/>
            </a:pPr>
            <a:endParaRPr lang="es-ES" sz="2400" dirty="0">
              <a:cs typeface="Arial" charset="0"/>
            </a:endParaRPr>
          </a:p>
          <a:p>
            <a:pPr marL="342900" indent="-342900" algn="just">
              <a:lnSpc>
                <a:spcPct val="80000"/>
              </a:lnSpc>
              <a:buClr>
                <a:schemeClr val="folHlink"/>
              </a:buClr>
              <a:buSzPct val="90000"/>
              <a:defRPr/>
            </a:pPr>
            <a:r>
              <a:rPr lang="es-ES" sz="2400" dirty="0">
                <a:cs typeface="Arial" charset="0"/>
              </a:rPr>
              <a:t>Ej.</a:t>
            </a:r>
          </a:p>
          <a:p>
            <a:pPr algn="just">
              <a:lnSpc>
                <a:spcPct val="90000"/>
              </a:lnSpc>
              <a:buClr>
                <a:schemeClr val="folHlink"/>
              </a:buClr>
              <a:defRPr/>
            </a:pPr>
            <a:r>
              <a:rPr lang="es-ES" sz="2400" dirty="0" err="1"/>
              <a:t>Luenberger</a:t>
            </a:r>
            <a:r>
              <a:rPr lang="es-ES" sz="2400" dirty="0"/>
              <a:t>, D. (1989). </a:t>
            </a:r>
            <a:r>
              <a:rPr lang="es-ES" sz="2400" i="1" dirty="0"/>
              <a:t>Programación lineal y no lineal</a:t>
            </a:r>
            <a:r>
              <a:rPr lang="es-ES" sz="2400" dirty="0"/>
              <a:t>. México: Addison-Wesley.</a:t>
            </a:r>
          </a:p>
          <a:p>
            <a:pPr algn="just">
              <a:lnSpc>
                <a:spcPct val="90000"/>
              </a:lnSpc>
              <a:buClr>
                <a:schemeClr val="folHlink"/>
              </a:buClr>
              <a:defRPr/>
            </a:pPr>
            <a:endParaRPr lang="es-ES" sz="1050" dirty="0"/>
          </a:p>
          <a:p>
            <a:pPr algn="just">
              <a:lnSpc>
                <a:spcPct val="90000"/>
              </a:lnSpc>
              <a:buClr>
                <a:schemeClr val="folHlink"/>
              </a:buClr>
              <a:defRPr/>
            </a:pPr>
            <a:r>
              <a:rPr lang="es-ES" sz="2400" dirty="0"/>
              <a:t>Murciano, M. (1992). </a:t>
            </a:r>
            <a:r>
              <a:rPr lang="es-ES" sz="2400" i="1" dirty="0"/>
              <a:t>Estructura y dinámica de la comunicación internacional</a:t>
            </a:r>
            <a:r>
              <a:rPr lang="es-ES" sz="2400" dirty="0"/>
              <a:t> (2ª. ed.). Barcelona: Bosch Comunicación. </a:t>
            </a:r>
            <a:endParaRPr lang="es-ES" sz="2400" dirty="0">
              <a:cs typeface="Arial" charset="0"/>
            </a:endParaRPr>
          </a:p>
        </p:txBody>
      </p:sp>
    </p:spTree>
    <p:extLst>
      <p:ext uri="{BB962C8B-B14F-4D97-AF65-F5344CB8AC3E}">
        <p14:creationId xmlns:p14="http://schemas.microsoft.com/office/powerpoint/2010/main" val="540831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408746"/>
            <a:ext cx="3035959" cy="400110"/>
          </a:xfrm>
          <a:prstGeom prst="rect">
            <a:avLst/>
          </a:prstGeom>
        </p:spPr>
        <p:txBody>
          <a:bodyPr wrap="none">
            <a:spAutoFit/>
          </a:bodyPr>
          <a:lstStyle/>
          <a:p>
            <a:r>
              <a:rPr lang="es-ES" sz="2000" b="1" dirty="0" smtClean="0">
                <a:solidFill>
                  <a:schemeClr val="bg1">
                    <a:lumMod val="65000"/>
                  </a:schemeClr>
                </a:solidFill>
              </a:rPr>
              <a:t>» REFERENCIAS MÚLTIPLES</a:t>
            </a:r>
          </a:p>
        </p:txBody>
      </p:sp>
      <p:sp>
        <p:nvSpPr>
          <p:cNvPr id="2" name="1 Rectángulo"/>
          <p:cNvSpPr/>
          <p:nvPr/>
        </p:nvSpPr>
        <p:spPr>
          <a:xfrm>
            <a:off x="611560" y="1124744"/>
            <a:ext cx="7961497" cy="4339650"/>
          </a:xfrm>
          <a:prstGeom prst="rect">
            <a:avLst/>
          </a:prstGeom>
        </p:spPr>
        <p:txBody>
          <a:bodyPr wrap="square">
            <a:spAutoFit/>
          </a:bodyPr>
          <a:lstStyle/>
          <a:p>
            <a:pPr algn="just">
              <a:lnSpc>
                <a:spcPct val="80000"/>
              </a:lnSpc>
              <a:buClr>
                <a:schemeClr val="folHlink"/>
              </a:buClr>
            </a:pPr>
            <a:r>
              <a:rPr lang="es-ES" sz="2000" dirty="0" smtClean="0"/>
              <a:t>• Las </a:t>
            </a:r>
            <a:r>
              <a:rPr lang="es-ES" sz="2000" dirty="0"/>
              <a:t>referencias múltiples del mismo autor se ordenan por año de publicación, con las mas antigua primero. Si el año también es el mismo hay que diferenciarlos con una letra a, b, c, etc. después del año</a:t>
            </a:r>
            <a:r>
              <a:rPr lang="es-ES" sz="2000" dirty="0" smtClean="0"/>
              <a:t>.</a:t>
            </a:r>
          </a:p>
          <a:p>
            <a:pPr algn="just">
              <a:lnSpc>
                <a:spcPct val="80000"/>
              </a:lnSpc>
              <a:buClr>
                <a:schemeClr val="folHlink"/>
              </a:buClr>
            </a:pPr>
            <a:endParaRPr lang="es-ES" sz="2000" dirty="0"/>
          </a:p>
          <a:p>
            <a:pPr lvl="1">
              <a:lnSpc>
                <a:spcPct val="80000"/>
              </a:lnSpc>
              <a:buClr>
                <a:schemeClr val="folHlink"/>
              </a:buClr>
            </a:pPr>
            <a:r>
              <a:rPr lang="es-ES" sz="2000" dirty="0">
                <a:cs typeface="Arial" charset="0"/>
              </a:rPr>
              <a:t>Ej.</a:t>
            </a:r>
          </a:p>
          <a:p>
            <a:pPr lvl="1" algn="just">
              <a:lnSpc>
                <a:spcPct val="80000"/>
              </a:lnSpc>
              <a:buClr>
                <a:schemeClr val="folHlink"/>
              </a:buClr>
            </a:pPr>
            <a:r>
              <a:rPr lang="es-ES" sz="2000" dirty="0" err="1" smtClean="0"/>
              <a:t>Luenberger</a:t>
            </a:r>
            <a:r>
              <a:rPr lang="es-ES" sz="2000" dirty="0"/>
              <a:t>, D. (1987). </a:t>
            </a:r>
            <a:r>
              <a:rPr lang="es-ES" sz="2000" i="1" dirty="0"/>
              <a:t>Programación lineal y no lineal</a:t>
            </a:r>
            <a:r>
              <a:rPr lang="es-ES" sz="2000" dirty="0"/>
              <a:t>. México: Addison-Wesley</a:t>
            </a:r>
            <a:r>
              <a:rPr lang="es-ES" sz="2000" dirty="0" smtClean="0"/>
              <a:t>.</a:t>
            </a:r>
            <a:endParaRPr lang="es-ES" sz="2000" dirty="0"/>
          </a:p>
          <a:p>
            <a:pPr lvl="1" algn="just">
              <a:lnSpc>
                <a:spcPct val="80000"/>
              </a:lnSpc>
              <a:buClr>
                <a:schemeClr val="folHlink"/>
              </a:buClr>
            </a:pPr>
            <a:r>
              <a:rPr lang="es-ES" sz="2000" dirty="0" err="1" smtClean="0"/>
              <a:t>Luenberger</a:t>
            </a:r>
            <a:r>
              <a:rPr lang="es-ES" sz="2000" dirty="0"/>
              <a:t>, D. (1989a). </a:t>
            </a:r>
            <a:r>
              <a:rPr lang="es-ES" sz="2000" i="1" dirty="0"/>
              <a:t>Programación lineal</a:t>
            </a:r>
            <a:r>
              <a:rPr lang="es-ES" sz="2000" dirty="0"/>
              <a:t>. México: Addison-Wesley</a:t>
            </a:r>
            <a:r>
              <a:rPr lang="es-ES" sz="2000" dirty="0" smtClean="0"/>
              <a:t>.</a:t>
            </a:r>
            <a:endParaRPr lang="es-ES" sz="2000" dirty="0"/>
          </a:p>
          <a:p>
            <a:pPr lvl="1" algn="just">
              <a:lnSpc>
                <a:spcPct val="80000"/>
              </a:lnSpc>
              <a:buClr>
                <a:schemeClr val="folHlink"/>
              </a:buClr>
            </a:pPr>
            <a:r>
              <a:rPr lang="es-ES" sz="2000" dirty="0" err="1" smtClean="0"/>
              <a:t>Luenberger</a:t>
            </a:r>
            <a:r>
              <a:rPr lang="es-ES" sz="2000" dirty="0"/>
              <a:t>, D. (1989b). </a:t>
            </a:r>
            <a:r>
              <a:rPr lang="es-ES" sz="2000" i="1" dirty="0"/>
              <a:t>Programación no lineal</a:t>
            </a:r>
            <a:r>
              <a:rPr lang="es-ES" sz="2000" dirty="0"/>
              <a:t>. México: Addison-Wesley</a:t>
            </a:r>
            <a:r>
              <a:rPr lang="es-ES" sz="2000" dirty="0" smtClean="0"/>
              <a:t>.  </a:t>
            </a:r>
          </a:p>
          <a:p>
            <a:pPr algn="just">
              <a:lnSpc>
                <a:spcPct val="80000"/>
              </a:lnSpc>
              <a:buClr>
                <a:schemeClr val="folHlink"/>
              </a:buClr>
            </a:pPr>
            <a:endParaRPr lang="es-ES" sz="2000" dirty="0" smtClean="0"/>
          </a:p>
          <a:p>
            <a:pPr algn="just">
              <a:buClr>
                <a:schemeClr val="folHlink"/>
              </a:buClr>
            </a:pPr>
            <a:r>
              <a:rPr lang="es-ES" sz="2000" dirty="0" smtClean="0"/>
              <a:t>• Título </a:t>
            </a:r>
            <a:r>
              <a:rPr lang="es-ES" sz="2000" dirty="0"/>
              <a:t>de una referencia bibliográfica, no tenemos opción uso de cursiva nos da  opción de subrayarla. </a:t>
            </a:r>
          </a:p>
          <a:p>
            <a:pPr algn="just">
              <a:buClr>
                <a:schemeClr val="folHlink"/>
              </a:buClr>
            </a:pPr>
            <a:endParaRPr lang="es-ES" sz="2000" dirty="0"/>
          </a:p>
          <a:p>
            <a:pPr lvl="1" algn="just">
              <a:buClr>
                <a:schemeClr val="folHlink"/>
              </a:buClr>
            </a:pPr>
            <a:r>
              <a:rPr lang="es-ES" sz="2000" dirty="0"/>
              <a:t>Bailey, J. (1989). </a:t>
            </a:r>
            <a:r>
              <a:rPr lang="es-ES" sz="2000" u="sng" dirty="0"/>
              <a:t>México en los medios de comunicación estadounidenses</a:t>
            </a:r>
            <a:r>
              <a:rPr lang="es-ES" sz="2000" dirty="0"/>
              <a:t>. </a:t>
            </a:r>
            <a:r>
              <a:rPr lang="en-GB" sz="2000" dirty="0"/>
              <a:t>México: </a:t>
            </a:r>
            <a:r>
              <a:rPr lang="en-GB" sz="2000" dirty="0" err="1"/>
              <a:t>Fondo</a:t>
            </a:r>
            <a:r>
              <a:rPr lang="en-GB" sz="2000" dirty="0"/>
              <a:t> de </a:t>
            </a:r>
            <a:r>
              <a:rPr lang="en-GB" sz="2000" dirty="0" err="1"/>
              <a:t>Cultura</a:t>
            </a:r>
            <a:r>
              <a:rPr lang="en-GB" sz="2000" dirty="0"/>
              <a:t> </a:t>
            </a:r>
            <a:r>
              <a:rPr lang="en-GB" sz="2000" dirty="0" err="1"/>
              <a:t>Económica</a:t>
            </a:r>
            <a:r>
              <a:rPr lang="en-GB" sz="2000" dirty="0"/>
              <a:t>. </a:t>
            </a:r>
            <a:endParaRPr lang="es-ES" sz="2000" dirty="0"/>
          </a:p>
        </p:txBody>
      </p:sp>
    </p:spTree>
    <p:extLst>
      <p:ext uri="{BB962C8B-B14F-4D97-AF65-F5344CB8AC3E}">
        <p14:creationId xmlns:p14="http://schemas.microsoft.com/office/powerpoint/2010/main" val="608426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408746"/>
            <a:ext cx="6779420" cy="707886"/>
          </a:xfrm>
          <a:prstGeom prst="rect">
            <a:avLst/>
          </a:prstGeom>
        </p:spPr>
        <p:txBody>
          <a:bodyPr wrap="none">
            <a:spAutoFit/>
          </a:bodyPr>
          <a:lstStyle/>
          <a:p>
            <a:r>
              <a:rPr lang="es-ES" sz="2000" b="1" dirty="0" smtClean="0">
                <a:solidFill>
                  <a:schemeClr val="bg1">
                    <a:lumMod val="65000"/>
                  </a:schemeClr>
                </a:solidFill>
              </a:rPr>
              <a:t>» ELEMENTOS BÁSICOS DE LAS REFERENCIAS BIBLIOGRÁFICAS.</a:t>
            </a:r>
          </a:p>
          <a:p>
            <a:endParaRPr lang="es-ES" sz="2000" b="1" dirty="0">
              <a:solidFill>
                <a:schemeClr val="bg1">
                  <a:lumMod val="65000"/>
                </a:schemeClr>
              </a:solidFill>
            </a:endParaRPr>
          </a:p>
        </p:txBody>
      </p:sp>
      <p:graphicFrame>
        <p:nvGraphicFramePr>
          <p:cNvPr id="9" name="8 Tabla"/>
          <p:cNvGraphicFramePr>
            <a:graphicFrameLocks noGrp="1"/>
          </p:cNvGraphicFramePr>
          <p:nvPr>
            <p:extLst>
              <p:ext uri="{D42A27DB-BD31-4B8C-83A1-F6EECF244321}">
                <p14:modId xmlns:p14="http://schemas.microsoft.com/office/powerpoint/2010/main" val="946014344"/>
              </p:ext>
            </p:extLst>
          </p:nvPr>
        </p:nvGraphicFramePr>
        <p:xfrm>
          <a:off x="539552" y="902477"/>
          <a:ext cx="8137029" cy="4712134"/>
        </p:xfrm>
        <a:graphic>
          <a:graphicData uri="http://schemas.openxmlformats.org/drawingml/2006/table">
            <a:tbl>
              <a:tblPr firstRow="1" bandRow="1">
                <a:tableStyleId>{22838BEF-8BB2-4498-84A7-C5851F593DF1}</a:tableStyleId>
              </a:tblPr>
              <a:tblGrid>
                <a:gridCol w="2232373"/>
                <a:gridCol w="2664296"/>
                <a:gridCol w="3240360"/>
              </a:tblGrid>
              <a:tr h="510299">
                <a:tc>
                  <a:txBody>
                    <a:bodyPr/>
                    <a:lstStyle/>
                    <a:p>
                      <a:pPr algn="ctr">
                        <a:lnSpc>
                          <a:spcPct val="115000"/>
                        </a:lnSpc>
                        <a:spcAft>
                          <a:spcPts val="0"/>
                        </a:spcAft>
                      </a:pPr>
                      <a:r>
                        <a:rPr lang="es-ES" sz="1200" dirty="0"/>
                        <a:t>Libros, tesis, folletos, diccionarios, enciclopedias </a:t>
                      </a:r>
                      <a:endParaRPr lang="es-ES" sz="1200" dirty="0">
                        <a:solidFill>
                          <a:srgbClr val="000000"/>
                        </a:solidFill>
                        <a:latin typeface="Century Gothic"/>
                        <a:ea typeface="Times New Roman"/>
                        <a:cs typeface="Century Gothic"/>
                      </a:endParaRPr>
                    </a:p>
                  </a:txBody>
                  <a:tcPr marL="52385" marR="52385" marT="0" marB="0"/>
                </a:tc>
                <a:tc>
                  <a:txBody>
                    <a:bodyPr/>
                    <a:lstStyle/>
                    <a:p>
                      <a:pPr algn="ctr">
                        <a:lnSpc>
                          <a:spcPct val="115000"/>
                        </a:lnSpc>
                        <a:spcAft>
                          <a:spcPts val="0"/>
                        </a:spcAft>
                      </a:pPr>
                      <a:r>
                        <a:rPr lang="es-ES" sz="1200"/>
                        <a:t>Publicaciones periódicas (revistas, boletines, periódicos, etc.) </a:t>
                      </a:r>
                      <a:endParaRPr lang="es-ES" sz="1200">
                        <a:solidFill>
                          <a:srgbClr val="000000"/>
                        </a:solidFill>
                        <a:latin typeface="Century Gothic"/>
                        <a:ea typeface="Times New Roman"/>
                        <a:cs typeface="Century Gothic"/>
                      </a:endParaRPr>
                    </a:p>
                  </a:txBody>
                  <a:tcPr marL="52385" marR="52385" marT="0" marB="0"/>
                </a:tc>
                <a:tc>
                  <a:txBody>
                    <a:bodyPr/>
                    <a:lstStyle/>
                    <a:p>
                      <a:pPr algn="ctr">
                        <a:lnSpc>
                          <a:spcPct val="115000"/>
                        </a:lnSpc>
                        <a:spcAft>
                          <a:spcPts val="0"/>
                        </a:spcAft>
                      </a:pPr>
                      <a:r>
                        <a:rPr lang="es-ES" sz="1200" dirty="0"/>
                        <a:t>Publicaciones electrónicas (sitios web, bases de datos, revistas electrónicas, etc.) </a:t>
                      </a:r>
                      <a:endParaRPr lang="es-ES" sz="1200" dirty="0">
                        <a:solidFill>
                          <a:srgbClr val="000000"/>
                        </a:solidFill>
                        <a:latin typeface="Century Gothic"/>
                        <a:ea typeface="Times New Roman"/>
                        <a:cs typeface="Century Gothic"/>
                      </a:endParaRPr>
                    </a:p>
                  </a:txBody>
                  <a:tcPr marL="52385" marR="52385" marT="0" marB="0"/>
                </a:tc>
              </a:tr>
              <a:tr h="420610">
                <a:tc>
                  <a:txBody>
                    <a:bodyPr/>
                    <a:lstStyle/>
                    <a:p>
                      <a:pPr algn="ctr">
                        <a:lnSpc>
                          <a:spcPct val="115000"/>
                        </a:lnSpc>
                        <a:spcAft>
                          <a:spcPts val="0"/>
                        </a:spcAft>
                      </a:pPr>
                      <a:r>
                        <a:rPr lang="es-ES" sz="1200" dirty="0"/>
                        <a:t>Autor (apellido e inicia­les del nombre) </a:t>
                      </a:r>
                      <a:endParaRPr lang="es-ES" sz="1200" dirty="0">
                        <a:solidFill>
                          <a:srgbClr val="000000"/>
                        </a:solidFill>
                        <a:latin typeface="Century Gothic"/>
                        <a:ea typeface="Times New Roman"/>
                        <a:cs typeface="Century Gothic"/>
                      </a:endParaRPr>
                    </a:p>
                  </a:txBody>
                  <a:tcPr marL="52385" marR="52385" marT="0" marB="0"/>
                </a:tc>
                <a:tc>
                  <a:txBody>
                    <a:bodyPr/>
                    <a:lstStyle/>
                    <a:p>
                      <a:pPr algn="ctr">
                        <a:lnSpc>
                          <a:spcPct val="115000"/>
                        </a:lnSpc>
                        <a:spcAft>
                          <a:spcPts val="0"/>
                        </a:spcAft>
                      </a:pPr>
                      <a:r>
                        <a:rPr lang="es-ES" sz="1200"/>
                        <a:t>Autor (apellido e iniciales del nombre) </a:t>
                      </a:r>
                      <a:endParaRPr lang="es-ES" sz="1200">
                        <a:solidFill>
                          <a:srgbClr val="000000"/>
                        </a:solidFill>
                        <a:latin typeface="Century Gothic"/>
                        <a:ea typeface="Times New Roman"/>
                        <a:cs typeface="Century Gothic"/>
                      </a:endParaRPr>
                    </a:p>
                  </a:txBody>
                  <a:tcPr marL="52385" marR="52385" marT="0" marB="0"/>
                </a:tc>
                <a:tc>
                  <a:txBody>
                    <a:bodyPr/>
                    <a:lstStyle/>
                    <a:p>
                      <a:pPr algn="ctr">
                        <a:lnSpc>
                          <a:spcPct val="115000"/>
                        </a:lnSpc>
                        <a:spcAft>
                          <a:spcPts val="0"/>
                        </a:spcAft>
                      </a:pPr>
                      <a:r>
                        <a:rPr lang="es-ES" sz="1200" dirty="0"/>
                        <a:t>Autor (apellido e </a:t>
                      </a:r>
                      <a:r>
                        <a:rPr lang="es-ES" sz="1200" dirty="0" smtClean="0"/>
                        <a:t>iniciales </a:t>
                      </a:r>
                      <a:r>
                        <a:rPr lang="es-ES" sz="1200" dirty="0"/>
                        <a:t>del nombre) </a:t>
                      </a:r>
                      <a:endParaRPr lang="es-ES" sz="1200" dirty="0">
                        <a:solidFill>
                          <a:srgbClr val="000000"/>
                        </a:solidFill>
                        <a:latin typeface="Century Gothic"/>
                        <a:ea typeface="Times New Roman"/>
                        <a:cs typeface="Century Gothic"/>
                      </a:endParaRPr>
                    </a:p>
                  </a:txBody>
                  <a:tcPr marL="52385" marR="52385" marT="0" marB="0"/>
                </a:tc>
              </a:tr>
              <a:tr h="210305">
                <a:tc>
                  <a:txBody>
                    <a:bodyPr/>
                    <a:lstStyle/>
                    <a:p>
                      <a:pPr algn="ctr">
                        <a:lnSpc>
                          <a:spcPct val="115000"/>
                        </a:lnSpc>
                        <a:spcAft>
                          <a:spcPts val="0"/>
                        </a:spcAft>
                      </a:pPr>
                      <a:r>
                        <a:rPr lang="es-ES" sz="1200"/>
                        <a:t>Fecha de </a:t>
                      </a:r>
                      <a:endParaRPr lang="es-ES" sz="1200">
                        <a:solidFill>
                          <a:srgbClr val="000000"/>
                        </a:solidFill>
                        <a:latin typeface="Century Gothic"/>
                        <a:ea typeface="Times New Roman"/>
                        <a:cs typeface="Century Gothic"/>
                      </a:endParaRPr>
                    </a:p>
                  </a:txBody>
                  <a:tcPr marL="52385" marR="52385" marT="0" marB="0" anchor="ctr"/>
                </a:tc>
                <a:tc>
                  <a:txBody>
                    <a:bodyPr/>
                    <a:lstStyle/>
                    <a:p>
                      <a:pPr algn="ctr">
                        <a:lnSpc>
                          <a:spcPct val="115000"/>
                        </a:lnSpc>
                        <a:spcAft>
                          <a:spcPts val="0"/>
                        </a:spcAft>
                      </a:pPr>
                      <a:r>
                        <a:rPr lang="es-ES" sz="1200"/>
                        <a:t>Fecha de </a:t>
                      </a:r>
                      <a:endParaRPr lang="es-ES" sz="1200">
                        <a:solidFill>
                          <a:srgbClr val="000000"/>
                        </a:solidFill>
                        <a:latin typeface="Century Gothic"/>
                        <a:ea typeface="Times New Roman"/>
                        <a:cs typeface="Century Gothic"/>
                      </a:endParaRPr>
                    </a:p>
                  </a:txBody>
                  <a:tcPr marL="52385" marR="52385" marT="0" marB="0" anchor="ctr"/>
                </a:tc>
                <a:tc>
                  <a:txBody>
                    <a:bodyPr/>
                    <a:lstStyle/>
                    <a:p>
                      <a:pPr algn="ctr">
                        <a:lnSpc>
                          <a:spcPct val="115000"/>
                        </a:lnSpc>
                        <a:spcAft>
                          <a:spcPts val="0"/>
                        </a:spcAft>
                      </a:pPr>
                      <a:r>
                        <a:rPr lang="es-ES" sz="1200" dirty="0"/>
                        <a:t>Fecha de </a:t>
                      </a:r>
                      <a:r>
                        <a:rPr lang="es-ES" sz="1200" dirty="0" smtClean="0"/>
                        <a:t>publicación</a:t>
                      </a:r>
                      <a:endParaRPr lang="es-ES" sz="1200" dirty="0">
                        <a:solidFill>
                          <a:srgbClr val="000000"/>
                        </a:solidFill>
                        <a:latin typeface="Century Gothic"/>
                        <a:ea typeface="Times New Roman"/>
                        <a:cs typeface="Century Gothic"/>
                      </a:endParaRPr>
                    </a:p>
                  </a:txBody>
                  <a:tcPr marL="52385" marR="52385" marT="0" marB="0" anchor="ctr"/>
                </a:tc>
              </a:tr>
              <a:tr h="676682">
                <a:tc>
                  <a:txBody>
                    <a:bodyPr/>
                    <a:lstStyle/>
                    <a:p>
                      <a:pPr algn="ctr">
                        <a:lnSpc>
                          <a:spcPct val="115000"/>
                        </a:lnSpc>
                        <a:spcAft>
                          <a:spcPts val="0"/>
                        </a:spcAft>
                      </a:pPr>
                      <a:r>
                        <a:rPr lang="es-ES" sz="1200"/>
                        <a:t>publicación </a:t>
                      </a:r>
                      <a:endParaRPr lang="es-ES" sz="1200">
                        <a:solidFill>
                          <a:srgbClr val="000000"/>
                        </a:solidFill>
                        <a:latin typeface="Century Gothic"/>
                        <a:ea typeface="Times New Roman"/>
                        <a:cs typeface="Century Gothic"/>
                      </a:endParaRPr>
                    </a:p>
                  </a:txBody>
                  <a:tcPr marL="52385" marR="52385" marT="0" marB="0"/>
                </a:tc>
                <a:tc>
                  <a:txBody>
                    <a:bodyPr/>
                    <a:lstStyle/>
                    <a:p>
                      <a:pPr algn="ctr">
                        <a:lnSpc>
                          <a:spcPct val="115000"/>
                        </a:lnSpc>
                        <a:spcAft>
                          <a:spcPts val="0"/>
                        </a:spcAft>
                      </a:pPr>
                      <a:r>
                        <a:rPr lang="es-ES" sz="1200"/>
                        <a:t>publicación A. Periódico: se incluye fecha completa B. Revista se incluye mes </a:t>
                      </a:r>
                      <a:endParaRPr lang="es-ES" sz="1200">
                        <a:solidFill>
                          <a:srgbClr val="000000"/>
                        </a:solidFill>
                        <a:latin typeface="Century Gothic"/>
                        <a:ea typeface="Times New Roman"/>
                        <a:cs typeface="Century Gothic"/>
                      </a:endParaRPr>
                    </a:p>
                  </a:txBody>
                  <a:tcPr marL="52385" marR="52385" marT="0" marB="0"/>
                </a:tc>
                <a:tc>
                  <a:txBody>
                    <a:bodyPr/>
                    <a:lstStyle/>
                    <a:p>
                      <a:pPr algn="ctr">
                        <a:lnSpc>
                          <a:spcPct val="115000"/>
                        </a:lnSpc>
                        <a:spcAft>
                          <a:spcPts val="0"/>
                        </a:spcAft>
                      </a:pPr>
                      <a:endParaRPr lang="es-ES" sz="1200">
                        <a:solidFill>
                          <a:srgbClr val="211D1E"/>
                        </a:solidFill>
                        <a:latin typeface="Century Gothic"/>
                        <a:ea typeface="Times New Roman"/>
                        <a:cs typeface="Century Gothic"/>
                      </a:endParaRPr>
                    </a:p>
                  </a:txBody>
                  <a:tcPr marL="52385" marR="52385" marT="0" marB="0"/>
                </a:tc>
              </a:tr>
              <a:tr h="275504">
                <a:tc>
                  <a:txBody>
                    <a:bodyPr/>
                    <a:lstStyle/>
                    <a:p>
                      <a:pPr algn="ctr">
                        <a:lnSpc>
                          <a:spcPct val="115000"/>
                        </a:lnSpc>
                        <a:spcAft>
                          <a:spcPts val="0"/>
                        </a:spcAft>
                      </a:pPr>
                      <a:r>
                        <a:rPr lang="es-ES" sz="1200"/>
                        <a:t>Título </a:t>
                      </a:r>
                      <a:endParaRPr lang="es-ES" sz="1200">
                        <a:solidFill>
                          <a:srgbClr val="000000"/>
                        </a:solidFill>
                        <a:latin typeface="Century Gothic"/>
                        <a:ea typeface="Times New Roman"/>
                        <a:cs typeface="Century Gothic"/>
                      </a:endParaRPr>
                    </a:p>
                  </a:txBody>
                  <a:tcPr marL="52385" marR="52385" marT="0" marB="0"/>
                </a:tc>
                <a:tc>
                  <a:txBody>
                    <a:bodyPr/>
                    <a:lstStyle/>
                    <a:p>
                      <a:pPr algn="ctr">
                        <a:lnSpc>
                          <a:spcPct val="115000"/>
                        </a:lnSpc>
                        <a:spcAft>
                          <a:spcPts val="0"/>
                        </a:spcAft>
                      </a:pPr>
                      <a:r>
                        <a:rPr lang="es-ES" sz="1200"/>
                        <a:t>Título del artículo </a:t>
                      </a:r>
                      <a:endParaRPr lang="es-ES" sz="1200">
                        <a:solidFill>
                          <a:srgbClr val="000000"/>
                        </a:solidFill>
                        <a:latin typeface="Century Gothic"/>
                        <a:ea typeface="Times New Roman"/>
                        <a:cs typeface="Century Gothic"/>
                      </a:endParaRPr>
                    </a:p>
                  </a:txBody>
                  <a:tcPr marL="52385" marR="52385" marT="0" marB="0"/>
                </a:tc>
                <a:tc>
                  <a:txBody>
                    <a:bodyPr/>
                    <a:lstStyle/>
                    <a:p>
                      <a:pPr algn="ctr">
                        <a:lnSpc>
                          <a:spcPct val="115000"/>
                        </a:lnSpc>
                        <a:spcAft>
                          <a:spcPts val="0"/>
                        </a:spcAft>
                      </a:pPr>
                      <a:r>
                        <a:rPr lang="es-ES" sz="1200" dirty="0"/>
                        <a:t>Título del </a:t>
                      </a:r>
                      <a:r>
                        <a:rPr lang="es-ES" sz="1200" dirty="0" smtClean="0"/>
                        <a:t>documento </a:t>
                      </a:r>
                      <a:r>
                        <a:rPr lang="es-ES" sz="1200" dirty="0"/>
                        <a:t>o recurso </a:t>
                      </a:r>
                      <a:endParaRPr lang="es-ES" sz="1200" dirty="0">
                        <a:solidFill>
                          <a:srgbClr val="000000"/>
                        </a:solidFill>
                        <a:latin typeface="Century Gothic"/>
                        <a:ea typeface="Times New Roman"/>
                        <a:cs typeface="Century Gothic"/>
                      </a:endParaRPr>
                    </a:p>
                  </a:txBody>
                  <a:tcPr marL="52385" marR="52385" marT="0" marB="0" anchor="ctr"/>
                </a:tc>
              </a:tr>
              <a:tr h="1141286">
                <a:tc>
                  <a:txBody>
                    <a:bodyPr/>
                    <a:lstStyle/>
                    <a:p>
                      <a:pPr algn="ctr">
                        <a:lnSpc>
                          <a:spcPct val="115000"/>
                        </a:lnSpc>
                        <a:spcAft>
                          <a:spcPts val="0"/>
                        </a:spcAft>
                      </a:pPr>
                      <a:endParaRPr lang="es-ES" sz="1200">
                        <a:solidFill>
                          <a:srgbClr val="000000"/>
                        </a:solidFill>
                        <a:latin typeface="Century Gothic"/>
                        <a:ea typeface="Times New Roman"/>
                        <a:cs typeface="Times New Roman"/>
                      </a:endParaRPr>
                    </a:p>
                  </a:txBody>
                  <a:tcPr marL="52385" marR="52385" marT="0" marB="0"/>
                </a:tc>
                <a:tc>
                  <a:txBody>
                    <a:bodyPr/>
                    <a:lstStyle/>
                    <a:p>
                      <a:pPr algn="ctr">
                        <a:lnSpc>
                          <a:spcPct val="115000"/>
                        </a:lnSpc>
                        <a:spcAft>
                          <a:spcPts val="0"/>
                        </a:spcAft>
                      </a:pPr>
                      <a:endParaRPr lang="es-ES" sz="1200">
                        <a:solidFill>
                          <a:srgbClr val="000000"/>
                        </a:solidFill>
                        <a:latin typeface="Century Gothic"/>
                        <a:ea typeface="Times New Roman"/>
                        <a:cs typeface="Times New Roman"/>
                      </a:endParaRPr>
                    </a:p>
                  </a:txBody>
                  <a:tcPr marL="52385" marR="52385" marT="0" marB="0"/>
                </a:tc>
                <a:tc>
                  <a:txBody>
                    <a:bodyPr/>
                    <a:lstStyle/>
                    <a:p>
                      <a:pPr algn="ctr">
                        <a:lnSpc>
                          <a:spcPct val="115000"/>
                        </a:lnSpc>
                        <a:spcAft>
                          <a:spcPts val="0"/>
                        </a:spcAft>
                      </a:pPr>
                      <a:r>
                        <a:rPr lang="es-ES" sz="1200" dirty="0"/>
                        <a:t>Identiﬁcar el origen del </a:t>
                      </a:r>
                      <a:r>
                        <a:rPr lang="es-ES" sz="1200" dirty="0" smtClean="0"/>
                        <a:t>documento</a:t>
                      </a:r>
                      <a:r>
                        <a:rPr lang="es-ES" sz="1200" dirty="0"/>
                        <a:t>: A. Revista </a:t>
                      </a:r>
                      <a:r>
                        <a:rPr lang="es-ES" sz="1200" dirty="0" smtClean="0"/>
                        <a:t>electrónica </a:t>
                      </a:r>
                      <a:r>
                        <a:rPr lang="es-ES" sz="1200" dirty="0"/>
                        <a:t>B. Revista electrónica con versión impresa C. Sitio Web D. Documento electrónico (</a:t>
                      </a:r>
                      <a:r>
                        <a:rPr lang="es-ES" sz="1200" dirty="0" smtClean="0"/>
                        <a:t>artículo</a:t>
                      </a:r>
                      <a:r>
                        <a:rPr lang="es-ES" sz="1200" dirty="0"/>
                        <a:t>, capítulo, resumen, etc.) </a:t>
                      </a:r>
                      <a:endParaRPr lang="es-ES" sz="1200" dirty="0">
                        <a:solidFill>
                          <a:srgbClr val="000000"/>
                        </a:solidFill>
                        <a:latin typeface="Century Gothic"/>
                        <a:ea typeface="Times New Roman"/>
                        <a:cs typeface="Century Gothic"/>
                      </a:endParaRPr>
                    </a:p>
                  </a:txBody>
                  <a:tcPr marL="52385" marR="52385" marT="0" marB="0"/>
                </a:tc>
              </a:tr>
              <a:tr h="443944">
                <a:tc>
                  <a:txBody>
                    <a:bodyPr/>
                    <a:lstStyle/>
                    <a:p>
                      <a:pPr algn="ctr">
                        <a:lnSpc>
                          <a:spcPct val="115000"/>
                        </a:lnSpc>
                        <a:spcAft>
                          <a:spcPts val="0"/>
                        </a:spcAft>
                      </a:pPr>
                      <a:r>
                        <a:rPr lang="es-ES" sz="1200"/>
                        <a:t>Edición. Lugar de publicación y casa editora </a:t>
                      </a:r>
                      <a:endParaRPr lang="es-ES" sz="1200">
                        <a:solidFill>
                          <a:srgbClr val="000000"/>
                        </a:solidFill>
                        <a:latin typeface="Century Gothic"/>
                        <a:ea typeface="Times New Roman"/>
                        <a:cs typeface="Century Gothic"/>
                      </a:endParaRPr>
                    </a:p>
                  </a:txBody>
                  <a:tcPr marL="52385" marR="52385" marT="0" marB="0"/>
                </a:tc>
                <a:tc>
                  <a:txBody>
                    <a:bodyPr/>
                    <a:lstStyle/>
                    <a:p>
                      <a:pPr algn="ctr">
                        <a:lnSpc>
                          <a:spcPct val="115000"/>
                        </a:lnSpc>
                        <a:spcAft>
                          <a:spcPts val="0"/>
                        </a:spcAft>
                      </a:pPr>
                      <a:r>
                        <a:rPr lang="es-ES" sz="1200"/>
                        <a:t>Título de revista. Volumen. Número </a:t>
                      </a:r>
                      <a:endParaRPr lang="es-ES" sz="1200">
                        <a:solidFill>
                          <a:srgbClr val="000000"/>
                        </a:solidFill>
                        <a:latin typeface="Century Gothic"/>
                        <a:ea typeface="Times New Roman"/>
                        <a:cs typeface="Century Gothic"/>
                      </a:endParaRPr>
                    </a:p>
                  </a:txBody>
                  <a:tcPr marL="52385" marR="52385" marT="0" marB="0"/>
                </a:tc>
                <a:tc>
                  <a:txBody>
                    <a:bodyPr/>
                    <a:lstStyle/>
                    <a:p>
                      <a:pPr algn="ctr">
                        <a:lnSpc>
                          <a:spcPct val="115000"/>
                        </a:lnSpc>
                        <a:spcAft>
                          <a:spcPts val="0"/>
                        </a:spcAft>
                      </a:pPr>
                      <a:r>
                        <a:rPr lang="es-ES" sz="1200"/>
                        <a:t>Fecha de acceso al documento. URL o dirección Web </a:t>
                      </a:r>
                      <a:endParaRPr lang="es-ES" sz="1200">
                        <a:solidFill>
                          <a:srgbClr val="000000"/>
                        </a:solidFill>
                        <a:latin typeface="Century Gothic"/>
                        <a:ea typeface="Times New Roman"/>
                        <a:cs typeface="Century Gothic"/>
                      </a:endParaRPr>
                    </a:p>
                  </a:txBody>
                  <a:tcPr marL="52385" marR="52385" marT="0" marB="0"/>
                </a:tc>
              </a:tr>
              <a:tr h="402568">
                <a:tc>
                  <a:txBody>
                    <a:bodyPr/>
                    <a:lstStyle/>
                    <a:p>
                      <a:pPr algn="ctr">
                        <a:lnSpc>
                          <a:spcPct val="115000"/>
                        </a:lnSpc>
                        <a:spcAft>
                          <a:spcPts val="0"/>
                        </a:spcAft>
                      </a:pPr>
                      <a:endParaRPr lang="es-ES" sz="1200">
                        <a:solidFill>
                          <a:srgbClr val="000000"/>
                        </a:solidFill>
                        <a:latin typeface="Century Gothic"/>
                        <a:ea typeface="Times New Roman"/>
                        <a:cs typeface="Times New Roman"/>
                      </a:endParaRPr>
                    </a:p>
                  </a:txBody>
                  <a:tcPr marL="52385" marR="52385" marT="0" marB="0"/>
                </a:tc>
                <a:tc>
                  <a:txBody>
                    <a:bodyPr/>
                    <a:lstStyle/>
                    <a:p>
                      <a:pPr algn="ctr">
                        <a:lnSpc>
                          <a:spcPct val="115000"/>
                        </a:lnSpc>
                        <a:spcAft>
                          <a:spcPts val="0"/>
                        </a:spcAft>
                      </a:pPr>
                      <a:r>
                        <a:rPr lang="es-ES" sz="1200"/>
                        <a:t>Páginas. Si es revista se utiliza “p.” </a:t>
                      </a:r>
                      <a:endParaRPr lang="es-ES" sz="1200">
                        <a:solidFill>
                          <a:srgbClr val="000000"/>
                        </a:solidFill>
                        <a:latin typeface="Century Gothic"/>
                        <a:ea typeface="Times New Roman"/>
                        <a:cs typeface="Century Gothic"/>
                      </a:endParaRPr>
                    </a:p>
                  </a:txBody>
                  <a:tcPr marL="52385" marR="52385" marT="0" marB="0"/>
                </a:tc>
                <a:tc>
                  <a:txBody>
                    <a:bodyPr/>
                    <a:lstStyle/>
                    <a:p>
                      <a:pPr algn="ctr">
                        <a:lnSpc>
                          <a:spcPct val="115000"/>
                        </a:lnSpc>
                        <a:spcAft>
                          <a:spcPts val="0"/>
                        </a:spcAft>
                      </a:pPr>
                      <a:r>
                        <a:rPr lang="es-ES" sz="1200" dirty="0" smtClean="0"/>
                        <a:t>DOI</a:t>
                      </a:r>
                      <a:endParaRPr lang="es-ES" sz="1200" dirty="0">
                        <a:solidFill>
                          <a:srgbClr val="000000"/>
                        </a:solidFill>
                        <a:latin typeface="Century Gothic"/>
                        <a:ea typeface="Times New Roman"/>
                        <a:cs typeface="Times New Roman"/>
                      </a:endParaRPr>
                    </a:p>
                  </a:txBody>
                  <a:tcPr marL="52385" marR="52385" marT="0" marB="0"/>
                </a:tc>
              </a:tr>
              <a:tr h="630915">
                <a:tc>
                  <a:txBody>
                    <a:bodyPr/>
                    <a:lstStyle/>
                    <a:p>
                      <a:pPr algn="ctr">
                        <a:lnSpc>
                          <a:spcPct val="115000"/>
                        </a:lnSpc>
                        <a:spcAft>
                          <a:spcPts val="0"/>
                        </a:spcAft>
                      </a:pPr>
                      <a:r>
                        <a:rPr lang="es-ES" sz="1200" dirty="0"/>
                        <a:t>Para Capítulo o sección: Título. Autor o editor. Páginas </a:t>
                      </a:r>
                      <a:endParaRPr lang="es-ES" sz="1200" dirty="0">
                        <a:solidFill>
                          <a:srgbClr val="000000"/>
                        </a:solidFill>
                        <a:latin typeface="Century Gothic"/>
                        <a:ea typeface="Times New Roman"/>
                        <a:cs typeface="Century Gothic"/>
                      </a:endParaRPr>
                    </a:p>
                  </a:txBody>
                  <a:tcPr marL="52385" marR="52385" marT="0" marB="0"/>
                </a:tc>
                <a:tc>
                  <a:txBody>
                    <a:bodyPr/>
                    <a:lstStyle/>
                    <a:p>
                      <a:pPr algn="ctr">
                        <a:lnSpc>
                          <a:spcPct val="115000"/>
                        </a:lnSpc>
                        <a:spcAft>
                          <a:spcPts val="0"/>
                        </a:spcAft>
                      </a:pPr>
                      <a:endParaRPr lang="es-ES" sz="1200">
                        <a:solidFill>
                          <a:srgbClr val="000000"/>
                        </a:solidFill>
                        <a:latin typeface="Century Gothic"/>
                        <a:ea typeface="Times New Roman"/>
                        <a:cs typeface="Times New Roman"/>
                      </a:endParaRPr>
                    </a:p>
                  </a:txBody>
                  <a:tcPr marL="52385" marR="52385" marT="0" marB="0"/>
                </a:tc>
                <a:tc>
                  <a:txBody>
                    <a:bodyPr/>
                    <a:lstStyle/>
                    <a:p>
                      <a:pPr algn="ctr">
                        <a:lnSpc>
                          <a:spcPct val="115000"/>
                        </a:lnSpc>
                        <a:spcAft>
                          <a:spcPts val="0"/>
                        </a:spcAft>
                      </a:pPr>
                      <a:endParaRPr lang="es-ES" sz="1200" dirty="0">
                        <a:solidFill>
                          <a:srgbClr val="000000"/>
                        </a:solidFill>
                        <a:latin typeface="Century Gothic"/>
                        <a:ea typeface="Times New Roman"/>
                        <a:cs typeface="Times New Roman"/>
                      </a:endParaRPr>
                    </a:p>
                  </a:txBody>
                  <a:tcPr marL="52385" marR="52385" marT="0" marB="0"/>
                </a:tc>
              </a:tr>
            </a:tbl>
          </a:graphicData>
        </a:graphic>
      </p:graphicFrame>
    </p:spTree>
    <p:extLst>
      <p:ext uri="{BB962C8B-B14F-4D97-AF65-F5344CB8AC3E}">
        <p14:creationId xmlns:p14="http://schemas.microsoft.com/office/powerpoint/2010/main" val="173073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408746"/>
            <a:ext cx="2020874" cy="400110"/>
          </a:xfrm>
          <a:prstGeom prst="rect">
            <a:avLst/>
          </a:prstGeom>
        </p:spPr>
        <p:txBody>
          <a:bodyPr wrap="none">
            <a:spAutoFit/>
          </a:bodyPr>
          <a:lstStyle/>
          <a:p>
            <a:r>
              <a:rPr lang="es-ES" sz="2000" b="1" dirty="0" smtClean="0">
                <a:solidFill>
                  <a:schemeClr val="bg1">
                    <a:lumMod val="65000"/>
                  </a:schemeClr>
                </a:solidFill>
              </a:rPr>
              <a:t>» ABREVIATURAS</a:t>
            </a:r>
            <a:endParaRPr lang="es-ES" sz="2000" b="1" dirty="0">
              <a:solidFill>
                <a:schemeClr val="bg1">
                  <a:lumMod val="65000"/>
                </a:schemeClr>
              </a:solidFill>
            </a:endParaRPr>
          </a:p>
        </p:txBody>
      </p:sp>
      <p:sp>
        <p:nvSpPr>
          <p:cNvPr id="3" name="2 Rectángulo"/>
          <p:cNvSpPr/>
          <p:nvPr/>
        </p:nvSpPr>
        <p:spPr>
          <a:xfrm>
            <a:off x="3871245" y="1416456"/>
            <a:ext cx="2428947" cy="369332"/>
          </a:xfrm>
          <a:prstGeom prst="rect">
            <a:avLst/>
          </a:prstGeom>
        </p:spPr>
        <p:txBody>
          <a:bodyPr wrap="square">
            <a:spAutoFit/>
          </a:bodyPr>
          <a:lstStyle/>
          <a:p>
            <a:endParaRPr lang="es-ES" dirty="0" smtClean="0"/>
          </a:p>
        </p:txBody>
      </p:sp>
      <p:graphicFrame>
        <p:nvGraphicFramePr>
          <p:cNvPr id="11" name="10 Tabla"/>
          <p:cNvGraphicFramePr>
            <a:graphicFrameLocks noGrp="1"/>
          </p:cNvGraphicFramePr>
          <p:nvPr>
            <p:extLst>
              <p:ext uri="{D42A27DB-BD31-4B8C-83A1-F6EECF244321}">
                <p14:modId xmlns:p14="http://schemas.microsoft.com/office/powerpoint/2010/main" val="3916147088"/>
              </p:ext>
            </p:extLst>
          </p:nvPr>
        </p:nvGraphicFramePr>
        <p:xfrm>
          <a:off x="1356320" y="980728"/>
          <a:ext cx="6096000" cy="4726526"/>
        </p:xfrm>
        <a:graphic>
          <a:graphicData uri="http://schemas.openxmlformats.org/drawingml/2006/table">
            <a:tbl>
              <a:tblPr bandRow="1">
                <a:tableStyleId>{5C22544A-7EE6-4342-B048-85BDC9FD1C3A}</a:tableStyleId>
              </a:tblPr>
              <a:tblGrid>
                <a:gridCol w="3552056"/>
                <a:gridCol w="2543944"/>
              </a:tblGrid>
              <a:tr h="337609">
                <a:tc>
                  <a:txBody>
                    <a:bodyPr/>
                    <a:lstStyle/>
                    <a:p>
                      <a:r>
                        <a:rPr lang="es-ES" sz="1600" dirty="0" smtClean="0"/>
                        <a:t>Capítulo </a:t>
                      </a:r>
                    </a:p>
                  </a:txBody>
                  <a:tcPr/>
                </a:tc>
                <a:tc>
                  <a:txBody>
                    <a:bodyPr/>
                    <a:lstStyle/>
                    <a:p>
                      <a:r>
                        <a:rPr lang="es-ES" sz="1600" dirty="0" smtClean="0"/>
                        <a:t>cap. </a:t>
                      </a:r>
                    </a:p>
                  </a:txBody>
                  <a:tcPr/>
                </a:tc>
              </a:tr>
              <a:tr h="337609">
                <a:tc>
                  <a:txBody>
                    <a:bodyPr/>
                    <a:lstStyle/>
                    <a:p>
                      <a:r>
                        <a:rPr lang="es-ES" sz="1600" dirty="0" smtClean="0"/>
                        <a:t>Edición </a:t>
                      </a:r>
                    </a:p>
                  </a:txBody>
                  <a:tcPr/>
                </a:tc>
                <a:tc>
                  <a:txBody>
                    <a:bodyPr/>
                    <a:lstStyle/>
                    <a:p>
                      <a:r>
                        <a:rPr lang="es-ES" sz="1600" dirty="0" smtClean="0"/>
                        <a:t>ed. </a:t>
                      </a:r>
                    </a:p>
                  </a:txBody>
                  <a:tcPr/>
                </a:tc>
              </a:tr>
              <a:tr h="337609">
                <a:tc>
                  <a:txBody>
                    <a:bodyPr/>
                    <a:lstStyle/>
                    <a:p>
                      <a:r>
                        <a:rPr lang="es-ES" sz="1600" dirty="0" smtClean="0"/>
                        <a:t>Edición revisada </a:t>
                      </a:r>
                    </a:p>
                  </a:txBody>
                  <a:tcPr/>
                </a:tc>
                <a:tc>
                  <a:txBody>
                    <a:bodyPr/>
                    <a:lstStyle/>
                    <a:p>
                      <a:r>
                        <a:rPr lang="es-ES" sz="1600" dirty="0" smtClean="0"/>
                        <a:t>ed. </a:t>
                      </a:r>
                      <a:r>
                        <a:rPr lang="es-ES" sz="1600" dirty="0" err="1" smtClean="0"/>
                        <a:t>rev.</a:t>
                      </a:r>
                      <a:r>
                        <a:rPr lang="es-ES" sz="1600" dirty="0" smtClean="0"/>
                        <a:t> </a:t>
                      </a:r>
                    </a:p>
                  </a:txBody>
                  <a:tcPr/>
                </a:tc>
              </a:tr>
              <a:tr h="337609">
                <a:tc>
                  <a:txBody>
                    <a:bodyPr/>
                    <a:lstStyle/>
                    <a:p>
                      <a:r>
                        <a:rPr lang="es-ES" sz="1600" dirty="0" smtClean="0"/>
                        <a:t>Segunda edición </a:t>
                      </a:r>
                    </a:p>
                  </a:txBody>
                  <a:tcPr/>
                </a:tc>
                <a:tc>
                  <a:txBody>
                    <a:bodyPr/>
                    <a:lstStyle/>
                    <a:p>
                      <a:r>
                        <a:rPr lang="es-ES" sz="1600" dirty="0" smtClean="0"/>
                        <a:t>2a. ed. </a:t>
                      </a:r>
                    </a:p>
                  </a:txBody>
                  <a:tcPr/>
                </a:tc>
              </a:tr>
              <a:tr h="337609">
                <a:tc>
                  <a:txBody>
                    <a:bodyPr/>
                    <a:lstStyle/>
                    <a:p>
                      <a:r>
                        <a:rPr lang="es-ES" sz="1600" dirty="0" smtClean="0"/>
                        <a:t>Editor (Editores) </a:t>
                      </a:r>
                    </a:p>
                  </a:txBody>
                  <a:tcPr/>
                </a:tc>
                <a:tc>
                  <a:txBody>
                    <a:bodyPr/>
                    <a:lstStyle/>
                    <a:p>
                      <a:r>
                        <a:rPr lang="es-ES" sz="1600" dirty="0" smtClean="0"/>
                        <a:t>Ed. (Eds.) 	</a:t>
                      </a:r>
                    </a:p>
                  </a:txBody>
                  <a:tcPr/>
                </a:tc>
              </a:tr>
              <a:tr h="337609">
                <a:tc>
                  <a:txBody>
                    <a:bodyPr/>
                    <a:lstStyle/>
                    <a:p>
                      <a:r>
                        <a:rPr lang="es-ES" sz="1600" dirty="0" smtClean="0"/>
                        <a:t>Traductor(es) </a:t>
                      </a:r>
                    </a:p>
                  </a:txBody>
                  <a:tcPr/>
                </a:tc>
                <a:tc>
                  <a:txBody>
                    <a:bodyPr/>
                    <a:lstStyle/>
                    <a:p>
                      <a:r>
                        <a:rPr lang="es-ES" sz="1600" dirty="0" smtClean="0"/>
                        <a:t>Trad. </a:t>
                      </a:r>
                    </a:p>
                  </a:txBody>
                  <a:tcPr/>
                </a:tc>
              </a:tr>
              <a:tr h="337609">
                <a:tc>
                  <a:txBody>
                    <a:bodyPr/>
                    <a:lstStyle/>
                    <a:p>
                      <a:r>
                        <a:rPr lang="es-ES" sz="1600" dirty="0" smtClean="0"/>
                        <a:t>Sin fecha </a:t>
                      </a:r>
                    </a:p>
                  </a:txBody>
                  <a:tcPr/>
                </a:tc>
                <a:tc>
                  <a:txBody>
                    <a:bodyPr/>
                    <a:lstStyle/>
                    <a:p>
                      <a:r>
                        <a:rPr lang="es-ES" sz="1600" dirty="0" smtClean="0"/>
                        <a:t>s.f. </a:t>
                      </a:r>
                      <a:endParaRPr lang="es-HN" sz="1600" dirty="0"/>
                    </a:p>
                  </a:txBody>
                  <a:tcPr/>
                </a:tc>
              </a:tr>
              <a:tr h="337609">
                <a:tc>
                  <a:txBody>
                    <a:bodyPr/>
                    <a:lstStyle/>
                    <a:p>
                      <a:r>
                        <a:rPr lang="es-ES" sz="1600" dirty="0" smtClean="0"/>
                        <a:t>Página (páginas)</a:t>
                      </a:r>
                      <a:endParaRPr lang="es-HN" sz="1600" dirty="0"/>
                    </a:p>
                  </a:txBody>
                  <a:tcPr/>
                </a:tc>
                <a:tc>
                  <a:txBody>
                    <a:bodyPr/>
                    <a:lstStyle/>
                    <a:p>
                      <a:r>
                        <a:rPr lang="es-ES" sz="1600" dirty="0" smtClean="0"/>
                        <a:t>p. (pp.) </a:t>
                      </a:r>
                    </a:p>
                  </a:txBody>
                  <a:tcPr/>
                </a:tc>
              </a:tr>
              <a:tr h="337609">
                <a:tc>
                  <a:txBody>
                    <a:bodyPr/>
                    <a:lstStyle/>
                    <a:p>
                      <a:r>
                        <a:rPr lang="es-ES" sz="1600" dirty="0" smtClean="0"/>
                        <a:t>Volumen (como en Vol. 4)</a:t>
                      </a:r>
                    </a:p>
                  </a:txBody>
                  <a:tcPr/>
                </a:tc>
                <a:tc>
                  <a:txBody>
                    <a:bodyPr/>
                    <a:lstStyle/>
                    <a:p>
                      <a:r>
                        <a:rPr lang="es-ES" sz="1600" dirty="0" smtClean="0"/>
                        <a:t>Vol.</a:t>
                      </a:r>
                    </a:p>
                  </a:txBody>
                  <a:tcPr/>
                </a:tc>
              </a:tr>
              <a:tr h="3376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Volúmenes (como en cuatro vols.) </a:t>
                      </a:r>
                    </a:p>
                  </a:txBody>
                  <a:tcPr/>
                </a:tc>
                <a:tc>
                  <a:txBody>
                    <a:bodyPr/>
                    <a:lstStyle/>
                    <a:p>
                      <a:r>
                        <a:rPr lang="es-ES" sz="1600" dirty="0" smtClean="0"/>
                        <a:t>vols. </a:t>
                      </a:r>
                    </a:p>
                  </a:txBody>
                  <a:tcPr/>
                </a:tc>
              </a:tr>
              <a:tr h="3376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Número</a:t>
                      </a:r>
                    </a:p>
                  </a:txBody>
                  <a:tcPr/>
                </a:tc>
                <a:tc>
                  <a:txBody>
                    <a:bodyPr/>
                    <a:lstStyle/>
                    <a:p>
                      <a:r>
                        <a:rPr lang="es-ES" sz="1600" dirty="0" smtClean="0"/>
                        <a:t>No. </a:t>
                      </a:r>
                    </a:p>
                  </a:txBody>
                  <a:tcPr/>
                </a:tc>
              </a:tr>
              <a:tr h="337609">
                <a:tc>
                  <a:txBody>
                    <a:bodyPr/>
                    <a:lstStyle/>
                    <a:p>
                      <a:r>
                        <a:rPr lang="es-ES" sz="1600" dirty="0" smtClean="0"/>
                        <a:t>Parte</a:t>
                      </a:r>
                    </a:p>
                  </a:txBody>
                  <a:tcPr/>
                </a:tc>
                <a:tc>
                  <a:txBody>
                    <a:bodyPr/>
                    <a:lstStyle/>
                    <a:p>
                      <a:r>
                        <a:rPr lang="es-ES" sz="1600" dirty="0" err="1" smtClean="0"/>
                        <a:t>pte.</a:t>
                      </a:r>
                      <a:endParaRPr lang="es-ES" sz="1600" dirty="0" smtClean="0"/>
                    </a:p>
                  </a:txBody>
                  <a:tcPr/>
                </a:tc>
              </a:tr>
              <a:tr h="337609">
                <a:tc>
                  <a:txBody>
                    <a:bodyPr/>
                    <a:lstStyle/>
                    <a:p>
                      <a:r>
                        <a:rPr lang="es-ES" sz="1600" dirty="0" smtClean="0"/>
                        <a:t>Informe técnico </a:t>
                      </a:r>
                    </a:p>
                  </a:txBody>
                  <a:tcPr/>
                </a:tc>
                <a:tc>
                  <a:txBody>
                    <a:bodyPr/>
                    <a:lstStyle/>
                    <a:p>
                      <a:r>
                        <a:rPr lang="es-ES" sz="1600" dirty="0" err="1" smtClean="0"/>
                        <a:t>Inf</a:t>
                      </a:r>
                      <a:r>
                        <a:rPr lang="es-ES" sz="1600" dirty="0" smtClean="0"/>
                        <a:t>. </a:t>
                      </a:r>
                      <a:r>
                        <a:rPr lang="es-ES" sz="1600" dirty="0" err="1" smtClean="0"/>
                        <a:t>téc</a:t>
                      </a:r>
                      <a:r>
                        <a:rPr lang="es-ES" sz="1600" dirty="0" smtClean="0"/>
                        <a:t>. </a:t>
                      </a:r>
                    </a:p>
                  </a:txBody>
                  <a:tcPr/>
                </a:tc>
              </a:tr>
              <a:tr h="337609">
                <a:tc>
                  <a:txBody>
                    <a:bodyPr/>
                    <a:lstStyle/>
                    <a:p>
                      <a:r>
                        <a:rPr lang="es-ES" sz="1600" dirty="0" smtClean="0"/>
                        <a:t>Suplemento</a:t>
                      </a:r>
                      <a:endParaRPr lang="es-HN" sz="1600" dirty="0"/>
                    </a:p>
                  </a:txBody>
                  <a:tcPr/>
                </a:tc>
                <a:tc>
                  <a:txBody>
                    <a:bodyPr/>
                    <a:lstStyle/>
                    <a:p>
                      <a:r>
                        <a:rPr lang="es-ES" sz="1600" dirty="0" err="1" smtClean="0"/>
                        <a:t>Suppl</a:t>
                      </a:r>
                      <a:r>
                        <a:rPr lang="es-ES" sz="1600" dirty="0" smtClean="0"/>
                        <a:t>.</a:t>
                      </a:r>
                      <a:endParaRPr lang="es-HN" sz="1600" dirty="0" smtClean="0"/>
                    </a:p>
                  </a:txBody>
                  <a:tcPr/>
                </a:tc>
              </a:tr>
            </a:tbl>
          </a:graphicData>
        </a:graphic>
      </p:graphicFrame>
    </p:spTree>
    <p:extLst>
      <p:ext uri="{BB962C8B-B14F-4D97-AF65-F5344CB8AC3E}">
        <p14:creationId xmlns:p14="http://schemas.microsoft.com/office/powerpoint/2010/main" val="1421098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408746"/>
            <a:ext cx="3687869" cy="400110"/>
          </a:xfrm>
          <a:prstGeom prst="rect">
            <a:avLst/>
          </a:prstGeom>
        </p:spPr>
        <p:txBody>
          <a:bodyPr wrap="none">
            <a:spAutoFit/>
          </a:bodyPr>
          <a:lstStyle/>
          <a:p>
            <a:r>
              <a:rPr lang="es-ES" sz="2000" b="1" dirty="0" smtClean="0">
                <a:solidFill>
                  <a:schemeClr val="bg1">
                    <a:lumMod val="65000"/>
                  </a:schemeClr>
                </a:solidFill>
              </a:rPr>
              <a:t>» ALFABETIZACIÓN DE NOMBRES</a:t>
            </a:r>
            <a:endParaRPr lang="es-ES" sz="2000" b="1" dirty="0">
              <a:solidFill>
                <a:schemeClr val="bg1">
                  <a:lumMod val="65000"/>
                </a:schemeClr>
              </a:solidFill>
            </a:endParaRPr>
          </a:p>
        </p:txBody>
      </p:sp>
      <p:sp>
        <p:nvSpPr>
          <p:cNvPr id="9" name="Rectangle 3"/>
          <p:cNvSpPr>
            <a:spLocks noGrp="1" noChangeArrowheads="1"/>
          </p:cNvSpPr>
          <p:nvPr>
            <p:ph idx="1"/>
          </p:nvPr>
        </p:nvSpPr>
        <p:spPr>
          <a:xfrm>
            <a:off x="500062" y="948927"/>
            <a:ext cx="8143875" cy="4905375"/>
          </a:xfrm>
        </p:spPr>
        <p:txBody>
          <a:bodyPr/>
          <a:lstStyle/>
          <a:p>
            <a:r>
              <a:rPr lang="es-ES" sz="2000" dirty="0" smtClean="0"/>
              <a:t>Alfabetice letra por letra. Recuerde, sin embargo, que “nada va antes que algo”: Brown, J. R. precede a </a:t>
            </a:r>
            <a:r>
              <a:rPr lang="es-ES" sz="2000" dirty="0" err="1" smtClean="0"/>
              <a:t>Browning</a:t>
            </a:r>
            <a:r>
              <a:rPr lang="es-ES" sz="2000" dirty="0" smtClean="0"/>
              <a:t>, A. R., aun cuando la i va antes que la j en el alfabeto. (Manual APA, 2002) </a:t>
            </a:r>
          </a:p>
          <a:p>
            <a:endParaRPr lang="es-ES" sz="900" dirty="0" smtClean="0"/>
          </a:p>
          <a:p>
            <a:r>
              <a:rPr lang="es-ES" sz="2000" dirty="0" smtClean="0"/>
              <a:t> Alfabetice los preﬁjos M’, Mc y Mac literalmente, no como si todos se deletrearan </a:t>
            </a:r>
            <a:r>
              <a:rPr lang="es-ES" sz="2000" i="1" dirty="0" smtClean="0"/>
              <a:t>Mac</a:t>
            </a:r>
            <a:r>
              <a:rPr lang="es-ES" sz="2000" dirty="0" smtClean="0"/>
              <a:t>. Haga caso omiso del apóstrofo: MacArthur va antes de </a:t>
            </a:r>
            <a:r>
              <a:rPr lang="es-ES" sz="2000" dirty="0" err="1" smtClean="0"/>
              <a:t>McAllister</a:t>
            </a:r>
            <a:r>
              <a:rPr lang="es-ES" sz="2000" dirty="0" smtClean="0"/>
              <a:t>, y </a:t>
            </a:r>
            <a:r>
              <a:rPr lang="es-ES" sz="2000" dirty="0" err="1" smtClean="0"/>
              <a:t>MacNeil</a:t>
            </a:r>
            <a:r>
              <a:rPr lang="es-ES" sz="2000" dirty="0" smtClean="0"/>
              <a:t> precede a </a:t>
            </a:r>
            <a:r>
              <a:rPr lang="es-ES" sz="2000" dirty="0" err="1" smtClean="0"/>
              <a:t>M’Carthy</a:t>
            </a:r>
            <a:r>
              <a:rPr lang="es-ES" sz="2000" dirty="0" smtClean="0"/>
              <a:t>.</a:t>
            </a:r>
          </a:p>
          <a:p>
            <a:endParaRPr lang="es-ES" sz="900" dirty="0" smtClean="0"/>
          </a:p>
          <a:p>
            <a:r>
              <a:rPr lang="es-ES" sz="2000" dirty="0" smtClean="0"/>
              <a:t> Alfabetice apellidos que contienen artículos y preposiciones (de, la, du, von, etc.), de acuerdo con las reglas del idioma original. Si sabe que un preﬁjo comúnmente es parte del apellido (</a:t>
            </a:r>
            <a:r>
              <a:rPr lang="es-ES" sz="2000" dirty="0" err="1" smtClean="0"/>
              <a:t>e.g</a:t>
            </a:r>
            <a:r>
              <a:rPr lang="es-ES" sz="2000" dirty="0" smtClean="0"/>
              <a:t>., De </a:t>
            </a:r>
            <a:r>
              <a:rPr lang="es-ES" sz="2000" dirty="0" err="1" smtClean="0"/>
              <a:t>Vries</a:t>
            </a:r>
            <a:r>
              <a:rPr lang="es-ES" sz="2000" dirty="0" smtClean="0"/>
              <a:t>), trate tal suﬁjo como parte del apellido y alfabetice con base en él (</a:t>
            </a:r>
            <a:r>
              <a:rPr lang="es-ES" sz="2000" dirty="0" err="1" smtClean="0"/>
              <a:t>e.g</a:t>
            </a:r>
            <a:r>
              <a:rPr lang="es-ES" sz="2000" dirty="0" smtClean="0"/>
              <a:t>., </a:t>
            </a:r>
            <a:r>
              <a:rPr lang="es-ES" sz="2000" dirty="0" err="1" smtClean="0"/>
              <a:t>DeBase</a:t>
            </a:r>
            <a:r>
              <a:rPr lang="es-ES" sz="2000" dirty="0" smtClean="0"/>
              <a:t> precede a De </a:t>
            </a:r>
            <a:r>
              <a:rPr lang="es-ES" sz="2000" dirty="0" err="1" smtClean="0"/>
              <a:t>Vries</a:t>
            </a:r>
            <a:r>
              <a:rPr lang="es-ES" sz="2000" dirty="0" smtClean="0"/>
              <a:t>). Si el preﬁjo no se utiliza habitualmente (</a:t>
            </a:r>
            <a:r>
              <a:rPr lang="es-ES" sz="2000" dirty="0" err="1" smtClean="0"/>
              <a:t>e.g</a:t>
            </a:r>
            <a:r>
              <a:rPr lang="es-ES" sz="2000" dirty="0" smtClean="0"/>
              <a:t>., </a:t>
            </a:r>
            <a:r>
              <a:rPr lang="es-ES" sz="2000" dirty="0" err="1" smtClean="0"/>
              <a:t>Helmholtz</a:t>
            </a:r>
            <a:r>
              <a:rPr lang="es-ES" sz="2000" dirty="0" smtClean="0"/>
              <a:t> más que von </a:t>
            </a:r>
            <a:r>
              <a:rPr lang="es-ES" sz="2000" dirty="0" err="1" smtClean="0"/>
              <a:t>Helmholtz</a:t>
            </a:r>
            <a:r>
              <a:rPr lang="es-ES" sz="2000" dirty="0" smtClean="0"/>
              <a:t>), haga caso omiso del mismo en la ordenación alfabética y tómelo como parte del nombre de pila (</a:t>
            </a:r>
            <a:r>
              <a:rPr lang="es-ES" sz="2000" dirty="0" err="1" smtClean="0"/>
              <a:t>e.g</a:t>
            </a:r>
            <a:r>
              <a:rPr lang="es-ES" sz="2000" dirty="0" smtClean="0"/>
              <a:t>., </a:t>
            </a:r>
            <a:r>
              <a:rPr lang="es-ES" sz="2000" dirty="0" err="1" smtClean="0"/>
              <a:t>Helmholtz</a:t>
            </a:r>
            <a:r>
              <a:rPr lang="es-ES" sz="2000" dirty="0" smtClean="0"/>
              <a:t>, H. L. F., von).</a:t>
            </a:r>
            <a:endParaRPr lang="en-US" sz="2400" dirty="0" smtClean="0"/>
          </a:p>
        </p:txBody>
      </p:sp>
    </p:spTree>
    <p:extLst>
      <p:ext uri="{BB962C8B-B14F-4D97-AF65-F5344CB8AC3E}">
        <p14:creationId xmlns:p14="http://schemas.microsoft.com/office/powerpoint/2010/main" val="38784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Diseñadpra\Escritorio\Archivos Princess\Archivos CRAI\Presentaciones\Nueva Plantilla\02_Titulo y 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467545" y="1620014"/>
            <a:ext cx="8424936" cy="5262979"/>
          </a:xfrm>
          <a:prstGeom prst="rect">
            <a:avLst/>
          </a:prstGeom>
        </p:spPr>
        <p:txBody>
          <a:bodyPr wrap="square">
            <a:spAutoFit/>
          </a:bodyPr>
          <a:lstStyle/>
          <a:p>
            <a:r>
              <a:rPr lang="es-ES" sz="1600" b="1" dirty="0" smtClean="0"/>
              <a:t>• ¿</a:t>
            </a:r>
            <a:r>
              <a:rPr lang="es-ES" sz="1600" b="1" dirty="0"/>
              <a:t>QUÉ SON</a:t>
            </a:r>
            <a:r>
              <a:rPr lang="es-ES" sz="1600" b="1" dirty="0" smtClean="0"/>
              <a:t>?</a:t>
            </a:r>
          </a:p>
          <a:p>
            <a:r>
              <a:rPr lang="es-ES" sz="1600" dirty="0" smtClean="0"/>
              <a:t>Reglas de comunicación escrita para indicar el procedimiento que los investigadores deben seguir en la preparación u presentación de un trabajo escrito.</a:t>
            </a:r>
          </a:p>
          <a:p>
            <a:endParaRPr lang="es-ES" sz="1600" dirty="0" smtClean="0"/>
          </a:p>
          <a:p>
            <a:r>
              <a:rPr lang="es-ES" sz="1600" b="1" dirty="0" smtClean="0"/>
              <a:t>• ¿PORQUÉ USARLAS?</a:t>
            </a:r>
          </a:p>
          <a:p>
            <a:r>
              <a:rPr lang="es-ES" sz="1600" dirty="0" smtClean="0"/>
              <a:t>Para dar coherencia y uniformidad al trabajo de investigación. Se trata de ayudar a los autores para que organicen mejor y fácilmente sus textos</a:t>
            </a:r>
          </a:p>
          <a:p>
            <a:endParaRPr lang="es-ES" sz="1600" dirty="0" smtClean="0"/>
          </a:p>
          <a:p>
            <a:r>
              <a:rPr lang="es-ES" sz="1600" b="1" dirty="0" smtClean="0"/>
              <a:t>• ¿CÓMO USARLAS?</a:t>
            </a:r>
          </a:p>
          <a:p>
            <a:pPr>
              <a:defRPr/>
            </a:pPr>
            <a:r>
              <a:rPr lang="es-ES" sz="1600" dirty="0"/>
              <a:t>Toda la información y datos que usted recolecta y usa en su investigación deben ser citados. Haga las citas dentro del texto con el estilo autor-fecha entre paréntesis (Méndez, 2008, p.20). Al final del trabajo haga la lista de referencias citadas en el texto; ordénelas alfabéticamente</a:t>
            </a:r>
            <a:r>
              <a:rPr lang="es-ES" sz="1600" dirty="0" smtClean="0"/>
              <a:t>.</a:t>
            </a:r>
          </a:p>
          <a:p>
            <a:pPr>
              <a:defRPr/>
            </a:pPr>
            <a:endParaRPr lang="es-ES" sz="1600" dirty="0"/>
          </a:p>
          <a:p>
            <a:r>
              <a:rPr lang="es-ES" sz="1600" b="1" dirty="0" smtClean="0"/>
              <a:t>• ¿CUÁNDO USARLAS?</a:t>
            </a:r>
          </a:p>
          <a:p>
            <a:r>
              <a:rPr lang="es-ES" sz="1600" dirty="0" smtClean="0"/>
              <a:t>Cuando usted realiza un documento escrito producto de una investigación, y por lo tanto, necesita organizar y presentar sus conocimientos y los de otros autores para apoyar y complementar su trabajo.</a:t>
            </a:r>
          </a:p>
          <a:p>
            <a:endParaRPr lang="es-ES" sz="1600" b="1" dirty="0" smtClean="0">
              <a:solidFill>
                <a:schemeClr val="tx2"/>
              </a:solidFill>
            </a:endParaRPr>
          </a:p>
          <a:p>
            <a:endParaRPr lang="es-ES" sz="1600" b="1" dirty="0" smtClean="0">
              <a:solidFill>
                <a:schemeClr val="tx2"/>
              </a:solidFill>
            </a:endParaRPr>
          </a:p>
          <a:p>
            <a:endParaRPr lang="es-ES" sz="1600" b="1" dirty="0" smtClean="0">
              <a:solidFill>
                <a:schemeClr val="tx2"/>
              </a:solidFill>
            </a:endParaRPr>
          </a:p>
          <a:p>
            <a:endParaRPr lang="es-ES" sz="1600" b="1" dirty="0"/>
          </a:p>
        </p:txBody>
      </p:sp>
      <p:sp>
        <p:nvSpPr>
          <p:cNvPr id="8" name="7 CuadroTexto"/>
          <p:cNvSpPr txBox="1"/>
          <p:nvPr/>
        </p:nvSpPr>
        <p:spPr>
          <a:xfrm>
            <a:off x="179512" y="310540"/>
            <a:ext cx="7056000" cy="646331"/>
          </a:xfrm>
          <a:prstGeom prst="rect">
            <a:avLst/>
          </a:prstGeom>
          <a:noFill/>
        </p:spPr>
        <p:txBody>
          <a:bodyPr wrap="square" rtlCol="0">
            <a:spAutoFit/>
          </a:bodyPr>
          <a:lstStyle/>
          <a:p>
            <a:r>
              <a:rPr lang="es-HN" sz="3600" b="1" i="1" spc="50" dirty="0">
                <a:solidFill>
                  <a:schemeClr val="tx2"/>
                </a:solidFill>
                <a:latin typeface="Candara" panose="020E0502030303020204" pitchFamily="34" charset="0"/>
              </a:rPr>
              <a:t>» 1. </a:t>
            </a:r>
            <a:r>
              <a:rPr lang="es-ES" sz="3600" b="1" i="1" spc="50" dirty="0" smtClean="0">
                <a:solidFill>
                  <a:schemeClr val="tx2"/>
                </a:solidFill>
                <a:latin typeface="Candara" panose="020E0502030303020204" pitchFamily="34" charset="0"/>
              </a:rPr>
              <a:t>Introducción</a:t>
            </a:r>
            <a:endParaRPr lang="es-HN" sz="3600" b="1" i="1" spc="50" dirty="0">
              <a:solidFill>
                <a:schemeClr val="tx2"/>
              </a:solidFill>
              <a:latin typeface="Candara" panose="020E0502030303020204" pitchFamily="34" charset="0"/>
            </a:endParaRPr>
          </a:p>
        </p:txBody>
      </p:sp>
      <p:sp>
        <p:nvSpPr>
          <p:cNvPr id="3" name="2 Rectángulo"/>
          <p:cNvSpPr/>
          <p:nvPr/>
        </p:nvSpPr>
        <p:spPr>
          <a:xfrm>
            <a:off x="467544" y="1196752"/>
            <a:ext cx="1855251" cy="400110"/>
          </a:xfrm>
          <a:prstGeom prst="rect">
            <a:avLst/>
          </a:prstGeom>
        </p:spPr>
        <p:txBody>
          <a:bodyPr wrap="none">
            <a:spAutoFit/>
          </a:bodyPr>
          <a:lstStyle/>
          <a:p>
            <a:pPr algn="ctr">
              <a:defRPr/>
            </a:pPr>
            <a:r>
              <a:rPr lang="es-ES" sz="2000" b="1" dirty="0" smtClean="0">
                <a:solidFill>
                  <a:schemeClr val="bg1">
                    <a:lumMod val="65000"/>
                  </a:schemeClr>
                </a:solidFill>
              </a:rPr>
              <a:t>» NORMAS </a:t>
            </a:r>
            <a:r>
              <a:rPr lang="es-ES" sz="2000" b="1" dirty="0">
                <a:solidFill>
                  <a:schemeClr val="bg1">
                    <a:lumMod val="65000"/>
                  </a:schemeClr>
                </a:solidFill>
              </a:rPr>
              <a:t>APA</a:t>
            </a:r>
          </a:p>
        </p:txBody>
      </p:sp>
    </p:spTree>
    <p:extLst>
      <p:ext uri="{BB962C8B-B14F-4D97-AF65-F5344CB8AC3E}">
        <p14:creationId xmlns:p14="http://schemas.microsoft.com/office/powerpoint/2010/main" val="908807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idx="1"/>
          </p:nvPr>
        </p:nvSpPr>
        <p:spPr>
          <a:xfrm>
            <a:off x="611188" y="1067566"/>
            <a:ext cx="8143875" cy="4905375"/>
          </a:xfrm>
        </p:spPr>
        <p:txBody>
          <a:bodyPr/>
          <a:lstStyle/>
          <a:p>
            <a:r>
              <a:rPr lang="es-ES" sz="2400" dirty="0" smtClean="0"/>
              <a:t>Alfabetice las entradas con números, como si estos se escribieran completos, con letra.</a:t>
            </a:r>
          </a:p>
          <a:p>
            <a:pPr>
              <a:buFont typeface="Wingdings" pitchFamily="2" charset="2"/>
              <a:buNone/>
            </a:pPr>
            <a:endParaRPr lang="es-ES" sz="2400" dirty="0" smtClean="0"/>
          </a:p>
          <a:p>
            <a:r>
              <a:rPr lang="es-ES" sz="2400" dirty="0" smtClean="0"/>
              <a:t> Las entradas de un solo autor se ordenan primero por el apellido del autor, luego por el año de publicación, primero el más antiguo: </a:t>
            </a:r>
          </a:p>
          <a:p>
            <a:endParaRPr lang="es-ES" sz="1000" dirty="0" smtClean="0"/>
          </a:p>
          <a:p>
            <a:pPr>
              <a:buFont typeface="Wingdings" pitchFamily="2" charset="2"/>
              <a:buNone/>
            </a:pPr>
            <a:r>
              <a:rPr lang="es-ES" sz="2400" dirty="0" smtClean="0"/>
              <a:t>Rodríguez, M. S. (2004). </a:t>
            </a:r>
          </a:p>
          <a:p>
            <a:pPr>
              <a:buFont typeface="Wingdings" pitchFamily="2" charset="2"/>
              <a:buNone/>
            </a:pPr>
            <a:r>
              <a:rPr lang="es-ES" sz="2400" dirty="0" smtClean="0"/>
              <a:t>Rodríguez, M. S. (2006). </a:t>
            </a:r>
          </a:p>
          <a:p>
            <a:pPr>
              <a:buFont typeface="Wingdings" pitchFamily="2" charset="2"/>
              <a:buNone/>
            </a:pPr>
            <a:r>
              <a:rPr lang="es-ES" sz="2400" dirty="0" smtClean="0"/>
              <a:t> </a:t>
            </a:r>
          </a:p>
          <a:p>
            <a:pPr eaLnBrk="1" hangingPunct="1">
              <a:buFont typeface="Wingdings" pitchFamily="2" charset="2"/>
              <a:buNone/>
            </a:pPr>
            <a:endParaRPr lang="en-US" sz="2400" dirty="0" smtClean="0"/>
          </a:p>
        </p:txBody>
      </p:sp>
      <p:sp>
        <p:nvSpPr>
          <p:cNvPr id="9" name="8 Rectángulo"/>
          <p:cNvSpPr/>
          <p:nvPr/>
        </p:nvSpPr>
        <p:spPr>
          <a:xfrm>
            <a:off x="296464" y="408746"/>
            <a:ext cx="3687869" cy="400110"/>
          </a:xfrm>
          <a:prstGeom prst="rect">
            <a:avLst/>
          </a:prstGeom>
        </p:spPr>
        <p:txBody>
          <a:bodyPr wrap="none">
            <a:spAutoFit/>
          </a:bodyPr>
          <a:lstStyle/>
          <a:p>
            <a:r>
              <a:rPr lang="es-ES" sz="2000" b="1" dirty="0" smtClean="0">
                <a:solidFill>
                  <a:schemeClr val="bg1">
                    <a:lumMod val="65000"/>
                  </a:schemeClr>
                </a:solidFill>
              </a:rPr>
              <a:t>» ALFABETIZACIÓN DE NOMBRES</a:t>
            </a:r>
            <a:endParaRPr lang="es-ES" sz="2000" b="1" dirty="0">
              <a:solidFill>
                <a:schemeClr val="bg1">
                  <a:lumMod val="65000"/>
                </a:schemeClr>
              </a:solidFill>
            </a:endParaRPr>
          </a:p>
        </p:txBody>
      </p:sp>
    </p:spTree>
    <p:extLst>
      <p:ext uri="{BB962C8B-B14F-4D97-AF65-F5344CB8AC3E}">
        <p14:creationId xmlns:p14="http://schemas.microsoft.com/office/powerpoint/2010/main" val="4065866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idx="1"/>
          </p:nvPr>
        </p:nvSpPr>
        <p:spPr>
          <a:xfrm>
            <a:off x="467544" y="1196752"/>
            <a:ext cx="8287891" cy="4905375"/>
          </a:xfrm>
        </p:spPr>
        <p:txBody>
          <a:bodyPr/>
          <a:lstStyle/>
          <a:p>
            <a:r>
              <a:rPr lang="es-ES" sz="2400" dirty="0" smtClean="0"/>
              <a:t>Las entradas de un solo autor van antes que las de varios autores, que comienzan con el mismo apellido: </a:t>
            </a:r>
          </a:p>
          <a:p>
            <a:pPr>
              <a:buFont typeface="Wingdings" pitchFamily="2" charset="2"/>
              <a:buNone/>
            </a:pPr>
            <a:endParaRPr lang="es-ES" sz="2400" dirty="0" smtClean="0"/>
          </a:p>
          <a:p>
            <a:pPr>
              <a:buFont typeface="Wingdings" pitchFamily="2" charset="2"/>
              <a:buNone/>
            </a:pPr>
            <a:r>
              <a:rPr lang="en-US" sz="2400" dirty="0" err="1" smtClean="0"/>
              <a:t>Alleyne</a:t>
            </a:r>
            <a:r>
              <a:rPr lang="en-US" sz="2400" dirty="0" smtClean="0"/>
              <a:t>, R. L. (2001). </a:t>
            </a:r>
            <a:endParaRPr lang="es-ES" sz="2400" dirty="0" smtClean="0"/>
          </a:p>
          <a:p>
            <a:pPr>
              <a:buFont typeface="Wingdings" pitchFamily="2" charset="2"/>
              <a:buNone/>
            </a:pPr>
            <a:r>
              <a:rPr lang="en-US" sz="2400" dirty="0" err="1" smtClean="0"/>
              <a:t>Alleyne</a:t>
            </a:r>
            <a:r>
              <a:rPr lang="en-US" sz="2400" dirty="0" smtClean="0"/>
              <a:t>, R. L. &amp; Evans, A. J. (1999). </a:t>
            </a:r>
          </a:p>
          <a:p>
            <a:pPr>
              <a:buFont typeface="Wingdings" pitchFamily="2" charset="2"/>
              <a:buNone/>
            </a:pPr>
            <a:endParaRPr lang="en-US" sz="2400" dirty="0" smtClean="0"/>
          </a:p>
          <a:p>
            <a:r>
              <a:rPr lang="es-ES" sz="2400" dirty="0" smtClean="0"/>
              <a:t>Las referencias con el mismo autor (s) en el mismo orden, y misma fecha de publicación, se ordenan alfabéticamente por el título (sin artículos </a:t>
            </a:r>
            <a:r>
              <a:rPr lang="es-ES" sz="2400" i="1" dirty="0" smtClean="0"/>
              <a:t>Un, Una, El La, Los</a:t>
            </a:r>
            <a:r>
              <a:rPr lang="es-ES" sz="2400" dirty="0" smtClean="0"/>
              <a:t>) que sigue a la fecha. </a:t>
            </a:r>
          </a:p>
          <a:p>
            <a:pPr>
              <a:buFont typeface="Wingdings" pitchFamily="2" charset="2"/>
              <a:buNone/>
            </a:pPr>
            <a:endParaRPr lang="es-ES" sz="2400" dirty="0" smtClean="0"/>
          </a:p>
          <a:p>
            <a:pPr eaLnBrk="1" hangingPunct="1">
              <a:buFont typeface="Wingdings" pitchFamily="2" charset="2"/>
              <a:buNone/>
            </a:pPr>
            <a:endParaRPr lang="en-US" sz="2400" dirty="0" smtClean="0"/>
          </a:p>
        </p:txBody>
      </p:sp>
      <p:sp>
        <p:nvSpPr>
          <p:cNvPr id="9" name="8 Rectángulo"/>
          <p:cNvSpPr/>
          <p:nvPr/>
        </p:nvSpPr>
        <p:spPr>
          <a:xfrm>
            <a:off x="296464" y="408746"/>
            <a:ext cx="3687869" cy="400110"/>
          </a:xfrm>
          <a:prstGeom prst="rect">
            <a:avLst/>
          </a:prstGeom>
        </p:spPr>
        <p:txBody>
          <a:bodyPr wrap="none">
            <a:spAutoFit/>
          </a:bodyPr>
          <a:lstStyle/>
          <a:p>
            <a:r>
              <a:rPr lang="es-ES" sz="2000" b="1" dirty="0" smtClean="0">
                <a:solidFill>
                  <a:schemeClr val="bg1">
                    <a:lumMod val="65000"/>
                  </a:schemeClr>
                </a:solidFill>
              </a:rPr>
              <a:t>» ALFABETIZACIÓN DE NOMBRES</a:t>
            </a:r>
            <a:endParaRPr lang="es-ES" sz="2000" b="1" dirty="0">
              <a:solidFill>
                <a:schemeClr val="bg1">
                  <a:lumMod val="65000"/>
                </a:schemeClr>
              </a:solidFill>
            </a:endParaRPr>
          </a:p>
        </p:txBody>
      </p:sp>
    </p:spTree>
    <p:extLst>
      <p:ext uri="{BB962C8B-B14F-4D97-AF65-F5344CB8AC3E}">
        <p14:creationId xmlns:p14="http://schemas.microsoft.com/office/powerpoint/2010/main" val="374004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408746"/>
            <a:ext cx="5281895" cy="400110"/>
          </a:xfrm>
          <a:prstGeom prst="rect">
            <a:avLst/>
          </a:prstGeom>
        </p:spPr>
        <p:txBody>
          <a:bodyPr wrap="none">
            <a:spAutoFit/>
          </a:bodyPr>
          <a:lstStyle/>
          <a:p>
            <a:r>
              <a:rPr lang="es-ES" sz="2000" b="1" dirty="0" smtClean="0">
                <a:solidFill>
                  <a:schemeClr val="bg1">
                    <a:lumMod val="65000"/>
                  </a:schemeClr>
                </a:solidFill>
              </a:rPr>
              <a:t>» </a:t>
            </a:r>
            <a:r>
              <a:rPr lang="en-US" sz="2000" b="1" dirty="0" smtClean="0">
                <a:solidFill>
                  <a:schemeClr val="bg1">
                    <a:lumMod val="65000"/>
                  </a:schemeClr>
                </a:solidFill>
              </a:rPr>
              <a:t>MODELOS </a:t>
            </a:r>
            <a:r>
              <a:rPr lang="en-US" sz="2000" b="1" dirty="0">
                <a:solidFill>
                  <a:schemeClr val="bg1">
                    <a:lumMod val="65000"/>
                  </a:schemeClr>
                </a:solidFill>
              </a:rPr>
              <a:t>GENERALES PARA LA BIBLIOGRAFÍA</a:t>
            </a:r>
            <a:endParaRPr lang="es-ES" sz="2000" b="1" dirty="0">
              <a:solidFill>
                <a:schemeClr val="bg1">
                  <a:lumMod val="65000"/>
                </a:schemeClr>
              </a:solidFill>
            </a:endParaRPr>
          </a:p>
        </p:txBody>
      </p:sp>
      <p:sp>
        <p:nvSpPr>
          <p:cNvPr id="9" name="Rectangle 3"/>
          <p:cNvSpPr>
            <a:spLocks noGrp="1" noChangeArrowheads="1"/>
          </p:cNvSpPr>
          <p:nvPr>
            <p:ph idx="1"/>
          </p:nvPr>
        </p:nvSpPr>
        <p:spPr>
          <a:xfrm>
            <a:off x="500062" y="1095438"/>
            <a:ext cx="8143875" cy="4905375"/>
          </a:xfrm>
        </p:spPr>
        <p:txBody>
          <a:bodyPr/>
          <a:lstStyle/>
          <a:p>
            <a:pPr eaLnBrk="1" hangingPunct="1"/>
            <a:r>
              <a:rPr lang="es-PR" sz="2000" b="1" dirty="0" smtClean="0"/>
              <a:t>Libros</a:t>
            </a:r>
            <a:endParaRPr lang="es-PR" sz="2000" u="sng" dirty="0" smtClean="0"/>
          </a:p>
          <a:p>
            <a:pPr lvl="1" eaLnBrk="1" hangingPunct="1"/>
            <a:r>
              <a:rPr lang="es-PR" sz="2400" u="sng" dirty="0" smtClean="0"/>
              <a:t>Forma básica:</a:t>
            </a:r>
            <a:endParaRPr lang="es-PR" sz="2400" dirty="0" smtClean="0"/>
          </a:p>
          <a:p>
            <a:pPr lvl="2" eaLnBrk="1" hangingPunct="1"/>
            <a:r>
              <a:rPr lang="es-PR" dirty="0" smtClean="0"/>
              <a:t>Apellido del autor, seguido de las iniciales del nombre. (Fecha de publicación). </a:t>
            </a:r>
            <a:r>
              <a:rPr lang="es-PR" i="1" dirty="0" smtClean="0"/>
              <a:t>Título en letra itálica</a:t>
            </a:r>
            <a:r>
              <a:rPr lang="es-PR" dirty="0" smtClean="0"/>
              <a:t>. Ciudad de publicación: Editorial.</a:t>
            </a:r>
          </a:p>
          <a:p>
            <a:pPr lvl="2" eaLnBrk="1" hangingPunct="1"/>
            <a:r>
              <a:rPr lang="es-PR" dirty="0" smtClean="0"/>
              <a:t>Ejemplo:</a:t>
            </a:r>
            <a:endParaRPr lang="es-ES" dirty="0" smtClean="0"/>
          </a:p>
          <a:p>
            <a:pPr lvl="2" eaLnBrk="1" hangingPunct="1">
              <a:buFontTx/>
              <a:buNone/>
            </a:pPr>
            <a:endParaRPr lang="es-ES" dirty="0" smtClean="0"/>
          </a:p>
          <a:p>
            <a:pPr eaLnBrk="1" hangingPunct="1">
              <a:buFont typeface="Wingdings" pitchFamily="2" charset="2"/>
              <a:buNone/>
            </a:pPr>
            <a:endParaRPr lang="en-US" sz="2400" dirty="0" smtClean="0"/>
          </a:p>
        </p:txBody>
      </p:sp>
      <p:graphicFrame>
        <p:nvGraphicFramePr>
          <p:cNvPr id="10" name="Group 10"/>
          <p:cNvGraphicFramePr>
            <a:graphicFrameLocks noGrp="1"/>
          </p:cNvGraphicFramePr>
          <p:nvPr>
            <p:extLst>
              <p:ext uri="{D42A27DB-BD31-4B8C-83A1-F6EECF244321}">
                <p14:modId xmlns:p14="http://schemas.microsoft.com/office/powerpoint/2010/main" val="4033654892"/>
              </p:ext>
            </p:extLst>
          </p:nvPr>
        </p:nvGraphicFramePr>
        <p:xfrm>
          <a:off x="1098946" y="3967195"/>
          <a:ext cx="6929438" cy="1406021"/>
        </p:xfrm>
        <a:graphic>
          <a:graphicData uri="http://schemas.openxmlformats.org/drawingml/2006/table">
            <a:tbl>
              <a:tblPr>
                <a:tableStyleId>{17292A2E-F333-43FB-9621-5CBBE7FDCDCB}</a:tableStyleId>
              </a:tblPr>
              <a:tblGrid>
                <a:gridCol w="6929438"/>
              </a:tblGrid>
              <a:tr h="1406021">
                <a:tc>
                  <a:txBody>
                    <a:bodyPr/>
                    <a:lstStyle/>
                    <a:p>
                      <a:pPr marL="468000" marR="0" lvl="0" indent="-468000" algn="l"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r>
                        <a:rPr kumimoji="0" lang="es-PR" sz="2400" u="none" strike="noStrike" cap="none" normalizeH="0" baseline="0" dirty="0" smtClean="0">
                          <a:ln>
                            <a:noFill/>
                          </a:ln>
                          <a:effectLst/>
                        </a:rPr>
                        <a:t>Scarano, F. A. (1992</a:t>
                      </a:r>
                      <a:r>
                        <a:rPr kumimoji="0" lang="es-PR" sz="2400" b="1" i="0" u="none" strike="noStrike" cap="none" normalizeH="0" baseline="0" dirty="0" smtClean="0">
                          <a:ln>
                            <a:noFill/>
                          </a:ln>
                          <a:effectLst/>
                        </a:rPr>
                        <a:t>).  Haciendas y       barracones: Azúcar y esclavitud en Ponce, Puerto Rico, 1800-1850</a:t>
                      </a:r>
                      <a:r>
                        <a:rPr kumimoji="0" lang="es-PR" sz="2400" u="none" strike="noStrike" cap="none" normalizeH="0" baseline="0" dirty="0" smtClean="0">
                          <a:ln>
                            <a:noFill/>
                          </a:ln>
                          <a:effectLst/>
                        </a:rPr>
                        <a:t>. Río Piedras: Ediciones Huracán.</a:t>
                      </a:r>
                      <a:endParaRPr kumimoji="0" lang="en-US" sz="2400" b="0" i="0" u="none" strike="noStrike" cap="none" normalizeH="0" baseline="0" dirty="0" smtClean="0">
                        <a:ln>
                          <a:noFill/>
                        </a:ln>
                        <a:solidFill>
                          <a:schemeClr val="tx1"/>
                        </a:solidFill>
                        <a:effectLst/>
                        <a:latin typeface="Arial" charset="0"/>
                        <a:cs typeface="Arial" charset="0"/>
                      </a:endParaRPr>
                    </a:p>
                  </a:txBody>
                  <a:tcPr marL="91439" marR="91439" horzOverflow="overflow"/>
                </a:tc>
              </a:tr>
            </a:tbl>
          </a:graphicData>
        </a:graphic>
      </p:graphicFrame>
    </p:spTree>
    <p:extLst>
      <p:ext uri="{BB962C8B-B14F-4D97-AF65-F5344CB8AC3E}">
        <p14:creationId xmlns:p14="http://schemas.microsoft.com/office/powerpoint/2010/main" val="2929031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idx="1"/>
          </p:nvPr>
        </p:nvSpPr>
        <p:spPr>
          <a:xfrm>
            <a:off x="685800" y="980728"/>
            <a:ext cx="7772400" cy="4238625"/>
          </a:xfrm>
        </p:spPr>
        <p:txBody>
          <a:bodyPr>
            <a:normAutofit/>
          </a:bodyPr>
          <a:lstStyle/>
          <a:p>
            <a:pPr eaLnBrk="1" hangingPunct="1"/>
            <a:r>
              <a:rPr lang="es-PR" sz="2000" b="1" dirty="0"/>
              <a:t>Capítulo de un libro</a:t>
            </a:r>
            <a:r>
              <a:rPr lang="es-PR" sz="2000" b="1" dirty="0" smtClean="0"/>
              <a:t>:</a:t>
            </a:r>
          </a:p>
          <a:p>
            <a:pPr eaLnBrk="1" hangingPunct="1"/>
            <a:endParaRPr lang="es-PR" sz="2000" b="1" dirty="0"/>
          </a:p>
          <a:p>
            <a:pPr eaLnBrk="1" hangingPunct="1"/>
            <a:endParaRPr lang="es-PR" sz="2000" b="1" dirty="0" smtClean="0"/>
          </a:p>
          <a:p>
            <a:pPr eaLnBrk="1" hangingPunct="1"/>
            <a:endParaRPr lang="es-PR" sz="2000" b="1" dirty="0"/>
          </a:p>
          <a:p>
            <a:pPr eaLnBrk="1" hangingPunct="1"/>
            <a:endParaRPr lang="es-PR" sz="2000" b="1" dirty="0" smtClean="0"/>
          </a:p>
          <a:p>
            <a:pPr eaLnBrk="1" hangingPunct="1"/>
            <a:endParaRPr lang="es-PR" sz="2000" b="1" dirty="0"/>
          </a:p>
          <a:p>
            <a:r>
              <a:rPr lang="es-PR" sz="2000" b="1" dirty="0" smtClean="0"/>
              <a:t>Enciclopedia o diccionario:</a:t>
            </a:r>
            <a:endParaRPr lang="en-US" sz="2000" b="1" dirty="0"/>
          </a:p>
        </p:txBody>
      </p:sp>
      <p:graphicFrame>
        <p:nvGraphicFramePr>
          <p:cNvPr id="9" name="Group 4"/>
          <p:cNvGraphicFramePr>
            <a:graphicFrameLocks noGrp="1"/>
          </p:cNvGraphicFramePr>
          <p:nvPr>
            <p:extLst>
              <p:ext uri="{D42A27DB-BD31-4B8C-83A1-F6EECF244321}">
                <p14:modId xmlns:p14="http://schemas.microsoft.com/office/powerpoint/2010/main" val="1828369918"/>
              </p:ext>
            </p:extLst>
          </p:nvPr>
        </p:nvGraphicFramePr>
        <p:xfrm>
          <a:off x="1250156" y="1484784"/>
          <a:ext cx="6643687" cy="1368152"/>
        </p:xfrm>
        <a:graphic>
          <a:graphicData uri="http://schemas.openxmlformats.org/drawingml/2006/table">
            <a:tbl>
              <a:tblPr/>
              <a:tblGrid>
                <a:gridCol w="6643687"/>
              </a:tblGrid>
              <a:tr h="1368152">
                <a:tc>
                  <a:txBody>
                    <a:bodyPr/>
                    <a:lstStyle/>
                    <a:p>
                      <a:pPr marL="468000" marR="0" lvl="0" indent="-468000" algn="l"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r>
                        <a:rPr kumimoji="0" lang="es-PR" sz="2000" b="0" i="0" u="none" strike="noStrike" cap="none" normalizeH="0" baseline="0" dirty="0" smtClean="0">
                          <a:ln>
                            <a:noFill/>
                          </a:ln>
                          <a:solidFill>
                            <a:schemeClr val="tx1"/>
                          </a:solidFill>
                          <a:effectLst/>
                          <a:latin typeface="Arial" charset="0"/>
                          <a:cs typeface="Arial" charset="0"/>
                        </a:rPr>
                        <a:t>Brailowsky Cabrera, R. (2001). Antropología: El camino para sustanciar la diversidad cultural. En L. M. Torres Rivera (Ed.), </a:t>
                      </a:r>
                      <a:r>
                        <a:rPr kumimoji="0" lang="es-PR" sz="2000" b="0" i="1" u="none" strike="noStrike" cap="none" normalizeH="0" baseline="0" dirty="0" smtClean="0">
                          <a:ln>
                            <a:noFill/>
                          </a:ln>
                          <a:solidFill>
                            <a:schemeClr val="tx1"/>
                          </a:solidFill>
                          <a:effectLst/>
                          <a:latin typeface="Arial" charset="0"/>
                          <a:cs typeface="Arial" charset="0"/>
                        </a:rPr>
                        <a:t>Ciencias Sociales: Sociedad y cultura contemporáneas </a:t>
                      </a:r>
                      <a:r>
                        <a:rPr kumimoji="0" lang="es-PR" sz="2000" b="0" i="0" u="none" strike="noStrike" cap="none" normalizeH="0" baseline="0" dirty="0" smtClean="0">
                          <a:ln>
                            <a:noFill/>
                          </a:ln>
                          <a:solidFill>
                            <a:schemeClr val="tx1"/>
                          </a:solidFill>
                          <a:effectLst/>
                          <a:latin typeface="Arial" charset="0"/>
                          <a:cs typeface="Arial" charset="0"/>
                        </a:rPr>
                        <a:t>(pp. 136-183). México: Thomson.</a:t>
                      </a:r>
                      <a:r>
                        <a:rPr kumimoji="0" lang="es-ES" sz="2000" b="0" i="0" u="none" strike="noStrike" cap="none" normalizeH="0" baseline="0" dirty="0" smtClean="0">
                          <a:ln>
                            <a:noFill/>
                          </a:ln>
                          <a:solidFill>
                            <a:schemeClr val="tx1"/>
                          </a:solidFill>
                          <a:effectLst/>
                          <a:latin typeface="Arial" charset="0"/>
                          <a:cs typeface="Arial" charset="0"/>
                        </a:rPr>
                        <a:t> </a:t>
                      </a:r>
                      <a:endParaRPr kumimoji="0" lang="en-US" sz="2000" b="0" i="0" u="none" strike="noStrike" cap="none" normalizeH="0" baseline="0" dirty="0" smtClean="0">
                        <a:ln>
                          <a:noFill/>
                        </a:ln>
                        <a:solidFill>
                          <a:schemeClr val="tx1"/>
                        </a:solidFill>
                        <a:effectLst/>
                        <a:latin typeface="Arial" charset="0"/>
                        <a:cs typeface="Arial" charset="0"/>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9 Rectángulo"/>
          <p:cNvSpPr/>
          <p:nvPr/>
        </p:nvSpPr>
        <p:spPr>
          <a:xfrm>
            <a:off x="296464" y="408746"/>
            <a:ext cx="5281895" cy="400110"/>
          </a:xfrm>
          <a:prstGeom prst="rect">
            <a:avLst/>
          </a:prstGeom>
        </p:spPr>
        <p:txBody>
          <a:bodyPr wrap="none">
            <a:spAutoFit/>
          </a:bodyPr>
          <a:lstStyle/>
          <a:p>
            <a:r>
              <a:rPr lang="es-ES" sz="2000" b="1" dirty="0" smtClean="0">
                <a:solidFill>
                  <a:schemeClr val="bg1">
                    <a:lumMod val="65000"/>
                  </a:schemeClr>
                </a:solidFill>
              </a:rPr>
              <a:t>» </a:t>
            </a:r>
            <a:r>
              <a:rPr lang="en-US" sz="2000" b="1" dirty="0" smtClean="0">
                <a:solidFill>
                  <a:schemeClr val="bg1">
                    <a:lumMod val="65000"/>
                  </a:schemeClr>
                </a:solidFill>
              </a:rPr>
              <a:t>MODELOS </a:t>
            </a:r>
            <a:r>
              <a:rPr lang="en-US" sz="2000" b="1" dirty="0">
                <a:solidFill>
                  <a:schemeClr val="bg1">
                    <a:lumMod val="65000"/>
                  </a:schemeClr>
                </a:solidFill>
              </a:rPr>
              <a:t>GENERALES PARA LA BIBLIOGRAFÍA</a:t>
            </a:r>
            <a:endParaRPr lang="es-ES" sz="2000" b="1" dirty="0">
              <a:solidFill>
                <a:schemeClr val="bg1">
                  <a:lumMod val="65000"/>
                </a:schemeClr>
              </a:solidFill>
            </a:endParaRPr>
          </a:p>
        </p:txBody>
      </p:sp>
      <p:graphicFrame>
        <p:nvGraphicFramePr>
          <p:cNvPr id="12" name="Group 4"/>
          <p:cNvGraphicFramePr>
            <a:graphicFrameLocks noGrp="1"/>
          </p:cNvGraphicFramePr>
          <p:nvPr>
            <p:extLst>
              <p:ext uri="{D42A27DB-BD31-4B8C-83A1-F6EECF244321}">
                <p14:modId xmlns:p14="http://schemas.microsoft.com/office/powerpoint/2010/main" val="3585156326"/>
              </p:ext>
            </p:extLst>
          </p:nvPr>
        </p:nvGraphicFramePr>
        <p:xfrm>
          <a:off x="1259632" y="3802360"/>
          <a:ext cx="6696744" cy="1066800"/>
        </p:xfrm>
        <a:graphic>
          <a:graphicData uri="http://schemas.openxmlformats.org/drawingml/2006/table">
            <a:tbl>
              <a:tblPr/>
              <a:tblGrid>
                <a:gridCol w="6696744"/>
              </a:tblGrid>
              <a:tr h="822179">
                <a:tc>
                  <a:txBody>
                    <a:bodyPr/>
                    <a:lstStyle/>
                    <a:p>
                      <a:pPr marL="573088" marR="0" lvl="0" indent="-573088"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PR" sz="2000" b="0" i="0" u="none" strike="noStrike" cap="none" normalizeH="0" baseline="0" dirty="0" smtClean="0">
                          <a:ln>
                            <a:noFill/>
                          </a:ln>
                          <a:solidFill>
                            <a:schemeClr val="tx1"/>
                          </a:solidFill>
                          <a:effectLst/>
                          <a:latin typeface="Arial" charset="0"/>
                          <a:cs typeface="Arial" charset="0"/>
                        </a:rPr>
                        <a:t>Enciclopedia de la Mecánica. (1988). (Vols. 1-8). España : Océano.</a:t>
                      </a:r>
                      <a:endParaRPr kumimoji="0" lang="es-ES" sz="2000" b="0" i="0" u="none" strike="noStrike" cap="none" normalizeH="0" baseline="0" dirty="0" smtClean="0">
                        <a:ln>
                          <a:noFill/>
                        </a:ln>
                        <a:solidFill>
                          <a:schemeClr val="tx1"/>
                        </a:solidFill>
                        <a:effectLst/>
                        <a:latin typeface="Arial" charset="0"/>
                        <a:cs typeface="Arial" charset="0"/>
                      </a:endParaRPr>
                    </a:p>
                    <a:p>
                      <a:pPr marL="573088" marR="0" lvl="0" indent="-573088"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ES" sz="2000" b="0" i="0" u="none" strike="noStrike" cap="none" normalizeH="0" baseline="0" dirty="0" smtClean="0">
                          <a:ln>
                            <a:noFill/>
                          </a:ln>
                          <a:solidFill>
                            <a:schemeClr val="tx1"/>
                          </a:solidFill>
                          <a:effectLst/>
                          <a:latin typeface="Arial" charset="0"/>
                          <a:cs typeface="Arial" charset="0"/>
                        </a:rPr>
                        <a:t> </a:t>
                      </a:r>
                      <a:endParaRPr kumimoji="0" lang="en-US" sz="2000" b="0" i="0" u="none" strike="noStrike" cap="none" normalizeH="0" baseline="0" dirty="0" smtClean="0">
                        <a:ln>
                          <a:noFill/>
                        </a:ln>
                        <a:solidFill>
                          <a:schemeClr val="tx1"/>
                        </a:solidFill>
                        <a:effectLst/>
                        <a:latin typeface="Arial" charset="0"/>
                        <a:cs typeface="Arial" charset="0"/>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55055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idx="1"/>
          </p:nvPr>
        </p:nvSpPr>
        <p:spPr>
          <a:xfrm>
            <a:off x="565547" y="260648"/>
            <a:ext cx="7010400" cy="642938"/>
          </a:xfrm>
        </p:spPr>
        <p:txBody>
          <a:bodyPr>
            <a:normAutofit/>
          </a:bodyPr>
          <a:lstStyle/>
          <a:p>
            <a:pPr eaLnBrk="1" hangingPunct="1"/>
            <a:r>
              <a:rPr lang="es-PR" sz="2000" b="1" dirty="0"/>
              <a:t>Libro sin autor:</a:t>
            </a:r>
            <a:endParaRPr lang="es-ES" sz="2000" b="1" dirty="0"/>
          </a:p>
        </p:txBody>
      </p:sp>
      <p:graphicFrame>
        <p:nvGraphicFramePr>
          <p:cNvPr id="9" name="Group 11"/>
          <p:cNvGraphicFramePr>
            <a:graphicFrameLocks noGrp="1"/>
          </p:cNvGraphicFramePr>
          <p:nvPr>
            <p:extLst>
              <p:ext uri="{D42A27DB-BD31-4B8C-83A1-F6EECF244321}">
                <p14:modId xmlns:p14="http://schemas.microsoft.com/office/powerpoint/2010/main" val="3599610287"/>
              </p:ext>
            </p:extLst>
          </p:nvPr>
        </p:nvGraphicFramePr>
        <p:xfrm>
          <a:off x="922734" y="759570"/>
          <a:ext cx="6572250" cy="936104"/>
        </p:xfrm>
        <a:graphic>
          <a:graphicData uri="http://schemas.openxmlformats.org/drawingml/2006/table">
            <a:tbl>
              <a:tblPr/>
              <a:tblGrid>
                <a:gridCol w="6572250"/>
              </a:tblGrid>
              <a:tr h="936104">
                <a:tc>
                  <a:txBody>
                    <a:bodyPr/>
                    <a:lstStyle/>
                    <a:p>
                      <a:pPr marL="504000" marR="0" lvl="0" indent="-504000"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PR" sz="2000" b="0" i="1" u="none" strike="noStrike" cap="none" normalizeH="0" baseline="0" dirty="0" smtClean="0">
                          <a:ln>
                            <a:noFill/>
                          </a:ln>
                          <a:solidFill>
                            <a:schemeClr val="tx1"/>
                          </a:solidFill>
                          <a:effectLst/>
                          <a:latin typeface="Arial" charset="0"/>
                          <a:cs typeface="Arial" charset="0"/>
                        </a:rPr>
                        <a:t>Manual de la  enfermería</a:t>
                      </a:r>
                      <a:r>
                        <a:rPr kumimoji="0" lang="es-PR" sz="2000" b="0" i="0" u="none" strike="noStrike" cap="none" normalizeH="0" baseline="0" dirty="0" smtClean="0">
                          <a:ln>
                            <a:noFill/>
                          </a:ln>
                          <a:solidFill>
                            <a:schemeClr val="tx1"/>
                          </a:solidFill>
                          <a:effectLst/>
                          <a:latin typeface="Arial" charset="0"/>
                          <a:cs typeface="Arial" charset="0"/>
                        </a:rPr>
                        <a:t>. (2000).  </a:t>
                      </a:r>
                    </a:p>
                    <a:p>
                      <a:pPr marL="504000" marR="0" lvl="0" indent="-504000"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PR" sz="2000" b="0" i="0" u="none" strike="noStrike" cap="none" normalizeH="0" baseline="0" dirty="0" smtClean="0">
                          <a:ln>
                            <a:noFill/>
                          </a:ln>
                          <a:solidFill>
                            <a:schemeClr val="tx1"/>
                          </a:solidFill>
                          <a:effectLst/>
                          <a:latin typeface="Arial" charset="0"/>
                          <a:cs typeface="Arial" charset="0"/>
                        </a:rPr>
                        <a:t>Barcelona: Océano.</a:t>
                      </a:r>
                      <a:r>
                        <a:rPr kumimoji="0" lang="es-ES" sz="2000" b="0" i="0" u="none" strike="noStrike" cap="none" normalizeH="0" baseline="0" dirty="0" smtClean="0">
                          <a:ln>
                            <a:noFill/>
                          </a:ln>
                          <a:solidFill>
                            <a:schemeClr val="tx1"/>
                          </a:solidFill>
                          <a:effectLst/>
                          <a:latin typeface="Arial" charset="0"/>
                          <a:cs typeface="Arial" charset="0"/>
                        </a:rPr>
                        <a:t> </a:t>
                      </a:r>
                      <a:endParaRPr kumimoji="0" lang="en-US" sz="2000" b="0" i="0" u="none" strike="noStrike" cap="none" normalizeH="0" baseline="0" dirty="0" smtClean="0">
                        <a:ln>
                          <a:noFill/>
                        </a:ln>
                        <a:solidFill>
                          <a:schemeClr val="tx1"/>
                        </a:solidFill>
                        <a:effectLst/>
                        <a:latin typeface="Arial" charset="0"/>
                        <a:cs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3"/>
          <p:cNvSpPr txBox="1">
            <a:spLocks noChangeArrowheads="1"/>
          </p:cNvSpPr>
          <p:nvPr/>
        </p:nvSpPr>
        <p:spPr>
          <a:xfrm>
            <a:off x="565547" y="1911698"/>
            <a:ext cx="7462837" cy="33766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R" sz="2000" b="1" dirty="0"/>
              <a:t>Libro con varios autores</a:t>
            </a:r>
            <a:r>
              <a:rPr lang="es-PR" sz="2000" b="1" dirty="0" smtClean="0"/>
              <a:t>:</a:t>
            </a:r>
            <a:endParaRPr lang="es-PR" sz="2400" dirty="0" smtClean="0"/>
          </a:p>
          <a:p>
            <a:pPr algn="just">
              <a:buFont typeface="Wingdings" pitchFamily="2" charset="2"/>
              <a:buNone/>
            </a:pPr>
            <a:r>
              <a:rPr lang="es-PR" sz="2000" dirty="0" smtClean="0"/>
              <a:t>Se escriben todos los nombres hasta el sexto autor, después se añade la frase </a:t>
            </a:r>
            <a:r>
              <a:rPr lang="es-PR" sz="2000" b="1" dirty="0" smtClean="0"/>
              <a:t>et al</a:t>
            </a:r>
            <a:r>
              <a:rPr lang="es-PR" sz="2000" dirty="0" smtClean="0"/>
              <a:t>.</a:t>
            </a:r>
          </a:p>
          <a:p>
            <a:pPr algn="just">
              <a:buFont typeface="Wingdings" pitchFamily="2" charset="2"/>
              <a:buNone/>
            </a:pPr>
            <a:endParaRPr lang="es-PR" sz="2000" dirty="0" smtClean="0"/>
          </a:p>
          <a:p>
            <a:r>
              <a:rPr lang="es-ES" sz="2000" b="1" dirty="0"/>
              <a:t>Libro con autor corporativo (</a:t>
            </a:r>
            <a:r>
              <a:rPr lang="es-ES" sz="2000" b="1" dirty="0" err="1" smtClean="0"/>
              <a:t>oﬁcina</a:t>
            </a:r>
            <a:r>
              <a:rPr lang="es-ES" sz="2000" b="1" dirty="0"/>
              <a:t> </a:t>
            </a:r>
            <a:r>
              <a:rPr lang="es-ES" sz="2000" b="1" dirty="0" smtClean="0"/>
              <a:t>gubernamental </a:t>
            </a:r>
            <a:r>
              <a:rPr lang="es-ES" sz="2000" b="1" dirty="0"/>
              <a:t>como editor</a:t>
            </a:r>
            <a:r>
              <a:rPr lang="es-ES" sz="2000" b="1" dirty="0" smtClean="0"/>
              <a:t>):</a:t>
            </a:r>
            <a:endParaRPr lang="es-ES" sz="2000" dirty="0" smtClean="0"/>
          </a:p>
          <a:p>
            <a:pPr>
              <a:buFont typeface="Wingdings" pitchFamily="2" charset="2"/>
              <a:buNone/>
            </a:pPr>
            <a:endParaRPr lang="en-US" dirty="0" smtClean="0"/>
          </a:p>
        </p:txBody>
      </p:sp>
      <p:graphicFrame>
        <p:nvGraphicFramePr>
          <p:cNvPr id="11" name="Group 11"/>
          <p:cNvGraphicFramePr>
            <a:graphicFrameLocks noGrp="1"/>
          </p:cNvGraphicFramePr>
          <p:nvPr>
            <p:extLst>
              <p:ext uri="{D42A27DB-BD31-4B8C-83A1-F6EECF244321}">
                <p14:modId xmlns:p14="http://schemas.microsoft.com/office/powerpoint/2010/main" val="4000968017"/>
              </p:ext>
            </p:extLst>
          </p:nvPr>
        </p:nvGraphicFramePr>
        <p:xfrm>
          <a:off x="679847" y="3801615"/>
          <a:ext cx="7102475" cy="1931641"/>
        </p:xfrm>
        <a:graphic>
          <a:graphicData uri="http://schemas.openxmlformats.org/drawingml/2006/table">
            <a:tbl>
              <a:tblPr/>
              <a:tblGrid>
                <a:gridCol w="7102475"/>
              </a:tblGrid>
              <a:tr h="1931641">
                <a:tc>
                  <a:txBody>
                    <a:bodyPr/>
                    <a:lstStyle/>
                    <a:p>
                      <a:pPr marL="504000" marR="0" lvl="0" indent="-504000"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ES" sz="2000" b="0" i="1" u="none" strike="noStrike" kern="1200" cap="none" normalizeH="0" baseline="0" dirty="0" smtClean="0">
                          <a:ln>
                            <a:noFill/>
                          </a:ln>
                          <a:solidFill>
                            <a:schemeClr val="tx1"/>
                          </a:solidFill>
                          <a:effectLst/>
                          <a:latin typeface="Arial" charset="0"/>
                          <a:ea typeface="+mn-ea"/>
                          <a:cs typeface="Arial" charset="0"/>
                        </a:rPr>
                        <a:t>Ministerio de Educación. (2004). La  </a:t>
                      </a:r>
                    </a:p>
                    <a:p>
                      <a:pPr marL="504000" marR="0" lvl="0" indent="-504000"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ES" sz="2000" b="0" i="1" u="none" strike="noStrike" kern="1200" cap="none" normalizeH="0" baseline="0" dirty="0" smtClean="0">
                          <a:ln>
                            <a:noFill/>
                          </a:ln>
                          <a:solidFill>
                            <a:schemeClr val="tx1"/>
                          </a:solidFill>
                          <a:effectLst/>
                          <a:latin typeface="Arial" charset="0"/>
                          <a:ea typeface="+mn-ea"/>
                          <a:cs typeface="Arial" charset="0"/>
                        </a:rPr>
                        <a:t>       educación básica como pilar del    </a:t>
                      </a:r>
                    </a:p>
                    <a:p>
                      <a:pPr marL="504000" marR="0" lvl="0" indent="-504000"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ES" sz="2000" b="0" i="1" u="none" strike="noStrike" kern="1200" cap="none" normalizeH="0" baseline="0" dirty="0" smtClean="0">
                          <a:ln>
                            <a:noFill/>
                          </a:ln>
                          <a:solidFill>
                            <a:schemeClr val="tx1"/>
                          </a:solidFill>
                          <a:effectLst/>
                          <a:latin typeface="Arial" charset="0"/>
                          <a:ea typeface="+mn-ea"/>
                          <a:cs typeface="Arial" charset="0"/>
                        </a:rPr>
                        <a:t>       desarrollo en la sociedad </a:t>
                      </a:r>
                    </a:p>
                    <a:p>
                      <a:pPr marL="504000" marR="0" lvl="0" indent="-504000"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ES" sz="2000" b="0" i="1" u="none" strike="noStrike" kern="1200" cap="none" normalizeH="0" baseline="0" dirty="0" smtClean="0">
                          <a:ln>
                            <a:noFill/>
                          </a:ln>
                          <a:solidFill>
                            <a:schemeClr val="tx1"/>
                          </a:solidFill>
                          <a:effectLst/>
                          <a:latin typeface="Arial" charset="0"/>
                          <a:ea typeface="+mn-ea"/>
                          <a:cs typeface="Arial" charset="0"/>
                        </a:rPr>
                        <a:t>       costarricense. San José, Costa Rica:   </a:t>
                      </a:r>
                    </a:p>
                    <a:p>
                      <a:pPr marL="504000" marR="0" lvl="0" indent="-504000"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ES" sz="2000" b="0" i="1" u="none" strike="noStrike" kern="1200" cap="none" normalizeH="0" baseline="0" dirty="0" smtClean="0">
                          <a:ln>
                            <a:noFill/>
                          </a:ln>
                          <a:solidFill>
                            <a:schemeClr val="tx1"/>
                          </a:solidFill>
                          <a:effectLst/>
                          <a:latin typeface="Arial" charset="0"/>
                          <a:ea typeface="+mn-ea"/>
                          <a:cs typeface="Arial" charset="0"/>
                        </a:rPr>
                        <a:t>       Ministerio de Educación. </a:t>
                      </a:r>
                      <a:endParaRPr kumimoji="0" lang="en-US" sz="2000" b="0" i="1" u="none" strike="noStrike" kern="1200" cap="none" normalizeH="0" baseline="0" dirty="0" smtClean="0">
                        <a:ln>
                          <a:noFill/>
                        </a:ln>
                        <a:solidFill>
                          <a:schemeClr val="tx1"/>
                        </a:solidFill>
                        <a:effectLst/>
                        <a:latin typeface="Arial" charset="0"/>
                        <a:ea typeface="+mn-ea"/>
                        <a:cs typeface="Arial" charset="0"/>
                      </a:endParaRPr>
                    </a:p>
                  </a:txBody>
                  <a:tcPr marL="91439" marR="91439"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85178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idx="1"/>
          </p:nvPr>
        </p:nvSpPr>
        <p:spPr>
          <a:xfrm>
            <a:off x="826404" y="332656"/>
            <a:ext cx="7010400" cy="1143000"/>
          </a:xfrm>
        </p:spPr>
        <p:txBody>
          <a:bodyPr/>
          <a:lstStyle/>
          <a:p>
            <a:pPr eaLnBrk="1" hangingPunct="1"/>
            <a:r>
              <a:rPr lang="es-ES" dirty="0" smtClean="0"/>
              <a:t> </a:t>
            </a:r>
            <a:r>
              <a:rPr lang="es-PR" sz="2000" b="1" dirty="0"/>
              <a:t>Publicaciones periódicas (Impresas)</a:t>
            </a:r>
          </a:p>
          <a:p>
            <a:pPr lvl="1" eaLnBrk="1" hangingPunct="1"/>
            <a:r>
              <a:rPr lang="es-PR" sz="2400" dirty="0" smtClean="0"/>
              <a:t>Forma básica:</a:t>
            </a:r>
            <a:endParaRPr lang="es-ES" sz="2400" dirty="0" smtClean="0"/>
          </a:p>
          <a:p>
            <a:pPr lvl="1" eaLnBrk="1" hangingPunct="1"/>
            <a:endParaRPr lang="es-ES" sz="2000" dirty="0" smtClean="0"/>
          </a:p>
          <a:p>
            <a:pPr eaLnBrk="1" hangingPunct="1"/>
            <a:endParaRPr lang="en-US" dirty="0" smtClean="0"/>
          </a:p>
        </p:txBody>
      </p:sp>
      <p:graphicFrame>
        <p:nvGraphicFramePr>
          <p:cNvPr id="10" name="Group 10"/>
          <p:cNvGraphicFramePr>
            <a:graphicFrameLocks noGrp="1"/>
          </p:cNvGraphicFramePr>
          <p:nvPr>
            <p:extLst>
              <p:ext uri="{D42A27DB-BD31-4B8C-83A1-F6EECF244321}">
                <p14:modId xmlns:p14="http://schemas.microsoft.com/office/powerpoint/2010/main" val="2293654214"/>
              </p:ext>
            </p:extLst>
          </p:nvPr>
        </p:nvGraphicFramePr>
        <p:xfrm>
          <a:off x="1259632" y="1401288"/>
          <a:ext cx="6737361" cy="4187952"/>
        </p:xfrm>
        <a:graphic>
          <a:graphicData uri="http://schemas.openxmlformats.org/drawingml/2006/table">
            <a:tbl>
              <a:tblPr/>
              <a:tblGrid>
                <a:gridCol w="6737361"/>
              </a:tblGrid>
              <a:tr h="1341934">
                <a:tc>
                  <a:txBody>
                    <a:bodyPr/>
                    <a:lstStyle/>
                    <a:p>
                      <a:pPr marL="403225" marR="0" lvl="0" indent="-403225"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defRPr/>
                      </a:pPr>
                      <a:r>
                        <a:rPr kumimoji="0" lang="es-PR" sz="2800" b="0" i="0" u="none" strike="noStrike" cap="none" normalizeH="0" baseline="0" dirty="0" smtClean="0">
                          <a:ln>
                            <a:noFill/>
                          </a:ln>
                          <a:solidFill>
                            <a:schemeClr val="tx1"/>
                          </a:solidFill>
                          <a:effectLst/>
                          <a:latin typeface="Arial" charset="0"/>
                          <a:cs typeface="Arial" charset="0"/>
                        </a:rPr>
                        <a:t>Autor. (Fecha según aparece en la publicación). Título del artículo. </a:t>
                      </a:r>
                      <a:r>
                        <a:rPr kumimoji="0" lang="es-PR" sz="2800" b="0" i="1" u="none" strike="noStrike" cap="none" normalizeH="0" baseline="0" dirty="0" smtClean="0">
                          <a:ln>
                            <a:noFill/>
                          </a:ln>
                          <a:solidFill>
                            <a:schemeClr val="tx1"/>
                          </a:solidFill>
                          <a:effectLst/>
                          <a:latin typeface="Arial" charset="0"/>
                          <a:cs typeface="Arial" charset="0"/>
                        </a:rPr>
                        <a:t>Título de la publicación</a:t>
                      </a:r>
                      <a:r>
                        <a:rPr kumimoji="0" lang="es-PR" sz="2800" b="0" i="0" u="none" strike="noStrike" cap="none" normalizeH="0" baseline="0" dirty="0" smtClean="0">
                          <a:ln>
                            <a:noFill/>
                          </a:ln>
                          <a:solidFill>
                            <a:schemeClr val="tx1"/>
                          </a:solidFill>
                          <a:effectLst/>
                          <a:latin typeface="Arial" charset="0"/>
                          <a:cs typeface="Arial" charset="0"/>
                        </a:rPr>
                        <a:t>, volumen (número del </a:t>
                      </a:r>
                      <a:r>
                        <a:rPr kumimoji="0" lang="es-PR" sz="2800" b="0" i="0" u="none" strike="noStrike" kern="1200" cap="none" normalizeH="0" baseline="0" dirty="0" smtClean="0">
                          <a:ln>
                            <a:noFill/>
                          </a:ln>
                          <a:solidFill>
                            <a:schemeClr val="tx1"/>
                          </a:solidFill>
                          <a:effectLst/>
                          <a:latin typeface="Arial" charset="0"/>
                          <a:ea typeface="+mn-ea"/>
                          <a:cs typeface="Arial" charset="0"/>
                        </a:rPr>
                        <a:t>ejemplar</a:t>
                      </a:r>
                      <a:r>
                        <a:rPr kumimoji="0" lang="es-PR" sz="2800" b="0" i="0" u="none" strike="noStrike" cap="none" normalizeH="0" baseline="0" dirty="0" smtClean="0">
                          <a:ln>
                            <a:noFill/>
                          </a:ln>
                          <a:solidFill>
                            <a:schemeClr val="tx1"/>
                          </a:solidFill>
                          <a:effectLst/>
                          <a:latin typeface="Arial" charset="0"/>
                          <a:cs typeface="Arial" charset="0"/>
                        </a:rPr>
                        <a:t>), páginas.</a:t>
                      </a:r>
                      <a:endParaRPr kumimoji="0" lang="es-ES" sz="2800" b="0" i="0" u="none" strike="noStrike" cap="none" normalizeH="0" baseline="0" dirty="0" smtClean="0">
                        <a:ln>
                          <a:noFill/>
                        </a:ln>
                        <a:solidFill>
                          <a:schemeClr val="tx1"/>
                        </a:solidFill>
                        <a:effectLst/>
                        <a:latin typeface="Arial" charset="0"/>
                        <a:cs typeface="Arial" charset="0"/>
                      </a:endParaRPr>
                    </a:p>
                    <a:p>
                      <a:pPr marL="403225" marR="0" lvl="0" indent="-403225"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endParaRPr kumimoji="0" lang="es-PR" sz="2800" b="0" i="0" u="none" strike="noStrike" cap="none" normalizeH="0" baseline="0" dirty="0" smtClean="0">
                        <a:ln>
                          <a:noFill/>
                        </a:ln>
                        <a:solidFill>
                          <a:schemeClr val="tx1"/>
                        </a:solidFill>
                        <a:effectLst/>
                        <a:latin typeface="Arial" charset="0"/>
                        <a:cs typeface="Arial" charset="0"/>
                      </a:endParaRPr>
                    </a:p>
                    <a:p>
                      <a:pPr marL="403225" marR="0" lvl="0" indent="-403225"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PR" sz="2800" b="0" i="0" u="none" strike="noStrike" cap="none" normalizeH="0" baseline="0" dirty="0" smtClean="0">
                          <a:ln>
                            <a:noFill/>
                          </a:ln>
                          <a:solidFill>
                            <a:schemeClr val="tx1"/>
                          </a:solidFill>
                          <a:effectLst/>
                          <a:latin typeface="Arial" charset="0"/>
                          <a:cs typeface="Arial" charset="0"/>
                        </a:rPr>
                        <a:t>Ej.</a:t>
                      </a:r>
                    </a:p>
                    <a:p>
                      <a:pPr marL="403225" marR="0" lvl="0" indent="-403225"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PR" sz="2800" b="0" i="0" u="none" strike="noStrike" cap="none" normalizeH="0" baseline="0" dirty="0" smtClean="0">
                          <a:ln>
                            <a:noFill/>
                          </a:ln>
                          <a:solidFill>
                            <a:schemeClr val="tx1"/>
                          </a:solidFill>
                          <a:effectLst/>
                          <a:latin typeface="Arial" charset="0"/>
                          <a:cs typeface="Arial" charset="0"/>
                        </a:rPr>
                        <a:t>Rodríguez, N. (2003). ¿Qué es la    lectoescritura? </a:t>
                      </a:r>
                      <a:r>
                        <a:rPr kumimoji="0" lang="es-PR" sz="2800" b="0" i="1" u="none" strike="noStrike" cap="none" normalizeH="0" baseline="0" dirty="0" smtClean="0">
                          <a:ln>
                            <a:noFill/>
                          </a:ln>
                          <a:solidFill>
                            <a:schemeClr val="tx1"/>
                          </a:solidFill>
                          <a:effectLst/>
                          <a:latin typeface="Arial" charset="0"/>
                          <a:cs typeface="Arial" charset="0"/>
                        </a:rPr>
                        <a:t>El Sol</a:t>
                      </a:r>
                      <a:r>
                        <a:rPr kumimoji="0" lang="es-PR" sz="2800" b="0" i="0" u="none" strike="noStrike" cap="none" normalizeH="0" baseline="0" dirty="0" smtClean="0">
                          <a:ln>
                            <a:noFill/>
                          </a:ln>
                          <a:solidFill>
                            <a:schemeClr val="tx1"/>
                          </a:solidFill>
                          <a:effectLst/>
                          <a:latin typeface="Arial" charset="0"/>
                          <a:cs typeface="Arial" charset="0"/>
                        </a:rPr>
                        <a:t>, 47(2), pp. 10-12.</a:t>
                      </a:r>
                      <a:r>
                        <a:rPr kumimoji="0" lang="es-ES" sz="2800" b="0" i="0" u="none" strike="noStrike" cap="none" normalizeH="0" baseline="0" dirty="0" smtClean="0">
                          <a:ln>
                            <a:noFill/>
                          </a:ln>
                          <a:solidFill>
                            <a:schemeClr val="tx1"/>
                          </a:solidFill>
                          <a:effectLst/>
                          <a:latin typeface="Arial" charset="0"/>
                          <a:cs typeface="Arial" charset="0"/>
                        </a:rPr>
                        <a:t> </a:t>
                      </a:r>
                      <a:endParaRPr kumimoji="0" lang="en-US" sz="2800" b="0" i="0" u="none" strike="noStrike" cap="none" normalizeH="0" baseline="0" dirty="0" smtClean="0">
                        <a:ln>
                          <a:noFill/>
                        </a:ln>
                        <a:solidFill>
                          <a:schemeClr val="tx1"/>
                        </a:solidFill>
                        <a:effectLst/>
                        <a:latin typeface="Arial" charset="0"/>
                        <a:cs typeface="Arial" charset="0"/>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36969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idx="1"/>
          </p:nvPr>
        </p:nvSpPr>
        <p:spPr>
          <a:xfrm>
            <a:off x="892968" y="733795"/>
            <a:ext cx="7010400" cy="595312"/>
          </a:xfrm>
        </p:spPr>
        <p:txBody>
          <a:bodyPr>
            <a:normAutofit fontScale="55000" lnSpcReduction="20000"/>
          </a:bodyPr>
          <a:lstStyle/>
          <a:p>
            <a:r>
              <a:rPr lang="es-PR" b="1" dirty="0"/>
              <a:t>Revista de investigación:</a:t>
            </a:r>
            <a:endParaRPr lang="es-ES" b="1" dirty="0"/>
          </a:p>
          <a:p>
            <a:pPr eaLnBrk="1" hangingPunct="1">
              <a:buFont typeface="Wingdings" pitchFamily="2" charset="2"/>
              <a:buNone/>
            </a:pPr>
            <a:r>
              <a:rPr lang="es-ES" dirty="0" smtClean="0"/>
              <a:t> </a:t>
            </a:r>
            <a:endParaRPr lang="en-US" dirty="0" smtClean="0"/>
          </a:p>
        </p:txBody>
      </p:sp>
      <p:graphicFrame>
        <p:nvGraphicFramePr>
          <p:cNvPr id="9" name="Group 10"/>
          <p:cNvGraphicFramePr>
            <a:graphicFrameLocks noGrp="1"/>
          </p:cNvGraphicFramePr>
          <p:nvPr>
            <p:extLst>
              <p:ext uri="{D42A27DB-BD31-4B8C-83A1-F6EECF244321}">
                <p14:modId xmlns:p14="http://schemas.microsoft.com/office/powerpoint/2010/main" val="2381483167"/>
              </p:ext>
            </p:extLst>
          </p:nvPr>
        </p:nvGraphicFramePr>
        <p:xfrm>
          <a:off x="964406" y="1156715"/>
          <a:ext cx="7215187" cy="1412775"/>
        </p:xfrm>
        <a:graphic>
          <a:graphicData uri="http://schemas.openxmlformats.org/drawingml/2006/table">
            <a:tbl>
              <a:tblPr/>
              <a:tblGrid>
                <a:gridCol w="7215187"/>
              </a:tblGrid>
              <a:tr h="1412775">
                <a:tc>
                  <a:txBody>
                    <a:bodyPr/>
                    <a:lstStyle/>
                    <a:p>
                      <a:pPr marL="341313" marR="0" lvl="0" indent="-341313"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PR" sz="2000" b="0" i="0" u="none" strike="noStrike" cap="none" normalizeH="0" baseline="0" dirty="0" smtClean="0">
                          <a:ln>
                            <a:noFill/>
                          </a:ln>
                          <a:solidFill>
                            <a:schemeClr val="tx1"/>
                          </a:solidFill>
                          <a:effectLst/>
                          <a:latin typeface="Arial" charset="0"/>
                          <a:cs typeface="Arial" charset="0"/>
                        </a:rPr>
                        <a:t>Gillies, R. M. &amp; Ashman, A. F. (2000). The effects of cooperative learning on students with learning difficulties in the lower elementary school. </a:t>
                      </a:r>
                      <a:r>
                        <a:rPr kumimoji="0" lang="es-PR" sz="2000" b="0" i="1" u="none" strike="noStrike" cap="none" normalizeH="0" baseline="0" dirty="0" smtClean="0">
                          <a:ln>
                            <a:noFill/>
                          </a:ln>
                          <a:solidFill>
                            <a:schemeClr val="tx1"/>
                          </a:solidFill>
                          <a:effectLst/>
                          <a:latin typeface="Arial" charset="0"/>
                          <a:cs typeface="Arial" charset="0"/>
                        </a:rPr>
                        <a:t>The Journal of Special Education,</a:t>
                      </a:r>
                      <a:r>
                        <a:rPr kumimoji="0" lang="es-PR" sz="2000" b="0" i="0" u="none" strike="noStrike" cap="none" normalizeH="0" baseline="0" dirty="0" smtClean="0">
                          <a:ln>
                            <a:noFill/>
                          </a:ln>
                          <a:solidFill>
                            <a:schemeClr val="tx1"/>
                          </a:solidFill>
                          <a:effectLst/>
                          <a:latin typeface="Arial" charset="0"/>
                          <a:cs typeface="Arial" charset="0"/>
                        </a:rPr>
                        <a:t> 34(1), 19-27.</a:t>
                      </a:r>
                      <a:r>
                        <a:rPr kumimoji="0" lang="es-ES" sz="2000" b="0" i="0" u="none" strike="noStrike" cap="none" normalizeH="0" baseline="0" dirty="0" smtClean="0">
                          <a:ln>
                            <a:noFill/>
                          </a:ln>
                          <a:solidFill>
                            <a:schemeClr val="tx1"/>
                          </a:solidFill>
                          <a:effectLst/>
                          <a:latin typeface="Arial" charset="0"/>
                          <a:cs typeface="Arial" charset="0"/>
                        </a:rPr>
                        <a:t> </a:t>
                      </a:r>
                      <a:endParaRPr kumimoji="0" lang="en-US" sz="2000" b="0" i="0" u="none" strike="noStrike" cap="none" normalizeH="0" baseline="0" dirty="0" smtClean="0">
                        <a:ln>
                          <a:noFill/>
                        </a:ln>
                        <a:solidFill>
                          <a:schemeClr val="tx1"/>
                        </a:solidFill>
                        <a:effectLst/>
                        <a:latin typeface="Arial" charset="0"/>
                        <a:cs typeface="Arial" charset="0"/>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3"/>
          <p:cNvSpPr txBox="1">
            <a:spLocks noChangeArrowheads="1"/>
          </p:cNvSpPr>
          <p:nvPr/>
        </p:nvSpPr>
        <p:spPr>
          <a:xfrm>
            <a:off x="857250" y="2882585"/>
            <a:ext cx="7010400" cy="595312"/>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R" sz="2900" b="1" dirty="0"/>
              <a:t>Revista de investigación con más de 6 autores:</a:t>
            </a:r>
            <a:endParaRPr lang="es-ES" sz="2900" b="1" dirty="0"/>
          </a:p>
          <a:p>
            <a:pPr>
              <a:buFont typeface="Wingdings" pitchFamily="2" charset="2"/>
              <a:buNone/>
            </a:pPr>
            <a:r>
              <a:rPr lang="es-ES" dirty="0" smtClean="0"/>
              <a:t> </a:t>
            </a:r>
            <a:endParaRPr lang="en-US" dirty="0" smtClean="0"/>
          </a:p>
        </p:txBody>
      </p:sp>
      <p:graphicFrame>
        <p:nvGraphicFramePr>
          <p:cNvPr id="11" name="Group 10"/>
          <p:cNvGraphicFramePr>
            <a:graphicFrameLocks noGrp="1"/>
          </p:cNvGraphicFramePr>
          <p:nvPr>
            <p:extLst>
              <p:ext uri="{D42A27DB-BD31-4B8C-83A1-F6EECF244321}">
                <p14:modId xmlns:p14="http://schemas.microsoft.com/office/powerpoint/2010/main" val="576726993"/>
              </p:ext>
            </p:extLst>
          </p:nvPr>
        </p:nvGraphicFramePr>
        <p:xfrm>
          <a:off x="958570" y="3328821"/>
          <a:ext cx="7213830" cy="2260419"/>
        </p:xfrm>
        <a:graphic>
          <a:graphicData uri="http://schemas.openxmlformats.org/drawingml/2006/table">
            <a:tbl>
              <a:tblPr/>
              <a:tblGrid>
                <a:gridCol w="7213830"/>
              </a:tblGrid>
              <a:tr h="2260419">
                <a:tc>
                  <a:txBody>
                    <a:bodyPr/>
                    <a:lstStyle/>
                    <a:p>
                      <a:r>
                        <a:rPr lang="en-US" sz="2000" kern="1200" dirty="0" smtClean="0">
                          <a:solidFill>
                            <a:schemeClr val="tx1"/>
                          </a:solidFill>
                          <a:latin typeface="+mn-lt"/>
                          <a:ea typeface="+mn-ea"/>
                          <a:cs typeface="+mn-cs"/>
                        </a:rPr>
                        <a:t>Gilbert, D. G., </a:t>
                      </a:r>
                      <a:r>
                        <a:rPr lang="en-US" sz="2000" kern="1200" dirty="0" err="1" smtClean="0">
                          <a:solidFill>
                            <a:schemeClr val="tx1"/>
                          </a:solidFill>
                          <a:latin typeface="+mn-lt"/>
                          <a:ea typeface="+mn-ea"/>
                          <a:cs typeface="+mn-cs"/>
                        </a:rPr>
                        <a:t>McClernon</a:t>
                      </a:r>
                      <a:r>
                        <a:rPr lang="en-US" sz="2000" kern="1200" dirty="0" smtClean="0">
                          <a:solidFill>
                            <a:schemeClr val="tx1"/>
                          </a:solidFill>
                          <a:latin typeface="+mn-lt"/>
                          <a:ea typeface="+mn-ea"/>
                          <a:cs typeface="+mn-cs"/>
                        </a:rPr>
                        <a:t>, J. F., </a:t>
                      </a:r>
                      <a:r>
                        <a:rPr lang="en-US" sz="2000" kern="1200" dirty="0" err="1" smtClean="0">
                          <a:solidFill>
                            <a:schemeClr val="tx1"/>
                          </a:solidFill>
                          <a:latin typeface="+mn-lt"/>
                          <a:ea typeface="+mn-ea"/>
                          <a:cs typeface="+mn-cs"/>
                        </a:rPr>
                        <a:t>Rabinovich</a:t>
                      </a:r>
                      <a:r>
                        <a:rPr lang="en-US" sz="2000" kern="1200" dirty="0" smtClean="0">
                          <a:solidFill>
                            <a:schemeClr val="tx1"/>
                          </a:solidFill>
                          <a:latin typeface="+mn-lt"/>
                          <a:ea typeface="+mn-ea"/>
                          <a:cs typeface="+mn-cs"/>
                        </a:rPr>
                        <a:t>, N. E.,   </a:t>
                      </a:r>
                    </a:p>
                    <a:p>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Sugai</a:t>
                      </a:r>
                      <a:r>
                        <a:rPr lang="en-US" sz="2000" kern="1200" dirty="0" smtClean="0">
                          <a:solidFill>
                            <a:schemeClr val="tx1"/>
                          </a:solidFill>
                          <a:latin typeface="+mn-lt"/>
                          <a:ea typeface="+mn-ea"/>
                          <a:cs typeface="+mn-cs"/>
                        </a:rPr>
                        <a:t>, C., Plath, L.C., Greg </a:t>
                      </a:r>
                      <a:r>
                        <a:rPr lang="en-US" sz="2000" kern="1200" dirty="0" err="1" smtClean="0">
                          <a:solidFill>
                            <a:schemeClr val="tx1"/>
                          </a:solidFill>
                          <a:latin typeface="+mn-lt"/>
                          <a:ea typeface="+mn-ea"/>
                          <a:cs typeface="+mn-cs"/>
                        </a:rPr>
                        <a:t>Asgaard</a:t>
                      </a:r>
                      <a:r>
                        <a:rPr lang="en-US" sz="2000" kern="1200" dirty="0" smtClean="0">
                          <a:solidFill>
                            <a:schemeClr val="tx1"/>
                          </a:solidFill>
                          <a:latin typeface="+mn-lt"/>
                          <a:ea typeface="+mn-ea"/>
                          <a:cs typeface="+mn-cs"/>
                        </a:rPr>
                        <a:t>, G., …  </a:t>
                      </a:r>
                    </a:p>
                    <a:p>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Botros</a:t>
                      </a:r>
                      <a:r>
                        <a:rPr lang="en-US" sz="2000" kern="1200" dirty="0" smtClean="0">
                          <a:solidFill>
                            <a:schemeClr val="tx1"/>
                          </a:solidFill>
                          <a:latin typeface="+mn-lt"/>
                          <a:ea typeface="+mn-ea"/>
                          <a:cs typeface="+mn-cs"/>
                        </a:rPr>
                        <a:t>, N. (2004). Effects of quitting smoking  </a:t>
                      </a:r>
                      <a:endParaRPr lang="es-ES" sz="2000" kern="1200" dirty="0" smtClean="0">
                        <a:solidFill>
                          <a:schemeClr val="tx1"/>
                        </a:solidFill>
                        <a:latin typeface="+mn-lt"/>
                        <a:ea typeface="+mn-ea"/>
                        <a:cs typeface="+mn-cs"/>
                      </a:endParaRPr>
                    </a:p>
                    <a:p>
                      <a:r>
                        <a:rPr lang="en-US" sz="2000" kern="1200" dirty="0" smtClean="0">
                          <a:solidFill>
                            <a:schemeClr val="tx1"/>
                          </a:solidFill>
                          <a:latin typeface="+mn-lt"/>
                          <a:ea typeface="+mn-ea"/>
                          <a:cs typeface="+mn-cs"/>
                        </a:rPr>
                        <a:t>      on EEG activation and attention last for more than  </a:t>
                      </a:r>
                    </a:p>
                    <a:p>
                      <a:r>
                        <a:rPr lang="en-US" sz="2000" kern="1200" dirty="0" smtClean="0">
                          <a:solidFill>
                            <a:schemeClr val="tx1"/>
                          </a:solidFill>
                          <a:latin typeface="+mn-lt"/>
                          <a:ea typeface="+mn-ea"/>
                          <a:cs typeface="+mn-cs"/>
                        </a:rPr>
                        <a:t>      31 days and are more severe with stress,  </a:t>
                      </a:r>
                    </a:p>
                    <a:p>
                      <a:r>
                        <a:rPr lang="en-US" sz="2000" kern="1200" dirty="0" smtClean="0">
                          <a:solidFill>
                            <a:schemeClr val="tx1"/>
                          </a:solidFill>
                          <a:latin typeface="+mn-lt"/>
                          <a:ea typeface="+mn-ea"/>
                          <a:cs typeface="+mn-cs"/>
                        </a:rPr>
                        <a:t>      dependence, DRD2 A1 allele, and depressive </a:t>
                      </a:r>
                      <a:endParaRPr lang="es-ES" sz="2000" kern="1200" dirty="0" smtClean="0">
                        <a:solidFill>
                          <a:schemeClr val="tx1"/>
                        </a:solidFill>
                        <a:latin typeface="+mn-lt"/>
                        <a:ea typeface="+mn-ea"/>
                        <a:cs typeface="+mn-cs"/>
                      </a:endParaRPr>
                    </a:p>
                    <a:p>
                      <a:r>
                        <a:rPr lang="en-US" sz="2000" kern="1200" dirty="0" smtClean="0">
                          <a:solidFill>
                            <a:schemeClr val="tx1"/>
                          </a:solidFill>
                          <a:latin typeface="+mn-lt"/>
                          <a:ea typeface="+mn-ea"/>
                          <a:cs typeface="+mn-cs"/>
                        </a:rPr>
                        <a:t>      traits. Nicotine and Tobacco Research, 6, 249-267. </a:t>
                      </a:r>
                      <a:r>
                        <a:rPr kumimoji="0" lang="es-ES" sz="2000" b="0" i="0" u="none" strike="noStrike" cap="none" normalizeH="0" baseline="0" dirty="0" smtClean="0">
                          <a:ln>
                            <a:noFill/>
                          </a:ln>
                          <a:solidFill>
                            <a:schemeClr val="tx1"/>
                          </a:solidFill>
                          <a:effectLst/>
                          <a:latin typeface="Arial" charset="0"/>
                          <a:cs typeface="Arial" charset="0"/>
                        </a:rPr>
                        <a:t> </a:t>
                      </a:r>
                      <a:endParaRPr kumimoji="0" lang="en-US" sz="2000" b="0" i="0" u="none" strike="noStrike" cap="none" normalizeH="0" baseline="0" dirty="0" smtClean="0">
                        <a:ln>
                          <a:noFill/>
                        </a:ln>
                        <a:solidFill>
                          <a:schemeClr val="tx1"/>
                        </a:solidFill>
                        <a:effectLst/>
                        <a:latin typeface="Arial" charset="0"/>
                        <a:cs typeface="Arial" charset="0"/>
                      </a:endParaRPr>
                    </a:p>
                  </a:txBody>
                  <a:tcPr marL="91444" marR="91444"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36140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idx="1"/>
          </p:nvPr>
        </p:nvSpPr>
        <p:spPr>
          <a:xfrm>
            <a:off x="919163" y="836712"/>
            <a:ext cx="7010400" cy="666750"/>
          </a:xfrm>
        </p:spPr>
        <p:txBody>
          <a:bodyPr/>
          <a:lstStyle/>
          <a:p>
            <a:pPr eaLnBrk="1" hangingPunct="1"/>
            <a:r>
              <a:rPr lang="es-PR" sz="1600" b="1" dirty="0"/>
              <a:t>Revista general:</a:t>
            </a:r>
            <a:endParaRPr lang="es-ES" sz="1600" b="1" dirty="0"/>
          </a:p>
          <a:p>
            <a:pPr eaLnBrk="1" hangingPunct="1">
              <a:buFont typeface="Wingdings" pitchFamily="2" charset="2"/>
              <a:buNone/>
            </a:pPr>
            <a:endParaRPr lang="en-US" dirty="0" smtClean="0"/>
          </a:p>
        </p:txBody>
      </p:sp>
      <p:graphicFrame>
        <p:nvGraphicFramePr>
          <p:cNvPr id="9" name="Group 4"/>
          <p:cNvGraphicFramePr>
            <a:graphicFrameLocks noGrp="1"/>
          </p:cNvGraphicFramePr>
          <p:nvPr>
            <p:extLst>
              <p:ext uri="{D42A27DB-BD31-4B8C-83A1-F6EECF244321}">
                <p14:modId xmlns:p14="http://schemas.microsoft.com/office/powerpoint/2010/main" val="2974307656"/>
              </p:ext>
            </p:extLst>
          </p:nvPr>
        </p:nvGraphicFramePr>
        <p:xfrm>
          <a:off x="899592" y="1297825"/>
          <a:ext cx="7459736" cy="1224136"/>
        </p:xfrm>
        <a:graphic>
          <a:graphicData uri="http://schemas.openxmlformats.org/drawingml/2006/table">
            <a:tbl>
              <a:tblPr/>
              <a:tblGrid>
                <a:gridCol w="7459736"/>
              </a:tblGrid>
              <a:tr h="1224136">
                <a:tc>
                  <a:txBody>
                    <a:bodyPr/>
                    <a:lstStyle/>
                    <a:p>
                      <a:pPr marL="511175" marR="0" lvl="0" indent="-511175"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PR" sz="2000" b="0" i="0" u="none" strike="noStrike" cap="none" normalizeH="0" baseline="0" dirty="0" smtClean="0">
                          <a:ln>
                            <a:noFill/>
                          </a:ln>
                          <a:solidFill>
                            <a:schemeClr val="tx1"/>
                          </a:solidFill>
                          <a:effectLst/>
                          <a:latin typeface="Arial" charset="0"/>
                          <a:cs typeface="Arial" charset="0"/>
                        </a:rPr>
                        <a:t>Cooper, J. C. &amp; Madigan, K. (2004, January 19). Manufacturing looks a </a:t>
                      </a:r>
                      <a:r>
                        <a:rPr kumimoji="0" lang="es-PR" sz="2000" b="0" i="0" u="none" strike="noStrike" cap="none" normalizeH="0" baseline="0" dirty="0" err="1" smtClean="0">
                          <a:ln>
                            <a:noFill/>
                          </a:ln>
                          <a:solidFill>
                            <a:schemeClr val="tx1"/>
                          </a:solidFill>
                          <a:effectLst/>
                          <a:latin typeface="Arial" charset="0"/>
                          <a:cs typeface="Arial" charset="0"/>
                        </a:rPr>
                        <a:t>lot</a:t>
                      </a:r>
                      <a:r>
                        <a:rPr kumimoji="0" lang="es-PR" sz="2000" b="0" i="0" u="none" strike="noStrike" cap="none" normalizeH="0" baseline="0" dirty="0" smtClean="0">
                          <a:ln>
                            <a:noFill/>
                          </a:ln>
                          <a:solidFill>
                            <a:schemeClr val="tx1"/>
                          </a:solidFill>
                          <a:effectLst/>
                          <a:latin typeface="Arial" charset="0"/>
                          <a:cs typeface="Arial" charset="0"/>
                        </a:rPr>
                        <a:t> healthier this year. </a:t>
                      </a:r>
                      <a:r>
                        <a:rPr kumimoji="0" lang="es-PR" sz="2000" b="0" i="1" u="none" strike="noStrike" cap="none" normalizeH="0" baseline="0" dirty="0" smtClean="0">
                          <a:ln>
                            <a:noFill/>
                          </a:ln>
                          <a:solidFill>
                            <a:schemeClr val="tx1"/>
                          </a:solidFill>
                          <a:effectLst/>
                          <a:latin typeface="Arial" charset="0"/>
                          <a:cs typeface="Arial" charset="0"/>
                        </a:rPr>
                        <a:t>Business </a:t>
                      </a:r>
                      <a:r>
                        <a:rPr kumimoji="0" lang="es-PR" sz="2000" b="0" i="1" u="none" strike="noStrike" cap="none" normalizeH="0" baseline="0" dirty="0" err="1" smtClean="0">
                          <a:ln>
                            <a:noFill/>
                          </a:ln>
                          <a:solidFill>
                            <a:schemeClr val="tx1"/>
                          </a:solidFill>
                          <a:effectLst/>
                          <a:latin typeface="Arial" charset="0"/>
                          <a:cs typeface="Arial" charset="0"/>
                        </a:rPr>
                        <a:t>Week</a:t>
                      </a:r>
                      <a:r>
                        <a:rPr kumimoji="0" lang="es-PR" sz="2000" b="0" i="0" u="none" strike="noStrike" cap="none" normalizeH="0" baseline="0" dirty="0" smtClean="0">
                          <a:ln>
                            <a:noFill/>
                          </a:ln>
                          <a:solidFill>
                            <a:schemeClr val="tx1"/>
                          </a:solidFill>
                          <a:effectLst/>
                          <a:latin typeface="Arial" charset="0"/>
                          <a:cs typeface="Arial" charset="0"/>
                        </a:rPr>
                        <a:t>, 3866, 25-26.</a:t>
                      </a:r>
                      <a:endParaRPr kumimoji="0" lang="en-US" sz="2000" b="0" i="0" u="none" strike="noStrike" cap="none" normalizeH="0" baseline="0" dirty="0" smtClean="0">
                        <a:ln>
                          <a:noFill/>
                        </a:ln>
                        <a:solidFill>
                          <a:schemeClr val="tx1"/>
                        </a:solidFill>
                        <a:effectLst/>
                        <a:latin typeface="Arial" charset="0"/>
                        <a:cs typeface="Arial" charset="0"/>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3"/>
          <p:cNvSpPr txBox="1">
            <a:spLocks noChangeArrowheads="1"/>
          </p:cNvSpPr>
          <p:nvPr/>
        </p:nvSpPr>
        <p:spPr>
          <a:xfrm>
            <a:off x="919163" y="2863323"/>
            <a:ext cx="7010400" cy="666750"/>
          </a:xfrm>
          <a:prstGeom prst="rect">
            <a:avLst/>
          </a:prstGeom>
        </p:spPr>
        <p:txBody>
          <a:bodyPr vert="horz" lIns="91440" tIns="45720" rIns="91440" bIns="45720" rtlCol="0">
            <a:normAutofit/>
          </a:bodyPr>
          <a:lstStyle>
            <a:lvl1pPr marL="342900" indent="-342900">
              <a:spcBef>
                <a:spcPct val="20000"/>
              </a:spcBef>
              <a:buFont typeface="Arial" pitchFamily="34" charset="0"/>
              <a:buChar char="•"/>
              <a:defRPr sz="1600" b="1"/>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PR" dirty="0"/>
              <a:t>Suplemento de Revista:</a:t>
            </a:r>
            <a:endParaRPr lang="es-ES" dirty="0"/>
          </a:p>
          <a:p>
            <a:endParaRPr lang="en-US" dirty="0"/>
          </a:p>
        </p:txBody>
      </p:sp>
      <p:graphicFrame>
        <p:nvGraphicFramePr>
          <p:cNvPr id="11" name="Group 4"/>
          <p:cNvGraphicFramePr>
            <a:graphicFrameLocks noGrp="1"/>
          </p:cNvGraphicFramePr>
          <p:nvPr>
            <p:extLst>
              <p:ext uri="{D42A27DB-BD31-4B8C-83A1-F6EECF244321}">
                <p14:modId xmlns:p14="http://schemas.microsoft.com/office/powerpoint/2010/main" val="4203915100"/>
              </p:ext>
            </p:extLst>
          </p:nvPr>
        </p:nvGraphicFramePr>
        <p:xfrm>
          <a:off x="928688" y="3349071"/>
          <a:ext cx="7459736" cy="1981202"/>
        </p:xfrm>
        <a:graphic>
          <a:graphicData uri="http://schemas.openxmlformats.org/drawingml/2006/table">
            <a:tbl>
              <a:tblPr/>
              <a:tblGrid>
                <a:gridCol w="7459736"/>
              </a:tblGrid>
              <a:tr h="1941934">
                <a:tc>
                  <a:txBody>
                    <a:bodyPr/>
                    <a:lstStyle/>
                    <a:p>
                      <a:r>
                        <a:rPr lang="en-US" sz="2000" kern="1200" dirty="0" err="1" smtClean="0">
                          <a:solidFill>
                            <a:schemeClr val="tx1"/>
                          </a:solidFill>
                          <a:latin typeface="+mn-lt"/>
                          <a:ea typeface="+mn-ea"/>
                          <a:cs typeface="+mn-cs"/>
                        </a:rPr>
                        <a:t>Regier</a:t>
                      </a:r>
                      <a:r>
                        <a:rPr lang="en-US" sz="2000" kern="1200" dirty="0" smtClean="0">
                          <a:solidFill>
                            <a:schemeClr val="tx1"/>
                          </a:solidFill>
                          <a:latin typeface="+mn-lt"/>
                          <a:ea typeface="+mn-ea"/>
                          <a:cs typeface="+mn-cs"/>
                        </a:rPr>
                        <a:t>, A. A., Narrow, W. E. &amp; Rae, D. S. (1990). The </a:t>
                      </a:r>
                    </a:p>
                    <a:p>
                      <a:r>
                        <a:rPr lang="en-US" sz="2000" kern="1200" dirty="0" smtClean="0">
                          <a:solidFill>
                            <a:schemeClr val="tx1"/>
                          </a:solidFill>
                          <a:latin typeface="+mn-lt"/>
                          <a:ea typeface="+mn-ea"/>
                          <a:cs typeface="+mn-cs"/>
                        </a:rPr>
                        <a:t>        epidemiology of anxiety disorders: The  </a:t>
                      </a:r>
                    </a:p>
                    <a:p>
                      <a:r>
                        <a:rPr lang="en-US" sz="2000" kern="1200" dirty="0" smtClean="0">
                          <a:solidFill>
                            <a:schemeClr val="tx1"/>
                          </a:solidFill>
                          <a:latin typeface="+mn-lt"/>
                          <a:ea typeface="+mn-ea"/>
                          <a:cs typeface="+mn-cs"/>
                        </a:rPr>
                        <a:t>        epidemiologic catchment </a:t>
                      </a:r>
                      <a:r>
                        <a:rPr lang="en-US" sz="2000" kern="1200" dirty="0" err="1" smtClean="0">
                          <a:solidFill>
                            <a:schemeClr val="tx1"/>
                          </a:solidFill>
                          <a:latin typeface="+mn-lt"/>
                          <a:ea typeface="+mn-ea"/>
                          <a:cs typeface="+mn-cs"/>
                        </a:rPr>
                        <a:t>área</a:t>
                      </a:r>
                      <a:r>
                        <a:rPr lang="en-US" sz="2000" kern="1200" dirty="0" smtClean="0">
                          <a:solidFill>
                            <a:schemeClr val="tx1"/>
                          </a:solidFill>
                          <a:latin typeface="+mn-lt"/>
                          <a:ea typeface="+mn-ea"/>
                          <a:cs typeface="+mn-cs"/>
                        </a:rPr>
                        <a:t> (ECA)   </a:t>
                      </a:r>
                    </a:p>
                    <a:p>
                      <a:r>
                        <a:rPr lang="en-US" sz="2000" kern="1200" dirty="0" smtClean="0">
                          <a:solidFill>
                            <a:schemeClr val="tx1"/>
                          </a:solidFill>
                          <a:latin typeface="+mn-lt"/>
                          <a:ea typeface="+mn-ea"/>
                          <a:cs typeface="+mn-cs"/>
                        </a:rPr>
                        <a:t>        experience. </a:t>
                      </a:r>
                      <a:endParaRPr lang="es-ES" sz="2000" kern="1200" dirty="0" smtClean="0">
                        <a:solidFill>
                          <a:schemeClr val="tx1"/>
                        </a:solidFill>
                        <a:latin typeface="+mn-lt"/>
                        <a:ea typeface="+mn-ea"/>
                        <a:cs typeface="+mn-cs"/>
                      </a:endParaRPr>
                    </a:p>
                    <a:p>
                      <a:r>
                        <a:rPr lang="en-US" sz="2000" kern="1200" dirty="0" smtClean="0">
                          <a:solidFill>
                            <a:schemeClr val="tx1"/>
                          </a:solidFill>
                          <a:latin typeface="+mn-lt"/>
                          <a:ea typeface="+mn-ea"/>
                          <a:cs typeface="+mn-cs"/>
                        </a:rPr>
                        <a:t>        </a:t>
                      </a:r>
                      <a:r>
                        <a:rPr lang="en-US" sz="2000" b="1" kern="1200" dirty="0" smtClean="0">
                          <a:solidFill>
                            <a:schemeClr val="tx1"/>
                          </a:solidFill>
                          <a:latin typeface="+mn-lt"/>
                          <a:ea typeface="+mn-ea"/>
                          <a:cs typeface="+mn-cs"/>
                        </a:rPr>
                        <a:t>Journal of Psychiatric Research</a:t>
                      </a:r>
                      <a:r>
                        <a:rPr lang="en-US" sz="2000" kern="1200" dirty="0" smtClean="0">
                          <a:solidFill>
                            <a:schemeClr val="tx1"/>
                          </a:solidFill>
                          <a:latin typeface="+mn-lt"/>
                          <a:ea typeface="+mn-ea"/>
                          <a:cs typeface="+mn-cs"/>
                        </a:rPr>
                        <a:t>, 24(Suppl. </a:t>
                      </a:r>
                      <a:r>
                        <a:rPr lang="es-ES" sz="2000" kern="1200" dirty="0" smtClean="0">
                          <a:solidFill>
                            <a:schemeClr val="tx1"/>
                          </a:solidFill>
                          <a:latin typeface="+mn-lt"/>
                          <a:ea typeface="+mn-ea"/>
                          <a:cs typeface="+mn-cs"/>
                        </a:rPr>
                        <a:t>2),</a:t>
                      </a:r>
                      <a:r>
                        <a:rPr lang="es-ES" sz="2000" kern="1200" baseline="0" dirty="0" smtClean="0">
                          <a:solidFill>
                            <a:schemeClr val="tx1"/>
                          </a:solidFill>
                          <a:latin typeface="+mn-lt"/>
                          <a:ea typeface="+mn-ea"/>
                          <a:cs typeface="+mn-cs"/>
                        </a:rPr>
                        <a:t> </a:t>
                      </a:r>
                      <a:r>
                        <a:rPr lang="es-ES" sz="2000" kern="1200" dirty="0" smtClean="0">
                          <a:solidFill>
                            <a:schemeClr val="tx1"/>
                          </a:solidFill>
                          <a:latin typeface="+mn-lt"/>
                          <a:ea typeface="+mn-ea"/>
                          <a:cs typeface="+mn-cs"/>
                        </a:rPr>
                        <a:t>3-14. </a:t>
                      </a:r>
                    </a:p>
                    <a:p>
                      <a:pPr marL="511175" marR="0" lvl="0" indent="-511175"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ES" sz="2000" b="0" i="0" u="none" strike="noStrike" cap="none" normalizeH="0" baseline="0" dirty="0" smtClean="0">
                          <a:ln>
                            <a:noFill/>
                          </a:ln>
                          <a:solidFill>
                            <a:schemeClr val="tx1"/>
                          </a:solidFill>
                          <a:effectLst/>
                          <a:latin typeface="Arial" charset="0"/>
                          <a:cs typeface="Arial" charset="0"/>
                        </a:rPr>
                        <a:t> </a:t>
                      </a:r>
                      <a:endParaRPr kumimoji="0" lang="en-US" sz="2000" b="0" i="0" u="none" strike="noStrike" cap="none" normalizeH="0" baseline="0" dirty="0" smtClean="0">
                        <a:ln>
                          <a:noFill/>
                        </a:ln>
                        <a:solidFill>
                          <a:schemeClr val="tx1"/>
                        </a:solidFill>
                        <a:effectLst/>
                        <a:latin typeface="Arial" charset="0"/>
                        <a:cs typeface="Arial" charset="0"/>
                      </a:endParaRPr>
                    </a:p>
                  </a:txBody>
                  <a:tcPr marL="91439" marR="91439"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35309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idx="1"/>
          </p:nvPr>
        </p:nvSpPr>
        <p:spPr>
          <a:xfrm>
            <a:off x="873968" y="699640"/>
            <a:ext cx="7010400" cy="666750"/>
          </a:xfrm>
        </p:spPr>
        <p:txBody>
          <a:bodyPr/>
          <a:lstStyle/>
          <a:p>
            <a:pPr eaLnBrk="1" hangingPunct="1"/>
            <a:r>
              <a:rPr lang="es-PR" sz="1600" b="1" dirty="0"/>
              <a:t>Periódico:</a:t>
            </a:r>
            <a:endParaRPr lang="es-ES" sz="1600" b="1" dirty="0"/>
          </a:p>
          <a:p>
            <a:pPr eaLnBrk="1" hangingPunct="1">
              <a:buFont typeface="Wingdings" pitchFamily="2" charset="2"/>
              <a:buNone/>
            </a:pPr>
            <a:endParaRPr lang="en-US" dirty="0" smtClean="0"/>
          </a:p>
        </p:txBody>
      </p:sp>
      <p:graphicFrame>
        <p:nvGraphicFramePr>
          <p:cNvPr id="9" name="Group 10"/>
          <p:cNvGraphicFramePr>
            <a:graphicFrameLocks noGrp="1"/>
          </p:cNvGraphicFramePr>
          <p:nvPr>
            <p:extLst>
              <p:ext uri="{D42A27DB-BD31-4B8C-83A1-F6EECF244321}">
                <p14:modId xmlns:p14="http://schemas.microsoft.com/office/powerpoint/2010/main" val="3280823191"/>
              </p:ext>
            </p:extLst>
          </p:nvPr>
        </p:nvGraphicFramePr>
        <p:xfrm>
          <a:off x="1374030" y="1124744"/>
          <a:ext cx="6572250" cy="1371602"/>
        </p:xfrm>
        <a:graphic>
          <a:graphicData uri="http://schemas.openxmlformats.org/drawingml/2006/table">
            <a:tbl>
              <a:tblPr/>
              <a:tblGrid>
                <a:gridCol w="6572250"/>
              </a:tblGrid>
              <a:tr h="1152128">
                <a:tc>
                  <a:txBody>
                    <a:bodyPr/>
                    <a:lstStyle/>
                    <a:p>
                      <a:pPr marL="403225" marR="0" lvl="0" indent="-403225"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PR" sz="2000" b="0" i="0" u="none" strike="noStrike" cap="none" normalizeH="0" baseline="0" dirty="0" err="1" smtClean="0">
                          <a:ln>
                            <a:noFill/>
                          </a:ln>
                          <a:solidFill>
                            <a:schemeClr val="tx1"/>
                          </a:solidFill>
                          <a:effectLst/>
                          <a:latin typeface="Arial" charset="0"/>
                          <a:cs typeface="Arial" charset="0"/>
                        </a:rPr>
                        <a:t>Cintrón</a:t>
                      </a:r>
                      <a:r>
                        <a:rPr kumimoji="0" lang="es-PR" sz="2000" b="0" i="0" u="none" strike="noStrike" cap="none" normalizeH="0" baseline="0" dirty="0" smtClean="0">
                          <a:ln>
                            <a:noFill/>
                          </a:ln>
                          <a:solidFill>
                            <a:schemeClr val="tx1"/>
                          </a:solidFill>
                          <a:effectLst/>
                          <a:latin typeface="Arial" charset="0"/>
                          <a:cs typeface="Arial" charset="0"/>
                        </a:rPr>
                        <a:t> Opio, A. O. &amp; López Cruz, M. (2004, 31 enero). Atención especial a la timidez. </a:t>
                      </a:r>
                      <a:r>
                        <a:rPr kumimoji="0" lang="es-PR" sz="2000" b="0" i="1" u="none" strike="noStrike" cap="none" normalizeH="0" baseline="0" dirty="0" smtClean="0">
                          <a:ln>
                            <a:noFill/>
                          </a:ln>
                          <a:solidFill>
                            <a:schemeClr val="tx1"/>
                          </a:solidFill>
                          <a:effectLst/>
                          <a:latin typeface="Arial" charset="0"/>
                          <a:cs typeface="Arial" charset="0"/>
                        </a:rPr>
                        <a:t>El Nuevo Día</a:t>
                      </a:r>
                      <a:r>
                        <a:rPr kumimoji="0" lang="es-PR" sz="2000" b="0" i="0" u="none" strike="noStrike" cap="none" normalizeH="0" baseline="0" dirty="0" smtClean="0">
                          <a:ln>
                            <a:noFill/>
                          </a:ln>
                          <a:solidFill>
                            <a:schemeClr val="tx1"/>
                          </a:solidFill>
                          <a:effectLst/>
                          <a:latin typeface="Arial" charset="0"/>
                          <a:cs typeface="Arial" charset="0"/>
                        </a:rPr>
                        <a:t>, p. PD4-PD5.</a:t>
                      </a:r>
                      <a:endParaRPr kumimoji="0" lang="es-ES" sz="2000" b="0" i="0" u="none" strike="noStrike" cap="none" normalizeH="0" baseline="0" dirty="0" smtClean="0">
                        <a:ln>
                          <a:noFill/>
                        </a:ln>
                        <a:solidFill>
                          <a:schemeClr val="tx1"/>
                        </a:solidFill>
                        <a:effectLst/>
                        <a:latin typeface="Arial" charset="0"/>
                        <a:cs typeface="Arial" charset="0"/>
                      </a:endParaRPr>
                    </a:p>
                    <a:p>
                      <a:pPr marL="403225" marR="0" lvl="0" indent="-403225"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ES" sz="2000" b="0" i="0" u="none" strike="noStrike" cap="none" normalizeH="0" baseline="0" dirty="0" smtClean="0">
                          <a:ln>
                            <a:noFill/>
                          </a:ln>
                          <a:solidFill>
                            <a:schemeClr val="tx1"/>
                          </a:solidFill>
                          <a:effectLst/>
                          <a:latin typeface="Arial" charset="0"/>
                          <a:cs typeface="Arial" charset="0"/>
                        </a:rPr>
                        <a:t> </a:t>
                      </a:r>
                      <a:endParaRPr kumimoji="0" lang="en-US" sz="2000" b="0" i="0" u="none" strike="noStrike" cap="none" normalizeH="0" baseline="0" dirty="0" smtClean="0">
                        <a:ln>
                          <a:noFill/>
                        </a:ln>
                        <a:solidFill>
                          <a:schemeClr val="tx1"/>
                        </a:solidFill>
                        <a:effectLst/>
                        <a:latin typeface="Arial" charset="0"/>
                        <a:cs typeface="Arial" charset="0"/>
                      </a:endParaRPr>
                    </a:p>
                  </a:txBody>
                  <a:tcPr marL="91439" marR="91439"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3"/>
          <p:cNvSpPr txBox="1">
            <a:spLocks noChangeArrowheads="1"/>
          </p:cNvSpPr>
          <p:nvPr/>
        </p:nvSpPr>
        <p:spPr>
          <a:xfrm>
            <a:off x="873968" y="2907407"/>
            <a:ext cx="7010400" cy="80962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R" sz="1900" b="1" dirty="0"/>
              <a:t>Tesis</a:t>
            </a:r>
            <a:endParaRPr lang="es-ES" sz="1900" b="1" dirty="0"/>
          </a:p>
          <a:p>
            <a:pPr>
              <a:buFont typeface="Wingdings" pitchFamily="2" charset="2"/>
              <a:buNone/>
            </a:pPr>
            <a:r>
              <a:rPr lang="es-ES" dirty="0" smtClean="0"/>
              <a:t> </a:t>
            </a:r>
            <a:endParaRPr lang="en-US" dirty="0" smtClean="0"/>
          </a:p>
        </p:txBody>
      </p:sp>
      <p:graphicFrame>
        <p:nvGraphicFramePr>
          <p:cNvPr id="11" name="Group 4"/>
          <p:cNvGraphicFramePr>
            <a:graphicFrameLocks noGrp="1"/>
          </p:cNvGraphicFramePr>
          <p:nvPr>
            <p:extLst>
              <p:ext uri="{D42A27DB-BD31-4B8C-83A1-F6EECF244321}">
                <p14:modId xmlns:p14="http://schemas.microsoft.com/office/powerpoint/2010/main" val="2732159588"/>
              </p:ext>
            </p:extLst>
          </p:nvPr>
        </p:nvGraphicFramePr>
        <p:xfrm>
          <a:off x="1331640" y="3401615"/>
          <a:ext cx="6624736" cy="1539553"/>
        </p:xfrm>
        <a:graphic>
          <a:graphicData uri="http://schemas.openxmlformats.org/drawingml/2006/table">
            <a:tbl>
              <a:tblPr/>
              <a:tblGrid>
                <a:gridCol w="6624736"/>
              </a:tblGrid>
              <a:tr h="1539553">
                <a:tc>
                  <a:txBody>
                    <a:bodyPr/>
                    <a:lstStyle/>
                    <a:p>
                      <a:pPr marL="341313" marR="0" lvl="0" indent="-341313"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PR" sz="2000" b="0" i="0" u="none" strike="noStrike" cap="none" normalizeH="0" baseline="0" dirty="0" smtClean="0">
                          <a:ln>
                            <a:noFill/>
                          </a:ln>
                          <a:solidFill>
                            <a:schemeClr val="tx1"/>
                          </a:solidFill>
                          <a:effectLst/>
                          <a:latin typeface="Arial" charset="0"/>
                          <a:cs typeface="Arial" charset="0"/>
                        </a:rPr>
                        <a:t>Portalatín Ayala, J. (1997). </a:t>
                      </a:r>
                      <a:r>
                        <a:rPr kumimoji="0" lang="es-PR" sz="2000" b="0" i="1" u="none" strike="noStrike" cap="none" normalizeH="0" baseline="0" dirty="0" smtClean="0">
                          <a:ln>
                            <a:noFill/>
                          </a:ln>
                          <a:solidFill>
                            <a:schemeClr val="tx1"/>
                          </a:solidFill>
                          <a:effectLst/>
                          <a:latin typeface="Arial" charset="0"/>
                          <a:cs typeface="Arial" charset="0"/>
                        </a:rPr>
                        <a:t>El manejo de los desperdicios del café en Puerto Rico</a:t>
                      </a:r>
                      <a:r>
                        <a:rPr kumimoji="0" lang="es-PR" sz="2000" b="0" i="0" u="none" strike="noStrike" cap="none" normalizeH="0" baseline="0" dirty="0" smtClean="0">
                          <a:ln>
                            <a:noFill/>
                          </a:ln>
                          <a:solidFill>
                            <a:schemeClr val="tx1"/>
                          </a:solidFill>
                          <a:effectLst/>
                          <a:latin typeface="Arial" charset="0"/>
                          <a:cs typeface="Arial" charset="0"/>
                        </a:rPr>
                        <a:t>. Tesis inédita. Licenciatura ingeniería industrial. Universidad Metropolitana, San Juan, Puerto Rico.</a:t>
                      </a:r>
                      <a:r>
                        <a:rPr kumimoji="0" lang="es-ES" sz="2000" b="0" i="0" u="none" strike="noStrike" cap="none" normalizeH="0" baseline="0" dirty="0" smtClean="0">
                          <a:ln>
                            <a:noFill/>
                          </a:ln>
                          <a:solidFill>
                            <a:schemeClr val="tx1"/>
                          </a:solidFill>
                          <a:effectLst/>
                          <a:latin typeface="Arial" charset="0"/>
                          <a:cs typeface="Arial" charset="0"/>
                        </a:rPr>
                        <a:t> </a:t>
                      </a:r>
                      <a:endParaRPr kumimoji="0" lang="en-US" sz="2000" b="0" i="0" u="none" strike="noStrike" cap="none" normalizeH="0" baseline="0" dirty="0" smtClean="0">
                        <a:ln>
                          <a:noFill/>
                        </a:ln>
                        <a:solidFill>
                          <a:schemeClr val="tx1"/>
                        </a:solidFill>
                        <a:effectLst/>
                        <a:latin typeface="Arial" charset="0"/>
                        <a:cs typeface="Arial" charset="0"/>
                      </a:endParaRPr>
                    </a:p>
                  </a:txBody>
                  <a:tcPr marL="91442" marR="91442"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04253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idx="1"/>
          </p:nvPr>
        </p:nvSpPr>
        <p:spPr>
          <a:xfrm>
            <a:off x="683568" y="977263"/>
            <a:ext cx="7010400" cy="781050"/>
          </a:xfrm>
        </p:spPr>
        <p:txBody>
          <a:bodyPr/>
          <a:lstStyle/>
          <a:p>
            <a:pPr eaLnBrk="1" hangingPunct="1"/>
            <a:r>
              <a:rPr lang="es-PR" sz="1600" b="1" dirty="0"/>
              <a:t>Informes </a:t>
            </a:r>
            <a:r>
              <a:rPr lang="es-PR" sz="1600" b="1" dirty="0" smtClean="0"/>
              <a:t>Técnicos</a:t>
            </a:r>
            <a:endParaRPr lang="es-PR" sz="1600" b="1" dirty="0"/>
          </a:p>
          <a:p>
            <a:pPr eaLnBrk="1" hangingPunct="1">
              <a:buFont typeface="Wingdings" pitchFamily="2" charset="2"/>
              <a:buNone/>
            </a:pPr>
            <a:endParaRPr lang="es-ES" sz="2400" dirty="0" smtClean="0"/>
          </a:p>
          <a:p>
            <a:pPr eaLnBrk="1" hangingPunct="1">
              <a:buFont typeface="Wingdings" pitchFamily="2" charset="2"/>
              <a:buNone/>
            </a:pPr>
            <a:endParaRPr lang="es-ES" sz="2400" dirty="0" smtClean="0"/>
          </a:p>
          <a:p>
            <a:pPr eaLnBrk="1" hangingPunct="1">
              <a:buFont typeface="Wingdings" pitchFamily="2" charset="2"/>
              <a:buNone/>
            </a:pPr>
            <a:endParaRPr lang="en-US" sz="2400" dirty="0" smtClean="0"/>
          </a:p>
        </p:txBody>
      </p:sp>
      <p:graphicFrame>
        <p:nvGraphicFramePr>
          <p:cNvPr id="9" name="Group 4"/>
          <p:cNvGraphicFramePr>
            <a:graphicFrameLocks noGrp="1"/>
          </p:cNvGraphicFramePr>
          <p:nvPr>
            <p:extLst>
              <p:ext uri="{D42A27DB-BD31-4B8C-83A1-F6EECF244321}">
                <p14:modId xmlns:p14="http://schemas.microsoft.com/office/powerpoint/2010/main" val="654609544"/>
              </p:ext>
            </p:extLst>
          </p:nvPr>
        </p:nvGraphicFramePr>
        <p:xfrm>
          <a:off x="1235869" y="1481320"/>
          <a:ext cx="6672262" cy="1371616"/>
        </p:xfrm>
        <a:graphic>
          <a:graphicData uri="http://schemas.openxmlformats.org/drawingml/2006/table">
            <a:tbl>
              <a:tblPr/>
              <a:tblGrid>
                <a:gridCol w="6672262"/>
              </a:tblGrid>
              <a:tr h="1296144">
                <a:tc>
                  <a:txBody>
                    <a:bodyPr/>
                    <a:lstStyle/>
                    <a:p>
                      <a:pPr marL="403225" marR="0" lvl="0" indent="-403225"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PR" sz="2000" b="0" i="0" u="none" strike="noStrike" cap="none" normalizeH="0" baseline="0" dirty="0" smtClean="0">
                          <a:ln>
                            <a:noFill/>
                          </a:ln>
                          <a:solidFill>
                            <a:schemeClr val="tx1"/>
                          </a:solidFill>
                          <a:effectLst/>
                          <a:latin typeface="Arial" charset="0"/>
                          <a:cs typeface="Arial" charset="0"/>
                        </a:rPr>
                        <a:t>Autoridad para el Financiamiento de la Infraestructura. (1999). </a:t>
                      </a:r>
                      <a:r>
                        <a:rPr kumimoji="0" lang="es-PR" sz="2000" b="0" i="1" u="none" strike="noStrike" cap="none" normalizeH="0" baseline="0" dirty="0" smtClean="0">
                          <a:ln>
                            <a:noFill/>
                          </a:ln>
                          <a:solidFill>
                            <a:schemeClr val="tx1"/>
                          </a:solidFill>
                          <a:effectLst/>
                          <a:latin typeface="Arial" charset="0"/>
                          <a:cs typeface="Arial" charset="0"/>
                        </a:rPr>
                        <a:t>Declaración de impacto ambiental final: Acueducto regional del noreste</a:t>
                      </a:r>
                      <a:r>
                        <a:rPr kumimoji="0" lang="es-PR" sz="2000" b="0" i="0" u="none" strike="noStrike" cap="none" normalizeH="0" baseline="0" dirty="0" smtClean="0">
                          <a:ln>
                            <a:noFill/>
                          </a:ln>
                          <a:solidFill>
                            <a:schemeClr val="tx1"/>
                          </a:solidFill>
                          <a:effectLst/>
                          <a:latin typeface="Arial" charset="0"/>
                          <a:cs typeface="Arial" charset="0"/>
                        </a:rPr>
                        <a:t>. Fajardo: AFI.</a:t>
                      </a:r>
                      <a:endParaRPr kumimoji="0" lang="es-ES" sz="2000" b="0" i="0" u="none" strike="noStrike" cap="none" normalizeH="0" baseline="0" dirty="0" smtClean="0">
                        <a:ln>
                          <a:noFill/>
                        </a:ln>
                        <a:solidFill>
                          <a:schemeClr val="tx1"/>
                        </a:solidFill>
                        <a:effectLst/>
                        <a:latin typeface="Arial" charset="0"/>
                        <a:cs typeface="Arial" charset="0"/>
                      </a:endParaRPr>
                    </a:p>
                    <a:p>
                      <a:pPr marL="403225" marR="0" lvl="0" indent="-403225"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ES" sz="2000" b="0" i="0" u="none" strike="noStrike" cap="none" normalizeH="0" baseline="0" dirty="0" smtClean="0">
                          <a:ln>
                            <a:noFill/>
                          </a:ln>
                          <a:solidFill>
                            <a:schemeClr val="tx1"/>
                          </a:solidFill>
                          <a:effectLst/>
                          <a:latin typeface="Arial" charset="0"/>
                          <a:cs typeface="Arial" charset="0"/>
                        </a:rPr>
                        <a:t> </a:t>
                      </a:r>
                      <a:endParaRPr kumimoji="0" lang="en-US" sz="2000" b="0" i="0" u="none" strike="noStrike" cap="none" normalizeH="0" baseline="0" dirty="0" smtClean="0">
                        <a:ln>
                          <a:noFill/>
                        </a:ln>
                        <a:solidFill>
                          <a:schemeClr val="tx1"/>
                        </a:solidFill>
                        <a:effectLst/>
                        <a:latin typeface="Arial" charset="0"/>
                        <a:cs typeface="Arial" charset="0"/>
                      </a:endParaRPr>
                    </a:p>
                  </a:txBody>
                  <a:tcPr marL="91441" marR="91441"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3"/>
          <p:cNvSpPr txBox="1">
            <a:spLocks noChangeArrowheads="1"/>
          </p:cNvSpPr>
          <p:nvPr/>
        </p:nvSpPr>
        <p:spPr>
          <a:xfrm>
            <a:off x="683568" y="3212976"/>
            <a:ext cx="7313425" cy="16561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R" sz="1600" b="1" dirty="0"/>
              <a:t>Materiales legales</a:t>
            </a:r>
          </a:p>
          <a:p>
            <a:pPr lvl="1"/>
            <a:r>
              <a:rPr lang="es-ES" sz="1600" b="1" dirty="0"/>
              <a:t>Leyes, códigos, decretos</a:t>
            </a:r>
          </a:p>
          <a:p>
            <a:pPr lvl="1">
              <a:buFont typeface="Wingdings" pitchFamily="2" charset="2"/>
              <a:buNone/>
            </a:pPr>
            <a:r>
              <a:rPr lang="es-ES" sz="1600" b="1" dirty="0"/>
              <a:t>* Véase inciso D del Manual APA (2002) para más detalle.</a:t>
            </a:r>
            <a:endParaRPr lang="en-US" sz="1600" b="1" dirty="0"/>
          </a:p>
        </p:txBody>
      </p:sp>
      <p:graphicFrame>
        <p:nvGraphicFramePr>
          <p:cNvPr id="11" name="Group 4"/>
          <p:cNvGraphicFramePr>
            <a:graphicFrameLocks noGrp="1"/>
          </p:cNvGraphicFramePr>
          <p:nvPr>
            <p:extLst>
              <p:ext uri="{D42A27DB-BD31-4B8C-83A1-F6EECF244321}">
                <p14:modId xmlns:p14="http://schemas.microsoft.com/office/powerpoint/2010/main" val="2682879848"/>
              </p:ext>
            </p:extLst>
          </p:nvPr>
        </p:nvGraphicFramePr>
        <p:xfrm>
          <a:off x="1187623" y="4293096"/>
          <a:ext cx="6809369" cy="1152128"/>
        </p:xfrm>
        <a:graphic>
          <a:graphicData uri="http://schemas.openxmlformats.org/drawingml/2006/table">
            <a:tbl>
              <a:tblPr/>
              <a:tblGrid>
                <a:gridCol w="6809369"/>
              </a:tblGrid>
              <a:tr h="1152128">
                <a:tc>
                  <a:txBody>
                    <a:bodyPr/>
                    <a:lstStyle/>
                    <a:p>
                      <a:pPr marL="403225" marR="0" lvl="0" indent="-403225"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PR" sz="2000" b="0" i="0" u="none" strike="noStrike" cap="none" normalizeH="0" baseline="0" dirty="0" smtClean="0">
                          <a:ln>
                            <a:noFill/>
                          </a:ln>
                          <a:solidFill>
                            <a:schemeClr val="tx1"/>
                          </a:solidFill>
                          <a:effectLst/>
                          <a:latin typeface="Arial" charset="0"/>
                          <a:cs typeface="Arial" charset="0"/>
                        </a:rPr>
                        <a:t>País. Nombre de la Ley, código, decreto, etc., número. (fecha). </a:t>
                      </a:r>
                      <a:endParaRPr kumimoji="0" lang="es-ES" sz="2000" b="0" i="0" u="none" strike="noStrike" cap="none" normalizeH="0" baseline="0" dirty="0" smtClean="0">
                        <a:ln>
                          <a:noFill/>
                        </a:ln>
                        <a:solidFill>
                          <a:schemeClr val="tx1"/>
                        </a:solidFill>
                        <a:effectLst/>
                        <a:latin typeface="Arial" charset="0"/>
                        <a:cs typeface="Arial" charset="0"/>
                      </a:endParaRPr>
                    </a:p>
                    <a:p>
                      <a:pPr marL="403225" marR="0" lvl="0" indent="-403225"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ES" sz="2000" b="0" i="0" u="none" strike="noStrike" cap="none" normalizeH="0" baseline="0" dirty="0" smtClean="0">
                          <a:ln>
                            <a:noFill/>
                          </a:ln>
                          <a:solidFill>
                            <a:schemeClr val="tx1"/>
                          </a:solidFill>
                          <a:effectLst/>
                          <a:latin typeface="Arial" charset="0"/>
                          <a:cs typeface="Arial" charset="0"/>
                        </a:rPr>
                        <a:t> </a:t>
                      </a:r>
                      <a:endParaRPr kumimoji="0" lang="en-US" sz="2000" b="0" i="0" u="none" strike="noStrike" cap="none" normalizeH="0" baseline="0" dirty="0" smtClean="0">
                        <a:ln>
                          <a:noFill/>
                        </a:ln>
                        <a:solidFill>
                          <a:schemeClr val="tx1"/>
                        </a:solidFill>
                        <a:effectLst/>
                        <a:latin typeface="Arial"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0776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Documents and Settings\Diseñadpra\Escritorio\Archivos Princess\Archivos CRAI\Presentaciones\Nueva Plantilla\02_Titulo y 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a:spLocks noGrp="1" noChangeArrowheads="1"/>
          </p:cNvSpPr>
          <p:nvPr>
            <p:ph idx="1"/>
          </p:nvPr>
        </p:nvSpPr>
        <p:spPr>
          <a:xfrm>
            <a:off x="611212" y="1844824"/>
            <a:ext cx="7921575" cy="3672408"/>
          </a:xfrm>
        </p:spPr>
        <p:txBody>
          <a:bodyPr>
            <a:normAutofit/>
          </a:bodyPr>
          <a:lstStyle/>
          <a:p>
            <a:pPr marL="0" indent="0" algn="just">
              <a:lnSpc>
                <a:spcPct val="80000"/>
              </a:lnSpc>
              <a:buClr>
                <a:schemeClr val="folHlink"/>
              </a:buClr>
              <a:buNone/>
            </a:pPr>
            <a:r>
              <a:rPr lang="es-ES" sz="1600" dirty="0" smtClean="0"/>
              <a:t>• Las </a:t>
            </a:r>
            <a:r>
              <a:rPr lang="es-ES" sz="1600" dirty="0"/>
              <a:t>normas APA empezaron a utilizarse para la citación de artículos en revistas psicológicas, sin embargo se han ido adaptando para convertirse en un formato de citas y bibliografía para todo tipo de documentos.</a:t>
            </a:r>
          </a:p>
          <a:p>
            <a:pPr marL="0" indent="0" algn="just">
              <a:lnSpc>
                <a:spcPct val="80000"/>
              </a:lnSpc>
              <a:buClr>
                <a:schemeClr val="folHlink"/>
              </a:buClr>
              <a:buNone/>
            </a:pPr>
            <a:endParaRPr lang="es-ES" sz="1600" dirty="0"/>
          </a:p>
          <a:p>
            <a:pPr marL="0" indent="0" algn="just">
              <a:lnSpc>
                <a:spcPct val="80000"/>
              </a:lnSpc>
              <a:buClr>
                <a:schemeClr val="folHlink"/>
              </a:buClr>
              <a:buNone/>
            </a:pPr>
            <a:r>
              <a:rPr lang="es-ES" sz="1600" dirty="0" smtClean="0"/>
              <a:t>• Cuando </a:t>
            </a:r>
            <a:r>
              <a:rPr lang="es-ES" sz="1600" dirty="0"/>
              <a:t>se redacta un trabajo académico o investigación sobre un tema específico (tesis de grado, proyectos de graduación, memoria, etc.), </a:t>
            </a:r>
            <a:r>
              <a:rPr lang="es-ES" sz="1600" dirty="0" smtClean="0"/>
              <a:t>es </a:t>
            </a:r>
            <a:r>
              <a:rPr lang="es-ES" sz="1600" dirty="0"/>
              <a:t>importante rescatar de donde provienen toda las fuentes y dar crédito a los autores.</a:t>
            </a:r>
          </a:p>
          <a:p>
            <a:pPr marL="0" indent="0" algn="just">
              <a:lnSpc>
                <a:spcPct val="80000"/>
              </a:lnSpc>
              <a:buClr>
                <a:schemeClr val="folHlink"/>
              </a:buClr>
              <a:buNone/>
            </a:pPr>
            <a:endParaRPr lang="es-ES" sz="1600" dirty="0"/>
          </a:p>
          <a:p>
            <a:pPr marL="0" indent="0" algn="just">
              <a:lnSpc>
                <a:spcPct val="80000"/>
              </a:lnSpc>
              <a:buClr>
                <a:schemeClr val="folHlink"/>
              </a:buClr>
              <a:buNone/>
            </a:pPr>
            <a:r>
              <a:rPr lang="es-ES" sz="1600" dirty="0" smtClean="0"/>
              <a:t>• Qué </a:t>
            </a:r>
            <a:r>
              <a:rPr lang="es-ES" sz="1600" dirty="0"/>
              <a:t>es una cita bibliográfica / qué es una referencia bibliográfica</a:t>
            </a:r>
          </a:p>
          <a:p>
            <a:pPr marL="0" indent="0" algn="just">
              <a:lnSpc>
                <a:spcPct val="80000"/>
              </a:lnSpc>
              <a:buClr>
                <a:schemeClr val="folHlink"/>
              </a:buClr>
              <a:buNone/>
            </a:pPr>
            <a:endParaRPr lang="es-ES" sz="1600" dirty="0"/>
          </a:p>
          <a:p>
            <a:pPr marL="0" indent="0" algn="just">
              <a:lnSpc>
                <a:spcPct val="80000"/>
              </a:lnSpc>
              <a:buClr>
                <a:schemeClr val="folHlink"/>
              </a:buClr>
              <a:buNone/>
            </a:pPr>
            <a:r>
              <a:rPr lang="es-ES" sz="1600" dirty="0" smtClean="0"/>
              <a:t>• Porqué </a:t>
            </a:r>
            <a:r>
              <a:rPr lang="es-ES" sz="1600" dirty="0"/>
              <a:t>usar citas bibliográficas (Reglamento U., Plagios, medición conocimiento, honradez).</a:t>
            </a:r>
          </a:p>
          <a:p>
            <a:pPr marL="0" indent="0" algn="just">
              <a:lnSpc>
                <a:spcPct val="80000"/>
              </a:lnSpc>
              <a:buClr>
                <a:schemeClr val="folHlink"/>
              </a:buClr>
              <a:buNone/>
            </a:pPr>
            <a:endParaRPr lang="es-ES" sz="1600" dirty="0"/>
          </a:p>
          <a:p>
            <a:pPr marL="0" indent="0" algn="just">
              <a:lnSpc>
                <a:spcPct val="80000"/>
              </a:lnSpc>
              <a:buClr>
                <a:schemeClr val="folHlink"/>
              </a:buClr>
              <a:buNone/>
            </a:pPr>
            <a:r>
              <a:rPr lang="es-ES" sz="1600" dirty="0" smtClean="0"/>
              <a:t>• En </a:t>
            </a:r>
            <a:r>
              <a:rPr lang="es-ES" sz="1600" dirty="0"/>
              <a:t>el Diccionario de la Real Academia Española (2006) define el “plagio” como “Copiar en lo sustancial obras ajenas, dándolas como propias”. </a:t>
            </a:r>
          </a:p>
          <a:p>
            <a:pPr marL="0" indent="0" algn="just" eaLnBrk="1" hangingPunct="1">
              <a:lnSpc>
                <a:spcPct val="80000"/>
              </a:lnSpc>
              <a:buClr>
                <a:schemeClr val="folHlink"/>
              </a:buClr>
              <a:buNone/>
            </a:pPr>
            <a:endParaRPr lang="es-ES" sz="1600" dirty="0"/>
          </a:p>
        </p:txBody>
      </p:sp>
      <p:sp>
        <p:nvSpPr>
          <p:cNvPr id="10" name="9 CuadroTexto"/>
          <p:cNvSpPr txBox="1"/>
          <p:nvPr/>
        </p:nvSpPr>
        <p:spPr>
          <a:xfrm>
            <a:off x="180296" y="170637"/>
            <a:ext cx="7056000" cy="954107"/>
          </a:xfrm>
          <a:prstGeom prst="rect">
            <a:avLst/>
          </a:prstGeom>
          <a:noFill/>
        </p:spPr>
        <p:txBody>
          <a:bodyPr wrap="square" rtlCol="0">
            <a:spAutoFit/>
          </a:bodyPr>
          <a:lstStyle/>
          <a:p>
            <a:r>
              <a:rPr lang="es-HN" sz="2800" b="1" i="1" spc="50" dirty="0" smtClean="0">
                <a:solidFill>
                  <a:schemeClr val="tx2"/>
                </a:solidFill>
                <a:latin typeface="Candara" panose="020E0502030303020204" pitchFamily="34" charset="0"/>
              </a:rPr>
              <a:t>» 2. </a:t>
            </a:r>
            <a:r>
              <a:rPr lang="es-ES" sz="2800" b="1" i="1" spc="50" dirty="0" smtClean="0">
                <a:solidFill>
                  <a:schemeClr val="tx2"/>
                </a:solidFill>
                <a:latin typeface="Candara" panose="020E0502030303020204" pitchFamily="34" charset="0"/>
              </a:rPr>
              <a:t>Conceptos importantes en la Investigación Documental</a:t>
            </a:r>
            <a:endParaRPr lang="es-HN" sz="2800" b="1" i="1" spc="50" dirty="0">
              <a:solidFill>
                <a:schemeClr val="tx2"/>
              </a:solidFill>
              <a:latin typeface="Candara" panose="020E0502030303020204" pitchFamily="34" charset="0"/>
            </a:endParaRPr>
          </a:p>
        </p:txBody>
      </p:sp>
    </p:spTree>
    <p:extLst>
      <p:ext uri="{BB962C8B-B14F-4D97-AF65-F5344CB8AC3E}">
        <p14:creationId xmlns:p14="http://schemas.microsoft.com/office/powerpoint/2010/main" val="1399442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idx="1"/>
          </p:nvPr>
        </p:nvSpPr>
        <p:spPr>
          <a:xfrm>
            <a:off x="755650" y="548680"/>
            <a:ext cx="7778750" cy="792163"/>
          </a:xfrm>
        </p:spPr>
        <p:txBody>
          <a:bodyPr>
            <a:normAutofit/>
          </a:bodyPr>
          <a:lstStyle/>
          <a:p>
            <a:r>
              <a:rPr lang="es-ES" sz="1600" b="1" dirty="0"/>
              <a:t>Actas o memorias de Instituciones, asambleas o Congresos:</a:t>
            </a:r>
            <a:endParaRPr lang="en-US" sz="1600" b="1" dirty="0"/>
          </a:p>
        </p:txBody>
      </p:sp>
      <p:graphicFrame>
        <p:nvGraphicFramePr>
          <p:cNvPr id="9" name="Group 4"/>
          <p:cNvGraphicFramePr>
            <a:graphicFrameLocks noGrp="1"/>
          </p:cNvGraphicFramePr>
          <p:nvPr>
            <p:extLst>
              <p:ext uri="{D42A27DB-BD31-4B8C-83A1-F6EECF244321}">
                <p14:modId xmlns:p14="http://schemas.microsoft.com/office/powerpoint/2010/main" val="842656362"/>
              </p:ext>
            </p:extLst>
          </p:nvPr>
        </p:nvGraphicFramePr>
        <p:xfrm>
          <a:off x="900113" y="1124893"/>
          <a:ext cx="7561262" cy="1656184"/>
        </p:xfrm>
        <a:graphic>
          <a:graphicData uri="http://schemas.openxmlformats.org/drawingml/2006/table">
            <a:tbl>
              <a:tblPr/>
              <a:tblGrid>
                <a:gridCol w="7561262"/>
              </a:tblGrid>
              <a:tr h="1656184">
                <a:tc>
                  <a:txBody>
                    <a:bodyPr/>
                    <a:lstStyle/>
                    <a:p>
                      <a:pPr>
                        <a:buNone/>
                      </a:pPr>
                      <a:r>
                        <a:rPr lang="en-US" sz="2000" dirty="0" err="1" smtClean="0">
                          <a:solidFill>
                            <a:schemeClr val="tx1"/>
                          </a:solidFill>
                          <a:latin typeface="Arial" pitchFamily="34" charset="0"/>
                          <a:ea typeface="+mn-ea"/>
                          <a:cs typeface="Arial" pitchFamily="34" charset="0"/>
                        </a:rPr>
                        <a:t>Cynx</a:t>
                      </a:r>
                      <a:r>
                        <a:rPr lang="en-US" sz="2000" dirty="0" smtClean="0">
                          <a:solidFill>
                            <a:schemeClr val="tx1"/>
                          </a:solidFill>
                          <a:latin typeface="Arial" pitchFamily="34" charset="0"/>
                          <a:ea typeface="+mn-ea"/>
                          <a:cs typeface="Arial" pitchFamily="34" charset="0"/>
                        </a:rPr>
                        <a:t>, J., Williams, H. &amp; </a:t>
                      </a:r>
                      <a:r>
                        <a:rPr lang="en-US" sz="2000" dirty="0" err="1" smtClean="0">
                          <a:solidFill>
                            <a:schemeClr val="tx1"/>
                          </a:solidFill>
                          <a:latin typeface="Arial" pitchFamily="34" charset="0"/>
                          <a:ea typeface="+mn-ea"/>
                          <a:cs typeface="Arial" pitchFamily="34" charset="0"/>
                        </a:rPr>
                        <a:t>Nottebohm</a:t>
                      </a:r>
                      <a:r>
                        <a:rPr lang="en-US" sz="2000" dirty="0" smtClean="0">
                          <a:solidFill>
                            <a:schemeClr val="tx1"/>
                          </a:solidFill>
                          <a:latin typeface="Arial" pitchFamily="34" charset="0"/>
                          <a:ea typeface="+mn-ea"/>
                          <a:cs typeface="Arial" pitchFamily="34" charset="0"/>
                        </a:rPr>
                        <a:t>, F. (1992).  </a:t>
                      </a:r>
                    </a:p>
                    <a:p>
                      <a:pPr>
                        <a:buNone/>
                      </a:pPr>
                      <a:r>
                        <a:rPr lang="en-US" sz="2000" dirty="0" smtClean="0">
                          <a:solidFill>
                            <a:schemeClr val="tx1"/>
                          </a:solidFill>
                          <a:latin typeface="Arial" pitchFamily="34" charset="0"/>
                          <a:ea typeface="+mn-ea"/>
                          <a:cs typeface="Arial" pitchFamily="34" charset="0"/>
                        </a:rPr>
                        <a:t>        Hemispheric differences in avian song    </a:t>
                      </a:r>
                    </a:p>
                    <a:p>
                      <a:pPr>
                        <a:buNone/>
                      </a:pPr>
                      <a:r>
                        <a:rPr lang="en-US" sz="2000" dirty="0" smtClean="0">
                          <a:solidFill>
                            <a:schemeClr val="tx1"/>
                          </a:solidFill>
                          <a:latin typeface="Arial" pitchFamily="34" charset="0"/>
                          <a:ea typeface="+mn-ea"/>
                          <a:cs typeface="Arial" pitchFamily="34" charset="0"/>
                        </a:rPr>
                        <a:t>        discrimination. </a:t>
                      </a:r>
                      <a:r>
                        <a:rPr lang="en-US" sz="2000" b="1" dirty="0" smtClean="0">
                          <a:solidFill>
                            <a:schemeClr val="tx1"/>
                          </a:solidFill>
                          <a:latin typeface="Arial" pitchFamily="34" charset="0"/>
                          <a:ea typeface="+mn-ea"/>
                          <a:cs typeface="Arial" pitchFamily="34" charset="0"/>
                        </a:rPr>
                        <a:t>Proceedings of the National </a:t>
                      </a:r>
                    </a:p>
                    <a:p>
                      <a:pPr>
                        <a:buNone/>
                      </a:pPr>
                      <a:r>
                        <a:rPr lang="en-US" sz="2000" b="1" dirty="0" smtClean="0">
                          <a:solidFill>
                            <a:schemeClr val="tx1"/>
                          </a:solidFill>
                          <a:latin typeface="Arial" pitchFamily="34" charset="0"/>
                          <a:ea typeface="+mn-ea"/>
                          <a:cs typeface="Arial" pitchFamily="34" charset="0"/>
                        </a:rPr>
                        <a:t>        Academy of Sciences</a:t>
                      </a:r>
                      <a:r>
                        <a:rPr lang="en-US" sz="2000" dirty="0" smtClean="0">
                          <a:solidFill>
                            <a:schemeClr val="tx1"/>
                          </a:solidFill>
                          <a:latin typeface="Arial" pitchFamily="34" charset="0"/>
                          <a:ea typeface="+mn-ea"/>
                          <a:cs typeface="Arial" pitchFamily="34" charset="0"/>
                        </a:rPr>
                        <a:t>, USA, 89, 1372­1375.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marL="91445" marR="91445"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3"/>
          <p:cNvSpPr txBox="1">
            <a:spLocks noChangeArrowheads="1"/>
          </p:cNvSpPr>
          <p:nvPr/>
        </p:nvSpPr>
        <p:spPr>
          <a:xfrm>
            <a:off x="827584" y="2996952"/>
            <a:ext cx="7010400" cy="7826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1600" b="1" dirty="0"/>
              <a:t>Película </a:t>
            </a:r>
            <a:r>
              <a:rPr lang="es-ES" sz="1600" b="1" dirty="0" err="1" smtClean="0"/>
              <a:t>Cinematográﬁca</a:t>
            </a:r>
            <a:r>
              <a:rPr lang="es-ES" sz="2400" dirty="0" smtClean="0"/>
              <a:t>: </a:t>
            </a:r>
          </a:p>
          <a:p>
            <a:pPr>
              <a:buFont typeface="Wingdings" pitchFamily="2" charset="2"/>
              <a:buNone/>
            </a:pPr>
            <a:endParaRPr lang="es-ES" sz="2400" dirty="0" smtClean="0"/>
          </a:p>
          <a:p>
            <a:pPr>
              <a:buFont typeface="Wingdings" pitchFamily="2" charset="2"/>
              <a:buNone/>
            </a:pPr>
            <a:endParaRPr lang="en-US" sz="2400" dirty="0" smtClean="0"/>
          </a:p>
        </p:txBody>
      </p:sp>
      <p:graphicFrame>
        <p:nvGraphicFramePr>
          <p:cNvPr id="11" name="Group 4"/>
          <p:cNvGraphicFramePr>
            <a:graphicFrameLocks noGrp="1"/>
          </p:cNvGraphicFramePr>
          <p:nvPr>
            <p:extLst>
              <p:ext uri="{D42A27DB-BD31-4B8C-83A1-F6EECF244321}">
                <p14:modId xmlns:p14="http://schemas.microsoft.com/office/powerpoint/2010/main" val="698561229"/>
              </p:ext>
            </p:extLst>
          </p:nvPr>
        </p:nvGraphicFramePr>
        <p:xfrm>
          <a:off x="867530" y="3645025"/>
          <a:ext cx="7592901" cy="1981180"/>
        </p:xfrm>
        <a:graphic>
          <a:graphicData uri="http://schemas.openxmlformats.org/drawingml/2006/table">
            <a:tbl>
              <a:tblPr/>
              <a:tblGrid>
                <a:gridCol w="7592901"/>
              </a:tblGrid>
              <a:tr h="1675490">
                <a:tc>
                  <a:txBody>
                    <a:bodyPr/>
                    <a:lstStyle/>
                    <a:p>
                      <a:endParaRPr lang="es-ES" sz="2000" kern="1200" dirty="0" smtClean="0">
                        <a:solidFill>
                          <a:schemeClr val="tx1"/>
                        </a:solidFill>
                        <a:latin typeface="Arial" pitchFamily="34" charset="0"/>
                        <a:ea typeface="+mn-ea"/>
                        <a:cs typeface="Arial" pitchFamily="34" charset="0"/>
                      </a:endParaRPr>
                    </a:p>
                    <a:p>
                      <a:r>
                        <a:rPr lang="es-ES" sz="2000" kern="1200" dirty="0" err="1" smtClean="0">
                          <a:solidFill>
                            <a:schemeClr val="tx1"/>
                          </a:solidFill>
                          <a:latin typeface="Arial" pitchFamily="34" charset="0"/>
                          <a:ea typeface="+mn-ea"/>
                          <a:cs typeface="Arial" pitchFamily="34" charset="0"/>
                        </a:rPr>
                        <a:t>Scorsese</a:t>
                      </a:r>
                      <a:r>
                        <a:rPr lang="es-ES" sz="2000" kern="1200" dirty="0" smtClean="0">
                          <a:solidFill>
                            <a:schemeClr val="tx1"/>
                          </a:solidFill>
                          <a:latin typeface="Arial" pitchFamily="34" charset="0"/>
                          <a:ea typeface="+mn-ea"/>
                          <a:cs typeface="Arial" pitchFamily="34" charset="0"/>
                        </a:rPr>
                        <a:t>, M. (Productor) &amp; Lonergan, K.  </a:t>
                      </a:r>
                    </a:p>
                    <a:p>
                      <a:r>
                        <a:rPr lang="es-ES" sz="2000" kern="1200" dirty="0" smtClean="0">
                          <a:solidFill>
                            <a:schemeClr val="tx1"/>
                          </a:solidFill>
                          <a:latin typeface="Arial" pitchFamily="34" charset="0"/>
                          <a:ea typeface="+mn-ea"/>
                          <a:cs typeface="Arial" pitchFamily="34" charset="0"/>
                        </a:rPr>
                        <a:t>        (Guionista/ Director). (2000). </a:t>
                      </a:r>
                      <a:r>
                        <a:rPr lang="es-ES" sz="2000" b="1" kern="1200" dirty="0" err="1" smtClean="0">
                          <a:solidFill>
                            <a:schemeClr val="tx1"/>
                          </a:solidFill>
                          <a:latin typeface="Arial" pitchFamily="34" charset="0"/>
                          <a:ea typeface="+mn-ea"/>
                          <a:cs typeface="Arial" pitchFamily="34" charset="0"/>
                        </a:rPr>
                        <a:t>You</a:t>
                      </a:r>
                      <a:r>
                        <a:rPr lang="es-ES" sz="2000" b="1" kern="1200" dirty="0" smtClean="0">
                          <a:solidFill>
                            <a:schemeClr val="tx1"/>
                          </a:solidFill>
                          <a:latin typeface="Arial" pitchFamily="34" charset="0"/>
                          <a:ea typeface="+mn-ea"/>
                          <a:cs typeface="Arial" pitchFamily="34" charset="0"/>
                        </a:rPr>
                        <a:t> can </a:t>
                      </a:r>
                      <a:r>
                        <a:rPr lang="es-ES" sz="2000" b="1" kern="1200" dirty="0" err="1" smtClean="0">
                          <a:solidFill>
                            <a:schemeClr val="tx1"/>
                          </a:solidFill>
                          <a:latin typeface="Arial" pitchFamily="34" charset="0"/>
                          <a:ea typeface="+mn-ea"/>
                          <a:cs typeface="Arial" pitchFamily="34" charset="0"/>
                        </a:rPr>
                        <a:t>count</a:t>
                      </a:r>
                      <a:r>
                        <a:rPr lang="es-ES" sz="2000" b="1" kern="1200" dirty="0" smtClean="0">
                          <a:solidFill>
                            <a:schemeClr val="tx1"/>
                          </a:solidFill>
                          <a:latin typeface="Arial" pitchFamily="34" charset="0"/>
                          <a:ea typeface="+mn-ea"/>
                          <a:cs typeface="Arial" pitchFamily="34" charset="0"/>
                        </a:rPr>
                        <a:t>  </a:t>
                      </a:r>
                    </a:p>
                    <a:p>
                      <a:r>
                        <a:rPr lang="es-ES" sz="2000" b="1" kern="1200" dirty="0" smtClean="0">
                          <a:solidFill>
                            <a:schemeClr val="tx1"/>
                          </a:solidFill>
                          <a:latin typeface="Arial" pitchFamily="34" charset="0"/>
                          <a:ea typeface="+mn-ea"/>
                          <a:cs typeface="Arial" pitchFamily="34" charset="0"/>
                        </a:rPr>
                        <a:t>        on me</a:t>
                      </a:r>
                      <a:r>
                        <a:rPr lang="es-ES" sz="2000" kern="1200" dirty="0" smtClean="0">
                          <a:solidFill>
                            <a:schemeClr val="tx1"/>
                          </a:solidFill>
                          <a:latin typeface="Arial" pitchFamily="34" charset="0"/>
                          <a:ea typeface="+mn-ea"/>
                          <a:cs typeface="Arial" pitchFamily="34" charset="0"/>
                        </a:rPr>
                        <a:t> [Cinta cinematográﬁca]. EE. UU.: </a:t>
                      </a:r>
                    </a:p>
                    <a:p>
                      <a:r>
                        <a:rPr lang="es-ES" sz="2000" kern="1200" dirty="0" smtClean="0">
                          <a:solidFill>
                            <a:schemeClr val="tx1"/>
                          </a:solidFill>
                          <a:latin typeface="Arial" pitchFamily="34" charset="0"/>
                          <a:ea typeface="+mn-ea"/>
                          <a:cs typeface="Arial" pitchFamily="34" charset="0"/>
                        </a:rPr>
                        <a:t>        </a:t>
                      </a:r>
                      <a:r>
                        <a:rPr lang="es-ES" sz="2000" kern="1200" dirty="0" err="1" smtClean="0">
                          <a:solidFill>
                            <a:schemeClr val="tx1"/>
                          </a:solidFill>
                          <a:latin typeface="Arial" pitchFamily="34" charset="0"/>
                          <a:ea typeface="+mn-ea"/>
                          <a:cs typeface="Arial" pitchFamily="34" charset="0"/>
                        </a:rPr>
                        <a:t>Paramount</a:t>
                      </a:r>
                      <a:r>
                        <a:rPr lang="es-ES" sz="2000" kern="1200" dirty="0" smtClean="0">
                          <a:solidFill>
                            <a:schemeClr val="tx1"/>
                          </a:solidFill>
                          <a:latin typeface="Arial" pitchFamily="34" charset="0"/>
                          <a:ea typeface="+mn-ea"/>
                          <a:cs typeface="Arial" pitchFamily="34" charset="0"/>
                        </a:rPr>
                        <a:t> Pictures. </a:t>
                      </a:r>
                    </a:p>
                    <a:p>
                      <a:pPr marL="403225" marR="0" lvl="0" indent="-403225" algn="l" defTabSz="914400" rtl="0" eaLnBrk="1" fontAlgn="base" latinLnBrk="0" hangingPunct="1">
                        <a:lnSpc>
                          <a:spcPct val="100000"/>
                        </a:lnSpc>
                        <a:spcBef>
                          <a:spcPct val="20000"/>
                        </a:spcBef>
                        <a:spcAft>
                          <a:spcPct val="0"/>
                        </a:spcAft>
                        <a:buClr>
                          <a:schemeClr val="accent2"/>
                        </a:buClr>
                        <a:buSzPct val="90000"/>
                        <a:buFont typeface="Wingdings" pitchFamily="2" charset="2"/>
                        <a:buNone/>
                        <a:tabLst/>
                      </a:pPr>
                      <a:r>
                        <a:rPr kumimoji="0" lang="es-ES" sz="2000" b="0" i="0" u="none" strike="noStrike" cap="none" normalizeH="0" baseline="0" dirty="0" smtClean="0">
                          <a:ln>
                            <a:noFill/>
                          </a:ln>
                          <a:solidFill>
                            <a:schemeClr val="tx1"/>
                          </a:solidFill>
                          <a:effectLst/>
                          <a:latin typeface="Arial" pitchFamily="34" charset="0"/>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marL="91449" marR="91449"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49175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idx="1"/>
          </p:nvPr>
        </p:nvSpPr>
        <p:spPr>
          <a:xfrm>
            <a:off x="683568" y="1814752"/>
            <a:ext cx="6121400" cy="782637"/>
          </a:xfrm>
        </p:spPr>
        <p:txBody>
          <a:bodyPr/>
          <a:lstStyle/>
          <a:p>
            <a:pPr eaLnBrk="1" hangingPunct="1"/>
            <a:r>
              <a:rPr lang="es-ES" sz="1600" b="1" dirty="0"/>
              <a:t>Grabación de música (forma General):</a:t>
            </a:r>
          </a:p>
          <a:p>
            <a:pPr eaLnBrk="1" hangingPunct="1">
              <a:buFont typeface="Wingdings" pitchFamily="2" charset="2"/>
              <a:buNone/>
            </a:pPr>
            <a:endParaRPr lang="es-ES" sz="2400" dirty="0" smtClean="0"/>
          </a:p>
          <a:p>
            <a:pPr eaLnBrk="1" hangingPunct="1">
              <a:buFont typeface="Wingdings" pitchFamily="2" charset="2"/>
              <a:buNone/>
            </a:pPr>
            <a:endParaRPr lang="en-US" sz="2400" dirty="0" smtClean="0"/>
          </a:p>
        </p:txBody>
      </p:sp>
      <p:graphicFrame>
        <p:nvGraphicFramePr>
          <p:cNvPr id="9" name="Group 4"/>
          <p:cNvGraphicFramePr>
            <a:graphicFrameLocks noGrp="1"/>
          </p:cNvGraphicFramePr>
          <p:nvPr>
            <p:extLst>
              <p:ext uri="{D42A27DB-BD31-4B8C-83A1-F6EECF244321}">
                <p14:modId xmlns:p14="http://schemas.microsoft.com/office/powerpoint/2010/main" val="4275158819"/>
              </p:ext>
            </p:extLst>
          </p:nvPr>
        </p:nvGraphicFramePr>
        <p:xfrm>
          <a:off x="709876" y="2492896"/>
          <a:ext cx="7488237" cy="1944216"/>
        </p:xfrm>
        <a:graphic>
          <a:graphicData uri="http://schemas.openxmlformats.org/drawingml/2006/table">
            <a:tbl>
              <a:tblPr/>
              <a:tblGrid>
                <a:gridCol w="7488237"/>
              </a:tblGrid>
              <a:tr h="1944216">
                <a:tc>
                  <a:txBody>
                    <a:bodyPr/>
                    <a:lstStyle/>
                    <a:p>
                      <a:r>
                        <a:rPr lang="es-ES" sz="2000" kern="1200" dirty="0" smtClean="0">
                          <a:solidFill>
                            <a:schemeClr val="tx1"/>
                          </a:solidFill>
                          <a:latin typeface="+mn-lt"/>
                          <a:ea typeface="+mn-ea"/>
                          <a:cs typeface="+mn-cs"/>
                        </a:rPr>
                        <a:t>Compositor, A. (Fecha de la propiedad literaria). Titulo de la canción [Grabada por el artista, en caso de que no sea también el compositor]. En </a:t>
                      </a:r>
                      <a:r>
                        <a:rPr lang="es-ES" sz="2000" b="1" kern="1200" dirty="0" smtClean="0">
                          <a:solidFill>
                            <a:schemeClr val="tx1"/>
                          </a:solidFill>
                          <a:latin typeface="+mn-lt"/>
                          <a:ea typeface="+mn-ea"/>
                          <a:cs typeface="+mn-cs"/>
                        </a:rPr>
                        <a:t>Título del álbum</a:t>
                      </a:r>
                      <a:r>
                        <a:rPr lang="es-ES" sz="2000" kern="1200" dirty="0" smtClean="0">
                          <a:solidFill>
                            <a:schemeClr val="tx1"/>
                          </a:solidFill>
                          <a:latin typeface="+mn-lt"/>
                          <a:ea typeface="+mn-ea"/>
                          <a:cs typeface="+mn-cs"/>
                        </a:rPr>
                        <a:t> (Medio de grabación: disco  compacto, disco, casete, etc.]. Localidad: Marca. [Fecha de grabación, si es diferente de la correspondiente a la propiedad literaria).</a:t>
                      </a:r>
                      <a:r>
                        <a:rPr kumimoji="0" lang="es-ES" sz="2000" b="0" i="0" u="none" strike="noStrike" cap="none" normalizeH="0" baseline="0" dirty="0" smtClean="0">
                          <a:ln>
                            <a:noFill/>
                          </a:ln>
                          <a:solidFill>
                            <a:schemeClr val="tx1"/>
                          </a:solidFill>
                          <a:effectLst/>
                          <a:latin typeface="Arial" charset="0"/>
                          <a:cs typeface="Arial" charset="0"/>
                        </a:rPr>
                        <a:t> </a:t>
                      </a:r>
                      <a:endParaRPr kumimoji="0" lang="en-US" sz="2000" b="0" i="0" u="none" strike="noStrike" cap="none" normalizeH="0" baseline="0" dirty="0" smtClean="0">
                        <a:ln>
                          <a:noFill/>
                        </a:ln>
                        <a:solidFill>
                          <a:schemeClr val="tx1"/>
                        </a:solidFill>
                        <a:effectLst/>
                        <a:latin typeface="Arial" charset="0"/>
                        <a:cs typeface="Arial" charset="0"/>
                      </a:endParaRPr>
                    </a:p>
                  </a:txBody>
                  <a:tcPr marL="91433" marR="91433"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48714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408746"/>
            <a:ext cx="5684248" cy="707886"/>
          </a:xfrm>
          <a:prstGeom prst="rect">
            <a:avLst/>
          </a:prstGeom>
        </p:spPr>
        <p:txBody>
          <a:bodyPr wrap="none">
            <a:spAutoFit/>
          </a:bodyPr>
          <a:lstStyle/>
          <a:p>
            <a:r>
              <a:rPr lang="es-ES" sz="2000" b="1" dirty="0" smtClean="0">
                <a:solidFill>
                  <a:schemeClr val="bg1">
                    <a:lumMod val="65000"/>
                  </a:schemeClr>
                </a:solidFill>
              </a:rPr>
              <a:t>» </a:t>
            </a:r>
            <a:r>
              <a:rPr lang="en-US" sz="2000" b="1" dirty="0" smtClean="0">
                <a:solidFill>
                  <a:schemeClr val="bg1">
                    <a:lumMod val="65000"/>
                  </a:schemeClr>
                </a:solidFill>
              </a:rPr>
              <a:t>MODELOS </a:t>
            </a:r>
            <a:r>
              <a:rPr lang="en-US" sz="2000" b="1" dirty="0">
                <a:solidFill>
                  <a:schemeClr val="bg1">
                    <a:lumMod val="65000"/>
                  </a:schemeClr>
                </a:solidFill>
              </a:rPr>
              <a:t>GENERALES PARA LA </a:t>
            </a:r>
            <a:r>
              <a:rPr lang="en-US" sz="2000" b="1" dirty="0" smtClean="0">
                <a:solidFill>
                  <a:schemeClr val="bg1">
                    <a:lumMod val="65000"/>
                  </a:schemeClr>
                </a:solidFill>
              </a:rPr>
              <a:t>BIBLIOGRAFÍA DE </a:t>
            </a:r>
          </a:p>
          <a:p>
            <a:r>
              <a:rPr lang="en-US" sz="2000" b="1" dirty="0" smtClean="0">
                <a:solidFill>
                  <a:schemeClr val="bg1">
                    <a:lumMod val="65000"/>
                  </a:schemeClr>
                </a:solidFill>
              </a:rPr>
              <a:t>DOCUMENTOS</a:t>
            </a:r>
            <a:r>
              <a:rPr lang="en-US" sz="2000" b="1" dirty="0">
                <a:solidFill>
                  <a:schemeClr val="bg1">
                    <a:lumMod val="65000"/>
                  </a:schemeClr>
                </a:solidFill>
              </a:rPr>
              <a:t> </a:t>
            </a:r>
            <a:r>
              <a:rPr lang="en-US" sz="2000" b="1" dirty="0" smtClean="0">
                <a:solidFill>
                  <a:schemeClr val="bg1">
                    <a:lumMod val="65000"/>
                  </a:schemeClr>
                </a:solidFill>
              </a:rPr>
              <a:t>DIGITALES</a:t>
            </a:r>
            <a:endParaRPr lang="es-ES" sz="2000" b="1" dirty="0">
              <a:solidFill>
                <a:schemeClr val="bg1">
                  <a:lumMod val="65000"/>
                </a:schemeClr>
              </a:solidFill>
            </a:endParaRPr>
          </a:p>
        </p:txBody>
      </p:sp>
      <p:sp>
        <p:nvSpPr>
          <p:cNvPr id="9" name="Rectangle 3"/>
          <p:cNvSpPr>
            <a:spLocks noGrp="1" noChangeArrowheads="1"/>
          </p:cNvSpPr>
          <p:nvPr>
            <p:ph idx="1"/>
          </p:nvPr>
        </p:nvSpPr>
        <p:spPr>
          <a:xfrm>
            <a:off x="827584" y="1221720"/>
            <a:ext cx="3313113" cy="647700"/>
          </a:xfrm>
        </p:spPr>
        <p:txBody>
          <a:bodyPr/>
          <a:lstStyle/>
          <a:p>
            <a:r>
              <a:rPr lang="es-ES" sz="1600" b="1" dirty="0"/>
              <a:t>Formato básico </a:t>
            </a:r>
          </a:p>
          <a:p>
            <a:pPr>
              <a:buFont typeface="Wingdings" pitchFamily="2" charset="2"/>
              <a:buNone/>
            </a:pPr>
            <a:endParaRPr lang="es-ES" sz="2200" dirty="0" smtClean="0"/>
          </a:p>
        </p:txBody>
      </p:sp>
      <p:sp>
        <p:nvSpPr>
          <p:cNvPr id="10" name="9 Rectángulo"/>
          <p:cNvSpPr/>
          <p:nvPr/>
        </p:nvSpPr>
        <p:spPr>
          <a:xfrm>
            <a:off x="998563" y="1725776"/>
            <a:ext cx="6769100" cy="163121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s-ES" sz="2000" dirty="0" smtClean="0">
                <a:solidFill>
                  <a:schemeClr val="tx1"/>
                </a:solidFill>
              </a:rPr>
              <a:t>Autor </a:t>
            </a:r>
            <a:r>
              <a:rPr lang="es-ES" sz="2000" dirty="0">
                <a:solidFill>
                  <a:schemeClr val="tx1"/>
                </a:solidFill>
              </a:rPr>
              <a:t>de la página. (Fecha de publicación o </a:t>
            </a:r>
          </a:p>
          <a:p>
            <a:pPr>
              <a:defRPr/>
            </a:pPr>
            <a:r>
              <a:rPr lang="es-ES" sz="2000" dirty="0">
                <a:solidFill>
                  <a:schemeClr val="tx1"/>
                </a:solidFill>
              </a:rPr>
              <a:t>       revisión de la página, si está disponible).</a:t>
            </a:r>
          </a:p>
          <a:p>
            <a:pPr>
              <a:defRPr/>
            </a:pPr>
            <a:r>
              <a:rPr lang="es-ES" sz="2000" b="1" dirty="0">
                <a:solidFill>
                  <a:schemeClr val="tx1"/>
                </a:solidFill>
              </a:rPr>
              <a:t>       Título de la página o lugar.</a:t>
            </a:r>
            <a:r>
              <a:rPr lang="es-ES" sz="2000" dirty="0">
                <a:solidFill>
                  <a:schemeClr val="tx1"/>
                </a:solidFill>
              </a:rPr>
              <a:t> </a:t>
            </a:r>
          </a:p>
          <a:p>
            <a:pPr>
              <a:defRPr/>
            </a:pPr>
            <a:r>
              <a:rPr lang="es-ES" sz="2000" dirty="0">
                <a:solidFill>
                  <a:schemeClr val="tx1"/>
                </a:solidFill>
              </a:rPr>
              <a:t>       Recuperado (Fecha de acceso), desde  </a:t>
            </a:r>
          </a:p>
          <a:p>
            <a:pPr>
              <a:defRPr/>
            </a:pPr>
            <a:r>
              <a:rPr lang="es-ES" sz="2000" dirty="0">
                <a:solidFill>
                  <a:schemeClr val="tx1"/>
                </a:solidFill>
              </a:rPr>
              <a:t>       (URL-dirección Web). </a:t>
            </a:r>
            <a:r>
              <a:rPr lang="es-ES" sz="2000" dirty="0" smtClean="0">
                <a:solidFill>
                  <a:schemeClr val="tx1"/>
                </a:solidFill>
              </a:rPr>
              <a:t>DOI</a:t>
            </a:r>
            <a:endParaRPr lang="es-ES" sz="2000" dirty="0">
              <a:solidFill>
                <a:schemeClr val="tx1"/>
              </a:solidFill>
            </a:endParaRPr>
          </a:p>
        </p:txBody>
      </p:sp>
      <p:sp>
        <p:nvSpPr>
          <p:cNvPr id="11" name="Rectangle 3"/>
          <p:cNvSpPr txBox="1">
            <a:spLocks noChangeArrowheads="1"/>
          </p:cNvSpPr>
          <p:nvPr/>
        </p:nvSpPr>
        <p:spPr>
          <a:xfrm>
            <a:off x="755650" y="3573959"/>
            <a:ext cx="7848600" cy="7191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1600" b="1" dirty="0"/>
              <a:t>Artículos de Internet basados en una fuente impresa:</a:t>
            </a:r>
          </a:p>
        </p:txBody>
      </p:sp>
      <p:sp>
        <p:nvSpPr>
          <p:cNvPr id="12" name="11 Rectángulo"/>
          <p:cNvSpPr/>
          <p:nvPr/>
        </p:nvSpPr>
        <p:spPr>
          <a:xfrm>
            <a:off x="998222" y="4009974"/>
            <a:ext cx="6769441" cy="163121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defRPr/>
            </a:pPr>
            <a:r>
              <a:rPr lang="en-US" sz="2000" dirty="0" err="1" smtClean="0"/>
              <a:t>VandenBos</a:t>
            </a:r>
            <a:r>
              <a:rPr lang="en-US" sz="2000" dirty="0"/>
              <a:t>, G., Knapp, S. &amp; Doe, J. (2001). Role of  </a:t>
            </a:r>
            <a:r>
              <a:rPr lang="en-US" sz="2000" dirty="0" smtClean="0"/>
              <a:t>reference </a:t>
            </a:r>
            <a:r>
              <a:rPr lang="en-US" sz="2000" dirty="0"/>
              <a:t>elements in the selection of  </a:t>
            </a:r>
            <a:r>
              <a:rPr lang="en-US" sz="2000" dirty="0" smtClean="0"/>
              <a:t>resources </a:t>
            </a:r>
            <a:r>
              <a:rPr lang="en-US" sz="2000" dirty="0"/>
              <a:t>by psychology </a:t>
            </a:r>
            <a:r>
              <a:rPr lang="en-US" sz="2000" dirty="0" smtClean="0"/>
              <a:t>undergraduates </a:t>
            </a:r>
            <a:r>
              <a:rPr lang="en-US" sz="2000" dirty="0"/>
              <a:t>[Versión electrónica], </a:t>
            </a:r>
            <a:r>
              <a:rPr lang="en-US" sz="2000" b="1" dirty="0"/>
              <a:t>Journal of  </a:t>
            </a:r>
            <a:r>
              <a:rPr lang="en-US" sz="2000" b="1" dirty="0" smtClean="0"/>
              <a:t>Bibliographic </a:t>
            </a:r>
            <a:r>
              <a:rPr lang="en-US" sz="2000" b="1" dirty="0"/>
              <a:t>Research,</a:t>
            </a:r>
            <a:r>
              <a:rPr lang="en-US" sz="2000" dirty="0"/>
              <a:t> 5, 117-123. </a:t>
            </a:r>
            <a:endParaRPr lang="es-ES" sz="2000" dirty="0"/>
          </a:p>
          <a:p>
            <a:pPr>
              <a:defRPr/>
            </a:pPr>
            <a:endParaRPr lang="es-ES" sz="2000" dirty="0">
              <a:solidFill>
                <a:schemeClr val="tx2"/>
              </a:solidFill>
            </a:endParaRPr>
          </a:p>
        </p:txBody>
      </p:sp>
    </p:spTree>
    <p:extLst>
      <p:ext uri="{BB962C8B-B14F-4D97-AF65-F5344CB8AC3E}">
        <p14:creationId xmlns:p14="http://schemas.microsoft.com/office/powerpoint/2010/main" val="1811461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idx="1"/>
          </p:nvPr>
        </p:nvSpPr>
        <p:spPr>
          <a:xfrm>
            <a:off x="323850" y="332656"/>
            <a:ext cx="8496300" cy="5347898"/>
          </a:xfrm>
        </p:spPr>
        <p:txBody>
          <a:bodyPr>
            <a:normAutofit lnSpcReduction="10000"/>
          </a:bodyPr>
          <a:lstStyle/>
          <a:p>
            <a:pPr eaLnBrk="1" hangingPunct="1">
              <a:buClr>
                <a:schemeClr val="folHlink"/>
              </a:buClr>
            </a:pPr>
            <a:endParaRPr lang="es-ES" sz="2200" dirty="0" smtClean="0"/>
          </a:p>
          <a:p>
            <a:pPr marL="0" indent="0">
              <a:buClr>
                <a:schemeClr val="folHlink"/>
              </a:buClr>
              <a:buNone/>
            </a:pPr>
            <a:r>
              <a:rPr lang="es-ES" sz="1600" b="1" dirty="0" smtClean="0"/>
              <a:t>•     Periódicos</a:t>
            </a:r>
            <a:r>
              <a:rPr lang="es-ES" sz="1600" b="1" dirty="0"/>
              <a:t>. Forma </a:t>
            </a:r>
            <a:r>
              <a:rPr lang="es-ES" sz="1600" b="1" dirty="0" smtClean="0"/>
              <a:t>general</a:t>
            </a:r>
          </a:p>
          <a:p>
            <a:pPr marL="0" indent="0">
              <a:buClr>
                <a:schemeClr val="folHlink"/>
              </a:buClr>
              <a:buNone/>
            </a:pPr>
            <a:endParaRPr lang="es-ES" sz="1600" b="1" dirty="0"/>
          </a:p>
          <a:p>
            <a:pPr marL="0" indent="0">
              <a:buClr>
                <a:schemeClr val="folHlink"/>
              </a:buClr>
              <a:buNone/>
            </a:pPr>
            <a:endParaRPr lang="es-ES" sz="1600" b="1" dirty="0" smtClean="0"/>
          </a:p>
          <a:p>
            <a:pPr marL="0" indent="0">
              <a:buClr>
                <a:schemeClr val="folHlink"/>
              </a:buClr>
              <a:buNone/>
            </a:pPr>
            <a:endParaRPr lang="es-ES" sz="1600" b="1" dirty="0"/>
          </a:p>
          <a:p>
            <a:pPr marL="0" indent="0">
              <a:buClr>
                <a:schemeClr val="folHlink"/>
              </a:buClr>
              <a:buNone/>
            </a:pPr>
            <a:endParaRPr lang="es-ES" sz="1600" b="1" dirty="0" smtClean="0"/>
          </a:p>
          <a:p>
            <a:pPr marL="0" indent="0">
              <a:buClr>
                <a:schemeClr val="folHlink"/>
              </a:buClr>
              <a:buNone/>
            </a:pPr>
            <a:endParaRPr lang="es-ES" sz="1600" b="1" dirty="0"/>
          </a:p>
          <a:p>
            <a:pPr marL="0" indent="0">
              <a:buClr>
                <a:schemeClr val="folHlink"/>
              </a:buClr>
              <a:buNone/>
            </a:pPr>
            <a:endParaRPr lang="es-ES" sz="1600" b="1" dirty="0" smtClean="0"/>
          </a:p>
          <a:p>
            <a:pPr marL="0" indent="0">
              <a:buClr>
                <a:schemeClr val="folHlink"/>
              </a:buClr>
              <a:buNone/>
            </a:pPr>
            <a:r>
              <a:rPr lang="es-ES" sz="1600" b="1" dirty="0" smtClean="0"/>
              <a:t> </a:t>
            </a:r>
            <a:endParaRPr lang="es-ES" sz="1600" b="1" dirty="0"/>
          </a:p>
          <a:p>
            <a:pPr marL="0" indent="0">
              <a:buClr>
                <a:schemeClr val="folHlink"/>
              </a:buClr>
              <a:buNone/>
            </a:pPr>
            <a:r>
              <a:rPr lang="es-ES" sz="1600" dirty="0"/>
              <a:t>Artículo obtenido de una base de datos de suscripción. Las direcciones completas -URL-  no son dadas usualmente para las bases de datos, ya que no conducen al documento directamente; en vez de aquello, use el nombre de la base de datos.</a:t>
            </a:r>
          </a:p>
          <a:p>
            <a:pPr>
              <a:buNone/>
            </a:pPr>
            <a:endParaRPr lang="es-ES" sz="2400" dirty="0"/>
          </a:p>
          <a:p>
            <a:pPr>
              <a:buNone/>
            </a:pPr>
            <a:r>
              <a:rPr lang="es-ES" sz="2400" dirty="0" err="1"/>
              <a:t>Senior</a:t>
            </a:r>
            <a:r>
              <a:rPr lang="es-ES" sz="2400" dirty="0"/>
              <a:t>, B. (1997, Septiembre). </a:t>
            </a:r>
            <a:r>
              <a:rPr lang="es-ES" sz="2400" dirty="0" err="1"/>
              <a:t>Team</a:t>
            </a:r>
            <a:r>
              <a:rPr lang="es-ES" sz="2400" dirty="0"/>
              <a:t> roles and </a:t>
            </a:r>
            <a:r>
              <a:rPr lang="es-ES" sz="2400" dirty="0" err="1"/>
              <a:t>team</a:t>
            </a:r>
            <a:r>
              <a:rPr lang="es-ES" sz="2400" dirty="0"/>
              <a:t> performance: </a:t>
            </a:r>
            <a:r>
              <a:rPr lang="es-ES" sz="2400" dirty="0" err="1"/>
              <a:t>Is</a:t>
            </a:r>
            <a:r>
              <a:rPr lang="es-ES" sz="2400" dirty="0"/>
              <a:t> </a:t>
            </a:r>
            <a:r>
              <a:rPr lang="es-ES" sz="2400" dirty="0" err="1"/>
              <a:t>there</a:t>
            </a:r>
            <a:r>
              <a:rPr lang="es-ES" sz="2400" dirty="0"/>
              <a:t> </a:t>
            </a:r>
            <a:r>
              <a:rPr lang="es-ES" sz="2400" dirty="0" err="1"/>
              <a:t>really</a:t>
            </a:r>
            <a:r>
              <a:rPr lang="es-ES" sz="2400" dirty="0"/>
              <a:t> a link? </a:t>
            </a:r>
            <a:r>
              <a:rPr lang="es-ES" sz="2400" i="1" dirty="0" err="1"/>
              <a:t>Journal</a:t>
            </a:r>
            <a:r>
              <a:rPr lang="es-ES" sz="2400" i="1" dirty="0"/>
              <a:t> of </a:t>
            </a:r>
            <a:r>
              <a:rPr lang="es-ES" sz="2400" i="1" dirty="0" err="1"/>
              <a:t>Occupational</a:t>
            </a:r>
            <a:r>
              <a:rPr lang="es-ES" sz="2400" i="1" dirty="0"/>
              <a:t> and </a:t>
            </a:r>
            <a:r>
              <a:rPr lang="es-ES" sz="2400" i="1" dirty="0" err="1"/>
              <a:t>Organizational</a:t>
            </a:r>
            <a:r>
              <a:rPr lang="es-ES" sz="2400" i="1" dirty="0"/>
              <a:t> </a:t>
            </a:r>
            <a:r>
              <a:rPr lang="es-ES" sz="2400" i="1" dirty="0" err="1"/>
              <a:t>Psychology</a:t>
            </a:r>
            <a:r>
              <a:rPr lang="es-ES" sz="2400" i="1" dirty="0"/>
              <a:t>, 70</a:t>
            </a:r>
            <a:r>
              <a:rPr lang="es-ES" sz="2400" dirty="0"/>
              <a:t>, 241-258. Obtenido el 6 de Junio de 2001 de la base de datos global ABI/INFORM (</a:t>
            </a:r>
            <a:r>
              <a:rPr lang="es-ES" sz="2400" dirty="0" err="1"/>
              <a:t>Proquest</a:t>
            </a:r>
            <a:r>
              <a:rPr lang="es-ES" sz="2400" dirty="0"/>
              <a:t>).</a:t>
            </a:r>
          </a:p>
          <a:p>
            <a:pPr eaLnBrk="1" hangingPunct="1">
              <a:buClr>
                <a:schemeClr val="folHlink"/>
              </a:buClr>
              <a:buFont typeface="Wingdings" pitchFamily="2" charset="2"/>
              <a:buNone/>
            </a:pPr>
            <a:endParaRPr lang="es-ES" sz="2200" dirty="0" smtClean="0"/>
          </a:p>
        </p:txBody>
      </p:sp>
      <p:sp>
        <p:nvSpPr>
          <p:cNvPr id="9" name="Rectangle 5"/>
          <p:cNvSpPr>
            <a:spLocks noChangeArrowheads="1"/>
          </p:cNvSpPr>
          <p:nvPr/>
        </p:nvSpPr>
        <p:spPr bwMode="auto">
          <a:xfrm>
            <a:off x="755576" y="1196752"/>
            <a:ext cx="7470129" cy="144303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spcBef>
                <a:spcPct val="20000"/>
              </a:spcBef>
              <a:buClr>
                <a:schemeClr val="accent2"/>
              </a:buClr>
              <a:buSzPct val="90000"/>
              <a:buFont typeface="Wingdings" pitchFamily="2" charset="2"/>
              <a:buNone/>
              <a:defRPr/>
            </a:pPr>
            <a:r>
              <a:rPr lang="es-ES" sz="2000" b="1" dirty="0">
                <a:solidFill>
                  <a:schemeClr val="tx1"/>
                </a:solidFill>
              </a:rPr>
              <a:t>Autor, A. A. y Autor, B. B. (año). Título del artículo. </a:t>
            </a:r>
            <a:r>
              <a:rPr lang="es-ES" sz="2000" b="1" i="1" dirty="0">
                <a:solidFill>
                  <a:schemeClr val="tx1"/>
                </a:solidFill>
              </a:rPr>
              <a:t>Título del periódico </a:t>
            </a:r>
          </a:p>
          <a:p>
            <a:pPr algn="ctr">
              <a:spcBef>
                <a:spcPct val="20000"/>
              </a:spcBef>
              <a:buClr>
                <a:schemeClr val="accent2"/>
              </a:buClr>
              <a:buSzPct val="90000"/>
              <a:buFont typeface="Wingdings" pitchFamily="2" charset="2"/>
              <a:buNone/>
              <a:defRPr/>
            </a:pPr>
            <a:r>
              <a:rPr lang="es-ES" sz="2000" b="1" i="1" dirty="0">
                <a:solidFill>
                  <a:schemeClr val="tx1"/>
                </a:solidFill>
              </a:rPr>
              <a:t>o revista, </a:t>
            </a:r>
            <a:r>
              <a:rPr lang="es-ES" sz="2000" b="1" i="1" dirty="0" err="1">
                <a:solidFill>
                  <a:schemeClr val="tx1"/>
                </a:solidFill>
              </a:rPr>
              <a:t>xx</a:t>
            </a:r>
            <a:r>
              <a:rPr lang="es-ES" sz="2000" b="1" dirty="0">
                <a:solidFill>
                  <a:schemeClr val="tx1"/>
                </a:solidFill>
              </a:rPr>
              <a:t>, </a:t>
            </a:r>
            <a:r>
              <a:rPr lang="es-ES" sz="2000" b="1" dirty="0" err="1">
                <a:solidFill>
                  <a:schemeClr val="tx1"/>
                </a:solidFill>
              </a:rPr>
              <a:t>xxx-xxx</a:t>
            </a:r>
            <a:r>
              <a:rPr lang="es-ES" sz="2000" b="1" dirty="0">
                <a:solidFill>
                  <a:schemeClr val="tx1"/>
                </a:solidFill>
              </a:rPr>
              <a:t>. Obtenido el día del mes de año, desde:</a:t>
            </a:r>
          </a:p>
          <a:p>
            <a:pPr algn="ctr">
              <a:spcBef>
                <a:spcPct val="20000"/>
              </a:spcBef>
              <a:buClr>
                <a:schemeClr val="accent2"/>
              </a:buClr>
              <a:buSzPct val="90000"/>
              <a:buFont typeface="Wingdings" pitchFamily="2" charset="2"/>
              <a:buNone/>
              <a:defRPr/>
            </a:pPr>
            <a:endParaRPr lang="es-ES" sz="2000" b="1" dirty="0">
              <a:solidFill>
                <a:schemeClr val="tx1"/>
              </a:solidFill>
            </a:endParaRPr>
          </a:p>
        </p:txBody>
      </p:sp>
    </p:spTree>
    <p:extLst>
      <p:ext uri="{BB962C8B-B14F-4D97-AF65-F5344CB8AC3E}">
        <p14:creationId xmlns:p14="http://schemas.microsoft.com/office/powerpoint/2010/main" val="801078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755575" y="1052736"/>
            <a:ext cx="7817481" cy="2800767"/>
          </a:xfrm>
          <a:prstGeom prst="rect">
            <a:avLst/>
          </a:prstGeom>
        </p:spPr>
        <p:txBody>
          <a:bodyPr wrap="square">
            <a:spAutoFit/>
          </a:bodyPr>
          <a:lstStyle/>
          <a:p>
            <a:pPr marL="285750" indent="-285750">
              <a:lnSpc>
                <a:spcPct val="80000"/>
              </a:lnSpc>
              <a:buClr>
                <a:schemeClr val="folHlink"/>
              </a:buClr>
              <a:buFont typeface="Arial" pitchFamily="34" charset="0"/>
              <a:buChar char="•"/>
            </a:pPr>
            <a:r>
              <a:rPr lang="es-ES" sz="1600" b="1" dirty="0"/>
              <a:t>Artículo de dominio público, revista electrónica o base de datos libre.</a:t>
            </a:r>
          </a:p>
          <a:p>
            <a:pPr>
              <a:lnSpc>
                <a:spcPct val="80000"/>
              </a:lnSpc>
            </a:pPr>
            <a:endParaRPr lang="es-ES" sz="2000" dirty="0">
              <a:latin typeface="Arial" pitchFamily="34" charset="0"/>
              <a:cs typeface="Arial" pitchFamily="34" charset="0"/>
            </a:endParaRPr>
          </a:p>
          <a:p>
            <a:pPr>
              <a:lnSpc>
                <a:spcPct val="80000"/>
              </a:lnSpc>
            </a:pPr>
            <a:r>
              <a:rPr lang="es-ES" sz="2000" dirty="0" err="1">
                <a:latin typeface="Arial" pitchFamily="34" charset="0"/>
                <a:cs typeface="Arial" pitchFamily="34" charset="0"/>
              </a:rPr>
              <a:t>Lodewijkx</a:t>
            </a:r>
            <a:r>
              <a:rPr lang="es-ES" sz="2000" dirty="0">
                <a:latin typeface="Arial" pitchFamily="34" charset="0"/>
                <a:cs typeface="Arial" pitchFamily="34" charset="0"/>
              </a:rPr>
              <a:t>, H. F. M. (2001, Mayo 23). Individual-</a:t>
            </a:r>
            <a:r>
              <a:rPr lang="es-ES" sz="2000" dirty="0" err="1">
                <a:latin typeface="Arial" pitchFamily="34" charset="0"/>
                <a:cs typeface="Arial" pitchFamily="34" charset="0"/>
              </a:rPr>
              <a:t>group</a:t>
            </a:r>
            <a:r>
              <a:rPr lang="es-ES" sz="2000" dirty="0">
                <a:latin typeface="Arial" pitchFamily="34" charset="0"/>
                <a:cs typeface="Arial" pitchFamily="34" charset="0"/>
              </a:rPr>
              <a:t> </a:t>
            </a:r>
            <a:r>
              <a:rPr lang="es-ES" sz="2000" dirty="0" err="1">
                <a:latin typeface="Arial" pitchFamily="34" charset="0"/>
                <a:cs typeface="Arial" pitchFamily="34" charset="0"/>
              </a:rPr>
              <a:t>continuity</a:t>
            </a:r>
            <a:r>
              <a:rPr lang="es-ES" sz="2000" dirty="0">
                <a:latin typeface="Arial" pitchFamily="34" charset="0"/>
                <a:cs typeface="Arial" pitchFamily="34" charset="0"/>
              </a:rPr>
              <a:t> in </a:t>
            </a:r>
            <a:r>
              <a:rPr lang="es-ES" sz="2000" dirty="0" err="1">
                <a:latin typeface="Arial" pitchFamily="34" charset="0"/>
                <a:cs typeface="Arial" pitchFamily="34" charset="0"/>
              </a:rPr>
              <a:t>cooperation</a:t>
            </a:r>
            <a:r>
              <a:rPr lang="es-ES" sz="2000" dirty="0">
                <a:latin typeface="Arial" pitchFamily="34" charset="0"/>
                <a:cs typeface="Arial" pitchFamily="34" charset="0"/>
              </a:rPr>
              <a:t> and </a:t>
            </a:r>
            <a:r>
              <a:rPr lang="es-ES" sz="2000" dirty="0" err="1">
                <a:latin typeface="Arial" pitchFamily="34" charset="0"/>
                <a:cs typeface="Arial" pitchFamily="34" charset="0"/>
              </a:rPr>
              <a:t>competition</a:t>
            </a:r>
            <a:r>
              <a:rPr lang="es-ES" sz="2000" dirty="0">
                <a:latin typeface="Arial" pitchFamily="34" charset="0"/>
                <a:cs typeface="Arial" pitchFamily="34" charset="0"/>
              </a:rPr>
              <a:t> </a:t>
            </a:r>
            <a:r>
              <a:rPr lang="es-ES" sz="2000" dirty="0" err="1">
                <a:latin typeface="Arial" pitchFamily="34" charset="0"/>
                <a:cs typeface="Arial" pitchFamily="34" charset="0"/>
              </a:rPr>
              <a:t>under</a:t>
            </a:r>
            <a:r>
              <a:rPr lang="es-ES" sz="2000" dirty="0">
                <a:latin typeface="Arial" pitchFamily="34" charset="0"/>
                <a:cs typeface="Arial" pitchFamily="34" charset="0"/>
              </a:rPr>
              <a:t> </a:t>
            </a:r>
            <a:r>
              <a:rPr lang="es-ES" sz="2000" dirty="0" err="1">
                <a:latin typeface="Arial" pitchFamily="34" charset="0"/>
                <a:cs typeface="Arial" pitchFamily="34" charset="0"/>
              </a:rPr>
              <a:t>varying</a:t>
            </a:r>
            <a:r>
              <a:rPr lang="es-ES" sz="2000" dirty="0">
                <a:latin typeface="Arial" pitchFamily="34" charset="0"/>
                <a:cs typeface="Arial" pitchFamily="34" charset="0"/>
              </a:rPr>
              <a:t> </a:t>
            </a:r>
            <a:r>
              <a:rPr lang="es-ES" sz="2000" dirty="0" err="1">
                <a:latin typeface="Arial" pitchFamily="34" charset="0"/>
                <a:cs typeface="Arial" pitchFamily="34" charset="0"/>
              </a:rPr>
              <a:t>communication</a:t>
            </a:r>
            <a:r>
              <a:rPr lang="es-ES" sz="2000" dirty="0">
                <a:latin typeface="Arial" pitchFamily="34" charset="0"/>
                <a:cs typeface="Arial" pitchFamily="34" charset="0"/>
              </a:rPr>
              <a:t> </a:t>
            </a:r>
            <a:r>
              <a:rPr lang="es-ES" sz="2000" dirty="0" err="1">
                <a:latin typeface="Arial" pitchFamily="34" charset="0"/>
                <a:cs typeface="Arial" pitchFamily="34" charset="0"/>
              </a:rPr>
              <a:t>conditions</a:t>
            </a:r>
            <a:r>
              <a:rPr lang="es-ES" sz="2000" dirty="0">
                <a:latin typeface="Arial" pitchFamily="34" charset="0"/>
                <a:cs typeface="Arial" pitchFamily="34" charset="0"/>
              </a:rPr>
              <a:t>. </a:t>
            </a:r>
            <a:r>
              <a:rPr lang="es-ES" sz="2000" i="1" dirty="0" err="1">
                <a:latin typeface="Arial" pitchFamily="34" charset="0"/>
                <a:cs typeface="Arial" pitchFamily="34" charset="0"/>
              </a:rPr>
              <a:t>Current</a:t>
            </a:r>
            <a:r>
              <a:rPr lang="es-ES" sz="2000" i="1" dirty="0">
                <a:latin typeface="Arial" pitchFamily="34" charset="0"/>
                <a:cs typeface="Arial" pitchFamily="34" charset="0"/>
              </a:rPr>
              <a:t> </a:t>
            </a:r>
            <a:r>
              <a:rPr lang="es-ES" sz="2000" i="1" dirty="0" err="1">
                <a:latin typeface="Arial" pitchFamily="34" charset="0"/>
                <a:cs typeface="Arial" pitchFamily="34" charset="0"/>
              </a:rPr>
              <a:t>Issues</a:t>
            </a:r>
            <a:r>
              <a:rPr lang="es-ES" sz="2000" i="1" dirty="0">
                <a:latin typeface="Arial" pitchFamily="34" charset="0"/>
                <a:cs typeface="Arial" pitchFamily="34" charset="0"/>
              </a:rPr>
              <a:t> in Social </a:t>
            </a:r>
            <a:r>
              <a:rPr lang="es-ES" sz="2000" i="1" dirty="0" err="1">
                <a:latin typeface="Arial" pitchFamily="34" charset="0"/>
                <a:cs typeface="Arial" pitchFamily="34" charset="0"/>
              </a:rPr>
              <a:t>Psychology</a:t>
            </a:r>
            <a:r>
              <a:rPr lang="es-ES" sz="2000" i="1" dirty="0">
                <a:latin typeface="Arial" pitchFamily="34" charset="0"/>
                <a:cs typeface="Arial" pitchFamily="34" charset="0"/>
              </a:rPr>
              <a:t>, 6</a:t>
            </a:r>
            <a:r>
              <a:rPr lang="es-ES" sz="2000" dirty="0">
                <a:latin typeface="Arial" pitchFamily="34" charset="0"/>
                <a:cs typeface="Arial" pitchFamily="34" charset="0"/>
              </a:rPr>
              <a:t>(12), 166-182. </a:t>
            </a:r>
            <a:r>
              <a:rPr lang="es-ES" sz="2000" dirty="0" err="1">
                <a:latin typeface="Arial" pitchFamily="34" charset="0"/>
                <a:cs typeface="Arial" pitchFamily="34" charset="0"/>
              </a:rPr>
              <a:t>Extraido</a:t>
            </a:r>
            <a:r>
              <a:rPr lang="es-ES" sz="2000" dirty="0">
                <a:latin typeface="Arial" pitchFamily="34" charset="0"/>
                <a:cs typeface="Arial" pitchFamily="34" charset="0"/>
              </a:rPr>
              <a:t> el 14 de Septiembre de 2001 desde </a:t>
            </a:r>
            <a:r>
              <a:rPr lang="es-ES" sz="2000" dirty="0">
                <a:latin typeface="Arial" pitchFamily="34" charset="0"/>
                <a:cs typeface="Arial" pitchFamily="34" charset="0"/>
                <a:hlinkClick r:id="rId3"/>
              </a:rPr>
              <a:t>http://www.uiowa.edu/~grpproc/crisp/crisp.6.12.htm</a:t>
            </a:r>
            <a:r>
              <a:rPr lang="es-ES" sz="2000" dirty="0">
                <a:latin typeface="Arial" pitchFamily="34" charset="0"/>
                <a:cs typeface="Arial" pitchFamily="34" charset="0"/>
              </a:rPr>
              <a:t> </a:t>
            </a:r>
            <a:endParaRPr lang="es-ES" sz="2000" dirty="0" smtClean="0">
              <a:latin typeface="Arial" pitchFamily="34" charset="0"/>
              <a:cs typeface="Arial" pitchFamily="34" charset="0"/>
            </a:endParaRPr>
          </a:p>
          <a:p>
            <a:pPr>
              <a:lnSpc>
                <a:spcPct val="80000"/>
              </a:lnSpc>
            </a:pPr>
            <a:endParaRPr lang="es-ES" sz="2000" dirty="0">
              <a:latin typeface="Arial" pitchFamily="34" charset="0"/>
              <a:cs typeface="Arial" pitchFamily="34" charset="0"/>
            </a:endParaRPr>
          </a:p>
          <a:p>
            <a:pPr>
              <a:lnSpc>
                <a:spcPct val="80000"/>
              </a:lnSpc>
            </a:pPr>
            <a:endParaRPr lang="es-ES" sz="2000" dirty="0" smtClean="0">
              <a:latin typeface="Arial" pitchFamily="34" charset="0"/>
              <a:cs typeface="Arial" pitchFamily="34" charset="0"/>
            </a:endParaRPr>
          </a:p>
          <a:p>
            <a:pPr marL="285750" indent="-285750">
              <a:lnSpc>
                <a:spcPct val="80000"/>
              </a:lnSpc>
              <a:buFont typeface="Arial" pitchFamily="34" charset="0"/>
              <a:buChar char="•"/>
            </a:pPr>
            <a:r>
              <a:rPr lang="es-ES" sz="1600" b="1" dirty="0"/>
              <a:t>Artículo de revista electrónica con DOI</a:t>
            </a:r>
          </a:p>
          <a:p>
            <a:pPr>
              <a:lnSpc>
                <a:spcPct val="80000"/>
              </a:lnSpc>
            </a:pPr>
            <a:endParaRPr lang="es-ES" sz="2000" dirty="0">
              <a:latin typeface="Arial" pitchFamily="34" charset="0"/>
              <a:cs typeface="Arial" pitchFamily="34" charset="0"/>
            </a:endParaRPr>
          </a:p>
        </p:txBody>
      </p:sp>
      <p:sp>
        <p:nvSpPr>
          <p:cNvPr id="8" name="7 Rectángulo"/>
          <p:cNvSpPr/>
          <p:nvPr/>
        </p:nvSpPr>
        <p:spPr>
          <a:xfrm>
            <a:off x="827088" y="3573016"/>
            <a:ext cx="7632700" cy="163121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2000" dirty="0" err="1" smtClean="0">
                <a:solidFill>
                  <a:schemeClr val="tx1"/>
                </a:solidFill>
              </a:rPr>
              <a:t>Rockett</a:t>
            </a:r>
            <a:r>
              <a:rPr lang="en-US" sz="2000" dirty="0">
                <a:solidFill>
                  <a:schemeClr val="tx1"/>
                </a:solidFill>
              </a:rPr>
              <a:t>, I., Lian, Y., Stack, S., Wang, S. &amp; </a:t>
            </a:r>
            <a:r>
              <a:rPr lang="en-US" sz="2000" dirty="0" err="1" smtClean="0">
                <a:solidFill>
                  <a:schemeClr val="tx1"/>
                </a:solidFill>
              </a:rPr>
              <a:t>Ducatman</a:t>
            </a:r>
            <a:r>
              <a:rPr lang="en-US" sz="2000" dirty="0">
                <a:solidFill>
                  <a:schemeClr val="tx1"/>
                </a:solidFill>
              </a:rPr>
              <a:t>, A. (2009). Discrepant </a:t>
            </a:r>
            <a:r>
              <a:rPr lang="en-US" sz="2000" dirty="0" smtClean="0">
                <a:solidFill>
                  <a:schemeClr val="tx1"/>
                </a:solidFill>
              </a:rPr>
              <a:t>comorbidity between </a:t>
            </a:r>
            <a:r>
              <a:rPr lang="en-US" sz="2000" dirty="0">
                <a:solidFill>
                  <a:schemeClr val="tx1"/>
                </a:solidFill>
              </a:rPr>
              <a:t>minority and white suicides: </a:t>
            </a:r>
            <a:r>
              <a:rPr lang="en-US" sz="2000" dirty="0" smtClean="0">
                <a:solidFill>
                  <a:schemeClr val="tx1"/>
                </a:solidFill>
              </a:rPr>
              <a:t>A  </a:t>
            </a:r>
          </a:p>
          <a:p>
            <a:pPr>
              <a:defRPr/>
            </a:pPr>
            <a:r>
              <a:rPr lang="en-US" sz="2000" dirty="0" smtClean="0">
                <a:solidFill>
                  <a:schemeClr val="tx1"/>
                </a:solidFill>
              </a:rPr>
              <a:t>national multiple cause-of-death analysis.   BMC </a:t>
            </a:r>
            <a:r>
              <a:rPr lang="en-US" sz="2000" dirty="0">
                <a:solidFill>
                  <a:schemeClr val="tx1"/>
                </a:solidFill>
              </a:rPr>
              <a:t>Psychiatry, 9. DOI:10.1186/1471-244X-9-10</a:t>
            </a:r>
            <a:endParaRPr lang="es-ES" sz="2000" dirty="0">
              <a:solidFill>
                <a:schemeClr val="tx1"/>
              </a:solidFill>
            </a:endParaRPr>
          </a:p>
          <a:p>
            <a:pPr>
              <a:defRPr/>
            </a:pPr>
            <a:endParaRPr lang="es-ES" sz="2000" dirty="0">
              <a:solidFill>
                <a:schemeClr val="tx1"/>
              </a:solidFill>
            </a:endParaRPr>
          </a:p>
        </p:txBody>
      </p:sp>
    </p:spTree>
    <p:extLst>
      <p:ext uri="{BB962C8B-B14F-4D97-AF65-F5344CB8AC3E}">
        <p14:creationId xmlns:p14="http://schemas.microsoft.com/office/powerpoint/2010/main" val="1283714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408746"/>
            <a:ext cx="5684248" cy="707886"/>
          </a:xfrm>
          <a:prstGeom prst="rect">
            <a:avLst/>
          </a:prstGeom>
        </p:spPr>
        <p:txBody>
          <a:bodyPr wrap="none">
            <a:spAutoFit/>
          </a:bodyPr>
          <a:lstStyle/>
          <a:p>
            <a:r>
              <a:rPr lang="es-ES" sz="2000" b="1" dirty="0" smtClean="0">
                <a:solidFill>
                  <a:schemeClr val="bg1">
                    <a:lumMod val="65000"/>
                  </a:schemeClr>
                </a:solidFill>
              </a:rPr>
              <a:t>» </a:t>
            </a:r>
            <a:r>
              <a:rPr lang="en-US" sz="2000" b="1" dirty="0" smtClean="0">
                <a:solidFill>
                  <a:schemeClr val="bg1">
                    <a:lumMod val="65000"/>
                  </a:schemeClr>
                </a:solidFill>
              </a:rPr>
              <a:t>MODELOS </a:t>
            </a:r>
            <a:r>
              <a:rPr lang="en-US" sz="2000" b="1" dirty="0">
                <a:solidFill>
                  <a:schemeClr val="bg1">
                    <a:lumMod val="65000"/>
                  </a:schemeClr>
                </a:solidFill>
              </a:rPr>
              <a:t>GENERALES PARA LA </a:t>
            </a:r>
            <a:r>
              <a:rPr lang="en-US" sz="2000" b="1" dirty="0" smtClean="0">
                <a:solidFill>
                  <a:schemeClr val="bg1">
                    <a:lumMod val="65000"/>
                  </a:schemeClr>
                </a:solidFill>
              </a:rPr>
              <a:t>BIBLIOGRAFÍA DE </a:t>
            </a:r>
          </a:p>
          <a:p>
            <a:r>
              <a:rPr lang="en-US" sz="2000" b="1" dirty="0" smtClean="0">
                <a:solidFill>
                  <a:schemeClr val="bg1">
                    <a:lumMod val="65000"/>
                  </a:schemeClr>
                </a:solidFill>
              </a:rPr>
              <a:t>DOCUMENTOS</a:t>
            </a:r>
            <a:r>
              <a:rPr lang="en-US" sz="2000" b="1" dirty="0">
                <a:solidFill>
                  <a:schemeClr val="bg1">
                    <a:lumMod val="65000"/>
                  </a:schemeClr>
                </a:solidFill>
              </a:rPr>
              <a:t> </a:t>
            </a:r>
            <a:r>
              <a:rPr lang="en-US" sz="2000" b="1" dirty="0" smtClean="0">
                <a:solidFill>
                  <a:schemeClr val="bg1">
                    <a:lumMod val="65000"/>
                  </a:schemeClr>
                </a:solidFill>
              </a:rPr>
              <a:t>DE SALIDA</a:t>
            </a:r>
            <a:endParaRPr lang="es-ES" sz="2000" b="1" dirty="0">
              <a:solidFill>
                <a:schemeClr val="bg1">
                  <a:lumMod val="65000"/>
                </a:schemeClr>
              </a:solidFill>
            </a:endParaRPr>
          </a:p>
        </p:txBody>
      </p:sp>
      <p:sp>
        <p:nvSpPr>
          <p:cNvPr id="9" name="Rectangle 3"/>
          <p:cNvSpPr>
            <a:spLocks noGrp="1" noChangeArrowheads="1"/>
          </p:cNvSpPr>
          <p:nvPr>
            <p:ph idx="1"/>
          </p:nvPr>
        </p:nvSpPr>
        <p:spPr>
          <a:xfrm>
            <a:off x="827088" y="1806344"/>
            <a:ext cx="7286408" cy="655638"/>
          </a:xfrm>
        </p:spPr>
        <p:txBody>
          <a:bodyPr/>
          <a:lstStyle/>
          <a:p>
            <a:pPr eaLnBrk="1" hangingPunct="1">
              <a:lnSpc>
                <a:spcPct val="80000"/>
              </a:lnSpc>
              <a:buClr>
                <a:schemeClr val="folHlink"/>
              </a:buClr>
            </a:pPr>
            <a:r>
              <a:rPr lang="es-ES" sz="1600" b="1" dirty="0"/>
              <a:t>Documentos en CD-ROM: </a:t>
            </a:r>
          </a:p>
          <a:p>
            <a:pPr eaLnBrk="1" hangingPunct="1">
              <a:lnSpc>
                <a:spcPct val="80000"/>
              </a:lnSpc>
              <a:buClr>
                <a:schemeClr val="folHlink"/>
              </a:buClr>
              <a:buFont typeface="Wingdings" pitchFamily="2" charset="2"/>
              <a:buNone/>
            </a:pPr>
            <a:endParaRPr lang="es-ES" sz="2400" b="1" dirty="0" smtClean="0"/>
          </a:p>
          <a:p>
            <a:pPr eaLnBrk="1" hangingPunct="1">
              <a:lnSpc>
                <a:spcPct val="80000"/>
              </a:lnSpc>
              <a:buClr>
                <a:schemeClr val="folHlink"/>
              </a:buClr>
              <a:buFont typeface="Wingdings" pitchFamily="2" charset="2"/>
              <a:buNone/>
            </a:pPr>
            <a:endParaRPr lang="es-ES" dirty="0" smtClean="0"/>
          </a:p>
          <a:p>
            <a:pPr eaLnBrk="1" hangingPunct="1">
              <a:lnSpc>
                <a:spcPct val="80000"/>
              </a:lnSpc>
              <a:buFont typeface="Wingdings" pitchFamily="2" charset="2"/>
              <a:buNone/>
            </a:pPr>
            <a:endParaRPr lang="es-ES" dirty="0" smtClean="0"/>
          </a:p>
        </p:txBody>
      </p:sp>
      <p:sp>
        <p:nvSpPr>
          <p:cNvPr id="10" name="9 Rectángulo"/>
          <p:cNvSpPr/>
          <p:nvPr/>
        </p:nvSpPr>
        <p:spPr>
          <a:xfrm>
            <a:off x="827088" y="2249577"/>
            <a:ext cx="7308967"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2000" dirty="0" smtClean="0"/>
              <a:t>Corliss</a:t>
            </a:r>
            <a:r>
              <a:rPr lang="en-US" sz="2000" dirty="0"/>
              <a:t>, R. (1992, </a:t>
            </a:r>
            <a:r>
              <a:rPr lang="en-US" sz="2000" dirty="0" err="1"/>
              <a:t>septiembre</a:t>
            </a:r>
            <a:r>
              <a:rPr lang="en-US" sz="2000" dirty="0"/>
              <a:t> 21). Sleepwalking into a  </a:t>
            </a:r>
          </a:p>
          <a:p>
            <a:pPr>
              <a:defRPr/>
            </a:pPr>
            <a:r>
              <a:rPr lang="en-US" sz="2000" dirty="0"/>
              <a:t>       mess [Reseña de la película Husbands and   </a:t>
            </a:r>
          </a:p>
          <a:p>
            <a:pPr>
              <a:defRPr/>
            </a:pPr>
            <a:r>
              <a:rPr lang="en-US" sz="2000" dirty="0"/>
              <a:t>       wives],[CD Rom]. </a:t>
            </a:r>
            <a:r>
              <a:rPr lang="en-US" sz="2000" b="1" dirty="0"/>
              <a:t>Time Almanac. </a:t>
            </a:r>
            <a:endParaRPr lang="es-ES" sz="2000" dirty="0"/>
          </a:p>
          <a:p>
            <a:pPr>
              <a:defRPr/>
            </a:pPr>
            <a:r>
              <a:rPr lang="en-US" sz="2000" b="1" dirty="0"/>
              <a:t>       </a:t>
            </a:r>
            <a:r>
              <a:rPr lang="en-US" sz="2000" dirty="0"/>
              <a:t>Washington, DC: Compact Publishing Inc. </a:t>
            </a:r>
            <a:endParaRPr lang="es-ES" sz="2000" dirty="0">
              <a:solidFill>
                <a:schemeClr val="tx2"/>
              </a:solidFill>
            </a:endParaRPr>
          </a:p>
        </p:txBody>
      </p:sp>
    </p:spTree>
    <p:extLst>
      <p:ext uri="{BB962C8B-B14F-4D97-AF65-F5344CB8AC3E}">
        <p14:creationId xmlns:p14="http://schemas.microsoft.com/office/powerpoint/2010/main" val="4153563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408746"/>
            <a:ext cx="5684248" cy="707886"/>
          </a:xfrm>
          <a:prstGeom prst="rect">
            <a:avLst/>
          </a:prstGeom>
        </p:spPr>
        <p:txBody>
          <a:bodyPr wrap="none">
            <a:spAutoFit/>
          </a:bodyPr>
          <a:lstStyle/>
          <a:p>
            <a:r>
              <a:rPr lang="es-ES" sz="2000" b="1" dirty="0" smtClean="0">
                <a:solidFill>
                  <a:schemeClr val="bg1">
                    <a:lumMod val="65000"/>
                  </a:schemeClr>
                </a:solidFill>
              </a:rPr>
              <a:t>» </a:t>
            </a:r>
            <a:r>
              <a:rPr lang="en-US" sz="2000" b="1" dirty="0" smtClean="0">
                <a:solidFill>
                  <a:schemeClr val="bg1">
                    <a:lumMod val="65000"/>
                  </a:schemeClr>
                </a:solidFill>
              </a:rPr>
              <a:t>MODELOS </a:t>
            </a:r>
            <a:r>
              <a:rPr lang="en-US" sz="2000" b="1" dirty="0">
                <a:solidFill>
                  <a:schemeClr val="bg1">
                    <a:lumMod val="65000"/>
                  </a:schemeClr>
                </a:solidFill>
              </a:rPr>
              <a:t>GENERALES PARA LA </a:t>
            </a:r>
            <a:r>
              <a:rPr lang="en-US" sz="2000" b="1" dirty="0" smtClean="0">
                <a:solidFill>
                  <a:schemeClr val="bg1">
                    <a:lumMod val="65000"/>
                  </a:schemeClr>
                </a:solidFill>
              </a:rPr>
              <a:t>BIBLIOGRAFÍA DE </a:t>
            </a:r>
          </a:p>
          <a:p>
            <a:r>
              <a:rPr lang="en-US" sz="2000" b="1" dirty="0" smtClean="0">
                <a:solidFill>
                  <a:schemeClr val="bg1">
                    <a:lumMod val="65000"/>
                  </a:schemeClr>
                </a:solidFill>
              </a:rPr>
              <a:t>LIBROS ELECTR</a:t>
            </a:r>
            <a:r>
              <a:rPr lang="es-HN" sz="2000" b="1" dirty="0" smtClean="0">
                <a:solidFill>
                  <a:schemeClr val="bg1">
                    <a:lumMod val="65000"/>
                  </a:schemeClr>
                </a:solidFill>
              </a:rPr>
              <a:t>Ó</a:t>
            </a:r>
            <a:r>
              <a:rPr lang="en-US" sz="2000" b="1" dirty="0" smtClean="0">
                <a:solidFill>
                  <a:schemeClr val="bg1">
                    <a:lumMod val="65000"/>
                  </a:schemeClr>
                </a:solidFill>
              </a:rPr>
              <a:t>NICOS</a:t>
            </a:r>
            <a:endParaRPr lang="es-ES" sz="2000" b="1" dirty="0">
              <a:solidFill>
                <a:schemeClr val="bg1">
                  <a:lumMod val="65000"/>
                </a:schemeClr>
              </a:solidFill>
            </a:endParaRPr>
          </a:p>
        </p:txBody>
      </p:sp>
      <p:sp>
        <p:nvSpPr>
          <p:cNvPr id="9" name="8 Rectángulo"/>
          <p:cNvSpPr/>
          <p:nvPr/>
        </p:nvSpPr>
        <p:spPr>
          <a:xfrm>
            <a:off x="827583" y="1412776"/>
            <a:ext cx="7560841" cy="16312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2000" dirty="0" smtClean="0"/>
              <a:t>O´Keefe</a:t>
            </a:r>
            <a:r>
              <a:rPr lang="en-US" sz="2000" dirty="0"/>
              <a:t>, E (</a:t>
            </a:r>
            <a:r>
              <a:rPr lang="en-US" sz="2000" dirty="0" err="1"/>
              <a:t>n.d.</a:t>
            </a:r>
            <a:r>
              <a:rPr lang="en-US" sz="2000" dirty="0"/>
              <a:t>). </a:t>
            </a:r>
            <a:r>
              <a:rPr lang="en-US" sz="2000" i="1" dirty="0"/>
              <a:t>Egoism &amp; the crisis in Western  </a:t>
            </a:r>
          </a:p>
          <a:p>
            <a:pPr>
              <a:defRPr/>
            </a:pPr>
            <a:r>
              <a:rPr lang="en-US" sz="2000" i="1" dirty="0"/>
              <a:t>       values. </a:t>
            </a:r>
            <a:r>
              <a:rPr lang="en-US" sz="2000" dirty="0" err="1"/>
              <a:t>Retreived</a:t>
            </a:r>
            <a:r>
              <a:rPr lang="en-US" sz="2000" dirty="0"/>
              <a:t> from:</a:t>
            </a:r>
          </a:p>
          <a:p>
            <a:pPr>
              <a:defRPr/>
            </a:pPr>
            <a:r>
              <a:rPr lang="en-US" sz="2000" dirty="0"/>
              <a:t>       http://www.onlineoriginals.com/showitem.asp?itemID=135  </a:t>
            </a:r>
            <a:endParaRPr lang="es-ES" sz="2000" dirty="0"/>
          </a:p>
          <a:p>
            <a:pPr>
              <a:defRPr/>
            </a:pPr>
            <a:r>
              <a:rPr lang="es-PR" sz="2000" dirty="0"/>
              <a:t>       </a:t>
            </a:r>
          </a:p>
          <a:p>
            <a:pPr algn="ctr">
              <a:defRPr/>
            </a:pPr>
            <a:r>
              <a:rPr lang="es-PR" sz="2000" dirty="0" smtClean="0"/>
              <a:t>NO </a:t>
            </a:r>
            <a:r>
              <a:rPr lang="es-PR" sz="2000" dirty="0"/>
              <a:t>se indica casa editora, ni lugar de publicación</a:t>
            </a:r>
            <a:r>
              <a:rPr lang="es-ES" sz="2000" dirty="0" smtClean="0"/>
              <a:t>.</a:t>
            </a:r>
            <a:endParaRPr lang="es-ES" sz="2000" dirty="0"/>
          </a:p>
        </p:txBody>
      </p:sp>
      <p:sp>
        <p:nvSpPr>
          <p:cNvPr id="10" name="9 Rectángulo"/>
          <p:cNvSpPr/>
          <p:nvPr/>
        </p:nvSpPr>
        <p:spPr>
          <a:xfrm>
            <a:off x="807335" y="3257689"/>
            <a:ext cx="7581089"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s-PR" sz="2000" u="sng" dirty="0" smtClean="0"/>
              <a:t>Libro </a:t>
            </a:r>
            <a:r>
              <a:rPr lang="es-PR" sz="2000" u="sng" dirty="0"/>
              <a:t>electrónico sin DOI:</a:t>
            </a:r>
            <a:endParaRPr lang="es-ES" sz="2000" u="sng" dirty="0"/>
          </a:p>
          <a:p>
            <a:pPr>
              <a:defRPr/>
            </a:pPr>
            <a:r>
              <a:rPr lang="es-PR" sz="2000" dirty="0" smtClean="0"/>
              <a:t>Autor</a:t>
            </a:r>
            <a:r>
              <a:rPr lang="es-PR" sz="2000" dirty="0"/>
              <a:t>, A. A. (año). Título del libro. </a:t>
            </a:r>
            <a:endParaRPr lang="es-PR" sz="2000" dirty="0" smtClean="0"/>
          </a:p>
          <a:p>
            <a:pPr>
              <a:defRPr/>
            </a:pPr>
            <a:r>
              <a:rPr lang="es-PR" sz="2000" dirty="0" smtClean="0"/>
              <a:t>Recuperado </a:t>
            </a:r>
            <a:r>
              <a:rPr lang="es-PR" sz="2000" dirty="0"/>
              <a:t>de http://www.xxxxxxxxx</a:t>
            </a:r>
            <a:endParaRPr lang="es-ES" sz="2000" dirty="0"/>
          </a:p>
          <a:p>
            <a:pPr>
              <a:defRPr/>
            </a:pPr>
            <a:endParaRPr lang="es-ES" sz="2000" dirty="0">
              <a:solidFill>
                <a:schemeClr val="tx2"/>
              </a:solidFill>
            </a:endParaRPr>
          </a:p>
        </p:txBody>
      </p:sp>
      <p:sp>
        <p:nvSpPr>
          <p:cNvPr id="11" name="10 Rectángulo"/>
          <p:cNvSpPr/>
          <p:nvPr/>
        </p:nvSpPr>
        <p:spPr>
          <a:xfrm>
            <a:off x="830884" y="4809346"/>
            <a:ext cx="7557540"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s-PR" sz="2000" u="sng" dirty="0" smtClean="0"/>
              <a:t>Libro </a:t>
            </a:r>
            <a:r>
              <a:rPr lang="es-PR" sz="2000" u="sng" dirty="0"/>
              <a:t>electrónico con DOI asignado</a:t>
            </a:r>
            <a:r>
              <a:rPr lang="es-PR" sz="2000" u="sng" dirty="0" smtClean="0"/>
              <a:t>:</a:t>
            </a:r>
            <a:endParaRPr lang="es-ES" sz="2000" dirty="0"/>
          </a:p>
          <a:p>
            <a:pPr>
              <a:defRPr/>
            </a:pPr>
            <a:r>
              <a:rPr lang="es-PR" sz="2000" dirty="0"/>
              <a:t>Autor, A. A. (año). Título del libro. </a:t>
            </a:r>
            <a:r>
              <a:rPr lang="es-PR" sz="2000" dirty="0" err="1" smtClean="0"/>
              <a:t>doi:xxxxxxxxx</a:t>
            </a:r>
            <a:endParaRPr lang="es-PR" sz="2000" dirty="0"/>
          </a:p>
        </p:txBody>
      </p:sp>
    </p:spTree>
    <p:extLst>
      <p:ext uri="{BB962C8B-B14F-4D97-AF65-F5344CB8AC3E}">
        <p14:creationId xmlns:p14="http://schemas.microsoft.com/office/powerpoint/2010/main" val="1152446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408746"/>
            <a:ext cx="5684248" cy="707886"/>
          </a:xfrm>
          <a:prstGeom prst="rect">
            <a:avLst/>
          </a:prstGeom>
        </p:spPr>
        <p:txBody>
          <a:bodyPr wrap="none">
            <a:spAutoFit/>
          </a:bodyPr>
          <a:lstStyle/>
          <a:p>
            <a:r>
              <a:rPr lang="es-ES" sz="2000" b="1" dirty="0" smtClean="0">
                <a:solidFill>
                  <a:schemeClr val="bg1">
                    <a:lumMod val="65000"/>
                  </a:schemeClr>
                </a:solidFill>
              </a:rPr>
              <a:t>» </a:t>
            </a:r>
            <a:r>
              <a:rPr lang="en-US" sz="2000" b="1" dirty="0" smtClean="0">
                <a:solidFill>
                  <a:schemeClr val="bg1">
                    <a:lumMod val="65000"/>
                  </a:schemeClr>
                </a:solidFill>
              </a:rPr>
              <a:t>MODELOS </a:t>
            </a:r>
            <a:r>
              <a:rPr lang="en-US" sz="2000" b="1" dirty="0">
                <a:solidFill>
                  <a:schemeClr val="bg1">
                    <a:lumMod val="65000"/>
                  </a:schemeClr>
                </a:solidFill>
              </a:rPr>
              <a:t>GENERALES PARA LA </a:t>
            </a:r>
            <a:r>
              <a:rPr lang="en-US" sz="2000" b="1" dirty="0" smtClean="0">
                <a:solidFill>
                  <a:schemeClr val="bg1">
                    <a:lumMod val="65000"/>
                  </a:schemeClr>
                </a:solidFill>
              </a:rPr>
              <a:t>BIBLIOGRAFÍA DE </a:t>
            </a:r>
          </a:p>
          <a:p>
            <a:r>
              <a:rPr lang="es-HN" sz="2000" b="1" dirty="0" smtClean="0">
                <a:solidFill>
                  <a:schemeClr val="bg1">
                    <a:lumMod val="65000"/>
                  </a:schemeClr>
                </a:solidFill>
              </a:rPr>
              <a:t>DOCUMENTOS EN LÍNEA</a:t>
            </a:r>
            <a:endParaRPr lang="es-ES" sz="2000" b="1" dirty="0">
              <a:solidFill>
                <a:schemeClr val="bg1">
                  <a:lumMod val="65000"/>
                </a:schemeClr>
              </a:solidFill>
            </a:endParaRPr>
          </a:p>
        </p:txBody>
      </p:sp>
      <p:sp>
        <p:nvSpPr>
          <p:cNvPr id="9" name="Rectangle 3"/>
          <p:cNvSpPr>
            <a:spLocks noGrp="1" noChangeArrowheads="1"/>
          </p:cNvSpPr>
          <p:nvPr>
            <p:ph idx="1"/>
          </p:nvPr>
        </p:nvSpPr>
        <p:spPr>
          <a:xfrm>
            <a:off x="685800" y="1344215"/>
            <a:ext cx="7772400" cy="1076673"/>
          </a:xfrm>
        </p:spPr>
        <p:txBody>
          <a:bodyPr>
            <a:normAutofit/>
          </a:bodyPr>
          <a:lstStyle/>
          <a:p>
            <a:pPr eaLnBrk="1" hangingPunct="1">
              <a:buFont typeface="Wingdings" pitchFamily="2" charset="2"/>
              <a:buNone/>
            </a:pPr>
            <a:r>
              <a:rPr lang="es-ES" sz="2000" dirty="0" smtClean="0"/>
              <a:t>Documentos no periódicos obtenidos de sitios web, grupos de noticias, grupos de discusión por mail, etc.</a:t>
            </a:r>
            <a:endParaRPr lang="es-MX" sz="2000" dirty="0" smtClean="0">
              <a:solidFill>
                <a:schemeClr val="folHlink"/>
              </a:solidFill>
            </a:endParaRPr>
          </a:p>
          <a:p>
            <a:pPr eaLnBrk="1" hangingPunct="1">
              <a:buClr>
                <a:schemeClr val="folHlink"/>
              </a:buClr>
            </a:pPr>
            <a:r>
              <a:rPr lang="es-ES" sz="2000" b="1" dirty="0" smtClean="0"/>
              <a:t>Forma general – documentos en línea</a:t>
            </a:r>
          </a:p>
          <a:p>
            <a:pPr eaLnBrk="1" hangingPunct="1"/>
            <a:endParaRPr lang="es-MX" sz="2000" b="1" dirty="0" smtClean="0"/>
          </a:p>
          <a:p>
            <a:pPr eaLnBrk="1" hangingPunct="1"/>
            <a:endParaRPr lang="es-ES" sz="2000" b="1" dirty="0" smtClean="0"/>
          </a:p>
        </p:txBody>
      </p:sp>
      <p:sp>
        <p:nvSpPr>
          <p:cNvPr id="10" name="Rectangle 5"/>
          <p:cNvSpPr>
            <a:spLocks noChangeArrowheads="1"/>
          </p:cNvSpPr>
          <p:nvPr/>
        </p:nvSpPr>
        <p:spPr bwMode="auto">
          <a:xfrm>
            <a:off x="813233" y="2564904"/>
            <a:ext cx="7200900" cy="649287"/>
          </a:xfrm>
          <a:prstGeom prst="rect">
            <a:avLst/>
          </a:prstGeom>
          <a:solidFill>
            <a:srgbClr val="99CCFF"/>
          </a:solidFill>
          <a:ln w="9525">
            <a:solidFill>
              <a:schemeClr val="tx1"/>
            </a:solidFill>
            <a:miter lim="800000"/>
            <a:headEnd/>
            <a:tailEnd/>
          </a:ln>
        </p:spPr>
        <p:txBody>
          <a:bodyPr wrap="none" anchor="ctr"/>
          <a:lstStyle/>
          <a:p>
            <a:pPr algn="ctr">
              <a:lnSpc>
                <a:spcPct val="80000"/>
              </a:lnSpc>
              <a:spcBef>
                <a:spcPct val="20000"/>
              </a:spcBef>
              <a:buClr>
                <a:schemeClr val="accent2"/>
              </a:buClr>
              <a:buSzPct val="90000"/>
              <a:buFont typeface="Wingdings" pitchFamily="2" charset="2"/>
              <a:buNone/>
            </a:pPr>
            <a:r>
              <a:rPr lang="es-ES" sz="2100" dirty="0">
                <a:solidFill>
                  <a:schemeClr val="bg1"/>
                </a:solidFill>
              </a:rPr>
              <a:t>Autor, A. A. (año). </a:t>
            </a:r>
            <a:r>
              <a:rPr lang="es-ES" sz="2100" i="1" dirty="0">
                <a:solidFill>
                  <a:schemeClr val="bg1"/>
                </a:solidFill>
              </a:rPr>
              <a:t>Título del trabajo</a:t>
            </a:r>
            <a:r>
              <a:rPr lang="es-ES" sz="2100" dirty="0">
                <a:solidFill>
                  <a:schemeClr val="bg1"/>
                </a:solidFill>
              </a:rPr>
              <a:t>. Extraído el día del mes </a:t>
            </a:r>
          </a:p>
          <a:p>
            <a:pPr algn="ctr">
              <a:lnSpc>
                <a:spcPct val="80000"/>
              </a:lnSpc>
              <a:spcBef>
                <a:spcPct val="20000"/>
              </a:spcBef>
              <a:buClr>
                <a:schemeClr val="accent2"/>
              </a:buClr>
              <a:buSzPct val="90000"/>
              <a:buFont typeface="Wingdings" pitchFamily="2" charset="2"/>
              <a:buNone/>
            </a:pPr>
            <a:r>
              <a:rPr lang="es-ES" sz="2100" dirty="0">
                <a:solidFill>
                  <a:schemeClr val="bg1"/>
                </a:solidFill>
              </a:rPr>
              <a:t>de año desde fuente</a:t>
            </a:r>
            <a:r>
              <a:rPr lang="es-ES" sz="2100" dirty="0"/>
              <a:t>.</a:t>
            </a:r>
            <a:endParaRPr lang="es-ES" sz="2100" b="1" dirty="0">
              <a:solidFill>
                <a:schemeClr val="bg2"/>
              </a:solidFill>
            </a:endParaRPr>
          </a:p>
        </p:txBody>
      </p:sp>
    </p:spTree>
    <p:extLst>
      <p:ext uri="{BB962C8B-B14F-4D97-AF65-F5344CB8AC3E}">
        <p14:creationId xmlns:p14="http://schemas.microsoft.com/office/powerpoint/2010/main" val="4297083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408746"/>
            <a:ext cx="5684248" cy="707886"/>
          </a:xfrm>
          <a:prstGeom prst="rect">
            <a:avLst/>
          </a:prstGeom>
        </p:spPr>
        <p:txBody>
          <a:bodyPr wrap="none">
            <a:spAutoFit/>
          </a:bodyPr>
          <a:lstStyle/>
          <a:p>
            <a:r>
              <a:rPr lang="es-ES" sz="2000" b="1" dirty="0" smtClean="0">
                <a:solidFill>
                  <a:schemeClr val="bg1">
                    <a:lumMod val="65000"/>
                  </a:schemeClr>
                </a:solidFill>
              </a:rPr>
              <a:t>» </a:t>
            </a:r>
            <a:r>
              <a:rPr lang="en-US" sz="2000" b="1" dirty="0" smtClean="0">
                <a:solidFill>
                  <a:schemeClr val="bg1">
                    <a:lumMod val="65000"/>
                  </a:schemeClr>
                </a:solidFill>
              </a:rPr>
              <a:t>MODELOS </a:t>
            </a:r>
            <a:r>
              <a:rPr lang="en-US" sz="2000" b="1" dirty="0">
                <a:solidFill>
                  <a:schemeClr val="bg1">
                    <a:lumMod val="65000"/>
                  </a:schemeClr>
                </a:solidFill>
              </a:rPr>
              <a:t>GENERALES PARA LA </a:t>
            </a:r>
            <a:r>
              <a:rPr lang="en-US" sz="2000" b="1" dirty="0" smtClean="0">
                <a:solidFill>
                  <a:schemeClr val="bg1">
                    <a:lumMod val="65000"/>
                  </a:schemeClr>
                </a:solidFill>
              </a:rPr>
              <a:t>BIBLIOGRAFÍA DE </a:t>
            </a:r>
          </a:p>
          <a:p>
            <a:r>
              <a:rPr lang="es-HN" sz="2000" b="1" dirty="0" smtClean="0">
                <a:solidFill>
                  <a:schemeClr val="bg1">
                    <a:lumMod val="65000"/>
                  </a:schemeClr>
                </a:solidFill>
              </a:rPr>
              <a:t>DOCUMENTOS O MENSAJES ELECTRÓINICOS</a:t>
            </a:r>
            <a:endParaRPr lang="es-ES" sz="2000" b="1" dirty="0">
              <a:solidFill>
                <a:schemeClr val="bg1">
                  <a:lumMod val="65000"/>
                </a:schemeClr>
              </a:solidFill>
            </a:endParaRPr>
          </a:p>
        </p:txBody>
      </p:sp>
      <p:sp>
        <p:nvSpPr>
          <p:cNvPr id="11" name="Rectangle 3"/>
          <p:cNvSpPr>
            <a:spLocks noGrp="1" noChangeArrowheads="1"/>
          </p:cNvSpPr>
          <p:nvPr>
            <p:ph idx="1"/>
          </p:nvPr>
        </p:nvSpPr>
        <p:spPr>
          <a:xfrm>
            <a:off x="347131" y="1451471"/>
            <a:ext cx="8977397" cy="655638"/>
          </a:xfrm>
        </p:spPr>
        <p:txBody>
          <a:bodyPr/>
          <a:lstStyle/>
          <a:p>
            <a:pPr eaLnBrk="1" hangingPunct="1">
              <a:lnSpc>
                <a:spcPct val="80000"/>
              </a:lnSpc>
              <a:buClr>
                <a:schemeClr val="folHlink"/>
              </a:buClr>
            </a:pPr>
            <a:r>
              <a:rPr lang="es-ES" sz="1600" b="1" dirty="0"/>
              <a:t>Grupo de noticias (</a:t>
            </a:r>
            <a:r>
              <a:rPr lang="es-ES" sz="1600" b="1" dirty="0" err="1"/>
              <a:t>newsgroup</a:t>
            </a:r>
            <a:r>
              <a:rPr lang="es-ES" sz="1600" b="1" dirty="0"/>
              <a:t>): </a:t>
            </a:r>
          </a:p>
          <a:p>
            <a:pPr eaLnBrk="1" hangingPunct="1">
              <a:lnSpc>
                <a:spcPct val="80000"/>
              </a:lnSpc>
              <a:buClr>
                <a:schemeClr val="folHlink"/>
              </a:buClr>
              <a:buFont typeface="Wingdings" pitchFamily="2" charset="2"/>
              <a:buNone/>
            </a:pPr>
            <a:endParaRPr lang="es-ES" dirty="0" smtClean="0"/>
          </a:p>
          <a:p>
            <a:pPr eaLnBrk="1" hangingPunct="1">
              <a:lnSpc>
                <a:spcPct val="80000"/>
              </a:lnSpc>
              <a:buFont typeface="Wingdings" pitchFamily="2" charset="2"/>
              <a:buNone/>
            </a:pPr>
            <a:endParaRPr lang="es-ES" dirty="0" smtClean="0"/>
          </a:p>
        </p:txBody>
      </p:sp>
      <p:sp>
        <p:nvSpPr>
          <p:cNvPr id="12" name="11 Rectángulo"/>
          <p:cNvSpPr/>
          <p:nvPr/>
        </p:nvSpPr>
        <p:spPr>
          <a:xfrm>
            <a:off x="611560" y="2060848"/>
            <a:ext cx="8064896"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2400" dirty="0" smtClean="0"/>
              <a:t>Chalmers</a:t>
            </a:r>
            <a:r>
              <a:rPr lang="en-US" sz="2400" dirty="0"/>
              <a:t>, D. (2000, November 17). Seeing with sound  </a:t>
            </a:r>
          </a:p>
          <a:p>
            <a:pPr>
              <a:defRPr/>
            </a:pPr>
            <a:r>
              <a:rPr lang="en-US" sz="2400" dirty="0"/>
              <a:t>        [</a:t>
            </a:r>
            <a:r>
              <a:rPr lang="en-US" sz="2400" dirty="0" err="1"/>
              <a:t>Msg</a:t>
            </a:r>
            <a:r>
              <a:rPr lang="en-US" sz="2400" dirty="0"/>
              <a:t> 1]. </a:t>
            </a:r>
            <a:r>
              <a:rPr lang="es-ES" sz="2400" dirty="0"/>
              <a:t>Mensaje colocado en </a:t>
            </a:r>
          </a:p>
          <a:p>
            <a:pPr>
              <a:defRPr/>
            </a:pPr>
            <a:r>
              <a:rPr lang="es-ES" sz="2400" dirty="0"/>
              <a:t>        news://sci.psychology.consciousness </a:t>
            </a:r>
          </a:p>
          <a:p>
            <a:pPr>
              <a:defRPr/>
            </a:pPr>
            <a:endParaRPr lang="es-ES" dirty="0">
              <a:solidFill>
                <a:schemeClr val="tx2"/>
              </a:solidFill>
            </a:endParaRPr>
          </a:p>
        </p:txBody>
      </p:sp>
      <p:sp>
        <p:nvSpPr>
          <p:cNvPr id="13" name="Rectangle 3"/>
          <p:cNvSpPr txBox="1">
            <a:spLocks noChangeArrowheads="1"/>
          </p:cNvSpPr>
          <p:nvPr/>
        </p:nvSpPr>
        <p:spPr>
          <a:xfrm>
            <a:off x="323850" y="3717032"/>
            <a:ext cx="8496300" cy="6556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chemeClr val="folHlink"/>
              </a:buClr>
            </a:pPr>
            <a:r>
              <a:rPr lang="es-ES" sz="1600" b="1" smtClean="0"/>
              <a:t>Grupo o foro de discusión:</a:t>
            </a:r>
          </a:p>
          <a:p>
            <a:pPr>
              <a:lnSpc>
                <a:spcPct val="80000"/>
              </a:lnSpc>
              <a:buClr>
                <a:schemeClr val="folHlink"/>
              </a:buClr>
            </a:pPr>
            <a:endParaRPr lang="es-ES" sz="1600" b="1" dirty="0"/>
          </a:p>
        </p:txBody>
      </p:sp>
      <p:sp>
        <p:nvSpPr>
          <p:cNvPr id="14" name="13 Rectángulo"/>
          <p:cNvSpPr/>
          <p:nvPr/>
        </p:nvSpPr>
        <p:spPr>
          <a:xfrm>
            <a:off x="611560" y="4221088"/>
            <a:ext cx="7673465"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2000" dirty="0" smtClean="0"/>
              <a:t>Simons</a:t>
            </a:r>
            <a:r>
              <a:rPr lang="en-US" sz="2000" dirty="0"/>
              <a:t>, D. J. (2000, July 14). New resources for visual  </a:t>
            </a:r>
          </a:p>
          <a:p>
            <a:pPr>
              <a:defRPr/>
            </a:pPr>
            <a:r>
              <a:rPr lang="en-US" sz="2000" dirty="0"/>
              <a:t>      cognition [</a:t>
            </a:r>
            <a:r>
              <a:rPr lang="en-US" sz="2000" dirty="0" err="1"/>
              <a:t>Msg</a:t>
            </a:r>
            <a:r>
              <a:rPr lang="en-US" sz="2000" dirty="0"/>
              <a:t> 31]. </a:t>
            </a:r>
            <a:r>
              <a:rPr lang="es-ES" sz="2000" dirty="0"/>
              <a:t>Mensaje colocado en: </a:t>
            </a:r>
          </a:p>
          <a:p>
            <a:pPr>
              <a:defRPr/>
            </a:pPr>
            <a:r>
              <a:rPr lang="es-ES" sz="2000" dirty="0"/>
              <a:t>             </a:t>
            </a:r>
          </a:p>
          <a:p>
            <a:pPr>
              <a:defRPr/>
            </a:pPr>
            <a:r>
              <a:rPr lang="es-ES" sz="2000" dirty="0"/>
              <a:t>     http://groups.yahoo.com/group/visualcognition/message/31 </a:t>
            </a:r>
          </a:p>
        </p:txBody>
      </p:sp>
    </p:spTree>
    <p:extLst>
      <p:ext uri="{BB962C8B-B14F-4D97-AF65-F5344CB8AC3E}">
        <p14:creationId xmlns:p14="http://schemas.microsoft.com/office/powerpoint/2010/main" val="12767137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96464" y="408746"/>
            <a:ext cx="5684248" cy="707886"/>
          </a:xfrm>
          <a:prstGeom prst="rect">
            <a:avLst/>
          </a:prstGeom>
        </p:spPr>
        <p:txBody>
          <a:bodyPr wrap="none">
            <a:spAutoFit/>
          </a:bodyPr>
          <a:lstStyle/>
          <a:p>
            <a:r>
              <a:rPr lang="es-ES" sz="2000" b="1" dirty="0" smtClean="0">
                <a:solidFill>
                  <a:schemeClr val="bg1">
                    <a:lumMod val="65000"/>
                  </a:schemeClr>
                </a:solidFill>
              </a:rPr>
              <a:t>» </a:t>
            </a:r>
            <a:r>
              <a:rPr lang="en-US" sz="2000" b="1" dirty="0" smtClean="0">
                <a:solidFill>
                  <a:schemeClr val="bg1">
                    <a:lumMod val="65000"/>
                  </a:schemeClr>
                </a:solidFill>
              </a:rPr>
              <a:t>MODELOS </a:t>
            </a:r>
            <a:r>
              <a:rPr lang="en-US" sz="2000" b="1" dirty="0">
                <a:solidFill>
                  <a:schemeClr val="bg1">
                    <a:lumMod val="65000"/>
                  </a:schemeClr>
                </a:solidFill>
              </a:rPr>
              <a:t>GENERALES PARA LA </a:t>
            </a:r>
            <a:r>
              <a:rPr lang="en-US" sz="2000" b="1" dirty="0" smtClean="0">
                <a:solidFill>
                  <a:schemeClr val="bg1">
                    <a:lumMod val="65000"/>
                  </a:schemeClr>
                </a:solidFill>
              </a:rPr>
              <a:t>BIBLIOGRAFÍA DE </a:t>
            </a:r>
          </a:p>
          <a:p>
            <a:r>
              <a:rPr lang="es-HN" sz="2000" b="1" dirty="0" smtClean="0">
                <a:solidFill>
                  <a:schemeClr val="bg1">
                    <a:lumMod val="65000"/>
                  </a:schemeClr>
                </a:solidFill>
              </a:rPr>
              <a:t>DOCUMENTOS O MENSAJES ELECTRÓINICOS</a:t>
            </a:r>
            <a:endParaRPr lang="es-ES" sz="2000" b="1" dirty="0">
              <a:solidFill>
                <a:schemeClr val="bg1">
                  <a:lumMod val="65000"/>
                </a:schemeClr>
              </a:solidFill>
            </a:endParaRPr>
          </a:p>
        </p:txBody>
      </p:sp>
      <p:sp>
        <p:nvSpPr>
          <p:cNvPr id="11" name="Rectangle 3"/>
          <p:cNvSpPr txBox="1">
            <a:spLocks noChangeArrowheads="1"/>
          </p:cNvSpPr>
          <p:nvPr/>
        </p:nvSpPr>
        <p:spPr>
          <a:xfrm>
            <a:off x="395163" y="1700808"/>
            <a:ext cx="8496300" cy="6556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chemeClr val="folHlink"/>
              </a:buClr>
            </a:pPr>
            <a:r>
              <a:rPr lang="es-ES" sz="1600" b="1" dirty="0"/>
              <a:t>Listas de envío:</a:t>
            </a:r>
          </a:p>
        </p:txBody>
      </p:sp>
      <p:sp>
        <p:nvSpPr>
          <p:cNvPr id="12" name="11 Rectángulo"/>
          <p:cNvSpPr/>
          <p:nvPr/>
        </p:nvSpPr>
        <p:spPr>
          <a:xfrm>
            <a:off x="826194" y="2210088"/>
            <a:ext cx="7490222"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s-ES" sz="2400" dirty="0" err="1" smtClean="0"/>
              <a:t>Hammond</a:t>
            </a:r>
            <a:r>
              <a:rPr lang="es-ES" sz="2400" dirty="0"/>
              <a:t>, T. (2000, November 20). YAHC: Handle  </a:t>
            </a:r>
          </a:p>
          <a:p>
            <a:pPr>
              <a:defRPr/>
            </a:pPr>
            <a:r>
              <a:rPr lang="es-ES" sz="2400" dirty="0" err="1" smtClean="0"/>
              <a:t>Parameters</a:t>
            </a:r>
            <a:r>
              <a:rPr lang="es-ES" sz="2400" dirty="0"/>
              <a:t>, DOI </a:t>
            </a:r>
            <a:r>
              <a:rPr lang="es-ES" sz="2400" dirty="0" err="1"/>
              <a:t>Genres</a:t>
            </a:r>
            <a:r>
              <a:rPr lang="es-ES" sz="2400" dirty="0"/>
              <a:t>, etc. Mensaje colocado en </a:t>
            </a:r>
            <a:r>
              <a:rPr lang="es-ES" sz="2400" dirty="0" err="1"/>
              <a:t>Ref</a:t>
            </a:r>
            <a:r>
              <a:rPr lang="es-ES" sz="2400" dirty="0"/>
              <a:t>-  </a:t>
            </a:r>
          </a:p>
          <a:p>
            <a:pPr>
              <a:defRPr/>
            </a:pPr>
            <a:r>
              <a:rPr lang="es-ES" sz="2400" dirty="0" smtClean="0"/>
              <a:t>Links </a:t>
            </a:r>
            <a:r>
              <a:rPr lang="es-ES" sz="2400" dirty="0"/>
              <a:t>electronic </a:t>
            </a:r>
            <a:r>
              <a:rPr lang="es-ES" sz="2400" dirty="0" err="1"/>
              <a:t>mailing</a:t>
            </a:r>
            <a:r>
              <a:rPr lang="es-ES" sz="2400" dirty="0"/>
              <a:t> </a:t>
            </a:r>
            <a:r>
              <a:rPr lang="es-ES" sz="2400" dirty="0" err="1"/>
              <a:t>list</a:t>
            </a:r>
            <a:r>
              <a:rPr lang="es-ES" sz="2400" dirty="0"/>
              <a:t>, </a:t>
            </a:r>
            <a:r>
              <a:rPr lang="en-US" sz="2400" dirty="0" err="1"/>
              <a:t>archivado</a:t>
            </a:r>
            <a:r>
              <a:rPr lang="en-US" sz="2400" dirty="0"/>
              <a:t> en:</a:t>
            </a:r>
          </a:p>
          <a:p>
            <a:pPr>
              <a:defRPr/>
            </a:pPr>
            <a:r>
              <a:rPr lang="en-US" sz="2400" u="sng" dirty="0" smtClean="0"/>
              <a:t>http</a:t>
            </a:r>
            <a:r>
              <a:rPr lang="en-US" sz="2400" u="sng" dirty="0"/>
              <a:t>://www. doi.org/mail-archive/ref-link/msg00088.html </a:t>
            </a:r>
            <a:endParaRPr lang="es-ES" sz="2400" dirty="0"/>
          </a:p>
          <a:p>
            <a:pPr>
              <a:defRPr/>
            </a:pPr>
            <a:endParaRPr lang="es-ES" sz="2400" dirty="0">
              <a:solidFill>
                <a:schemeClr val="tx2"/>
              </a:solidFill>
            </a:endParaRPr>
          </a:p>
        </p:txBody>
      </p:sp>
    </p:spTree>
    <p:extLst>
      <p:ext uri="{BB962C8B-B14F-4D97-AF65-F5344CB8AC3E}">
        <p14:creationId xmlns:p14="http://schemas.microsoft.com/office/powerpoint/2010/main" val="71762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2_Titulo y 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80296" y="319744"/>
            <a:ext cx="7056000" cy="523220"/>
          </a:xfrm>
          <a:prstGeom prst="rect">
            <a:avLst/>
          </a:prstGeom>
          <a:noFill/>
        </p:spPr>
        <p:txBody>
          <a:bodyPr wrap="square" rtlCol="0">
            <a:spAutoFit/>
          </a:bodyPr>
          <a:lstStyle/>
          <a:p>
            <a:r>
              <a:rPr lang="es-HN" sz="2800" b="1" i="1" spc="50" dirty="0">
                <a:solidFill>
                  <a:schemeClr val="tx2"/>
                </a:solidFill>
                <a:latin typeface="Candara" panose="020E0502030303020204" pitchFamily="34" charset="0"/>
              </a:rPr>
              <a:t>» 3. </a:t>
            </a:r>
            <a:r>
              <a:rPr lang="es-ES" sz="2800" b="1" i="1" spc="50" dirty="0" smtClean="0">
                <a:solidFill>
                  <a:schemeClr val="tx2"/>
                </a:solidFill>
                <a:latin typeface="Candara" panose="020E0502030303020204" pitchFamily="34" charset="0"/>
              </a:rPr>
              <a:t>Cambios </a:t>
            </a:r>
            <a:r>
              <a:rPr lang="es-ES" sz="2800" b="1" i="1" spc="50" dirty="0">
                <a:solidFill>
                  <a:schemeClr val="tx2"/>
                </a:solidFill>
                <a:latin typeface="Candara" panose="020E0502030303020204" pitchFamily="34" charset="0"/>
              </a:rPr>
              <a:t>APA, 6a </a:t>
            </a:r>
            <a:r>
              <a:rPr lang="es-ES" sz="2800" b="1" i="1" spc="50" dirty="0" smtClean="0">
                <a:solidFill>
                  <a:schemeClr val="tx2"/>
                </a:solidFill>
                <a:latin typeface="Candara" panose="020E0502030303020204" pitchFamily="34" charset="0"/>
              </a:rPr>
              <a:t>Ed</a:t>
            </a:r>
            <a:r>
              <a:rPr lang="es-ES" sz="2800" b="1" i="1" spc="50" dirty="0">
                <a:solidFill>
                  <a:schemeClr val="tx2"/>
                </a:solidFill>
                <a:latin typeface="Candara" panose="020E0502030303020204" pitchFamily="34" charset="0"/>
              </a:rPr>
              <a:t>.</a:t>
            </a:r>
            <a:endParaRPr lang="es-HN" sz="2800" b="1" i="1" spc="50" dirty="0">
              <a:solidFill>
                <a:schemeClr val="tx2"/>
              </a:solidFill>
              <a:latin typeface="Candara" panose="020E0502030303020204" pitchFamily="34" charset="0"/>
            </a:endParaRPr>
          </a:p>
        </p:txBody>
      </p:sp>
      <p:sp>
        <p:nvSpPr>
          <p:cNvPr id="9" name="Rectangle 3"/>
          <p:cNvSpPr>
            <a:spLocks noGrp="1" noChangeArrowheads="1"/>
          </p:cNvSpPr>
          <p:nvPr>
            <p:ph idx="1"/>
          </p:nvPr>
        </p:nvSpPr>
        <p:spPr>
          <a:xfrm>
            <a:off x="571874" y="1412776"/>
            <a:ext cx="8034200" cy="4267778"/>
          </a:xfrm>
        </p:spPr>
        <p:txBody>
          <a:bodyPr>
            <a:normAutofit/>
          </a:bodyPr>
          <a:lstStyle/>
          <a:p>
            <a:pPr marL="0" indent="0">
              <a:lnSpc>
                <a:spcPct val="150000"/>
              </a:lnSpc>
              <a:buNone/>
            </a:pPr>
            <a:r>
              <a:rPr lang="es-ES" sz="1800" dirty="0" smtClean="0"/>
              <a:t>• Estándares </a:t>
            </a:r>
            <a:r>
              <a:rPr lang="es-ES" sz="1800" dirty="0"/>
              <a:t>éticos y legales para la publicación de obras </a:t>
            </a:r>
            <a:r>
              <a:rPr lang="es-ES" sz="1800" dirty="0" smtClean="0"/>
              <a:t>científicas</a:t>
            </a:r>
            <a:endParaRPr lang="es-ES" sz="1800" dirty="0"/>
          </a:p>
          <a:p>
            <a:pPr marL="0" indent="0">
              <a:lnSpc>
                <a:spcPct val="150000"/>
              </a:lnSpc>
              <a:buNone/>
            </a:pPr>
            <a:r>
              <a:rPr lang="es-ES" sz="1800" dirty="0" smtClean="0"/>
              <a:t>• Dos </a:t>
            </a:r>
            <a:r>
              <a:rPr lang="es-ES" sz="1800" dirty="0"/>
              <a:t>espacios después del punto final de una oración</a:t>
            </a:r>
            <a:r>
              <a:rPr lang="es-ES" sz="1800" dirty="0" smtClean="0"/>
              <a:t>.</a:t>
            </a:r>
            <a:endParaRPr lang="es-ES" sz="1800" dirty="0"/>
          </a:p>
          <a:p>
            <a:pPr marL="0" indent="0">
              <a:lnSpc>
                <a:spcPct val="150000"/>
              </a:lnSpc>
              <a:buNone/>
            </a:pPr>
            <a:r>
              <a:rPr lang="es-ES" sz="1800" dirty="0" smtClean="0"/>
              <a:t>• Sangría </a:t>
            </a:r>
            <a:r>
              <a:rPr lang="es-ES" sz="1800" dirty="0"/>
              <a:t>a 5 espacios al inicio de todos los párrafos. Segundas líneas en adelante van en margen normal inicial</a:t>
            </a:r>
            <a:r>
              <a:rPr lang="es-ES" sz="1800" dirty="0" smtClean="0"/>
              <a:t>.</a:t>
            </a:r>
            <a:endParaRPr lang="es-ES" sz="1800" dirty="0"/>
          </a:p>
          <a:p>
            <a:pPr marL="0" indent="0">
              <a:lnSpc>
                <a:spcPct val="150000"/>
              </a:lnSpc>
              <a:buNone/>
            </a:pPr>
            <a:r>
              <a:rPr lang="es-ES" sz="1800" dirty="0" smtClean="0"/>
              <a:t>• Cambio </a:t>
            </a:r>
            <a:r>
              <a:rPr lang="es-ES" sz="1800" dirty="0"/>
              <a:t>en los niveles de títulos y subtítulos</a:t>
            </a:r>
            <a:r>
              <a:rPr lang="es-ES" sz="1800" dirty="0" smtClean="0"/>
              <a:t>.</a:t>
            </a:r>
            <a:endParaRPr lang="es-ES" sz="1800" dirty="0"/>
          </a:p>
          <a:p>
            <a:pPr marL="0" indent="0">
              <a:lnSpc>
                <a:spcPct val="150000"/>
              </a:lnSpc>
              <a:buNone/>
            </a:pPr>
            <a:r>
              <a:rPr lang="es-ES" sz="1800" dirty="0" smtClean="0"/>
              <a:t>• Rediseño </a:t>
            </a:r>
            <a:r>
              <a:rPr lang="es-ES" sz="1800" dirty="0"/>
              <a:t>de la página web del Manual sexta edición</a:t>
            </a:r>
            <a:r>
              <a:rPr lang="es-ES" sz="1800" dirty="0" smtClean="0"/>
              <a:t>.</a:t>
            </a:r>
            <a:endParaRPr lang="es-ES" sz="1800" dirty="0"/>
          </a:p>
          <a:p>
            <a:pPr marL="0" indent="0">
              <a:lnSpc>
                <a:spcPct val="150000"/>
              </a:lnSpc>
              <a:buNone/>
            </a:pPr>
            <a:r>
              <a:rPr lang="es-ES" sz="1800" dirty="0" smtClean="0"/>
              <a:t>• Las </a:t>
            </a:r>
            <a:r>
              <a:rPr lang="es-ES" sz="1800" dirty="0"/>
              <a:t>referencias deben ser escritas en espacio sencillo</a:t>
            </a:r>
            <a:r>
              <a:rPr lang="es-ES" sz="1800" dirty="0" smtClean="0"/>
              <a:t>.</a:t>
            </a:r>
            <a:endParaRPr lang="es-ES" sz="1800" dirty="0"/>
          </a:p>
          <a:p>
            <a:pPr marL="0" indent="0">
              <a:lnSpc>
                <a:spcPct val="150000"/>
              </a:lnSpc>
              <a:buNone/>
            </a:pPr>
            <a:r>
              <a:rPr lang="es-ES" sz="1800" dirty="0" smtClean="0"/>
              <a:t>• Incluir </a:t>
            </a:r>
            <a:r>
              <a:rPr lang="es-ES" sz="1800" dirty="0"/>
              <a:t>en las referencias de bibliografía el número identificador único de documentos digitales (DOI)</a:t>
            </a:r>
          </a:p>
          <a:p>
            <a:pPr marL="0" indent="0">
              <a:lnSpc>
                <a:spcPct val="150000"/>
              </a:lnSpc>
              <a:buNone/>
            </a:pPr>
            <a:endParaRPr lang="es-ES" sz="2800" dirty="0" smtClean="0"/>
          </a:p>
          <a:p>
            <a:pPr marL="0" indent="0">
              <a:lnSpc>
                <a:spcPct val="150000"/>
              </a:lnSpc>
              <a:buNone/>
            </a:pPr>
            <a:endParaRPr lang="es-ES" sz="2800" dirty="0" smtClean="0"/>
          </a:p>
          <a:p>
            <a:pPr marL="0" indent="0" algn="just" eaLnBrk="1" hangingPunct="1">
              <a:lnSpc>
                <a:spcPct val="150000"/>
              </a:lnSpc>
              <a:buClr>
                <a:schemeClr val="folHlink"/>
              </a:buClr>
              <a:buNone/>
            </a:pPr>
            <a:endParaRPr lang="es-ES" sz="1050" dirty="0" smtClean="0"/>
          </a:p>
        </p:txBody>
      </p:sp>
    </p:spTree>
    <p:extLst>
      <p:ext uri="{BB962C8B-B14F-4D97-AF65-F5344CB8AC3E}">
        <p14:creationId xmlns:p14="http://schemas.microsoft.com/office/powerpoint/2010/main" val="2695652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idx="1"/>
          </p:nvPr>
        </p:nvSpPr>
        <p:spPr>
          <a:xfrm>
            <a:off x="685800" y="1556792"/>
            <a:ext cx="7772400" cy="4511675"/>
          </a:xfrm>
        </p:spPr>
        <p:txBody>
          <a:bodyPr/>
          <a:lstStyle/>
          <a:p>
            <a:pPr>
              <a:lnSpc>
                <a:spcPct val="80000"/>
              </a:lnSpc>
              <a:buClr>
                <a:schemeClr val="folHlink"/>
              </a:buClr>
            </a:pPr>
            <a:r>
              <a:rPr lang="es-ES" sz="1600" b="1" dirty="0"/>
              <a:t>Documento en línea independiente + sin autor + sin fecha de publicación</a:t>
            </a:r>
          </a:p>
          <a:p>
            <a:pPr eaLnBrk="1" hangingPunct="1">
              <a:lnSpc>
                <a:spcPct val="80000"/>
              </a:lnSpc>
              <a:buClr>
                <a:schemeClr val="folHlink"/>
              </a:buClr>
              <a:buFont typeface="Wingdings" pitchFamily="2" charset="2"/>
              <a:buNone/>
            </a:pPr>
            <a:endParaRPr lang="es-ES" sz="2000" i="1" dirty="0" smtClean="0"/>
          </a:p>
          <a:p>
            <a:pPr eaLnBrk="1" hangingPunct="1">
              <a:lnSpc>
                <a:spcPct val="80000"/>
              </a:lnSpc>
              <a:buClr>
                <a:schemeClr val="folHlink"/>
              </a:buClr>
              <a:buFont typeface="Wingdings" pitchFamily="2" charset="2"/>
              <a:buNone/>
            </a:pPr>
            <a:r>
              <a:rPr lang="es-ES" sz="2000" i="1" dirty="0" err="1" smtClean="0"/>
              <a:t>GVU’s</a:t>
            </a:r>
            <a:r>
              <a:rPr lang="es-ES" sz="2000" i="1" dirty="0" smtClean="0"/>
              <a:t> 8th WWW </a:t>
            </a:r>
            <a:r>
              <a:rPr lang="es-ES" sz="2000" i="1" dirty="0" err="1" smtClean="0"/>
              <a:t>user</a:t>
            </a:r>
            <a:r>
              <a:rPr lang="es-ES" sz="2000" i="1" dirty="0" smtClean="0"/>
              <a:t> </a:t>
            </a:r>
            <a:r>
              <a:rPr lang="es-ES" sz="2000" i="1" dirty="0" err="1" smtClean="0"/>
              <a:t>survey</a:t>
            </a:r>
            <a:r>
              <a:rPr lang="es-ES" sz="2000" dirty="0" smtClean="0"/>
              <a:t>. (</a:t>
            </a:r>
            <a:r>
              <a:rPr lang="es-ES" sz="2000" dirty="0" err="1" smtClean="0"/>
              <a:t>n.d</a:t>
            </a:r>
            <a:r>
              <a:rPr lang="es-ES" sz="2000" dirty="0" smtClean="0"/>
              <a:t>.). Extraído el 13 de Septiembre de 2001 desde </a:t>
            </a:r>
            <a:r>
              <a:rPr lang="es-ES" sz="2000" dirty="0" smtClean="0">
                <a:hlinkClick r:id="rId3"/>
              </a:rPr>
              <a:t>http://www.gvu.gatech.edu/user_surveys/survey-1997-10/</a:t>
            </a:r>
            <a:endParaRPr lang="es-ES" sz="2000" dirty="0" smtClean="0"/>
          </a:p>
          <a:p>
            <a:pPr eaLnBrk="1" hangingPunct="1">
              <a:lnSpc>
                <a:spcPct val="80000"/>
              </a:lnSpc>
              <a:buClr>
                <a:schemeClr val="folHlink"/>
              </a:buClr>
              <a:buFont typeface="Wingdings" pitchFamily="2" charset="2"/>
              <a:buNone/>
            </a:pPr>
            <a:endParaRPr lang="es-ES" sz="2000" b="1" dirty="0" smtClean="0"/>
          </a:p>
          <a:p>
            <a:pPr>
              <a:lnSpc>
                <a:spcPct val="80000"/>
              </a:lnSpc>
              <a:buClr>
                <a:schemeClr val="folHlink"/>
              </a:buClr>
            </a:pPr>
            <a:r>
              <a:rPr lang="es-ES" sz="1600" b="1" dirty="0"/>
              <a:t>Sitios web en citaciones entre paréntesis</a:t>
            </a:r>
          </a:p>
          <a:p>
            <a:pPr eaLnBrk="1" hangingPunct="1">
              <a:lnSpc>
                <a:spcPct val="80000"/>
              </a:lnSpc>
              <a:buClr>
                <a:schemeClr val="folHlink"/>
              </a:buClr>
              <a:buFont typeface="Wingdings" pitchFamily="2" charset="2"/>
              <a:buNone/>
            </a:pPr>
            <a:r>
              <a:rPr lang="es-ES" sz="2000" dirty="0" smtClean="0"/>
              <a:t>Para citar un sitio web completo (pero no un documento específico dentro de él), es suficiente dar la URL del sitio en el texto y no es necesario agregar una entrada en “referencias”.</a:t>
            </a:r>
          </a:p>
          <a:p>
            <a:pPr eaLnBrk="1" hangingPunct="1">
              <a:lnSpc>
                <a:spcPct val="80000"/>
              </a:lnSpc>
              <a:buFont typeface="Wingdings" pitchFamily="2" charset="2"/>
              <a:buNone/>
            </a:pPr>
            <a:endParaRPr lang="es-ES" sz="2000" dirty="0" smtClean="0"/>
          </a:p>
          <a:p>
            <a:pPr eaLnBrk="1" hangingPunct="1">
              <a:lnSpc>
                <a:spcPct val="80000"/>
              </a:lnSpc>
              <a:buFont typeface="Wingdings" pitchFamily="2" charset="2"/>
              <a:buNone/>
            </a:pPr>
            <a:r>
              <a:rPr lang="es-ES" sz="2000" dirty="0" smtClean="0"/>
              <a:t>Ej.</a:t>
            </a:r>
          </a:p>
          <a:p>
            <a:pPr eaLnBrk="1" hangingPunct="1">
              <a:lnSpc>
                <a:spcPct val="80000"/>
              </a:lnSpc>
              <a:buFont typeface="Wingdings" pitchFamily="2" charset="2"/>
              <a:buNone/>
            </a:pPr>
            <a:r>
              <a:rPr lang="es-ES" sz="2000" dirty="0" err="1" smtClean="0"/>
              <a:t>Kidpsych</a:t>
            </a:r>
            <a:r>
              <a:rPr lang="es-ES" sz="2000" dirty="0" smtClean="0"/>
              <a:t> es un excelente sitio web para los niños pequeños (</a:t>
            </a:r>
            <a:r>
              <a:rPr lang="es-ES" sz="2000" dirty="0" smtClean="0">
                <a:hlinkClick r:id="rId4"/>
              </a:rPr>
              <a:t>http://www.kidpsych.org</a:t>
            </a:r>
            <a:r>
              <a:rPr lang="es-ES" sz="2000" dirty="0" smtClean="0"/>
              <a:t>) </a:t>
            </a:r>
          </a:p>
        </p:txBody>
      </p:sp>
      <p:sp>
        <p:nvSpPr>
          <p:cNvPr id="9" name="8 Rectángulo"/>
          <p:cNvSpPr/>
          <p:nvPr/>
        </p:nvSpPr>
        <p:spPr>
          <a:xfrm>
            <a:off x="296464" y="408746"/>
            <a:ext cx="5684248" cy="707886"/>
          </a:xfrm>
          <a:prstGeom prst="rect">
            <a:avLst/>
          </a:prstGeom>
        </p:spPr>
        <p:txBody>
          <a:bodyPr wrap="none">
            <a:spAutoFit/>
          </a:bodyPr>
          <a:lstStyle/>
          <a:p>
            <a:r>
              <a:rPr lang="es-ES" sz="2000" b="1" dirty="0" smtClean="0">
                <a:solidFill>
                  <a:schemeClr val="bg1">
                    <a:lumMod val="65000"/>
                  </a:schemeClr>
                </a:solidFill>
              </a:rPr>
              <a:t>» </a:t>
            </a:r>
            <a:r>
              <a:rPr lang="en-US" sz="2000" b="1" dirty="0" smtClean="0">
                <a:solidFill>
                  <a:schemeClr val="bg1">
                    <a:lumMod val="65000"/>
                  </a:schemeClr>
                </a:solidFill>
              </a:rPr>
              <a:t>MODELOS </a:t>
            </a:r>
            <a:r>
              <a:rPr lang="en-US" sz="2000" b="1" dirty="0">
                <a:solidFill>
                  <a:schemeClr val="bg1">
                    <a:lumMod val="65000"/>
                  </a:schemeClr>
                </a:solidFill>
              </a:rPr>
              <a:t>GENERALES PARA LA </a:t>
            </a:r>
            <a:r>
              <a:rPr lang="en-US" sz="2000" b="1" dirty="0" smtClean="0">
                <a:solidFill>
                  <a:schemeClr val="bg1">
                    <a:lumMod val="65000"/>
                  </a:schemeClr>
                </a:solidFill>
              </a:rPr>
              <a:t>BIBLIOGRAFÍA DE </a:t>
            </a:r>
          </a:p>
          <a:p>
            <a:r>
              <a:rPr lang="es-HN" sz="2000" b="1" dirty="0" smtClean="0">
                <a:solidFill>
                  <a:schemeClr val="bg1">
                    <a:lumMod val="65000"/>
                  </a:schemeClr>
                </a:solidFill>
              </a:rPr>
              <a:t>DOCUMENTOS O MENSAJES ELECTRÓINICOS</a:t>
            </a:r>
            <a:endParaRPr lang="es-ES" sz="2000" b="1" dirty="0">
              <a:solidFill>
                <a:schemeClr val="bg1">
                  <a:lumMod val="65000"/>
                </a:schemeClr>
              </a:solidFill>
            </a:endParaRPr>
          </a:p>
        </p:txBody>
      </p:sp>
    </p:spTree>
    <p:extLst>
      <p:ext uri="{BB962C8B-B14F-4D97-AF65-F5344CB8AC3E}">
        <p14:creationId xmlns:p14="http://schemas.microsoft.com/office/powerpoint/2010/main" val="4730487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2_Titulo y 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79512" y="310540"/>
            <a:ext cx="7056000" cy="523220"/>
          </a:xfrm>
          <a:prstGeom prst="rect">
            <a:avLst/>
          </a:prstGeom>
          <a:noFill/>
        </p:spPr>
        <p:txBody>
          <a:bodyPr wrap="square" rtlCol="0">
            <a:spAutoFit/>
          </a:bodyPr>
          <a:lstStyle/>
          <a:p>
            <a:r>
              <a:rPr lang="es-HN" sz="2800" b="1" i="1" spc="50" dirty="0">
                <a:solidFill>
                  <a:schemeClr val="tx2"/>
                </a:solidFill>
                <a:latin typeface="Candara" panose="020E0502030303020204" pitchFamily="34" charset="0"/>
              </a:rPr>
              <a:t>» 8. </a:t>
            </a:r>
            <a:r>
              <a:rPr lang="es-ES" sz="2800" b="1" i="1" spc="50" dirty="0" smtClean="0">
                <a:solidFill>
                  <a:schemeClr val="tx2"/>
                </a:solidFill>
                <a:latin typeface="Candara" panose="020E0502030303020204" pitchFamily="34" charset="0"/>
              </a:rPr>
              <a:t>Comunicación Personal</a:t>
            </a:r>
            <a:endParaRPr lang="es-HN" sz="2800" b="1" i="1" spc="50" dirty="0">
              <a:solidFill>
                <a:schemeClr val="tx2"/>
              </a:solidFill>
              <a:latin typeface="Candara" panose="020E0502030303020204" pitchFamily="34" charset="0"/>
            </a:endParaRPr>
          </a:p>
        </p:txBody>
      </p:sp>
      <p:sp>
        <p:nvSpPr>
          <p:cNvPr id="9" name="Rectangle 3"/>
          <p:cNvSpPr>
            <a:spLocks noGrp="1" noChangeArrowheads="1"/>
          </p:cNvSpPr>
          <p:nvPr>
            <p:ph idx="1"/>
          </p:nvPr>
        </p:nvSpPr>
        <p:spPr>
          <a:xfrm>
            <a:off x="683568" y="1556793"/>
            <a:ext cx="7772400" cy="3672408"/>
          </a:xfrm>
        </p:spPr>
        <p:txBody>
          <a:bodyPr/>
          <a:lstStyle/>
          <a:p>
            <a:r>
              <a:rPr lang="es-ES" sz="1600" b="1" dirty="0"/>
              <a:t>Correo electrónico y otras comunicaciones personales (teléfono, mensajes a pizarra electrónica, chat, Messenger, ICQ, </a:t>
            </a:r>
            <a:r>
              <a:rPr lang="es-ES" sz="1600" b="1" dirty="0" smtClean="0"/>
              <a:t>Facebook</a:t>
            </a:r>
            <a:r>
              <a:rPr lang="es-ES" sz="1600" b="1" dirty="0"/>
              <a:t>, </a:t>
            </a:r>
            <a:r>
              <a:rPr lang="es-ES" sz="1600" b="1" dirty="0" err="1" smtClean="0"/>
              <a:t>Twitter</a:t>
            </a:r>
            <a:r>
              <a:rPr lang="es-ES" sz="1600" b="1" dirty="0"/>
              <a:t>, mensaje de celular, etc.) </a:t>
            </a:r>
          </a:p>
          <a:p>
            <a:pPr>
              <a:buFont typeface="Wingdings" pitchFamily="2" charset="2"/>
              <a:buNone/>
            </a:pPr>
            <a:endParaRPr lang="es-ES" sz="2000" dirty="0" smtClean="0"/>
          </a:p>
          <a:p>
            <a:r>
              <a:rPr lang="es-ES" sz="2000" dirty="0" smtClean="0"/>
              <a:t>Debido a que este tipo de comunicación generalmente no proporciona datos recuperables por el lector con posterioridad, las comunicaciones personales no se incluyen en la Lista de Referencias; solo se citan en el texto de la siguiente manera: </a:t>
            </a:r>
          </a:p>
          <a:p>
            <a:r>
              <a:rPr lang="es-ES" sz="2000" dirty="0" smtClean="0"/>
              <a:t>Rico Rodríguez, M. (comunicación personal, 25 de agosto, 2008) </a:t>
            </a:r>
          </a:p>
          <a:p>
            <a:endParaRPr lang="es-ES" sz="2000" dirty="0" smtClean="0"/>
          </a:p>
          <a:p>
            <a:r>
              <a:rPr lang="es-ES" sz="2000" i="1" dirty="0" smtClean="0"/>
              <a:t>Los comunicados personales se consideran foros informales de comunicación, sino es relevante, no lo incluya.</a:t>
            </a:r>
            <a:endParaRPr lang="es-ES" sz="2000" dirty="0" smtClean="0"/>
          </a:p>
        </p:txBody>
      </p:sp>
    </p:spTree>
    <p:extLst>
      <p:ext uri="{BB962C8B-B14F-4D97-AF65-F5344CB8AC3E}">
        <p14:creationId xmlns:p14="http://schemas.microsoft.com/office/powerpoint/2010/main" val="30131115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HN"/>
          </a:p>
        </p:txBody>
      </p:sp>
      <p:sp>
        <p:nvSpPr>
          <p:cNvPr id="3" name="2 Marcador de contenido"/>
          <p:cNvSpPr>
            <a:spLocks noGrp="1"/>
          </p:cNvSpPr>
          <p:nvPr>
            <p:ph idx="1"/>
          </p:nvPr>
        </p:nvSpPr>
        <p:spPr/>
        <p:txBody>
          <a:bodyPr/>
          <a:lstStyle/>
          <a:p>
            <a:endParaRPr lang="es-HN"/>
          </a:p>
        </p:txBody>
      </p:sp>
      <p:pic>
        <p:nvPicPr>
          <p:cNvPr id="5122" name="Picture 2" descr="C:\Documents and Settings\Diseñadpra\Escritorio\Archivos Princess\Archivos CRAI\Presentaciones\Nueva Plantilla\04_Contraporta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33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idx="1"/>
          </p:nvPr>
        </p:nvSpPr>
        <p:spPr>
          <a:xfrm>
            <a:off x="323180" y="1146571"/>
            <a:ext cx="8497639" cy="4510087"/>
          </a:xfrm>
        </p:spPr>
        <p:txBody>
          <a:bodyPr>
            <a:normAutofit/>
          </a:bodyPr>
          <a:lstStyle/>
          <a:p>
            <a:pPr marL="0" indent="0">
              <a:lnSpc>
                <a:spcPct val="150000"/>
              </a:lnSpc>
              <a:buNone/>
            </a:pPr>
            <a:r>
              <a:rPr lang="es-ES" sz="1800" dirty="0" smtClean="0"/>
              <a:t>• Ejemplos </a:t>
            </a:r>
            <a:r>
              <a:rPr lang="es-ES" sz="1800" dirty="0"/>
              <a:t>de citas y referencias para documentos electrónicos, como sitios web, blogs, </a:t>
            </a:r>
            <a:r>
              <a:rPr lang="es-ES" sz="1800" dirty="0" err="1"/>
              <a:t>podcasts</a:t>
            </a:r>
            <a:r>
              <a:rPr lang="es-ES" sz="1800" dirty="0"/>
              <a:t>, etcétera.</a:t>
            </a:r>
          </a:p>
          <a:p>
            <a:pPr marL="0" indent="0">
              <a:lnSpc>
                <a:spcPct val="150000"/>
              </a:lnSpc>
              <a:buNone/>
            </a:pPr>
            <a:r>
              <a:rPr lang="es-ES" sz="1800" dirty="0" smtClean="0"/>
              <a:t>• No </a:t>
            </a:r>
            <a:r>
              <a:rPr lang="es-ES" sz="1800" dirty="0"/>
              <a:t>es necesario mencionar el día en que se recuperó el material del Internet.</a:t>
            </a:r>
          </a:p>
          <a:p>
            <a:pPr marL="0" indent="0">
              <a:lnSpc>
                <a:spcPct val="150000"/>
              </a:lnSpc>
              <a:buNone/>
            </a:pPr>
            <a:r>
              <a:rPr lang="es-ES" sz="1800" dirty="0" smtClean="0"/>
              <a:t>• Agregar </a:t>
            </a:r>
            <a:r>
              <a:rPr lang="es-ES" sz="1800" dirty="0"/>
              <a:t>notas al pie. En esta edición se permiten abiertamente las notas al pie de página, y se advierte de no abusar de ellas. Se deben colocar en la parte inferior de la página en la que se discute el punto o en una página aparte, a continuación de las Referencias. Las notas al pie deben comenzar en una página nueva. La palabra "Notas al pie" se centra en la primera línea. Sangrar la primera línea de cada nota (1 tabulador) y el número de nota en superíndice (ligeramente por encima de la línea). </a:t>
            </a:r>
          </a:p>
          <a:p>
            <a:pPr marL="0" indent="0" algn="just" eaLnBrk="1" hangingPunct="1">
              <a:lnSpc>
                <a:spcPct val="150000"/>
              </a:lnSpc>
              <a:buClr>
                <a:schemeClr val="folHlink"/>
              </a:buClr>
              <a:buNone/>
            </a:pPr>
            <a:endParaRPr lang="es-ES" sz="1800" dirty="0"/>
          </a:p>
        </p:txBody>
      </p:sp>
    </p:spTree>
    <p:extLst>
      <p:ext uri="{BB962C8B-B14F-4D97-AF65-F5344CB8AC3E}">
        <p14:creationId xmlns:p14="http://schemas.microsoft.com/office/powerpoint/2010/main" val="3893999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Diseñadpra\Escritorio\Archivos Princess\Archivos CRAI\Presentaciones\Nueva Plantilla\02_Titulo y 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79512" y="310540"/>
            <a:ext cx="7056000" cy="523220"/>
          </a:xfrm>
          <a:prstGeom prst="rect">
            <a:avLst/>
          </a:prstGeom>
          <a:noFill/>
        </p:spPr>
        <p:txBody>
          <a:bodyPr wrap="square" rtlCol="0">
            <a:spAutoFit/>
          </a:bodyPr>
          <a:lstStyle/>
          <a:p>
            <a:r>
              <a:rPr lang="es-HN" sz="2800" b="1" i="1" spc="50" dirty="0">
                <a:solidFill>
                  <a:schemeClr val="tx2"/>
                </a:solidFill>
                <a:latin typeface="Candara" panose="020E0502030303020204" pitchFamily="34" charset="0"/>
              </a:rPr>
              <a:t>» 4. </a:t>
            </a:r>
            <a:r>
              <a:rPr lang="es-ES" sz="2800" b="1" i="1" spc="50" dirty="0" smtClean="0">
                <a:solidFill>
                  <a:schemeClr val="tx2"/>
                </a:solidFill>
                <a:latin typeface="Candara" panose="020E0502030303020204" pitchFamily="34" charset="0"/>
              </a:rPr>
              <a:t>Normas Generales de Estilo</a:t>
            </a:r>
            <a:endParaRPr lang="es-HN" sz="2800" b="1" i="1" spc="50" dirty="0">
              <a:solidFill>
                <a:schemeClr val="tx2"/>
              </a:solidFill>
              <a:latin typeface="Candara" panose="020E0502030303020204" pitchFamily="34" charset="0"/>
            </a:endParaRPr>
          </a:p>
        </p:txBody>
      </p:sp>
      <p:sp>
        <p:nvSpPr>
          <p:cNvPr id="9" name="Rectangle 3"/>
          <p:cNvSpPr>
            <a:spLocks noGrp="1" noChangeArrowheads="1"/>
          </p:cNvSpPr>
          <p:nvPr>
            <p:ph idx="1"/>
          </p:nvPr>
        </p:nvSpPr>
        <p:spPr>
          <a:xfrm>
            <a:off x="467545" y="1572425"/>
            <a:ext cx="8280920" cy="4108130"/>
          </a:xfrm>
        </p:spPr>
        <p:txBody>
          <a:bodyPr>
            <a:normAutofit fontScale="70000" lnSpcReduction="20000"/>
          </a:bodyPr>
          <a:lstStyle/>
          <a:p>
            <a:pPr marL="0" indent="0">
              <a:lnSpc>
                <a:spcPct val="170000"/>
              </a:lnSpc>
              <a:buNone/>
            </a:pPr>
            <a:r>
              <a:rPr lang="es-ES_tradnl" sz="2300" dirty="0" smtClean="0"/>
              <a:t>• Formato del papel:</a:t>
            </a:r>
            <a:r>
              <a:rPr lang="es-ES" sz="2300" dirty="0" smtClean="0"/>
              <a:t> Papel Bond blanco, </a:t>
            </a:r>
            <a:r>
              <a:rPr lang="es-ES_tradnl" sz="2300" dirty="0" smtClean="0"/>
              <a:t>tamaño carta estándar </a:t>
            </a:r>
            <a:r>
              <a:rPr lang="es-ES" sz="2300" dirty="0" smtClean="0"/>
              <a:t>(8.5 x 11 pulgadas).</a:t>
            </a:r>
          </a:p>
          <a:p>
            <a:pPr marL="0" indent="0">
              <a:lnSpc>
                <a:spcPct val="170000"/>
              </a:lnSpc>
              <a:buNone/>
            </a:pPr>
            <a:r>
              <a:rPr lang="es-ES_tradnl" sz="2300" dirty="0" smtClean="0"/>
              <a:t>• Tipografía y tamaño: Times New </a:t>
            </a:r>
            <a:r>
              <a:rPr lang="es-ES_tradnl" sz="2300" dirty="0" err="1" smtClean="0"/>
              <a:t>Roman</a:t>
            </a:r>
            <a:r>
              <a:rPr lang="es-ES_tradnl" sz="2300" dirty="0" smtClean="0"/>
              <a:t> 12</a:t>
            </a:r>
            <a:endParaRPr lang="es-ES" sz="2300" dirty="0" smtClean="0"/>
          </a:p>
          <a:p>
            <a:pPr marL="0" indent="0">
              <a:lnSpc>
                <a:spcPct val="170000"/>
              </a:lnSpc>
              <a:buNone/>
            </a:pPr>
            <a:r>
              <a:rPr lang="es-PR" sz="2300" dirty="0" smtClean="0"/>
              <a:t>• Márgenes de 1 pulgada, 2,54 cm, en todos los lados.</a:t>
            </a:r>
            <a:endParaRPr lang="es-ES" sz="2300" dirty="0" smtClean="0"/>
          </a:p>
          <a:p>
            <a:pPr marL="0" indent="0">
              <a:lnSpc>
                <a:spcPct val="170000"/>
              </a:lnSpc>
              <a:buNone/>
            </a:pPr>
            <a:r>
              <a:rPr lang="es-ES_tradnl" sz="2300" dirty="0" smtClean="0"/>
              <a:t>• Párrafos separados a doble espacio, salvo en las tablas  u otros elementos, donde no debe haber separación. </a:t>
            </a:r>
          </a:p>
          <a:p>
            <a:pPr marL="0" indent="0">
              <a:lnSpc>
                <a:spcPct val="170000"/>
              </a:lnSpc>
              <a:buNone/>
            </a:pPr>
            <a:r>
              <a:rPr lang="es-ES_tradnl" sz="2300" dirty="0" smtClean="0"/>
              <a:t>• Cada </a:t>
            </a:r>
            <a:r>
              <a:rPr lang="es-ES_tradnl" sz="2300" dirty="0"/>
              <a:t>párrafo inicia con sangría de 5 a 7 espacios (un tabulador en procesador de texto) , los subsecuentes renglones son normal.</a:t>
            </a:r>
            <a:endParaRPr lang="es-ES" sz="2300" dirty="0"/>
          </a:p>
          <a:p>
            <a:pPr marL="0" indent="0">
              <a:lnSpc>
                <a:spcPct val="170000"/>
              </a:lnSpc>
              <a:buNone/>
            </a:pPr>
            <a:r>
              <a:rPr lang="es-PR" sz="2300" dirty="0" smtClean="0"/>
              <a:t>• Alineado </a:t>
            </a:r>
            <a:r>
              <a:rPr lang="es-PR" sz="2300" dirty="0"/>
              <a:t>a la izquierda</a:t>
            </a:r>
            <a:endParaRPr lang="es-ES" sz="2300" dirty="0"/>
          </a:p>
          <a:p>
            <a:pPr marL="0" indent="0">
              <a:lnSpc>
                <a:spcPct val="170000"/>
              </a:lnSpc>
              <a:buNone/>
            </a:pPr>
            <a:r>
              <a:rPr lang="es-ES" sz="2300" dirty="0" smtClean="0"/>
              <a:t>• En </a:t>
            </a:r>
            <a:r>
              <a:rPr lang="es-ES" sz="2300" dirty="0"/>
              <a:t>la redacción evite usar adjetivos o pronombres específicos para los sexos. </a:t>
            </a:r>
          </a:p>
          <a:p>
            <a:pPr marL="0" indent="0">
              <a:lnSpc>
                <a:spcPct val="170000"/>
              </a:lnSpc>
              <a:buNone/>
            </a:pPr>
            <a:r>
              <a:rPr lang="es-ES" sz="2300" dirty="0" smtClean="0"/>
              <a:t>• Los </a:t>
            </a:r>
            <a:r>
              <a:rPr lang="es-ES" sz="2300" dirty="0"/>
              <a:t>textos deben ser redactados en tercera persona o preferiblemente en infinitivo. </a:t>
            </a:r>
          </a:p>
          <a:p>
            <a:pPr marL="0" indent="0">
              <a:lnSpc>
                <a:spcPct val="150000"/>
              </a:lnSpc>
              <a:buNone/>
            </a:pPr>
            <a:endParaRPr lang="es-ES" sz="1600" dirty="0" smtClean="0"/>
          </a:p>
        </p:txBody>
      </p:sp>
    </p:spTree>
    <p:extLst>
      <p:ext uri="{BB962C8B-B14F-4D97-AF65-F5344CB8AC3E}">
        <p14:creationId xmlns:p14="http://schemas.microsoft.com/office/powerpoint/2010/main" val="1700760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611559" y="575384"/>
            <a:ext cx="7961497" cy="6278642"/>
          </a:xfrm>
          <a:prstGeom prst="rect">
            <a:avLst/>
          </a:prstGeom>
        </p:spPr>
        <p:txBody>
          <a:bodyPr wrap="square">
            <a:spAutoFit/>
          </a:bodyPr>
          <a:lstStyle/>
          <a:p>
            <a:pPr>
              <a:lnSpc>
                <a:spcPct val="150000"/>
              </a:lnSpc>
            </a:pPr>
            <a:r>
              <a:rPr lang="es-ES" sz="1600" dirty="0" smtClean="0"/>
              <a:t>• Deje dos espacios después del punto al final de una oración o párrafo.</a:t>
            </a:r>
          </a:p>
          <a:p>
            <a:pPr>
              <a:lnSpc>
                <a:spcPct val="150000"/>
              </a:lnSpc>
            </a:pPr>
            <a:r>
              <a:rPr lang="es-ES" sz="1600" dirty="0" smtClean="0"/>
              <a:t>• Texto a doble espacio y alineado a la izquierda, excepto en tablas y figuras</a:t>
            </a:r>
          </a:p>
          <a:p>
            <a:pPr>
              <a:lnSpc>
                <a:spcPct val="150000"/>
              </a:lnSpc>
            </a:pPr>
            <a:r>
              <a:rPr lang="es-ES" sz="1600" dirty="0" smtClean="0"/>
              <a:t>• Las tablas no tienen líneas separando las celdas</a:t>
            </a:r>
          </a:p>
          <a:p>
            <a:pPr>
              <a:lnSpc>
                <a:spcPct val="150000"/>
              </a:lnSpc>
            </a:pPr>
            <a:r>
              <a:rPr lang="es-ES" sz="1600" dirty="0" smtClean="0"/>
              <a:t>• No es necesario mencionar el día en que se recuperó el material del Internet. Excepciones DOI o URL. </a:t>
            </a:r>
          </a:p>
          <a:p>
            <a:pPr>
              <a:lnSpc>
                <a:spcPct val="150000"/>
              </a:lnSpc>
            </a:pPr>
            <a:endParaRPr lang="es-ES" sz="1600" dirty="0" smtClean="0"/>
          </a:p>
          <a:p>
            <a:pPr>
              <a:buFont typeface="Wingdings" pitchFamily="2" charset="2"/>
              <a:buNone/>
            </a:pPr>
            <a:r>
              <a:rPr lang="es-ES" sz="2400" b="1" dirty="0" smtClean="0">
                <a:solidFill>
                  <a:schemeClr val="bg1">
                    <a:lumMod val="65000"/>
                  </a:schemeClr>
                </a:solidFill>
              </a:rPr>
              <a:t>» QUE ES DOI Y URL</a:t>
            </a:r>
            <a:endParaRPr lang="es-ES" sz="2400" dirty="0" smtClean="0">
              <a:solidFill>
                <a:schemeClr val="bg1">
                  <a:lumMod val="65000"/>
                </a:schemeClr>
              </a:solidFill>
            </a:endParaRPr>
          </a:p>
          <a:p>
            <a:pPr>
              <a:buFont typeface="Wingdings" pitchFamily="2" charset="2"/>
              <a:buNone/>
            </a:pPr>
            <a:r>
              <a:rPr lang="es-PR" sz="1600" dirty="0" smtClean="0"/>
              <a:t>Actualmente gran cantidad de contenido e información se encuentra en documentos electrónicos o digitales, dispersos en miles de sitios web, bases de datos, bibliotecas digitales, repositorios de información, entre otros.  </a:t>
            </a:r>
            <a:endParaRPr lang="es-ES" sz="1600" dirty="0" smtClean="0"/>
          </a:p>
          <a:p>
            <a:pPr>
              <a:buFont typeface="Wingdings" pitchFamily="2" charset="2"/>
              <a:buNone/>
            </a:pPr>
            <a:r>
              <a:rPr lang="es-PR" sz="1600" dirty="0" smtClean="0"/>
              <a:t>Para identificar los sitios web se utiliza un localizador de recursos, conocido como URL </a:t>
            </a:r>
            <a:r>
              <a:rPr lang="es-ES" sz="1600" i="1" dirty="0" err="1" smtClean="0"/>
              <a:t>Uniform</a:t>
            </a:r>
            <a:r>
              <a:rPr lang="es-ES" sz="1600" i="1" dirty="0" smtClean="0"/>
              <a:t> </a:t>
            </a:r>
            <a:r>
              <a:rPr lang="es-ES" sz="1600" i="1" dirty="0" err="1" smtClean="0"/>
              <a:t>Resource</a:t>
            </a:r>
            <a:r>
              <a:rPr lang="es-ES" sz="1600" i="1" dirty="0" smtClean="0"/>
              <a:t> </a:t>
            </a:r>
            <a:r>
              <a:rPr lang="es-ES" sz="1600" i="1" dirty="0" err="1" smtClean="0"/>
              <a:t>Locator</a:t>
            </a:r>
            <a:r>
              <a:rPr lang="es-ES" sz="1600" i="1" dirty="0" smtClean="0"/>
              <a:t>)</a:t>
            </a:r>
            <a:r>
              <a:rPr lang="es-PR" sz="1600" dirty="0" smtClean="0"/>
              <a:t>. Sin embargo este protocolo no permite ubicar un recurso digital cuando éste ha cambiado de sitio electrónico. </a:t>
            </a:r>
          </a:p>
          <a:p>
            <a:pPr>
              <a:buFont typeface="Wingdings" pitchFamily="2" charset="2"/>
              <a:buNone/>
            </a:pPr>
            <a:r>
              <a:rPr lang="es-PR" sz="1600" dirty="0" smtClean="0"/>
              <a:t>Muchos recursos digitales han sido etiquetados con un identificador único, que crea un vínculo (</a:t>
            </a:r>
            <a:r>
              <a:rPr lang="es-PR" sz="1600" i="1" dirty="0" smtClean="0"/>
              <a:t>“link”</a:t>
            </a:r>
            <a:r>
              <a:rPr lang="es-PR" sz="1600" dirty="0" smtClean="0"/>
              <a:t>) único a ese recurso y no solo al URL. Este protocolo se conoce como DOI (</a:t>
            </a:r>
            <a:r>
              <a:rPr lang="es-ES" sz="1600" i="1" dirty="0" smtClean="0"/>
              <a:t>Digital </a:t>
            </a:r>
            <a:r>
              <a:rPr lang="es-ES" sz="1600" i="1" dirty="0" err="1" smtClean="0"/>
              <a:t>Object</a:t>
            </a:r>
            <a:r>
              <a:rPr lang="es-ES" sz="1600" i="1" dirty="0" smtClean="0"/>
              <a:t> </a:t>
            </a:r>
            <a:r>
              <a:rPr lang="es-ES" sz="1600" i="1" dirty="0" err="1" smtClean="0"/>
              <a:t>Identifier</a:t>
            </a:r>
            <a:r>
              <a:rPr lang="es-ES" sz="1600" i="1" dirty="0" smtClean="0"/>
              <a:t>). </a:t>
            </a:r>
            <a:r>
              <a:rPr lang="es-PR" sz="1600" dirty="0" smtClean="0"/>
              <a:t>La información sobre un objeto digital puede cambiar con el tiempo, incluyendo donde encontrarlo, pero su nombre DOI no cambiará.</a:t>
            </a:r>
          </a:p>
          <a:p>
            <a:pPr>
              <a:buFont typeface="Wingdings" pitchFamily="2" charset="2"/>
              <a:buNone/>
            </a:pPr>
            <a:endParaRPr lang="es-PR" sz="1600" dirty="0" smtClean="0"/>
          </a:p>
          <a:p>
            <a:pPr>
              <a:lnSpc>
                <a:spcPct val="150000"/>
              </a:lnSpc>
            </a:pPr>
            <a:endParaRPr lang="es-ES" sz="2000" dirty="0" smtClean="0"/>
          </a:p>
          <a:p>
            <a:pPr>
              <a:lnSpc>
                <a:spcPct val="150000"/>
              </a:lnSpc>
            </a:pPr>
            <a:endParaRPr lang="es-ES" sz="1600" dirty="0" smtClean="0"/>
          </a:p>
        </p:txBody>
      </p:sp>
    </p:spTree>
    <p:extLst>
      <p:ext uri="{BB962C8B-B14F-4D97-AF65-F5344CB8AC3E}">
        <p14:creationId xmlns:p14="http://schemas.microsoft.com/office/powerpoint/2010/main" val="221868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Documents and Settings\Diseñadpra\Escritorio\Archivos Princess\Archivos CRAI\Presentaciones\Nueva Plantilla\03_Tex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990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323528" y="908720"/>
            <a:ext cx="8568952" cy="5216813"/>
          </a:xfrm>
          <a:prstGeom prst="rect">
            <a:avLst/>
          </a:prstGeom>
        </p:spPr>
        <p:txBody>
          <a:bodyPr wrap="square">
            <a:spAutoFit/>
          </a:bodyPr>
          <a:lstStyle/>
          <a:p>
            <a:pPr>
              <a:buFont typeface="Wingdings" pitchFamily="2" charset="2"/>
              <a:buNone/>
            </a:pPr>
            <a:r>
              <a:rPr lang="es-PR" dirty="0" smtClean="0"/>
              <a:t>Inventado por Norman </a:t>
            </a:r>
            <a:r>
              <a:rPr lang="es-PR" dirty="0" err="1" smtClean="0"/>
              <a:t>Paskin</a:t>
            </a:r>
            <a:r>
              <a:rPr lang="es-PR" dirty="0" smtClean="0"/>
              <a:t>, es una serie alfanumérica única </a:t>
            </a:r>
          </a:p>
          <a:p>
            <a:pPr>
              <a:buFont typeface="Wingdings" pitchFamily="2" charset="2"/>
              <a:buNone/>
            </a:pPr>
            <a:r>
              <a:rPr lang="es-PR" dirty="0" smtClean="0"/>
              <a:t>asignada por las agencias de la Fundación DOI a un documento en formato electrónico.</a:t>
            </a:r>
          </a:p>
          <a:p>
            <a:pPr>
              <a:buFont typeface="Wingdings" pitchFamily="2" charset="2"/>
              <a:buNone/>
            </a:pPr>
            <a:endParaRPr lang="es-PR" dirty="0"/>
          </a:p>
          <a:p>
            <a:pPr>
              <a:lnSpc>
                <a:spcPct val="150000"/>
              </a:lnSpc>
              <a:buFont typeface="Wingdings" pitchFamily="2" charset="2"/>
              <a:buNone/>
            </a:pPr>
            <a:r>
              <a:rPr lang="es-PR" b="1" dirty="0" smtClean="0"/>
              <a:t>Permite, entre muchas otras:</a:t>
            </a:r>
            <a:endParaRPr lang="es-ES" b="1" dirty="0" smtClean="0"/>
          </a:p>
          <a:p>
            <a:pPr>
              <a:lnSpc>
                <a:spcPct val="150000"/>
              </a:lnSpc>
              <a:buFont typeface="Wingdings" pitchFamily="2" charset="2"/>
              <a:buNone/>
            </a:pPr>
            <a:r>
              <a:rPr lang="es-PR" b="1" dirty="0" smtClean="0"/>
              <a:t>»</a:t>
            </a:r>
            <a:r>
              <a:rPr lang="es-PR" dirty="0" smtClean="0"/>
              <a:t> Identifica contenido de manera única</a:t>
            </a:r>
            <a:endParaRPr lang="es-ES" dirty="0" smtClean="0"/>
          </a:p>
          <a:p>
            <a:pPr>
              <a:lnSpc>
                <a:spcPct val="150000"/>
              </a:lnSpc>
              <a:buFont typeface="Wingdings" pitchFamily="2" charset="2"/>
              <a:buNone/>
            </a:pPr>
            <a:r>
              <a:rPr lang="es-PR" b="1" dirty="0" smtClean="0"/>
              <a:t>»</a:t>
            </a:r>
            <a:r>
              <a:rPr lang="es-PR" dirty="0" smtClean="0"/>
              <a:t> Provee un enlace consistente para su localización en Internet. No es necesario volver a buscar un artículo.</a:t>
            </a:r>
            <a:endParaRPr lang="es-ES" dirty="0"/>
          </a:p>
          <a:p>
            <a:pPr>
              <a:lnSpc>
                <a:spcPct val="150000"/>
              </a:lnSpc>
              <a:buFont typeface="Wingdings" pitchFamily="2" charset="2"/>
              <a:buNone/>
            </a:pPr>
            <a:r>
              <a:rPr lang="es-PR" b="1" dirty="0" smtClean="0"/>
              <a:t>»</a:t>
            </a:r>
            <a:r>
              <a:rPr lang="es-PR" dirty="0" smtClean="0"/>
              <a:t> Gestión efectiva de derechos de autor digitales y propiedad intelectual </a:t>
            </a:r>
            <a:r>
              <a:rPr lang="es-PR" sz="2400" dirty="0" smtClean="0"/>
              <a:t> </a:t>
            </a:r>
            <a:endParaRPr lang="es-ES" sz="800" dirty="0" smtClean="0"/>
          </a:p>
          <a:p>
            <a:pPr>
              <a:lnSpc>
                <a:spcPct val="150000"/>
              </a:lnSpc>
              <a:buFont typeface="Wingdings" pitchFamily="2" charset="2"/>
              <a:buNone/>
            </a:pPr>
            <a:r>
              <a:rPr lang="es-PR" b="1" dirty="0" smtClean="0"/>
              <a:t>»</a:t>
            </a:r>
            <a:r>
              <a:rPr lang="es-PR" dirty="0" smtClean="0"/>
              <a:t> Actualmente, no todos los documentos tienen DOI, pero si lo tienen hay que incluirlo como parte de la referencia</a:t>
            </a:r>
            <a:endParaRPr lang="es-ES" dirty="0" smtClean="0"/>
          </a:p>
          <a:p>
            <a:pPr>
              <a:lnSpc>
                <a:spcPct val="150000"/>
              </a:lnSpc>
            </a:pPr>
            <a:r>
              <a:rPr lang="es-ES" b="1" dirty="0" smtClean="0"/>
              <a:t>»</a:t>
            </a:r>
            <a:r>
              <a:rPr lang="es-ES" dirty="0" smtClean="0"/>
              <a:t> El DOI es del tipo siguiente: </a:t>
            </a:r>
            <a:r>
              <a:rPr lang="es-ES" b="1" dirty="0" smtClean="0"/>
              <a:t>10.1007/s00442-007-0751-x</a:t>
            </a:r>
          </a:p>
          <a:p>
            <a:pPr>
              <a:lnSpc>
                <a:spcPct val="150000"/>
              </a:lnSpc>
            </a:pPr>
            <a:r>
              <a:rPr lang="es-ES" dirty="0" smtClean="0"/>
              <a:t>» Redacte las referencias bibliográficas en espacio sencillo y no doble.</a:t>
            </a:r>
          </a:p>
          <a:p>
            <a:pPr>
              <a:lnSpc>
                <a:spcPct val="150000"/>
              </a:lnSpc>
            </a:pPr>
            <a:r>
              <a:rPr lang="es-ES" dirty="0" smtClean="0"/>
              <a:t>» Secciones del documento del tipo “esquema de bosquejo”</a:t>
            </a:r>
          </a:p>
        </p:txBody>
      </p:sp>
    </p:spTree>
    <p:extLst>
      <p:ext uri="{BB962C8B-B14F-4D97-AF65-F5344CB8AC3E}">
        <p14:creationId xmlns:p14="http://schemas.microsoft.com/office/powerpoint/2010/main" val="18890561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5043</Words>
  <Application>Microsoft Office PowerPoint</Application>
  <PresentationFormat>Presentación en pantalla (4:3)</PresentationFormat>
  <Paragraphs>556</Paragraphs>
  <Slides>52</Slides>
  <Notes>0</Notes>
  <HiddenSlides>0</HiddenSlides>
  <MMClips>0</MMClips>
  <ScaleCrop>false</ScaleCrop>
  <HeadingPairs>
    <vt:vector size="4" baseType="variant">
      <vt:variant>
        <vt:lpstr>Tema</vt:lpstr>
      </vt:variant>
      <vt:variant>
        <vt:i4>1</vt:i4>
      </vt:variant>
      <vt:variant>
        <vt:lpstr>Títulos de diapositiva</vt:lpstr>
      </vt:variant>
      <vt:variant>
        <vt:i4>52</vt:i4>
      </vt:variant>
    </vt:vector>
  </HeadingPairs>
  <TitlesOfParts>
    <vt:vector size="53"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UNITEC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Diseñador</dc:creator>
  <cp:lastModifiedBy>Optimus</cp:lastModifiedBy>
  <cp:revision>40</cp:revision>
  <dcterms:created xsi:type="dcterms:W3CDTF">2012-11-19T20:40:05Z</dcterms:created>
  <dcterms:modified xsi:type="dcterms:W3CDTF">2015-05-29T10:00:33Z</dcterms:modified>
</cp:coreProperties>
</file>