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7" r:id="rId6"/>
    <p:sldId id="268" r:id="rId7"/>
    <p:sldId id="260" r:id="rId8"/>
    <p:sldId id="261" r:id="rId9"/>
    <p:sldId id="262" r:id="rId10"/>
    <p:sldId id="269"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6"/>
    <p:restoredTop sz="96197"/>
  </p:normalViewPr>
  <p:slideViewPr>
    <p:cSldViewPr snapToGrid="0" snapToObjects="1">
      <p:cViewPr varScale="1">
        <p:scale>
          <a:sx n="114" d="100"/>
          <a:sy n="114" d="100"/>
        </p:scale>
        <p:origin x="19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5/16/22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5/16/22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5/16/22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5/16/22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whdocs.blob.core.windows.net/demorecording/NamePronunciationDemo.mp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he-whack-hack-hackathon/name-pronunciation-tool/blob/main/create.sq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the-whack-hack-hackathon/name-pronunciation-tool/tree/main/documents/postma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B9A4-6FB7-61FD-6306-460594EFCFE9}"/>
              </a:ext>
            </a:extLst>
          </p:cNvPr>
          <p:cNvSpPr>
            <a:spLocks noGrp="1"/>
          </p:cNvSpPr>
          <p:nvPr>
            <p:ph type="ctrTitle"/>
          </p:nvPr>
        </p:nvSpPr>
        <p:spPr/>
        <p:txBody>
          <a:bodyPr/>
          <a:lstStyle/>
          <a:p>
            <a:r>
              <a:rPr lang="en-US" dirty="0"/>
              <a:t>Change Name Pronunciation</a:t>
            </a:r>
          </a:p>
        </p:txBody>
      </p:sp>
      <p:sp>
        <p:nvSpPr>
          <p:cNvPr id="3" name="Subtitle 2">
            <a:extLst>
              <a:ext uri="{FF2B5EF4-FFF2-40B4-BE49-F238E27FC236}">
                <a16:creationId xmlns:a16="http://schemas.microsoft.com/office/drawing/2014/main" id="{1C6C2675-A2F3-A38B-4858-653919BDB42A}"/>
              </a:ext>
            </a:extLst>
          </p:cNvPr>
          <p:cNvSpPr>
            <a:spLocks noGrp="1"/>
          </p:cNvSpPr>
          <p:nvPr>
            <p:ph type="subTitle" idx="1"/>
          </p:nvPr>
        </p:nvSpPr>
        <p:spPr/>
        <p:txBody>
          <a:bodyPr/>
          <a:lstStyle/>
          <a:p>
            <a:r>
              <a:rPr lang="en-US" dirty="0"/>
              <a:t>Team – “The Whack Hack”</a:t>
            </a:r>
          </a:p>
        </p:txBody>
      </p:sp>
      <p:sp>
        <p:nvSpPr>
          <p:cNvPr id="4" name="Subtitle 2">
            <a:extLst>
              <a:ext uri="{FF2B5EF4-FFF2-40B4-BE49-F238E27FC236}">
                <a16:creationId xmlns:a16="http://schemas.microsoft.com/office/drawing/2014/main" id="{7242B0AA-425D-C244-621A-266F03B23C1C}"/>
              </a:ext>
            </a:extLst>
          </p:cNvPr>
          <p:cNvSpPr txBox="1">
            <a:spLocks/>
          </p:cNvSpPr>
          <p:nvPr/>
        </p:nvSpPr>
        <p:spPr>
          <a:xfrm>
            <a:off x="6813395" y="4467305"/>
            <a:ext cx="570199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Hackathon - 2022</a:t>
            </a:r>
          </a:p>
        </p:txBody>
      </p:sp>
    </p:spTree>
    <p:extLst>
      <p:ext uri="{BB962C8B-B14F-4D97-AF65-F5344CB8AC3E}">
        <p14:creationId xmlns:p14="http://schemas.microsoft.com/office/powerpoint/2010/main" val="202172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EF1D-62FF-9303-5ED9-61A71104C019}"/>
              </a:ext>
            </a:extLst>
          </p:cNvPr>
          <p:cNvSpPr>
            <a:spLocks noGrp="1"/>
          </p:cNvSpPr>
          <p:nvPr>
            <p:ph type="title"/>
          </p:nvPr>
        </p:nvSpPr>
        <p:spPr/>
        <p:txBody>
          <a:bodyPr/>
          <a:lstStyle/>
          <a:p>
            <a:r>
              <a:rPr lang="en-US" dirty="0"/>
              <a:t>Automated Test Suite &amp; coverage report (</a:t>
            </a:r>
            <a:r>
              <a:rPr lang="en-US" dirty="0" err="1"/>
              <a:t>ConT.</a:t>
            </a:r>
            <a:r>
              <a:rPr lang="en-US" dirty="0"/>
              <a:t>)</a:t>
            </a:r>
          </a:p>
        </p:txBody>
      </p:sp>
      <p:sp>
        <p:nvSpPr>
          <p:cNvPr id="3" name="Content Placeholder 2">
            <a:extLst>
              <a:ext uri="{FF2B5EF4-FFF2-40B4-BE49-F238E27FC236}">
                <a16:creationId xmlns:a16="http://schemas.microsoft.com/office/drawing/2014/main" id="{03F35DE9-1EA2-C4CB-C71C-54944F47D2D4}"/>
              </a:ext>
            </a:extLst>
          </p:cNvPr>
          <p:cNvSpPr>
            <a:spLocks noGrp="1"/>
          </p:cNvSpPr>
          <p:nvPr>
            <p:ph idx="1"/>
          </p:nvPr>
        </p:nvSpPr>
        <p:spPr/>
        <p:txBody>
          <a:bodyPr/>
          <a:lstStyle/>
          <a:p>
            <a:r>
              <a:rPr lang="en-US" dirty="0"/>
              <a:t>JACOCO Coverage Report</a:t>
            </a:r>
          </a:p>
          <a:p>
            <a:pPr lvl="1"/>
            <a:r>
              <a:rPr lang="en-US" dirty="0"/>
              <a:t>Report location: </a:t>
            </a:r>
            <a:r>
              <a:rPr lang="en-US" i="1" dirty="0"/>
              <a:t>[ https://</a:t>
            </a:r>
            <a:r>
              <a:rPr lang="en-US" i="1" dirty="0" err="1"/>
              <a:t>github.com</a:t>
            </a:r>
            <a:r>
              <a:rPr lang="en-US" i="1" dirty="0"/>
              <a:t>/the-whack-hack-hackathon/name-pronunciation-tool/blob/main/documents/test-reports/</a:t>
            </a:r>
            <a:r>
              <a:rPr lang="en-US" i="1" dirty="0" err="1"/>
              <a:t>jacoco</a:t>
            </a:r>
            <a:r>
              <a:rPr lang="en-US" i="1" dirty="0"/>
              <a:t>/ ]</a:t>
            </a:r>
          </a:p>
          <a:p>
            <a:pPr lvl="1"/>
            <a:r>
              <a:rPr lang="en-US" dirty="0"/>
              <a:t>Screenshot</a:t>
            </a:r>
          </a:p>
          <a:p>
            <a:pPr marL="457200" lvl="1"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3D36161-B2E6-76E3-45FF-2DBD33EDD3D5}"/>
              </a:ext>
            </a:extLst>
          </p:cNvPr>
          <p:cNvPicPr>
            <a:picLocks noChangeAspect="1"/>
          </p:cNvPicPr>
          <p:nvPr/>
        </p:nvPicPr>
        <p:blipFill>
          <a:blip r:embed="rId2"/>
          <a:stretch>
            <a:fillRect/>
          </a:stretch>
        </p:blipFill>
        <p:spPr>
          <a:xfrm>
            <a:off x="1773044" y="3723588"/>
            <a:ext cx="8932127" cy="2632256"/>
          </a:xfrm>
          <a:prstGeom prst="rect">
            <a:avLst/>
          </a:prstGeom>
        </p:spPr>
      </p:pic>
    </p:spTree>
    <p:extLst>
      <p:ext uri="{BB962C8B-B14F-4D97-AF65-F5344CB8AC3E}">
        <p14:creationId xmlns:p14="http://schemas.microsoft.com/office/powerpoint/2010/main" val="200286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6DCF-4200-A94E-F491-A7A97EE375EF}"/>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0DB17366-9744-1AB3-5035-A6DD7BE76D0F}"/>
              </a:ext>
            </a:extLst>
          </p:cNvPr>
          <p:cNvSpPr>
            <a:spLocks noGrp="1"/>
          </p:cNvSpPr>
          <p:nvPr>
            <p:ph idx="1"/>
          </p:nvPr>
        </p:nvSpPr>
        <p:spPr/>
        <p:txBody>
          <a:bodyPr/>
          <a:lstStyle/>
          <a:p>
            <a:r>
              <a:rPr lang="en-US" dirty="0"/>
              <a:t>Refactor</a:t>
            </a:r>
          </a:p>
          <a:p>
            <a:r>
              <a:rPr lang="en-US" dirty="0"/>
              <a:t>AD Service – RBAC Management</a:t>
            </a:r>
          </a:p>
          <a:p>
            <a:r>
              <a:rPr lang="en-US" dirty="0"/>
              <a:t>Key Management &amp; Vault Service</a:t>
            </a:r>
          </a:p>
          <a:p>
            <a:r>
              <a:rPr lang="en-US" dirty="0"/>
              <a:t>Azure Resource Manager – Cloud infrastructure resources in a code.</a:t>
            </a:r>
          </a:p>
        </p:txBody>
      </p:sp>
    </p:spTree>
    <p:extLst>
      <p:ext uri="{BB962C8B-B14F-4D97-AF65-F5344CB8AC3E}">
        <p14:creationId xmlns:p14="http://schemas.microsoft.com/office/powerpoint/2010/main" val="771799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90A3-CD9B-EB80-557E-98123B0EFB15}"/>
              </a:ext>
            </a:extLst>
          </p:cNvPr>
          <p:cNvSpPr>
            <a:spLocks noGrp="1"/>
          </p:cNvSpPr>
          <p:nvPr>
            <p:ph type="title"/>
          </p:nvPr>
        </p:nvSpPr>
        <p:spPr/>
        <p:txBody>
          <a:bodyPr/>
          <a:lstStyle/>
          <a:p>
            <a:r>
              <a:rPr lang="en-US" dirty="0"/>
              <a:t>The </a:t>
            </a:r>
            <a:r>
              <a:rPr lang="en-US" dirty="0" err="1"/>
              <a:t>wHack</a:t>
            </a:r>
            <a:r>
              <a:rPr lang="en-US" dirty="0"/>
              <a:t> hack - team</a:t>
            </a:r>
          </a:p>
        </p:txBody>
      </p:sp>
      <p:sp>
        <p:nvSpPr>
          <p:cNvPr id="3" name="Content Placeholder 2">
            <a:extLst>
              <a:ext uri="{FF2B5EF4-FFF2-40B4-BE49-F238E27FC236}">
                <a16:creationId xmlns:a16="http://schemas.microsoft.com/office/drawing/2014/main" id="{9C876C4F-1FF0-7243-092C-0D83F9BFA2BF}"/>
              </a:ext>
            </a:extLst>
          </p:cNvPr>
          <p:cNvSpPr>
            <a:spLocks noGrp="1"/>
          </p:cNvSpPr>
          <p:nvPr>
            <p:ph idx="1"/>
          </p:nvPr>
        </p:nvSpPr>
        <p:spPr/>
        <p:txBody>
          <a:bodyPr/>
          <a:lstStyle/>
          <a:p>
            <a:r>
              <a:rPr lang="en-US" dirty="0"/>
              <a:t>Srikanth B.</a:t>
            </a:r>
          </a:p>
          <a:p>
            <a:r>
              <a:rPr lang="en-US" dirty="0"/>
              <a:t>William C.</a:t>
            </a:r>
          </a:p>
          <a:p>
            <a:r>
              <a:rPr lang="en-US" dirty="0" err="1"/>
              <a:t>Laxma</a:t>
            </a:r>
            <a:r>
              <a:rPr lang="en-US" dirty="0"/>
              <a:t> </a:t>
            </a:r>
            <a:r>
              <a:rPr lang="en-US" dirty="0" err="1"/>
              <a:t>reddy</a:t>
            </a:r>
            <a:r>
              <a:rPr lang="en-US" dirty="0"/>
              <a:t> E.</a:t>
            </a:r>
          </a:p>
          <a:p>
            <a:r>
              <a:rPr lang="en-US" dirty="0"/>
              <a:t>Bhasker M.</a:t>
            </a:r>
          </a:p>
          <a:p>
            <a:r>
              <a:rPr lang="en-US" dirty="0" err="1"/>
              <a:t>Durgaswamy</a:t>
            </a:r>
            <a:r>
              <a:rPr lang="en-US" dirty="0"/>
              <a:t> S.</a:t>
            </a:r>
          </a:p>
          <a:p>
            <a:r>
              <a:rPr lang="en-US" dirty="0"/>
              <a:t>Abhay S.</a:t>
            </a:r>
          </a:p>
          <a:p>
            <a:r>
              <a:rPr lang="en-US" dirty="0"/>
              <a:t>Ashutosh B.</a:t>
            </a:r>
          </a:p>
          <a:p>
            <a:endParaRPr lang="en-US" dirty="0"/>
          </a:p>
        </p:txBody>
      </p:sp>
    </p:spTree>
    <p:extLst>
      <p:ext uri="{BB962C8B-B14F-4D97-AF65-F5344CB8AC3E}">
        <p14:creationId xmlns:p14="http://schemas.microsoft.com/office/powerpoint/2010/main" val="195065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F313DA-3668-DF09-9B59-A8E65443F7E3}"/>
              </a:ext>
            </a:extLst>
          </p:cNvPr>
          <p:cNvSpPr>
            <a:spLocks noGrp="1"/>
          </p:cNvSpPr>
          <p:nvPr>
            <p:ph idx="1"/>
          </p:nvPr>
        </p:nvSpPr>
        <p:spPr/>
        <p:txBody>
          <a:bodyPr/>
          <a:lstStyle/>
          <a:p>
            <a:r>
              <a:rPr lang="en-US" dirty="0"/>
              <a:t>Thank You</a:t>
            </a:r>
          </a:p>
        </p:txBody>
      </p:sp>
    </p:spTree>
    <p:extLst>
      <p:ext uri="{BB962C8B-B14F-4D97-AF65-F5344CB8AC3E}">
        <p14:creationId xmlns:p14="http://schemas.microsoft.com/office/powerpoint/2010/main" val="177774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9896-322F-3B03-9C46-B20E0DB23B3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DC047DA-D141-F7C6-FACA-065ECA76D0C5}"/>
              </a:ext>
            </a:extLst>
          </p:cNvPr>
          <p:cNvSpPr>
            <a:spLocks noGrp="1"/>
          </p:cNvSpPr>
          <p:nvPr>
            <p:ph idx="1"/>
          </p:nvPr>
        </p:nvSpPr>
        <p:spPr/>
        <p:txBody>
          <a:bodyPr/>
          <a:lstStyle/>
          <a:p>
            <a:r>
              <a:rPr lang="en-US" dirty="0"/>
              <a:t>User Story</a:t>
            </a:r>
          </a:p>
          <a:p>
            <a:r>
              <a:rPr lang="en-US" dirty="0"/>
              <a:t>Design Approach</a:t>
            </a:r>
          </a:p>
          <a:p>
            <a:r>
              <a:rPr lang="en-US" dirty="0"/>
              <a:t>Tool Features (Demo)</a:t>
            </a:r>
          </a:p>
          <a:p>
            <a:r>
              <a:rPr lang="en-US" dirty="0"/>
              <a:t>Demo Video</a:t>
            </a:r>
          </a:p>
          <a:p>
            <a:r>
              <a:rPr lang="en-US" dirty="0"/>
              <a:t>Playback Book</a:t>
            </a:r>
          </a:p>
          <a:p>
            <a:r>
              <a:rPr lang="en-US" dirty="0"/>
              <a:t>Automated Test Suite &amp; Coverage Report</a:t>
            </a:r>
          </a:p>
          <a:p>
            <a:r>
              <a:rPr lang="en-US" dirty="0"/>
              <a:t>Future</a:t>
            </a:r>
          </a:p>
          <a:p>
            <a:r>
              <a:rPr lang="en-US" dirty="0"/>
              <a:t>“The Whack Hack” - Team</a:t>
            </a:r>
          </a:p>
          <a:p>
            <a:endParaRPr lang="en-US" dirty="0"/>
          </a:p>
        </p:txBody>
      </p:sp>
    </p:spTree>
    <p:extLst>
      <p:ext uri="{BB962C8B-B14F-4D97-AF65-F5344CB8AC3E}">
        <p14:creationId xmlns:p14="http://schemas.microsoft.com/office/powerpoint/2010/main" val="277474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8320-3108-74DC-B88E-32BE56BC5F93}"/>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DE25F0F4-899E-C365-0E54-DCE7C8DCEF00}"/>
              </a:ext>
            </a:extLst>
          </p:cNvPr>
          <p:cNvSpPr>
            <a:spLocks noGrp="1"/>
          </p:cNvSpPr>
          <p:nvPr>
            <p:ph idx="1"/>
          </p:nvPr>
        </p:nvSpPr>
        <p:spPr/>
        <p:txBody>
          <a:bodyPr>
            <a:normAutofit fontScale="92500" lnSpcReduction="20000"/>
          </a:bodyPr>
          <a:lstStyle/>
          <a:p>
            <a:pPr marL="0" indent="0">
              <a:buNone/>
            </a:pPr>
            <a:r>
              <a:rPr lang="en-US" b="1" u="sng" dirty="0"/>
              <a:t>Business Need</a:t>
            </a:r>
          </a:p>
          <a:p>
            <a:pPr marL="0" indent="0">
              <a:buNone/>
            </a:pPr>
            <a:r>
              <a:rPr lang="en-US" dirty="0"/>
              <a:t>Employees and contingent workers come from an amazing diversity of backgrounds, and the variety of names withing the company is profound. Often, employees find themselves struggling with the pronunciation of names. What can we do to make it easier for employees to pronounce others’ names as the would like them to be pronounced, and for employees to let others know how they would like their names pronounced?</a:t>
            </a:r>
          </a:p>
          <a:p>
            <a:pPr marL="0" indent="0">
              <a:buNone/>
            </a:pPr>
            <a:r>
              <a:rPr lang="en-US" b="1" u="sng" dirty="0"/>
              <a:t>Challenge Scope</a:t>
            </a:r>
          </a:p>
          <a:p>
            <a:pPr marL="0" indent="0">
              <a:buNone/>
            </a:pPr>
            <a:r>
              <a:rPr lang="en-US" dirty="0"/>
              <a:t>Tool will deliver a solution for phonetic pronunciation of names. The successful solution will enable Company’s employees to understand the pronunciation of people’s names in two ways:</a:t>
            </a:r>
          </a:p>
          <a:p>
            <a:pPr marL="457200" indent="-457200">
              <a:buFont typeface="+mj-lt"/>
              <a:buAutoNum type="arabicPeriod"/>
            </a:pPr>
            <a:r>
              <a:rPr lang="en-US" dirty="0"/>
              <a:t>Standard Pronunciation:  Standard aural pronunciation.</a:t>
            </a:r>
          </a:p>
          <a:p>
            <a:pPr marL="457200" indent="-457200">
              <a:buFont typeface="+mj-lt"/>
              <a:buAutoNum type="arabicPeriod"/>
            </a:pPr>
            <a:r>
              <a:rPr lang="en-US" dirty="0"/>
              <a:t>Non-Standard Pronunciation: Override standard pronunciation and provide “custom”.</a:t>
            </a:r>
          </a:p>
        </p:txBody>
      </p:sp>
    </p:spTree>
    <p:extLst>
      <p:ext uri="{BB962C8B-B14F-4D97-AF65-F5344CB8AC3E}">
        <p14:creationId xmlns:p14="http://schemas.microsoft.com/office/powerpoint/2010/main" val="192941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6EEF-55CB-8091-137A-BA776C0C4ADD}"/>
              </a:ext>
            </a:extLst>
          </p:cNvPr>
          <p:cNvSpPr>
            <a:spLocks noGrp="1"/>
          </p:cNvSpPr>
          <p:nvPr>
            <p:ph type="title"/>
          </p:nvPr>
        </p:nvSpPr>
        <p:spPr>
          <a:xfrm>
            <a:off x="2895600" y="237434"/>
            <a:ext cx="8610600" cy="1293028"/>
          </a:xfrm>
        </p:spPr>
        <p:txBody>
          <a:bodyPr/>
          <a:lstStyle/>
          <a:p>
            <a:r>
              <a:rPr lang="en-US" dirty="0"/>
              <a:t>Design Approach</a:t>
            </a:r>
          </a:p>
        </p:txBody>
      </p:sp>
      <p:sp>
        <p:nvSpPr>
          <p:cNvPr id="3" name="Content Placeholder 2">
            <a:extLst>
              <a:ext uri="{FF2B5EF4-FFF2-40B4-BE49-F238E27FC236}">
                <a16:creationId xmlns:a16="http://schemas.microsoft.com/office/drawing/2014/main" id="{8BBF21E2-B9C4-888E-1633-153D40E977C4}"/>
              </a:ext>
            </a:extLst>
          </p:cNvPr>
          <p:cNvSpPr>
            <a:spLocks noGrp="1"/>
          </p:cNvSpPr>
          <p:nvPr>
            <p:ph idx="1"/>
          </p:nvPr>
        </p:nvSpPr>
        <p:spPr>
          <a:xfrm>
            <a:off x="685800" y="2194561"/>
            <a:ext cx="10820400" cy="4161634"/>
          </a:xfrm>
        </p:spPr>
        <p:txBody>
          <a:bodyPr/>
          <a:lstStyle/>
          <a:p>
            <a:r>
              <a:rPr lang="en-US" dirty="0"/>
              <a:t>Block Diagram</a:t>
            </a:r>
          </a:p>
          <a:p>
            <a:endParaRPr lang="en-US" dirty="0"/>
          </a:p>
        </p:txBody>
      </p:sp>
      <p:pic>
        <p:nvPicPr>
          <p:cNvPr id="4" name="Picture 3">
            <a:extLst>
              <a:ext uri="{FF2B5EF4-FFF2-40B4-BE49-F238E27FC236}">
                <a16:creationId xmlns:a16="http://schemas.microsoft.com/office/drawing/2014/main" id="{7E27AAD8-D4BE-36C3-D93E-FB7608C0C192}"/>
              </a:ext>
            </a:extLst>
          </p:cNvPr>
          <p:cNvPicPr>
            <a:picLocks noChangeAspect="1"/>
          </p:cNvPicPr>
          <p:nvPr/>
        </p:nvPicPr>
        <p:blipFill>
          <a:blip r:embed="rId2"/>
          <a:stretch>
            <a:fillRect/>
          </a:stretch>
        </p:blipFill>
        <p:spPr>
          <a:xfrm>
            <a:off x="1184217" y="3831440"/>
            <a:ext cx="571500" cy="698500"/>
          </a:xfrm>
          <a:prstGeom prst="rect">
            <a:avLst/>
          </a:prstGeom>
        </p:spPr>
      </p:pic>
      <p:pic>
        <p:nvPicPr>
          <p:cNvPr id="5" name="Picture 4">
            <a:extLst>
              <a:ext uri="{FF2B5EF4-FFF2-40B4-BE49-F238E27FC236}">
                <a16:creationId xmlns:a16="http://schemas.microsoft.com/office/drawing/2014/main" id="{A53F254C-16BB-983C-45BA-5358361E602F}"/>
              </a:ext>
            </a:extLst>
          </p:cNvPr>
          <p:cNvPicPr>
            <a:picLocks noChangeAspect="1"/>
          </p:cNvPicPr>
          <p:nvPr/>
        </p:nvPicPr>
        <p:blipFill>
          <a:blip r:embed="rId3"/>
          <a:stretch>
            <a:fillRect/>
          </a:stretch>
        </p:blipFill>
        <p:spPr>
          <a:xfrm>
            <a:off x="2766132" y="3630725"/>
            <a:ext cx="2214281" cy="1053349"/>
          </a:xfrm>
          <a:prstGeom prst="rect">
            <a:avLst/>
          </a:prstGeom>
        </p:spPr>
      </p:pic>
      <p:pic>
        <p:nvPicPr>
          <p:cNvPr id="6" name="Picture 5">
            <a:extLst>
              <a:ext uri="{FF2B5EF4-FFF2-40B4-BE49-F238E27FC236}">
                <a16:creationId xmlns:a16="http://schemas.microsoft.com/office/drawing/2014/main" id="{094E3F64-88D5-48C7-BCF1-D5DDC1B0198C}"/>
              </a:ext>
            </a:extLst>
          </p:cNvPr>
          <p:cNvPicPr>
            <a:picLocks noChangeAspect="1"/>
          </p:cNvPicPr>
          <p:nvPr/>
        </p:nvPicPr>
        <p:blipFill>
          <a:blip r:embed="rId4"/>
          <a:stretch>
            <a:fillRect/>
          </a:stretch>
        </p:blipFill>
        <p:spPr>
          <a:xfrm>
            <a:off x="8293785" y="1944363"/>
            <a:ext cx="1498600" cy="893017"/>
          </a:xfrm>
          <a:prstGeom prst="rect">
            <a:avLst/>
          </a:prstGeom>
        </p:spPr>
      </p:pic>
      <p:pic>
        <p:nvPicPr>
          <p:cNvPr id="8" name="Picture 7">
            <a:extLst>
              <a:ext uri="{FF2B5EF4-FFF2-40B4-BE49-F238E27FC236}">
                <a16:creationId xmlns:a16="http://schemas.microsoft.com/office/drawing/2014/main" id="{78982842-C906-7EC2-F3C6-2AFD40D4D631}"/>
              </a:ext>
            </a:extLst>
          </p:cNvPr>
          <p:cNvPicPr>
            <a:picLocks noChangeAspect="1"/>
          </p:cNvPicPr>
          <p:nvPr/>
        </p:nvPicPr>
        <p:blipFill>
          <a:blip r:embed="rId5"/>
          <a:stretch>
            <a:fillRect/>
          </a:stretch>
        </p:blipFill>
        <p:spPr>
          <a:xfrm>
            <a:off x="5926419" y="3660994"/>
            <a:ext cx="1498600" cy="1041400"/>
          </a:xfrm>
          <a:prstGeom prst="rect">
            <a:avLst/>
          </a:prstGeom>
        </p:spPr>
      </p:pic>
      <p:cxnSp>
        <p:nvCxnSpPr>
          <p:cNvPr id="15" name="Straight Arrow Connector 14">
            <a:extLst>
              <a:ext uri="{FF2B5EF4-FFF2-40B4-BE49-F238E27FC236}">
                <a16:creationId xmlns:a16="http://schemas.microsoft.com/office/drawing/2014/main" id="{07E79369-1F88-C4EA-79FE-F58DD728DEA4}"/>
              </a:ext>
            </a:extLst>
          </p:cNvPr>
          <p:cNvCxnSpPr/>
          <p:nvPr/>
        </p:nvCxnSpPr>
        <p:spPr>
          <a:xfrm>
            <a:off x="1883758" y="4169116"/>
            <a:ext cx="758283" cy="0"/>
          </a:xfrm>
          <a:prstGeom prst="straightConnector1">
            <a:avLst/>
          </a:prstGeom>
          <a:ln w="762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8B2652-255E-EEEF-1439-24A33F82C299}"/>
              </a:ext>
            </a:extLst>
          </p:cNvPr>
          <p:cNvCxnSpPr/>
          <p:nvPr/>
        </p:nvCxnSpPr>
        <p:spPr>
          <a:xfrm>
            <a:off x="5090449" y="4169116"/>
            <a:ext cx="758283" cy="0"/>
          </a:xfrm>
          <a:prstGeom prst="straightConnector1">
            <a:avLst/>
          </a:prstGeom>
          <a:ln w="762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CA59711-17E7-339E-2E84-3CE9BC151CFC}"/>
              </a:ext>
            </a:extLst>
          </p:cNvPr>
          <p:cNvCxnSpPr>
            <a:cxnSpLocks/>
          </p:cNvCxnSpPr>
          <p:nvPr/>
        </p:nvCxnSpPr>
        <p:spPr>
          <a:xfrm flipV="1">
            <a:off x="7153902" y="2696257"/>
            <a:ext cx="1107087" cy="907072"/>
          </a:xfrm>
          <a:prstGeom prst="straightConnector1">
            <a:avLst/>
          </a:prstGeom>
          <a:ln w="762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38C8944-33DE-C293-0DE9-275FDBCA5FDA}"/>
              </a:ext>
            </a:extLst>
          </p:cNvPr>
          <p:cNvPicPr>
            <a:picLocks noChangeAspect="1"/>
          </p:cNvPicPr>
          <p:nvPr/>
        </p:nvPicPr>
        <p:blipFill>
          <a:blip r:embed="rId6"/>
          <a:stretch>
            <a:fillRect/>
          </a:stretch>
        </p:blipFill>
        <p:spPr>
          <a:xfrm>
            <a:off x="8391492" y="5422386"/>
            <a:ext cx="1444977" cy="839222"/>
          </a:xfrm>
          <a:prstGeom prst="rect">
            <a:avLst/>
          </a:prstGeom>
        </p:spPr>
      </p:pic>
      <p:sp>
        <p:nvSpPr>
          <p:cNvPr id="24" name="TextBox 23">
            <a:extLst>
              <a:ext uri="{FF2B5EF4-FFF2-40B4-BE49-F238E27FC236}">
                <a16:creationId xmlns:a16="http://schemas.microsoft.com/office/drawing/2014/main" id="{98806372-3296-6FBC-98E9-7F6CEBFFE6B5}"/>
              </a:ext>
            </a:extLst>
          </p:cNvPr>
          <p:cNvSpPr txBox="1"/>
          <p:nvPr/>
        </p:nvSpPr>
        <p:spPr>
          <a:xfrm>
            <a:off x="1224258" y="4529940"/>
            <a:ext cx="490840" cy="276999"/>
          </a:xfrm>
          <a:prstGeom prst="rect">
            <a:avLst/>
          </a:prstGeom>
          <a:noFill/>
        </p:spPr>
        <p:txBody>
          <a:bodyPr wrap="none" rtlCol="0">
            <a:spAutoFit/>
          </a:bodyPr>
          <a:lstStyle/>
          <a:p>
            <a:r>
              <a:rPr lang="en-US" sz="1200" dirty="0"/>
              <a:t>User</a:t>
            </a:r>
          </a:p>
        </p:txBody>
      </p:sp>
      <p:sp>
        <p:nvSpPr>
          <p:cNvPr id="25" name="TextBox 24">
            <a:extLst>
              <a:ext uri="{FF2B5EF4-FFF2-40B4-BE49-F238E27FC236}">
                <a16:creationId xmlns:a16="http://schemas.microsoft.com/office/drawing/2014/main" id="{A26BB3E7-83DD-9946-0EAC-CC553C51180B}"/>
              </a:ext>
            </a:extLst>
          </p:cNvPr>
          <p:cNvSpPr txBox="1"/>
          <p:nvPr/>
        </p:nvSpPr>
        <p:spPr>
          <a:xfrm>
            <a:off x="2782220" y="4713036"/>
            <a:ext cx="2214281" cy="461665"/>
          </a:xfrm>
          <a:prstGeom prst="rect">
            <a:avLst/>
          </a:prstGeom>
          <a:noFill/>
        </p:spPr>
        <p:txBody>
          <a:bodyPr wrap="square" rtlCol="0">
            <a:spAutoFit/>
          </a:bodyPr>
          <a:lstStyle/>
          <a:p>
            <a:pPr algn="ctr"/>
            <a:r>
              <a:rPr lang="en-US" sz="1200" dirty="0"/>
              <a:t>UI – Interface </a:t>
            </a:r>
          </a:p>
          <a:p>
            <a:pPr algn="ctr"/>
            <a:r>
              <a:rPr lang="en-US" sz="1200" dirty="0"/>
              <a:t>(Azure Static App Services)</a:t>
            </a:r>
          </a:p>
        </p:txBody>
      </p:sp>
      <p:sp>
        <p:nvSpPr>
          <p:cNvPr id="26" name="TextBox 25">
            <a:extLst>
              <a:ext uri="{FF2B5EF4-FFF2-40B4-BE49-F238E27FC236}">
                <a16:creationId xmlns:a16="http://schemas.microsoft.com/office/drawing/2014/main" id="{B7719DA2-0F5B-572A-4BD1-35DA212F42C5}"/>
              </a:ext>
            </a:extLst>
          </p:cNvPr>
          <p:cNvSpPr txBox="1"/>
          <p:nvPr/>
        </p:nvSpPr>
        <p:spPr>
          <a:xfrm>
            <a:off x="5676469" y="4702394"/>
            <a:ext cx="1998500" cy="461665"/>
          </a:xfrm>
          <a:prstGeom prst="rect">
            <a:avLst/>
          </a:prstGeom>
          <a:noFill/>
        </p:spPr>
        <p:txBody>
          <a:bodyPr wrap="square" rtlCol="0">
            <a:spAutoFit/>
          </a:bodyPr>
          <a:lstStyle/>
          <a:p>
            <a:pPr algn="ctr"/>
            <a:r>
              <a:rPr lang="en-US" sz="1200" dirty="0" err="1"/>
              <a:t>MicroServices</a:t>
            </a:r>
            <a:r>
              <a:rPr lang="en-US" sz="1200" dirty="0"/>
              <a:t> </a:t>
            </a:r>
          </a:p>
          <a:p>
            <a:pPr algn="ctr"/>
            <a:r>
              <a:rPr lang="en-US" sz="1200" dirty="0"/>
              <a:t>(Azure App Services)</a:t>
            </a:r>
          </a:p>
        </p:txBody>
      </p:sp>
      <p:sp>
        <p:nvSpPr>
          <p:cNvPr id="27" name="TextBox 26">
            <a:extLst>
              <a:ext uri="{FF2B5EF4-FFF2-40B4-BE49-F238E27FC236}">
                <a16:creationId xmlns:a16="http://schemas.microsoft.com/office/drawing/2014/main" id="{91D4C0B2-7323-0DC8-D429-EA840FB7529A}"/>
              </a:ext>
            </a:extLst>
          </p:cNvPr>
          <p:cNvSpPr txBox="1"/>
          <p:nvPr/>
        </p:nvSpPr>
        <p:spPr>
          <a:xfrm>
            <a:off x="7966707" y="2869540"/>
            <a:ext cx="2214748" cy="461665"/>
          </a:xfrm>
          <a:prstGeom prst="rect">
            <a:avLst/>
          </a:prstGeom>
          <a:noFill/>
        </p:spPr>
        <p:txBody>
          <a:bodyPr wrap="square" rtlCol="0">
            <a:spAutoFit/>
          </a:bodyPr>
          <a:lstStyle/>
          <a:p>
            <a:pPr algn="ctr"/>
            <a:r>
              <a:rPr lang="en-US" sz="1200" dirty="0"/>
              <a:t>Azure Speech Services (Azure Cognitive Services)</a:t>
            </a:r>
          </a:p>
        </p:txBody>
      </p:sp>
      <p:pic>
        <p:nvPicPr>
          <p:cNvPr id="7" name="Picture 6">
            <a:extLst>
              <a:ext uri="{FF2B5EF4-FFF2-40B4-BE49-F238E27FC236}">
                <a16:creationId xmlns:a16="http://schemas.microsoft.com/office/drawing/2014/main" id="{D7C335DF-1BF4-E0C3-7284-AC231E11AFBE}"/>
              </a:ext>
            </a:extLst>
          </p:cNvPr>
          <p:cNvPicPr>
            <a:picLocks noChangeAspect="1"/>
          </p:cNvPicPr>
          <p:nvPr/>
        </p:nvPicPr>
        <p:blipFill>
          <a:blip r:embed="rId7"/>
          <a:stretch>
            <a:fillRect/>
          </a:stretch>
        </p:blipFill>
        <p:spPr>
          <a:xfrm>
            <a:off x="5799400" y="3435738"/>
            <a:ext cx="458567" cy="461666"/>
          </a:xfrm>
          <a:prstGeom prst="rect">
            <a:avLst/>
          </a:prstGeom>
        </p:spPr>
      </p:pic>
      <p:pic>
        <p:nvPicPr>
          <p:cNvPr id="21" name="Picture 20">
            <a:extLst>
              <a:ext uri="{FF2B5EF4-FFF2-40B4-BE49-F238E27FC236}">
                <a16:creationId xmlns:a16="http://schemas.microsoft.com/office/drawing/2014/main" id="{6F3A1BE2-6513-9D9C-F3F6-C685FF23280F}"/>
              </a:ext>
            </a:extLst>
          </p:cNvPr>
          <p:cNvPicPr>
            <a:picLocks noChangeAspect="1"/>
          </p:cNvPicPr>
          <p:nvPr/>
        </p:nvPicPr>
        <p:blipFill>
          <a:blip r:embed="rId7"/>
          <a:stretch>
            <a:fillRect/>
          </a:stretch>
        </p:blipFill>
        <p:spPr>
          <a:xfrm>
            <a:off x="4577097" y="3430162"/>
            <a:ext cx="513352" cy="461665"/>
          </a:xfrm>
          <a:prstGeom prst="rect">
            <a:avLst/>
          </a:prstGeom>
        </p:spPr>
      </p:pic>
      <p:pic>
        <p:nvPicPr>
          <p:cNvPr id="22" name="Picture 21">
            <a:extLst>
              <a:ext uri="{FF2B5EF4-FFF2-40B4-BE49-F238E27FC236}">
                <a16:creationId xmlns:a16="http://schemas.microsoft.com/office/drawing/2014/main" id="{C76F1C3E-793C-8C0D-549D-578EE9995DD0}"/>
              </a:ext>
            </a:extLst>
          </p:cNvPr>
          <p:cNvPicPr>
            <a:picLocks noChangeAspect="1"/>
          </p:cNvPicPr>
          <p:nvPr/>
        </p:nvPicPr>
        <p:blipFill>
          <a:blip r:embed="rId8"/>
          <a:stretch>
            <a:fillRect/>
          </a:stretch>
        </p:blipFill>
        <p:spPr>
          <a:xfrm>
            <a:off x="4229614" y="3435738"/>
            <a:ext cx="450581" cy="450581"/>
          </a:xfrm>
          <a:prstGeom prst="rect">
            <a:avLst/>
          </a:prstGeom>
        </p:spPr>
      </p:pic>
      <p:grpSp>
        <p:nvGrpSpPr>
          <p:cNvPr id="23" name="Group 22">
            <a:extLst>
              <a:ext uri="{FF2B5EF4-FFF2-40B4-BE49-F238E27FC236}">
                <a16:creationId xmlns:a16="http://schemas.microsoft.com/office/drawing/2014/main" id="{F3AD13AA-81F8-3E2A-7D77-29858E6A7942}"/>
              </a:ext>
            </a:extLst>
          </p:cNvPr>
          <p:cNvGrpSpPr/>
          <p:nvPr/>
        </p:nvGrpSpPr>
        <p:grpSpPr>
          <a:xfrm>
            <a:off x="7346338" y="4663255"/>
            <a:ext cx="1045154" cy="1178742"/>
            <a:chOff x="7565606" y="4483368"/>
            <a:chExt cx="1045154" cy="1178742"/>
          </a:xfrm>
        </p:grpSpPr>
        <p:cxnSp>
          <p:nvCxnSpPr>
            <p:cNvPr id="20" name="Straight Arrow Connector 19">
              <a:extLst>
                <a:ext uri="{FF2B5EF4-FFF2-40B4-BE49-F238E27FC236}">
                  <a16:creationId xmlns:a16="http://schemas.microsoft.com/office/drawing/2014/main" id="{85BD1EF3-74EA-7715-062F-A84C1CDB98E2}"/>
                </a:ext>
              </a:extLst>
            </p:cNvPr>
            <p:cNvCxnSpPr>
              <a:cxnSpLocks/>
              <a:stCxn id="35" idx="1"/>
              <a:endCxn id="19" idx="1"/>
            </p:cNvCxnSpPr>
            <p:nvPr/>
          </p:nvCxnSpPr>
          <p:spPr>
            <a:xfrm>
              <a:off x="7565606" y="4483368"/>
              <a:ext cx="1045154" cy="1178742"/>
            </a:xfrm>
            <a:prstGeom prst="straightConnector1">
              <a:avLst/>
            </a:prstGeom>
            <a:ln w="762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4E4C280-BBE9-0921-797D-8131D4741AE2}"/>
                </a:ext>
              </a:extLst>
            </p:cNvPr>
            <p:cNvPicPr>
              <a:picLocks noChangeAspect="1"/>
            </p:cNvPicPr>
            <p:nvPr/>
          </p:nvPicPr>
          <p:blipFill>
            <a:blip r:embed="rId9"/>
            <a:stretch>
              <a:fillRect/>
            </a:stretch>
          </p:blipFill>
          <p:spPr>
            <a:xfrm>
              <a:off x="8023933" y="5044133"/>
              <a:ext cx="207920" cy="194059"/>
            </a:xfrm>
            <a:prstGeom prst="rect">
              <a:avLst/>
            </a:prstGeom>
          </p:spPr>
        </p:pic>
      </p:grpSp>
      <p:pic>
        <p:nvPicPr>
          <p:cNvPr id="30" name="Picture 29">
            <a:extLst>
              <a:ext uri="{FF2B5EF4-FFF2-40B4-BE49-F238E27FC236}">
                <a16:creationId xmlns:a16="http://schemas.microsoft.com/office/drawing/2014/main" id="{B73D77C7-E3CC-3AE6-3D91-2C38EB84F9F4}"/>
              </a:ext>
            </a:extLst>
          </p:cNvPr>
          <p:cNvPicPr>
            <a:picLocks noChangeAspect="1"/>
          </p:cNvPicPr>
          <p:nvPr/>
        </p:nvPicPr>
        <p:blipFill>
          <a:blip r:embed="rId9"/>
          <a:stretch>
            <a:fillRect/>
          </a:stretch>
        </p:blipFill>
        <p:spPr>
          <a:xfrm>
            <a:off x="7603485" y="3074424"/>
            <a:ext cx="207920" cy="194059"/>
          </a:xfrm>
          <a:prstGeom prst="rect">
            <a:avLst/>
          </a:prstGeom>
        </p:spPr>
      </p:pic>
      <p:grpSp>
        <p:nvGrpSpPr>
          <p:cNvPr id="18" name="Group 17">
            <a:extLst>
              <a:ext uri="{FF2B5EF4-FFF2-40B4-BE49-F238E27FC236}">
                <a16:creationId xmlns:a16="http://schemas.microsoft.com/office/drawing/2014/main" id="{61A264EF-20E6-AD13-36EE-A78381F6CD8F}"/>
              </a:ext>
            </a:extLst>
          </p:cNvPr>
          <p:cNvGrpSpPr/>
          <p:nvPr/>
        </p:nvGrpSpPr>
        <p:grpSpPr>
          <a:xfrm>
            <a:off x="8085579" y="3938494"/>
            <a:ext cx="849397" cy="501634"/>
            <a:chOff x="5168135" y="2118617"/>
            <a:chExt cx="849397" cy="501634"/>
          </a:xfrm>
        </p:grpSpPr>
        <p:pic>
          <p:nvPicPr>
            <p:cNvPr id="14" name="Picture 13">
              <a:extLst>
                <a:ext uri="{FF2B5EF4-FFF2-40B4-BE49-F238E27FC236}">
                  <a16:creationId xmlns:a16="http://schemas.microsoft.com/office/drawing/2014/main" id="{3AE0CCB7-6D4A-932D-0728-E3790521A856}"/>
                </a:ext>
              </a:extLst>
            </p:cNvPr>
            <p:cNvPicPr>
              <a:picLocks noChangeAspect="1"/>
            </p:cNvPicPr>
            <p:nvPr/>
          </p:nvPicPr>
          <p:blipFill>
            <a:blip r:embed="rId10"/>
            <a:stretch>
              <a:fillRect/>
            </a:stretch>
          </p:blipFill>
          <p:spPr>
            <a:xfrm>
              <a:off x="5168135" y="2118617"/>
              <a:ext cx="758284" cy="501634"/>
            </a:xfrm>
            <a:prstGeom prst="rect">
              <a:avLst/>
            </a:prstGeom>
          </p:spPr>
        </p:pic>
        <p:pic>
          <p:nvPicPr>
            <p:cNvPr id="31" name="Picture 30">
              <a:extLst>
                <a:ext uri="{FF2B5EF4-FFF2-40B4-BE49-F238E27FC236}">
                  <a16:creationId xmlns:a16="http://schemas.microsoft.com/office/drawing/2014/main" id="{13CEB5DC-AF08-5F01-094D-EC9D31DFA823}"/>
                </a:ext>
              </a:extLst>
            </p:cNvPr>
            <p:cNvPicPr>
              <a:picLocks noChangeAspect="1"/>
            </p:cNvPicPr>
            <p:nvPr/>
          </p:nvPicPr>
          <p:blipFill>
            <a:blip r:embed="rId9"/>
            <a:stretch>
              <a:fillRect/>
            </a:stretch>
          </p:blipFill>
          <p:spPr>
            <a:xfrm>
              <a:off x="5723543" y="2260872"/>
              <a:ext cx="293989" cy="274390"/>
            </a:xfrm>
            <a:prstGeom prst="rect">
              <a:avLst/>
            </a:prstGeom>
          </p:spPr>
        </p:pic>
      </p:grpSp>
      <p:sp>
        <p:nvSpPr>
          <p:cNvPr id="35" name="TextBox 34">
            <a:extLst>
              <a:ext uri="{FF2B5EF4-FFF2-40B4-BE49-F238E27FC236}">
                <a16:creationId xmlns:a16="http://schemas.microsoft.com/office/drawing/2014/main" id="{F5FA2C61-1CDE-A006-610D-9427CDF071E7}"/>
              </a:ext>
            </a:extLst>
          </p:cNvPr>
          <p:cNvSpPr txBox="1"/>
          <p:nvPr/>
        </p:nvSpPr>
        <p:spPr>
          <a:xfrm>
            <a:off x="7346338" y="4432422"/>
            <a:ext cx="2214748" cy="461665"/>
          </a:xfrm>
          <a:prstGeom prst="rect">
            <a:avLst/>
          </a:prstGeom>
          <a:noFill/>
        </p:spPr>
        <p:txBody>
          <a:bodyPr wrap="square" rtlCol="0">
            <a:spAutoFit/>
          </a:bodyPr>
          <a:lstStyle/>
          <a:p>
            <a:pPr algn="ctr"/>
            <a:r>
              <a:rPr lang="en-US" sz="1200" dirty="0"/>
              <a:t>Azure App Service Configuration</a:t>
            </a:r>
          </a:p>
        </p:txBody>
      </p:sp>
      <p:cxnSp>
        <p:nvCxnSpPr>
          <p:cNvPr id="36" name="Straight Arrow Connector 35">
            <a:extLst>
              <a:ext uri="{FF2B5EF4-FFF2-40B4-BE49-F238E27FC236}">
                <a16:creationId xmlns:a16="http://schemas.microsoft.com/office/drawing/2014/main" id="{4A5942AF-D5A3-E1DE-FD25-2A382D5D3257}"/>
              </a:ext>
            </a:extLst>
          </p:cNvPr>
          <p:cNvCxnSpPr>
            <a:cxnSpLocks/>
            <a:endCxn id="14" idx="1"/>
          </p:cNvCxnSpPr>
          <p:nvPr/>
        </p:nvCxnSpPr>
        <p:spPr>
          <a:xfrm>
            <a:off x="7221260" y="4180690"/>
            <a:ext cx="864319" cy="8621"/>
          </a:xfrm>
          <a:prstGeom prst="straightConnector1">
            <a:avLst/>
          </a:prstGeom>
          <a:ln w="41275">
            <a:solidFill>
              <a:schemeClr val="accent2">
                <a:lumMod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CBBC697B-D8C0-4C6A-4B0E-080F892A6FA7}"/>
              </a:ext>
            </a:extLst>
          </p:cNvPr>
          <p:cNvPicPr>
            <a:picLocks noChangeAspect="1"/>
          </p:cNvPicPr>
          <p:nvPr/>
        </p:nvPicPr>
        <p:blipFill>
          <a:blip r:embed="rId11"/>
          <a:stretch>
            <a:fillRect/>
          </a:stretch>
        </p:blipFill>
        <p:spPr>
          <a:xfrm>
            <a:off x="8696743" y="3722928"/>
            <a:ext cx="297862" cy="323638"/>
          </a:xfrm>
          <a:prstGeom prst="rect">
            <a:avLst/>
          </a:prstGeom>
        </p:spPr>
      </p:pic>
      <p:sp>
        <p:nvSpPr>
          <p:cNvPr id="42" name="Rounded Rectangle 41">
            <a:extLst>
              <a:ext uri="{FF2B5EF4-FFF2-40B4-BE49-F238E27FC236}">
                <a16:creationId xmlns:a16="http://schemas.microsoft.com/office/drawing/2014/main" id="{E92898B0-BBDF-E55B-2457-D32E5D99F031}"/>
              </a:ext>
            </a:extLst>
          </p:cNvPr>
          <p:cNvSpPr/>
          <p:nvPr/>
        </p:nvSpPr>
        <p:spPr>
          <a:xfrm>
            <a:off x="5539535" y="3366549"/>
            <a:ext cx="3697455" cy="1885357"/>
          </a:xfrm>
          <a:custGeom>
            <a:avLst/>
            <a:gdLst>
              <a:gd name="connsiteX0" fmla="*/ 0 w 3697455"/>
              <a:gd name="connsiteY0" fmla="*/ 314232 h 1885357"/>
              <a:gd name="connsiteX1" fmla="*/ 314232 w 3697455"/>
              <a:gd name="connsiteY1" fmla="*/ 0 h 1885357"/>
              <a:gd name="connsiteX2" fmla="*/ 887110 w 3697455"/>
              <a:gd name="connsiteY2" fmla="*/ 0 h 1885357"/>
              <a:gd name="connsiteX3" fmla="*/ 1367919 w 3697455"/>
              <a:gd name="connsiteY3" fmla="*/ 0 h 1885357"/>
              <a:gd name="connsiteX4" fmla="*/ 1818038 w 3697455"/>
              <a:gd name="connsiteY4" fmla="*/ 0 h 1885357"/>
              <a:gd name="connsiteX5" fmla="*/ 2360226 w 3697455"/>
              <a:gd name="connsiteY5" fmla="*/ 0 h 1885357"/>
              <a:gd name="connsiteX6" fmla="*/ 2841035 w 3697455"/>
              <a:gd name="connsiteY6" fmla="*/ 0 h 1885357"/>
              <a:gd name="connsiteX7" fmla="*/ 3383223 w 3697455"/>
              <a:gd name="connsiteY7" fmla="*/ 0 h 1885357"/>
              <a:gd name="connsiteX8" fmla="*/ 3697455 w 3697455"/>
              <a:gd name="connsiteY8" fmla="*/ 314232 h 1885357"/>
              <a:gd name="connsiteX9" fmla="*/ 3697455 w 3697455"/>
              <a:gd name="connsiteY9" fmla="*/ 708058 h 1885357"/>
              <a:gd name="connsiteX10" fmla="*/ 3697455 w 3697455"/>
              <a:gd name="connsiteY10" fmla="*/ 1127023 h 1885357"/>
              <a:gd name="connsiteX11" fmla="*/ 3697455 w 3697455"/>
              <a:gd name="connsiteY11" fmla="*/ 1571125 h 1885357"/>
              <a:gd name="connsiteX12" fmla="*/ 3383223 w 3697455"/>
              <a:gd name="connsiteY12" fmla="*/ 1885357 h 1885357"/>
              <a:gd name="connsiteX13" fmla="*/ 2871725 w 3697455"/>
              <a:gd name="connsiteY13" fmla="*/ 1885357 h 1885357"/>
              <a:gd name="connsiteX14" fmla="*/ 2421606 w 3697455"/>
              <a:gd name="connsiteY14" fmla="*/ 1885357 h 1885357"/>
              <a:gd name="connsiteX15" fmla="*/ 1910107 w 3697455"/>
              <a:gd name="connsiteY15" fmla="*/ 1885357 h 1885357"/>
              <a:gd name="connsiteX16" fmla="*/ 1337229 w 3697455"/>
              <a:gd name="connsiteY16" fmla="*/ 1885357 h 1885357"/>
              <a:gd name="connsiteX17" fmla="*/ 825731 w 3697455"/>
              <a:gd name="connsiteY17" fmla="*/ 1885357 h 1885357"/>
              <a:gd name="connsiteX18" fmla="*/ 314232 w 3697455"/>
              <a:gd name="connsiteY18" fmla="*/ 1885357 h 1885357"/>
              <a:gd name="connsiteX19" fmla="*/ 0 w 3697455"/>
              <a:gd name="connsiteY19" fmla="*/ 1571125 h 1885357"/>
              <a:gd name="connsiteX20" fmla="*/ 0 w 3697455"/>
              <a:gd name="connsiteY20" fmla="*/ 1139592 h 1885357"/>
              <a:gd name="connsiteX21" fmla="*/ 0 w 3697455"/>
              <a:gd name="connsiteY21" fmla="*/ 745765 h 1885357"/>
              <a:gd name="connsiteX22" fmla="*/ 0 w 3697455"/>
              <a:gd name="connsiteY22" fmla="*/ 314232 h 188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455" h="1885357" extrusionOk="0">
                <a:moveTo>
                  <a:pt x="0" y="314232"/>
                </a:moveTo>
                <a:cubicBezTo>
                  <a:pt x="-30139" y="122096"/>
                  <a:pt x="120905" y="7424"/>
                  <a:pt x="314232" y="0"/>
                </a:cubicBezTo>
                <a:cubicBezTo>
                  <a:pt x="429080" y="-57909"/>
                  <a:pt x="610580" y="31860"/>
                  <a:pt x="887110" y="0"/>
                </a:cubicBezTo>
                <a:cubicBezTo>
                  <a:pt x="1163640" y="-31860"/>
                  <a:pt x="1168212" y="24453"/>
                  <a:pt x="1367919" y="0"/>
                </a:cubicBezTo>
                <a:cubicBezTo>
                  <a:pt x="1567626" y="-24453"/>
                  <a:pt x="1614892" y="27063"/>
                  <a:pt x="1818038" y="0"/>
                </a:cubicBezTo>
                <a:cubicBezTo>
                  <a:pt x="2021184" y="-27063"/>
                  <a:pt x="2129107" y="56081"/>
                  <a:pt x="2360226" y="0"/>
                </a:cubicBezTo>
                <a:cubicBezTo>
                  <a:pt x="2591345" y="-56081"/>
                  <a:pt x="2729930" y="39289"/>
                  <a:pt x="2841035" y="0"/>
                </a:cubicBezTo>
                <a:cubicBezTo>
                  <a:pt x="2952140" y="-39289"/>
                  <a:pt x="3121390" y="47518"/>
                  <a:pt x="3383223" y="0"/>
                </a:cubicBezTo>
                <a:cubicBezTo>
                  <a:pt x="3551488" y="-50364"/>
                  <a:pt x="3678376" y="167200"/>
                  <a:pt x="3697455" y="314232"/>
                </a:cubicBezTo>
                <a:cubicBezTo>
                  <a:pt x="3700139" y="420365"/>
                  <a:pt x="3692707" y="609825"/>
                  <a:pt x="3697455" y="708058"/>
                </a:cubicBezTo>
                <a:cubicBezTo>
                  <a:pt x="3702203" y="806291"/>
                  <a:pt x="3662378" y="1040762"/>
                  <a:pt x="3697455" y="1127023"/>
                </a:cubicBezTo>
                <a:cubicBezTo>
                  <a:pt x="3732532" y="1213285"/>
                  <a:pt x="3670597" y="1460360"/>
                  <a:pt x="3697455" y="1571125"/>
                </a:cubicBezTo>
                <a:cubicBezTo>
                  <a:pt x="3700522" y="1741640"/>
                  <a:pt x="3564932" y="1880093"/>
                  <a:pt x="3383223" y="1885357"/>
                </a:cubicBezTo>
                <a:cubicBezTo>
                  <a:pt x="3229335" y="1913450"/>
                  <a:pt x="2999997" y="1833069"/>
                  <a:pt x="2871725" y="1885357"/>
                </a:cubicBezTo>
                <a:cubicBezTo>
                  <a:pt x="2743453" y="1937645"/>
                  <a:pt x="2569277" y="1875487"/>
                  <a:pt x="2421606" y="1885357"/>
                </a:cubicBezTo>
                <a:cubicBezTo>
                  <a:pt x="2273935" y="1895227"/>
                  <a:pt x="2079397" y="1874979"/>
                  <a:pt x="1910107" y="1885357"/>
                </a:cubicBezTo>
                <a:cubicBezTo>
                  <a:pt x="1740817" y="1895735"/>
                  <a:pt x="1471557" y="1836634"/>
                  <a:pt x="1337229" y="1885357"/>
                </a:cubicBezTo>
                <a:cubicBezTo>
                  <a:pt x="1202901" y="1934080"/>
                  <a:pt x="944860" y="1870198"/>
                  <a:pt x="825731" y="1885357"/>
                </a:cubicBezTo>
                <a:cubicBezTo>
                  <a:pt x="706602" y="1900516"/>
                  <a:pt x="496139" y="1856382"/>
                  <a:pt x="314232" y="1885357"/>
                </a:cubicBezTo>
                <a:cubicBezTo>
                  <a:pt x="135561" y="1885568"/>
                  <a:pt x="3880" y="1737677"/>
                  <a:pt x="0" y="1571125"/>
                </a:cubicBezTo>
                <a:cubicBezTo>
                  <a:pt x="-35834" y="1372412"/>
                  <a:pt x="47667" y="1265864"/>
                  <a:pt x="0" y="1139592"/>
                </a:cubicBezTo>
                <a:cubicBezTo>
                  <a:pt x="-47667" y="1013320"/>
                  <a:pt x="47212" y="926665"/>
                  <a:pt x="0" y="745765"/>
                </a:cubicBezTo>
                <a:cubicBezTo>
                  <a:pt x="-47212" y="564865"/>
                  <a:pt x="31346" y="437872"/>
                  <a:pt x="0" y="314232"/>
                </a:cubicBezTo>
                <a:close/>
              </a:path>
            </a:pathLst>
          </a:custGeom>
          <a:noFill/>
          <a:ln w="38100">
            <a:solidFill>
              <a:schemeClr val="tx2"/>
            </a:solidFill>
            <a:prstDash val="sysDash"/>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53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E708-C8A7-0BE4-9B4B-6AE1DAE1FBFE}"/>
              </a:ext>
            </a:extLst>
          </p:cNvPr>
          <p:cNvSpPr>
            <a:spLocks noGrp="1"/>
          </p:cNvSpPr>
          <p:nvPr>
            <p:ph type="title"/>
          </p:nvPr>
        </p:nvSpPr>
        <p:spPr/>
        <p:txBody>
          <a:bodyPr/>
          <a:lstStyle/>
          <a:p>
            <a:r>
              <a:rPr lang="en-US" dirty="0"/>
              <a:t>Design Approach (</a:t>
            </a:r>
            <a:r>
              <a:rPr lang="en-US" dirty="0">
                <a:latin typeface="+mn-lt"/>
              </a:rPr>
              <a:t>CONT.</a:t>
            </a:r>
            <a:r>
              <a:rPr lang="en-US" dirty="0"/>
              <a:t>)</a:t>
            </a:r>
          </a:p>
        </p:txBody>
      </p:sp>
      <p:sp>
        <p:nvSpPr>
          <p:cNvPr id="3" name="Content Placeholder 2">
            <a:extLst>
              <a:ext uri="{FF2B5EF4-FFF2-40B4-BE49-F238E27FC236}">
                <a16:creationId xmlns:a16="http://schemas.microsoft.com/office/drawing/2014/main" id="{BFBB0816-9CDD-7BFF-A31F-AF017057CB82}"/>
              </a:ext>
            </a:extLst>
          </p:cNvPr>
          <p:cNvSpPr>
            <a:spLocks noGrp="1"/>
          </p:cNvSpPr>
          <p:nvPr>
            <p:ph idx="1"/>
          </p:nvPr>
        </p:nvSpPr>
        <p:spPr/>
        <p:txBody>
          <a:bodyPr/>
          <a:lstStyle/>
          <a:p>
            <a:r>
              <a:rPr lang="en-US" dirty="0"/>
              <a:t>CODE (GIT REPOS)</a:t>
            </a:r>
          </a:p>
          <a:p>
            <a:pPr lvl="1"/>
            <a:r>
              <a:rPr lang="en-US" dirty="0"/>
              <a:t>UI STATIC CONTENT: </a:t>
            </a:r>
            <a:r>
              <a:rPr lang="en-US" sz="1800" i="1" dirty="0"/>
              <a:t>[https://</a:t>
            </a:r>
            <a:r>
              <a:rPr lang="en-US" sz="1800" i="1" dirty="0" err="1"/>
              <a:t>github.com</a:t>
            </a:r>
            <a:r>
              <a:rPr lang="en-US" sz="1800" i="1" dirty="0"/>
              <a:t>/the-whack-hack-hackathon/name-pronunciation-static]</a:t>
            </a:r>
          </a:p>
          <a:p>
            <a:pPr lvl="1"/>
            <a:r>
              <a:rPr lang="en-US" dirty="0"/>
              <a:t>API SERVICE: </a:t>
            </a:r>
            <a:r>
              <a:rPr lang="en-US" sz="1800" i="1" dirty="0"/>
              <a:t>[https://</a:t>
            </a:r>
            <a:r>
              <a:rPr lang="en-US" sz="1800" i="1" dirty="0" err="1"/>
              <a:t>github.com</a:t>
            </a:r>
            <a:r>
              <a:rPr lang="en-US" sz="1800" i="1" dirty="0"/>
              <a:t>/the-whack-hack-hackathon/name-pronunciation-tool]</a:t>
            </a:r>
          </a:p>
          <a:p>
            <a:pPr lvl="1"/>
            <a:endParaRPr lang="en-US" sz="1800" i="1" dirty="0"/>
          </a:p>
          <a:p>
            <a:r>
              <a:rPr lang="en-US" sz="2000" dirty="0"/>
              <a:t>TECHNOLOGY STACK</a:t>
            </a:r>
          </a:p>
          <a:p>
            <a:pPr lvl="1"/>
            <a:r>
              <a:rPr lang="en-US" sz="1800" dirty="0"/>
              <a:t>VUE JS</a:t>
            </a:r>
          </a:p>
          <a:p>
            <a:pPr lvl="1"/>
            <a:r>
              <a:rPr lang="en-US" sz="1800" dirty="0"/>
              <a:t>SPRINGBOOT MICROSERVICE (JAVA)</a:t>
            </a:r>
          </a:p>
          <a:p>
            <a:pPr lvl="1"/>
            <a:r>
              <a:rPr lang="en-US" sz="1800" dirty="0"/>
              <a:t>AZURE CLOUD – “SPEECH SERVICE (AZURE CONGNITIVE SERVICES)</a:t>
            </a:r>
          </a:p>
          <a:p>
            <a:pPr lvl="1"/>
            <a:r>
              <a:rPr lang="en-US" sz="1800"/>
              <a:t>YugabyetDB</a:t>
            </a:r>
            <a:endParaRPr lang="en-US" sz="1800" dirty="0"/>
          </a:p>
        </p:txBody>
      </p:sp>
    </p:spTree>
    <p:extLst>
      <p:ext uri="{BB962C8B-B14F-4D97-AF65-F5344CB8AC3E}">
        <p14:creationId xmlns:p14="http://schemas.microsoft.com/office/powerpoint/2010/main" val="213083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E708-C8A7-0BE4-9B4B-6AE1DAE1FBFE}"/>
              </a:ext>
            </a:extLst>
          </p:cNvPr>
          <p:cNvSpPr>
            <a:spLocks noGrp="1"/>
          </p:cNvSpPr>
          <p:nvPr>
            <p:ph type="title"/>
          </p:nvPr>
        </p:nvSpPr>
        <p:spPr/>
        <p:txBody>
          <a:bodyPr/>
          <a:lstStyle/>
          <a:p>
            <a:r>
              <a:rPr lang="en-US" dirty="0"/>
              <a:t>Tool Features (Demo)</a:t>
            </a:r>
          </a:p>
        </p:txBody>
      </p:sp>
      <p:sp>
        <p:nvSpPr>
          <p:cNvPr id="3" name="Content Placeholder 2">
            <a:extLst>
              <a:ext uri="{FF2B5EF4-FFF2-40B4-BE49-F238E27FC236}">
                <a16:creationId xmlns:a16="http://schemas.microsoft.com/office/drawing/2014/main" id="{BFBB0816-9CDD-7BFF-A31F-AF017057CB82}"/>
              </a:ext>
            </a:extLst>
          </p:cNvPr>
          <p:cNvSpPr>
            <a:spLocks noGrp="1"/>
          </p:cNvSpPr>
          <p:nvPr>
            <p:ph idx="1"/>
          </p:nvPr>
        </p:nvSpPr>
        <p:spPr/>
        <p:txBody>
          <a:bodyPr/>
          <a:lstStyle/>
          <a:p>
            <a:r>
              <a:rPr lang="en-US" sz="1800" dirty="0"/>
              <a:t>Standard Pronunciation for First Name and Last Name</a:t>
            </a:r>
          </a:p>
          <a:p>
            <a:r>
              <a:rPr lang="en-US" sz="1800" dirty="0"/>
              <a:t>Non-Standard Pronunciation (text-based phonetics) for First Name and Last Name</a:t>
            </a:r>
          </a:p>
          <a:p>
            <a:r>
              <a:rPr lang="en-US" sz="1800" dirty="0"/>
              <a:t>Employee ID Lookup</a:t>
            </a:r>
          </a:p>
          <a:p>
            <a:r>
              <a:rPr lang="en-US" sz="1800" dirty="0"/>
              <a:t>Pronunciation based on selected LOCALE</a:t>
            </a:r>
          </a:p>
          <a:p>
            <a:r>
              <a:rPr lang="en-US" sz="1800" dirty="0"/>
              <a:t>Pronunciation based on Gender (Male or Female)</a:t>
            </a:r>
          </a:p>
          <a:p>
            <a:r>
              <a:rPr lang="en-US" sz="1800" dirty="0"/>
              <a:t>Pronunciation based on Gender (Male or Female)</a:t>
            </a:r>
          </a:p>
          <a:p>
            <a:r>
              <a:rPr lang="en-US" sz="1800" dirty="0"/>
              <a:t>Pronunciation playback speed rate</a:t>
            </a:r>
          </a:p>
          <a:p>
            <a:r>
              <a:rPr lang="en-US" sz="1800" dirty="0"/>
              <a:t>Azure Neural based Voice Integration</a:t>
            </a:r>
          </a:p>
          <a:p>
            <a:r>
              <a:rPr lang="en-US" sz="1800" dirty="0"/>
              <a:t>Save preferred Pronunciation by Employee/User</a:t>
            </a:r>
          </a:p>
          <a:p>
            <a:endParaRPr lang="en-US" sz="1800" dirty="0"/>
          </a:p>
          <a:p>
            <a:endParaRPr lang="en-US" sz="1800" dirty="0"/>
          </a:p>
          <a:p>
            <a:endParaRPr lang="en-US" sz="1800" dirty="0"/>
          </a:p>
        </p:txBody>
      </p:sp>
    </p:spTree>
    <p:extLst>
      <p:ext uri="{BB962C8B-B14F-4D97-AF65-F5344CB8AC3E}">
        <p14:creationId xmlns:p14="http://schemas.microsoft.com/office/powerpoint/2010/main" val="185280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574A-0ECB-6A52-E446-042EBBCB6059}"/>
              </a:ext>
            </a:extLst>
          </p:cNvPr>
          <p:cNvSpPr>
            <a:spLocks noGrp="1"/>
          </p:cNvSpPr>
          <p:nvPr>
            <p:ph type="title"/>
          </p:nvPr>
        </p:nvSpPr>
        <p:spPr/>
        <p:txBody>
          <a:bodyPr/>
          <a:lstStyle/>
          <a:p>
            <a:r>
              <a:rPr lang="en-US" dirty="0"/>
              <a:t>Demo video</a:t>
            </a:r>
          </a:p>
        </p:txBody>
      </p:sp>
      <p:sp>
        <p:nvSpPr>
          <p:cNvPr id="3" name="Content Placeholder 2">
            <a:extLst>
              <a:ext uri="{FF2B5EF4-FFF2-40B4-BE49-F238E27FC236}">
                <a16:creationId xmlns:a16="http://schemas.microsoft.com/office/drawing/2014/main" id="{F5ACEFCD-2A0F-3601-DB87-9BD32C5F3831}"/>
              </a:ext>
            </a:extLst>
          </p:cNvPr>
          <p:cNvSpPr>
            <a:spLocks noGrp="1"/>
          </p:cNvSpPr>
          <p:nvPr>
            <p:ph idx="1"/>
          </p:nvPr>
        </p:nvSpPr>
        <p:spPr>
          <a:xfrm>
            <a:off x="685800" y="2194561"/>
            <a:ext cx="10820400" cy="2606040"/>
          </a:xfrm>
        </p:spPr>
        <p:txBody>
          <a:bodyPr/>
          <a:lstStyle/>
          <a:p>
            <a:r>
              <a:rPr lang="en-US" dirty="0"/>
              <a:t>Click on Below URL</a:t>
            </a:r>
          </a:p>
          <a:p>
            <a:pPr lvl="2"/>
            <a:r>
              <a:rPr lang="en-US" dirty="0">
                <a:hlinkClick r:id="rId2"/>
              </a:rPr>
              <a:t>[ CLICK HERE TO PLAY IN BROWSER ]</a:t>
            </a:r>
            <a:endParaRPr lang="en-US" dirty="0"/>
          </a:p>
        </p:txBody>
      </p:sp>
    </p:spTree>
    <p:extLst>
      <p:ext uri="{BB962C8B-B14F-4D97-AF65-F5344CB8AC3E}">
        <p14:creationId xmlns:p14="http://schemas.microsoft.com/office/powerpoint/2010/main" val="49557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ABA7-92DC-6489-D573-5F0B3E8A8B96}"/>
              </a:ext>
            </a:extLst>
          </p:cNvPr>
          <p:cNvSpPr>
            <a:spLocks noGrp="1"/>
          </p:cNvSpPr>
          <p:nvPr>
            <p:ph type="title"/>
          </p:nvPr>
        </p:nvSpPr>
        <p:spPr>
          <a:xfrm>
            <a:off x="2895600" y="195661"/>
            <a:ext cx="8610600" cy="941763"/>
          </a:xfrm>
        </p:spPr>
        <p:txBody>
          <a:bodyPr/>
          <a:lstStyle/>
          <a:p>
            <a:r>
              <a:rPr lang="en-US" dirty="0"/>
              <a:t>Playback book</a:t>
            </a:r>
          </a:p>
        </p:txBody>
      </p:sp>
      <p:sp>
        <p:nvSpPr>
          <p:cNvPr id="3" name="Content Placeholder 2">
            <a:extLst>
              <a:ext uri="{FF2B5EF4-FFF2-40B4-BE49-F238E27FC236}">
                <a16:creationId xmlns:a16="http://schemas.microsoft.com/office/drawing/2014/main" id="{E3A413AD-2DB4-7A77-EA7E-400B14FBF1D1}"/>
              </a:ext>
            </a:extLst>
          </p:cNvPr>
          <p:cNvSpPr>
            <a:spLocks noGrp="1"/>
          </p:cNvSpPr>
          <p:nvPr>
            <p:ph idx="1"/>
          </p:nvPr>
        </p:nvSpPr>
        <p:spPr>
          <a:xfrm>
            <a:off x="685800" y="970156"/>
            <a:ext cx="10820400" cy="5248529"/>
          </a:xfrm>
        </p:spPr>
        <p:txBody>
          <a:bodyPr>
            <a:normAutofit fontScale="62500" lnSpcReduction="20000"/>
          </a:bodyPr>
          <a:lstStyle/>
          <a:p>
            <a:r>
              <a:rPr lang="en-US" dirty="0"/>
              <a:t>Deployment</a:t>
            </a:r>
          </a:p>
          <a:p>
            <a:pPr lvl="1"/>
            <a:r>
              <a:rPr lang="en-US" dirty="0"/>
              <a:t>Pre-Requisites</a:t>
            </a:r>
          </a:p>
          <a:p>
            <a:pPr lvl="2"/>
            <a:r>
              <a:rPr lang="en-US" dirty="0"/>
              <a:t>Azure Setup:</a:t>
            </a:r>
          </a:p>
          <a:p>
            <a:pPr lvl="3"/>
            <a:r>
              <a:rPr lang="en-US" dirty="0"/>
              <a:t>Azure Account Setup</a:t>
            </a:r>
          </a:p>
          <a:p>
            <a:pPr lvl="3"/>
            <a:r>
              <a:rPr lang="en-US" dirty="0"/>
              <a:t>Azure Resource Group Setup</a:t>
            </a:r>
          </a:p>
          <a:p>
            <a:pPr lvl="3"/>
            <a:r>
              <a:rPr lang="en-US" dirty="0"/>
              <a:t>Azure Network policy</a:t>
            </a:r>
          </a:p>
          <a:p>
            <a:pPr lvl="3"/>
            <a:r>
              <a:rPr lang="en-US" dirty="0"/>
              <a:t>Azure Access setup</a:t>
            </a:r>
          </a:p>
          <a:p>
            <a:pPr lvl="2"/>
            <a:r>
              <a:rPr lang="en-US" dirty="0"/>
              <a:t>Azure Cognitive Services Setup with Azure Resource Group</a:t>
            </a:r>
          </a:p>
          <a:p>
            <a:pPr lvl="3"/>
            <a:r>
              <a:rPr lang="en-US" dirty="0"/>
              <a:t>Azure API Authentication Service provider Secret</a:t>
            </a:r>
          </a:p>
          <a:p>
            <a:pPr lvl="3"/>
            <a:r>
              <a:rPr lang="en-US" dirty="0"/>
              <a:t>Azure API Subscription Key</a:t>
            </a:r>
          </a:p>
          <a:p>
            <a:pPr lvl="2"/>
            <a:r>
              <a:rPr lang="en-US" dirty="0" err="1"/>
              <a:t>YugabyteDB</a:t>
            </a:r>
            <a:r>
              <a:rPr lang="en-US" dirty="0"/>
              <a:t> Setup</a:t>
            </a:r>
          </a:p>
          <a:p>
            <a:pPr lvl="3"/>
            <a:r>
              <a:rPr lang="en-US" dirty="0"/>
              <a:t>Credentials</a:t>
            </a:r>
          </a:p>
          <a:p>
            <a:pPr lvl="3"/>
            <a:r>
              <a:rPr lang="en-US" dirty="0"/>
              <a:t>Schema [</a:t>
            </a:r>
            <a:r>
              <a:rPr lang="en-US" i="1" dirty="0"/>
              <a:t> </a:t>
            </a:r>
            <a:r>
              <a:rPr lang="en-US" i="1" dirty="0">
                <a:hlinkClick r:id="rId2"/>
              </a:rPr>
              <a:t>https://github.com/the-whack-hack-hackathon/name-pronunciation-tool/blob/main/create.sql</a:t>
            </a:r>
            <a:r>
              <a:rPr lang="en-US" i="1" dirty="0"/>
              <a:t> ]</a:t>
            </a:r>
          </a:p>
          <a:p>
            <a:pPr marL="0" indent="0">
              <a:buNone/>
            </a:pPr>
            <a:endParaRPr lang="en-US" dirty="0"/>
          </a:p>
          <a:p>
            <a:pPr lvl="1"/>
            <a:r>
              <a:rPr lang="en-US" dirty="0"/>
              <a:t>2 Azure App Services</a:t>
            </a:r>
          </a:p>
          <a:p>
            <a:pPr lvl="2"/>
            <a:r>
              <a:rPr lang="en-US" dirty="0"/>
              <a:t>Create 1 Azure App Services to provision as a “static” content web service</a:t>
            </a:r>
          </a:p>
          <a:p>
            <a:pPr lvl="2"/>
            <a:r>
              <a:rPr lang="en-US" dirty="0"/>
              <a:t>Create 1 Azure App Service to provision “</a:t>
            </a:r>
            <a:r>
              <a:rPr lang="en-US" dirty="0" err="1"/>
              <a:t>SpringBoot</a:t>
            </a:r>
            <a:r>
              <a:rPr lang="en-US" dirty="0"/>
              <a:t>” embedded tomcat-based service deployment</a:t>
            </a:r>
          </a:p>
          <a:p>
            <a:pPr lvl="1"/>
            <a:r>
              <a:rPr lang="en-US" dirty="0"/>
              <a:t>2 Git projects</a:t>
            </a:r>
          </a:p>
          <a:p>
            <a:pPr lvl="2"/>
            <a:r>
              <a:rPr lang="en-US" dirty="0"/>
              <a:t>”Static” Content project: Make “git workflow” module with a target server having details from above “static” content based Azure App Service and to be deployed “on-commit” from “main” branch of git project.</a:t>
            </a:r>
          </a:p>
          <a:p>
            <a:pPr lvl="2"/>
            <a:r>
              <a:rPr lang="en-US" dirty="0" err="1"/>
              <a:t>SpringBoot</a:t>
            </a:r>
            <a:r>
              <a:rPr lang="en-US" dirty="0"/>
              <a:t> Service project: Make “git workflow” module with a target server having details from above “</a:t>
            </a:r>
            <a:r>
              <a:rPr lang="en-US" dirty="0" err="1"/>
              <a:t>SpringBoot</a:t>
            </a:r>
            <a:r>
              <a:rPr lang="en-US" dirty="0"/>
              <a:t>” content based Azure App Service and to be deployed “on-commit” from “main” branch of git project.</a:t>
            </a:r>
          </a:p>
          <a:p>
            <a:pPr lvl="1"/>
            <a:r>
              <a:rPr lang="en-US" dirty="0"/>
              <a:t>Externalize following Sustentive details in “App Service” Configuration of “</a:t>
            </a:r>
            <a:r>
              <a:rPr lang="en-US" dirty="0" err="1"/>
              <a:t>SpringBoot</a:t>
            </a:r>
            <a:r>
              <a:rPr lang="en-US" dirty="0"/>
              <a:t>” deployed Azure App Service</a:t>
            </a:r>
          </a:p>
          <a:p>
            <a:pPr lvl="2"/>
            <a:r>
              <a:rPr lang="en-US" dirty="0"/>
              <a:t>Azure Authentication Service Provider Secret (“MICROSOFT_PROVIDER_AUTHENTICATION_SECRET”)</a:t>
            </a:r>
          </a:p>
          <a:p>
            <a:pPr lvl="2"/>
            <a:r>
              <a:rPr lang="en-US" dirty="0"/>
              <a:t>Subscription Key (“SUBSCRIPTION_KEY”)</a:t>
            </a:r>
          </a:p>
          <a:p>
            <a:pPr lvl="2"/>
            <a:r>
              <a:rPr lang="en-US" dirty="0" err="1"/>
              <a:t>YugabyteDB</a:t>
            </a:r>
            <a:r>
              <a:rPr lang="en-US" dirty="0"/>
              <a:t> Username (“YUGA_USERNAME”)</a:t>
            </a:r>
          </a:p>
          <a:p>
            <a:pPr lvl="2"/>
            <a:r>
              <a:rPr lang="en-US" dirty="0" err="1"/>
              <a:t>YugabyteDB</a:t>
            </a:r>
            <a:r>
              <a:rPr lang="en-US" dirty="0"/>
              <a:t> Password (“YUGA_PASSWORD”)</a:t>
            </a:r>
          </a:p>
          <a:p>
            <a:pPr lvl="2"/>
            <a:endParaRPr lang="en-US" dirty="0"/>
          </a:p>
          <a:p>
            <a:pPr marL="0" indent="0">
              <a:buNone/>
            </a:pPr>
            <a:endParaRPr lang="en-US" dirty="0"/>
          </a:p>
        </p:txBody>
      </p:sp>
    </p:spTree>
    <p:extLst>
      <p:ext uri="{BB962C8B-B14F-4D97-AF65-F5344CB8AC3E}">
        <p14:creationId xmlns:p14="http://schemas.microsoft.com/office/powerpoint/2010/main" val="86128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EF1D-62FF-9303-5ED9-61A71104C019}"/>
              </a:ext>
            </a:extLst>
          </p:cNvPr>
          <p:cNvSpPr>
            <a:spLocks noGrp="1"/>
          </p:cNvSpPr>
          <p:nvPr>
            <p:ph type="title"/>
          </p:nvPr>
        </p:nvSpPr>
        <p:spPr/>
        <p:txBody>
          <a:bodyPr/>
          <a:lstStyle/>
          <a:p>
            <a:r>
              <a:rPr lang="en-US" dirty="0"/>
              <a:t>Automated Test Suite &amp; coverage report</a:t>
            </a:r>
          </a:p>
        </p:txBody>
      </p:sp>
      <p:sp>
        <p:nvSpPr>
          <p:cNvPr id="3" name="Content Placeholder 2">
            <a:extLst>
              <a:ext uri="{FF2B5EF4-FFF2-40B4-BE49-F238E27FC236}">
                <a16:creationId xmlns:a16="http://schemas.microsoft.com/office/drawing/2014/main" id="{03F35DE9-1EA2-C4CB-C71C-54944F47D2D4}"/>
              </a:ext>
            </a:extLst>
          </p:cNvPr>
          <p:cNvSpPr>
            <a:spLocks noGrp="1"/>
          </p:cNvSpPr>
          <p:nvPr>
            <p:ph idx="1"/>
          </p:nvPr>
        </p:nvSpPr>
        <p:spPr/>
        <p:txBody>
          <a:bodyPr/>
          <a:lstStyle/>
          <a:p>
            <a:r>
              <a:rPr lang="en-US" dirty="0"/>
              <a:t>Postman Client Test Script: </a:t>
            </a:r>
            <a:r>
              <a:rPr lang="en-US" i="1" dirty="0"/>
              <a:t>[ </a:t>
            </a:r>
            <a:r>
              <a:rPr lang="en-US" i="1" dirty="0">
                <a:hlinkClick r:id="rId2"/>
              </a:rPr>
              <a:t>https://github.com/the-whack-hack-hackathon/name-pronunciation-tool/tree/main/documents/postman</a:t>
            </a:r>
            <a:r>
              <a:rPr lang="en-US" i="1" dirty="0"/>
              <a:t> ]</a:t>
            </a:r>
          </a:p>
          <a:p>
            <a:r>
              <a:rPr lang="en-US" dirty="0"/>
              <a:t>Screenshot (Test Run)</a:t>
            </a:r>
          </a:p>
          <a:p>
            <a:pPr marL="0" indent="0">
              <a:buNone/>
            </a:pPr>
            <a:endParaRPr lang="en-US" dirty="0"/>
          </a:p>
        </p:txBody>
      </p:sp>
      <p:pic>
        <p:nvPicPr>
          <p:cNvPr id="4" name="Picture 3">
            <a:extLst>
              <a:ext uri="{FF2B5EF4-FFF2-40B4-BE49-F238E27FC236}">
                <a16:creationId xmlns:a16="http://schemas.microsoft.com/office/drawing/2014/main" id="{ABFA2140-2FF2-C078-F421-CF0670924960}"/>
              </a:ext>
            </a:extLst>
          </p:cNvPr>
          <p:cNvPicPr>
            <a:picLocks noChangeAspect="1"/>
          </p:cNvPicPr>
          <p:nvPr/>
        </p:nvPicPr>
        <p:blipFill>
          <a:blip r:embed="rId3"/>
          <a:stretch>
            <a:fillRect/>
          </a:stretch>
        </p:blipFill>
        <p:spPr>
          <a:xfrm>
            <a:off x="1931019" y="3429000"/>
            <a:ext cx="8329961" cy="2970457"/>
          </a:xfrm>
          <a:prstGeom prst="rect">
            <a:avLst/>
          </a:prstGeom>
        </p:spPr>
      </p:pic>
    </p:spTree>
    <p:extLst>
      <p:ext uri="{BB962C8B-B14F-4D97-AF65-F5344CB8AC3E}">
        <p14:creationId xmlns:p14="http://schemas.microsoft.com/office/powerpoint/2010/main" val="21247468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149</TotalTime>
  <Words>702</Words>
  <Application>Microsoft Macintosh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Change Name Pronunciation</vt:lpstr>
      <vt:lpstr>Contents</vt:lpstr>
      <vt:lpstr>User Story</vt:lpstr>
      <vt:lpstr>Design Approach</vt:lpstr>
      <vt:lpstr>Design Approach (CONT.)</vt:lpstr>
      <vt:lpstr>Tool Features (Demo)</vt:lpstr>
      <vt:lpstr>Demo video</vt:lpstr>
      <vt:lpstr>Playback book</vt:lpstr>
      <vt:lpstr>Automated Test Suite &amp; coverage report</vt:lpstr>
      <vt:lpstr>Automated Test Suite &amp; coverage report (ConT.)</vt:lpstr>
      <vt:lpstr>Future</vt:lpstr>
      <vt:lpstr>The wHack hack - team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Name Pronunciation</dc:title>
  <dc:creator>Ashutosh Buxi</dc:creator>
  <cp:lastModifiedBy>Ashutosh Buxi</cp:lastModifiedBy>
  <cp:revision>19</cp:revision>
  <dcterms:created xsi:type="dcterms:W3CDTF">2022-05-15T07:13:19Z</dcterms:created>
  <dcterms:modified xsi:type="dcterms:W3CDTF">2022-05-16T15:43:05Z</dcterms:modified>
</cp:coreProperties>
</file>