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311" r:id="rId6"/>
    <p:sldId id="297" r:id="rId7"/>
    <p:sldId id="296" r:id="rId8"/>
    <p:sldId id="298" r:id="rId9"/>
    <p:sldId id="262" r:id="rId10"/>
    <p:sldId id="300" r:id="rId11"/>
    <p:sldId id="308" r:id="rId12"/>
    <p:sldId id="309" r:id="rId13"/>
    <p:sldId id="310" r:id="rId14"/>
    <p:sldId id="268" r:id="rId15"/>
    <p:sldId id="301" r:id="rId16"/>
    <p:sldId id="302" r:id="rId17"/>
    <p:sldId id="303" r:id="rId18"/>
    <p:sldId id="278" r:id="rId19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1"/>
      <p:bold r:id="rId22"/>
    </p:embeddedFont>
    <p:embeddedFont>
      <p:font typeface="Bahnschrift Light" panose="020B0502040204020203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may Kale" initials="TK" lastIdx="1" clrIdx="0">
    <p:extLst>
      <p:ext uri="{19B8F6BF-5375-455C-9EA6-DF929625EA0E}">
        <p15:presenceInfo xmlns:p15="http://schemas.microsoft.com/office/powerpoint/2012/main" userId="943e4036fc4af6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F5B"/>
    <a:srgbClr val="6E7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B713A6-5156-4448-B144-822046962AE8}">
  <a:tblStyle styleId="{BBB713A6-5156-4448-B144-82204696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6E1FF-FDF2-4410-8487-3ABA108AFF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6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96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4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2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a7f99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5a7f99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73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75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172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3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801025" y="1121365"/>
            <a:ext cx="1957200" cy="922385"/>
            <a:chOff x="801025" y="1190353"/>
            <a:chExt cx="1957200" cy="1229847"/>
          </a:xfrm>
        </p:grpSpPr>
        <p:sp>
          <p:nvSpPr>
            <p:cNvPr id="21" name="Google Shape;21;p4"/>
            <p:cNvSpPr txBox="1"/>
            <p:nvPr/>
          </p:nvSpPr>
          <p:spPr>
            <a:xfrm>
              <a:off x="801025" y="1190353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400" b="1">
                  <a:solidFill>
                    <a:schemeClr val="dk1"/>
                  </a:solidFill>
                </a:rPr>
                <a:t>‘’</a:t>
              </a:r>
              <a:endParaRPr sz="9400" b="1"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397400" y="1396000"/>
              <a:ext cx="772200" cy="1024200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511100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▣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□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●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○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■"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>
            <a:off x="687573" y="2220413"/>
            <a:ext cx="7770654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 Named Entity Recognition (CNER)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023345" y="294711"/>
            <a:ext cx="5773814" cy="4616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20000"/>
            </a:pPr>
            <a:r>
              <a:rPr lang="en-US" sz="1800" b="1" dirty="0">
                <a:latin typeface="Bahnschrift Light" panose="020B0502040204020203" pitchFamily="34" charset="0"/>
              </a:rPr>
              <a:t>Dataset and Pre-Processing Steps</a:t>
            </a:r>
          </a:p>
          <a:p>
            <a:pPr algn="l">
              <a:buSzPct val="12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54F5B"/>
                </a:solidFill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Loading the Dataset into Workplace available on </a:t>
            </a:r>
            <a:r>
              <a:rPr lang="en-US" sz="1600" dirty="0" err="1">
                <a:latin typeface="Bahnschrift Light" panose="020B0502040204020203" pitchFamily="34" charset="0"/>
              </a:rPr>
              <a:t>kaggle</a:t>
            </a:r>
            <a:r>
              <a:rPr lang="en-US" sz="1600" dirty="0">
                <a:latin typeface="Bahnschrift Light" panose="020B0502040204020203" pitchFamily="34" charset="0"/>
              </a:rPr>
              <a:t> and in different platforms NER Dataset</a:t>
            </a:r>
            <a:r>
              <a:rPr lang="en-US" sz="1600" b="1" dirty="0">
                <a:solidFill>
                  <a:srgbClr val="454F5B"/>
                </a:solidFill>
                <a:latin typeface="Bahnschrift Light" panose="020B0502040204020203" pitchFamily="34" charset="0"/>
              </a:rPr>
              <a:t>.</a:t>
            </a:r>
          </a:p>
          <a:p>
            <a:pPr algn="l">
              <a:buSzPct val="12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54F5B"/>
                </a:solidFill>
                <a:effectLst/>
                <a:latin typeface="Bahnschrift Light" panose="020B0502040204020203" pitchFamily="34" charset="0"/>
              </a:rPr>
              <a:t> E</a:t>
            </a:r>
            <a:r>
              <a:rPr lang="en-US" sz="1600" dirty="0">
                <a:latin typeface="Bahnschrift Light" panose="020B0502040204020203" pitchFamily="34" charset="0"/>
              </a:rPr>
              <a:t>ach dataset having the following files</a:t>
            </a:r>
            <a:r>
              <a:rPr lang="en-US" sz="1600" i="1" dirty="0">
                <a:latin typeface="Bahnschrift Light" panose="020B0502040204020203" pitchFamily="34" charset="0"/>
              </a:rPr>
              <a:t>:  </a:t>
            </a:r>
            <a:r>
              <a:rPr lang="en-US" sz="1600" i="1" dirty="0" err="1">
                <a:latin typeface="Bahnschrift Light" panose="020B0502040204020203" pitchFamily="34" charset="0"/>
              </a:rPr>
              <a:t>train.tsv</a:t>
            </a:r>
            <a:r>
              <a:rPr lang="en-US" sz="1600" dirty="0">
                <a:latin typeface="Bahnschrift Light" panose="020B0502040204020203" pitchFamily="34" charset="0"/>
              </a:rPr>
              <a:t>, </a:t>
            </a:r>
            <a:r>
              <a:rPr lang="en-US" sz="1600" i="1" dirty="0" err="1">
                <a:latin typeface="Bahnschrift Light" panose="020B0502040204020203" pitchFamily="34" charset="0"/>
              </a:rPr>
              <a:t>test.tsv</a:t>
            </a:r>
            <a:r>
              <a:rPr lang="en-US" sz="1600" dirty="0">
                <a:latin typeface="Bahnschrift Light" panose="020B0502040204020203" pitchFamily="34" charset="0"/>
              </a:rPr>
              <a:t>, </a:t>
            </a:r>
            <a:r>
              <a:rPr lang="en-US" sz="1600" i="1" dirty="0" err="1">
                <a:latin typeface="Bahnschrift Light" panose="020B0502040204020203" pitchFamily="34" charset="0"/>
              </a:rPr>
              <a:t>dev.tsv</a:t>
            </a:r>
            <a:r>
              <a:rPr lang="en-US" sz="1600" dirty="0">
                <a:latin typeface="Bahnschrift Light" panose="020B0502040204020203" pitchFamily="34" charset="0"/>
              </a:rPr>
              <a:t> and </a:t>
            </a:r>
            <a:r>
              <a:rPr lang="en-US" sz="1600" i="1" dirty="0" err="1">
                <a:latin typeface="Bahnschrift Light" panose="020B0502040204020203" pitchFamily="34" charset="0"/>
              </a:rPr>
              <a:t>devel.tsv</a:t>
            </a:r>
            <a:r>
              <a:rPr lang="en-US" sz="1600" dirty="0">
                <a:latin typeface="Bahnschrift Light" panose="020B0502040204020203" pitchFamily="34" charset="0"/>
              </a:rPr>
              <a:t>.</a:t>
            </a:r>
          </a:p>
          <a:p>
            <a:pPr algn="l">
              <a:buSzPct val="12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54F5B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These are tab separated files each word is annotated using the BIO format.</a:t>
            </a:r>
          </a:p>
          <a:p>
            <a:pPr algn="l">
              <a:buSzPct val="120000"/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In BIO format : B stands for begin of entity , I stands for inside entity and O stand for outside entity or any other word. </a:t>
            </a:r>
          </a:p>
          <a:p>
            <a:pPr marL="38100" indent="0" algn="l">
              <a:buSzPct val="120000"/>
              <a:buNone/>
            </a:pPr>
            <a:endParaRPr lang="en-US" sz="1600" b="1" dirty="0">
              <a:solidFill>
                <a:srgbClr val="454F5B"/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-102477" y="2110391"/>
            <a:ext cx="299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  <a:ea typeface="Verdana" panose="020B0604030504040204" pitchFamily="34" charset="0"/>
              </a:rPr>
              <a:t>Implementation</a:t>
            </a:r>
            <a:endParaRPr lang="en-IN" sz="2600" b="1" dirty="0">
              <a:solidFill>
                <a:srgbClr val="454F5B"/>
              </a:solidFill>
              <a:latin typeface="Montserrat" panose="020B0604020202020204" pitchFamily="2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35D27-7849-464E-96F8-9BBF7C81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533" y="3315705"/>
            <a:ext cx="5287926" cy="17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3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78A1-4959-41FA-A977-6E9FC72D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EF7AA-EA57-4612-957D-C07E65C4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22" y="1442545"/>
            <a:ext cx="8621476" cy="3315888"/>
          </a:xfrm>
        </p:spPr>
        <p:txBody>
          <a:bodyPr/>
          <a:lstStyle/>
          <a:p>
            <a:r>
              <a:rPr lang="en-US" sz="1800" b="1" dirty="0">
                <a:latin typeface="Bahnschrift Light" panose="020B0502040204020203" pitchFamily="34" charset="0"/>
              </a:rPr>
              <a:t>Training a Custom Named Entity(Disease Recognition in Clinical Text) </a:t>
            </a:r>
          </a:p>
          <a:p>
            <a:pPr marL="76200" indent="0">
              <a:buNone/>
            </a:pPr>
            <a:endParaRPr lang="en-US" sz="1800" b="1" dirty="0">
              <a:latin typeface="Bahnschrift Light" panose="020B0502040204020203" pitchFamily="34" charset="0"/>
            </a:endParaRPr>
          </a:p>
          <a:p>
            <a:pPr marL="76200" indent="0">
              <a:buNone/>
            </a:pPr>
            <a:r>
              <a:rPr lang="en-US" sz="1800" b="1" dirty="0">
                <a:latin typeface="Bahnschrift Light" panose="020B0502040204020203" pitchFamily="34" charset="0"/>
              </a:rPr>
              <a:t>1] </a:t>
            </a:r>
            <a:r>
              <a:rPr lang="en-US" sz="1600" dirty="0">
                <a:latin typeface="Bahnschrift Light" panose="020B0502040204020203" pitchFamily="34" charset="0"/>
              </a:rPr>
              <a:t>Let us define methods to compute Precision, Recall and F1-score</a:t>
            </a:r>
          </a:p>
          <a:p>
            <a:pPr marL="76200" indent="0">
              <a:buNone/>
            </a:pPr>
            <a:endParaRPr lang="en-US" sz="1600" dirty="0"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Bahnschrift Light" panose="020B0502040204020203" pitchFamily="34" charset="0"/>
              </a:rPr>
              <a:t> </a:t>
            </a:r>
            <a:r>
              <a:rPr lang="en-US" sz="1600" dirty="0">
                <a:latin typeface="Bahnschrift Light" panose="020B0502040204020203" pitchFamily="34" charset="0"/>
              </a:rPr>
              <a:t>TP(True Positive) : Word predicted as either I Disease or B Disease and present in the data(train/test/validation) as either </a:t>
            </a:r>
            <a:r>
              <a:rPr lang="en-US" sz="1600" dirty="0" err="1">
                <a:latin typeface="Bahnschrift Light" panose="020B0502040204020203" pitchFamily="34" charset="0"/>
              </a:rPr>
              <a:t>i</a:t>
            </a:r>
            <a:r>
              <a:rPr lang="en-US" sz="1600" dirty="0">
                <a:latin typeface="Bahnschrift Light" panose="020B0502040204020203" pitchFamily="34" charset="0"/>
              </a:rPr>
              <a:t> Disease or B Disease.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FP(False Positive) : Word predicted as either I Disease or B Disease and not present in the data(train/test/validation) as either </a:t>
            </a:r>
            <a:r>
              <a:rPr lang="en-US" sz="1600" dirty="0" err="1">
                <a:latin typeface="Bahnschrift Light" panose="020B0502040204020203" pitchFamily="34" charset="0"/>
              </a:rPr>
              <a:t>i</a:t>
            </a:r>
            <a:r>
              <a:rPr lang="en-US" sz="1600" dirty="0">
                <a:latin typeface="Bahnschrift Light" panose="020B0502040204020203" pitchFamily="34" charset="0"/>
              </a:rPr>
              <a:t> Disease or B Disease.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FN(False Negative) : Word predicted in the data(train/test/validation) as either I Disease or B Disease and not predicted as either </a:t>
            </a:r>
            <a:r>
              <a:rPr lang="en-US" sz="1600" dirty="0" err="1">
                <a:latin typeface="Bahnschrift Light" panose="020B0502040204020203" pitchFamily="34" charset="0"/>
              </a:rPr>
              <a:t>i</a:t>
            </a:r>
            <a:r>
              <a:rPr lang="en-US" sz="1600" dirty="0">
                <a:latin typeface="Bahnschrift Light" panose="020B0502040204020203" pitchFamily="34" charset="0"/>
              </a:rPr>
              <a:t> Disease or B Disease. </a:t>
            </a:r>
            <a:endParaRPr lang="en-IN" sz="1600" b="1" dirty="0">
              <a:latin typeface="Bahnschrift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0D0BB-C01E-43C1-AFDC-9301A00A70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0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C376-7FDB-4D4C-9D91-833149BA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CA7F-9F71-40BE-8A60-FD6C9CC8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903" y="1511100"/>
            <a:ext cx="8259176" cy="3247333"/>
          </a:xfrm>
        </p:spPr>
        <p:txBody>
          <a:bodyPr/>
          <a:lstStyle/>
          <a:p>
            <a:pPr marL="76200" indent="0">
              <a:buNone/>
            </a:pPr>
            <a:r>
              <a:rPr lang="en-US" sz="1600" b="1" dirty="0">
                <a:solidFill>
                  <a:srgbClr val="454F5B"/>
                </a:solidFill>
                <a:latin typeface="Bahnschrift Light" panose="020B0502040204020203" pitchFamily="34" charset="0"/>
              </a:rPr>
              <a:t>2] </a:t>
            </a:r>
            <a:r>
              <a:rPr lang="en-US" sz="1600" b="1" dirty="0">
                <a:latin typeface="Bahnschrift Light" panose="020B0502040204020203" pitchFamily="34" charset="0"/>
              </a:rPr>
              <a:t>Matrix </a:t>
            </a:r>
          </a:p>
          <a:p>
            <a:pPr marL="76200" indent="0">
              <a:buNone/>
            </a:pPr>
            <a:endParaRPr lang="en-US" sz="1600" b="1" dirty="0">
              <a:solidFill>
                <a:srgbClr val="454F5B"/>
              </a:solidFill>
              <a:latin typeface="Bahnschrift 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Precision : Number of predicted entity string spans that line up exactly with spans in the evaluation data. 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454F5B"/>
                </a:solidFill>
                <a:latin typeface="Bahnschrift Light" panose="020B0502040204020203" pitchFamily="34" charset="0"/>
              </a:rPr>
              <a:t> 	</a:t>
            </a:r>
            <a:r>
              <a:rPr lang="en-US" sz="1200" b="1" dirty="0"/>
              <a:t>Precision = TP / (TP + FP)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Recall : Number of names in the evaluation data that appear at exactly the same location in the predictions.</a:t>
            </a:r>
          </a:p>
          <a:p>
            <a:pPr marL="533400" lvl="1" indent="0">
              <a:buNone/>
            </a:pPr>
            <a:r>
              <a:rPr lang="en-US" sz="1600" b="1" dirty="0">
                <a:solidFill>
                  <a:srgbClr val="454F5B"/>
                </a:solidFill>
                <a:latin typeface="Bahnschrift Light" panose="020B0502040204020203" pitchFamily="34" charset="0"/>
              </a:rPr>
              <a:t>	</a:t>
            </a:r>
            <a:r>
              <a:rPr lang="en-US" sz="1200" b="1" dirty="0"/>
              <a:t>Recall = TP / (TP + FN)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F1-score : This metric is the harmonic mean of Precision and Recall.</a:t>
            </a:r>
            <a:endParaRPr lang="en-US" sz="1600" b="1" dirty="0">
              <a:solidFill>
                <a:srgbClr val="454F5B"/>
              </a:solidFill>
              <a:latin typeface="Bahnschrift Light" panose="020B0502040204020203" pitchFamily="34" charset="0"/>
            </a:endParaRPr>
          </a:p>
          <a:p>
            <a:pPr marL="76200" indent="0">
              <a:buNone/>
            </a:pPr>
            <a:r>
              <a:rPr lang="en-US" sz="1200" b="1" dirty="0"/>
              <a:t>	F1-score = 2 * Precision Recall / (Precision + Recall)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E890A-A607-4955-90D3-49001E999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69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5A3D-0EE8-4FBF-ACC6-D0101CD0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131135"/>
            <a:ext cx="7761600" cy="969000"/>
          </a:xfrm>
        </p:spPr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7589-EACF-4EC0-8475-096CE8A2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50" y="952345"/>
            <a:ext cx="8592512" cy="3973223"/>
          </a:xfrm>
        </p:spPr>
        <p:txBody>
          <a:bodyPr/>
          <a:lstStyle/>
          <a:p>
            <a:pPr marL="76200" indent="0">
              <a:buNone/>
            </a:pPr>
            <a:endParaRPr lang="en-US" sz="1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Bahnschrift Light" panose="020B0502040204020203" pitchFamily="34" charset="0"/>
              </a:rPr>
              <a:t>I use an existing model ”</a:t>
            </a:r>
            <a:r>
              <a:rPr lang="en-US" sz="1400" dirty="0" err="1">
                <a:latin typeface="Bahnschrift Light" panose="020B0502040204020203" pitchFamily="34" charset="0"/>
              </a:rPr>
              <a:t>en</a:t>
            </a:r>
            <a:r>
              <a:rPr lang="en-US" sz="1400" dirty="0">
                <a:latin typeface="Bahnschrift Light" panose="020B0502040204020203" pitchFamily="34" charset="0"/>
              </a:rPr>
              <a:t> core web md”(English medium sized model). This is a CNN model. This model by </a:t>
            </a:r>
            <a:r>
              <a:rPr lang="en-US" sz="1600" dirty="0">
                <a:latin typeface="Bahnschrift Light" panose="020B0502040204020203" pitchFamily="34" charset="0"/>
              </a:rPr>
              <a:t>default has POS tagger, Dependency parser and Named entity recognition functionalities. I only re-train the named </a:t>
            </a:r>
            <a:r>
              <a:rPr lang="en-US" sz="1400" dirty="0">
                <a:latin typeface="Bahnschrift Light" panose="020B0502040204020203" pitchFamily="34" charset="0"/>
              </a:rPr>
              <a:t>entity recognition part of the model.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Bahnschrift Light" panose="020B0502040204020203" pitchFamily="34" charset="0"/>
            </a:endParaRPr>
          </a:p>
          <a:p>
            <a:pPr marL="76200" indent="0"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 marL="76200" indent="0"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 marL="76200" indent="0"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Bahnschrift Light" panose="020B0502040204020203" pitchFamily="34" charset="0"/>
              </a:rPr>
              <a:t>Dropout is a regularization technique for reducing overfitting in neural networks by preventing complex co-adaptations on training data. The term dropout refers to randomly ”dropping out”, or omitting, units (both hidden and visible) during the training process of a neural network. In our case if dropout = 0.5 there is a 50% dropping out omitting units during training process of our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48E4-7D91-4DD9-9F83-D00C0ACB3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5797B-605A-4F73-A2A5-A6760B3E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10" y="2134232"/>
            <a:ext cx="3848986" cy="1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graphicFrame>
        <p:nvGraphicFramePr>
          <p:cNvPr id="170" name="Google Shape;170;p23"/>
          <p:cNvGraphicFramePr/>
          <p:nvPr>
            <p:extLst>
              <p:ext uri="{D42A27DB-BD31-4B8C-83A1-F6EECF244321}">
                <p14:modId xmlns:p14="http://schemas.microsoft.com/office/powerpoint/2010/main" val="3339510677"/>
              </p:ext>
            </p:extLst>
          </p:nvPr>
        </p:nvGraphicFramePr>
        <p:xfrm>
          <a:off x="921779" y="1503538"/>
          <a:ext cx="6146245" cy="3381146"/>
        </p:xfrm>
        <a:graphic>
          <a:graphicData uri="http://schemas.openxmlformats.org/drawingml/2006/table">
            <a:tbl>
              <a:tblPr>
                <a:noFill/>
                <a:tableStyleId>{BBB713A6-5156-4448-B144-822046962AE8}</a:tableStyleId>
              </a:tblPr>
              <a:tblGrid>
                <a:gridCol w="1429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502">
                  <a:extLst>
                    <a:ext uri="{9D8B030D-6E8A-4147-A177-3AD203B41FA5}">
                      <a16:colId xmlns:a16="http://schemas.microsoft.com/office/drawing/2014/main" val="2669125543"/>
                    </a:ext>
                  </a:extLst>
                </a:gridCol>
              </a:tblGrid>
              <a:tr h="650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Accuracy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 Time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Iteration 0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0. 9935285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0.9935286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0.0399370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Support Vector Machine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0.9987552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0.9987916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30.067269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Tree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0.9905829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0.9905230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0.0458767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97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0.9999788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0.9996503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0.5462884</a:t>
                      </a:r>
                      <a:endParaRPr sz="14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4300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5612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5A5A3-531C-4239-BE12-3928CC9D9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95" y="1577836"/>
            <a:ext cx="6025117" cy="31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023345" y="294711"/>
            <a:ext cx="5773814" cy="4616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NER is a fascinating subject in natural language processing that has a wide variety of applications and scope. </a:t>
            </a:r>
            <a:endParaRPr lang="en-US" sz="1600" b="0" i="0" u="none" strike="noStrike" baseline="0" dirty="0">
              <a:solidFill>
                <a:srgbClr val="454F5B"/>
              </a:solidFill>
              <a:latin typeface="Bahnschrift Light" panose="020B0502040204020203" pitchFamily="34" charset="0"/>
            </a:endParaRPr>
          </a:p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To discover the text’s subject. </a:t>
            </a:r>
          </a:p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To discover relationships among entities. </a:t>
            </a:r>
          </a:p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Search : One of the most important is an online search. Search engines give better results when they comprehend the entities in a query. Google uses this same approach</a:t>
            </a:r>
          </a:p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Indexing documents : Another important one is cataloging or indexing text documents like web pages or online articles.</a:t>
            </a:r>
          </a:p>
          <a:p>
            <a:pPr algn="l">
              <a:buSzPct val="120000"/>
            </a:pPr>
            <a:r>
              <a:rPr lang="en-US" sz="1600" dirty="0">
                <a:latin typeface="Bahnschrift Light" panose="020B0502040204020203" pitchFamily="34" charset="0"/>
              </a:rPr>
              <a:t>Product reviews : In a retail setting, a third use case is extracting product names or other significant entities from online reviews.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544524" y="2150198"/>
            <a:ext cx="247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Future</a:t>
            </a:r>
          </a:p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Scope</a:t>
            </a:r>
            <a:endParaRPr lang="en-IN" sz="11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409599" y="474921"/>
            <a:ext cx="4632712" cy="1726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20000"/>
              <a:buFont typeface="Wingdings" panose="05000000000000000000" pitchFamily="2" charset="2"/>
              <a:buChar char="q"/>
            </a:pPr>
            <a:r>
              <a:rPr lang="en-US" sz="1600" dirty="0">
                <a:latin typeface="Bahnschrift Light" panose="020B0502040204020203" pitchFamily="34" charset="0"/>
              </a:rPr>
              <a:t>Named Entity Recognition (NER) plays a key role in the detection and classification of entities in NLP applications. An end-to-end framework for Custom Named Entity Recognition was developed during the research process. As a result, our model achieved state-of-the-art performance in terms of F1 score, precision and recall. I successfully trained a custom named entity recognition model in clinical text with spacy to detect your custom entities. Here I successfully detect the disease entities with 0.91 or 91% F1-score and validation data. Although our model requires a large amount of memory and time. </a:t>
            </a:r>
          </a:p>
          <a:p>
            <a:pPr marL="38100" indent="0" algn="l">
              <a:buSzPct val="120000"/>
              <a:buNone/>
            </a:pPr>
            <a:endParaRPr lang="en-US" sz="1600" b="0" i="0" u="none" strike="noStrike" baseline="0" dirty="0">
              <a:solidFill>
                <a:srgbClr val="454F5B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193434" y="2110085"/>
            <a:ext cx="321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Conclusion</a:t>
            </a:r>
            <a:endParaRPr lang="en-IN" sz="24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802014" y="431748"/>
            <a:ext cx="6148552" cy="4974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10000"/>
              <a:buFont typeface="+mj-lt"/>
              <a:buAutoNum type="arabicParenR"/>
            </a:pPr>
            <a:r>
              <a:rPr lang="en-US" sz="1200" dirty="0">
                <a:latin typeface="Bahnschrift Light" panose="020B0502040204020203" pitchFamily="34" charset="0"/>
              </a:rPr>
              <a:t>J. Li, A. Sun, J. Han and C. Li, March 2020, ”A Survey on Deep Learning for Named Entity Recognition,” , in IEEE Transactions on Knowledge and Data Engineering, </a:t>
            </a:r>
            <a:r>
              <a:rPr lang="en-US" sz="1200" dirty="0" err="1">
                <a:latin typeface="Bahnschrift Light" panose="020B0502040204020203" pitchFamily="34" charset="0"/>
              </a:rPr>
              <a:t>doi</a:t>
            </a:r>
            <a:r>
              <a:rPr lang="en-US" sz="1200" dirty="0">
                <a:latin typeface="Bahnschrift Light" panose="020B0502040204020203" pitchFamily="34" charset="0"/>
              </a:rPr>
              <a:t>: 10.1109/TKDE.2020.2981314.</a:t>
            </a:r>
          </a:p>
          <a:p>
            <a:pPr algn="l">
              <a:buSzPct val="110000"/>
              <a:buFont typeface="+mj-lt"/>
              <a:buAutoNum type="arabicParenR"/>
            </a:pPr>
            <a:r>
              <a:rPr lang="en-US" sz="1200" dirty="0">
                <a:latin typeface="Bahnschrift Light" panose="020B0502040204020203" pitchFamily="34" charset="0"/>
              </a:rPr>
              <a:t>Ramachandran R, </a:t>
            </a:r>
            <a:r>
              <a:rPr lang="en-US" sz="1200" dirty="0" err="1">
                <a:latin typeface="Bahnschrift Light" panose="020B0502040204020203" pitchFamily="34" charset="0"/>
              </a:rPr>
              <a:t>Arutchelvan</a:t>
            </a:r>
            <a:r>
              <a:rPr lang="en-US" sz="1200" dirty="0">
                <a:latin typeface="Bahnschrift Light" panose="020B0502040204020203" pitchFamily="34" charset="0"/>
              </a:rPr>
              <a:t> K., March 2021, Named entity recognition on bio-medical literature documents using hybrid based approach. J Ambient </a:t>
            </a:r>
            <a:r>
              <a:rPr lang="en-US" sz="1200" dirty="0" err="1">
                <a:latin typeface="Bahnschrift Light" panose="020B0502040204020203" pitchFamily="34" charset="0"/>
              </a:rPr>
              <a:t>Intell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latin typeface="Bahnschrift Light" panose="020B0502040204020203" pitchFamily="34" charset="0"/>
              </a:rPr>
              <a:t>Humaniz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latin typeface="Bahnschrift Light" panose="020B0502040204020203" pitchFamily="34" charset="0"/>
              </a:rPr>
              <a:t>Comput</a:t>
            </a:r>
            <a:r>
              <a:rPr lang="en-US" sz="1200" dirty="0">
                <a:latin typeface="Bahnschrift Light" panose="020B0502040204020203" pitchFamily="34" charset="0"/>
              </a:rPr>
              <a:t>. 11:1-10. </a:t>
            </a:r>
            <a:r>
              <a:rPr lang="en-US" sz="1200" dirty="0" err="1">
                <a:latin typeface="Bahnschrift Light" panose="020B0502040204020203" pitchFamily="34" charset="0"/>
              </a:rPr>
              <a:t>doi</a:t>
            </a:r>
            <a:r>
              <a:rPr lang="en-US" sz="1200" dirty="0">
                <a:latin typeface="Bahnschrift Light" panose="020B0502040204020203" pitchFamily="34" charset="0"/>
              </a:rPr>
              <a:t>: 10.1007/s12652-021-03078-z. </a:t>
            </a:r>
            <a:r>
              <a:rPr lang="en-US" sz="1200" dirty="0" err="1">
                <a:latin typeface="Bahnschrift Light" panose="020B0502040204020203" pitchFamily="34" charset="0"/>
              </a:rPr>
              <a:t>Epub</a:t>
            </a:r>
            <a:r>
              <a:rPr lang="en-US" sz="1200" dirty="0">
                <a:latin typeface="Bahnschrift Light" panose="020B0502040204020203" pitchFamily="34" charset="0"/>
              </a:rPr>
              <a:t> ahead of print. PMID: 33723489; PMCID: PMC7947151.</a:t>
            </a:r>
            <a:endParaRPr lang="en-IN" sz="1200" dirty="0">
              <a:latin typeface="Bahnschrift Light" panose="020B0502040204020203" pitchFamily="34" charset="0"/>
            </a:endParaRPr>
          </a:p>
          <a:p>
            <a:pPr algn="l">
              <a:buSzPct val="110000"/>
              <a:buFont typeface="+mj-lt"/>
              <a:buAutoNum type="arabicParenR"/>
            </a:pPr>
            <a:r>
              <a:rPr lang="en-US" sz="1200" dirty="0">
                <a:latin typeface="Bahnschrift Light" panose="020B0502040204020203" pitchFamily="34" charset="0"/>
              </a:rPr>
              <a:t>C. </a:t>
            </a:r>
            <a:r>
              <a:rPr lang="en-US" sz="1200" dirty="0" err="1">
                <a:latin typeface="Bahnschrift Light" panose="020B0502040204020203" pitchFamily="34" charset="0"/>
              </a:rPr>
              <a:t>Ronran</a:t>
            </a:r>
            <a:r>
              <a:rPr lang="en-US" sz="1200" dirty="0">
                <a:latin typeface="Bahnschrift Light" panose="020B0502040204020203" pitchFamily="34" charset="0"/>
              </a:rPr>
              <a:t> and S. Lee, 2020, ”Effect of Character and Word Features in Bidirectional LSTM-CRF for NER,”, IEEE International Conference on Big Data and Smart Computing (</a:t>
            </a:r>
            <a:r>
              <a:rPr lang="en-US" sz="1200" dirty="0" err="1">
                <a:latin typeface="Bahnschrift Light" panose="020B0502040204020203" pitchFamily="34" charset="0"/>
              </a:rPr>
              <a:t>BigComp</a:t>
            </a:r>
            <a:r>
              <a:rPr lang="en-US" sz="1200" dirty="0">
                <a:latin typeface="Bahnschrift Light" panose="020B0502040204020203" pitchFamily="34" charset="0"/>
              </a:rPr>
              <a:t>), 2020, pp. 613-616, doi:10.1109 /BigComp48618. 2020. 00132.</a:t>
            </a:r>
          </a:p>
          <a:p>
            <a:pPr algn="l">
              <a:buSzPct val="110000"/>
              <a:buFont typeface="+mj-lt"/>
              <a:buAutoNum type="arabicParenR"/>
            </a:pPr>
            <a:r>
              <a:rPr lang="en-US" sz="1200" dirty="0">
                <a:latin typeface="Bahnschrift Light" panose="020B0502040204020203" pitchFamily="34" charset="0"/>
              </a:rPr>
              <a:t>J. </a:t>
            </a:r>
            <a:r>
              <a:rPr lang="en-US" sz="1200" dirty="0" err="1">
                <a:latin typeface="Bahnschrift Light" panose="020B0502040204020203" pitchFamily="34" charset="0"/>
              </a:rPr>
              <a:t>Qiu</a:t>
            </a:r>
            <a:r>
              <a:rPr lang="en-US" sz="1200" dirty="0">
                <a:latin typeface="Bahnschrift Light" panose="020B0502040204020203" pitchFamily="34" charset="0"/>
              </a:rPr>
              <a:t>, Y. Zhou, Q. Wang, T. </a:t>
            </a:r>
            <a:r>
              <a:rPr lang="en-US" sz="1200" dirty="0" err="1">
                <a:latin typeface="Bahnschrift Light" panose="020B0502040204020203" pitchFamily="34" charset="0"/>
              </a:rPr>
              <a:t>Ruan</a:t>
            </a:r>
            <a:r>
              <a:rPr lang="en-US" sz="1200" dirty="0">
                <a:latin typeface="Bahnschrift Light" panose="020B0502040204020203" pitchFamily="34" charset="0"/>
              </a:rPr>
              <a:t> and J. </a:t>
            </a:r>
            <a:r>
              <a:rPr lang="en-US" sz="1200" dirty="0" err="1">
                <a:latin typeface="Bahnschrift Light" panose="020B0502040204020203" pitchFamily="34" charset="0"/>
              </a:rPr>
              <a:t>Gao,July</a:t>
            </a:r>
            <a:r>
              <a:rPr lang="en-US" sz="1200" dirty="0">
                <a:latin typeface="Bahnschrift Light" panose="020B0502040204020203" pitchFamily="34" charset="0"/>
              </a:rPr>
              <a:t> 2019, ”Chinese Clinical Named Entity Recognition Using Residual Dilated Convolutional Neural Network With Conditional Random Field,” in IEEE Transactions on </a:t>
            </a:r>
            <a:r>
              <a:rPr lang="en-US" sz="1200" dirty="0" err="1">
                <a:latin typeface="Bahnschrift Light" panose="020B0502040204020203" pitchFamily="34" charset="0"/>
              </a:rPr>
              <a:t>NanoBioscience</a:t>
            </a:r>
            <a:r>
              <a:rPr lang="en-US" sz="1200" dirty="0">
                <a:latin typeface="Bahnschrift Light" panose="020B0502040204020203" pitchFamily="34" charset="0"/>
              </a:rPr>
              <a:t>, vol. 18, no. 3, pp. 306-315, </a:t>
            </a:r>
            <a:r>
              <a:rPr lang="en-US" sz="1200" dirty="0" err="1">
                <a:latin typeface="Bahnschrift Light" panose="020B0502040204020203" pitchFamily="34" charset="0"/>
              </a:rPr>
              <a:t>doi</a:t>
            </a:r>
            <a:r>
              <a:rPr lang="en-US" sz="1200" dirty="0">
                <a:latin typeface="Bahnschrift Light" panose="020B0502040204020203" pitchFamily="34" charset="0"/>
              </a:rPr>
              <a:t>: 10.1109/TNB.2019.29086</a:t>
            </a:r>
          </a:p>
          <a:p>
            <a:pPr algn="l">
              <a:buSzPct val="110000"/>
              <a:buFont typeface="+mj-lt"/>
              <a:buAutoNum type="arabicParenR"/>
            </a:pPr>
            <a:r>
              <a:rPr lang="en-US" sz="1200" dirty="0">
                <a:latin typeface="Bahnschrift Light" panose="020B0502040204020203" pitchFamily="34" charset="0"/>
              </a:rPr>
              <a:t>Erdmann, Alexander </a:t>
            </a:r>
            <a:r>
              <a:rPr lang="en-US" sz="1200" dirty="0" err="1">
                <a:latin typeface="Bahnschrift Light" panose="020B0502040204020203" pitchFamily="34" charset="0"/>
              </a:rPr>
              <a:t>Wrisley</a:t>
            </a:r>
            <a:r>
              <a:rPr lang="en-US" sz="1200" dirty="0">
                <a:latin typeface="Bahnschrift Light" panose="020B0502040204020203" pitchFamily="34" charset="0"/>
              </a:rPr>
              <a:t>, David Allen, Benjamin Brown, Christopher Cohen-</a:t>
            </a:r>
            <a:r>
              <a:rPr lang="en-US" sz="1200" dirty="0" err="1">
                <a:latin typeface="Bahnschrift Light" panose="020B0502040204020203" pitchFamily="34" charset="0"/>
              </a:rPr>
              <a:t>Bod´en`es</a:t>
            </a:r>
            <a:r>
              <a:rPr lang="en-US" sz="1200" dirty="0">
                <a:latin typeface="Bahnschrift Light" panose="020B0502040204020203" pitchFamily="34" charset="0"/>
              </a:rPr>
              <a:t>, Sophie Elsner, Micha Feng, </a:t>
            </a:r>
            <a:r>
              <a:rPr lang="en-US" sz="1200" dirty="0" err="1">
                <a:latin typeface="Bahnschrift Light" panose="020B0502040204020203" pitchFamily="34" charset="0"/>
              </a:rPr>
              <a:t>Yukun</a:t>
            </a:r>
            <a:r>
              <a:rPr lang="en-US" sz="1200" dirty="0">
                <a:latin typeface="Bahnschrift Light" panose="020B0502040204020203" pitchFamily="34" charset="0"/>
              </a:rPr>
              <a:t> Joseph, Brian </a:t>
            </a:r>
            <a:r>
              <a:rPr lang="en-US" sz="1200" dirty="0" err="1">
                <a:latin typeface="Bahnschrift Light" panose="020B0502040204020203" pitchFamily="34" charset="0"/>
              </a:rPr>
              <a:t>JoyeuxPrunel</a:t>
            </a:r>
            <a:r>
              <a:rPr lang="en-US" sz="1200" dirty="0">
                <a:latin typeface="Bahnschrift Light" panose="020B0502040204020203" pitchFamily="34" charset="0"/>
              </a:rPr>
              <a:t>, </a:t>
            </a:r>
            <a:r>
              <a:rPr lang="en-US" sz="1200" dirty="0" err="1">
                <a:latin typeface="Bahnschrift Light" panose="020B0502040204020203" pitchFamily="34" charset="0"/>
              </a:rPr>
              <a:t>B´eatrice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en-US" sz="1200" dirty="0" err="1">
                <a:latin typeface="Bahnschrift Light" panose="020B0502040204020203" pitchFamily="34" charset="0"/>
              </a:rPr>
              <a:t>Marneffe</a:t>
            </a:r>
            <a:r>
              <a:rPr lang="en-US" sz="1200" dirty="0">
                <a:latin typeface="Bahnschrift Light" panose="020B0502040204020203" pitchFamily="34" charset="0"/>
              </a:rPr>
              <a:t>, Marie-Catherine. (2019). Practical, Efficient, and Customizable Active Learning for Named Entity Recognition in the Digital Humanities. 2223-2234. 10.18653/v1/N19-1231. 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193434" y="2110085"/>
            <a:ext cx="321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References</a:t>
            </a:r>
            <a:endParaRPr lang="en-IN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674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</a:rPr>
              <a:t>Thanks!</a:t>
            </a:r>
            <a:endParaRPr sz="12000">
              <a:solidFill>
                <a:schemeClr val="accent1"/>
              </a:solidFill>
            </a:endParaRPr>
          </a:p>
        </p:txBody>
      </p:sp>
      <p:sp>
        <p:nvSpPr>
          <p:cNvPr id="374" name="Google Shape;374;p33"/>
          <p:cNvSpPr txBox="1">
            <a:spLocks noGrp="1"/>
          </p:cNvSpPr>
          <p:nvPr>
            <p:ph type="subTitle" idx="4294967295"/>
          </p:nvPr>
        </p:nvSpPr>
        <p:spPr>
          <a:xfrm>
            <a:off x="701982" y="2188411"/>
            <a:ext cx="50253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/>
              <a:t>Any questions?</a:t>
            </a:r>
            <a:endParaRPr sz="4000" b="1"/>
          </a:p>
        </p:txBody>
      </p:sp>
      <p:sp>
        <p:nvSpPr>
          <p:cNvPr id="375" name="Google Shape;375;p3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yashrajputishu@</a:t>
            </a:r>
            <a:r>
              <a:rPr lang="en" sz="2000" dirty="0"/>
              <a:t>gmail.com</a:t>
            </a:r>
            <a:endParaRPr sz="2000" dirty="0"/>
          </a:p>
        </p:txBody>
      </p:sp>
      <p:sp>
        <p:nvSpPr>
          <p:cNvPr id="376" name="Google Shape;376;p3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54F5B"/>
              </a:solidFill>
            </a:endParaRPr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4294967295"/>
          </p:nvPr>
        </p:nvSpPr>
        <p:spPr>
          <a:xfrm>
            <a:off x="582500" y="1390256"/>
            <a:ext cx="5025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>
                <a:solidFill>
                  <a:schemeClr val="accent1"/>
                </a:solidFill>
              </a:rPr>
              <a:t>Hello!</a:t>
            </a:r>
            <a:endParaRPr sz="12000" dirty="0">
              <a:solidFill>
                <a:schemeClr val="accent1"/>
              </a:solidFill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294967295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b="1" dirty="0"/>
              <a:t>I am Yash Rajput</a:t>
            </a:r>
            <a:endParaRPr sz="4000" b="1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4294967295"/>
          </p:nvPr>
        </p:nvSpPr>
        <p:spPr>
          <a:xfrm>
            <a:off x="701975" y="3448988"/>
            <a:ext cx="66651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Roll No.: 31389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Division: TE-3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Guide: Dr. M. S. </a:t>
            </a:r>
            <a:r>
              <a:rPr lang="en-US" sz="2000" dirty="0" err="1"/>
              <a:t>Takalikar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0" name="Google Shape;80;p13"/>
          <p:cNvSpPr/>
          <p:nvPr/>
        </p:nvSpPr>
        <p:spPr>
          <a:xfrm>
            <a:off x="813273" y="3075198"/>
            <a:ext cx="1533600" cy="10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54F5B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740980" y="1502545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EFF"/>
                </a:solidFill>
              </a:rPr>
              <a:t>INDEX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5888264" y="-230566"/>
            <a:ext cx="3255736" cy="51434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Problem Definition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Introduction</a:t>
            </a:r>
          </a:p>
          <a:p>
            <a:pPr marL="305435" indent="-305435">
              <a:lnSpc>
                <a:spcPct val="110000"/>
              </a:lnSpc>
              <a:spcBef>
                <a:spcPts val="1044"/>
              </a:spcBef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Motivation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Literature Survey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Software and Hardware Requirement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Workflow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Implementation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Future Scope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Conclusion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Font typeface="Noto Sans Symbols"/>
              <a:buChar char="❖"/>
            </a:pPr>
            <a:r>
              <a:rPr lang="en-US" sz="1700" dirty="0">
                <a:latin typeface="Bahnschrift Light" panose="020B0502040204020203" pitchFamily="34" charset="0"/>
              </a:rPr>
              <a:t>References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SzPct val="120000"/>
            </a:pPr>
            <a:r>
              <a:rPr lang="en-US" sz="2800" dirty="0">
                <a:latin typeface="Bahnschrift Condensed" panose="020B0502040204020203" pitchFamily="34" charset="0"/>
              </a:rPr>
              <a:t>To build a custom named entity recognition model in clinical text with </a:t>
            </a:r>
            <a:r>
              <a:rPr lang="en-US" sz="2800" dirty="0" err="1">
                <a:latin typeface="Bahnschrift Condensed" panose="020B0502040204020203" pitchFamily="34" charset="0"/>
              </a:rPr>
              <a:t>spaCy</a:t>
            </a:r>
            <a:r>
              <a:rPr lang="en-US" sz="2800" dirty="0">
                <a:latin typeface="Bahnschrift Condensed" panose="020B0502040204020203" pitchFamily="34" charset="0"/>
              </a:rPr>
              <a:t>  in python that can recognize disease names.</a:t>
            </a:r>
          </a:p>
          <a:p>
            <a:pPr marL="38100" indent="0" algn="l">
              <a:buSzPct val="120000"/>
              <a:buNone/>
            </a:pPr>
            <a:endParaRPr lang="en-US" sz="2800" dirty="0">
              <a:latin typeface="Bahnschrift Condensed" panose="020B0502040204020203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473578" y="2156251"/>
            <a:ext cx="269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Problem </a:t>
            </a:r>
          </a:p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Definition</a:t>
            </a:r>
            <a:endParaRPr lang="en-IN" sz="24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DA665-1B23-4C0A-A0D3-23889D45A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6154" y="677162"/>
            <a:ext cx="5450621" cy="2389070"/>
          </a:xfrm>
        </p:spPr>
        <p:txBody>
          <a:bodyPr/>
          <a:lstStyle/>
          <a:p>
            <a:pPr>
              <a:buSzPct val="120000"/>
            </a:pPr>
            <a:r>
              <a:rPr lang="en-US" sz="1800" dirty="0">
                <a:latin typeface="Bahnschrift Light" panose="020B0502040204020203" pitchFamily="34" charset="0"/>
              </a:rPr>
              <a:t>Named Entity Recognition (also known as entity recognition, entity segmentation) is a subset of information extraction which aims to locate and classify named entities in text into relevant categories, such as people, organization, location, time expression, etc.</a:t>
            </a:r>
          </a:p>
          <a:p>
            <a:pPr>
              <a:buSzPct val="120000"/>
            </a:pPr>
            <a:r>
              <a:rPr lang="en-US" sz="1800" dirty="0">
                <a:latin typeface="Bahnschrift Light" panose="020B0502040204020203" pitchFamily="34" charset="0"/>
              </a:rPr>
              <a:t>Named Entity Recognition is a fundamental component of natural language processing.</a:t>
            </a:r>
          </a:p>
          <a:p>
            <a:pPr>
              <a:buSzPct val="120000"/>
            </a:pPr>
            <a:r>
              <a:rPr lang="en-US" sz="1800" dirty="0">
                <a:latin typeface="Bahnschrift Light" panose="020B0502040204020203" pitchFamily="34" charset="0"/>
              </a:rPr>
              <a:t>The term Named Entity was first introduce at the Message Understanding Conference (MUC-6) and research on NER has a history of more than 20 years.</a:t>
            </a:r>
          </a:p>
          <a:p>
            <a:pPr marL="38100" indent="0">
              <a:buSzPct val="120000"/>
              <a:buNone/>
            </a:pPr>
            <a:endParaRPr lang="en-US" sz="1800" dirty="0">
              <a:latin typeface="Bahnschrift Light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01640-1813-41BC-864B-4F0CA5876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18A9A-34E0-4A7E-9073-AC491C4C1B7F}"/>
              </a:ext>
            </a:extLst>
          </p:cNvPr>
          <p:cNvSpPr txBox="1"/>
          <p:nvPr/>
        </p:nvSpPr>
        <p:spPr>
          <a:xfrm>
            <a:off x="212835" y="2141169"/>
            <a:ext cx="298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Introduction</a:t>
            </a:r>
            <a:endParaRPr lang="en-IN" sz="10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2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2873571" y="165538"/>
            <a:ext cx="5828993" cy="4824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20000"/>
            </a:pPr>
            <a:r>
              <a:rPr lang="en-US" sz="1800" b="0" i="0" u="none" strike="noStrike" baseline="0" dirty="0">
                <a:latin typeface="Bahnschrift Light" panose="020B0502040204020203" pitchFamily="34" charset="0"/>
              </a:rPr>
              <a:t>In the recent years, the internet and its use has gained a boom and each and everything can be done using internet. </a:t>
            </a:r>
          </a:p>
          <a:p>
            <a:pPr>
              <a:buSzPct val="120000"/>
            </a:pPr>
            <a:r>
              <a:rPr lang="en-US" sz="1800" b="0" i="0" u="none" strike="noStrike" baseline="0" dirty="0">
                <a:latin typeface="Bahnschrift Light" panose="020B0502040204020203" pitchFamily="34" charset="0"/>
              </a:rPr>
              <a:t>As the world is emerging and the technology is reaching the heights, the volume of the data that is exchanged is </a:t>
            </a:r>
            <a:r>
              <a:rPr lang="en-IN" sz="1800" b="0" i="0" u="none" strike="noStrike" baseline="0" dirty="0">
                <a:latin typeface="Bahnschrift Light" panose="020B0502040204020203" pitchFamily="34" charset="0"/>
              </a:rPr>
              <a:t>increasing.</a:t>
            </a:r>
          </a:p>
          <a:p>
            <a:pPr>
              <a:buSzPct val="120000"/>
            </a:pPr>
            <a:r>
              <a:rPr lang="en-US" sz="1800" dirty="0">
                <a:latin typeface="Bahnschrift Light" panose="020B0502040204020203" pitchFamily="34" charset="0"/>
                <a:ea typeface="Oswald"/>
                <a:cs typeface="Oswald"/>
                <a:sym typeface="Oswald"/>
              </a:rPr>
              <a:t>Collecting meaningful information from that data and applying it to their business to improve their productivity and efficiency so that they can give better and faster service to their customers</a:t>
            </a:r>
            <a:r>
              <a:rPr lang="en-US" sz="1800" b="0" i="0" u="none" strike="noStrike" baseline="0" dirty="0">
                <a:latin typeface="Bahnschrift Light" panose="020B0502040204020203" pitchFamily="34" charset="0"/>
              </a:rPr>
              <a:t>.</a:t>
            </a:r>
            <a:endParaRPr lang="en-IN" sz="1800" dirty="0">
              <a:latin typeface="Bahnschrift Light" panose="020B0502040204020203" pitchFamily="34" charset="0"/>
            </a:endParaRPr>
          </a:p>
          <a:p>
            <a:pPr>
              <a:buSzPct val="120000"/>
            </a:pPr>
            <a:r>
              <a:rPr lang="en-US" sz="1800" dirty="0">
                <a:latin typeface="Bahnschrift Light" panose="020B0502040204020203" pitchFamily="34" charset="0"/>
              </a:rPr>
              <a:t>The models were created with the goal of self-monitoring and predicting the named entity token in sentences such as people, organization, location, time expression, etc</a:t>
            </a:r>
            <a:r>
              <a:rPr lang="en-US" sz="1600" dirty="0">
                <a:latin typeface="Oswald" charset="0"/>
              </a:rPr>
              <a:t>.</a:t>
            </a:r>
            <a:endParaRPr lang="en-US" sz="3600" dirty="0">
              <a:latin typeface="Bahnschrift Light" panose="020B0502040204020203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189186" y="2169003"/>
            <a:ext cx="3216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Motivation</a:t>
            </a:r>
            <a:endParaRPr lang="en-IN" sz="4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0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458089" y="2187335"/>
            <a:ext cx="262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Literature </a:t>
            </a:r>
          </a:p>
          <a:p>
            <a:pPr algn="ctr"/>
            <a:r>
              <a:rPr lang="en-US" sz="2400" b="1" dirty="0">
                <a:solidFill>
                  <a:srgbClr val="454F5B"/>
                </a:solidFill>
                <a:latin typeface="Montserrat" panose="020B0604020202020204" pitchFamily="2" charset="0"/>
              </a:rPr>
              <a:t>Survey</a:t>
            </a:r>
            <a:endParaRPr lang="en-IN" sz="4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C6F0D6-15D0-4836-8B40-DD001FA2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60261"/>
              </p:ext>
            </p:extLst>
          </p:nvPr>
        </p:nvGraphicFramePr>
        <p:xfrm>
          <a:off x="2854841" y="212651"/>
          <a:ext cx="6147391" cy="45844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7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Sr. No</a:t>
                      </a:r>
                    </a:p>
                    <a:p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4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Dictionary-Based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the entities are stored in a dictionary gazetteer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NER Dataset</a:t>
                      </a:r>
                    </a:p>
                    <a:p>
                      <a:pPr algn="ctr"/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new words are generated often, the same word stream can be recognised as different named entities. </a:t>
                      </a:r>
                    </a:p>
                    <a:p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73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Rule-Based 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lexical rules, contextual rules, morphological lexicon of the language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NER Dataset</a:t>
                      </a:r>
                    </a:p>
                    <a:p>
                      <a:pPr algn="ctr"/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language with morphologically rich features rule based approach fails as large number of gazetteer lists has to be maintained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73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HMM, MEM CRF, SVM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NER Dataset</a:t>
                      </a:r>
                    </a:p>
                    <a:p>
                      <a:pPr algn="ctr"/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performs well for trained data set but gives low accuracy for unseen data.</a:t>
                      </a:r>
                    </a:p>
                    <a:p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4738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CNN, RNN, LSTM, Bi-LSTM </a:t>
                      </a:r>
                    </a:p>
                    <a:p>
                      <a:pPr algn="ctr"/>
                      <a:endParaRPr lang="en-US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NER Dataset</a:t>
                      </a:r>
                    </a:p>
                    <a:p>
                      <a:pPr algn="ctr"/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RNN can have great impact on the speed and is an obstacle to parallelization </a:t>
                      </a:r>
                    </a:p>
                    <a:p>
                      <a:endParaRPr lang="en-US" sz="1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33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023345" y="294711"/>
            <a:ext cx="5773814" cy="4616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Software Requirement:-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I. Anaconda Navigator 3.0.1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II. </a:t>
            </a:r>
            <a:r>
              <a:rPr lang="en-US" sz="2000" dirty="0" err="1">
                <a:solidFill>
                  <a:srgbClr val="454F5B"/>
                </a:solidFill>
                <a:latin typeface="Bahnschrift Light" panose="020B0502040204020203" pitchFamily="34" charset="0"/>
              </a:rPr>
              <a:t>SpaCy</a:t>
            </a: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 2.0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III. NumPy 1.15.4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IV. Python 3.0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V. Matplotlib 3.0.3</a:t>
            </a:r>
          </a:p>
          <a:p>
            <a:pPr marL="0" lvl="0" indent="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     ------------------------------------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 Hardware Requirements:-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2000" dirty="0">
                <a:solidFill>
                  <a:srgbClr val="454F5B"/>
                </a:solidFill>
                <a:latin typeface="Bahnschrift Light" panose="020B0502040204020203" pitchFamily="34" charset="0"/>
              </a:rPr>
              <a:t>I. Core i5 machine</a:t>
            </a:r>
          </a:p>
          <a:p>
            <a:pPr algn="l"/>
            <a:endParaRPr lang="en-US" sz="3200" dirty="0">
              <a:solidFill>
                <a:srgbClr val="454F5B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5C5E6-6276-4D45-BD2E-20963546FD4E}"/>
              </a:ext>
            </a:extLst>
          </p:cNvPr>
          <p:cNvSpPr txBox="1"/>
          <p:nvPr/>
        </p:nvSpPr>
        <p:spPr>
          <a:xfrm>
            <a:off x="433552" y="2161120"/>
            <a:ext cx="24357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454F5B"/>
                </a:solidFill>
                <a:latin typeface="Montserrat" panose="020B0604020202020204" pitchFamily="2" charset="0"/>
              </a:rPr>
              <a:t>Software</a:t>
            </a:r>
          </a:p>
          <a:p>
            <a:pPr algn="ctr"/>
            <a:r>
              <a:rPr lang="en-US" sz="2300" b="1" dirty="0">
                <a:solidFill>
                  <a:srgbClr val="454F5B"/>
                </a:solidFill>
                <a:latin typeface="Montserrat" panose="020B0604020202020204" pitchFamily="2" charset="0"/>
              </a:rPr>
              <a:t> And Hardware</a:t>
            </a:r>
          </a:p>
          <a:p>
            <a:pPr algn="ctr"/>
            <a:r>
              <a:rPr lang="en-US" sz="2300" b="1" dirty="0">
                <a:solidFill>
                  <a:srgbClr val="454F5B"/>
                </a:solidFill>
                <a:latin typeface="Montserrat" panose="020B0604020202020204" pitchFamily="2" charset="0"/>
              </a:rPr>
              <a:t>Requirements</a:t>
            </a:r>
            <a:endParaRPr lang="en-IN" sz="2300" b="1" dirty="0">
              <a:solidFill>
                <a:srgbClr val="454F5B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>
            <a:off x="73479" y="2141581"/>
            <a:ext cx="2775858" cy="835676"/>
            <a:chOff x="3782700" y="1538287"/>
            <a:chExt cx="1578600" cy="1578600"/>
          </a:xfrm>
        </p:grpSpPr>
        <p:sp>
          <p:nvSpPr>
            <p:cNvPr id="109" name="Google Shape;109;p17"/>
            <p:cNvSpPr/>
            <p:nvPr/>
          </p:nvSpPr>
          <p:spPr>
            <a:xfrm>
              <a:off x="3782700" y="27574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3782700" y="1538288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155C6-FE0F-4B4B-9264-722005376C44}"/>
              </a:ext>
            </a:extLst>
          </p:cNvPr>
          <p:cNvSpPr txBox="1"/>
          <p:nvPr/>
        </p:nvSpPr>
        <p:spPr>
          <a:xfrm>
            <a:off x="176518" y="2309522"/>
            <a:ext cx="256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454F5B"/>
                </a:solidFill>
                <a:latin typeface="Montserrat" panose="00000500000000000000" pitchFamily="2" charset="0"/>
              </a:rPr>
              <a:t>Workflow</a:t>
            </a:r>
            <a:endParaRPr lang="en-IN" sz="3200" b="1" dirty="0">
              <a:solidFill>
                <a:srgbClr val="454F5B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33D29-18E8-442F-8896-EF494629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105" y="120503"/>
            <a:ext cx="5990416" cy="471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795B9-2335-4340-A51C-20ABD4BD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83" y="2502084"/>
            <a:ext cx="1139656" cy="569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demona template">
  <a:themeElements>
    <a:clrScheme name="Custom 347">
      <a:dk1>
        <a:srgbClr val="454F5B"/>
      </a:dk1>
      <a:lt1>
        <a:srgbClr val="FFFFFF"/>
      </a:lt1>
      <a:dk2>
        <a:srgbClr val="89929B"/>
      </a:dk2>
      <a:lt2>
        <a:srgbClr val="EFF1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1420</Words>
  <Application>Microsoft Office PowerPoint</Application>
  <PresentationFormat>On-screen Show (16:9)</PresentationFormat>
  <Paragraphs>158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Bahnschrift Light</vt:lpstr>
      <vt:lpstr>Noto Sans Symbols</vt:lpstr>
      <vt:lpstr>Montserrat</vt:lpstr>
      <vt:lpstr>Arial</vt:lpstr>
      <vt:lpstr>Wingdings</vt:lpstr>
      <vt:lpstr>Bahnschrift Condensed</vt:lpstr>
      <vt:lpstr>Oswald</vt:lpstr>
      <vt:lpstr>Desdemona template</vt:lpstr>
      <vt:lpstr>Custom Named Entity Recognition (CNER)</vt:lpstr>
      <vt:lpstr>Hello!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Implementation</vt:lpstr>
      <vt:lpstr>Implementation</vt:lpstr>
      <vt:lpstr>Results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Approaches for IDS</dc:title>
  <cp:lastModifiedBy>Yash Rajput</cp:lastModifiedBy>
  <cp:revision>9</cp:revision>
  <dcterms:modified xsi:type="dcterms:W3CDTF">2021-11-26T10:00:56Z</dcterms:modified>
</cp:coreProperties>
</file>