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0" r:id="rId2"/>
    <p:sldId id="313" r:id="rId3"/>
    <p:sldId id="314" r:id="rId4"/>
    <p:sldId id="324" r:id="rId5"/>
    <p:sldId id="317" r:id="rId6"/>
    <p:sldId id="31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02" autoAdjust="0"/>
    <p:restoredTop sz="83255" autoAdjust="0"/>
  </p:normalViewPr>
  <p:slideViewPr>
    <p:cSldViewPr snapToGrid="0" showGuides="1">
      <p:cViewPr varScale="1">
        <p:scale>
          <a:sx n="73" d="100"/>
          <a:sy n="73" d="100"/>
        </p:scale>
        <p:origin x="-1094" y="-67"/>
      </p:cViewPr>
      <p:guideLst>
        <p:guide orient="horz" pos="2092"/>
        <p:guide pos="384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pPr/>
              <a:t>08/10/2021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pPr/>
              <a:t>‹#›</a:t>
            </a:fld>
            <a:endParaRPr lang="en-ID"/>
          </a:p>
        </p:txBody>
      </p:sp>
    </p:spTree>
    <p:extLst>
      <p:ext uri="{BB962C8B-B14F-4D97-AF65-F5344CB8AC3E}">
        <p14:creationId xmlns:p14="http://schemas.microsoft.com/office/powerpoint/2010/main" xmlns=""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1</a:t>
            </a:fld>
            <a:endParaRPr lang="en-ID"/>
          </a:p>
        </p:txBody>
      </p:sp>
    </p:spTree>
    <p:extLst>
      <p:ext uri="{BB962C8B-B14F-4D97-AF65-F5344CB8AC3E}">
        <p14:creationId xmlns:p14="http://schemas.microsoft.com/office/powerpoint/2010/main" xmlns="" val="71878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Use any image of your proposed solution here instead of this </a:t>
            </a:r>
            <a:r>
              <a:rPr lang="en-ID" dirty="0" err="1"/>
              <a:t>macbook</a:t>
            </a:r>
            <a:r>
              <a:rPr lang="en-ID" dirty="0"/>
              <a:t> image</a:t>
            </a:r>
          </a:p>
        </p:txBody>
      </p:sp>
      <p:sp>
        <p:nvSpPr>
          <p:cNvPr id="4" name="Slide Number Placeholder 3"/>
          <p:cNvSpPr>
            <a:spLocks noGrp="1"/>
          </p:cNvSpPr>
          <p:nvPr>
            <p:ph type="sldNum" sz="quarter" idx="5"/>
          </p:nvPr>
        </p:nvSpPr>
        <p:spPr/>
        <p:txBody>
          <a:bodyPr/>
          <a:lstStyle/>
          <a:p>
            <a:fld id="{E1F1FAC3-C6EF-40C7-A3B6-104DD8F17FEC}" type="slidenum">
              <a:rPr lang="en-ID" smtClean="0"/>
              <a:pPr/>
              <a:t>3</a:t>
            </a:fld>
            <a:endParaRPr lang="en-ID"/>
          </a:p>
        </p:txBody>
      </p:sp>
    </p:spTree>
    <p:extLst>
      <p:ext uri="{BB962C8B-B14F-4D97-AF65-F5344CB8AC3E}">
        <p14:creationId xmlns:p14="http://schemas.microsoft.com/office/powerpoint/2010/main" xmlns="" val="3491333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4</a:t>
            </a:fld>
            <a:endParaRPr lang="en-ID"/>
          </a:p>
        </p:txBody>
      </p:sp>
    </p:spTree>
    <p:extLst>
      <p:ext uri="{BB962C8B-B14F-4D97-AF65-F5344CB8AC3E}">
        <p14:creationId xmlns:p14="http://schemas.microsoft.com/office/powerpoint/2010/main" xmlns="" val="235565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5</a:t>
            </a:fld>
            <a:endParaRPr lang="en-ID"/>
          </a:p>
        </p:txBody>
      </p:sp>
    </p:spTree>
    <p:extLst>
      <p:ext uri="{BB962C8B-B14F-4D97-AF65-F5344CB8AC3E}">
        <p14:creationId xmlns:p14="http://schemas.microsoft.com/office/powerpoint/2010/main" xmlns="" val="300689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xmlns=""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xmlns=""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xmlns=""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xmlns="" id="{B2BA5213-5CAD-4FC0-A862-07BC38EAE889}"/>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xmlns=""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xmlns=""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xmlns=""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xmlns="" id="{9F1BF773-04A7-4845-A575-D365F139449B}"/>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xmlns=""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xmlns=""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xmlns=""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xmlns="" id="{6F1140F1-5AF9-436F-B0D2-FF781DF8C50F}"/>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xmlns=""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xmlns=""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xmlns=""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xmlns="" id="{84A71BD5-A739-463E-912C-482A7ED3AE2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xmlns=""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xmlns=""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xmlns="" id="{4B055D5D-350B-4A1D-834D-EFF4BB842A4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xmlns=""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xmlns=""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xmlns=""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xmlns=""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xmlns="" id="{635E2618-3BE0-4BAA-A6AE-C1CA9C55BFD9}"/>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xmlns=""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xmlns=""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xmlns=""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xmlns=""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xmlns="" id="{251A7052-DCCF-40DD-8EFC-FBFEFC5C48A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xmlns=""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xmlns=""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xmlns=""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xmlns="" val="1803010851"/>
      </p:ext>
    </p:extLst>
  </p:cSld>
  <p:clrMapOvr>
    <a:masterClrMapping/>
  </p:clrMapOvr>
  <p:extLst>
    <p:ext uri="{DCECCB84-F9BA-43D5-87BE-67443E8EF086}">
      <p15:sldGuideLst xmlns:p15="http://schemas.microsoft.com/office/powerpoint/2012/main" xmlns="">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xmlns=""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xmlns="" id="{5F2C432C-9E35-4104-AF05-9D3963DA9112}"/>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xmlns=""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xmlns=""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xmlns=""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xmlns="" id="{E8DB5307-BDFA-4753-905F-66A0A6818BB7}"/>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xmlns=""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xmlns=""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xmlns=""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xmlns="" id="{AF96E550-7FB4-4C5F-8869-314E65A8929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xmlns=""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xmlns=""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xmlns=""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xmlns=""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pPr/>
              <a:t>‹#›</a:t>
            </a:fld>
            <a:endParaRPr lang="en-ID"/>
          </a:p>
        </p:txBody>
      </p:sp>
    </p:spTree>
    <p:extLst>
      <p:ext uri="{BB962C8B-B14F-4D97-AF65-F5344CB8AC3E}">
        <p14:creationId xmlns:p14="http://schemas.microsoft.com/office/powerpoint/2010/main" xmlns=""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e-zombies/savez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a16="http://schemas.microsoft.com/office/drawing/2014/main" xmlns="" id="{51D04888-F937-9F4B-8501-4E59D28E11F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7251896"/>
          </a:xfrm>
          <a:prstGeom prst="rect">
            <a:avLst/>
          </a:prstGeom>
        </p:spPr>
      </p:pic>
      <p:sp>
        <p:nvSpPr>
          <p:cNvPr id="11" name="Rectangle 10">
            <a:extLst>
              <a:ext uri="{FF2B5EF4-FFF2-40B4-BE49-F238E27FC236}">
                <a16:creationId xmlns:a16="http://schemas.microsoft.com/office/drawing/2014/main" xmlns="" id="{B23E637E-FE7C-4B0B-9EA0-673B01BA1E04}"/>
              </a:ext>
            </a:extLst>
          </p:cNvPr>
          <p:cNvSpPr/>
          <p:nvPr/>
        </p:nvSpPr>
        <p:spPr>
          <a:xfrm>
            <a:off x="3709181" y="2291495"/>
            <a:ext cx="6806631" cy="2462213"/>
          </a:xfrm>
          <a:prstGeom prst="rect">
            <a:avLst/>
          </a:prstGeom>
          <a:solidFill>
            <a:schemeClr val="bg1"/>
          </a:solidFill>
          <a:scene3d>
            <a:camera prst="isometricOffAxis1Right"/>
            <a:lightRig rig="threePt" dir="t"/>
          </a:scene3d>
        </p:spPr>
        <p:txBody>
          <a:bodyPr wrap="square" lIns="0" tIns="0" rIns="0" bIns="0">
            <a:spAutoFit/>
          </a:bodyPr>
          <a:lstStyle/>
          <a:p>
            <a:r>
              <a:rPr lang="en-ID" sz="4000" b="1" spc="300" dirty="0">
                <a:solidFill>
                  <a:sysClr val="windowText" lastClr="000000"/>
                </a:solidFill>
                <a:latin typeface="Abadi MT Condensed Light" panose="020B0306030101010103" pitchFamily="34" charset="77"/>
              </a:rPr>
              <a:t>Solution </a:t>
            </a:r>
            <a:r>
              <a:rPr lang="en-ID" sz="4000" b="1" spc="300" dirty="0" smtClean="0">
                <a:solidFill>
                  <a:sysClr val="windowText" lastClr="000000"/>
                </a:solidFill>
                <a:latin typeface="Abadi MT Condensed Light" panose="020B0306030101010103" pitchFamily="34" charset="77"/>
              </a:rPr>
              <a:t>By: Zombies</a:t>
            </a:r>
            <a:endParaRPr lang="en-ID" sz="4000" b="1" spc="300" dirty="0">
              <a:solidFill>
                <a:sysClr val="windowText" lastClr="000000"/>
              </a:solidFill>
              <a:latin typeface="Abadi MT Condensed Light" panose="020B0306030101010103" pitchFamily="34" charset="77"/>
            </a:endParaRPr>
          </a:p>
          <a:p>
            <a:r>
              <a:rPr lang="en-ID" sz="4000" b="1" spc="300" dirty="0">
                <a:solidFill>
                  <a:sysClr val="windowText" lastClr="000000"/>
                </a:solidFill>
                <a:latin typeface="Abadi MT Condensed Light" panose="020B0306030101010103" pitchFamily="34" charset="77"/>
              </a:rPr>
              <a:t>PSID: </a:t>
            </a:r>
            <a:r>
              <a:rPr lang="en-ID" sz="4000" b="1" spc="300" dirty="0" smtClean="0">
                <a:solidFill>
                  <a:sysClr val="windowText" lastClr="000000"/>
                </a:solidFill>
                <a:latin typeface="Abadi MT Condensed Light" panose="020B0306030101010103" pitchFamily="34" charset="77"/>
              </a:rPr>
              <a:t>INTL-DA-07</a:t>
            </a:r>
            <a:endParaRPr lang="en-ID" sz="4000" b="1" spc="300" dirty="0">
              <a:solidFill>
                <a:sysClr val="windowText" lastClr="000000"/>
              </a:solidFill>
              <a:latin typeface="Abadi MT Condensed Light" panose="020B0306030101010103" pitchFamily="34" charset="77"/>
            </a:endParaRPr>
          </a:p>
          <a:p>
            <a:r>
              <a:rPr lang="en-ID" sz="4000" b="1" spc="300" dirty="0">
                <a:solidFill>
                  <a:sysClr val="windowText" lastClr="000000"/>
                </a:solidFill>
                <a:latin typeface="Abadi MT Condensed Light" panose="020B0306030101010103" pitchFamily="34" charset="77"/>
              </a:rPr>
              <a:t>Team Leader Name: </a:t>
            </a:r>
            <a:r>
              <a:rPr lang="en-ID" sz="4000" b="1" spc="300" dirty="0" err="1" smtClean="0">
                <a:solidFill>
                  <a:sysClr val="windowText" lastClr="000000"/>
                </a:solidFill>
                <a:latin typeface="Abadi MT Condensed Light" panose="020B0306030101010103" pitchFamily="34" charset="77"/>
              </a:rPr>
              <a:t>Girijessh</a:t>
            </a:r>
            <a:r>
              <a:rPr lang="en-ID" sz="4000" b="1" spc="300" dirty="0" smtClean="0">
                <a:solidFill>
                  <a:sysClr val="windowText" lastClr="000000"/>
                </a:solidFill>
                <a:latin typeface="Abadi MT Condensed Light" panose="020B0306030101010103" pitchFamily="34" charset="77"/>
              </a:rPr>
              <a:t> M</a:t>
            </a:r>
            <a:endParaRPr lang="en-ID" sz="4000" b="1" spc="300" dirty="0">
              <a:solidFill>
                <a:sysClr val="windowText" lastClr="000000"/>
              </a:solidFill>
              <a:latin typeface="Abadi MT Condensed Light" panose="020B0306030101010103" pitchFamily="34" charset="77"/>
            </a:endParaRPr>
          </a:p>
        </p:txBody>
      </p:sp>
      <p:pic>
        <p:nvPicPr>
          <p:cNvPr id="22" name="Picture 21" descr="Logo, company name&#10;&#10;Description automatically generated">
            <a:extLst>
              <a:ext uri="{FF2B5EF4-FFF2-40B4-BE49-F238E27FC236}">
                <a16:creationId xmlns:a16="http://schemas.microsoft.com/office/drawing/2014/main" xmlns="" id="{202DFFF4-C85B-7449-BF78-4633BA1FB759}"/>
              </a:ext>
            </a:extLst>
          </p:cNvPr>
          <p:cNvPicPr>
            <a:picLocks noChangeAspect="1"/>
          </p:cNvPicPr>
          <p:nvPr/>
        </p:nvPicPr>
        <p:blipFill rotWithShape="1">
          <a:blip r:embed="rId4" cstate="print">
            <a:alphaModFix/>
            <a:extLst>
              <a:ext uri="{28A0092B-C50C-407E-A947-70E740481C1C}">
                <a14:useLocalDpi xmlns:a14="http://schemas.microsoft.com/office/drawing/2010/main" xmlns="" val="0"/>
              </a:ext>
            </a:extLst>
          </a:blip>
          <a:srcRect l="17961" t="12472" r="23498" b="11947"/>
          <a:stretch/>
        </p:blipFill>
        <p:spPr>
          <a:xfrm>
            <a:off x="1312815" y="2323552"/>
            <a:ext cx="2888735" cy="2485927"/>
          </a:xfrm>
          <a:prstGeom prst="rect">
            <a:avLst/>
          </a:prstGeom>
          <a:scene3d>
            <a:camera prst="isometricOffAxis1Right"/>
            <a:lightRig rig="threePt" dir="t"/>
          </a:scene3d>
        </p:spPr>
      </p:pic>
    </p:spTree>
    <p:extLst>
      <p:ext uri="{BB962C8B-B14F-4D97-AF65-F5344CB8AC3E}">
        <p14:creationId xmlns:p14="http://schemas.microsoft.com/office/powerpoint/2010/main" xmlns="" val="361091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76FAFA0-1765-7041-9128-6C53029D00F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xmlns="" id="{7EDC1F47-213F-461F-8759-1037A6249937}"/>
              </a:ext>
            </a:extLst>
          </p:cNvPr>
          <p:cNvSpPr/>
          <p:nvPr/>
        </p:nvSpPr>
        <p:spPr>
          <a:xfrm flipH="1">
            <a:off x="6096000" y="3429000"/>
            <a:ext cx="5257800" cy="2916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xmlns="" id="{F1BD15E6-BE6D-4766-B5D4-54EBDF3CA23B}"/>
              </a:ext>
            </a:extLst>
          </p:cNvPr>
          <p:cNvGrpSpPr/>
          <p:nvPr/>
        </p:nvGrpSpPr>
        <p:grpSpPr>
          <a:xfrm>
            <a:off x="6724167" y="4793768"/>
            <a:ext cx="4337625" cy="98275"/>
            <a:chOff x="6724167" y="4768868"/>
            <a:chExt cx="4337625" cy="98275"/>
          </a:xfrm>
        </p:grpSpPr>
        <p:cxnSp>
          <p:nvCxnSpPr>
            <p:cNvPr id="76" name="Straight Connector 75">
              <a:extLst>
                <a:ext uri="{FF2B5EF4-FFF2-40B4-BE49-F238E27FC236}">
                  <a16:creationId xmlns:a16="http://schemas.microsoft.com/office/drawing/2014/main" xmlns=""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xmlns=""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xmlns=""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xmlns=""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xmlns=""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xmlns="" id="{1092C86A-DD6F-4C27-9F2B-E7AD017FB6E6}"/>
              </a:ext>
            </a:extLst>
          </p:cNvPr>
          <p:cNvSpPr/>
          <p:nvPr/>
        </p:nvSpPr>
        <p:spPr>
          <a:xfrm flipH="1">
            <a:off x="838201" y="1844675"/>
            <a:ext cx="5257800" cy="2869381"/>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4136">
            <a:extLst>
              <a:ext uri="{FF2B5EF4-FFF2-40B4-BE49-F238E27FC236}">
                <a16:creationId xmlns:a16="http://schemas.microsoft.com/office/drawing/2014/main" xmlns=""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xmlns=""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a16="http://schemas.microsoft.com/office/drawing/2014/main" xmlns=""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a16="http://schemas.microsoft.com/office/drawing/2014/main" xmlns=""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a16="http://schemas.microsoft.com/office/drawing/2014/main" xmlns=""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a16="http://schemas.microsoft.com/office/drawing/2014/main" xmlns=""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a16="http://schemas.microsoft.com/office/drawing/2014/main" xmlns=""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Rectangle 51">
            <a:extLst>
              <a:ext uri="{FF2B5EF4-FFF2-40B4-BE49-F238E27FC236}">
                <a16:creationId xmlns:a16="http://schemas.microsoft.com/office/drawing/2014/main" xmlns="" id="{0CD04DCE-65AB-4E28-807A-96CC810EBEF9}"/>
              </a:ext>
            </a:extLst>
          </p:cNvPr>
          <p:cNvSpPr/>
          <p:nvPr/>
        </p:nvSpPr>
        <p:spPr>
          <a:xfrm flipH="1">
            <a:off x="4087569" y="3510251"/>
            <a:ext cx="1218790" cy="861774"/>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Any Third Party API/Services used </a:t>
            </a:r>
          </a:p>
          <a:p>
            <a:pPr marL="342900" indent="-342900">
              <a:buAutoNum type="arabicPeriod"/>
            </a:pPr>
            <a:r>
              <a:rPr lang="en-ID" sz="1400" dirty="0" smtClean="0">
                <a:solidFill>
                  <a:srgbClr val="073061"/>
                </a:solidFill>
                <a:latin typeface="Segoe UI" panose="020B0502040204020203" pitchFamily="34" charset="0"/>
                <a:cs typeface="Segoe UI" panose="020B0502040204020203" pitchFamily="34" charset="0"/>
              </a:rPr>
              <a:t>Yes</a:t>
            </a:r>
            <a:endParaRPr lang="en-ID" sz="1400" dirty="0">
              <a:solidFill>
                <a:srgbClr val="073061"/>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xmlns="" id="{EBB20DCD-7C23-425D-A36A-C3EF6128B7C3}"/>
              </a:ext>
            </a:extLst>
          </p:cNvPr>
          <p:cNvSpPr/>
          <p:nvPr/>
        </p:nvSpPr>
        <p:spPr>
          <a:xfrm flipH="1">
            <a:off x="1120546" y="3511848"/>
            <a:ext cx="1076339" cy="1077218"/>
          </a:xfrm>
          <a:prstGeom prst="rect">
            <a:avLst/>
          </a:prstGeom>
        </p:spPr>
        <p:txBody>
          <a:bodyPr wrap="square" lIns="0" tIns="0" rIns="0" bIns="0">
            <a:spAutoFit/>
          </a:bodyPr>
          <a:lstStyle/>
          <a:p>
            <a:r>
              <a:rPr lang="en-ID" sz="1400" dirty="0">
                <a:solidFill>
                  <a:srgbClr val="073061"/>
                </a:solidFill>
                <a:latin typeface="Segoe UI" panose="020B0502040204020203" pitchFamily="34" charset="0"/>
                <a:cs typeface="Segoe UI" panose="020B0502040204020203" pitchFamily="34" charset="0"/>
              </a:rPr>
              <a:t>Tech Stack</a:t>
            </a:r>
          </a:p>
          <a:p>
            <a:r>
              <a:rPr lang="en-ID" sz="1400" dirty="0" smtClean="0">
                <a:solidFill>
                  <a:srgbClr val="073061"/>
                </a:solidFill>
                <a:latin typeface="Segoe UI" panose="020B0502040204020203" pitchFamily="34" charset="0"/>
                <a:cs typeface="Segoe UI" panose="020B0502040204020203" pitchFamily="34" charset="0"/>
              </a:rPr>
              <a:t>1.Java</a:t>
            </a:r>
            <a:endParaRPr lang="en-ID" sz="1400" dirty="0">
              <a:solidFill>
                <a:srgbClr val="073061"/>
              </a:solidFill>
              <a:latin typeface="Segoe UI" panose="020B0502040204020203" pitchFamily="34" charset="0"/>
              <a:cs typeface="Segoe UI" panose="020B0502040204020203" pitchFamily="34" charset="0"/>
            </a:endParaRPr>
          </a:p>
          <a:p>
            <a:r>
              <a:rPr lang="en-ID" sz="1400" dirty="0" smtClean="0">
                <a:solidFill>
                  <a:srgbClr val="073061"/>
                </a:solidFill>
                <a:latin typeface="Segoe UI" panose="020B0502040204020203" pitchFamily="34" charset="0"/>
                <a:cs typeface="Segoe UI" panose="020B0502040204020203" pitchFamily="34" charset="0"/>
              </a:rPr>
              <a:t>2.Firebase</a:t>
            </a:r>
            <a:endParaRPr lang="en-ID" sz="1400" dirty="0">
              <a:solidFill>
                <a:srgbClr val="073061"/>
              </a:solidFill>
              <a:latin typeface="Segoe UI" panose="020B0502040204020203" pitchFamily="34" charset="0"/>
              <a:cs typeface="Segoe UI" panose="020B0502040204020203" pitchFamily="34" charset="0"/>
            </a:endParaRPr>
          </a:p>
          <a:p>
            <a:r>
              <a:rPr lang="en-ID" sz="1400" dirty="0" smtClean="0">
                <a:solidFill>
                  <a:srgbClr val="073061"/>
                </a:solidFill>
                <a:latin typeface="Segoe UI" panose="020B0502040204020203" pitchFamily="34" charset="0"/>
                <a:cs typeface="Segoe UI" panose="020B0502040204020203" pitchFamily="34" charset="0"/>
              </a:rPr>
              <a:t>3.Android studio</a:t>
            </a:r>
            <a:endParaRPr lang="en-ID" sz="1400" dirty="0">
              <a:solidFill>
                <a:srgbClr val="073061"/>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xmlns="" id="{A148395E-861F-46E8-B218-D7552E45D394}"/>
              </a:ext>
            </a:extLst>
          </p:cNvPr>
          <p:cNvSpPr/>
          <p:nvPr/>
        </p:nvSpPr>
        <p:spPr>
          <a:xfrm flipH="1">
            <a:off x="2604057" y="3510251"/>
            <a:ext cx="1178233" cy="1077218"/>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Resources Used</a:t>
            </a:r>
          </a:p>
          <a:p>
            <a:r>
              <a:rPr lang="en-ID" sz="1400" dirty="0">
                <a:solidFill>
                  <a:srgbClr val="073061"/>
                </a:solidFill>
                <a:latin typeface="Segoe UI" panose="020B0502040204020203" pitchFamily="34" charset="0"/>
                <a:cs typeface="Segoe UI" panose="020B0502040204020203" pitchFamily="34" charset="0"/>
              </a:rPr>
              <a:t>1. </a:t>
            </a:r>
            <a:r>
              <a:rPr lang="en-ID" sz="1400" dirty="0" smtClean="0">
                <a:solidFill>
                  <a:srgbClr val="073061"/>
                </a:solidFill>
                <a:latin typeface="Segoe UI" panose="020B0502040204020203" pitchFamily="34" charset="0"/>
                <a:cs typeface="Segoe UI" panose="020B0502040204020203" pitchFamily="34" charset="0"/>
              </a:rPr>
              <a:t>Field research</a:t>
            </a:r>
            <a:endParaRPr lang="en-ID" sz="1400" dirty="0">
              <a:solidFill>
                <a:srgbClr val="073061"/>
              </a:solidFill>
              <a:latin typeface="Segoe UI" panose="020B0502040204020203" pitchFamily="34" charset="0"/>
              <a:cs typeface="Segoe UI" panose="020B0502040204020203" pitchFamily="34" charset="0"/>
            </a:endParaRPr>
          </a:p>
          <a:p>
            <a:r>
              <a:rPr lang="en-ID" sz="1400" dirty="0" smtClean="0">
                <a:solidFill>
                  <a:srgbClr val="073061"/>
                </a:solidFill>
                <a:latin typeface="Segoe UI" panose="020B0502040204020203" pitchFamily="34" charset="0"/>
                <a:cs typeface="Segoe UI" panose="020B0502040204020203" pitchFamily="34" charset="0"/>
              </a:rPr>
              <a:t> </a:t>
            </a:r>
            <a:endParaRPr lang="en-ID" sz="1400" dirty="0">
              <a:solidFill>
                <a:srgbClr val="073061"/>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xmlns="" id="{1E6C75F9-70D5-482F-9608-D7F56C4F71B4}"/>
              </a:ext>
            </a:extLst>
          </p:cNvPr>
          <p:cNvSpPr/>
          <p:nvPr/>
        </p:nvSpPr>
        <p:spPr>
          <a:xfrm flipH="1">
            <a:off x="6682049" y="5056156"/>
            <a:ext cx="4379742" cy="861774"/>
          </a:xfrm>
          <a:prstGeom prst="rect">
            <a:avLst/>
          </a:prstGeom>
        </p:spPr>
        <p:txBody>
          <a:bodyPr wrap="square" lIns="0" tIns="0" rIns="0" bIns="0">
            <a:spAutoFit/>
          </a:bodyPr>
          <a:lstStyle/>
          <a:p>
            <a:pPr algn="r"/>
            <a:r>
              <a:rPr lang="en-ID" sz="1400" dirty="0" smtClean="0">
                <a:solidFill>
                  <a:schemeClr val="tx1">
                    <a:lumMod val="75000"/>
                    <a:lumOff val="25000"/>
                  </a:schemeClr>
                </a:solidFill>
                <a:latin typeface="Segoe UI" panose="020B0502040204020203" pitchFamily="34" charset="0"/>
                <a:cs typeface="Segoe UI" panose="020B0502040204020203" pitchFamily="34" charset="0"/>
              </a:rPr>
              <a:t>Analyzing and identifying patterns in different type of crimes and alert them. Users can check for secure places and contact roaming police in their proximity. Platform for users to exhort their concerns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xmlns="" id="{149CA19D-D82C-4767-8998-EB5CE62DC625}"/>
              </a:ext>
            </a:extLst>
          </p:cNvPr>
          <p:cNvSpPr/>
          <p:nvPr/>
        </p:nvSpPr>
        <p:spPr>
          <a:xfrm flipH="1">
            <a:off x="7945782" y="4198768"/>
            <a:ext cx="3116010" cy="215444"/>
          </a:xfrm>
          <a:prstGeom prst="rect">
            <a:avLst/>
          </a:prstGeom>
        </p:spPr>
        <p:txBody>
          <a:bodyPr wrap="square" lIns="0" tIns="0" rIns="0" bIns="0">
            <a:spAutoFit/>
          </a:bodyPr>
          <a:lstStyle/>
          <a:p>
            <a:pPr algn="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IDEA-OUTCOME – HEADLINE-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a16="http://schemas.microsoft.com/office/drawing/2014/main" xmlns="" id="{D4765C7F-4CF3-4C0A-BD0A-FE0E682B0CA2}"/>
              </a:ext>
            </a:extLst>
          </p:cNvPr>
          <p:cNvGrpSpPr/>
          <p:nvPr/>
        </p:nvGrpSpPr>
        <p:grpSpPr>
          <a:xfrm flipH="1">
            <a:off x="10682455" y="3657413"/>
            <a:ext cx="379337" cy="377242"/>
            <a:chOff x="7018338" y="4656138"/>
            <a:chExt cx="287337" cy="285750"/>
          </a:xfrm>
          <a:solidFill>
            <a:srgbClr val="073061"/>
          </a:solidFill>
        </p:grpSpPr>
        <p:sp>
          <p:nvSpPr>
            <p:cNvPr id="71" name="Freeform 4604">
              <a:extLst>
                <a:ext uri="{FF2B5EF4-FFF2-40B4-BE49-F238E27FC236}">
                  <a16:creationId xmlns:a16="http://schemas.microsoft.com/office/drawing/2014/main" xmlns="" id="{DFD662D7-61BA-4574-B41C-BDF2B5043B94}"/>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05">
              <a:extLst>
                <a:ext uri="{FF2B5EF4-FFF2-40B4-BE49-F238E27FC236}">
                  <a16:creationId xmlns:a16="http://schemas.microsoft.com/office/drawing/2014/main" xmlns="" id="{54BDD7CA-75ED-4541-B2F7-331DDC5DED57}"/>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06">
              <a:extLst>
                <a:ext uri="{FF2B5EF4-FFF2-40B4-BE49-F238E27FC236}">
                  <a16:creationId xmlns:a16="http://schemas.microsoft.com/office/drawing/2014/main" xmlns="" id="{59792359-3982-4936-A5B1-24C5A94FF08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607">
              <a:extLst>
                <a:ext uri="{FF2B5EF4-FFF2-40B4-BE49-F238E27FC236}">
                  <a16:creationId xmlns:a16="http://schemas.microsoft.com/office/drawing/2014/main" xmlns="" id="{4159683A-C3D6-4EC4-AD8B-00E7F35BC41C}"/>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xmlns="" id="{02E12550-74C9-4149-B825-6536BFB2B7DB}"/>
              </a:ext>
            </a:extLst>
          </p:cNvPr>
          <p:cNvSpPr/>
          <p:nvPr/>
        </p:nvSpPr>
        <p:spPr>
          <a:xfrm flipH="1">
            <a:off x="1120545" y="2644480"/>
            <a:ext cx="4490545" cy="215444"/>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IDEA </a:t>
            </a:r>
            <a:r>
              <a:rPr lang="en-ID" sz="1400" b="1" dirty="0" smtClean="0">
                <a:solidFill>
                  <a:srgbClr val="073061"/>
                </a:solidFill>
                <a:latin typeface="Segoe UI" panose="020B0502040204020203" pitchFamily="34" charset="0"/>
                <a:cs typeface="Segoe UI" panose="020B0502040204020203" pitchFamily="34" charset="0"/>
              </a:rPr>
              <a:t>TITLE- SAVEZE</a:t>
            </a:r>
            <a:endParaRPr lang="en-ID" sz="1400" b="1" dirty="0">
              <a:solidFill>
                <a:srgbClr val="073061"/>
              </a:solidFill>
              <a:latin typeface="Segoe UI" pitchFamily="34" charset="0"/>
              <a:cs typeface="Segoe UI" pitchFamily="34" charset="0"/>
            </a:endParaRPr>
          </a:p>
        </p:txBody>
      </p:sp>
      <p:grpSp>
        <p:nvGrpSpPr>
          <p:cNvPr id="88" name="Group 87">
            <a:extLst>
              <a:ext uri="{FF2B5EF4-FFF2-40B4-BE49-F238E27FC236}">
                <a16:creationId xmlns:a16="http://schemas.microsoft.com/office/drawing/2014/main" xmlns="" id="{0C2B5953-6ADE-467C-890A-DE466F672C5C}"/>
              </a:ext>
            </a:extLst>
          </p:cNvPr>
          <p:cNvGrpSpPr/>
          <p:nvPr/>
        </p:nvGrpSpPr>
        <p:grpSpPr>
          <a:xfrm>
            <a:off x="1120546" y="3244470"/>
            <a:ext cx="4103917" cy="98276"/>
            <a:chOff x="1120546" y="3285392"/>
            <a:chExt cx="4103917" cy="98276"/>
          </a:xfrm>
        </p:grpSpPr>
        <p:cxnSp>
          <p:nvCxnSpPr>
            <p:cNvPr id="82" name="Straight Connector 81">
              <a:extLst>
                <a:ext uri="{FF2B5EF4-FFF2-40B4-BE49-F238E27FC236}">
                  <a16:creationId xmlns:a16="http://schemas.microsoft.com/office/drawing/2014/main" xmlns=""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xmlns=""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xmlns=""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a16="http://schemas.microsoft.com/office/drawing/2014/main" xmlns="" id="{F359ED07-E5D5-BE4C-809F-E54C429E520B}"/>
              </a:ext>
            </a:extLst>
          </p:cNvPr>
          <p:cNvPicPr>
            <a:picLocks noChangeAspect="1"/>
          </p:cNvPicPr>
          <p:nvPr/>
        </p:nvPicPr>
        <p:blipFill>
          <a:blip r:embed="rId3">
            <a:alphaModFix amt="70000"/>
            <a:extLst>
              <a:ext uri="{28A0092B-C50C-407E-A947-70E740481C1C}">
                <a14:useLocalDpi xmlns:a14="http://schemas.microsoft.com/office/drawing/2010/main" xmlns="" val="0"/>
              </a:ext>
            </a:extLst>
          </a:blip>
          <a:stretch>
            <a:fillRect/>
          </a:stretch>
        </p:blipFill>
        <p:spPr>
          <a:xfrm>
            <a:off x="9740742" y="28136"/>
            <a:ext cx="2557690" cy="1278845"/>
          </a:xfrm>
          <a:prstGeom prst="rect">
            <a:avLst/>
          </a:prstGeom>
        </p:spPr>
      </p:pic>
    </p:spTree>
    <p:extLst>
      <p:ext uri="{BB962C8B-B14F-4D97-AF65-F5344CB8AC3E}">
        <p14:creationId xmlns:p14="http://schemas.microsoft.com/office/powerpoint/2010/main" xmlns=""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37CAEB52-04EC-4500-85F2-89C08C8B9F27}"/>
              </a:ext>
            </a:extLst>
          </p:cNvPr>
          <p:cNvGrpSpPr/>
          <p:nvPr/>
        </p:nvGrpSpPr>
        <p:grpSpPr>
          <a:xfrm>
            <a:off x="515937" y="1844675"/>
            <a:ext cx="5180203" cy="4500563"/>
            <a:chOff x="515937" y="1844675"/>
            <a:chExt cx="5180203" cy="4500563"/>
          </a:xfrm>
        </p:grpSpPr>
        <p:sp>
          <p:nvSpPr>
            <p:cNvPr id="5" name="Rectangle 4">
              <a:extLst>
                <a:ext uri="{FF2B5EF4-FFF2-40B4-BE49-F238E27FC236}">
                  <a16:creationId xmlns:a16="http://schemas.microsoft.com/office/drawing/2014/main" xmlns=""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xmlns=""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xmlns="" id="{FD8A3375-82A1-475C-8F2F-C48A79C58A57}"/>
              </a:ext>
            </a:extLst>
          </p:cNvPr>
          <p:cNvSpPr>
            <a:spLocks noGrp="1"/>
          </p:cNvSpPr>
          <p:nvPr>
            <p:ph type="title"/>
          </p:nvPr>
        </p:nvSpPr>
        <p:spPr/>
        <p:txBody>
          <a:bodyPr/>
          <a:lstStyle/>
          <a:p>
            <a:r>
              <a:rPr lang="en-ID" dirty="0"/>
              <a:t>Your Approach Towards Idea</a:t>
            </a:r>
          </a:p>
        </p:txBody>
      </p:sp>
      <p:sp>
        <p:nvSpPr>
          <p:cNvPr id="9" name="Rectangle 8">
            <a:extLst>
              <a:ext uri="{FF2B5EF4-FFF2-40B4-BE49-F238E27FC236}">
                <a16:creationId xmlns:a16="http://schemas.microsoft.com/office/drawing/2014/main" xmlns="" id="{CBA30984-C88B-42B9-B52B-9A8D8ACA8896}"/>
              </a:ext>
            </a:extLst>
          </p:cNvPr>
          <p:cNvSpPr/>
          <p:nvPr/>
        </p:nvSpPr>
        <p:spPr>
          <a:xfrm>
            <a:off x="7078664" y="2420887"/>
            <a:ext cx="4633911" cy="58208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smtClean="0">
                <a:solidFill>
                  <a:schemeClr val="tx1">
                    <a:lumMod val="75000"/>
                    <a:lumOff val="25000"/>
                  </a:schemeClr>
                </a:solidFill>
              </a:rPr>
              <a:t>We have used agile scrum methodology to develop this project.</a:t>
            </a:r>
            <a:endParaRPr lang="en-ID" dirty="0">
              <a:solidFill>
                <a:schemeClr val="tx1">
                  <a:lumMod val="75000"/>
                  <a:lumOff val="25000"/>
                </a:schemeClr>
              </a:solidFill>
            </a:endParaRPr>
          </a:p>
        </p:txBody>
      </p:sp>
      <p:cxnSp>
        <p:nvCxnSpPr>
          <p:cNvPr id="11" name="Straight Connector 10">
            <a:extLst>
              <a:ext uri="{FF2B5EF4-FFF2-40B4-BE49-F238E27FC236}">
                <a16:creationId xmlns:a16="http://schemas.microsoft.com/office/drawing/2014/main" xmlns="" id="{5E30B133-08BF-4965-9DF5-C312B3ADCA52}"/>
              </a:ext>
            </a:extLst>
          </p:cNvPr>
          <p:cNvCxnSpPr>
            <a:cxnSpLocks/>
          </p:cNvCxnSpPr>
          <p:nvPr/>
        </p:nvCxnSpPr>
        <p:spPr>
          <a:xfrm>
            <a:off x="8442048" y="4278503"/>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70EAAF4-4B6C-4675-94D7-CFA5D31CE3C6}"/>
              </a:ext>
            </a:extLst>
          </p:cNvPr>
          <p:cNvCxnSpPr>
            <a:cxnSpLocks/>
          </p:cNvCxnSpPr>
          <p:nvPr/>
        </p:nvCxnSpPr>
        <p:spPr>
          <a:xfrm>
            <a:off x="10270755" y="4309676"/>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xmlns="" id="{4CC8768A-6E4E-4420-BC72-4A1D0C25AD07}"/>
              </a:ext>
            </a:extLst>
          </p:cNvPr>
          <p:cNvGrpSpPr/>
          <p:nvPr/>
        </p:nvGrpSpPr>
        <p:grpSpPr>
          <a:xfrm>
            <a:off x="8624455" y="3736927"/>
            <a:ext cx="1537854" cy="2644058"/>
            <a:chOff x="8845648" y="3965527"/>
            <a:chExt cx="1288622" cy="2644058"/>
          </a:xfrm>
        </p:grpSpPr>
        <p:sp>
          <p:nvSpPr>
            <p:cNvPr id="15" name="Rectangle 14">
              <a:extLst>
                <a:ext uri="{FF2B5EF4-FFF2-40B4-BE49-F238E27FC236}">
                  <a16:creationId xmlns:a16="http://schemas.microsoft.com/office/drawing/2014/main" xmlns="" id="{F5AE00CF-A709-464E-9AAA-D41D9CFE5E36}"/>
                </a:ext>
              </a:extLst>
            </p:cNvPr>
            <p:cNvSpPr/>
            <p:nvPr/>
          </p:nvSpPr>
          <p:spPr>
            <a:xfrm>
              <a:off x="8845648" y="4455149"/>
              <a:ext cx="1288622" cy="2154436"/>
            </a:xfrm>
            <a:prstGeom prst="rect">
              <a:avLst/>
            </a:prstGeom>
          </p:spPr>
          <p:txBody>
            <a:bodyPr wrap="square" lIns="0" tIns="0" rIns="0" bIns="0">
              <a:spAutoFit/>
            </a:bodyPr>
            <a:lstStyle/>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Identifying safe places and on duty polices near by the users. Verified volunteers can give updates on current issues. </a:t>
              </a:r>
              <a:r>
                <a:rPr lang="en-US" sz="1400" dirty="0" smtClean="0">
                  <a:solidFill>
                    <a:schemeClr val="tx1">
                      <a:lumMod val="75000"/>
                      <a:lumOff val="25000"/>
                    </a:schemeClr>
                  </a:solidFill>
                  <a:latin typeface="Segoe UI" panose="020B0502040204020203" pitchFamily="34" charset="0"/>
                  <a:cs typeface="Segoe UI" panose="020B0502040204020203" pitchFamily="34" charset="0"/>
                </a:rPr>
                <a:t>Portal for users to entreat their problems to concerned officials.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xmlns=""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a16="http://schemas.microsoft.com/office/drawing/2014/main" xmlns=""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xmlns=""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xmlns=""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a16="http://schemas.microsoft.com/office/drawing/2014/main" xmlns=""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xmlns=""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xmlns=""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xmlns=""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a16="http://schemas.microsoft.com/office/drawing/2014/main" xmlns="" id="{3D207FB6-1350-4944-9E22-37046E775B1B}"/>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xmlns="" id="{E8BC6A90-BBBA-4236-816D-6E05A2B8D051}"/>
              </a:ext>
            </a:extLst>
          </p:cNvPr>
          <p:cNvGrpSpPr/>
          <p:nvPr/>
        </p:nvGrpSpPr>
        <p:grpSpPr>
          <a:xfrm>
            <a:off x="7090636" y="3730577"/>
            <a:ext cx="1263655" cy="2219521"/>
            <a:chOff x="7004911" y="3959177"/>
            <a:chExt cx="1263655" cy="2219521"/>
          </a:xfrm>
        </p:grpSpPr>
        <p:sp>
          <p:nvSpPr>
            <p:cNvPr id="13" name="Rectangle 12">
              <a:extLst>
                <a:ext uri="{FF2B5EF4-FFF2-40B4-BE49-F238E27FC236}">
                  <a16:creationId xmlns:a16="http://schemas.microsoft.com/office/drawing/2014/main" xmlns="" id="{762F9BFF-0AF0-405E-9F26-E436DB9E66AD}"/>
                </a:ext>
              </a:extLst>
            </p:cNvPr>
            <p:cNvSpPr/>
            <p:nvPr/>
          </p:nvSpPr>
          <p:spPr>
            <a:xfrm>
              <a:off x="7004911" y="4455149"/>
              <a:ext cx="1263655" cy="1723549"/>
            </a:xfrm>
            <a:prstGeom prst="rect">
              <a:avLst/>
            </a:prstGeom>
          </p:spPr>
          <p:txBody>
            <a:bodyPr wrap="square" lIns="0" tIns="0" rIns="0" bIns="0">
              <a:spAutoFit/>
            </a:bodyPr>
            <a:lstStyle/>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The increase in crime rate lead us to the idea of recognising crime prone area and alerting the users.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xmlns=""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xmlns=""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a16="http://schemas.microsoft.com/office/drawing/2014/main" xmlns=""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86">
                <a:extLst>
                  <a:ext uri="{FF2B5EF4-FFF2-40B4-BE49-F238E27FC236}">
                    <a16:creationId xmlns:a16="http://schemas.microsoft.com/office/drawing/2014/main" xmlns=""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xmlns=""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xmlns="" id="{36BFD567-80E5-4660-A52E-2B55EA0DEF31}"/>
              </a:ext>
            </a:extLst>
          </p:cNvPr>
          <p:cNvGrpSpPr/>
          <p:nvPr/>
        </p:nvGrpSpPr>
        <p:grpSpPr>
          <a:xfrm>
            <a:off x="10465374" y="3754534"/>
            <a:ext cx="1179698" cy="2216346"/>
            <a:chOff x="10654021" y="3962352"/>
            <a:chExt cx="1179698" cy="2216346"/>
          </a:xfrm>
        </p:grpSpPr>
        <p:sp>
          <p:nvSpPr>
            <p:cNvPr id="14" name="Rectangle 13">
              <a:extLst>
                <a:ext uri="{FF2B5EF4-FFF2-40B4-BE49-F238E27FC236}">
                  <a16:creationId xmlns:a16="http://schemas.microsoft.com/office/drawing/2014/main" xmlns="" id="{7FEC9973-39D5-412F-A7B3-0D1351226B1E}"/>
                </a:ext>
              </a:extLst>
            </p:cNvPr>
            <p:cNvSpPr/>
            <p:nvPr/>
          </p:nvSpPr>
          <p:spPr>
            <a:xfrm>
              <a:off x="10654021" y="4455149"/>
              <a:ext cx="1179698" cy="1723549"/>
            </a:xfrm>
            <a:prstGeom prst="rect">
              <a:avLst/>
            </a:prstGeom>
          </p:spPr>
          <p:txBody>
            <a:bodyPr wrap="square" lIns="0" tIns="0" rIns="0" bIns="0">
              <a:spAutoFit/>
            </a:bodyPr>
            <a:lstStyle/>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We might need data and cooperation from the government for further development.</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xmlns=""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xmlns=""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xmlns=""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xmlns="" id="{9C394F84-47E5-4DB3-B275-B8BDB13EB9BE}"/>
              </a:ext>
            </a:extLst>
          </p:cNvPr>
          <p:cNvSpPr/>
          <p:nvPr/>
        </p:nvSpPr>
        <p:spPr>
          <a:xfrm>
            <a:off x="7185160" y="2420888"/>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a16="http://schemas.microsoft.com/office/drawing/2014/main" xmlns="" id="{EE85E6C2-36D5-2742-A80E-3C96F6CFE66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97160" y="393895"/>
            <a:ext cx="2557690" cy="1278845"/>
          </a:xfrm>
          <a:prstGeom prst="rect">
            <a:avLst/>
          </a:prstGeom>
        </p:spPr>
      </p:pic>
      <p:pic>
        <p:nvPicPr>
          <p:cNvPr id="40" name="Picture 39" descr="UML_page-000.jpg"/>
          <p:cNvPicPr>
            <a:picLocks noChangeAspect="1"/>
          </p:cNvPicPr>
          <p:nvPr/>
        </p:nvPicPr>
        <p:blipFill>
          <a:blip r:embed="rId4"/>
          <a:stretch>
            <a:fillRect/>
          </a:stretch>
        </p:blipFill>
        <p:spPr>
          <a:xfrm>
            <a:off x="465437" y="1309255"/>
            <a:ext cx="6000613" cy="5548745"/>
          </a:xfrm>
          <a:prstGeom prst="rect">
            <a:avLst/>
          </a:prstGeom>
        </p:spPr>
      </p:pic>
    </p:spTree>
    <p:extLst>
      <p:ext uri="{BB962C8B-B14F-4D97-AF65-F5344CB8AC3E}">
        <p14:creationId xmlns:p14="http://schemas.microsoft.com/office/powerpoint/2010/main" xmlns=""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98DCE3EE-8C1F-4176-BCB0-56A14F68D0FF}"/>
              </a:ext>
            </a:extLst>
          </p:cNvPr>
          <p:cNvSpPr/>
          <p:nvPr/>
        </p:nvSpPr>
        <p:spPr>
          <a:xfrm flipV="1">
            <a:off x="0" y="3718312"/>
            <a:ext cx="12280900" cy="3139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xmlns="" id="{5665B797-BC0B-4707-9934-16BB2940BADA}"/>
              </a:ext>
            </a:extLst>
          </p:cNvPr>
          <p:cNvSpPr>
            <a:spLocks noGrp="1"/>
          </p:cNvSpPr>
          <p:nvPr>
            <p:ph type="title"/>
          </p:nvPr>
        </p:nvSpPr>
        <p:spPr/>
        <p:txBody>
          <a:bodyPr/>
          <a:lstStyle/>
          <a:p>
            <a:r>
              <a:rPr lang="en-ID" dirty="0"/>
              <a:t>Team Slide</a:t>
            </a:r>
          </a:p>
        </p:txBody>
      </p:sp>
      <p:grpSp>
        <p:nvGrpSpPr>
          <p:cNvPr id="7" name="Group 6">
            <a:extLst>
              <a:ext uri="{FF2B5EF4-FFF2-40B4-BE49-F238E27FC236}">
                <a16:creationId xmlns:a16="http://schemas.microsoft.com/office/drawing/2014/main" xmlns="" id="{804101FB-A576-4F0A-923A-F0C3CECD1683}"/>
              </a:ext>
            </a:extLst>
          </p:cNvPr>
          <p:cNvGrpSpPr/>
          <p:nvPr/>
        </p:nvGrpSpPr>
        <p:grpSpPr>
          <a:xfrm>
            <a:off x="2648605" y="1842407"/>
            <a:ext cx="6929144" cy="2648018"/>
            <a:chOff x="697005" y="2544539"/>
            <a:chExt cx="10235801" cy="3590147"/>
          </a:xfrm>
        </p:grpSpPr>
        <p:grpSp>
          <p:nvGrpSpPr>
            <p:cNvPr id="3" name="Group 2">
              <a:extLst>
                <a:ext uri="{FF2B5EF4-FFF2-40B4-BE49-F238E27FC236}">
                  <a16:creationId xmlns:a16="http://schemas.microsoft.com/office/drawing/2014/main" xmlns="" id="{719D8653-4FA7-4D48-9ABC-45DC5CB47D60}"/>
                </a:ext>
              </a:extLst>
            </p:cNvPr>
            <p:cNvGrpSpPr/>
            <p:nvPr/>
          </p:nvGrpSpPr>
          <p:grpSpPr>
            <a:xfrm>
              <a:off x="697005" y="2544539"/>
              <a:ext cx="2607913" cy="3590147"/>
              <a:chOff x="782168" y="2544539"/>
              <a:chExt cx="2607913" cy="3590147"/>
            </a:xfrm>
          </p:grpSpPr>
          <p:sp>
            <p:nvSpPr>
              <p:cNvPr id="25" name="Rectangle 24">
                <a:extLst>
                  <a:ext uri="{FF2B5EF4-FFF2-40B4-BE49-F238E27FC236}">
                    <a16:creationId xmlns:a16="http://schemas.microsoft.com/office/drawing/2014/main" xmlns="" id="{A7955E45-8AF5-4A55-B8C7-E85196B299B2}"/>
                  </a:ext>
                </a:extLst>
              </p:cNvPr>
              <p:cNvSpPr/>
              <p:nvPr/>
            </p:nvSpPr>
            <p:spPr>
              <a:xfrm>
                <a:off x="782168" y="5272912"/>
                <a:ext cx="2607913" cy="861774"/>
              </a:xfrm>
              <a:prstGeom prst="rect">
                <a:avLst/>
              </a:prstGeom>
            </p:spPr>
            <p:txBody>
              <a:bodyPr wrap="square" lIns="0" tIns="0" rIns="0" bIns="0">
                <a:noAutofit/>
              </a:bodyPr>
              <a:lstStyle/>
              <a:p>
                <a:pPr algn="ct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Girijessh</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M</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8" name="Group 7">
                <a:extLst>
                  <a:ext uri="{FF2B5EF4-FFF2-40B4-BE49-F238E27FC236}">
                    <a16:creationId xmlns:a16="http://schemas.microsoft.com/office/drawing/2014/main" xmlns="" id="{03ED8599-7895-4E36-8992-BABDD6A4F4D8}"/>
                  </a:ext>
                </a:extLst>
              </p:cNvPr>
              <p:cNvGrpSpPr/>
              <p:nvPr/>
            </p:nvGrpSpPr>
            <p:grpSpPr>
              <a:xfrm>
                <a:off x="1873105" y="2544539"/>
                <a:ext cx="426038" cy="96794"/>
                <a:chOff x="1510714" y="5935020"/>
                <a:chExt cx="642824" cy="146047"/>
              </a:xfrm>
            </p:grpSpPr>
            <p:sp>
              <p:nvSpPr>
                <p:cNvPr id="37" name="Rectangle: Rounded Corners 8">
                  <a:extLst>
                    <a:ext uri="{FF2B5EF4-FFF2-40B4-BE49-F238E27FC236}">
                      <a16:creationId xmlns:a16="http://schemas.microsoft.com/office/drawing/2014/main" xmlns=""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a16="http://schemas.microsoft.com/office/drawing/2014/main" xmlns=""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a16="http://schemas.microsoft.com/office/drawing/2014/main" xmlns=""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 name="Group 3">
              <a:extLst>
                <a:ext uri="{FF2B5EF4-FFF2-40B4-BE49-F238E27FC236}">
                  <a16:creationId xmlns:a16="http://schemas.microsoft.com/office/drawing/2014/main" xmlns="" id="{0D1A47BE-14CC-413C-A59B-7DFC77E4627C}"/>
                </a:ext>
              </a:extLst>
            </p:cNvPr>
            <p:cNvGrpSpPr/>
            <p:nvPr/>
          </p:nvGrpSpPr>
          <p:grpSpPr>
            <a:xfrm>
              <a:off x="4633745" y="2544539"/>
              <a:ext cx="2607913" cy="3590147"/>
              <a:chOff x="5074049" y="2544539"/>
              <a:chExt cx="2607913" cy="3590147"/>
            </a:xfrm>
          </p:grpSpPr>
          <p:sp>
            <p:nvSpPr>
              <p:cNvPr id="26" name="Rectangle 25">
                <a:extLst>
                  <a:ext uri="{FF2B5EF4-FFF2-40B4-BE49-F238E27FC236}">
                    <a16:creationId xmlns:a16="http://schemas.microsoft.com/office/drawing/2014/main" xmlns="" id="{80D2E081-827D-4F56-82E8-1E84C823B900}"/>
                  </a:ext>
                </a:extLst>
              </p:cNvPr>
              <p:cNvSpPr/>
              <p:nvPr/>
            </p:nvSpPr>
            <p:spPr>
              <a:xfrm>
                <a:off x="5074049" y="5272912"/>
                <a:ext cx="2607913" cy="861774"/>
              </a:xfrm>
              <a:prstGeom prst="rect">
                <a:avLst/>
              </a:prstGeom>
            </p:spPr>
            <p:txBody>
              <a:bodyPr wrap="square" lIns="0" tIns="0" rIns="0" bIns="0">
                <a:noAutofit/>
              </a:bodyPr>
              <a:lstStyle/>
              <a:p>
                <a:pPr algn="ct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Sanchana M</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xmlns=""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a16="http://schemas.microsoft.com/office/drawing/2014/main" xmlns=""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a16="http://schemas.microsoft.com/office/drawing/2014/main" xmlns=""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a16="http://schemas.microsoft.com/office/drawing/2014/main" xmlns=""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a16="http://schemas.microsoft.com/office/drawing/2014/main" xmlns="" id="{20AE6C4F-2522-4842-ADA2-4EF57664F8EF}"/>
                </a:ext>
              </a:extLst>
            </p:cNvPr>
            <p:cNvGrpSpPr/>
            <p:nvPr/>
          </p:nvGrpSpPr>
          <p:grpSpPr>
            <a:xfrm>
              <a:off x="8324893" y="2544539"/>
              <a:ext cx="2607913" cy="3590147"/>
              <a:chOff x="8972245" y="2544539"/>
              <a:chExt cx="2607913" cy="3590147"/>
            </a:xfrm>
          </p:grpSpPr>
          <p:sp>
            <p:nvSpPr>
              <p:cNvPr id="27" name="Rectangle 26">
                <a:extLst>
                  <a:ext uri="{FF2B5EF4-FFF2-40B4-BE49-F238E27FC236}">
                    <a16:creationId xmlns:a16="http://schemas.microsoft.com/office/drawing/2014/main" xmlns="" id="{812B659F-6773-4A06-9157-A6BFC90B2357}"/>
                  </a:ext>
                </a:extLst>
              </p:cNvPr>
              <p:cNvSpPr/>
              <p:nvPr/>
            </p:nvSpPr>
            <p:spPr>
              <a:xfrm>
                <a:off x="8972245" y="5272912"/>
                <a:ext cx="2607913" cy="861774"/>
              </a:xfrm>
              <a:prstGeom prst="rect">
                <a:avLst/>
              </a:prstGeom>
            </p:spPr>
            <p:txBody>
              <a:bodyPr wrap="square" lIns="0" tIns="0" rIns="0" bIns="0">
                <a:noAutofit/>
              </a:bodyPr>
              <a:lstStyle/>
              <a:p>
                <a:pPr algn="ct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Rakashita</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T</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4" name="Group 43">
                <a:extLst>
                  <a:ext uri="{FF2B5EF4-FFF2-40B4-BE49-F238E27FC236}">
                    <a16:creationId xmlns:a16="http://schemas.microsoft.com/office/drawing/2014/main" xmlns=""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a16="http://schemas.microsoft.com/office/drawing/2014/main" xmlns=""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a16="http://schemas.microsoft.com/office/drawing/2014/main" xmlns=""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Rounded Corners 9">
                  <a:extLst>
                    <a:ext uri="{FF2B5EF4-FFF2-40B4-BE49-F238E27FC236}">
                      <a16:creationId xmlns:a16="http://schemas.microsoft.com/office/drawing/2014/main" xmlns=""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a16="http://schemas.microsoft.com/office/drawing/2014/main" xmlns="" id="{C3E3B803-A361-844D-9A8A-954E8140CD09}"/>
              </a:ext>
            </a:extLst>
          </p:cNvPr>
          <p:cNvGrpSpPr/>
          <p:nvPr/>
        </p:nvGrpSpPr>
        <p:grpSpPr>
          <a:xfrm>
            <a:off x="4114782" y="4290647"/>
            <a:ext cx="4111933" cy="2567353"/>
            <a:chOff x="697005" y="2544539"/>
            <a:chExt cx="6421857" cy="3590147"/>
          </a:xfrm>
        </p:grpSpPr>
        <p:grpSp>
          <p:nvGrpSpPr>
            <p:cNvPr id="31" name="Group 30">
              <a:extLst>
                <a:ext uri="{FF2B5EF4-FFF2-40B4-BE49-F238E27FC236}">
                  <a16:creationId xmlns:a16="http://schemas.microsoft.com/office/drawing/2014/main" xmlns="" id="{3895E964-E3E4-F54A-989B-C609C64C801D}"/>
                </a:ext>
              </a:extLst>
            </p:cNvPr>
            <p:cNvGrpSpPr/>
            <p:nvPr/>
          </p:nvGrpSpPr>
          <p:grpSpPr>
            <a:xfrm>
              <a:off x="697005" y="2544539"/>
              <a:ext cx="2607913" cy="3590147"/>
              <a:chOff x="782168" y="2544539"/>
              <a:chExt cx="2607913" cy="3590147"/>
            </a:xfrm>
          </p:grpSpPr>
          <p:sp>
            <p:nvSpPr>
              <p:cNvPr id="59" name="Rectangle 58">
                <a:extLst>
                  <a:ext uri="{FF2B5EF4-FFF2-40B4-BE49-F238E27FC236}">
                    <a16:creationId xmlns:a16="http://schemas.microsoft.com/office/drawing/2014/main" xmlns="" id="{F080ED80-6E2F-CD4A-87BA-74936A3D3885}"/>
                  </a:ext>
                </a:extLst>
              </p:cNvPr>
              <p:cNvSpPr/>
              <p:nvPr/>
            </p:nvSpPr>
            <p:spPr>
              <a:xfrm>
                <a:off x="782168" y="5272912"/>
                <a:ext cx="2607913" cy="861774"/>
              </a:xfrm>
              <a:prstGeom prst="rect">
                <a:avLst/>
              </a:prstGeom>
            </p:spPr>
            <p:txBody>
              <a:bodyPr wrap="square" lIns="0" tIns="0" rIns="0" bIns="0">
                <a:noAutofit/>
              </a:bodyPr>
              <a:lstStyle/>
              <a:p>
                <a:pPr algn="ct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Gopi</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Krishna S</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61" name="Group 60">
                <a:extLst>
                  <a:ext uri="{FF2B5EF4-FFF2-40B4-BE49-F238E27FC236}">
                    <a16:creationId xmlns:a16="http://schemas.microsoft.com/office/drawing/2014/main" xmlns="" id="{0E0B8A52-7266-7B47-8753-16671BB1CFAE}"/>
                  </a:ext>
                </a:extLst>
              </p:cNvPr>
              <p:cNvGrpSpPr/>
              <p:nvPr/>
            </p:nvGrpSpPr>
            <p:grpSpPr>
              <a:xfrm>
                <a:off x="1873105" y="2544539"/>
                <a:ext cx="426038" cy="96794"/>
                <a:chOff x="1510714" y="5935020"/>
                <a:chExt cx="642824" cy="146047"/>
              </a:xfrm>
            </p:grpSpPr>
            <p:sp>
              <p:nvSpPr>
                <p:cNvPr id="62" name="Rectangle: Rounded Corners 8">
                  <a:extLst>
                    <a:ext uri="{FF2B5EF4-FFF2-40B4-BE49-F238E27FC236}">
                      <a16:creationId xmlns:a16="http://schemas.microsoft.com/office/drawing/2014/main" xmlns=""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a16="http://schemas.microsoft.com/office/drawing/2014/main" xmlns=""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a16="http://schemas.microsoft.com/office/drawing/2014/main" xmlns=""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3" name="Group 32">
              <a:extLst>
                <a:ext uri="{FF2B5EF4-FFF2-40B4-BE49-F238E27FC236}">
                  <a16:creationId xmlns:a16="http://schemas.microsoft.com/office/drawing/2014/main" xmlns="" id="{47B94619-C5A6-7042-918A-09674287A4CC}"/>
                </a:ext>
              </a:extLst>
            </p:cNvPr>
            <p:cNvGrpSpPr/>
            <p:nvPr/>
          </p:nvGrpSpPr>
          <p:grpSpPr>
            <a:xfrm>
              <a:off x="4510949" y="2544539"/>
              <a:ext cx="2607913" cy="3590147"/>
              <a:chOff x="4951253" y="2544539"/>
              <a:chExt cx="2607913" cy="3590147"/>
            </a:xfrm>
          </p:grpSpPr>
          <p:sp>
            <p:nvSpPr>
              <p:cNvPr id="53" name="Rectangle 52">
                <a:extLst>
                  <a:ext uri="{FF2B5EF4-FFF2-40B4-BE49-F238E27FC236}">
                    <a16:creationId xmlns:a16="http://schemas.microsoft.com/office/drawing/2014/main" xmlns="" id="{4D9AD923-F27C-1F40-B34B-8C6B9C9D78E6}"/>
                  </a:ext>
                </a:extLst>
              </p:cNvPr>
              <p:cNvSpPr/>
              <p:nvPr/>
            </p:nvSpPr>
            <p:spPr>
              <a:xfrm>
                <a:off x="4951253" y="5272912"/>
                <a:ext cx="2607913" cy="861774"/>
              </a:xfrm>
              <a:prstGeom prst="rect">
                <a:avLst/>
              </a:prstGeom>
            </p:spPr>
            <p:txBody>
              <a:bodyPr wrap="square" lIns="0" tIns="0" rIns="0" bIns="0">
                <a:noAutofit/>
              </a:bodyPr>
              <a:lstStyle/>
              <a:p>
                <a:pPr algn="ct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Raino</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a:t>
                </a: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Shalon</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R</a:t>
                </a:r>
                <a:endParaRPr lang="en-ID" sz="9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55" name="Group 54">
                <a:extLst>
                  <a:ext uri="{FF2B5EF4-FFF2-40B4-BE49-F238E27FC236}">
                    <a16:creationId xmlns:a16="http://schemas.microsoft.com/office/drawing/2014/main" xmlns=""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a16="http://schemas.microsoft.com/office/drawing/2014/main" xmlns=""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a16="http://schemas.microsoft.com/office/drawing/2014/main" xmlns=""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a16="http://schemas.microsoft.com/office/drawing/2014/main" xmlns=""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pic>
        <p:nvPicPr>
          <p:cNvPr id="70" name="Picture 69" descr="Logo, company name&#10;&#10;Description automatically generated">
            <a:extLst>
              <a:ext uri="{FF2B5EF4-FFF2-40B4-BE49-F238E27FC236}">
                <a16:creationId xmlns:a16="http://schemas.microsoft.com/office/drawing/2014/main" xmlns="" id="{C0CF49CA-4E0D-0144-8DBB-0086D6981E7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97160" y="0"/>
            <a:ext cx="2557690" cy="1278845"/>
          </a:xfrm>
          <a:prstGeom prst="rect">
            <a:avLst/>
          </a:prstGeom>
        </p:spPr>
      </p:pic>
      <p:pic>
        <p:nvPicPr>
          <p:cNvPr id="60" name="Picture 59" descr="gopi 2.JPG"/>
          <p:cNvPicPr>
            <a:picLocks noChangeAspect="1"/>
          </p:cNvPicPr>
          <p:nvPr/>
        </p:nvPicPr>
        <p:blipFill>
          <a:blip r:embed="rId4" cstate="print"/>
          <a:stretch>
            <a:fillRect/>
          </a:stretch>
        </p:blipFill>
        <p:spPr>
          <a:xfrm>
            <a:off x="4260862" y="4281157"/>
            <a:ext cx="1371012" cy="1764152"/>
          </a:xfrm>
          <a:prstGeom prst="rect">
            <a:avLst/>
          </a:prstGeom>
        </p:spPr>
      </p:pic>
      <p:pic>
        <p:nvPicPr>
          <p:cNvPr id="71" name="Picture 70" descr="raino.jpeg"/>
          <p:cNvPicPr>
            <a:picLocks noChangeAspect="1"/>
          </p:cNvPicPr>
          <p:nvPr/>
        </p:nvPicPr>
        <p:blipFill>
          <a:blip r:embed="rId5"/>
          <a:stretch>
            <a:fillRect/>
          </a:stretch>
        </p:blipFill>
        <p:spPr>
          <a:xfrm>
            <a:off x="6762406" y="4293178"/>
            <a:ext cx="1372386" cy="1795895"/>
          </a:xfrm>
          <a:prstGeom prst="rect">
            <a:avLst/>
          </a:prstGeom>
        </p:spPr>
      </p:pic>
      <p:pic>
        <p:nvPicPr>
          <p:cNvPr id="72" name="Picture 71" descr="raks.jpeg"/>
          <p:cNvPicPr>
            <a:picLocks noChangeAspect="1"/>
          </p:cNvPicPr>
          <p:nvPr/>
        </p:nvPicPr>
        <p:blipFill>
          <a:blip r:embed="rId6" cstate="print"/>
          <a:stretch>
            <a:fillRect/>
          </a:stretch>
        </p:blipFill>
        <p:spPr>
          <a:xfrm>
            <a:off x="7979677" y="1797627"/>
            <a:ext cx="1427647" cy="1849582"/>
          </a:xfrm>
          <a:prstGeom prst="rect">
            <a:avLst/>
          </a:prstGeom>
        </p:spPr>
      </p:pic>
      <p:pic>
        <p:nvPicPr>
          <p:cNvPr id="73" name="Picture 72" descr="1630742591618_1613479921191_20EUCB038-SANCHANA M.jpeg"/>
          <p:cNvPicPr>
            <a:picLocks noChangeAspect="1"/>
          </p:cNvPicPr>
          <p:nvPr/>
        </p:nvPicPr>
        <p:blipFill>
          <a:blip r:embed="rId7" cstate="print"/>
          <a:stretch>
            <a:fillRect/>
          </a:stretch>
        </p:blipFill>
        <p:spPr>
          <a:xfrm>
            <a:off x="5446361" y="1758141"/>
            <a:ext cx="1463594" cy="1870759"/>
          </a:xfrm>
          <a:prstGeom prst="rect">
            <a:avLst/>
          </a:prstGeom>
        </p:spPr>
      </p:pic>
      <p:pic>
        <p:nvPicPr>
          <p:cNvPr id="74" name="Picture 73" descr="GIRIJESSH.jpg"/>
          <p:cNvPicPr>
            <a:picLocks noChangeAspect="1"/>
          </p:cNvPicPr>
          <p:nvPr/>
        </p:nvPicPr>
        <p:blipFill>
          <a:blip r:embed="rId8" cstate="print"/>
          <a:stretch>
            <a:fillRect/>
          </a:stretch>
        </p:blipFill>
        <p:spPr>
          <a:xfrm>
            <a:off x="2836578" y="1756202"/>
            <a:ext cx="1406403" cy="1859834"/>
          </a:xfrm>
          <a:prstGeom prst="rect">
            <a:avLst/>
          </a:prstGeom>
        </p:spPr>
      </p:pic>
    </p:spTree>
    <p:extLst>
      <p:ext uri="{BB962C8B-B14F-4D97-AF65-F5344CB8AC3E}">
        <p14:creationId xmlns:p14="http://schemas.microsoft.com/office/powerpoint/2010/main" xmlns="" val="345115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xmlns=""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xmlns="" id="{D5F2F6C8-AF73-461E-AB62-FD80074A742A}"/>
              </a:ext>
            </a:extLst>
          </p:cNvPr>
          <p:cNvSpPr/>
          <p:nvPr/>
        </p:nvSpPr>
        <p:spPr>
          <a:xfrm>
            <a:off x="1645596" y="2636219"/>
            <a:ext cx="1575586" cy="3231654"/>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Proposed Development Plan in </a:t>
            </a:r>
            <a:r>
              <a:rPr lang="en-ID" sz="1400" dirty="0" smtClean="0">
                <a:solidFill>
                  <a:schemeClr val="tx1">
                    <a:lumMod val="75000"/>
                    <a:lumOff val="25000"/>
                  </a:schemeClr>
                </a:solidFill>
                <a:latin typeface="Segoe UI" panose="020B0502040204020203" pitchFamily="34" charset="0"/>
                <a:cs typeface="Segoe UI" panose="020B0502040204020203" pitchFamily="34" charset="0"/>
              </a:rPr>
              <a:t>pointers</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1. Analyzation of problem statement</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2</a:t>
            </a:r>
            <a:r>
              <a:rPr lang="en-ID" sz="1400" dirty="0" smtClean="0">
                <a:solidFill>
                  <a:schemeClr val="tx1">
                    <a:lumMod val="75000"/>
                    <a:lumOff val="25000"/>
                  </a:schemeClr>
                </a:solidFill>
                <a:latin typeface="Segoe UI" panose="020B0502040204020203" pitchFamily="34" charset="0"/>
                <a:cs typeface="Segoe UI" panose="020B0502040204020203" pitchFamily="34" charset="0"/>
              </a:rPr>
              <a:t>. Field research</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3</a:t>
            </a:r>
            <a:r>
              <a:rPr lang="en-ID" sz="1400" dirty="0" smtClean="0">
                <a:solidFill>
                  <a:schemeClr val="tx1">
                    <a:lumMod val="75000"/>
                    <a:lumOff val="25000"/>
                  </a:schemeClr>
                </a:solidFill>
                <a:latin typeface="Segoe UI" panose="020B0502040204020203" pitchFamily="34" charset="0"/>
                <a:cs typeface="Segoe UI" panose="020B0502040204020203" pitchFamily="34" charset="0"/>
              </a:rPr>
              <a:t>. Identification of crime pattern</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4.Wireframing and prototyping</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5.Developing the application</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6.Evaluating and testing</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xmlns="" id="{BCBB2C17-E25A-46D5-9E50-3919489EEA30}"/>
              </a:ext>
            </a:extLst>
          </p:cNvPr>
          <p:cNvSpPr/>
          <p:nvPr/>
        </p:nvSpPr>
        <p:spPr>
          <a:xfrm rot="5400000">
            <a:off x="735319"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xmlns="" id="{EC6230BA-A30A-440F-843F-7C524A0C6647}"/>
              </a:ext>
            </a:extLst>
          </p:cNvPr>
          <p:cNvGrpSpPr/>
          <p:nvPr/>
        </p:nvGrpSpPr>
        <p:grpSpPr>
          <a:xfrm rot="5400000">
            <a:off x="1456823" y="3963656"/>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xmlns=""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a16="http://schemas.microsoft.com/office/drawing/2014/main" xmlns=""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xmlns="" id="{0FEC291F-19FD-4B1F-9E7C-38F520871D0F}"/>
              </a:ext>
            </a:extLst>
          </p:cNvPr>
          <p:cNvSpPr/>
          <p:nvPr/>
        </p:nvSpPr>
        <p:spPr>
          <a:xfrm rot="5400000">
            <a:off x="3015654"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extLst>
              <a:ext uri="{FF2B5EF4-FFF2-40B4-BE49-F238E27FC236}">
                <a16:creationId xmlns:a16="http://schemas.microsoft.com/office/drawing/2014/main" xmlns="" id="{870DB1F0-7950-4363-9BA4-7CD16FF6507D}"/>
              </a:ext>
            </a:extLst>
          </p:cNvPr>
          <p:cNvSpPr/>
          <p:nvPr/>
        </p:nvSpPr>
        <p:spPr>
          <a:xfrm>
            <a:off x="6321442" y="3561007"/>
            <a:ext cx="1523693" cy="1508105"/>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Repository Link or </a:t>
            </a:r>
            <a:r>
              <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rPr>
              <a:t>any references </a:t>
            </a:r>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link of </a:t>
            </a:r>
            <a:r>
              <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rPr>
              <a:t>folders</a:t>
            </a:r>
          </a:p>
          <a:p>
            <a:endParaRPr lang="en-ID" sz="1400" dirty="0" smtClean="0">
              <a:solidFill>
                <a:schemeClr val="tx1">
                  <a:lumMod val="75000"/>
                  <a:lumOff val="25000"/>
                </a:schemeClr>
              </a:solidFill>
              <a:latin typeface="Segoe UI" panose="020B0502040204020203" pitchFamily="34" charset="0"/>
              <a:cs typeface="Segoe UI" panose="020B0502040204020203" pitchFamily="34" charset="0"/>
            </a:endParaRPr>
          </a:p>
          <a:p>
            <a:r>
              <a:rPr lang="en-US" sz="1400" u="sng" dirty="0" smtClean="0">
                <a:hlinkClick r:id="rId3"/>
              </a:rPr>
              <a:t>https://github.com/the-zombies/saveze</a:t>
            </a:r>
            <a:endPar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endParaRPr>
          </a:p>
          <a:p>
            <a:endPar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endParaRPr>
          </a:p>
        </p:txBody>
      </p:sp>
      <p:sp>
        <p:nvSpPr>
          <p:cNvPr id="76" name="Oval 75">
            <a:extLst>
              <a:ext uri="{FF2B5EF4-FFF2-40B4-BE49-F238E27FC236}">
                <a16:creationId xmlns:a16="http://schemas.microsoft.com/office/drawing/2014/main" xmlns=""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xmlns=""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xmlns=""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xmlns=""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xmlns=""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xmlns="" id="{9FB7EA70-0512-4512-A22B-26DC9BC29BC7}"/>
              </a:ext>
            </a:extLst>
          </p:cNvPr>
          <p:cNvSpPr/>
          <p:nvPr/>
        </p:nvSpPr>
        <p:spPr>
          <a:xfrm>
            <a:off x="10361778" y="3446707"/>
            <a:ext cx="1340008" cy="2369880"/>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a:t>
            </a:r>
            <a:r>
              <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rPr>
              <a:t>pointers</a:t>
            </a:r>
          </a:p>
          <a:p>
            <a:endParaRPr lang="en-ID" sz="1400" i="0" dirty="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1.Login/Sign up</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2.Home page</a:t>
            </a: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3.Petition</a:t>
            </a: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4.Crimes in a location</a:t>
            </a: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5.User profile and settings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a16="http://schemas.microsoft.com/office/drawing/2014/main" xmlns=""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xmlns=""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xmlns=""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xmlns=""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xmlns="" id="{47A9FFE2-3F0A-4AEB-9B77-9221D0F797ED}"/>
              </a:ext>
            </a:extLst>
          </p:cNvPr>
          <p:cNvCxnSpPr>
            <a:cxnSpLocks/>
          </p:cNvCxnSpPr>
          <p:nvPr/>
        </p:nvCxnSpPr>
        <p:spPr>
          <a:xfrm flipH="1">
            <a:off x="629774" y="5879246"/>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xmlns=""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xmlns="" id="{E00AA3AC-D680-4189-8436-4C3AB5A840F0}"/>
              </a:ext>
            </a:extLst>
          </p:cNvPr>
          <p:cNvSpPr/>
          <p:nvPr/>
        </p:nvSpPr>
        <p:spPr>
          <a:xfrm>
            <a:off x="4125573" y="2300367"/>
            <a:ext cx="1340008" cy="1723549"/>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Documents To be prepared for installation and evaluation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1.Flowchart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2.Prototype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xmlns=""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xmlns=""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a16="http://schemas.microsoft.com/office/drawing/2014/main" xmlns=""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a16="http://schemas.microsoft.com/office/drawing/2014/main" xmlns=""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a16="http://schemas.microsoft.com/office/drawing/2014/main" xmlns=""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a16="http://schemas.microsoft.com/office/drawing/2014/main" xmlns=""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a16="http://schemas.microsoft.com/office/drawing/2014/main" xmlns=""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2" name="Arrow: Chevron 61">
              <a:extLst>
                <a:ext uri="{FF2B5EF4-FFF2-40B4-BE49-F238E27FC236}">
                  <a16:creationId xmlns:a16="http://schemas.microsoft.com/office/drawing/2014/main" xmlns=""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a16="http://schemas.microsoft.com/office/drawing/2014/main" xmlns=""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a16="http://schemas.microsoft.com/office/drawing/2014/main" xmlns="" id="{A96C91CD-4D1E-456A-93A4-1D7C34FB2F75}"/>
              </a:ext>
            </a:extLst>
          </p:cNvPr>
          <p:cNvSpPr/>
          <p:nvPr/>
        </p:nvSpPr>
        <p:spPr>
          <a:xfrm>
            <a:off x="8718292" y="2300367"/>
            <a:ext cx="1340008" cy="1077218"/>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Any Third party API used, if yes please </a:t>
            </a:r>
            <a:r>
              <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rPr>
              <a:t>specify</a:t>
            </a:r>
          </a:p>
          <a:p>
            <a:endPar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Firebase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0" name="Oval 79">
            <a:extLst>
              <a:ext uri="{FF2B5EF4-FFF2-40B4-BE49-F238E27FC236}">
                <a16:creationId xmlns:a16="http://schemas.microsoft.com/office/drawing/2014/main" xmlns=""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xmlns=""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xmlns=""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a16="http://schemas.microsoft.com/office/drawing/2014/main" xmlns=""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a16="http://schemas.microsoft.com/office/drawing/2014/main" xmlns=""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a16="http://schemas.microsoft.com/office/drawing/2014/main" xmlns="" id="{D25A0135-3593-41DD-B21F-A7518BFC025F}"/>
              </a:ext>
            </a:extLst>
          </p:cNvPr>
          <p:cNvGrpSpPr/>
          <p:nvPr/>
        </p:nvGrpSpPr>
        <p:grpSpPr>
          <a:xfrm>
            <a:off x="1158027" y="3170664"/>
            <a:ext cx="8653836" cy="2695573"/>
            <a:chOff x="1158027" y="3170665"/>
            <a:chExt cx="8653836" cy="2503254"/>
          </a:xfrm>
        </p:grpSpPr>
        <p:cxnSp>
          <p:nvCxnSpPr>
            <p:cNvPr id="49" name="Straight Connector 48">
              <a:extLst>
                <a:ext uri="{FF2B5EF4-FFF2-40B4-BE49-F238E27FC236}">
                  <a16:creationId xmlns:a16="http://schemas.microsoft.com/office/drawing/2014/main" xmlns="" id="{F432FBB7-F683-48F5-9C0E-7703D2CF7165}"/>
                </a:ext>
              </a:extLst>
            </p:cNvPr>
            <p:cNvCxnSpPr>
              <a:cxnSpLocks/>
            </p:cNvCxnSpPr>
            <p:nvPr/>
          </p:nvCxnSpPr>
          <p:spPr>
            <a:xfrm flipV="1">
              <a:off x="1158027"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xmlns=""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a16="http://schemas.microsoft.com/office/drawing/2014/main" xmlns=""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xmlns=""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a16="http://schemas.microsoft.com/office/drawing/2014/main" xmlns=""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a16="http://schemas.microsoft.com/office/drawing/2014/main" xmlns=""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a16="http://schemas.microsoft.com/office/drawing/2014/main" xmlns=""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xmlns=""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a16="http://schemas.microsoft.com/office/drawing/2014/main" xmlns=""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a16="http://schemas.microsoft.com/office/drawing/2014/main" xmlns=""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a16="http://schemas.microsoft.com/office/drawing/2014/main" xmlns=""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xmlns=""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a16="http://schemas.microsoft.com/office/drawing/2014/main" xmlns=""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a16="http://schemas.microsoft.com/office/drawing/2014/main" xmlns=""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a16="http://schemas.microsoft.com/office/drawing/2014/main" xmlns=""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xmlns=""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a16="http://schemas.microsoft.com/office/drawing/2014/main" xmlns=""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a16="http://schemas.microsoft.com/office/drawing/2014/main" xmlns=""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a16="http://schemas.microsoft.com/office/drawing/2014/main" xmlns=""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xmlns=""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xmlns=""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xmlns=""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xmlns=""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xmlns=""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a16="http://schemas.microsoft.com/office/drawing/2014/main" xmlns=""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a16="http://schemas.microsoft.com/office/drawing/2014/main" xmlns=""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a16="http://schemas.microsoft.com/office/drawing/2014/main" xmlns=""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a16="http://schemas.microsoft.com/office/drawing/2014/main" xmlns="" id="{7A62FE64-0C5B-44D0-9C9F-4BE31306D7DB}"/>
              </a:ext>
            </a:extLst>
          </p:cNvPr>
          <p:cNvGrpSpPr/>
          <p:nvPr/>
        </p:nvGrpSpPr>
        <p:grpSpPr>
          <a:xfrm>
            <a:off x="981551" y="3902668"/>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xmlns=""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a16="http://schemas.microsoft.com/office/drawing/2014/main" xmlns=""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a16="http://schemas.microsoft.com/office/drawing/2014/main" xmlns=""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a16="http://schemas.microsoft.com/office/drawing/2014/main" xmlns=""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xmlns=""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xmlns=""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a16="http://schemas.microsoft.com/office/drawing/2014/main" xmlns=""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a16="http://schemas.microsoft.com/office/drawing/2014/main" xmlns=""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a16="http://schemas.microsoft.com/office/drawing/2014/main" xmlns=""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a16="http://schemas.microsoft.com/office/drawing/2014/main" xmlns=""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a16="http://schemas.microsoft.com/office/drawing/2014/main" xmlns=""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a16="http://schemas.microsoft.com/office/drawing/2014/main" xmlns=""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a16="http://schemas.microsoft.com/office/drawing/2014/main" xmlns=""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a16="http://schemas.microsoft.com/office/drawing/2014/main" xmlns=""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a16="http://schemas.microsoft.com/office/drawing/2014/main" xmlns=""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xmlns=""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a16="http://schemas.microsoft.com/office/drawing/2014/main" xmlns=""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a16="http://schemas.microsoft.com/office/drawing/2014/main" xmlns=""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a16="http://schemas.microsoft.com/office/drawing/2014/main" xmlns=""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a16="http://schemas.microsoft.com/office/drawing/2014/main" xmlns=""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xmlns=""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a16="http://schemas.microsoft.com/office/drawing/2014/main" xmlns=""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3" name="Picture 92" descr="Logo, company name&#10;&#10;Description automatically generated">
            <a:extLst>
              <a:ext uri="{FF2B5EF4-FFF2-40B4-BE49-F238E27FC236}">
                <a16:creationId xmlns:a16="http://schemas.microsoft.com/office/drawing/2014/main" xmlns="" id="{C0D33000-9592-D340-80BD-D04B42D385F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xmlns="" val="14865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xmlns=""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xmlns=""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xmlns=""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xmlns="" id="{F67D100E-5EEC-4BA8-A645-3D8B97A67944}"/>
              </a:ext>
            </a:extLst>
          </p:cNvPr>
          <p:cNvCxnSpPr>
            <a:cxnSpLocks/>
          </p:cNvCxnSpPr>
          <p:nvPr/>
        </p:nvCxnSpPr>
        <p:spPr>
          <a:xfrm rot="5400000">
            <a:off x="4077261" y="3937000"/>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65789DF4-E8FE-44C8-A3BF-6B0F0003E9C6}"/>
              </a:ext>
            </a:extLst>
          </p:cNvPr>
          <p:cNvCxnSpPr>
            <a:cxnSpLocks/>
          </p:cNvCxnSpPr>
          <p:nvPr/>
        </p:nvCxnSpPr>
        <p:spPr>
          <a:xfrm>
            <a:off x="550959" y="3937000"/>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B2DBDC3B-0E1E-4164-939B-D3E32A51C08A}"/>
              </a:ext>
            </a:extLst>
          </p:cNvPr>
          <p:cNvSpPr>
            <a:spLocks noGrp="1"/>
          </p:cNvSpPr>
          <p:nvPr>
            <p:ph type="title"/>
          </p:nvPr>
        </p:nvSpPr>
        <p:spPr>
          <a:xfrm>
            <a:off x="369329" y="934849"/>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xmlns=""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xmlns=""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xmlns=""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xmlns=""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xmlns=""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xmlns=""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xmlns=""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xmlns=""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xmlns=""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xmlns=""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xmlns=""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xmlns=""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xmlns=""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xmlns=""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xmlns=""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xmlns=""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xmlns="" id="{42ED402F-0B7B-465F-9BA0-9A26E45D646D}"/>
              </a:ext>
            </a:extLst>
          </p:cNvPr>
          <p:cNvSpPr/>
          <p:nvPr/>
        </p:nvSpPr>
        <p:spPr>
          <a:xfrm>
            <a:off x="8493806" y="2819932"/>
            <a:ext cx="3183171" cy="861774"/>
          </a:xfrm>
          <a:prstGeom prst="rect">
            <a:avLst/>
          </a:prstGeom>
        </p:spPr>
        <p:txBody>
          <a:bodyPr wrap="square" lIns="0" tIns="0" rIns="0" bIns="0">
            <a:spAutoFit/>
          </a:bodyPr>
          <a:lstStyle/>
          <a:p>
            <a:r>
              <a:rPr lang="en-ID" sz="1400" dirty="0" smtClean="0">
                <a:solidFill>
                  <a:schemeClr val="tx1">
                    <a:lumMod val="85000"/>
                    <a:lumOff val="15000"/>
                  </a:schemeClr>
                </a:solidFill>
                <a:latin typeface="Segoe UI" panose="020B0502040204020203" pitchFamily="34" charset="0"/>
                <a:cs typeface="Segoe UI" panose="020B0502040204020203" pitchFamily="34" charset="0"/>
              </a:rPr>
              <a:t>In comparison with other app we came up with new features like identification of crime patterns, pre-warning system and  identifying secure places.</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xmlns=""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xmlns=""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xmlns=""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xmlns=""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xmlns=""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xmlns=""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xmlns=""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xmlns=""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xmlns=""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xmlns="" id="{F4A5F79F-ACF6-4251-AF9D-CE4B15EE5F01}"/>
              </a:ext>
            </a:extLst>
          </p:cNvPr>
          <p:cNvSpPr/>
          <p:nvPr/>
        </p:nvSpPr>
        <p:spPr>
          <a:xfrm>
            <a:off x="539423" y="2819932"/>
            <a:ext cx="3183171" cy="1077218"/>
          </a:xfrm>
          <a:prstGeom prst="rect">
            <a:avLst/>
          </a:prstGeom>
        </p:spPr>
        <p:txBody>
          <a:bodyPr wrap="square" lIns="0" tIns="0" rIns="0" bIns="0">
            <a:spAutoFit/>
          </a:bodyPr>
          <a:lstStyle/>
          <a:p>
            <a:pPr algn="r"/>
            <a:r>
              <a:rPr lang="en-ID" sz="1400" dirty="0" smtClean="0">
                <a:solidFill>
                  <a:schemeClr val="tx1">
                    <a:lumMod val="85000"/>
                    <a:lumOff val="15000"/>
                  </a:schemeClr>
                </a:solidFill>
                <a:latin typeface="Segoe UI" panose="020B0502040204020203" pitchFamily="34" charset="0"/>
                <a:cs typeface="Segoe UI" panose="020B0502040204020203" pitchFamily="34" charset="0"/>
              </a:rPr>
              <a:t>In order to prevent the increase in crime rate we came up with new resolutions and scopes. We wanted people to be aware of crimes around them and take precautions accordingly.</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xmlns="" id="{2135289E-9F34-4C4A-9251-6D879E40A441}"/>
              </a:ext>
            </a:extLst>
          </p:cNvPr>
          <p:cNvSpPr/>
          <p:nvPr/>
        </p:nvSpPr>
        <p:spPr>
          <a:xfrm>
            <a:off x="8493806" y="4431966"/>
            <a:ext cx="3183171" cy="861774"/>
          </a:xfrm>
          <a:prstGeom prst="rect">
            <a:avLst/>
          </a:prstGeom>
        </p:spPr>
        <p:txBody>
          <a:bodyPr wrap="square" lIns="0" tIns="0" rIns="0" bIns="0">
            <a:spAutoFit/>
          </a:bodyPr>
          <a:lstStyle/>
          <a:p>
            <a:r>
              <a:rPr lang="en-ID" sz="1400" dirty="0" smtClean="0">
                <a:solidFill>
                  <a:schemeClr val="tx1">
                    <a:lumMod val="85000"/>
                    <a:lumOff val="15000"/>
                  </a:schemeClr>
                </a:solidFill>
                <a:latin typeface="Segoe UI" panose="020B0502040204020203" pitchFamily="34" charset="0"/>
                <a:cs typeface="Segoe UI" panose="020B0502040204020203" pitchFamily="34" charset="0"/>
              </a:rPr>
              <a:t>First we thought of a simple app where we can get to know the crime prone area. Later we added extra features like safe places and many more.</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xmlns="" id="{B592D3F8-65B1-4D2D-9467-3E43D9429729}"/>
              </a:ext>
            </a:extLst>
          </p:cNvPr>
          <p:cNvSpPr/>
          <p:nvPr/>
        </p:nvSpPr>
        <p:spPr>
          <a:xfrm>
            <a:off x="539423" y="4431966"/>
            <a:ext cx="3183171" cy="430887"/>
          </a:xfrm>
          <a:prstGeom prst="rect">
            <a:avLst/>
          </a:prstGeom>
        </p:spPr>
        <p:txBody>
          <a:bodyPr wrap="square" lIns="0" tIns="0" rIns="0" bIns="0">
            <a:spAutoFit/>
          </a:bodyPr>
          <a:lstStyle/>
          <a:p>
            <a:pPr algn="r"/>
            <a:r>
              <a:rPr lang="en-ID" sz="1400" dirty="0" smtClean="0">
                <a:solidFill>
                  <a:schemeClr val="tx1">
                    <a:lumMod val="85000"/>
                    <a:lumOff val="15000"/>
                  </a:schemeClr>
                </a:solidFill>
                <a:latin typeface="Segoe UI" panose="020B0502040204020203" pitchFamily="34" charset="0"/>
                <a:cs typeface="Segoe UI" panose="020B0502040204020203" pitchFamily="34" charset="0"/>
              </a:rPr>
              <a:t>It will take about 2-3 months to implement our project.</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3" name="Oval 62">
            <a:extLst>
              <a:ext uri="{FF2B5EF4-FFF2-40B4-BE49-F238E27FC236}">
                <a16:creationId xmlns:a16="http://schemas.microsoft.com/office/drawing/2014/main" xmlns=""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xmlns=""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a16="http://schemas.microsoft.com/office/drawing/2014/main" xmlns="" id="{349C12E0-03DB-1849-8D6A-90A2A1EFE4E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xmlns="" val="228413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3407</TotalTime>
  <Words>381</Words>
  <Application>Microsoft Macintosh PowerPoint</Application>
  <PresentationFormat>Custom</PresentationFormat>
  <Paragraphs>68</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Idea Introduction</vt:lpstr>
      <vt:lpstr>Your Approach Towards Idea</vt:lpstr>
      <vt:lpstr>Team Slide</vt:lpstr>
      <vt:lpstr>Development Pipeline</vt:lpstr>
      <vt:lpstr>Vision of Innovation/Idea/Solution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Sanchana</cp:lastModifiedBy>
  <cp:revision>1153</cp:revision>
  <dcterms:created xsi:type="dcterms:W3CDTF">2019-07-10T03:07:26Z</dcterms:created>
  <dcterms:modified xsi:type="dcterms:W3CDTF">2021-10-08T15:05:48Z</dcterms:modified>
</cp:coreProperties>
</file>