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orient="horz" pos="20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02" autoAdjust="0"/>
    <p:restoredTop sz="83255" autoAdjust="0"/>
  </p:normalViewPr>
  <p:slideViewPr>
    <p:cSldViewPr snapToGrid="0" showGuides="1">
      <p:cViewPr varScale="1">
        <p:scale>
          <a:sx n="73" d="100"/>
          <a:sy n="73" d="100"/>
        </p:scale>
        <p:origin x="-1094" y="-67"/>
      </p:cViewPr>
      <p:guideLst>
        <p:guide orient="horz" pos="2092"/>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pPr/>
              <a:t>08/10/2021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pPr/>
              <a:t>‹#›</a:t>
            </a:fld>
            <a:endParaRPr lang="en-ID"/>
          </a:p>
        </p:txBody>
      </p:sp>
    </p:spTree>
    <p:extLst>
      <p:ext uri="{BB962C8B-B14F-4D97-AF65-F5344CB8AC3E}">
        <p14:creationId xmlns=""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1</a:t>
            </a:fld>
            <a:endParaRPr lang="en-ID"/>
          </a:p>
        </p:txBody>
      </p:sp>
    </p:spTree>
    <p:extLst>
      <p:ext uri="{BB962C8B-B14F-4D97-AF65-F5344CB8AC3E}">
        <p14:creationId xmlns=""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Use any image of your proposed solution here instead of this </a:t>
            </a:r>
            <a:r>
              <a:rPr lang="en-ID" dirty="0" err="1"/>
              <a:t>macbook</a:t>
            </a:r>
            <a:r>
              <a:rPr lang="en-ID" dirty="0"/>
              <a:t> image</a:t>
            </a:r>
          </a:p>
        </p:txBody>
      </p:sp>
      <p:sp>
        <p:nvSpPr>
          <p:cNvPr id="4" name="Slide Number Placeholder 3"/>
          <p:cNvSpPr>
            <a:spLocks noGrp="1"/>
          </p:cNvSpPr>
          <p:nvPr>
            <p:ph type="sldNum" sz="quarter" idx="5"/>
          </p:nvPr>
        </p:nvSpPr>
        <p:spPr/>
        <p:txBody>
          <a:bodyPr/>
          <a:lstStyle/>
          <a:p>
            <a:fld id="{E1F1FAC3-C6EF-40C7-A3B6-104DD8F17FEC}" type="slidenum">
              <a:rPr lang="en-ID" smtClean="0"/>
              <a:pPr/>
              <a:t>3</a:t>
            </a:fld>
            <a:endParaRPr lang="en-ID"/>
          </a:p>
        </p:txBody>
      </p:sp>
    </p:spTree>
    <p:extLst>
      <p:ext uri="{BB962C8B-B14F-4D97-AF65-F5344CB8AC3E}">
        <p14:creationId xmlns="" xmlns:p14="http://schemas.microsoft.com/office/powerpoint/2010/main" val="349133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4</a:t>
            </a:fld>
            <a:endParaRPr lang="en-ID"/>
          </a:p>
        </p:txBody>
      </p:sp>
    </p:spTree>
    <p:extLst>
      <p:ext uri="{BB962C8B-B14F-4D97-AF65-F5344CB8AC3E}">
        <p14:creationId xmlns="" xmlns:p14="http://schemas.microsoft.com/office/powerpoint/2010/main" val="235565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pPr/>
              <a:t>5</a:t>
            </a:fld>
            <a:endParaRPr lang="en-ID"/>
          </a:p>
        </p:txBody>
      </p:sp>
    </p:spTree>
    <p:extLst>
      <p:ext uri="{BB962C8B-B14F-4D97-AF65-F5344CB8AC3E}">
        <p14:creationId xmlns=""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 xmlns:p14="http://schemas.microsoft.com/office/powerpoint/2010/main" val="1803010851"/>
      </p:ext>
    </p:extLst>
  </p:cSld>
  <p:clrMapOvr>
    <a:masterClrMapping/>
  </p:clrMapOvr>
  <p:extLst>
    <p:ext uri="{DCECCB84-F9BA-43D5-87BE-67443E8EF086}">
      <p15:sldGuideLst xmlns=""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pPr/>
              <a:t>‹#›</a:t>
            </a:fld>
            <a:endParaRPr lang="en-ID"/>
          </a:p>
        </p:txBody>
      </p:sp>
    </p:spTree>
    <p:extLst>
      <p:ext uri="{BB962C8B-B14F-4D97-AF65-F5344CB8AC3E}">
        <p14:creationId xmlns=""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e-zombies/savez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 xmlns:a16="http://schemas.microsoft.com/office/drawing/2014/main" id="{51D04888-F937-9F4B-8501-4E59D28E11F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 xmlns:a16="http://schemas.microsoft.com/office/drawing/2014/main" id="{B23E637E-FE7C-4B0B-9EA0-673B01BA1E04}"/>
              </a:ext>
            </a:extLst>
          </p:cNvPr>
          <p:cNvSpPr/>
          <p:nvPr/>
        </p:nvSpPr>
        <p:spPr>
          <a:xfrm>
            <a:off x="3709181" y="2291495"/>
            <a:ext cx="6806631" cy="2462213"/>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a:t>
            </a:r>
            <a:r>
              <a:rPr lang="en-ID" sz="4000" b="1" spc="300" dirty="0" smtClean="0">
                <a:solidFill>
                  <a:sysClr val="windowText" lastClr="000000"/>
                </a:solidFill>
                <a:latin typeface="Abadi MT Condensed Light" panose="020B0306030101010103" pitchFamily="34" charset="77"/>
              </a:rPr>
              <a:t>By: Zombies</a:t>
            </a:r>
            <a:endParaRPr lang="en-ID" sz="4000" b="1" spc="300" dirty="0">
              <a:solidFill>
                <a:sysClr val="windowText" lastClr="000000"/>
              </a:solidFill>
              <a:latin typeface="Abadi MT Condensed Light" panose="020B0306030101010103" pitchFamily="34" charset="77"/>
            </a:endParaRPr>
          </a:p>
          <a:p>
            <a:r>
              <a:rPr lang="en-ID" sz="4000" b="1" spc="300" dirty="0">
                <a:solidFill>
                  <a:sysClr val="windowText" lastClr="000000"/>
                </a:solidFill>
                <a:latin typeface="Abadi MT Condensed Light" panose="020B0306030101010103" pitchFamily="34" charset="77"/>
              </a:rPr>
              <a:t>PSID: </a:t>
            </a:r>
            <a:r>
              <a:rPr lang="en-ID" sz="4000" b="1" spc="300" dirty="0" smtClean="0">
                <a:solidFill>
                  <a:sysClr val="windowText" lastClr="000000"/>
                </a:solidFill>
                <a:latin typeface="Abadi MT Condensed Light" panose="020B0306030101010103" pitchFamily="34" charset="77"/>
              </a:rPr>
              <a:t>INTL-DA-07</a:t>
            </a:r>
            <a:endParaRPr lang="en-ID" sz="4000" b="1" spc="300" dirty="0">
              <a:solidFill>
                <a:sysClr val="windowText" lastClr="000000"/>
              </a:solidFill>
              <a:latin typeface="Abadi MT Condensed Light" panose="020B0306030101010103" pitchFamily="34" charset="77"/>
            </a:endParaRPr>
          </a:p>
          <a:p>
            <a:r>
              <a:rPr lang="en-ID" sz="4000" b="1" spc="300" dirty="0">
                <a:solidFill>
                  <a:sysClr val="windowText" lastClr="000000"/>
                </a:solidFill>
                <a:latin typeface="Abadi MT Condensed Light" panose="020B0306030101010103" pitchFamily="34" charset="77"/>
              </a:rPr>
              <a:t>Team Leader Name: </a:t>
            </a:r>
            <a:r>
              <a:rPr lang="en-ID" sz="4000" b="1" spc="300" dirty="0" err="1" smtClean="0">
                <a:solidFill>
                  <a:sysClr val="windowText" lastClr="000000"/>
                </a:solidFill>
                <a:latin typeface="Abadi MT Condensed Light" panose="020B0306030101010103" pitchFamily="34" charset="77"/>
              </a:rPr>
              <a:t>Girijessh</a:t>
            </a:r>
            <a:r>
              <a:rPr lang="en-ID" sz="4000" b="1" spc="300" dirty="0" smtClean="0">
                <a:solidFill>
                  <a:sysClr val="windowText" lastClr="000000"/>
                </a:solidFill>
                <a:latin typeface="Abadi MT Condensed Light" panose="020B0306030101010103" pitchFamily="34" charset="77"/>
              </a:rPr>
              <a:t> M</a:t>
            </a:r>
            <a:endParaRPr lang="en-ID" sz="4000" b="1" spc="300" dirty="0">
              <a:solidFill>
                <a:sysClr val="windowText" lastClr="000000"/>
              </a:solidFill>
              <a:latin typeface="Abadi MT Condensed Light" panose="020B0306030101010103" pitchFamily="34" charset="77"/>
            </a:endParaRPr>
          </a:p>
        </p:txBody>
      </p:sp>
      <p:pic>
        <p:nvPicPr>
          <p:cNvPr id="22" name="Picture 21" descr="Logo, company name&#10;&#10;Description automatically generated">
            <a:extLst>
              <a:ext uri="{FF2B5EF4-FFF2-40B4-BE49-F238E27FC236}">
                <a16:creationId xmlns="" xmlns:a16="http://schemas.microsoft.com/office/drawing/2014/main" id="{202DFFF4-C85B-7449-BF78-4633BA1FB759}"/>
              </a:ext>
            </a:extLst>
          </p:cNvPr>
          <p:cNvPicPr>
            <a:picLocks noChangeAspect="1"/>
          </p:cNvPicPr>
          <p:nvPr/>
        </p:nvPicPr>
        <p:blipFill rotWithShape="1">
          <a:blip r:embed="rId4" cstate="print">
            <a:alphaModFix/>
            <a:extLst>
              <a:ext uri="{28A0092B-C50C-407E-A947-70E740481C1C}">
                <a14:useLocalDpi xmlns="" xmlns:a14="http://schemas.microsoft.com/office/drawing/2010/main" val="0"/>
              </a:ext>
            </a:extLst>
          </a:blip>
          <a:srcRect l="17961" t="12472" r="23498" b="11947"/>
          <a:stretch/>
        </p:blipFill>
        <p:spPr>
          <a:xfrm>
            <a:off x="1312815" y="2323552"/>
            <a:ext cx="2888735" cy="2485927"/>
          </a:xfrm>
          <a:prstGeom prst="rect">
            <a:avLst/>
          </a:prstGeom>
          <a:scene3d>
            <a:camera prst="isometricOffAxis1Right"/>
            <a:lightRig rig="threePt" dir="t"/>
          </a:scene3d>
        </p:spPr>
      </p:pic>
    </p:spTree>
    <p:extLst>
      <p:ext uri="{BB962C8B-B14F-4D97-AF65-F5344CB8AC3E}">
        <p14:creationId xmlns=""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76FAFA0-1765-7041-9128-6C53029D00F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 xmlns:a16="http://schemas.microsoft.com/office/drawing/2014/main" id="{1092C86A-DD6F-4C27-9F2B-E7AD017FB6E6}"/>
              </a:ext>
            </a:extLst>
          </p:cNvPr>
          <p:cNvSpPr/>
          <p:nvPr/>
        </p:nvSpPr>
        <p:spPr>
          <a:xfrm flipH="1">
            <a:off x="838201" y="1844675"/>
            <a:ext cx="5257800" cy="2869381"/>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Freeform 4136">
            <a:extLst>
              <a:ext uri="{FF2B5EF4-FFF2-40B4-BE49-F238E27FC236}">
                <a16:creationId xmlns=""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 xmlns:a16="http://schemas.microsoft.com/office/drawing/2014/main" id="{0CD04DCE-65AB-4E28-807A-96CC810EBEF9}"/>
              </a:ext>
            </a:extLst>
          </p:cNvPr>
          <p:cNvSpPr/>
          <p:nvPr/>
        </p:nvSpPr>
        <p:spPr>
          <a:xfrm flipH="1">
            <a:off x="4087569" y="3510251"/>
            <a:ext cx="1218790" cy="861774"/>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Any Third Party API/Services used </a:t>
            </a:r>
          </a:p>
          <a:p>
            <a:pPr marL="342900" indent="-342900">
              <a:buAutoNum type="arabicPeriod"/>
            </a:pPr>
            <a:r>
              <a:rPr lang="en-ID" sz="1400" dirty="0" smtClean="0">
                <a:solidFill>
                  <a:srgbClr val="073061"/>
                </a:solidFill>
                <a:latin typeface="Segoe UI" panose="020B0502040204020203" pitchFamily="34" charset="0"/>
                <a:cs typeface="Segoe UI" panose="020B0502040204020203" pitchFamily="34" charset="0"/>
              </a:rPr>
              <a:t>Yes</a:t>
            </a:r>
            <a:endParaRPr lang="en-ID" sz="1400" dirty="0">
              <a:solidFill>
                <a:srgbClr val="073061"/>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 xmlns:a16="http://schemas.microsoft.com/office/drawing/2014/main" id="{EBB20DCD-7C23-425D-A36A-C3EF6128B7C3}"/>
              </a:ext>
            </a:extLst>
          </p:cNvPr>
          <p:cNvSpPr/>
          <p:nvPr/>
        </p:nvSpPr>
        <p:spPr>
          <a:xfrm flipH="1">
            <a:off x="1120546" y="3511848"/>
            <a:ext cx="1076339" cy="1077218"/>
          </a:xfrm>
          <a:prstGeom prst="rect">
            <a:avLst/>
          </a:prstGeom>
        </p:spPr>
        <p:txBody>
          <a:bodyPr wrap="square" lIns="0" tIns="0" rIns="0" bIns="0">
            <a:spAutoFit/>
          </a:bodyPr>
          <a:lstStyle/>
          <a:p>
            <a:r>
              <a:rPr lang="en-ID" sz="1400" dirty="0">
                <a:solidFill>
                  <a:srgbClr val="073061"/>
                </a:solidFill>
                <a:latin typeface="Segoe UI" panose="020B0502040204020203" pitchFamily="34" charset="0"/>
                <a:cs typeface="Segoe UI" panose="020B0502040204020203" pitchFamily="34" charset="0"/>
              </a:rPr>
              <a:t>Tech Stack</a:t>
            </a:r>
          </a:p>
          <a:p>
            <a:r>
              <a:rPr lang="en-ID" sz="1400" dirty="0" smtClean="0">
                <a:solidFill>
                  <a:srgbClr val="073061"/>
                </a:solidFill>
                <a:latin typeface="Segoe UI" panose="020B0502040204020203" pitchFamily="34" charset="0"/>
                <a:cs typeface="Segoe UI" panose="020B0502040204020203" pitchFamily="34" charset="0"/>
              </a:rPr>
              <a:t>1.Java</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2.Firebase</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3.Android studio</a:t>
            </a:r>
            <a:endParaRPr lang="en-ID" sz="1400" dirty="0">
              <a:solidFill>
                <a:srgbClr val="073061"/>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 xmlns:a16="http://schemas.microsoft.com/office/drawing/2014/main" id="{A148395E-861F-46E8-B218-D7552E45D394}"/>
              </a:ext>
            </a:extLst>
          </p:cNvPr>
          <p:cNvSpPr/>
          <p:nvPr/>
        </p:nvSpPr>
        <p:spPr>
          <a:xfrm flipH="1">
            <a:off x="2604057" y="3510251"/>
            <a:ext cx="1178233" cy="1077218"/>
          </a:xfrm>
          <a:prstGeom prst="rect">
            <a:avLst/>
          </a:prstGeom>
        </p:spPr>
        <p:txBody>
          <a:bodyPr wrap="square" lIns="0" tIns="0" rIns="0" bIns="0">
            <a:spAutoFit/>
          </a:bodyPr>
          <a:lstStyle/>
          <a:p>
            <a:r>
              <a:rPr lang="en-ID" sz="1400" b="0"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 </a:t>
            </a:r>
            <a:r>
              <a:rPr lang="en-ID" sz="1400" dirty="0" smtClean="0">
                <a:solidFill>
                  <a:srgbClr val="073061"/>
                </a:solidFill>
                <a:latin typeface="Segoe UI" panose="020B0502040204020203" pitchFamily="34" charset="0"/>
                <a:cs typeface="Segoe UI" panose="020B0502040204020203" pitchFamily="34" charset="0"/>
              </a:rPr>
              <a:t>Field research</a:t>
            </a:r>
            <a:endParaRPr lang="en-ID" sz="1400" dirty="0">
              <a:solidFill>
                <a:srgbClr val="073061"/>
              </a:solidFill>
              <a:latin typeface="Segoe UI" panose="020B0502040204020203" pitchFamily="34" charset="0"/>
              <a:cs typeface="Segoe UI" panose="020B0502040204020203" pitchFamily="34" charset="0"/>
            </a:endParaRPr>
          </a:p>
          <a:p>
            <a:r>
              <a:rPr lang="en-ID" sz="1400" dirty="0" smtClean="0">
                <a:solidFill>
                  <a:srgbClr val="073061"/>
                </a:solidFill>
                <a:latin typeface="Segoe UI" panose="020B0502040204020203" pitchFamily="34" charset="0"/>
                <a:cs typeface="Segoe UI" panose="020B0502040204020203" pitchFamily="34" charset="0"/>
              </a:rPr>
              <a:t> </a:t>
            </a:r>
            <a:endParaRPr lang="en-ID" sz="1400" dirty="0">
              <a:solidFill>
                <a:srgbClr val="073061"/>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 xmlns:a16="http://schemas.microsoft.com/office/drawing/2014/main" id="{1E6C75F9-70D5-482F-9608-D7F56C4F71B4}"/>
              </a:ext>
            </a:extLst>
          </p:cNvPr>
          <p:cNvSpPr/>
          <p:nvPr/>
        </p:nvSpPr>
        <p:spPr>
          <a:xfrm flipH="1">
            <a:off x="6682049" y="5056156"/>
            <a:ext cx="4379742" cy="861774"/>
          </a:xfrm>
          <a:prstGeom prst="rect">
            <a:avLst/>
          </a:prstGeom>
        </p:spPr>
        <p:txBody>
          <a:bodyPr wrap="square" lIns="0" tIns="0" rIns="0" bIns="0">
            <a:spAutoFit/>
          </a:bodyPr>
          <a:lstStyle/>
          <a:p>
            <a:pPr algn="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Analyzing and identifying patterns in different type of crimes and alert them. Users can check for secure places and contact roaming police in their proximity. Platform for users to exhort their concerns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 xmlns:a16="http://schemas.microsoft.com/office/drawing/2014/main" id="{149CA19D-D82C-4767-8998-EB5CE62DC625}"/>
              </a:ext>
            </a:extLst>
          </p:cNvPr>
          <p:cNvSpPr/>
          <p:nvPr/>
        </p:nvSpPr>
        <p:spPr>
          <a:xfrm flipH="1">
            <a:off x="7523018" y="4198768"/>
            <a:ext cx="3538774" cy="215444"/>
          </a:xfrm>
          <a:prstGeom prst="rect">
            <a:avLst/>
          </a:prstGeom>
        </p:spPr>
        <p:txBody>
          <a:bodyPr wrap="square" lIns="0" tIns="0" rIns="0" bIns="0">
            <a:spAutoFit/>
          </a:bodyPr>
          <a:lstStyle/>
          <a:p>
            <a:pPr algn="r"/>
            <a:r>
              <a:rPr lang="en-ID" sz="1400" b="1" i="0" dirty="0" smtClean="0">
                <a:solidFill>
                  <a:schemeClr val="tx1">
                    <a:lumMod val="75000"/>
                    <a:lumOff val="25000"/>
                  </a:schemeClr>
                </a:solidFill>
                <a:effectLst/>
                <a:latin typeface="Segoe UI" panose="020B0502040204020203" pitchFamily="34" charset="0"/>
                <a:cs typeface="Segoe UI" panose="020B0502040204020203" pitchFamily="34" charset="0"/>
              </a:rPr>
              <a:t>IDENTIFICATION OF CRIME PRONE AREAS </a:t>
            </a:r>
            <a:endParaRPr lang="en-ID" sz="14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 xmlns:a16="http://schemas.microsoft.com/office/drawing/2014/main" id="{02E12550-74C9-4149-B825-6536BFB2B7DB}"/>
              </a:ext>
            </a:extLst>
          </p:cNvPr>
          <p:cNvSpPr/>
          <p:nvPr/>
        </p:nvSpPr>
        <p:spPr>
          <a:xfrm flipH="1">
            <a:off x="1120545" y="2644480"/>
            <a:ext cx="4490545" cy="215444"/>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IDEA </a:t>
            </a:r>
            <a:r>
              <a:rPr lang="en-ID" sz="1400" b="1" dirty="0" smtClean="0">
                <a:solidFill>
                  <a:srgbClr val="073061"/>
                </a:solidFill>
                <a:latin typeface="Segoe UI" panose="020B0502040204020203" pitchFamily="34" charset="0"/>
                <a:cs typeface="Segoe UI" panose="020B0502040204020203" pitchFamily="34" charset="0"/>
              </a:rPr>
              <a:t>TITLE- SAVEZE</a:t>
            </a:r>
            <a:endParaRPr lang="en-ID" sz="1400" b="1" dirty="0">
              <a:solidFill>
                <a:srgbClr val="073061"/>
              </a:solidFill>
              <a:latin typeface="Segoe UI" pitchFamily="34" charset="0"/>
              <a:cs typeface="Segoe UI" pitchFamily="34" charset="0"/>
            </a:endParaRPr>
          </a:p>
        </p:txBody>
      </p:sp>
      <p:grpSp>
        <p:nvGrpSpPr>
          <p:cNvPr id="88" name="Group 87">
            <a:extLst>
              <a:ext uri="{FF2B5EF4-FFF2-40B4-BE49-F238E27FC236}">
                <a16:creationId xmlns="" xmlns:a16="http://schemas.microsoft.com/office/drawing/2014/main"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 xmlns:a16="http://schemas.microsoft.com/office/drawing/2014/main" id="{F359ED07-E5D5-BE4C-809F-E54C429E520B}"/>
              </a:ext>
            </a:extLst>
          </p:cNvPr>
          <p:cNvPicPr>
            <a:picLocks noChangeAspect="1"/>
          </p:cNvPicPr>
          <p:nvPr/>
        </p:nvPicPr>
        <p:blipFill>
          <a:blip r:embed="rId3">
            <a:alphaModFix amt="70000"/>
            <a:extLst>
              <a:ext uri="{28A0092B-C50C-407E-A947-70E740481C1C}">
                <a14:useLocalDpi xmlns="" xmlns:a14="http://schemas.microsoft.com/office/drawing/2010/main" val="0"/>
              </a:ext>
            </a:extLst>
          </a:blip>
          <a:stretch>
            <a:fillRect/>
          </a:stretch>
        </p:blipFill>
        <p:spPr>
          <a:xfrm>
            <a:off x="9740742" y="28136"/>
            <a:ext cx="2557690" cy="1278845"/>
          </a:xfrm>
          <a:prstGeom prst="rect">
            <a:avLst/>
          </a:prstGeom>
        </p:spPr>
      </p:pic>
    </p:spTree>
    <p:extLst>
      <p:ext uri="{BB962C8B-B14F-4D97-AF65-F5344CB8AC3E}">
        <p14:creationId xmlns=""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 xmlns:a16="http://schemas.microsoft.com/office/drawing/2014/main" id="{FD8A3375-82A1-475C-8F2F-C48A79C58A57}"/>
              </a:ext>
            </a:extLst>
          </p:cNvPr>
          <p:cNvSpPr>
            <a:spLocks noGrp="1"/>
          </p:cNvSpPr>
          <p:nvPr>
            <p:ph type="title"/>
          </p:nvPr>
        </p:nvSpPr>
        <p:spPr/>
        <p:txBody>
          <a:bodyPr/>
          <a:lstStyle/>
          <a:p>
            <a:r>
              <a:rPr lang="en-ID" dirty="0"/>
              <a:t>Your Approach Towards Idea</a:t>
            </a:r>
          </a:p>
        </p:txBody>
      </p:sp>
      <p:sp>
        <p:nvSpPr>
          <p:cNvPr id="9" name="Rectangle 8">
            <a:extLst>
              <a:ext uri="{FF2B5EF4-FFF2-40B4-BE49-F238E27FC236}">
                <a16:creationId xmlns="" xmlns:a16="http://schemas.microsoft.com/office/drawing/2014/main" id="{CBA30984-C88B-42B9-B52B-9A8D8ACA8896}"/>
              </a:ext>
            </a:extLst>
          </p:cNvPr>
          <p:cNvSpPr/>
          <p:nvPr/>
        </p:nvSpPr>
        <p:spPr>
          <a:xfrm>
            <a:off x="7078664" y="2420887"/>
            <a:ext cx="4633911" cy="58208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smtClean="0">
                <a:solidFill>
                  <a:schemeClr val="tx1">
                    <a:lumMod val="75000"/>
                    <a:lumOff val="25000"/>
                  </a:schemeClr>
                </a:solidFill>
              </a:rPr>
              <a:t>We have used agile scrum methodology to develop this project.</a:t>
            </a:r>
            <a:endParaRPr lang="en-ID" dirty="0">
              <a:solidFill>
                <a:schemeClr val="tx1">
                  <a:lumMod val="75000"/>
                  <a:lumOff val="25000"/>
                </a:schemeClr>
              </a:solidFill>
            </a:endParaRPr>
          </a:p>
        </p:txBody>
      </p:sp>
      <p:cxnSp>
        <p:nvCxnSpPr>
          <p:cNvPr id="11" name="Straight Connector 10">
            <a:extLst>
              <a:ext uri="{FF2B5EF4-FFF2-40B4-BE49-F238E27FC236}">
                <a16:creationId xmlns="" xmlns:a16="http://schemas.microsoft.com/office/drawing/2014/main" id="{5E30B133-08BF-4965-9DF5-C312B3ADCA52}"/>
              </a:ext>
            </a:extLst>
          </p:cNvPr>
          <p:cNvCxnSpPr>
            <a:cxnSpLocks/>
          </p:cNvCxnSpPr>
          <p:nvPr/>
        </p:nvCxnSpPr>
        <p:spPr>
          <a:xfrm>
            <a:off x="8442048" y="4278503"/>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770EAAF4-4B6C-4675-94D7-CFA5D31CE3C6}"/>
              </a:ext>
            </a:extLst>
          </p:cNvPr>
          <p:cNvCxnSpPr>
            <a:cxnSpLocks/>
          </p:cNvCxnSpPr>
          <p:nvPr/>
        </p:nvCxnSpPr>
        <p:spPr>
          <a:xfrm>
            <a:off x="10270755" y="4309676"/>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 xmlns:a16="http://schemas.microsoft.com/office/drawing/2014/main" id="{4CC8768A-6E4E-4420-BC72-4A1D0C25AD07}"/>
              </a:ext>
            </a:extLst>
          </p:cNvPr>
          <p:cNvGrpSpPr/>
          <p:nvPr/>
        </p:nvGrpSpPr>
        <p:grpSpPr>
          <a:xfrm>
            <a:off x="8624455" y="3736927"/>
            <a:ext cx="1537854" cy="2644058"/>
            <a:chOff x="8845648" y="3965527"/>
            <a:chExt cx="1288622" cy="2644058"/>
          </a:xfrm>
        </p:grpSpPr>
        <p:sp>
          <p:nvSpPr>
            <p:cNvPr id="15" name="Rectangle 14">
              <a:extLst>
                <a:ext uri="{FF2B5EF4-FFF2-40B4-BE49-F238E27FC236}">
                  <a16:creationId xmlns="" xmlns:a16="http://schemas.microsoft.com/office/drawing/2014/main" id="{F5AE00CF-A709-464E-9AAA-D41D9CFE5E36}"/>
                </a:ext>
              </a:extLst>
            </p:cNvPr>
            <p:cNvSpPr/>
            <p:nvPr/>
          </p:nvSpPr>
          <p:spPr>
            <a:xfrm>
              <a:off x="8845648" y="4455149"/>
              <a:ext cx="1288622" cy="2154436"/>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Identifying safe places and on duty polices near by the users. Verified volunteers can give updates on current issues. </a:t>
              </a:r>
              <a:r>
                <a:rPr lang="en-US" sz="1400" dirty="0" smtClean="0">
                  <a:solidFill>
                    <a:schemeClr val="tx1">
                      <a:lumMod val="75000"/>
                      <a:lumOff val="25000"/>
                    </a:schemeClr>
                  </a:solidFill>
                  <a:latin typeface="Segoe UI" panose="020B0502040204020203" pitchFamily="34" charset="0"/>
                  <a:cs typeface="Segoe UI" panose="020B0502040204020203" pitchFamily="34" charset="0"/>
                </a:rPr>
                <a:t>Portal for users to entreat their problems to concerned officials.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 xmlns:a16="http://schemas.microsoft.com/office/drawing/2014/main" id="{E8BC6A90-BBBA-4236-816D-6E05A2B8D051}"/>
              </a:ext>
            </a:extLst>
          </p:cNvPr>
          <p:cNvGrpSpPr/>
          <p:nvPr/>
        </p:nvGrpSpPr>
        <p:grpSpPr>
          <a:xfrm>
            <a:off x="7090636" y="3730577"/>
            <a:ext cx="1263655" cy="2219521"/>
            <a:chOff x="7004911" y="3959177"/>
            <a:chExt cx="1263655" cy="2219521"/>
          </a:xfrm>
        </p:grpSpPr>
        <p:sp>
          <p:nvSpPr>
            <p:cNvPr id="13" name="Rectangle 12">
              <a:extLst>
                <a:ext uri="{FF2B5EF4-FFF2-40B4-BE49-F238E27FC236}">
                  <a16:creationId xmlns="" xmlns:a16="http://schemas.microsoft.com/office/drawing/2014/main" id="{762F9BFF-0AF0-405E-9F26-E436DB9E66AD}"/>
                </a:ext>
              </a:extLst>
            </p:cNvPr>
            <p:cNvSpPr/>
            <p:nvPr/>
          </p:nvSpPr>
          <p:spPr>
            <a:xfrm>
              <a:off x="7004911" y="4455149"/>
              <a:ext cx="1263655" cy="1723549"/>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The increase in crime rate lead us to the idea of recognising crime prone area and alerting the users.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 xmlns:a16="http://schemas.microsoft.com/office/drawing/2014/main" id="{36BFD567-80E5-4660-A52E-2B55EA0DEF31}"/>
              </a:ext>
            </a:extLst>
          </p:cNvPr>
          <p:cNvGrpSpPr/>
          <p:nvPr/>
        </p:nvGrpSpPr>
        <p:grpSpPr>
          <a:xfrm>
            <a:off x="10465374" y="3754534"/>
            <a:ext cx="1179698" cy="2216346"/>
            <a:chOff x="10654021" y="3962352"/>
            <a:chExt cx="1179698" cy="2216346"/>
          </a:xfrm>
        </p:grpSpPr>
        <p:sp>
          <p:nvSpPr>
            <p:cNvPr id="14" name="Rectangle 13">
              <a:extLst>
                <a:ext uri="{FF2B5EF4-FFF2-40B4-BE49-F238E27FC236}">
                  <a16:creationId xmlns="" xmlns:a16="http://schemas.microsoft.com/office/drawing/2014/main" id="{7FEC9973-39D5-412F-A7B3-0D1351226B1E}"/>
                </a:ext>
              </a:extLst>
            </p:cNvPr>
            <p:cNvSpPr/>
            <p:nvPr/>
          </p:nvSpPr>
          <p:spPr>
            <a:xfrm>
              <a:off x="10654021" y="4455149"/>
              <a:ext cx="1179698" cy="1723549"/>
            </a:xfrm>
            <a:prstGeom prst="rect">
              <a:avLst/>
            </a:prstGeom>
          </p:spPr>
          <p:txBody>
            <a:bodyPr wrap="square" lIns="0" tIns="0" rIns="0" bIns="0">
              <a:spAutoFit/>
            </a:bodyPr>
            <a:lstStyle/>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We might need data and cooperation from the government for further development.</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 xmlns:a16="http://schemas.microsoft.com/office/drawing/2014/main" id="{9C394F84-47E5-4DB3-B275-B8BDB13EB9BE}"/>
              </a:ext>
            </a:extLst>
          </p:cNvPr>
          <p:cNvSpPr/>
          <p:nvPr/>
        </p:nvSpPr>
        <p:spPr>
          <a:xfrm>
            <a:off x="7185160" y="242088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 xmlns:a16="http://schemas.microsoft.com/office/drawing/2014/main" id="{EE85E6C2-36D5-2742-A80E-3C96F6CFE66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797160" y="393895"/>
            <a:ext cx="2557690" cy="1278845"/>
          </a:xfrm>
          <a:prstGeom prst="rect">
            <a:avLst/>
          </a:prstGeom>
        </p:spPr>
      </p:pic>
      <p:pic>
        <p:nvPicPr>
          <p:cNvPr id="40" name="Picture 39" descr="UML_page-000.jpg"/>
          <p:cNvPicPr>
            <a:picLocks noChangeAspect="1"/>
          </p:cNvPicPr>
          <p:nvPr/>
        </p:nvPicPr>
        <p:blipFill>
          <a:blip r:embed="rId4"/>
          <a:stretch>
            <a:fillRect/>
          </a:stretch>
        </p:blipFill>
        <p:spPr>
          <a:xfrm>
            <a:off x="465437" y="1309255"/>
            <a:ext cx="6000613" cy="5548745"/>
          </a:xfrm>
          <a:prstGeom prst="rect">
            <a:avLst/>
          </a:prstGeom>
        </p:spPr>
      </p:pic>
    </p:spTree>
    <p:extLst>
      <p:ext uri="{BB962C8B-B14F-4D97-AF65-F5344CB8AC3E}">
        <p14:creationId xmlns=""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98DCE3EE-8C1F-4176-BCB0-56A14F68D0FF}"/>
              </a:ext>
            </a:extLst>
          </p:cNvPr>
          <p:cNvSpPr/>
          <p:nvPr/>
        </p:nvSpPr>
        <p:spPr>
          <a:xfrm flipV="1">
            <a:off x="0" y="3718312"/>
            <a:ext cx="122809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 xmlns:a16="http://schemas.microsoft.com/office/drawing/2014/main"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 xmlns:a16="http://schemas.microsoft.com/office/drawing/2014/main" id="{804101FB-A576-4F0A-923A-F0C3CECD1683}"/>
              </a:ext>
            </a:extLst>
          </p:cNvPr>
          <p:cNvGrpSpPr/>
          <p:nvPr/>
        </p:nvGrpSpPr>
        <p:grpSpPr>
          <a:xfrm>
            <a:off x="2648605" y="1842407"/>
            <a:ext cx="6929144" cy="2648018"/>
            <a:chOff x="697005" y="2544539"/>
            <a:chExt cx="10235801" cy="3590147"/>
          </a:xfrm>
        </p:grpSpPr>
        <p:grpSp>
          <p:nvGrpSpPr>
            <p:cNvPr id="3" name="Group 2">
              <a:extLst>
                <a:ext uri="{FF2B5EF4-FFF2-40B4-BE49-F238E27FC236}">
                  <a16:creationId xmlns="" xmlns:a16="http://schemas.microsoft.com/office/drawing/2014/main" id="{719D8653-4FA7-4D48-9ABC-45DC5CB47D60}"/>
                </a:ext>
              </a:extLst>
            </p:cNvPr>
            <p:cNvGrpSpPr/>
            <p:nvPr/>
          </p:nvGrpSpPr>
          <p:grpSpPr>
            <a:xfrm>
              <a:off x="697005" y="2544539"/>
              <a:ext cx="2607913" cy="3590147"/>
              <a:chOff x="782168" y="2544539"/>
              <a:chExt cx="2607913" cy="3590147"/>
            </a:xfrm>
          </p:grpSpPr>
          <p:sp>
            <p:nvSpPr>
              <p:cNvPr id="25" name="Rectangle 24">
                <a:extLst>
                  <a:ext uri="{FF2B5EF4-FFF2-40B4-BE49-F238E27FC236}">
                    <a16:creationId xmlns="" xmlns:a16="http://schemas.microsoft.com/office/drawing/2014/main" id="{A7955E45-8AF5-4A55-B8C7-E85196B299B2}"/>
                  </a:ext>
                </a:extLst>
              </p:cNvPr>
              <p:cNvSpPr/>
              <p:nvPr/>
            </p:nvSpPr>
            <p:spPr>
              <a:xfrm>
                <a:off x="782168"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Girijessh</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M</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 xmlns:a16="http://schemas.microsoft.com/office/drawing/2014/main" id="{0D1A47BE-14CC-413C-A59B-7DFC77E4627C}"/>
                </a:ext>
              </a:extLst>
            </p:cNvPr>
            <p:cNvGrpSpPr/>
            <p:nvPr/>
          </p:nvGrpSpPr>
          <p:grpSpPr>
            <a:xfrm>
              <a:off x="4633745" y="2544539"/>
              <a:ext cx="2607913" cy="3590147"/>
              <a:chOff x="5074049" y="2544539"/>
              <a:chExt cx="2607913" cy="3590147"/>
            </a:xfrm>
          </p:grpSpPr>
          <p:sp>
            <p:nvSpPr>
              <p:cNvPr id="26" name="Rectangle 25">
                <a:extLst>
                  <a:ext uri="{FF2B5EF4-FFF2-40B4-BE49-F238E27FC236}">
                    <a16:creationId xmlns="" xmlns:a16="http://schemas.microsoft.com/office/drawing/2014/main" id="{80D2E081-827D-4F56-82E8-1E84C823B900}"/>
                  </a:ext>
                </a:extLst>
              </p:cNvPr>
              <p:cNvSpPr/>
              <p:nvPr/>
            </p:nvSpPr>
            <p:spPr>
              <a:xfrm>
                <a:off x="5074049" y="5272912"/>
                <a:ext cx="2607913" cy="861774"/>
              </a:xfrm>
              <a:prstGeom prst="rect">
                <a:avLst/>
              </a:prstGeom>
            </p:spPr>
            <p:txBody>
              <a:bodyPr wrap="square" lIns="0" tIns="0" rIns="0" bIns="0">
                <a:noAutofit/>
              </a:bodyPr>
              <a:lstStyle/>
              <a:p>
                <a:pPr algn="ct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Sanchana M</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 xmlns:a16="http://schemas.microsoft.com/office/drawing/2014/main" id="{20AE6C4F-2522-4842-ADA2-4EF57664F8EF}"/>
                </a:ext>
              </a:extLst>
            </p:cNvPr>
            <p:cNvGrpSpPr/>
            <p:nvPr/>
          </p:nvGrpSpPr>
          <p:grpSpPr>
            <a:xfrm>
              <a:off x="8324893" y="2544539"/>
              <a:ext cx="2607913" cy="3590147"/>
              <a:chOff x="8972245" y="2544539"/>
              <a:chExt cx="2607913" cy="3590147"/>
            </a:xfrm>
          </p:grpSpPr>
          <p:sp>
            <p:nvSpPr>
              <p:cNvPr id="27" name="Rectangle 26">
                <a:extLst>
                  <a:ext uri="{FF2B5EF4-FFF2-40B4-BE49-F238E27FC236}">
                    <a16:creationId xmlns="" xmlns:a16="http://schemas.microsoft.com/office/drawing/2014/main" id="{812B659F-6773-4A06-9157-A6BFC90B2357}"/>
                  </a:ext>
                </a:extLst>
              </p:cNvPr>
              <p:cNvSpPr/>
              <p:nvPr/>
            </p:nvSpPr>
            <p:spPr>
              <a:xfrm>
                <a:off x="8972245"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Rakashita</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T</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4" name="Group 43">
                <a:extLst>
                  <a:ext uri="{FF2B5EF4-FFF2-40B4-BE49-F238E27FC236}">
                    <a16:creationId xmlns=""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Rounded Corners 9">
                  <a:extLst>
                    <a:ext uri="{FF2B5EF4-FFF2-40B4-BE49-F238E27FC236}">
                      <a16:creationId xmlns=""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 xmlns:a16="http://schemas.microsoft.com/office/drawing/2014/main" id="{C3E3B803-A361-844D-9A8A-954E8140CD09}"/>
              </a:ext>
            </a:extLst>
          </p:cNvPr>
          <p:cNvGrpSpPr/>
          <p:nvPr/>
        </p:nvGrpSpPr>
        <p:grpSpPr>
          <a:xfrm>
            <a:off x="4114782" y="4290647"/>
            <a:ext cx="4111933" cy="2567353"/>
            <a:chOff x="697005" y="2544539"/>
            <a:chExt cx="6421857" cy="3590147"/>
          </a:xfrm>
        </p:grpSpPr>
        <p:grpSp>
          <p:nvGrpSpPr>
            <p:cNvPr id="31" name="Group 30">
              <a:extLst>
                <a:ext uri="{FF2B5EF4-FFF2-40B4-BE49-F238E27FC236}">
                  <a16:creationId xmlns="" xmlns:a16="http://schemas.microsoft.com/office/drawing/2014/main" id="{3895E964-E3E4-F54A-989B-C609C64C801D}"/>
                </a:ext>
              </a:extLst>
            </p:cNvPr>
            <p:cNvGrpSpPr/>
            <p:nvPr/>
          </p:nvGrpSpPr>
          <p:grpSpPr>
            <a:xfrm>
              <a:off x="697005" y="2544539"/>
              <a:ext cx="2607913" cy="3590147"/>
              <a:chOff x="782168" y="2544539"/>
              <a:chExt cx="2607913" cy="3590147"/>
            </a:xfrm>
          </p:grpSpPr>
          <p:sp>
            <p:nvSpPr>
              <p:cNvPr id="59" name="Rectangle 58">
                <a:extLst>
                  <a:ext uri="{FF2B5EF4-FFF2-40B4-BE49-F238E27FC236}">
                    <a16:creationId xmlns="" xmlns:a16="http://schemas.microsoft.com/office/drawing/2014/main" id="{F080ED80-6E2F-CD4A-87BA-74936A3D3885}"/>
                  </a:ext>
                </a:extLst>
              </p:cNvPr>
              <p:cNvSpPr/>
              <p:nvPr/>
            </p:nvSpPr>
            <p:spPr>
              <a:xfrm>
                <a:off x="782168"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Gopi</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Krishna S</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61" name="Group 60">
                <a:extLst>
                  <a:ext uri="{FF2B5EF4-FFF2-40B4-BE49-F238E27FC236}">
                    <a16:creationId xmlns="" xmlns:a16="http://schemas.microsoft.com/office/drawing/2014/main" id="{0E0B8A52-7266-7B47-8753-16671BB1CFAE}"/>
                  </a:ext>
                </a:extLst>
              </p:cNvPr>
              <p:cNvGrpSpPr/>
              <p:nvPr/>
            </p:nvGrpSpPr>
            <p:grpSpPr>
              <a:xfrm>
                <a:off x="1873105" y="2544539"/>
                <a:ext cx="426038" cy="96794"/>
                <a:chOff x="1510714" y="5935020"/>
                <a:chExt cx="642824" cy="146047"/>
              </a:xfrm>
            </p:grpSpPr>
            <p:sp>
              <p:nvSpPr>
                <p:cNvPr id="62" name="Rectangle: Rounded Corners 8">
                  <a:extLst>
                    <a:ext uri="{FF2B5EF4-FFF2-40B4-BE49-F238E27FC236}">
                      <a16:creationId xmlns=""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33" name="Group 32">
              <a:extLst>
                <a:ext uri="{FF2B5EF4-FFF2-40B4-BE49-F238E27FC236}">
                  <a16:creationId xmlns="" xmlns:a16="http://schemas.microsoft.com/office/drawing/2014/main"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 xmlns:a16="http://schemas.microsoft.com/office/drawing/2014/main"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Raino</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a:t>
                </a:r>
                <a:r>
                  <a:rPr lang="en-ID" sz="900" b="1" dirty="0" err="1" smtClean="0">
                    <a:solidFill>
                      <a:schemeClr val="tx1">
                        <a:lumMod val="75000"/>
                        <a:lumOff val="25000"/>
                      </a:schemeClr>
                    </a:solidFill>
                    <a:latin typeface="Segoe UI" panose="020B0502040204020203" pitchFamily="34" charset="0"/>
                    <a:cs typeface="Segoe UI" panose="020B0502040204020203" pitchFamily="34" charset="0"/>
                  </a:rPr>
                  <a:t>Shalon</a:t>
                </a:r>
                <a:r>
                  <a:rPr lang="en-ID" sz="900" b="1" dirty="0" smtClean="0">
                    <a:solidFill>
                      <a:schemeClr val="tx1">
                        <a:lumMod val="75000"/>
                        <a:lumOff val="25000"/>
                      </a:schemeClr>
                    </a:solidFill>
                    <a:latin typeface="Segoe UI" panose="020B0502040204020203" pitchFamily="34" charset="0"/>
                    <a:cs typeface="Segoe UI" panose="020B0502040204020203" pitchFamily="34" charset="0"/>
                  </a:rPr>
                  <a:t> R</a:t>
                </a: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pic>
        <p:nvPicPr>
          <p:cNvPr id="70" name="Picture 69" descr="Logo, company name&#10;&#10;Description automatically generated">
            <a:extLst>
              <a:ext uri="{FF2B5EF4-FFF2-40B4-BE49-F238E27FC236}">
                <a16:creationId xmlns="" xmlns:a16="http://schemas.microsoft.com/office/drawing/2014/main" id="{C0CF49CA-4E0D-0144-8DBB-0086D6981E7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797160" y="0"/>
            <a:ext cx="2557690" cy="1278845"/>
          </a:xfrm>
          <a:prstGeom prst="rect">
            <a:avLst/>
          </a:prstGeom>
        </p:spPr>
      </p:pic>
      <p:pic>
        <p:nvPicPr>
          <p:cNvPr id="60" name="Picture 59" descr="gopi 2.JPG"/>
          <p:cNvPicPr>
            <a:picLocks noChangeAspect="1"/>
          </p:cNvPicPr>
          <p:nvPr/>
        </p:nvPicPr>
        <p:blipFill>
          <a:blip r:embed="rId4" cstate="print"/>
          <a:stretch>
            <a:fillRect/>
          </a:stretch>
        </p:blipFill>
        <p:spPr>
          <a:xfrm>
            <a:off x="4260862" y="4281157"/>
            <a:ext cx="1371012" cy="1764152"/>
          </a:xfrm>
          <a:prstGeom prst="rect">
            <a:avLst/>
          </a:prstGeom>
        </p:spPr>
      </p:pic>
      <p:pic>
        <p:nvPicPr>
          <p:cNvPr id="71" name="Picture 70" descr="raino.jpeg"/>
          <p:cNvPicPr>
            <a:picLocks noChangeAspect="1"/>
          </p:cNvPicPr>
          <p:nvPr/>
        </p:nvPicPr>
        <p:blipFill>
          <a:blip r:embed="rId5"/>
          <a:stretch>
            <a:fillRect/>
          </a:stretch>
        </p:blipFill>
        <p:spPr>
          <a:xfrm>
            <a:off x="6762406" y="4293178"/>
            <a:ext cx="1372386" cy="1795895"/>
          </a:xfrm>
          <a:prstGeom prst="rect">
            <a:avLst/>
          </a:prstGeom>
        </p:spPr>
      </p:pic>
      <p:pic>
        <p:nvPicPr>
          <p:cNvPr id="72" name="Picture 71" descr="raks.jpeg"/>
          <p:cNvPicPr>
            <a:picLocks noChangeAspect="1"/>
          </p:cNvPicPr>
          <p:nvPr/>
        </p:nvPicPr>
        <p:blipFill>
          <a:blip r:embed="rId6" cstate="print"/>
          <a:stretch>
            <a:fillRect/>
          </a:stretch>
        </p:blipFill>
        <p:spPr>
          <a:xfrm>
            <a:off x="7979677" y="1797627"/>
            <a:ext cx="1427647" cy="1849582"/>
          </a:xfrm>
          <a:prstGeom prst="rect">
            <a:avLst/>
          </a:prstGeom>
        </p:spPr>
      </p:pic>
      <p:pic>
        <p:nvPicPr>
          <p:cNvPr id="73" name="Picture 72" descr="1630742591618_1613479921191_20EUCB038-SANCHANA M.jpeg"/>
          <p:cNvPicPr>
            <a:picLocks noChangeAspect="1"/>
          </p:cNvPicPr>
          <p:nvPr/>
        </p:nvPicPr>
        <p:blipFill>
          <a:blip r:embed="rId7" cstate="print"/>
          <a:stretch>
            <a:fillRect/>
          </a:stretch>
        </p:blipFill>
        <p:spPr>
          <a:xfrm>
            <a:off x="5446361" y="1758141"/>
            <a:ext cx="1463594" cy="1870759"/>
          </a:xfrm>
          <a:prstGeom prst="rect">
            <a:avLst/>
          </a:prstGeom>
        </p:spPr>
      </p:pic>
      <p:pic>
        <p:nvPicPr>
          <p:cNvPr id="74" name="Picture 73" descr="GIRIJESSH.jpg"/>
          <p:cNvPicPr>
            <a:picLocks noChangeAspect="1"/>
          </p:cNvPicPr>
          <p:nvPr/>
        </p:nvPicPr>
        <p:blipFill>
          <a:blip r:embed="rId8" cstate="print"/>
          <a:stretch>
            <a:fillRect/>
          </a:stretch>
        </p:blipFill>
        <p:spPr>
          <a:xfrm>
            <a:off x="2836578" y="1756202"/>
            <a:ext cx="1406403" cy="1859834"/>
          </a:xfrm>
          <a:prstGeom prst="rect">
            <a:avLst/>
          </a:prstGeom>
        </p:spPr>
      </p:pic>
    </p:spTree>
    <p:extLst>
      <p:ext uri="{BB962C8B-B14F-4D97-AF65-F5344CB8AC3E}">
        <p14:creationId xmlns=""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 xmlns:a16="http://schemas.microsoft.com/office/drawing/2014/main" id="{ACA09EF6-A70E-42B8-AD81-A94D77F4C577}"/>
              </a:ext>
            </a:extLst>
          </p:cNvPr>
          <p:cNvSpPr/>
          <p:nvPr/>
        </p:nvSpPr>
        <p:spPr>
          <a:xfrm rot="5400000">
            <a:off x="9368745"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 xmlns:a16="http://schemas.microsoft.com/office/drawing/2014/main" id="{D5F2F6C8-AF73-461E-AB62-FD80074A742A}"/>
              </a:ext>
            </a:extLst>
          </p:cNvPr>
          <p:cNvSpPr/>
          <p:nvPr/>
        </p:nvSpPr>
        <p:spPr>
          <a:xfrm>
            <a:off x="1645596" y="2636219"/>
            <a:ext cx="1575586" cy="3231654"/>
          </a:xfrm>
          <a:prstGeom prst="rect">
            <a:avLst/>
          </a:prstGeom>
        </p:spPr>
        <p:txBody>
          <a:bodyPr wrap="square" lIns="0" tIns="0" rIns="0" bIns="0">
            <a:spAutoFit/>
          </a:bodyPr>
          <a:lstStyle/>
          <a:p>
            <a:r>
              <a:rPr lang="en-ID" sz="1400" dirty="0">
                <a:solidFill>
                  <a:schemeClr val="tx1">
                    <a:lumMod val="75000"/>
                    <a:lumOff val="25000"/>
                  </a:schemeClr>
                </a:solidFill>
                <a:latin typeface="Segoe UI" panose="020B0502040204020203" pitchFamily="34" charset="0"/>
                <a:cs typeface="Segoe UI" panose="020B0502040204020203" pitchFamily="34" charset="0"/>
              </a:rPr>
              <a:t>Proposed Development Plan in </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pointers</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 Analyzation of problem statement</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2</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 Field research</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a:solidFill>
                  <a:schemeClr val="tx1">
                    <a:lumMod val="75000"/>
                    <a:lumOff val="25000"/>
                  </a:schemeClr>
                </a:solidFill>
                <a:latin typeface="Segoe UI" panose="020B0502040204020203" pitchFamily="34" charset="0"/>
                <a:cs typeface="Segoe UI" panose="020B0502040204020203" pitchFamily="34" charset="0"/>
              </a:rPr>
              <a:t>3</a:t>
            </a:r>
            <a:r>
              <a:rPr lang="en-ID" sz="1400" dirty="0" smtClean="0">
                <a:solidFill>
                  <a:schemeClr val="tx1">
                    <a:lumMod val="75000"/>
                    <a:lumOff val="25000"/>
                  </a:schemeClr>
                </a:solidFill>
                <a:latin typeface="Segoe UI" panose="020B0502040204020203" pitchFamily="34" charset="0"/>
                <a:cs typeface="Segoe UI" panose="020B0502040204020203" pitchFamily="34" charset="0"/>
              </a:rPr>
              <a:t>. Identification of crime pattern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4.Wireframing and prototyping</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5.Developing the application</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6.Evaluating and testing</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 xmlns:a16="http://schemas.microsoft.com/office/drawing/2014/main" id="{0FEC291F-19FD-4B1F-9E7C-38F520871D0F}"/>
              </a:ext>
            </a:extLst>
          </p:cNvPr>
          <p:cNvSpPr/>
          <p:nvPr/>
        </p:nvSpPr>
        <p:spPr>
          <a:xfrm rot="5400000">
            <a:off x="3015654"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 xmlns:a16="http://schemas.microsoft.com/office/drawing/2014/main" id="{870DB1F0-7950-4363-9BA4-7CD16FF6507D}"/>
              </a:ext>
            </a:extLst>
          </p:cNvPr>
          <p:cNvSpPr/>
          <p:nvPr/>
        </p:nvSpPr>
        <p:spPr>
          <a:xfrm>
            <a:off x="6321442" y="3561007"/>
            <a:ext cx="1523693" cy="1508105"/>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Repository Link or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any references </a:t>
            </a:r>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link of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folders</a:t>
            </a:r>
          </a:p>
          <a:p>
            <a:endParaRPr lang="en-ID" sz="1400" dirty="0" smtClean="0">
              <a:solidFill>
                <a:schemeClr val="tx1">
                  <a:lumMod val="75000"/>
                  <a:lumOff val="25000"/>
                </a:schemeClr>
              </a:solidFill>
              <a:latin typeface="Segoe UI" panose="020B0502040204020203" pitchFamily="34" charset="0"/>
              <a:cs typeface="Segoe UI" panose="020B0502040204020203" pitchFamily="34" charset="0"/>
            </a:endParaRPr>
          </a:p>
          <a:p>
            <a:r>
              <a:rPr lang="en-US" sz="1400" u="sng" dirty="0" smtClean="0">
                <a:hlinkClick r:id="rId3"/>
              </a:rPr>
              <a:t>https://github.com/the-zombies/saveze</a:t>
            </a:r>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a:p>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76" name="Oval 75">
            <a:extLst>
              <a:ext uri="{FF2B5EF4-FFF2-40B4-BE49-F238E27FC236}">
                <a16:creationId xmlns=""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 xmlns:a16="http://schemas.microsoft.com/office/drawing/2014/main" id="{9FB7EA70-0512-4512-A22B-26DC9BC29BC7}"/>
              </a:ext>
            </a:extLst>
          </p:cNvPr>
          <p:cNvSpPr/>
          <p:nvPr/>
        </p:nvSpPr>
        <p:spPr>
          <a:xfrm>
            <a:off x="10361778" y="3446707"/>
            <a:ext cx="1340008" cy="2369880"/>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pointers</a:t>
            </a:r>
          </a:p>
          <a:p>
            <a:endParaRPr lang="en-ID" sz="1400"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1.Login/Sign up</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2.Home page</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3.Petition</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4.Crimes in a location</a:t>
            </a: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5.User profile and settings</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 xmlns:a16="http://schemas.microsoft.com/office/drawing/2014/main" id="{1DD2D7AB-021D-416C-ADAE-7873BFD497D8}"/>
              </a:ext>
            </a:extLst>
          </p:cNvPr>
          <p:cNvGrpSpPr/>
          <p:nvPr/>
        </p:nvGrpSpPr>
        <p:grpSpPr>
          <a:xfrm rot="5400000">
            <a:off x="10110659" y="3963656"/>
            <a:ext cx="182564" cy="160387"/>
            <a:chOff x="908279" y="2493171"/>
            <a:chExt cx="506213" cy="444719"/>
          </a:xfrm>
          <a:solidFill>
            <a:srgbClr val="073061"/>
          </a:solidFill>
        </p:grpSpPr>
        <p:sp>
          <p:nvSpPr>
            <p:cNvPr id="104" name="Arrow: Chevron 103">
              <a:extLst>
                <a:ext uri="{FF2B5EF4-FFF2-40B4-BE49-F238E27FC236}">
                  <a16:creationId xmlns=""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 xmlns:a16="http://schemas.microsoft.com/office/drawing/2014/main" id="{47A9FFE2-3F0A-4AEB-9B77-9221D0F797ED}"/>
              </a:ext>
            </a:extLst>
          </p:cNvPr>
          <p:cNvCxnSpPr>
            <a:cxnSpLocks/>
          </p:cNvCxnSpPr>
          <p:nvPr/>
        </p:nvCxnSpPr>
        <p:spPr>
          <a:xfrm flipH="1">
            <a:off x="629774" y="5879246"/>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 xmlns:a16="http://schemas.microsoft.com/office/drawing/2014/main" id="{E00AA3AC-D680-4189-8436-4C3AB5A840F0}"/>
              </a:ext>
            </a:extLst>
          </p:cNvPr>
          <p:cNvSpPr/>
          <p:nvPr/>
        </p:nvSpPr>
        <p:spPr>
          <a:xfrm>
            <a:off x="4125573" y="2300367"/>
            <a:ext cx="1340008" cy="1723549"/>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1.Flowchart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2.Prototype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 xmlns:a16="http://schemas.microsoft.com/office/drawing/2014/main" id="{A96C91CD-4D1E-456A-93A4-1D7C34FB2F75}"/>
              </a:ext>
            </a:extLst>
          </p:cNvPr>
          <p:cNvSpPr/>
          <p:nvPr/>
        </p:nvSpPr>
        <p:spPr>
          <a:xfrm>
            <a:off x="8718292" y="2300367"/>
            <a:ext cx="1340008" cy="1077218"/>
          </a:xfrm>
          <a:prstGeom prst="rect">
            <a:avLst/>
          </a:prstGeom>
        </p:spPr>
        <p:txBody>
          <a:bodyPr wrap="square" lIns="0" tIns="0" rIns="0" bIns="0">
            <a:spAutoFit/>
          </a:bodyPr>
          <a:lstStyle/>
          <a:p>
            <a:r>
              <a:rPr lang="en-ID" sz="1400"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if yes please </a:t>
            </a:r>
            <a:r>
              <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rPr>
              <a:t>specify</a:t>
            </a:r>
          </a:p>
          <a:p>
            <a:endParaRPr lang="en-ID" sz="1400" i="0" dirty="0" smtClean="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400" dirty="0" smtClean="0">
                <a:solidFill>
                  <a:schemeClr val="tx1">
                    <a:lumMod val="75000"/>
                    <a:lumOff val="25000"/>
                  </a:schemeClr>
                </a:solidFill>
                <a:latin typeface="Segoe UI" panose="020B0502040204020203" pitchFamily="34" charset="0"/>
                <a:cs typeface="Segoe UI" panose="020B0502040204020203" pitchFamily="34" charset="0"/>
              </a:rPr>
              <a:t>Firebase </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0" name="Oval 79">
            <a:extLst>
              <a:ext uri="{FF2B5EF4-FFF2-40B4-BE49-F238E27FC236}">
                <a16:creationId xmlns=""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 xmlns:a16="http://schemas.microsoft.com/office/drawing/2014/main" id="{D25A0135-3593-41DD-B21F-A7518BFC025F}"/>
              </a:ext>
            </a:extLst>
          </p:cNvPr>
          <p:cNvGrpSpPr/>
          <p:nvPr/>
        </p:nvGrpSpPr>
        <p:grpSpPr>
          <a:xfrm>
            <a:off x="1158027" y="3170664"/>
            <a:ext cx="8653836" cy="2695573"/>
            <a:chOff x="1158027" y="3170665"/>
            <a:chExt cx="8653836" cy="2503254"/>
          </a:xfrm>
        </p:grpSpPr>
        <p:cxnSp>
          <p:nvCxnSpPr>
            <p:cNvPr id="49" name="Straight Connector 48">
              <a:extLst>
                <a:ext uri="{FF2B5EF4-FFF2-40B4-BE49-F238E27FC236}">
                  <a16:creationId xmlns=""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38CD7F68-6364-4112-A640-631935B67C40}"/>
                </a:ext>
              </a:extLst>
            </p:cNvPr>
            <p:cNvCxnSpPr>
              <a:cxnSpLocks/>
            </p:cNvCxnSpPr>
            <p:nvPr/>
          </p:nvCxnSpPr>
          <p:spPr>
            <a:xfrm flipV="1">
              <a:off x="3438362"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 xmlns:a16="http://schemas.microsoft.com/office/drawing/2014/main" id="{3C44AD9A-E212-458F-B093-5A72EA9B9369}"/>
              </a:ext>
            </a:extLst>
          </p:cNvPr>
          <p:cNvGrpSpPr/>
          <p:nvPr/>
        </p:nvGrpSpPr>
        <p:grpSpPr>
          <a:xfrm>
            <a:off x="9614977" y="3870315"/>
            <a:ext cx="352951" cy="347069"/>
            <a:chOff x="319051" y="2495550"/>
            <a:chExt cx="285750" cy="280988"/>
          </a:xfrm>
          <a:solidFill>
            <a:srgbClr val="073061"/>
          </a:solidFill>
        </p:grpSpPr>
        <p:sp>
          <p:nvSpPr>
            <p:cNvPr id="175" name="Freeform 2985">
              <a:extLst>
                <a:ext uri="{FF2B5EF4-FFF2-40B4-BE49-F238E27FC236}">
                  <a16:creationId xmlns=""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 xmlns:a16="http://schemas.microsoft.com/office/drawing/2014/main" id="{C0D33000-9592-D340-80BD-D04B42D385FC}"/>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65789DF4-E8FE-44C8-A3BF-6B0F0003E9C6}"/>
              </a:ext>
            </a:extLst>
          </p:cNvPr>
          <p:cNvCxnSpPr>
            <a:cxnSpLocks/>
          </p:cNvCxnSpPr>
          <p:nvPr/>
        </p:nvCxnSpPr>
        <p:spPr>
          <a:xfrm>
            <a:off x="550959" y="393700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B2DBDC3B-0E1E-4164-939B-D3E32A51C08A}"/>
              </a:ext>
            </a:extLst>
          </p:cNvPr>
          <p:cNvSpPr>
            <a:spLocks noGrp="1"/>
          </p:cNvSpPr>
          <p:nvPr>
            <p:ph type="title"/>
          </p:nvPr>
        </p:nvSpPr>
        <p:spPr>
          <a:xfrm>
            <a:off x="369329" y="934849"/>
            <a:ext cx="11196637" cy="838152"/>
          </a:xfrm>
        </p:spPr>
        <p:txBody>
          <a:bodyPr/>
          <a:lstStyle/>
          <a:p>
            <a:r>
              <a:rPr lang="en-ID" dirty="0"/>
              <a:t>Vision of Innovation/Idea/Solution</a:t>
            </a:r>
          </a:p>
        </p:txBody>
      </p:sp>
      <p:sp>
        <p:nvSpPr>
          <p:cNvPr id="6" name="Oval 5">
            <a:extLst>
              <a:ext uri="{FF2B5EF4-FFF2-40B4-BE49-F238E27FC236}">
                <a16:creationId xmlns=""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 xmlns:a16="http://schemas.microsoft.com/office/drawing/2014/main" id="{42ED402F-0B7B-465F-9BA0-9A26E45D646D}"/>
              </a:ext>
            </a:extLst>
          </p:cNvPr>
          <p:cNvSpPr/>
          <p:nvPr/>
        </p:nvSpPr>
        <p:spPr>
          <a:xfrm>
            <a:off x="8493806" y="2819932"/>
            <a:ext cx="3183171" cy="861774"/>
          </a:xfrm>
          <a:prstGeom prst="rect">
            <a:avLst/>
          </a:prstGeom>
        </p:spPr>
        <p:txBody>
          <a:bodyPr wrap="square" lIns="0" tIns="0" rIns="0" bIns="0">
            <a:spAutoFit/>
          </a:bodyPr>
          <a:lstStyle/>
          <a:p>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In comparison with other app we came up with new features like identification of crime patterns, pre-warning system and  identifying secure places.</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 xmlns:a16="http://schemas.microsoft.com/office/drawing/2014/main" id="{F4A5F79F-ACF6-4251-AF9D-CE4B15EE5F01}"/>
              </a:ext>
            </a:extLst>
          </p:cNvPr>
          <p:cNvSpPr/>
          <p:nvPr/>
        </p:nvSpPr>
        <p:spPr>
          <a:xfrm>
            <a:off x="539423" y="2819932"/>
            <a:ext cx="3183171" cy="1077218"/>
          </a:xfrm>
          <a:prstGeom prst="rect">
            <a:avLst/>
          </a:prstGeom>
        </p:spPr>
        <p:txBody>
          <a:bodyPr wrap="square" lIns="0" tIns="0" rIns="0" bIns="0">
            <a:spAutoFit/>
          </a:bodyPr>
          <a:lstStyle/>
          <a:p>
            <a:pPr algn="r"/>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In order to prevent the increase in crime rate we came up with new resolutions and scopes. We wanted people to be aware of crimes around them and take precautions accordingly.</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 xmlns:a16="http://schemas.microsoft.com/office/drawing/2014/main" id="{2135289E-9F34-4C4A-9251-6D879E40A441}"/>
              </a:ext>
            </a:extLst>
          </p:cNvPr>
          <p:cNvSpPr/>
          <p:nvPr/>
        </p:nvSpPr>
        <p:spPr>
          <a:xfrm>
            <a:off x="8493806" y="4431966"/>
            <a:ext cx="3183171" cy="861774"/>
          </a:xfrm>
          <a:prstGeom prst="rect">
            <a:avLst/>
          </a:prstGeom>
        </p:spPr>
        <p:txBody>
          <a:bodyPr wrap="square" lIns="0" tIns="0" rIns="0" bIns="0">
            <a:spAutoFit/>
          </a:bodyPr>
          <a:lstStyle/>
          <a:p>
            <a:r>
              <a:rPr lang="en-ID" sz="1400" dirty="0" smtClean="0">
                <a:solidFill>
                  <a:schemeClr val="tx1">
                    <a:lumMod val="85000"/>
                    <a:lumOff val="15000"/>
                  </a:schemeClr>
                </a:solidFill>
                <a:latin typeface="Segoe UI" panose="020B0502040204020203" pitchFamily="34" charset="0"/>
                <a:cs typeface="Segoe UI" panose="020B0502040204020203" pitchFamily="34" charset="0"/>
              </a:rPr>
              <a:t>First we thought of a simple app where we can get to know the crime prone area. Later we added extra features like safe places and many more.</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 xmlns:a16="http://schemas.microsoft.com/office/drawing/2014/main" id="{B592D3F8-65B1-4D2D-9467-3E43D9429729}"/>
              </a:ext>
            </a:extLst>
          </p:cNvPr>
          <p:cNvSpPr/>
          <p:nvPr/>
        </p:nvSpPr>
        <p:spPr>
          <a:xfrm>
            <a:off x="539423" y="4431966"/>
            <a:ext cx="3183171" cy="430887"/>
          </a:xfrm>
          <a:prstGeom prst="rect">
            <a:avLst/>
          </a:prstGeom>
        </p:spPr>
        <p:txBody>
          <a:bodyPr wrap="square" lIns="0" tIns="0" rIns="0" bIns="0">
            <a:spAutoFit/>
          </a:bodyPr>
          <a:lstStyle/>
          <a:p>
            <a:pPr algn="r"/>
            <a:r>
              <a:rPr lang="en-ID" sz="1400" dirty="0" smtClean="0">
                <a:solidFill>
                  <a:schemeClr val="tx1">
                    <a:lumMod val="85000"/>
                    <a:lumOff val="15000"/>
                  </a:schemeClr>
                </a:solidFill>
                <a:latin typeface="Segoe UI" panose="020B0502040204020203" pitchFamily="34" charset="0"/>
                <a:cs typeface="Segoe UI" panose="020B0502040204020203" pitchFamily="34" charset="0"/>
              </a:rPr>
              <a:t>It will take about 2-3 months to implement our project.</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 xmlns:a16="http://schemas.microsoft.com/office/drawing/2014/main" id="{349C12E0-03DB-1849-8D6A-90A2A1EFE4E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3409</TotalTime>
  <Words>383</Words>
  <Application>Microsoft Macintosh PowerPoint</Application>
  <PresentationFormat>Custom</PresentationFormat>
  <Paragraphs>68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Idea Introduction</vt:lpstr>
      <vt:lpstr>Your Approach Towards Idea</vt:lpstr>
      <vt:lpstr>Team Slide</vt:lpstr>
      <vt:lpstr>Development Pipeline</vt:lpstr>
      <vt:lpstr>Vision of Innovation/Idea/Solution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Sanchana</cp:lastModifiedBy>
  <cp:revision>1154</cp:revision>
  <dcterms:created xsi:type="dcterms:W3CDTF">2019-07-10T03:07:26Z</dcterms:created>
  <dcterms:modified xsi:type="dcterms:W3CDTF">2021-10-08T16:15:44Z</dcterms:modified>
</cp:coreProperties>
</file>