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1" r:id="rId4"/>
    <p:sldId id="258" r:id="rId5"/>
    <p:sldId id="259" r:id="rId6"/>
    <p:sldId id="262" r:id="rId7"/>
    <p:sldId id="263" r:id="rId8"/>
    <p:sldId id="264" r:id="rId9"/>
    <p:sldId id="265" r:id="rId10"/>
    <p:sldId id="266" r:id="rId11"/>
    <p:sldId id="267" r:id="rId12"/>
    <p:sldId id="269" r:id="rId13"/>
    <p:sldId id="270" r:id="rId14"/>
    <p:sldId id="271" r:id="rId15"/>
    <p:sldId id="272"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6BA002-26D3-401A-878A-2DCC6E3571F1}" type="datetimeFigureOut">
              <a:rPr lang="en-IN" smtClean="0"/>
              <a:t>25-04-2019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DD309B-62CF-4BFC-8214-EA34EA92A161}" type="slidenum">
              <a:rPr lang="en-IN" smtClean="0"/>
              <a:t>‹#›</a:t>
            </a:fld>
            <a:endParaRPr lang="en-IN"/>
          </a:p>
        </p:txBody>
      </p:sp>
    </p:spTree>
    <p:extLst>
      <p:ext uri="{BB962C8B-B14F-4D97-AF65-F5344CB8AC3E}">
        <p14:creationId xmlns:p14="http://schemas.microsoft.com/office/powerpoint/2010/main" val="2140751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0DD309B-62CF-4BFC-8214-EA34EA92A161}" type="slidenum">
              <a:rPr lang="en-IN" smtClean="0"/>
              <a:t>11</a:t>
            </a:fld>
            <a:endParaRPr lang="en-IN"/>
          </a:p>
        </p:txBody>
      </p:sp>
    </p:spTree>
    <p:extLst>
      <p:ext uri="{BB962C8B-B14F-4D97-AF65-F5344CB8AC3E}">
        <p14:creationId xmlns:p14="http://schemas.microsoft.com/office/powerpoint/2010/main" val="1984164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0DD309B-62CF-4BFC-8214-EA34EA92A161}" type="slidenum">
              <a:rPr lang="en-IN" smtClean="0"/>
              <a:t>12</a:t>
            </a:fld>
            <a:endParaRPr lang="en-IN"/>
          </a:p>
        </p:txBody>
      </p:sp>
    </p:spTree>
    <p:extLst>
      <p:ext uri="{BB962C8B-B14F-4D97-AF65-F5344CB8AC3E}">
        <p14:creationId xmlns:p14="http://schemas.microsoft.com/office/powerpoint/2010/main" val="425960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0DD309B-62CF-4BFC-8214-EA34EA92A161}" type="slidenum">
              <a:rPr lang="en-IN" smtClean="0"/>
              <a:t>13</a:t>
            </a:fld>
            <a:endParaRPr lang="en-IN"/>
          </a:p>
        </p:txBody>
      </p:sp>
    </p:spTree>
    <p:extLst>
      <p:ext uri="{BB962C8B-B14F-4D97-AF65-F5344CB8AC3E}">
        <p14:creationId xmlns:p14="http://schemas.microsoft.com/office/powerpoint/2010/main" val="2804962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5AB925C-5DE5-4679-9777-6847B3B0F23E}" type="datetimeFigureOut">
              <a:rPr lang="en-IN" smtClean="0"/>
              <a:t>25-04-2019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B9A229-43B9-41F5-AA0F-68716733BACC}" type="slidenum">
              <a:rPr lang="en-IN" smtClean="0"/>
              <a:t>‹#›</a:t>
            </a:fld>
            <a:endParaRPr lang="en-IN"/>
          </a:p>
        </p:txBody>
      </p:sp>
    </p:spTree>
    <p:extLst>
      <p:ext uri="{BB962C8B-B14F-4D97-AF65-F5344CB8AC3E}">
        <p14:creationId xmlns:p14="http://schemas.microsoft.com/office/powerpoint/2010/main" val="1448291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AB925C-5DE5-4679-9777-6847B3B0F23E}" type="datetimeFigureOut">
              <a:rPr lang="en-IN" smtClean="0"/>
              <a:t>25-04-2019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B9A229-43B9-41F5-AA0F-68716733BACC}" type="slidenum">
              <a:rPr lang="en-IN" smtClean="0"/>
              <a:t>‹#›</a:t>
            </a:fld>
            <a:endParaRPr lang="en-IN"/>
          </a:p>
        </p:txBody>
      </p:sp>
    </p:spTree>
    <p:extLst>
      <p:ext uri="{BB962C8B-B14F-4D97-AF65-F5344CB8AC3E}">
        <p14:creationId xmlns:p14="http://schemas.microsoft.com/office/powerpoint/2010/main" val="457631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AB925C-5DE5-4679-9777-6847B3B0F23E}" type="datetimeFigureOut">
              <a:rPr lang="en-IN" smtClean="0"/>
              <a:t>25-04-2019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B9A229-43B9-41F5-AA0F-68716733BACC}" type="slidenum">
              <a:rPr lang="en-IN" smtClean="0"/>
              <a:t>‹#›</a:t>
            </a:fld>
            <a:endParaRPr lang="en-IN"/>
          </a:p>
        </p:txBody>
      </p:sp>
    </p:spTree>
    <p:extLst>
      <p:ext uri="{BB962C8B-B14F-4D97-AF65-F5344CB8AC3E}">
        <p14:creationId xmlns:p14="http://schemas.microsoft.com/office/powerpoint/2010/main" val="3375368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AB925C-5DE5-4679-9777-6847B3B0F23E}" type="datetimeFigureOut">
              <a:rPr lang="en-IN" smtClean="0"/>
              <a:t>25-04-2019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B9A229-43B9-41F5-AA0F-68716733BACC}" type="slidenum">
              <a:rPr lang="en-IN" smtClean="0"/>
              <a:t>‹#›</a:t>
            </a:fld>
            <a:endParaRPr lang="en-IN"/>
          </a:p>
        </p:txBody>
      </p:sp>
    </p:spTree>
    <p:extLst>
      <p:ext uri="{BB962C8B-B14F-4D97-AF65-F5344CB8AC3E}">
        <p14:creationId xmlns:p14="http://schemas.microsoft.com/office/powerpoint/2010/main" val="109578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AB925C-5DE5-4679-9777-6847B3B0F23E}" type="datetimeFigureOut">
              <a:rPr lang="en-IN" smtClean="0"/>
              <a:t>25-04-2019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B9A229-43B9-41F5-AA0F-68716733BACC}" type="slidenum">
              <a:rPr lang="en-IN" smtClean="0"/>
              <a:t>‹#›</a:t>
            </a:fld>
            <a:endParaRPr lang="en-IN"/>
          </a:p>
        </p:txBody>
      </p:sp>
    </p:spTree>
    <p:extLst>
      <p:ext uri="{BB962C8B-B14F-4D97-AF65-F5344CB8AC3E}">
        <p14:creationId xmlns:p14="http://schemas.microsoft.com/office/powerpoint/2010/main" val="2724209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5AB925C-5DE5-4679-9777-6847B3B0F23E}" type="datetimeFigureOut">
              <a:rPr lang="en-IN" smtClean="0"/>
              <a:t>25-04-2019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B9A229-43B9-41F5-AA0F-68716733BACC}" type="slidenum">
              <a:rPr lang="en-IN" smtClean="0"/>
              <a:t>‹#›</a:t>
            </a:fld>
            <a:endParaRPr lang="en-IN"/>
          </a:p>
        </p:txBody>
      </p:sp>
    </p:spTree>
    <p:extLst>
      <p:ext uri="{BB962C8B-B14F-4D97-AF65-F5344CB8AC3E}">
        <p14:creationId xmlns:p14="http://schemas.microsoft.com/office/powerpoint/2010/main" val="3445358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5AB925C-5DE5-4679-9777-6847B3B0F23E}" type="datetimeFigureOut">
              <a:rPr lang="en-IN" smtClean="0"/>
              <a:t>25-04-2019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B9A229-43B9-41F5-AA0F-68716733BACC}" type="slidenum">
              <a:rPr lang="en-IN" smtClean="0"/>
              <a:t>‹#›</a:t>
            </a:fld>
            <a:endParaRPr lang="en-IN"/>
          </a:p>
        </p:txBody>
      </p:sp>
    </p:spTree>
    <p:extLst>
      <p:ext uri="{BB962C8B-B14F-4D97-AF65-F5344CB8AC3E}">
        <p14:creationId xmlns:p14="http://schemas.microsoft.com/office/powerpoint/2010/main" val="1620179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5AB925C-5DE5-4679-9777-6847B3B0F23E}" type="datetimeFigureOut">
              <a:rPr lang="en-IN" smtClean="0"/>
              <a:t>25-04-2019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B9A229-43B9-41F5-AA0F-68716733BACC}" type="slidenum">
              <a:rPr lang="en-IN" smtClean="0"/>
              <a:t>‹#›</a:t>
            </a:fld>
            <a:endParaRPr lang="en-IN"/>
          </a:p>
        </p:txBody>
      </p:sp>
    </p:spTree>
    <p:extLst>
      <p:ext uri="{BB962C8B-B14F-4D97-AF65-F5344CB8AC3E}">
        <p14:creationId xmlns:p14="http://schemas.microsoft.com/office/powerpoint/2010/main" val="196302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AB925C-5DE5-4679-9777-6847B3B0F23E}" type="datetimeFigureOut">
              <a:rPr lang="en-IN" smtClean="0"/>
              <a:t>25-04-2019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B9A229-43B9-41F5-AA0F-68716733BACC}" type="slidenum">
              <a:rPr lang="en-IN" smtClean="0"/>
              <a:t>‹#›</a:t>
            </a:fld>
            <a:endParaRPr lang="en-IN"/>
          </a:p>
        </p:txBody>
      </p:sp>
    </p:spTree>
    <p:extLst>
      <p:ext uri="{BB962C8B-B14F-4D97-AF65-F5344CB8AC3E}">
        <p14:creationId xmlns:p14="http://schemas.microsoft.com/office/powerpoint/2010/main" val="852050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AB925C-5DE5-4679-9777-6847B3B0F23E}" type="datetimeFigureOut">
              <a:rPr lang="en-IN" smtClean="0"/>
              <a:t>25-04-2019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B9A229-43B9-41F5-AA0F-68716733BACC}" type="slidenum">
              <a:rPr lang="en-IN" smtClean="0"/>
              <a:t>‹#›</a:t>
            </a:fld>
            <a:endParaRPr lang="en-IN"/>
          </a:p>
        </p:txBody>
      </p:sp>
    </p:spTree>
    <p:extLst>
      <p:ext uri="{BB962C8B-B14F-4D97-AF65-F5344CB8AC3E}">
        <p14:creationId xmlns:p14="http://schemas.microsoft.com/office/powerpoint/2010/main" val="2247348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AB925C-5DE5-4679-9777-6847B3B0F23E}" type="datetimeFigureOut">
              <a:rPr lang="en-IN" smtClean="0"/>
              <a:t>25-04-2019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B9A229-43B9-41F5-AA0F-68716733BACC}" type="slidenum">
              <a:rPr lang="en-IN" smtClean="0"/>
              <a:t>‹#›</a:t>
            </a:fld>
            <a:endParaRPr lang="en-IN"/>
          </a:p>
        </p:txBody>
      </p:sp>
    </p:spTree>
    <p:extLst>
      <p:ext uri="{BB962C8B-B14F-4D97-AF65-F5344CB8AC3E}">
        <p14:creationId xmlns:p14="http://schemas.microsoft.com/office/powerpoint/2010/main" val="959750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AB925C-5DE5-4679-9777-6847B3B0F23E}" type="datetimeFigureOut">
              <a:rPr lang="en-IN" smtClean="0"/>
              <a:t>25-04-2019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B9A229-43B9-41F5-AA0F-68716733BACC}" type="slidenum">
              <a:rPr lang="en-IN" smtClean="0"/>
              <a:t>‹#›</a:t>
            </a:fld>
            <a:endParaRPr lang="en-IN"/>
          </a:p>
        </p:txBody>
      </p:sp>
    </p:spTree>
    <p:extLst>
      <p:ext uri="{BB962C8B-B14F-4D97-AF65-F5344CB8AC3E}">
        <p14:creationId xmlns:p14="http://schemas.microsoft.com/office/powerpoint/2010/main" val="1202129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97832" y="990016"/>
            <a:ext cx="10960768" cy="23876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5300" dirty="0" smtClean="0">
                <a:latin typeface="Algerian" panose="04020705040A02060702" pitchFamily="82" charset="0"/>
              </a:rPr>
              <a:t>School security system using </a:t>
            </a:r>
            <a:r>
              <a:rPr lang="en-IN" sz="5300" dirty="0" err="1" smtClean="0">
                <a:latin typeface="Algerian" panose="04020705040A02060702" pitchFamily="82" charset="0"/>
              </a:rPr>
              <a:t>rfid</a:t>
            </a:r>
            <a:r>
              <a:rPr lang="en-IN" sz="5300" dirty="0" smtClean="0">
                <a:latin typeface="Algerian" panose="04020705040A02060702" pitchFamily="82" charset="0"/>
              </a:rPr>
              <a:t/>
            </a:r>
            <a:br>
              <a:rPr lang="en-IN" sz="5300" dirty="0" smtClean="0">
                <a:latin typeface="Algerian" panose="04020705040A02060702" pitchFamily="82" charset="0"/>
              </a:rPr>
            </a:br>
            <a:r>
              <a:rPr lang="en-IN" dirty="0" smtClean="0"/>
              <a:t>(</a:t>
            </a:r>
            <a:r>
              <a:rPr lang="en-IN" dirty="0" smtClean="0"/>
              <a:t>Radio-Frequency </a:t>
            </a:r>
            <a:r>
              <a:rPr lang="en-IN" dirty="0" smtClean="0"/>
              <a:t>Identification)</a:t>
            </a:r>
            <a:endParaRPr lang="en-IN" dirty="0"/>
          </a:p>
        </p:txBody>
      </p:sp>
      <p:sp>
        <p:nvSpPr>
          <p:cNvPr id="5" name="TextBox 4"/>
          <p:cNvSpPr txBox="1"/>
          <p:nvPr/>
        </p:nvSpPr>
        <p:spPr>
          <a:xfrm>
            <a:off x="974559" y="4400301"/>
            <a:ext cx="11217442" cy="1323439"/>
          </a:xfrm>
          <a:prstGeom prst="rect">
            <a:avLst/>
          </a:prstGeom>
          <a:noFill/>
        </p:spPr>
        <p:txBody>
          <a:bodyPr wrap="square" rtlCol="0">
            <a:spAutoFit/>
          </a:bodyPr>
          <a:lstStyle/>
          <a:p>
            <a:r>
              <a:rPr lang="en-IN" sz="2400" dirty="0" smtClean="0">
                <a:latin typeface="Forte" panose="03060902040502070203" pitchFamily="66" charset="0"/>
              </a:rPr>
              <a:t>Web Portal Name: 		</a:t>
            </a:r>
            <a:r>
              <a:rPr lang="en-IN" sz="4000" dirty="0" err="1" smtClean="0">
                <a:latin typeface="Forte" panose="03060902040502070203" pitchFamily="66" charset="0"/>
              </a:rPr>
              <a:t>WorryLess</a:t>
            </a:r>
            <a:endParaRPr lang="en-IN" sz="4000" dirty="0" smtClean="0">
              <a:latin typeface="Forte" panose="03060902040502070203" pitchFamily="66" charset="0"/>
            </a:endParaRPr>
          </a:p>
          <a:p>
            <a:r>
              <a:rPr lang="en-IN" sz="2400" dirty="0" smtClean="0">
                <a:latin typeface="Forte" panose="03060902040502070203" pitchFamily="66" charset="0"/>
              </a:rPr>
              <a:t>Tagline:</a:t>
            </a:r>
            <a:r>
              <a:rPr lang="en-IN" sz="3200" dirty="0" smtClean="0">
                <a:latin typeface="Forte" panose="03060902040502070203" pitchFamily="66" charset="0"/>
              </a:rPr>
              <a:t> 			</a:t>
            </a:r>
            <a:r>
              <a:rPr lang="en-IN" sz="4000" dirty="0" smtClean="0">
                <a:latin typeface="Forte" panose="03060902040502070203" pitchFamily="66" charset="0"/>
              </a:rPr>
              <a:t>Blowing off your insecurities</a:t>
            </a:r>
          </a:p>
        </p:txBody>
      </p:sp>
      <p:sp>
        <p:nvSpPr>
          <p:cNvPr id="6" name="TextBox 5"/>
          <p:cNvSpPr txBox="1"/>
          <p:nvPr/>
        </p:nvSpPr>
        <p:spPr>
          <a:xfrm>
            <a:off x="4832933" y="0"/>
            <a:ext cx="3128211" cy="1107996"/>
          </a:xfrm>
          <a:prstGeom prst="rect">
            <a:avLst/>
          </a:prstGeom>
          <a:noFill/>
        </p:spPr>
        <p:txBody>
          <a:bodyPr wrap="square" rtlCol="0">
            <a:spAutoFit/>
          </a:bodyPr>
          <a:lstStyle/>
          <a:p>
            <a:pPr algn="ctr"/>
            <a:r>
              <a:rPr lang="en-IN" sz="4000" dirty="0" smtClean="0"/>
              <a:t>Group No.: </a:t>
            </a:r>
            <a:r>
              <a:rPr lang="en-IN" sz="6600" dirty="0">
                <a:latin typeface="Algerian" panose="04020705040A02060702" pitchFamily="82" charset="0"/>
              </a:rPr>
              <a:t>2</a:t>
            </a:r>
            <a:endParaRPr lang="en-IN" sz="4000" dirty="0">
              <a:latin typeface="Algerian" panose="04020705040A02060702" pitchFamily="82" charset="0"/>
            </a:endParaRPr>
          </a:p>
        </p:txBody>
      </p:sp>
    </p:spTree>
    <p:extLst>
      <p:ext uri="{BB962C8B-B14F-4D97-AF65-F5344CB8AC3E}">
        <p14:creationId xmlns:p14="http://schemas.microsoft.com/office/powerpoint/2010/main" val="14723695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8442"/>
            <a:ext cx="10515600" cy="938464"/>
          </a:xfrm>
        </p:spPr>
        <p:txBody>
          <a:bodyPr/>
          <a:lstStyle/>
          <a:p>
            <a:pPr algn="ctr"/>
            <a:r>
              <a:rPr lang="en-IN" dirty="0" smtClean="0">
                <a:latin typeface="Algerian" panose="04020705040A02060702" pitchFamily="82" charset="0"/>
              </a:rPr>
              <a:t>Data Flow Diagra</a:t>
            </a:r>
            <a:r>
              <a:rPr lang="en-IN" dirty="0">
                <a:latin typeface="Algerian" panose="04020705040A02060702" pitchFamily="82" charset="0"/>
              </a:rPr>
              <a:t>m</a:t>
            </a: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2373129" y="1106907"/>
            <a:ext cx="7107756" cy="5341771"/>
          </a:xfrm>
          <a:prstGeom prst="rect">
            <a:avLst/>
          </a:prstGeom>
        </p:spPr>
      </p:pic>
    </p:spTree>
    <p:extLst>
      <p:ext uri="{BB962C8B-B14F-4D97-AF65-F5344CB8AC3E}">
        <p14:creationId xmlns:p14="http://schemas.microsoft.com/office/powerpoint/2010/main" val="11171925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06904"/>
          </a:xfrm>
        </p:spPr>
        <p:txBody>
          <a:bodyPr/>
          <a:lstStyle/>
          <a:p>
            <a:pPr algn="ctr"/>
            <a:r>
              <a:rPr lang="en-IN" dirty="0" smtClean="0">
                <a:latin typeface="Algerian" panose="04020705040A02060702" pitchFamily="82" charset="0"/>
              </a:rPr>
              <a:t>Modules: </a:t>
            </a:r>
            <a:r>
              <a:rPr lang="en-IN" u="sng" dirty="0" smtClean="0">
                <a:latin typeface="Algerian" panose="04020705040A02060702" pitchFamily="82" charset="0"/>
              </a:rPr>
              <a:t>PARENTS LOGIN</a:t>
            </a:r>
            <a:endParaRPr lang="en-IN" u="sng" dirty="0">
              <a:latin typeface="Algerian" panose="04020705040A02060702" pitchFamily="82" charset="0"/>
            </a:endParaRPr>
          </a:p>
        </p:txBody>
      </p:sp>
      <p:sp>
        <p:nvSpPr>
          <p:cNvPr id="6" name="Rounded Rectangle 5"/>
          <p:cNvSpPr/>
          <p:nvPr/>
        </p:nvSpPr>
        <p:spPr>
          <a:xfrm>
            <a:off x="2594811" y="2243890"/>
            <a:ext cx="3501189" cy="10828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solidFill>
                <a:latin typeface="Times New Roman" panose="02020603050405020304" pitchFamily="18" charset="0"/>
                <a:cs typeface="Times New Roman" panose="02020603050405020304" pitchFamily="18" charset="0"/>
              </a:rPr>
              <a:t>STUDENT SUMMARY</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7" name="Rounded Rectangle 6"/>
          <p:cNvSpPr/>
          <p:nvPr/>
        </p:nvSpPr>
        <p:spPr>
          <a:xfrm>
            <a:off x="6474994" y="2243890"/>
            <a:ext cx="3501189" cy="10828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solidFill>
                <a:latin typeface="Times New Roman" panose="02020603050405020304" pitchFamily="18" charset="0"/>
                <a:cs typeface="Times New Roman" panose="02020603050405020304" pitchFamily="18" charset="0"/>
              </a:rPr>
              <a:t>REPORT GENERATOR</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2594811" y="3922296"/>
            <a:ext cx="3501189" cy="10828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solidFill>
                <a:latin typeface="Times New Roman" panose="02020603050405020304" pitchFamily="18" charset="0"/>
                <a:cs typeface="Times New Roman" panose="02020603050405020304" pitchFamily="18" charset="0"/>
              </a:rPr>
              <a:t>PARENTS EMERGENCY CONTACTS</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9" name="Rounded Rectangle 8"/>
          <p:cNvSpPr/>
          <p:nvPr/>
        </p:nvSpPr>
        <p:spPr>
          <a:xfrm>
            <a:off x="6474993" y="3922296"/>
            <a:ext cx="3501189" cy="10828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solidFill>
                <a:latin typeface="Times New Roman" panose="02020603050405020304" pitchFamily="18" charset="0"/>
                <a:cs typeface="Times New Roman" panose="02020603050405020304" pitchFamily="18" charset="0"/>
              </a:rPr>
              <a:t>PARENTS REQUEST ASSISTANCE</a:t>
            </a:r>
            <a:endParaRPr lang="en-I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6869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06904"/>
          </a:xfrm>
        </p:spPr>
        <p:txBody>
          <a:bodyPr/>
          <a:lstStyle/>
          <a:p>
            <a:pPr algn="ctr"/>
            <a:r>
              <a:rPr lang="en-IN" dirty="0" smtClean="0">
                <a:latin typeface="Algerian" panose="04020705040A02060702" pitchFamily="82" charset="0"/>
              </a:rPr>
              <a:t>Modules: </a:t>
            </a:r>
            <a:r>
              <a:rPr lang="en-IN" u="sng" dirty="0" smtClean="0">
                <a:latin typeface="Algerian" panose="04020705040A02060702" pitchFamily="82" charset="0"/>
              </a:rPr>
              <a:t>Institute LOGIN</a:t>
            </a:r>
            <a:endParaRPr lang="en-IN" u="sng" dirty="0">
              <a:latin typeface="Algerian" panose="04020705040A02060702" pitchFamily="82" charset="0"/>
            </a:endParaRPr>
          </a:p>
        </p:txBody>
      </p:sp>
      <p:sp>
        <p:nvSpPr>
          <p:cNvPr id="6" name="Rounded Rectangle 5"/>
          <p:cNvSpPr/>
          <p:nvPr/>
        </p:nvSpPr>
        <p:spPr>
          <a:xfrm>
            <a:off x="2594810" y="1465848"/>
            <a:ext cx="3501189" cy="10828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solidFill>
                <a:latin typeface="Times New Roman" panose="02020603050405020304" pitchFamily="18" charset="0"/>
                <a:cs typeface="Times New Roman" panose="02020603050405020304" pitchFamily="18" charset="0"/>
              </a:rPr>
              <a:t>STUDENT DATABASE VIEWER &amp; EDITOR</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7" name="Rounded Rectangle 6"/>
          <p:cNvSpPr/>
          <p:nvPr/>
        </p:nvSpPr>
        <p:spPr>
          <a:xfrm>
            <a:off x="6440899" y="1465848"/>
            <a:ext cx="3501189" cy="10828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solidFill>
                <a:latin typeface="Times New Roman" panose="02020603050405020304" pitchFamily="18" charset="0"/>
                <a:cs typeface="Times New Roman" panose="02020603050405020304" pitchFamily="18" charset="0"/>
              </a:rPr>
              <a:t>DISPLAY ALL STUDENTS</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2594807" y="2859509"/>
            <a:ext cx="3501189" cy="10828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solidFill>
                <a:latin typeface="Times New Roman" panose="02020603050405020304" pitchFamily="18" charset="0"/>
                <a:cs typeface="Times New Roman" panose="02020603050405020304" pitchFamily="18" charset="0"/>
              </a:rPr>
              <a:t>SPECIFIC STUDENT REPORT GENERATOR</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9" name="Rounded Rectangle 8"/>
          <p:cNvSpPr/>
          <p:nvPr/>
        </p:nvSpPr>
        <p:spPr>
          <a:xfrm>
            <a:off x="6440901" y="2859509"/>
            <a:ext cx="3501189" cy="10828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solidFill>
                <a:latin typeface="Times New Roman" panose="02020603050405020304" pitchFamily="18" charset="0"/>
                <a:cs typeface="Times New Roman" panose="02020603050405020304" pitchFamily="18" charset="0"/>
              </a:rPr>
              <a:t>ATTENDANCE GENERATOR</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10" name="Rounded Rectangle 9"/>
          <p:cNvSpPr/>
          <p:nvPr/>
        </p:nvSpPr>
        <p:spPr>
          <a:xfrm>
            <a:off x="6440900" y="4213060"/>
            <a:ext cx="3501189" cy="10828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solidFill>
                <a:latin typeface="Times New Roman" panose="02020603050405020304" pitchFamily="18" charset="0"/>
                <a:cs typeface="Times New Roman" panose="02020603050405020304" pitchFamily="18" charset="0"/>
              </a:rPr>
              <a:t>SMS SENDER</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11" name="Rounded Rectangle 10"/>
          <p:cNvSpPr/>
          <p:nvPr/>
        </p:nvSpPr>
        <p:spPr>
          <a:xfrm>
            <a:off x="2594807" y="4213060"/>
            <a:ext cx="3501189" cy="10828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solidFill>
                <a:latin typeface="Times New Roman" panose="02020603050405020304" pitchFamily="18" charset="0"/>
                <a:cs typeface="Times New Roman" panose="02020603050405020304" pitchFamily="18" charset="0"/>
              </a:rPr>
              <a:t>ATTENDANCE EDITOR</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12" name="Rounded Rectangle 11"/>
          <p:cNvSpPr/>
          <p:nvPr/>
        </p:nvSpPr>
        <p:spPr>
          <a:xfrm>
            <a:off x="6474992" y="5606721"/>
            <a:ext cx="3501189" cy="10828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solidFill>
                <a:latin typeface="Times New Roman" panose="02020603050405020304" pitchFamily="18" charset="0"/>
                <a:cs typeface="Times New Roman" panose="02020603050405020304" pitchFamily="18" charset="0"/>
              </a:rPr>
              <a:t>INSTITUTE REQUEST ASSISTANCE</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13" name="Rounded Rectangle 12"/>
          <p:cNvSpPr/>
          <p:nvPr/>
        </p:nvSpPr>
        <p:spPr>
          <a:xfrm>
            <a:off x="2594807" y="5606721"/>
            <a:ext cx="3501189" cy="10828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solidFill>
                <a:latin typeface="Times New Roman" panose="02020603050405020304" pitchFamily="18" charset="0"/>
                <a:cs typeface="Times New Roman" panose="02020603050405020304" pitchFamily="18" charset="0"/>
              </a:rPr>
              <a:t>INSTITUTE EMERGENCY CONTACTS</a:t>
            </a:r>
            <a:endParaRPr lang="en-I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70718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06904"/>
          </a:xfrm>
        </p:spPr>
        <p:txBody>
          <a:bodyPr/>
          <a:lstStyle/>
          <a:p>
            <a:pPr algn="ctr"/>
            <a:r>
              <a:rPr lang="en-IN" dirty="0" smtClean="0">
                <a:latin typeface="Algerian" panose="04020705040A02060702" pitchFamily="82" charset="0"/>
              </a:rPr>
              <a:t>Modules: </a:t>
            </a:r>
            <a:r>
              <a:rPr lang="en-IN" u="sng" dirty="0" smtClean="0">
                <a:latin typeface="Algerian" panose="04020705040A02060702" pitchFamily="82" charset="0"/>
              </a:rPr>
              <a:t>DEVELOPER LOGIN</a:t>
            </a:r>
            <a:endParaRPr lang="en-IN" u="sng" dirty="0">
              <a:latin typeface="Algerian" panose="04020705040A02060702" pitchFamily="82" charset="0"/>
            </a:endParaRPr>
          </a:p>
        </p:txBody>
      </p:sp>
      <p:sp>
        <p:nvSpPr>
          <p:cNvPr id="6" name="Rounded Rectangle 5"/>
          <p:cNvSpPr/>
          <p:nvPr/>
        </p:nvSpPr>
        <p:spPr>
          <a:xfrm>
            <a:off x="2594810" y="1465848"/>
            <a:ext cx="3501189" cy="10828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solidFill>
                <a:latin typeface="Times New Roman" panose="02020603050405020304" pitchFamily="18" charset="0"/>
                <a:cs typeface="Times New Roman" panose="02020603050405020304" pitchFamily="18" charset="0"/>
              </a:rPr>
              <a:t>INSTITUTE DATABASE VIEWER &amp; EDITOR</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7" name="Rounded Rectangle 6"/>
          <p:cNvSpPr/>
          <p:nvPr/>
        </p:nvSpPr>
        <p:spPr>
          <a:xfrm>
            <a:off x="6440899" y="1465848"/>
            <a:ext cx="3501189" cy="10828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solidFill>
                <a:latin typeface="Times New Roman" panose="02020603050405020304" pitchFamily="18" charset="0"/>
                <a:cs typeface="Times New Roman" panose="02020603050405020304" pitchFamily="18" charset="0"/>
              </a:rPr>
              <a:t>USER ACCESS DATABASE VIEWER &amp; EDITOR</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2594807" y="2859509"/>
            <a:ext cx="3501189" cy="10828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solidFill>
                <a:latin typeface="Times New Roman" panose="02020603050405020304" pitchFamily="18" charset="0"/>
                <a:cs typeface="Times New Roman" panose="02020603050405020304" pitchFamily="18" charset="0"/>
              </a:rPr>
              <a:t>STUDENT DB MASTER</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9" name="Rounded Rectangle 8"/>
          <p:cNvSpPr/>
          <p:nvPr/>
        </p:nvSpPr>
        <p:spPr>
          <a:xfrm>
            <a:off x="6440901" y="2859509"/>
            <a:ext cx="3501189" cy="10828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solidFill>
                <a:latin typeface="Times New Roman" panose="02020603050405020304" pitchFamily="18" charset="0"/>
                <a:cs typeface="Times New Roman" panose="02020603050405020304" pitchFamily="18" charset="0"/>
              </a:rPr>
              <a:t>CONTACT DETAILS GENERATOR</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13" name="Rounded Rectangle 12"/>
          <p:cNvSpPr/>
          <p:nvPr/>
        </p:nvSpPr>
        <p:spPr>
          <a:xfrm>
            <a:off x="4690304" y="4253170"/>
            <a:ext cx="3501189" cy="10828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solidFill>
                <a:latin typeface="Times New Roman" panose="02020603050405020304" pitchFamily="18" charset="0"/>
                <a:cs typeface="Times New Roman" panose="02020603050405020304" pitchFamily="18" charset="0"/>
              </a:rPr>
              <a:t>DEVELOPER EMERGENCY CONTACTS</a:t>
            </a:r>
            <a:endParaRPr lang="en-I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8969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mage result for rfid rc522"/>
          <p:cNvPicPr/>
          <p:nvPr/>
        </p:nvPicPr>
        <p:blipFill>
          <a:blip r:embed="rId2">
            <a:extLst>
              <a:ext uri="{28A0092B-C50C-407E-A947-70E740481C1C}">
                <a14:useLocalDpi xmlns:a14="http://schemas.microsoft.com/office/drawing/2010/main" val="0"/>
              </a:ext>
            </a:extLst>
          </a:blip>
          <a:srcRect/>
          <a:stretch>
            <a:fillRect/>
          </a:stretch>
        </p:blipFill>
        <p:spPr bwMode="auto">
          <a:xfrm>
            <a:off x="6096000" y="643689"/>
            <a:ext cx="3657600" cy="3437890"/>
          </a:xfrm>
          <a:prstGeom prst="rect">
            <a:avLst/>
          </a:prstGeom>
          <a:noFill/>
          <a:ln>
            <a:noFill/>
          </a:ln>
        </p:spPr>
      </p:pic>
      <p:pic>
        <p:nvPicPr>
          <p:cNvPr id="6" name="Picture 5" descr="NodeMCU Dev Board v1.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2723" y="3259138"/>
            <a:ext cx="4381500" cy="2917825"/>
          </a:xfrm>
          <a:prstGeom prst="rect">
            <a:avLst/>
          </a:prstGeom>
          <a:noFill/>
          <a:ln>
            <a:noFill/>
          </a:ln>
        </p:spPr>
      </p:pic>
      <p:sp>
        <p:nvSpPr>
          <p:cNvPr id="2" name="Title 1"/>
          <p:cNvSpPr>
            <a:spLocks noGrp="1"/>
          </p:cNvSpPr>
          <p:nvPr>
            <p:ph type="title"/>
          </p:nvPr>
        </p:nvSpPr>
        <p:spPr>
          <a:xfrm>
            <a:off x="838200" y="1"/>
            <a:ext cx="10515600" cy="926431"/>
          </a:xfrm>
        </p:spPr>
        <p:txBody>
          <a:bodyPr/>
          <a:lstStyle/>
          <a:p>
            <a:pPr algn="ctr"/>
            <a:r>
              <a:rPr lang="en-IN" dirty="0">
                <a:latin typeface="Algerian" panose="04020705040A02060702" pitchFamily="82" charset="0"/>
              </a:rPr>
              <a:t>Modules: </a:t>
            </a:r>
            <a:r>
              <a:rPr lang="en-IN" u="sng" dirty="0" smtClean="0">
                <a:latin typeface="Algerian" panose="04020705040A02060702" pitchFamily="82" charset="0"/>
              </a:rPr>
              <a:t>RFID &amp; </a:t>
            </a:r>
            <a:r>
              <a:rPr lang="en-IN" u="sng" dirty="0" err="1" smtClean="0">
                <a:latin typeface="Algerian" panose="04020705040A02060702" pitchFamily="82" charset="0"/>
              </a:rPr>
              <a:t>Nodemcu</a:t>
            </a:r>
            <a:endParaRPr lang="en-IN" dirty="0"/>
          </a:p>
        </p:txBody>
      </p:sp>
      <p:sp>
        <p:nvSpPr>
          <p:cNvPr id="3" name="Content Placeholder 2"/>
          <p:cNvSpPr>
            <a:spLocks noGrp="1"/>
          </p:cNvSpPr>
          <p:nvPr>
            <p:ph idx="1"/>
          </p:nvPr>
        </p:nvSpPr>
        <p:spPr>
          <a:xfrm>
            <a:off x="838200" y="926432"/>
            <a:ext cx="10515600" cy="5250531"/>
          </a:xfrm>
        </p:spPr>
        <p:txBody>
          <a:bodyPr/>
          <a:lstStyle/>
          <a:p>
            <a:pPr>
              <a:buFont typeface="Wingdings" panose="05000000000000000000" pitchFamily="2" charset="2"/>
              <a:buChar char="Ø"/>
            </a:pPr>
            <a:r>
              <a:rPr lang="en-IN" dirty="0" smtClean="0"/>
              <a:t>Image of RFID Scanner and Tag/Card:</a:t>
            </a:r>
          </a:p>
          <a:p>
            <a:pPr>
              <a:buFont typeface="Wingdings" panose="05000000000000000000" pitchFamily="2" charset="2"/>
              <a:buChar char="Ø"/>
            </a:pPr>
            <a:endParaRPr lang="en-IN" dirty="0"/>
          </a:p>
          <a:p>
            <a:pPr>
              <a:buFont typeface="Wingdings" panose="05000000000000000000" pitchFamily="2" charset="2"/>
              <a:buChar char="Ø"/>
            </a:pPr>
            <a:endParaRPr lang="en-IN" dirty="0" smtClean="0"/>
          </a:p>
          <a:p>
            <a:pPr>
              <a:buFont typeface="Wingdings" panose="05000000000000000000" pitchFamily="2" charset="2"/>
              <a:buChar char="Ø"/>
            </a:pPr>
            <a:endParaRPr lang="en-IN" dirty="0"/>
          </a:p>
          <a:p>
            <a:pPr>
              <a:buFont typeface="Wingdings" panose="05000000000000000000" pitchFamily="2" charset="2"/>
              <a:buChar char="Ø"/>
            </a:pPr>
            <a:endParaRPr lang="en-IN" dirty="0" smtClean="0"/>
          </a:p>
          <a:p>
            <a:pPr>
              <a:buFont typeface="Wingdings" panose="05000000000000000000" pitchFamily="2" charset="2"/>
              <a:buChar char="Ø"/>
            </a:pPr>
            <a:r>
              <a:rPr lang="en-IN" dirty="0" smtClean="0"/>
              <a:t>Image of </a:t>
            </a:r>
            <a:r>
              <a:rPr lang="en-IN" dirty="0" err="1" smtClean="0"/>
              <a:t>NodeMCU</a:t>
            </a:r>
            <a:r>
              <a:rPr lang="en-IN" dirty="0" smtClean="0"/>
              <a:t>:</a:t>
            </a:r>
            <a:endParaRPr lang="en-IN" dirty="0"/>
          </a:p>
        </p:txBody>
      </p:sp>
    </p:spTree>
    <p:extLst>
      <p:ext uri="{BB962C8B-B14F-4D97-AF65-F5344CB8AC3E}">
        <p14:creationId xmlns:p14="http://schemas.microsoft.com/office/powerpoint/2010/main" val="1794594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8758"/>
            <a:ext cx="10515600" cy="5888205"/>
          </a:xfrm>
        </p:spPr>
        <p:txBody>
          <a:bodyPr/>
          <a:lstStyle/>
          <a:p>
            <a:pPr>
              <a:buFont typeface="Wingdings" panose="05000000000000000000" pitchFamily="2" charset="2"/>
              <a:buChar char="Ø"/>
            </a:pPr>
            <a:endParaRPr lang="en-IN" dirty="0"/>
          </a:p>
          <a:p>
            <a:pPr>
              <a:buFont typeface="Wingdings" panose="05000000000000000000" pitchFamily="2" charset="2"/>
              <a:buChar char="Ø"/>
            </a:pPr>
            <a:r>
              <a:rPr lang="en-IN" dirty="0"/>
              <a:t>Connection Diagram</a:t>
            </a:r>
            <a:r>
              <a:rPr lang="en-IN" dirty="0" smtClean="0"/>
              <a:t>:</a:t>
            </a:r>
          </a:p>
          <a:p>
            <a:pPr>
              <a:buFont typeface="Wingdings" panose="05000000000000000000" pitchFamily="2" charset="2"/>
              <a:buChar char="Ø"/>
            </a:pPr>
            <a:endParaRPr lang="en-IN" dirty="0"/>
          </a:p>
          <a:p>
            <a:pPr>
              <a:buFont typeface="Wingdings" panose="05000000000000000000" pitchFamily="2" charset="2"/>
              <a:buChar char="Ø"/>
            </a:pPr>
            <a:endParaRPr lang="en-IN" dirty="0" smtClean="0"/>
          </a:p>
          <a:p>
            <a:pPr>
              <a:buFont typeface="Wingdings" panose="05000000000000000000" pitchFamily="2" charset="2"/>
              <a:buChar char="Ø"/>
            </a:pPr>
            <a:endParaRPr lang="en-IN" dirty="0"/>
          </a:p>
          <a:p>
            <a:pPr>
              <a:buFont typeface="Wingdings" panose="05000000000000000000" pitchFamily="2" charset="2"/>
              <a:buChar char="Ø"/>
            </a:pPr>
            <a:endParaRPr lang="en-IN" dirty="0" smtClean="0"/>
          </a:p>
          <a:p>
            <a:pPr>
              <a:buFont typeface="Wingdings" panose="05000000000000000000" pitchFamily="2" charset="2"/>
              <a:buChar char="Ø"/>
            </a:pPr>
            <a:r>
              <a:rPr lang="en-IN" dirty="0" smtClean="0"/>
              <a:t>After connection:</a:t>
            </a:r>
            <a:endParaRPr lang="en-IN" dirty="0"/>
          </a:p>
          <a:p>
            <a:pPr>
              <a:buFont typeface="Wingdings" panose="05000000000000000000" pitchFamily="2" charset="2"/>
              <a:buChar char="Ø"/>
            </a:pPr>
            <a:endParaRPr lang="en-IN"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972032" y="149601"/>
            <a:ext cx="2980841" cy="2545473"/>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972031" y="3092116"/>
            <a:ext cx="3750863" cy="3576011"/>
          </a:xfrm>
          <a:prstGeom prst="rect">
            <a:avLst/>
          </a:prstGeom>
          <a:noFill/>
          <a:ln>
            <a:noFill/>
          </a:ln>
        </p:spPr>
      </p:pic>
    </p:spTree>
    <p:extLst>
      <p:ext uri="{BB962C8B-B14F-4D97-AF65-F5344CB8AC3E}">
        <p14:creationId xmlns:p14="http://schemas.microsoft.com/office/powerpoint/2010/main" val="924764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421" y="0"/>
            <a:ext cx="10515600" cy="818147"/>
          </a:xfrm>
        </p:spPr>
        <p:txBody>
          <a:bodyPr/>
          <a:lstStyle/>
          <a:p>
            <a:pPr algn="ctr"/>
            <a:r>
              <a:rPr lang="en-IN" dirty="0" smtClean="0">
                <a:latin typeface="Algerian" panose="04020705040A02060702" pitchFamily="82" charset="0"/>
              </a:rPr>
              <a:t>CONCLUSION</a:t>
            </a:r>
            <a:endParaRPr lang="en-IN" dirty="0">
              <a:latin typeface="Algerian" panose="04020705040A02060702" pitchFamily="82" charset="0"/>
            </a:endParaRPr>
          </a:p>
        </p:txBody>
      </p:sp>
      <p:sp>
        <p:nvSpPr>
          <p:cNvPr id="3" name="Content Placeholder 2"/>
          <p:cNvSpPr>
            <a:spLocks noGrp="1"/>
          </p:cNvSpPr>
          <p:nvPr>
            <p:ph idx="1"/>
          </p:nvPr>
        </p:nvSpPr>
        <p:spPr>
          <a:xfrm>
            <a:off x="838200" y="818147"/>
            <a:ext cx="10515600" cy="5895474"/>
          </a:xfrm>
        </p:spPr>
        <p:txBody>
          <a:bodyPr>
            <a:noAutofit/>
          </a:bodyPr>
          <a:lstStyle/>
          <a:p>
            <a:pPr marL="0" indent="0">
              <a:lnSpc>
                <a:spcPct val="150000"/>
              </a:lnSpc>
              <a:buNone/>
            </a:pPr>
            <a:r>
              <a:rPr lang="en-US" sz="1900" dirty="0" smtClean="0">
                <a:latin typeface="Times New Roman" panose="02020603050405020304" pitchFamily="18" charset="0"/>
                <a:cs typeface="Times New Roman" panose="02020603050405020304" pitchFamily="18" charset="0"/>
              </a:rPr>
              <a:t>	In this project, we have implemented a concept of intelligent security system for school children with the help of RFID. Identification has become a necessary process in almost all fields. Now days, all works are done by automation. Automation invention all are concentrated on the main theme that is to reduce human effort and effective utilization of time. Our project is also implemented to reduce the man power in the identification. Due to this, accuracy of identification is maintained. School Security System makes the parent free from being reluctant from sending their child to school. They feel relief knowing that their child have reached school safely. School Security System can be used by schools and colleges to not only inform the parents that their child reached safely but also to keep record of the students’ going out and coming in. Other methods of communicating can result to waste of time and money, and can be expensive and tiresome, therefore School Security Systems proves to be more efficient than the primitive methods. Surely, this identification system will enhance the needs of identification in other fields in our developing modern world. We, a team of four members took a step by step approach in order to reach our goal.</a:t>
            </a:r>
            <a:endParaRPr lang="en-IN" sz="1900" dirty="0" smtClean="0">
              <a:latin typeface="Times New Roman" panose="02020603050405020304" pitchFamily="18" charset="0"/>
              <a:cs typeface="Times New Roman" panose="02020603050405020304" pitchFamily="18" charset="0"/>
            </a:endParaRPr>
          </a:p>
          <a:p>
            <a:pPr>
              <a:lnSpc>
                <a:spcPct val="150000"/>
              </a:lnSpc>
            </a:pP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01241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41412" y="185382"/>
            <a:ext cx="9905998" cy="909492"/>
          </a:xfrm>
        </p:spPr>
        <p:txBody>
          <a:bodyPr/>
          <a:lstStyle/>
          <a:p>
            <a:pPr algn="ctr"/>
            <a:r>
              <a:rPr lang="en-IN" dirty="0" smtClean="0">
                <a:latin typeface="Algerian" panose="04020705040A02060702" pitchFamily="82" charset="0"/>
              </a:rPr>
              <a:t>Persons Behind</a:t>
            </a:r>
            <a:endParaRPr lang="en-IN" dirty="0">
              <a:latin typeface="Algerian" panose="04020705040A02060702" pitchFamily="82" charset="0"/>
            </a:endParaRPr>
          </a:p>
        </p:txBody>
      </p:sp>
      <p:sp>
        <p:nvSpPr>
          <p:cNvPr id="5" name="Content Placeholder 2"/>
          <p:cNvSpPr>
            <a:spLocks noGrp="1"/>
          </p:cNvSpPr>
          <p:nvPr>
            <p:ph idx="1"/>
          </p:nvPr>
        </p:nvSpPr>
        <p:spPr>
          <a:xfrm>
            <a:off x="1141412" y="998621"/>
            <a:ext cx="9905999" cy="5594683"/>
          </a:xfrm>
        </p:spPr>
        <p:txBody>
          <a:bodyPr>
            <a:normAutofit/>
          </a:bodyPr>
          <a:lstStyle/>
          <a:p>
            <a:pPr marL="0" indent="0">
              <a:lnSpc>
                <a:spcPct val="150000"/>
              </a:lnSpc>
              <a:buNone/>
            </a:pPr>
            <a:r>
              <a:rPr lang="en-IN" dirty="0" smtClean="0">
                <a:latin typeface="Times New Roman" panose="02020603050405020304" pitchFamily="18" charset="0"/>
                <a:cs typeface="Times New Roman" panose="02020603050405020304" pitchFamily="18" charset="0"/>
              </a:rPr>
              <a:t>Guide:</a:t>
            </a:r>
          </a:p>
          <a:p>
            <a:pPr marL="0" indent="0">
              <a:lnSpc>
                <a:spcPct val="150000"/>
              </a:lnSpc>
              <a:buNone/>
            </a:pPr>
            <a:r>
              <a:rPr lang="en-IN" b="1"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Sir </a:t>
            </a:r>
            <a:r>
              <a:rPr lang="en-IN" dirty="0" err="1" smtClean="0">
                <a:latin typeface="Times New Roman" panose="02020603050405020304" pitchFamily="18" charset="0"/>
                <a:cs typeface="Times New Roman" panose="02020603050405020304" pitchFamily="18" charset="0"/>
              </a:rPr>
              <a:t>V.G.Ravindhren</a:t>
            </a:r>
            <a:r>
              <a:rPr lang="en-IN" dirty="0" smtClean="0">
                <a:latin typeface="Times New Roman" panose="02020603050405020304" pitchFamily="18" charset="0"/>
                <a:cs typeface="Times New Roman" panose="02020603050405020304" pitchFamily="18" charset="0"/>
              </a:rPr>
              <a:t>  (HOD D.COM.E, Vice-Principal)</a:t>
            </a:r>
          </a:p>
          <a:p>
            <a:pPr marL="0" indent="0">
              <a:lnSpc>
                <a:spcPct val="150000"/>
              </a:lnSpc>
              <a:buNone/>
            </a:pPr>
            <a:r>
              <a:rPr lang="en-IN" dirty="0" smtClean="0">
                <a:latin typeface="Times New Roman" panose="02020603050405020304" pitchFamily="18" charset="0"/>
                <a:cs typeface="Times New Roman" panose="02020603050405020304" pitchFamily="18" charset="0"/>
              </a:rPr>
              <a:t>Team Members:</a:t>
            </a:r>
          </a:p>
          <a:p>
            <a:pPr lvl="1">
              <a:lnSpc>
                <a:spcPct val="150000"/>
              </a:lnSpc>
              <a:buFont typeface="Wingdings" panose="05000000000000000000" pitchFamily="2" charset="2"/>
              <a:buChar char="v"/>
            </a:pPr>
            <a:r>
              <a:rPr lang="en-IN" sz="2800" dirty="0" smtClean="0">
                <a:latin typeface="Times New Roman" panose="02020603050405020304" pitchFamily="18" charset="0"/>
                <a:cs typeface="Times New Roman" panose="02020603050405020304" pitchFamily="18" charset="0"/>
              </a:rPr>
              <a:t>Rahulkumar Singh 	      	(A161419) (Team Leader)</a:t>
            </a:r>
          </a:p>
          <a:p>
            <a:pPr lvl="1">
              <a:lnSpc>
                <a:spcPct val="150000"/>
              </a:lnSpc>
              <a:buFont typeface="Wingdings" panose="05000000000000000000" pitchFamily="2" charset="2"/>
              <a:buChar char="v"/>
            </a:pPr>
            <a:r>
              <a:rPr lang="en-US" sz="2800" dirty="0" err="1">
                <a:latin typeface="Times New Roman" panose="02020603050405020304" pitchFamily="18" charset="0"/>
                <a:cs typeface="Times New Roman" panose="02020603050405020304" pitchFamily="18" charset="0"/>
              </a:rPr>
              <a:t>A.Raja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Mathiyazhagan</a:t>
            </a:r>
            <a:r>
              <a:rPr lang="en-US" sz="2800" dirty="0">
                <a:latin typeface="Times New Roman" panose="02020603050405020304" pitchFamily="18" charset="0"/>
                <a:cs typeface="Times New Roman" panose="02020603050405020304" pitchFamily="18" charset="0"/>
              </a:rPr>
              <a:t>      (A161420)</a:t>
            </a:r>
          </a:p>
          <a:p>
            <a:pPr lvl="1">
              <a:lnSpc>
                <a:spcPct val="150000"/>
              </a:lnSpc>
              <a:buFont typeface="Wingdings" panose="05000000000000000000" pitchFamily="2" charset="2"/>
              <a:buChar char="v"/>
            </a:pPr>
            <a:r>
              <a:rPr lang="en-US" sz="2800" dirty="0" err="1">
                <a:latin typeface="Times New Roman" panose="02020603050405020304" pitchFamily="18" charset="0"/>
                <a:cs typeface="Times New Roman" panose="02020603050405020304" pitchFamily="18" charset="0"/>
              </a:rPr>
              <a:t>S.Yogesh</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A161431)</a:t>
            </a:r>
          </a:p>
          <a:p>
            <a:pPr lvl="1">
              <a:lnSpc>
                <a:spcPct val="150000"/>
              </a:lnSpc>
              <a:buFont typeface="Wingdings" panose="05000000000000000000" pitchFamily="2" charset="2"/>
              <a:buChar char="v"/>
            </a:pPr>
            <a:r>
              <a:rPr lang="en-IN" sz="2800" dirty="0" err="1">
                <a:latin typeface="Times New Roman" panose="02020603050405020304" pitchFamily="18" charset="0"/>
                <a:cs typeface="Times New Roman" panose="02020603050405020304" pitchFamily="18" charset="0"/>
              </a:rPr>
              <a:t>H.Mohamed</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Rizwan</a:t>
            </a:r>
            <a:r>
              <a:rPr lang="en-IN" sz="2800" dirty="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a:t>
            </a:r>
            <a:r>
              <a:rPr lang="en-IN" sz="2800" dirty="0">
                <a:latin typeface="Times New Roman" panose="02020603050405020304" pitchFamily="18" charset="0"/>
                <a:cs typeface="Times New Roman" panose="02020603050405020304" pitchFamily="18" charset="0"/>
              </a:rPr>
              <a:t>A173442)</a:t>
            </a:r>
          </a:p>
          <a:p>
            <a:pPr marL="0" indent="0">
              <a:lnSpc>
                <a:spcPct val="150000"/>
              </a:lnSpc>
              <a:buNone/>
            </a:pPr>
            <a:endParaRPr lang="en-IN" dirty="0" smtClean="0">
              <a:latin typeface="Times New Roman" panose="02020603050405020304" pitchFamily="18" charset="0"/>
              <a:cs typeface="Times New Roman" panose="02020603050405020304" pitchFamily="18" charset="0"/>
            </a:endParaRPr>
          </a:p>
          <a:p>
            <a:pPr marL="0" indent="0">
              <a:lnSpc>
                <a:spcPct val="150000"/>
              </a:lnSpc>
              <a:buNone/>
            </a:pPr>
            <a:endParaRPr lang="en-IN" dirty="0">
              <a:latin typeface="Calibri" panose="020F0502020204030204" pitchFamily="34" charset="0"/>
            </a:endParaRPr>
          </a:p>
        </p:txBody>
      </p:sp>
    </p:spTree>
    <p:extLst>
      <p:ext uri="{BB962C8B-B14F-4D97-AF65-F5344CB8AC3E}">
        <p14:creationId xmlns:p14="http://schemas.microsoft.com/office/powerpoint/2010/main" val="5913884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316"/>
            <a:ext cx="10515600" cy="938464"/>
          </a:xfrm>
        </p:spPr>
        <p:txBody>
          <a:bodyPr>
            <a:normAutofit/>
          </a:bodyPr>
          <a:lstStyle/>
          <a:p>
            <a:pPr algn="ctr"/>
            <a:r>
              <a:rPr lang="en-IN" dirty="0" smtClean="0">
                <a:latin typeface="Algerian" panose="04020705040A02060702" pitchFamily="82" charset="0"/>
              </a:rPr>
              <a:t>Story Behind</a:t>
            </a:r>
            <a:endParaRPr lang="en-IN" dirty="0">
              <a:latin typeface="Algerian" panose="04020705040A02060702" pitchFamily="82" charset="0"/>
            </a:endParaRPr>
          </a:p>
        </p:txBody>
      </p:sp>
      <p:sp>
        <p:nvSpPr>
          <p:cNvPr id="3" name="Content Placeholder 2"/>
          <p:cNvSpPr>
            <a:spLocks noGrp="1"/>
          </p:cNvSpPr>
          <p:nvPr>
            <p:ph idx="1"/>
          </p:nvPr>
        </p:nvSpPr>
        <p:spPr>
          <a:xfrm>
            <a:off x="838200" y="1335505"/>
            <a:ext cx="10515600" cy="5378116"/>
          </a:xfrm>
        </p:spPr>
        <p:txBody>
          <a:bodyPr>
            <a:noAutofit/>
          </a:bodyPr>
          <a:lstStyle/>
          <a:p>
            <a:pPr marL="0" indent="0">
              <a:lnSpc>
                <a:spcPct val="150000"/>
              </a:lnSpc>
              <a:buNone/>
            </a:pPr>
            <a:r>
              <a:rPr lang="en-IN" sz="1900" dirty="0" smtClean="0">
                <a:latin typeface="Times New Roman" panose="02020603050405020304" pitchFamily="18" charset="0"/>
                <a:cs typeface="Times New Roman" panose="02020603050405020304" pitchFamily="18" charset="0"/>
              </a:rPr>
              <a:t>	The </a:t>
            </a:r>
            <a:r>
              <a:rPr lang="en-IN" sz="1900" dirty="0">
                <a:latin typeface="Times New Roman" panose="02020603050405020304" pitchFamily="18" charset="0"/>
                <a:cs typeface="Times New Roman" panose="02020603050405020304" pitchFamily="18" charset="0"/>
              </a:rPr>
              <a:t>main objective of developing this project is to ensure the security of the students and give the parents relief. School Security System (SSS) is a software which is helpful for students as well as the parents. In this present situation the parents remain unknown whether their ward have reached school or not. It makes the parents unsecured, uncomfortable and worried. Our School Security System informs the parents if their child have reached the school premises or not. </a:t>
            </a:r>
          </a:p>
          <a:p>
            <a:pPr marL="0" indent="0">
              <a:lnSpc>
                <a:spcPct val="150000"/>
              </a:lnSpc>
              <a:buNone/>
            </a:pPr>
            <a:r>
              <a:rPr lang="en-IN" sz="1900" dirty="0" smtClean="0">
                <a:latin typeface="Times New Roman" panose="02020603050405020304" pitchFamily="18" charset="0"/>
                <a:cs typeface="Times New Roman" panose="02020603050405020304" pitchFamily="18" charset="0"/>
              </a:rPr>
              <a:t>	This </a:t>
            </a:r>
            <a:r>
              <a:rPr lang="en-IN" sz="1900" dirty="0">
                <a:latin typeface="Times New Roman" panose="02020603050405020304" pitchFamily="18" charset="0"/>
                <a:cs typeface="Times New Roman" panose="02020603050405020304" pitchFamily="18" charset="0"/>
              </a:rPr>
              <a:t>project is beneficial for both the students and parents in keeping themselves safe and free from negative thoughts. The system designed is meant to detect the child’s presence in the school premises and inform their parents the in-time of the child. The parents will be informed by the means of SMS and they also can generate the attendance report by accessing the parents interface. This system also sends an alert message to their parents in case the students are not still present at the school start time. The system will also record all IN and OUT details of the student, which will also render a great help to the school’s administration. </a:t>
            </a:r>
          </a:p>
        </p:txBody>
      </p:sp>
    </p:spTree>
    <p:extLst>
      <p:ext uri="{BB962C8B-B14F-4D97-AF65-F5344CB8AC3E}">
        <p14:creationId xmlns:p14="http://schemas.microsoft.com/office/powerpoint/2010/main" val="810969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1141413" y="0"/>
            <a:ext cx="9905998" cy="765114"/>
          </a:xfrm>
        </p:spPr>
        <p:txBody>
          <a:bodyPr/>
          <a:lstStyle/>
          <a:p>
            <a:pPr algn="ctr"/>
            <a:r>
              <a:rPr lang="en-IN" dirty="0" smtClean="0">
                <a:latin typeface="Algerian" panose="04020705040A02060702" pitchFamily="82" charset="0"/>
              </a:rPr>
              <a:t>System Architecture</a:t>
            </a:r>
            <a:endParaRPr lang="en-IN" dirty="0">
              <a:latin typeface="Algerian" panose="04020705040A02060702" pitchFamily="82"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473" y="656104"/>
            <a:ext cx="10058400" cy="5527846"/>
          </a:xfrm>
          <a:prstGeom prst="rect">
            <a:avLst/>
          </a:prstGeom>
        </p:spPr>
      </p:pic>
    </p:spTree>
    <p:extLst>
      <p:ext uri="{BB962C8B-B14F-4D97-AF65-F5344CB8AC3E}">
        <p14:creationId xmlns:p14="http://schemas.microsoft.com/office/powerpoint/2010/main" val="23604890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32347" y="397042"/>
            <a:ext cx="12059653" cy="1167063"/>
          </a:xfrm>
        </p:spPr>
        <p:txBody>
          <a:bodyPr>
            <a:normAutofit fontScale="90000"/>
          </a:bodyPr>
          <a:lstStyle/>
          <a:p>
            <a:pPr algn="ctr"/>
            <a:r>
              <a:rPr lang="en-IN" dirty="0" smtClean="0">
                <a:latin typeface="Algerian" panose="04020705040A02060702" pitchFamily="82" charset="0"/>
              </a:rPr>
              <a:t>Hardware requirements : </a:t>
            </a:r>
            <a:br>
              <a:rPr lang="en-IN" dirty="0" smtClean="0">
                <a:latin typeface="Algerian" panose="04020705040A02060702" pitchFamily="82" charset="0"/>
              </a:rPr>
            </a:br>
            <a:endParaRPr lang="en-IN" dirty="0">
              <a:latin typeface="Algerian" panose="04020705040A02060702" pitchFamily="82" charset="0"/>
            </a:endParaRPr>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911776347"/>
              </p:ext>
            </p:extLst>
          </p:nvPr>
        </p:nvGraphicFramePr>
        <p:xfrm>
          <a:off x="854243" y="1564105"/>
          <a:ext cx="10515599" cy="4961333"/>
        </p:xfrm>
        <a:graphic>
          <a:graphicData uri="http://schemas.openxmlformats.org/drawingml/2006/table">
            <a:tbl>
              <a:tblPr firstRow="1" firstCol="1" bandRow="1">
                <a:tableStyleId>{5C22544A-7EE6-4342-B048-85BDC9FD1C3A}</a:tableStyleId>
              </a:tblPr>
              <a:tblGrid>
                <a:gridCol w="1151948"/>
                <a:gridCol w="3800958"/>
                <a:gridCol w="3970021"/>
                <a:gridCol w="1592672"/>
              </a:tblGrid>
              <a:tr h="410039">
                <a:tc>
                  <a:txBody>
                    <a:bodyPr/>
                    <a:lstStyle/>
                    <a:p>
                      <a:pPr algn="just">
                        <a:lnSpc>
                          <a:spcPct val="150000"/>
                        </a:lnSpc>
                        <a:spcAft>
                          <a:spcPts val="0"/>
                        </a:spcAft>
                      </a:pPr>
                      <a:r>
                        <a:rPr lang="en-US" sz="1800" dirty="0">
                          <a:effectLst/>
                        </a:rPr>
                        <a:t>Sl. No.</a:t>
                      </a:r>
                      <a:endParaRPr lang="en-IN"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800">
                          <a:effectLst/>
                        </a:rPr>
                        <a:t>Component</a:t>
                      </a:r>
                      <a:endParaRPr lang="en-IN"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800">
                          <a:effectLst/>
                        </a:rPr>
                        <a:t>Description</a:t>
                      </a:r>
                      <a:endParaRPr lang="en-IN"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0"/>
                        </a:spcAft>
                      </a:pPr>
                      <a:r>
                        <a:rPr lang="en-US" sz="1800">
                          <a:effectLst/>
                        </a:rPr>
                        <a:t>Quantity</a:t>
                      </a:r>
                      <a:endParaRPr lang="en-IN" sz="1800">
                        <a:effectLst/>
                        <a:latin typeface="Times New Roman" panose="02020603050405020304" pitchFamily="18" charset="0"/>
                        <a:ea typeface="Times New Roman" panose="02020603050405020304" pitchFamily="18" charset="0"/>
                      </a:endParaRPr>
                    </a:p>
                  </a:txBody>
                  <a:tcPr marL="68580" marR="68580" marT="0" marB="0"/>
                </a:tc>
              </a:tr>
              <a:tr h="823032">
                <a:tc>
                  <a:txBody>
                    <a:bodyPr/>
                    <a:lstStyle/>
                    <a:p>
                      <a:pPr marL="342900" lvl="0" indent="-342900" algn="just">
                        <a:lnSpc>
                          <a:spcPct val="150000"/>
                        </a:lnSpc>
                        <a:spcAft>
                          <a:spcPts val="0"/>
                        </a:spcAft>
                        <a:buFont typeface="+mj-lt"/>
                        <a:buAutoNum type="arabicPeriod"/>
                      </a:pPr>
                      <a:r>
                        <a:rPr lang="en-US" sz="1800" dirty="0">
                          <a:effectLst/>
                        </a:rPr>
                        <a:t> </a:t>
                      </a:r>
                      <a:endParaRPr lang="en-IN"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800">
                          <a:effectLst/>
                        </a:rPr>
                        <a:t>RFID Scanner (RC522)</a:t>
                      </a:r>
                      <a:endParaRPr lang="en-IN"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800" dirty="0">
                          <a:effectLst/>
                        </a:rPr>
                        <a:t>Used to scan the RFID card or RFID tag.</a:t>
                      </a:r>
                      <a:endParaRPr lang="en-IN"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0"/>
                        </a:spcAft>
                      </a:pPr>
                      <a:r>
                        <a:rPr lang="en-US" sz="1800" dirty="0">
                          <a:effectLst/>
                        </a:rPr>
                        <a:t>1</a:t>
                      </a:r>
                      <a:endParaRPr lang="en-IN" sz="1800" dirty="0">
                        <a:effectLst/>
                        <a:latin typeface="Times New Roman" panose="02020603050405020304" pitchFamily="18" charset="0"/>
                        <a:ea typeface="Times New Roman" panose="02020603050405020304" pitchFamily="18" charset="0"/>
                      </a:endParaRPr>
                    </a:p>
                  </a:txBody>
                  <a:tcPr marL="68580" marR="68580" marT="0" marB="0"/>
                </a:tc>
              </a:tr>
              <a:tr h="1257797">
                <a:tc>
                  <a:txBody>
                    <a:bodyPr/>
                    <a:lstStyle/>
                    <a:p>
                      <a:pPr marL="0" lvl="0" indent="0" algn="just">
                        <a:lnSpc>
                          <a:spcPct val="150000"/>
                        </a:lnSpc>
                        <a:spcAft>
                          <a:spcPts val="0"/>
                        </a:spcAft>
                        <a:buFont typeface="+mj-lt"/>
                        <a:buNone/>
                      </a:pPr>
                      <a:r>
                        <a:rPr lang="en-US" sz="1800" dirty="0" smtClean="0">
                          <a:effectLst/>
                        </a:rPr>
                        <a:t>2. </a:t>
                      </a:r>
                      <a:r>
                        <a:rPr lang="en-US" sz="1800" dirty="0">
                          <a:effectLst/>
                        </a:rPr>
                        <a:t> </a:t>
                      </a:r>
                      <a:endParaRPr lang="en-IN"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spcAft>
                          <a:spcPts val="0"/>
                        </a:spcAft>
                      </a:pPr>
                      <a:r>
                        <a:rPr lang="en-US" sz="1800">
                          <a:effectLst/>
                        </a:rPr>
                        <a:t>NodeMcu V3 with ESP8266</a:t>
                      </a:r>
                      <a:endParaRPr lang="en-IN"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800">
                          <a:effectLst/>
                        </a:rPr>
                        <a:t>Used to fetch RFID number from the scanner and sends the number to computer.</a:t>
                      </a:r>
                      <a:endParaRPr lang="en-IN"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0"/>
                        </a:spcAft>
                      </a:pPr>
                      <a:r>
                        <a:rPr lang="en-US" sz="1800">
                          <a:effectLst/>
                        </a:rPr>
                        <a:t>1</a:t>
                      </a:r>
                      <a:endParaRPr lang="en-IN" sz="1800">
                        <a:effectLst/>
                        <a:latin typeface="Times New Roman" panose="02020603050405020304" pitchFamily="18" charset="0"/>
                        <a:ea typeface="Times New Roman" panose="02020603050405020304" pitchFamily="18" charset="0"/>
                      </a:endParaRPr>
                    </a:p>
                  </a:txBody>
                  <a:tcPr marL="68580" marR="68580" marT="0" marB="0"/>
                </a:tc>
              </a:tr>
              <a:tr h="410039">
                <a:tc>
                  <a:txBody>
                    <a:bodyPr/>
                    <a:lstStyle/>
                    <a:p>
                      <a:pPr marL="0" lvl="0" indent="0" algn="just">
                        <a:lnSpc>
                          <a:spcPct val="150000"/>
                        </a:lnSpc>
                        <a:spcAft>
                          <a:spcPts val="0"/>
                        </a:spcAft>
                        <a:buFont typeface="+mj-lt"/>
                        <a:buNone/>
                      </a:pPr>
                      <a:r>
                        <a:rPr lang="en-US" sz="1800" dirty="0" smtClean="0">
                          <a:effectLst/>
                        </a:rPr>
                        <a:t>3. </a:t>
                      </a:r>
                      <a:r>
                        <a:rPr lang="en-US" sz="1800" dirty="0">
                          <a:effectLst/>
                        </a:rPr>
                        <a:t> </a:t>
                      </a:r>
                      <a:endParaRPr lang="en-IN"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800">
                          <a:effectLst/>
                        </a:rPr>
                        <a:t>RFID Card </a:t>
                      </a:r>
                      <a:endParaRPr lang="en-IN"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800">
                          <a:effectLst/>
                        </a:rPr>
                        <a:t>Contains the RFID number.</a:t>
                      </a:r>
                      <a:endParaRPr lang="en-IN"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0"/>
                        </a:spcAft>
                      </a:pPr>
                      <a:r>
                        <a:rPr lang="en-US" sz="1800">
                          <a:effectLst/>
                        </a:rPr>
                        <a:t>1</a:t>
                      </a:r>
                      <a:endParaRPr lang="en-IN" sz="1800">
                        <a:effectLst/>
                        <a:latin typeface="Times New Roman" panose="02020603050405020304" pitchFamily="18" charset="0"/>
                        <a:ea typeface="Times New Roman" panose="02020603050405020304" pitchFamily="18" charset="0"/>
                      </a:endParaRPr>
                    </a:p>
                  </a:txBody>
                  <a:tcPr marL="68580" marR="68580" marT="0" marB="0"/>
                </a:tc>
              </a:tr>
              <a:tr h="410039">
                <a:tc>
                  <a:txBody>
                    <a:bodyPr/>
                    <a:lstStyle/>
                    <a:p>
                      <a:pPr marL="0" lvl="0" indent="0" algn="just">
                        <a:lnSpc>
                          <a:spcPct val="150000"/>
                        </a:lnSpc>
                        <a:spcAft>
                          <a:spcPts val="0"/>
                        </a:spcAft>
                        <a:buFont typeface="+mj-lt"/>
                        <a:buNone/>
                      </a:pPr>
                      <a:r>
                        <a:rPr lang="en-US" sz="1800" dirty="0" smtClean="0">
                          <a:effectLst/>
                        </a:rPr>
                        <a:t>4. </a:t>
                      </a:r>
                      <a:r>
                        <a:rPr lang="en-US" sz="1800" dirty="0">
                          <a:effectLst/>
                        </a:rPr>
                        <a:t> </a:t>
                      </a:r>
                      <a:endParaRPr lang="en-IN"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800">
                          <a:effectLst/>
                        </a:rPr>
                        <a:t>RFID Tag</a:t>
                      </a:r>
                      <a:endParaRPr lang="en-IN"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800">
                          <a:effectLst/>
                        </a:rPr>
                        <a:t>Contains the RFID number.</a:t>
                      </a:r>
                      <a:endParaRPr lang="en-IN"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0"/>
                        </a:spcAft>
                      </a:pPr>
                      <a:r>
                        <a:rPr lang="en-US" sz="1800">
                          <a:effectLst/>
                        </a:rPr>
                        <a:t>1</a:t>
                      </a:r>
                      <a:endParaRPr lang="en-IN" sz="1800">
                        <a:effectLst/>
                        <a:latin typeface="Times New Roman" panose="02020603050405020304" pitchFamily="18" charset="0"/>
                        <a:ea typeface="Times New Roman" panose="02020603050405020304" pitchFamily="18" charset="0"/>
                      </a:endParaRPr>
                    </a:p>
                  </a:txBody>
                  <a:tcPr marL="68580" marR="68580" marT="0" marB="0"/>
                </a:tc>
              </a:tr>
              <a:tr h="823032">
                <a:tc>
                  <a:txBody>
                    <a:bodyPr/>
                    <a:lstStyle/>
                    <a:p>
                      <a:pPr marL="0" lvl="0" indent="0" algn="just">
                        <a:lnSpc>
                          <a:spcPct val="150000"/>
                        </a:lnSpc>
                        <a:spcAft>
                          <a:spcPts val="0"/>
                        </a:spcAft>
                        <a:buFont typeface="+mj-lt"/>
                        <a:buNone/>
                      </a:pPr>
                      <a:r>
                        <a:rPr lang="en-US" sz="1800" dirty="0" smtClean="0">
                          <a:effectLst/>
                        </a:rPr>
                        <a:t>5. </a:t>
                      </a:r>
                      <a:r>
                        <a:rPr lang="en-US" sz="1800" dirty="0">
                          <a:effectLst/>
                        </a:rPr>
                        <a:t> </a:t>
                      </a:r>
                      <a:endParaRPr lang="en-IN"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800">
                          <a:effectLst/>
                        </a:rPr>
                        <a:t>Jumper Wire (Female to Female)</a:t>
                      </a:r>
                      <a:endParaRPr lang="en-IN"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800">
                          <a:effectLst/>
                        </a:rPr>
                        <a:t>Used to connect the micro-controller and the scanner.</a:t>
                      </a:r>
                      <a:endParaRPr lang="en-IN"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0"/>
                        </a:spcAft>
                      </a:pPr>
                      <a:r>
                        <a:rPr lang="en-US" sz="1800">
                          <a:effectLst/>
                        </a:rPr>
                        <a:t>7</a:t>
                      </a:r>
                      <a:endParaRPr lang="en-IN" sz="1800">
                        <a:effectLst/>
                        <a:latin typeface="Times New Roman" panose="02020603050405020304" pitchFamily="18" charset="0"/>
                        <a:ea typeface="Times New Roman" panose="02020603050405020304" pitchFamily="18" charset="0"/>
                      </a:endParaRPr>
                    </a:p>
                  </a:txBody>
                  <a:tcPr marL="68580" marR="68580" marT="0" marB="0"/>
                </a:tc>
              </a:tr>
              <a:tr h="823032">
                <a:tc>
                  <a:txBody>
                    <a:bodyPr/>
                    <a:lstStyle/>
                    <a:p>
                      <a:pPr marL="0" lvl="0" indent="0" algn="just">
                        <a:lnSpc>
                          <a:spcPct val="150000"/>
                        </a:lnSpc>
                        <a:spcAft>
                          <a:spcPts val="0"/>
                        </a:spcAft>
                        <a:buFont typeface="+mj-lt"/>
                        <a:buNone/>
                      </a:pPr>
                      <a:r>
                        <a:rPr lang="en-US" sz="1800" dirty="0" smtClean="0">
                          <a:effectLst/>
                        </a:rPr>
                        <a:t>6. </a:t>
                      </a:r>
                      <a:r>
                        <a:rPr lang="en-US" sz="1800" dirty="0">
                          <a:effectLst/>
                        </a:rPr>
                        <a:t> </a:t>
                      </a:r>
                      <a:endParaRPr lang="en-IN"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800">
                          <a:effectLst/>
                        </a:rPr>
                        <a:t>USB Cable</a:t>
                      </a:r>
                      <a:endParaRPr lang="en-IN"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800">
                          <a:effectLst/>
                        </a:rPr>
                        <a:t>Used to give power supply to NodeMcu.</a:t>
                      </a:r>
                      <a:endParaRPr lang="en-IN"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0"/>
                        </a:spcAft>
                      </a:pPr>
                      <a:r>
                        <a:rPr lang="en-US" sz="1800" dirty="0">
                          <a:effectLst/>
                        </a:rPr>
                        <a:t>1</a:t>
                      </a:r>
                      <a:endParaRPr lang="en-IN" sz="18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149209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Algerian" panose="04020705040A02060702" pitchFamily="82" charset="0"/>
              </a:rPr>
              <a:t>Software requirements</a:t>
            </a:r>
            <a:endParaRPr lang="en-IN" dirty="0">
              <a:latin typeface="Algerian" panose="04020705040A02060702" pitchFamily="82"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19788159"/>
              </p:ext>
            </p:extLst>
          </p:nvPr>
        </p:nvGraphicFramePr>
        <p:xfrm>
          <a:off x="1263313" y="1690690"/>
          <a:ext cx="9204160" cy="4570999"/>
        </p:xfrm>
        <a:graphic>
          <a:graphicData uri="http://schemas.openxmlformats.org/drawingml/2006/table">
            <a:tbl>
              <a:tblPr firstRow="1" firstCol="1" bandRow="1">
                <a:tableStyleId>{5C22544A-7EE6-4342-B048-85BDC9FD1C3A}</a:tableStyleId>
              </a:tblPr>
              <a:tblGrid>
                <a:gridCol w="1297525"/>
                <a:gridCol w="2749202"/>
                <a:gridCol w="2619551"/>
                <a:gridCol w="2537882"/>
              </a:tblGrid>
              <a:tr h="263898">
                <a:tc>
                  <a:txBody>
                    <a:bodyPr/>
                    <a:lstStyle/>
                    <a:p>
                      <a:pPr algn="just">
                        <a:lnSpc>
                          <a:spcPct val="150000"/>
                        </a:lnSpc>
                        <a:spcAft>
                          <a:spcPts val="0"/>
                        </a:spcAft>
                      </a:pPr>
                      <a:r>
                        <a:rPr lang="en-US" sz="1500" dirty="0">
                          <a:effectLst/>
                        </a:rPr>
                        <a:t>Sl. No.</a:t>
                      </a:r>
                      <a:endParaRPr lang="en-IN" sz="1500" dirty="0">
                        <a:effectLst/>
                        <a:latin typeface="Times New Roman" panose="02020603050405020304" pitchFamily="18" charset="0"/>
                        <a:ea typeface="Times New Roman" panose="02020603050405020304" pitchFamily="18" charset="0"/>
                      </a:endParaRPr>
                    </a:p>
                  </a:txBody>
                  <a:tcPr marL="54849" marR="54849" marT="0" marB="0"/>
                </a:tc>
                <a:tc>
                  <a:txBody>
                    <a:bodyPr/>
                    <a:lstStyle/>
                    <a:p>
                      <a:pPr algn="just">
                        <a:lnSpc>
                          <a:spcPct val="150000"/>
                        </a:lnSpc>
                        <a:spcAft>
                          <a:spcPts val="0"/>
                        </a:spcAft>
                      </a:pPr>
                      <a:r>
                        <a:rPr lang="en-US" sz="1500">
                          <a:effectLst/>
                        </a:rPr>
                        <a:t>All-Inclusive</a:t>
                      </a:r>
                      <a:endParaRPr lang="en-IN" sz="1500">
                        <a:effectLst/>
                        <a:latin typeface="Times New Roman" panose="02020603050405020304" pitchFamily="18" charset="0"/>
                        <a:ea typeface="Times New Roman" panose="02020603050405020304" pitchFamily="18" charset="0"/>
                      </a:endParaRPr>
                    </a:p>
                  </a:txBody>
                  <a:tcPr marL="54849" marR="54849" marT="0" marB="0"/>
                </a:tc>
                <a:tc>
                  <a:txBody>
                    <a:bodyPr/>
                    <a:lstStyle/>
                    <a:p>
                      <a:pPr algn="just">
                        <a:lnSpc>
                          <a:spcPct val="150000"/>
                        </a:lnSpc>
                        <a:spcAft>
                          <a:spcPts val="0"/>
                        </a:spcAft>
                      </a:pPr>
                      <a:r>
                        <a:rPr lang="en-US" sz="1500">
                          <a:effectLst/>
                        </a:rPr>
                        <a:t>Software Name</a:t>
                      </a:r>
                      <a:endParaRPr lang="en-IN" sz="1500">
                        <a:effectLst/>
                        <a:latin typeface="Times New Roman" panose="02020603050405020304" pitchFamily="18" charset="0"/>
                        <a:ea typeface="Times New Roman" panose="02020603050405020304" pitchFamily="18" charset="0"/>
                      </a:endParaRPr>
                    </a:p>
                  </a:txBody>
                  <a:tcPr marL="54849" marR="54849" marT="0" marB="0"/>
                </a:tc>
                <a:tc>
                  <a:txBody>
                    <a:bodyPr/>
                    <a:lstStyle/>
                    <a:p>
                      <a:pPr algn="just">
                        <a:lnSpc>
                          <a:spcPct val="150000"/>
                        </a:lnSpc>
                        <a:spcAft>
                          <a:spcPts val="0"/>
                        </a:spcAft>
                      </a:pPr>
                      <a:r>
                        <a:rPr lang="en-US" sz="1500">
                          <a:effectLst/>
                        </a:rPr>
                        <a:t>Description</a:t>
                      </a:r>
                      <a:endParaRPr lang="en-IN" sz="1500">
                        <a:effectLst/>
                        <a:latin typeface="Times New Roman" panose="02020603050405020304" pitchFamily="18" charset="0"/>
                        <a:ea typeface="Times New Roman" panose="02020603050405020304" pitchFamily="18" charset="0"/>
                      </a:endParaRPr>
                    </a:p>
                  </a:txBody>
                  <a:tcPr marL="54849" marR="54849" marT="0" marB="0"/>
                </a:tc>
              </a:tr>
              <a:tr h="791695">
                <a:tc>
                  <a:txBody>
                    <a:bodyPr/>
                    <a:lstStyle/>
                    <a:p>
                      <a:pPr marL="342900" lvl="0" indent="-342900" algn="just">
                        <a:lnSpc>
                          <a:spcPct val="150000"/>
                        </a:lnSpc>
                        <a:spcAft>
                          <a:spcPts val="0"/>
                        </a:spcAft>
                        <a:buFont typeface="+mj-lt"/>
                        <a:buAutoNum type="arabicPeriod"/>
                      </a:pPr>
                      <a:r>
                        <a:rPr lang="en-US" sz="1500" dirty="0">
                          <a:effectLst/>
                        </a:rPr>
                        <a:t> </a:t>
                      </a:r>
                      <a:endParaRPr lang="en-IN" sz="1500" dirty="0">
                        <a:effectLst/>
                        <a:latin typeface="Times New Roman" panose="02020603050405020304" pitchFamily="18" charset="0"/>
                        <a:ea typeface="Times New Roman" panose="02020603050405020304" pitchFamily="18" charset="0"/>
                      </a:endParaRPr>
                    </a:p>
                  </a:txBody>
                  <a:tcPr marL="54849" marR="54849" marT="0" marB="0"/>
                </a:tc>
                <a:tc>
                  <a:txBody>
                    <a:bodyPr/>
                    <a:lstStyle/>
                    <a:p>
                      <a:pPr algn="just">
                        <a:lnSpc>
                          <a:spcPct val="150000"/>
                        </a:lnSpc>
                        <a:spcAft>
                          <a:spcPts val="0"/>
                        </a:spcAft>
                      </a:pPr>
                      <a:r>
                        <a:rPr lang="en-US" sz="1500">
                          <a:effectLst/>
                        </a:rPr>
                        <a:t>IDE</a:t>
                      </a:r>
                      <a:endParaRPr lang="en-IN" sz="1500">
                        <a:effectLst/>
                        <a:latin typeface="Times New Roman" panose="02020603050405020304" pitchFamily="18" charset="0"/>
                        <a:ea typeface="Times New Roman" panose="02020603050405020304" pitchFamily="18" charset="0"/>
                      </a:endParaRPr>
                    </a:p>
                  </a:txBody>
                  <a:tcPr marL="54849" marR="54849" marT="0" marB="0"/>
                </a:tc>
                <a:tc>
                  <a:txBody>
                    <a:bodyPr/>
                    <a:lstStyle/>
                    <a:p>
                      <a:pPr algn="just">
                        <a:lnSpc>
                          <a:spcPct val="150000"/>
                        </a:lnSpc>
                        <a:spcAft>
                          <a:spcPts val="0"/>
                        </a:spcAft>
                      </a:pPr>
                      <a:r>
                        <a:rPr lang="en-US" sz="1500">
                          <a:effectLst/>
                        </a:rPr>
                        <a:t>Arduino IDE</a:t>
                      </a:r>
                      <a:endParaRPr lang="en-IN" sz="1500">
                        <a:effectLst/>
                        <a:latin typeface="Times New Roman" panose="02020603050405020304" pitchFamily="18" charset="0"/>
                        <a:ea typeface="Times New Roman" panose="02020603050405020304" pitchFamily="18" charset="0"/>
                      </a:endParaRPr>
                    </a:p>
                  </a:txBody>
                  <a:tcPr marL="54849" marR="54849" marT="0" marB="0"/>
                </a:tc>
                <a:tc>
                  <a:txBody>
                    <a:bodyPr/>
                    <a:lstStyle/>
                    <a:p>
                      <a:pPr algn="just">
                        <a:lnSpc>
                          <a:spcPct val="150000"/>
                        </a:lnSpc>
                        <a:spcAft>
                          <a:spcPts val="0"/>
                        </a:spcAft>
                      </a:pPr>
                      <a:r>
                        <a:rPr lang="en-US" sz="1500">
                          <a:effectLst/>
                        </a:rPr>
                        <a:t>Used to code NodeMcu and RFID module.</a:t>
                      </a:r>
                      <a:endParaRPr lang="en-IN" sz="1500">
                        <a:effectLst/>
                        <a:latin typeface="Times New Roman" panose="02020603050405020304" pitchFamily="18" charset="0"/>
                        <a:ea typeface="Times New Roman" panose="02020603050405020304" pitchFamily="18" charset="0"/>
                      </a:endParaRPr>
                    </a:p>
                  </a:txBody>
                  <a:tcPr marL="54849" marR="54849" marT="0" marB="0"/>
                </a:tc>
              </a:tr>
              <a:tr h="1583392">
                <a:tc>
                  <a:txBody>
                    <a:bodyPr/>
                    <a:lstStyle/>
                    <a:p>
                      <a:pPr marL="0" lvl="0" indent="0" algn="just">
                        <a:lnSpc>
                          <a:spcPct val="150000"/>
                        </a:lnSpc>
                        <a:spcAft>
                          <a:spcPts val="0"/>
                        </a:spcAft>
                        <a:buFont typeface="+mj-lt"/>
                        <a:buNone/>
                      </a:pPr>
                      <a:r>
                        <a:rPr lang="en-US" sz="1500" dirty="0" smtClean="0">
                          <a:effectLst/>
                          <a:latin typeface="+mn-lt"/>
                          <a:ea typeface="+mn-ea"/>
                        </a:rPr>
                        <a:t>2.</a:t>
                      </a:r>
                      <a:r>
                        <a:rPr lang="en-US" sz="1500" baseline="0" dirty="0" smtClean="0">
                          <a:effectLst/>
                          <a:latin typeface="+mn-lt"/>
                          <a:ea typeface="+mn-ea"/>
                        </a:rPr>
                        <a:t> </a:t>
                      </a:r>
                      <a:endParaRPr lang="en-IN" sz="1500" dirty="0">
                        <a:effectLst/>
                        <a:latin typeface="Times New Roman" panose="02020603050405020304" pitchFamily="18" charset="0"/>
                        <a:ea typeface="Times New Roman" panose="02020603050405020304" pitchFamily="18" charset="0"/>
                      </a:endParaRPr>
                    </a:p>
                  </a:txBody>
                  <a:tcPr marL="54849" marR="54849" marT="0" marB="0"/>
                </a:tc>
                <a:tc>
                  <a:txBody>
                    <a:bodyPr/>
                    <a:lstStyle/>
                    <a:p>
                      <a:pPr algn="just">
                        <a:lnSpc>
                          <a:spcPct val="150000"/>
                        </a:lnSpc>
                        <a:spcAft>
                          <a:spcPts val="0"/>
                        </a:spcAft>
                      </a:pPr>
                      <a:r>
                        <a:rPr lang="en-US" sz="1500" dirty="0">
                          <a:effectLst/>
                        </a:rPr>
                        <a:t>Programming and Scripting Language</a:t>
                      </a:r>
                      <a:endParaRPr lang="en-IN" sz="1500" dirty="0">
                        <a:effectLst/>
                        <a:latin typeface="Times New Roman" panose="02020603050405020304" pitchFamily="18" charset="0"/>
                        <a:ea typeface="Times New Roman" panose="02020603050405020304" pitchFamily="18" charset="0"/>
                      </a:endParaRPr>
                    </a:p>
                  </a:txBody>
                  <a:tcPr marL="54849" marR="54849" marT="0" marB="0"/>
                </a:tc>
                <a:tc>
                  <a:txBody>
                    <a:bodyPr/>
                    <a:lstStyle/>
                    <a:p>
                      <a:pPr algn="just">
                        <a:lnSpc>
                          <a:spcPct val="150000"/>
                        </a:lnSpc>
                        <a:spcAft>
                          <a:spcPts val="0"/>
                        </a:spcAft>
                      </a:pPr>
                      <a:r>
                        <a:rPr lang="en-US" sz="1500">
                          <a:effectLst/>
                        </a:rPr>
                        <a:t>PHP, C language, HTML5, CSS3, JavaScript, Bootstap</a:t>
                      </a:r>
                      <a:endParaRPr lang="en-IN" sz="1500">
                        <a:effectLst/>
                        <a:latin typeface="Times New Roman" panose="02020603050405020304" pitchFamily="18" charset="0"/>
                        <a:ea typeface="Times New Roman" panose="02020603050405020304" pitchFamily="18" charset="0"/>
                      </a:endParaRPr>
                    </a:p>
                  </a:txBody>
                  <a:tcPr marL="54849" marR="54849" marT="0" marB="0"/>
                </a:tc>
                <a:tc>
                  <a:txBody>
                    <a:bodyPr/>
                    <a:lstStyle/>
                    <a:p>
                      <a:pPr algn="just">
                        <a:lnSpc>
                          <a:spcPct val="150000"/>
                        </a:lnSpc>
                        <a:spcAft>
                          <a:spcPts val="0"/>
                        </a:spcAft>
                      </a:pPr>
                      <a:r>
                        <a:rPr lang="en-US" sz="1500">
                          <a:effectLst/>
                        </a:rPr>
                        <a:t>Used for Server Side Scripting,  Client Side Scripting and programming NodeMcu</a:t>
                      </a:r>
                      <a:endParaRPr lang="en-IN" sz="1500">
                        <a:effectLst/>
                        <a:latin typeface="Times New Roman" panose="02020603050405020304" pitchFamily="18" charset="0"/>
                        <a:ea typeface="Times New Roman" panose="02020603050405020304" pitchFamily="18" charset="0"/>
                      </a:endParaRPr>
                    </a:p>
                  </a:txBody>
                  <a:tcPr marL="54849" marR="54849" marT="0" marB="0"/>
                </a:tc>
              </a:tr>
              <a:tr h="791695">
                <a:tc>
                  <a:txBody>
                    <a:bodyPr/>
                    <a:lstStyle/>
                    <a:p>
                      <a:pPr marL="0" lvl="0" indent="0" algn="just">
                        <a:lnSpc>
                          <a:spcPct val="150000"/>
                        </a:lnSpc>
                        <a:spcAft>
                          <a:spcPts val="0"/>
                        </a:spcAft>
                        <a:buFont typeface="+mj-lt"/>
                        <a:buNone/>
                      </a:pPr>
                      <a:r>
                        <a:rPr lang="en-US" sz="1500" dirty="0" smtClean="0">
                          <a:effectLst/>
                        </a:rPr>
                        <a:t>3. </a:t>
                      </a:r>
                      <a:r>
                        <a:rPr lang="en-US" sz="1500" dirty="0">
                          <a:effectLst/>
                        </a:rPr>
                        <a:t> </a:t>
                      </a:r>
                      <a:endParaRPr lang="en-IN" sz="1500" dirty="0">
                        <a:effectLst/>
                        <a:latin typeface="Times New Roman" panose="02020603050405020304" pitchFamily="18" charset="0"/>
                        <a:ea typeface="Times New Roman" panose="02020603050405020304" pitchFamily="18" charset="0"/>
                      </a:endParaRPr>
                    </a:p>
                  </a:txBody>
                  <a:tcPr marL="54849" marR="54849" marT="0" marB="0"/>
                </a:tc>
                <a:tc>
                  <a:txBody>
                    <a:bodyPr/>
                    <a:lstStyle/>
                    <a:p>
                      <a:pPr algn="just">
                        <a:lnSpc>
                          <a:spcPct val="150000"/>
                        </a:lnSpc>
                        <a:spcAft>
                          <a:spcPts val="0"/>
                        </a:spcAft>
                      </a:pPr>
                      <a:r>
                        <a:rPr lang="en-US" sz="1500">
                          <a:effectLst/>
                        </a:rPr>
                        <a:t>Database and Web Server</a:t>
                      </a:r>
                      <a:endParaRPr lang="en-IN" sz="1500">
                        <a:effectLst/>
                        <a:latin typeface="Times New Roman" panose="02020603050405020304" pitchFamily="18" charset="0"/>
                        <a:ea typeface="Times New Roman" panose="02020603050405020304" pitchFamily="18" charset="0"/>
                      </a:endParaRPr>
                    </a:p>
                  </a:txBody>
                  <a:tcPr marL="54849" marR="54849" marT="0" marB="0"/>
                </a:tc>
                <a:tc>
                  <a:txBody>
                    <a:bodyPr/>
                    <a:lstStyle/>
                    <a:p>
                      <a:pPr algn="just">
                        <a:lnSpc>
                          <a:spcPct val="150000"/>
                        </a:lnSpc>
                        <a:spcAft>
                          <a:spcPts val="0"/>
                        </a:spcAft>
                      </a:pPr>
                      <a:r>
                        <a:rPr lang="en-US" sz="1500">
                          <a:effectLst/>
                        </a:rPr>
                        <a:t>MySQL, Apache (XAMPP)</a:t>
                      </a:r>
                      <a:endParaRPr lang="en-IN" sz="1500">
                        <a:effectLst/>
                        <a:latin typeface="Times New Roman" panose="02020603050405020304" pitchFamily="18" charset="0"/>
                        <a:ea typeface="Times New Roman" panose="02020603050405020304" pitchFamily="18" charset="0"/>
                      </a:endParaRPr>
                    </a:p>
                  </a:txBody>
                  <a:tcPr marL="54849" marR="54849" marT="0" marB="0"/>
                </a:tc>
                <a:tc>
                  <a:txBody>
                    <a:bodyPr/>
                    <a:lstStyle/>
                    <a:p>
                      <a:pPr algn="just">
                        <a:lnSpc>
                          <a:spcPct val="150000"/>
                        </a:lnSpc>
                        <a:spcAft>
                          <a:spcPts val="0"/>
                        </a:spcAft>
                      </a:pPr>
                      <a:r>
                        <a:rPr lang="en-US" sz="1500">
                          <a:effectLst/>
                        </a:rPr>
                        <a:t>Used as local Database and local web server</a:t>
                      </a:r>
                      <a:endParaRPr lang="en-IN" sz="1500">
                        <a:effectLst/>
                        <a:latin typeface="Times New Roman" panose="02020603050405020304" pitchFamily="18" charset="0"/>
                        <a:ea typeface="Times New Roman" panose="02020603050405020304" pitchFamily="18" charset="0"/>
                      </a:endParaRPr>
                    </a:p>
                  </a:txBody>
                  <a:tcPr marL="54849" marR="54849" marT="0" marB="0"/>
                </a:tc>
              </a:tr>
              <a:tr h="791695">
                <a:tc>
                  <a:txBody>
                    <a:bodyPr/>
                    <a:lstStyle/>
                    <a:p>
                      <a:pPr marL="0" lvl="0" indent="0" algn="just">
                        <a:lnSpc>
                          <a:spcPct val="150000"/>
                        </a:lnSpc>
                        <a:spcAft>
                          <a:spcPts val="0"/>
                        </a:spcAft>
                        <a:buFont typeface="+mj-lt"/>
                        <a:buNone/>
                      </a:pPr>
                      <a:r>
                        <a:rPr lang="en-US" sz="1500" dirty="0" smtClean="0">
                          <a:effectLst/>
                        </a:rPr>
                        <a:t>4. </a:t>
                      </a:r>
                      <a:r>
                        <a:rPr lang="en-US" sz="1500" dirty="0">
                          <a:effectLst/>
                        </a:rPr>
                        <a:t> </a:t>
                      </a:r>
                      <a:endParaRPr lang="en-IN" sz="1500" dirty="0">
                        <a:effectLst/>
                        <a:latin typeface="Times New Roman" panose="02020603050405020304" pitchFamily="18" charset="0"/>
                        <a:ea typeface="Times New Roman" panose="02020603050405020304" pitchFamily="18" charset="0"/>
                      </a:endParaRPr>
                    </a:p>
                  </a:txBody>
                  <a:tcPr marL="54849" marR="54849" marT="0" marB="0"/>
                </a:tc>
                <a:tc>
                  <a:txBody>
                    <a:bodyPr/>
                    <a:lstStyle/>
                    <a:p>
                      <a:pPr algn="just">
                        <a:lnSpc>
                          <a:spcPct val="150000"/>
                        </a:lnSpc>
                        <a:spcAft>
                          <a:spcPts val="0"/>
                        </a:spcAft>
                      </a:pPr>
                      <a:r>
                        <a:rPr lang="en-US" sz="1500">
                          <a:effectLst/>
                        </a:rPr>
                        <a:t>Framework</a:t>
                      </a:r>
                      <a:endParaRPr lang="en-IN" sz="1500">
                        <a:effectLst/>
                        <a:latin typeface="Times New Roman" panose="02020603050405020304" pitchFamily="18" charset="0"/>
                        <a:ea typeface="Times New Roman" panose="02020603050405020304" pitchFamily="18" charset="0"/>
                      </a:endParaRPr>
                    </a:p>
                  </a:txBody>
                  <a:tcPr marL="54849" marR="54849" marT="0" marB="0"/>
                </a:tc>
                <a:tc>
                  <a:txBody>
                    <a:bodyPr/>
                    <a:lstStyle/>
                    <a:p>
                      <a:pPr algn="just">
                        <a:lnSpc>
                          <a:spcPct val="150000"/>
                        </a:lnSpc>
                        <a:spcAft>
                          <a:spcPts val="0"/>
                        </a:spcAft>
                      </a:pPr>
                      <a:r>
                        <a:rPr lang="en-US" sz="1500">
                          <a:effectLst/>
                        </a:rPr>
                        <a:t>WordPress</a:t>
                      </a:r>
                      <a:endParaRPr lang="en-IN" sz="1500">
                        <a:effectLst/>
                        <a:latin typeface="Times New Roman" panose="02020603050405020304" pitchFamily="18" charset="0"/>
                        <a:ea typeface="Times New Roman" panose="02020603050405020304" pitchFamily="18" charset="0"/>
                      </a:endParaRPr>
                    </a:p>
                  </a:txBody>
                  <a:tcPr marL="54849" marR="54849" marT="0" marB="0"/>
                </a:tc>
                <a:tc>
                  <a:txBody>
                    <a:bodyPr/>
                    <a:lstStyle/>
                    <a:p>
                      <a:pPr algn="just">
                        <a:lnSpc>
                          <a:spcPct val="150000"/>
                        </a:lnSpc>
                        <a:spcAft>
                          <a:spcPts val="0"/>
                        </a:spcAft>
                      </a:pPr>
                      <a:r>
                        <a:rPr lang="en-US" sz="1500">
                          <a:effectLst/>
                        </a:rPr>
                        <a:t>Used for Interface designing and code integration.</a:t>
                      </a:r>
                      <a:endParaRPr lang="en-IN" sz="1500">
                        <a:effectLst/>
                        <a:latin typeface="Times New Roman" panose="02020603050405020304" pitchFamily="18" charset="0"/>
                        <a:ea typeface="Times New Roman" panose="02020603050405020304" pitchFamily="18" charset="0"/>
                      </a:endParaRPr>
                    </a:p>
                  </a:txBody>
                  <a:tcPr marL="54849" marR="54849" marT="0" marB="0"/>
                </a:tc>
              </a:tr>
              <a:tr h="263898">
                <a:tc>
                  <a:txBody>
                    <a:bodyPr/>
                    <a:lstStyle/>
                    <a:p>
                      <a:pPr marL="0" lvl="0" indent="0" algn="just">
                        <a:lnSpc>
                          <a:spcPct val="150000"/>
                        </a:lnSpc>
                        <a:spcAft>
                          <a:spcPts val="0"/>
                        </a:spcAft>
                        <a:buFont typeface="+mj-lt"/>
                        <a:buNone/>
                      </a:pPr>
                      <a:r>
                        <a:rPr lang="en-US" sz="1500" dirty="0" smtClean="0">
                          <a:effectLst/>
                        </a:rPr>
                        <a:t>5. </a:t>
                      </a:r>
                      <a:r>
                        <a:rPr lang="en-US" sz="1500" dirty="0">
                          <a:effectLst/>
                        </a:rPr>
                        <a:t> </a:t>
                      </a:r>
                      <a:endParaRPr lang="en-IN" sz="1500" dirty="0">
                        <a:effectLst/>
                        <a:latin typeface="Times New Roman" panose="02020603050405020304" pitchFamily="18" charset="0"/>
                        <a:ea typeface="Times New Roman" panose="02020603050405020304" pitchFamily="18" charset="0"/>
                      </a:endParaRPr>
                    </a:p>
                  </a:txBody>
                  <a:tcPr marL="54849" marR="54849" marT="0" marB="0"/>
                </a:tc>
                <a:tc>
                  <a:txBody>
                    <a:bodyPr/>
                    <a:lstStyle/>
                    <a:p>
                      <a:pPr algn="just">
                        <a:lnSpc>
                          <a:spcPct val="150000"/>
                        </a:lnSpc>
                        <a:spcAft>
                          <a:spcPts val="0"/>
                        </a:spcAft>
                      </a:pPr>
                      <a:r>
                        <a:rPr lang="en-US" sz="1500">
                          <a:effectLst/>
                        </a:rPr>
                        <a:t>API</a:t>
                      </a:r>
                      <a:endParaRPr lang="en-IN" sz="1500">
                        <a:effectLst/>
                        <a:latin typeface="Times New Roman" panose="02020603050405020304" pitchFamily="18" charset="0"/>
                        <a:ea typeface="Times New Roman" panose="02020603050405020304" pitchFamily="18" charset="0"/>
                      </a:endParaRPr>
                    </a:p>
                  </a:txBody>
                  <a:tcPr marL="54849" marR="54849" marT="0" marB="0"/>
                </a:tc>
                <a:tc>
                  <a:txBody>
                    <a:bodyPr/>
                    <a:lstStyle/>
                    <a:p>
                      <a:pPr algn="just">
                        <a:lnSpc>
                          <a:spcPct val="150000"/>
                        </a:lnSpc>
                        <a:spcAft>
                          <a:spcPts val="0"/>
                        </a:spcAft>
                      </a:pPr>
                      <a:r>
                        <a:rPr lang="en-US" sz="1500">
                          <a:effectLst/>
                        </a:rPr>
                        <a:t>TextLocal</a:t>
                      </a:r>
                      <a:endParaRPr lang="en-IN" sz="1500">
                        <a:effectLst/>
                        <a:latin typeface="Times New Roman" panose="02020603050405020304" pitchFamily="18" charset="0"/>
                        <a:ea typeface="Times New Roman" panose="02020603050405020304" pitchFamily="18" charset="0"/>
                      </a:endParaRPr>
                    </a:p>
                  </a:txBody>
                  <a:tcPr marL="54849" marR="54849" marT="0" marB="0"/>
                </a:tc>
                <a:tc>
                  <a:txBody>
                    <a:bodyPr/>
                    <a:lstStyle/>
                    <a:p>
                      <a:pPr algn="just">
                        <a:lnSpc>
                          <a:spcPct val="150000"/>
                        </a:lnSpc>
                        <a:spcAft>
                          <a:spcPts val="0"/>
                        </a:spcAft>
                      </a:pPr>
                      <a:r>
                        <a:rPr lang="en-US" sz="1500" dirty="0">
                          <a:effectLst/>
                        </a:rPr>
                        <a:t>Used to send SMS.</a:t>
                      </a:r>
                      <a:endParaRPr lang="en-IN" sz="1500" dirty="0">
                        <a:effectLst/>
                        <a:latin typeface="Times New Roman" panose="02020603050405020304" pitchFamily="18" charset="0"/>
                        <a:ea typeface="Times New Roman" panose="02020603050405020304" pitchFamily="18" charset="0"/>
                      </a:endParaRPr>
                    </a:p>
                  </a:txBody>
                  <a:tcPr marL="54849" marR="54849" marT="0" marB="0"/>
                </a:tc>
              </a:tr>
            </a:tbl>
          </a:graphicData>
        </a:graphic>
      </p:graphicFrame>
    </p:spTree>
    <p:extLst>
      <p:ext uri="{BB962C8B-B14F-4D97-AF65-F5344CB8AC3E}">
        <p14:creationId xmlns:p14="http://schemas.microsoft.com/office/powerpoint/2010/main" val="9947069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Algerian" panose="04020705040A02060702" pitchFamily="82" charset="0"/>
              </a:rPr>
              <a:t>Database Structure</a:t>
            </a:r>
            <a:endParaRPr lang="en-IN" dirty="0">
              <a:latin typeface="Algerian" panose="04020705040A02060702" pitchFamily="82" charset="0"/>
            </a:endParaRPr>
          </a:p>
        </p:txBody>
      </p:sp>
      <p:sp>
        <p:nvSpPr>
          <p:cNvPr id="3" name="Content Placeholder 2"/>
          <p:cNvSpPr>
            <a:spLocks noGrp="1"/>
          </p:cNvSpPr>
          <p:nvPr>
            <p:ph idx="1"/>
          </p:nvPr>
        </p:nvSpPr>
        <p:spPr/>
        <p:txBody>
          <a:bodyPr/>
          <a:lstStyle/>
          <a:p>
            <a:pPr marL="0" indent="0">
              <a:buNone/>
            </a:pPr>
            <a:r>
              <a:rPr lang="en-IN" dirty="0" smtClean="0"/>
              <a:t>1.						2.</a:t>
            </a:r>
          </a:p>
          <a:p>
            <a:pPr marL="0" indent="0">
              <a:buNone/>
            </a:pPr>
            <a:r>
              <a:rPr lang="en-IN" dirty="0" smtClean="0"/>
              <a:t> </a:t>
            </a:r>
          </a:p>
          <a:p>
            <a:pPr marL="0" indent="0">
              <a:buNone/>
            </a:pPr>
            <a:endParaRPr lang="en-IN" dirty="0"/>
          </a:p>
          <a:p>
            <a:pPr marL="0" indent="0">
              <a:buNone/>
            </a:pPr>
            <a:endParaRPr lang="en-IN" dirty="0" smtClean="0"/>
          </a:p>
          <a:p>
            <a:pPr marL="0" indent="0">
              <a:buNone/>
            </a:pPr>
            <a:r>
              <a:rPr lang="en-IN" dirty="0" smtClean="0"/>
              <a:t>3.   						4. </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2959062179"/>
              </p:ext>
            </p:extLst>
          </p:nvPr>
        </p:nvGraphicFramePr>
        <p:xfrm>
          <a:off x="1482592" y="1825625"/>
          <a:ext cx="4293870" cy="1600200"/>
        </p:xfrm>
        <a:graphic>
          <a:graphicData uri="http://schemas.openxmlformats.org/drawingml/2006/table">
            <a:tbl>
              <a:tblPr firstRow="1" firstCol="1" bandRow="1">
                <a:tableStyleId>{5C22544A-7EE6-4342-B048-85BDC9FD1C3A}</a:tableStyleId>
              </a:tblPr>
              <a:tblGrid>
                <a:gridCol w="1347470"/>
                <a:gridCol w="1515110"/>
                <a:gridCol w="1431290"/>
              </a:tblGrid>
              <a:tr h="0">
                <a:tc gridSpan="3">
                  <a:txBody>
                    <a:bodyPr/>
                    <a:lstStyle/>
                    <a:p>
                      <a:pPr algn="just">
                        <a:lnSpc>
                          <a:spcPct val="150000"/>
                        </a:lnSpc>
                        <a:spcAft>
                          <a:spcPts val="0"/>
                        </a:spcAft>
                      </a:pPr>
                      <a:r>
                        <a:rPr lang="en-US" sz="1400" dirty="0">
                          <a:effectLst/>
                        </a:rPr>
                        <a:t>Table Name: </a:t>
                      </a:r>
                      <a:r>
                        <a:rPr lang="en-US" sz="1400" dirty="0" err="1">
                          <a:effectLst/>
                        </a:rPr>
                        <a:t>login_parent</a:t>
                      </a:r>
                      <a:endParaRPr lang="en-IN" sz="1100" dirty="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r>
              <a:tr h="0">
                <a:tc>
                  <a:txBody>
                    <a:bodyPr/>
                    <a:lstStyle/>
                    <a:p>
                      <a:pPr algn="just">
                        <a:lnSpc>
                          <a:spcPct val="150000"/>
                        </a:lnSpc>
                        <a:spcAft>
                          <a:spcPts val="0"/>
                        </a:spcAft>
                      </a:pPr>
                      <a:r>
                        <a:rPr lang="en-US" sz="1400">
                          <a:effectLst/>
                        </a:rPr>
                        <a:t>Field Name</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Data type</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Constraints/key</a:t>
                      </a:r>
                      <a:endParaRPr lang="en-IN" sz="11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algn="just">
                        <a:lnSpc>
                          <a:spcPct val="150000"/>
                        </a:lnSpc>
                        <a:spcAft>
                          <a:spcPts val="0"/>
                        </a:spcAft>
                      </a:pPr>
                      <a:r>
                        <a:rPr lang="en-US" sz="1400">
                          <a:effectLst/>
                        </a:rPr>
                        <a:t>inst_id</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Varchar(20)</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Primary key</a:t>
                      </a:r>
                      <a:endParaRPr lang="en-IN" sz="11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algn="just">
                        <a:lnSpc>
                          <a:spcPct val="150000"/>
                        </a:lnSpc>
                        <a:spcAft>
                          <a:spcPts val="0"/>
                        </a:spcAft>
                      </a:pPr>
                      <a:r>
                        <a:rPr lang="en-US" sz="1400">
                          <a:effectLst/>
                        </a:rPr>
                        <a:t>stud_id</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Varchar(20)</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Primary key</a:t>
                      </a:r>
                      <a:endParaRPr lang="en-IN" sz="11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algn="just">
                        <a:lnSpc>
                          <a:spcPct val="150000"/>
                        </a:lnSpc>
                        <a:spcAft>
                          <a:spcPts val="0"/>
                        </a:spcAft>
                      </a:pPr>
                      <a:r>
                        <a:rPr lang="en-US" sz="1400">
                          <a:effectLst/>
                        </a:rPr>
                        <a:t>password</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Varchar(100)</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0"/>
                        </a:spcAft>
                      </a:pPr>
                      <a:r>
                        <a:rPr lang="en-US" sz="1400" dirty="0">
                          <a:effectLst/>
                        </a:rPr>
                        <a:t>­-</a:t>
                      </a:r>
                      <a:endParaRPr lang="en-IN" sz="11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640758365"/>
              </p:ext>
            </p:extLst>
          </p:nvPr>
        </p:nvGraphicFramePr>
        <p:xfrm>
          <a:off x="6793831" y="1825625"/>
          <a:ext cx="4293870" cy="1600200"/>
        </p:xfrm>
        <a:graphic>
          <a:graphicData uri="http://schemas.openxmlformats.org/drawingml/2006/table">
            <a:tbl>
              <a:tblPr firstRow="1" firstCol="1" bandRow="1">
                <a:tableStyleId>{5C22544A-7EE6-4342-B048-85BDC9FD1C3A}</a:tableStyleId>
              </a:tblPr>
              <a:tblGrid>
                <a:gridCol w="1347470"/>
                <a:gridCol w="1515110"/>
                <a:gridCol w="1431290"/>
              </a:tblGrid>
              <a:tr h="0">
                <a:tc gridSpan="3">
                  <a:txBody>
                    <a:bodyPr/>
                    <a:lstStyle/>
                    <a:p>
                      <a:pPr algn="just">
                        <a:lnSpc>
                          <a:spcPct val="150000"/>
                        </a:lnSpc>
                        <a:spcAft>
                          <a:spcPts val="0"/>
                        </a:spcAft>
                      </a:pPr>
                      <a:r>
                        <a:rPr lang="en-US" sz="1400">
                          <a:effectLst/>
                        </a:rPr>
                        <a:t>Table Name: login_teacher</a:t>
                      </a:r>
                      <a:endParaRPr lang="en-IN" sz="11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r>
              <a:tr h="0">
                <a:tc>
                  <a:txBody>
                    <a:bodyPr/>
                    <a:lstStyle/>
                    <a:p>
                      <a:pPr algn="just">
                        <a:lnSpc>
                          <a:spcPct val="150000"/>
                        </a:lnSpc>
                        <a:spcAft>
                          <a:spcPts val="0"/>
                        </a:spcAft>
                      </a:pPr>
                      <a:r>
                        <a:rPr lang="en-US" sz="1400">
                          <a:effectLst/>
                        </a:rPr>
                        <a:t>Field Name</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Data type</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Constraints key</a:t>
                      </a:r>
                      <a:endParaRPr lang="en-IN" sz="11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algn="just">
                        <a:lnSpc>
                          <a:spcPct val="150000"/>
                        </a:lnSpc>
                        <a:spcAft>
                          <a:spcPts val="0"/>
                        </a:spcAft>
                      </a:pPr>
                      <a:r>
                        <a:rPr lang="en-US" sz="1400">
                          <a:effectLst/>
                        </a:rPr>
                        <a:t>inst_id</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Varchar(20)</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Primary key</a:t>
                      </a:r>
                      <a:endParaRPr lang="en-IN" sz="11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algn="just">
                        <a:lnSpc>
                          <a:spcPct val="150000"/>
                        </a:lnSpc>
                        <a:spcAft>
                          <a:spcPts val="0"/>
                        </a:spcAft>
                      </a:pPr>
                      <a:r>
                        <a:rPr lang="en-US" sz="1400">
                          <a:effectLst/>
                        </a:rPr>
                        <a:t>staff_id</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Varchar(20)</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Primary key</a:t>
                      </a:r>
                      <a:endParaRPr lang="en-IN" sz="11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algn="just">
                        <a:lnSpc>
                          <a:spcPct val="150000"/>
                        </a:lnSpc>
                        <a:spcAft>
                          <a:spcPts val="0"/>
                        </a:spcAft>
                      </a:pPr>
                      <a:r>
                        <a:rPr lang="en-US" sz="1400">
                          <a:effectLst/>
                        </a:rPr>
                        <a:t>Pass</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Varchar(100)</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0"/>
                        </a:spcAft>
                      </a:pPr>
                      <a:r>
                        <a:rPr lang="en-US" sz="1400" dirty="0">
                          <a:effectLst/>
                        </a:rPr>
                        <a:t>-</a:t>
                      </a:r>
                      <a:endParaRPr lang="en-IN" sz="11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581452462"/>
              </p:ext>
            </p:extLst>
          </p:nvPr>
        </p:nvGraphicFramePr>
        <p:xfrm>
          <a:off x="1482592" y="4001294"/>
          <a:ext cx="4293870" cy="1280160"/>
        </p:xfrm>
        <a:graphic>
          <a:graphicData uri="http://schemas.openxmlformats.org/drawingml/2006/table">
            <a:tbl>
              <a:tblPr firstRow="1" firstCol="1" bandRow="1">
                <a:tableStyleId>{5C22544A-7EE6-4342-B048-85BDC9FD1C3A}</a:tableStyleId>
              </a:tblPr>
              <a:tblGrid>
                <a:gridCol w="1347470"/>
                <a:gridCol w="1515110"/>
                <a:gridCol w="1431290"/>
              </a:tblGrid>
              <a:tr h="0">
                <a:tc gridSpan="3">
                  <a:txBody>
                    <a:bodyPr/>
                    <a:lstStyle/>
                    <a:p>
                      <a:pPr algn="just">
                        <a:lnSpc>
                          <a:spcPct val="150000"/>
                        </a:lnSpc>
                        <a:spcAft>
                          <a:spcPts val="0"/>
                        </a:spcAft>
                      </a:pPr>
                      <a:r>
                        <a:rPr lang="en-US" sz="1400">
                          <a:effectLst/>
                        </a:rPr>
                        <a:t>Table Name: dev_login</a:t>
                      </a:r>
                      <a:endParaRPr lang="en-IN" sz="11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r>
              <a:tr h="0">
                <a:tc>
                  <a:txBody>
                    <a:bodyPr/>
                    <a:lstStyle/>
                    <a:p>
                      <a:pPr algn="just">
                        <a:lnSpc>
                          <a:spcPct val="150000"/>
                        </a:lnSpc>
                        <a:spcAft>
                          <a:spcPts val="0"/>
                        </a:spcAft>
                      </a:pPr>
                      <a:r>
                        <a:rPr lang="en-US" sz="1400">
                          <a:effectLst/>
                        </a:rPr>
                        <a:t>Field Name</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Data type</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Constraints key</a:t>
                      </a:r>
                      <a:endParaRPr lang="en-IN" sz="11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algn="just">
                        <a:lnSpc>
                          <a:spcPct val="150000"/>
                        </a:lnSpc>
                        <a:spcAft>
                          <a:spcPts val="0"/>
                        </a:spcAft>
                      </a:pPr>
                      <a:r>
                        <a:rPr lang="en-US" sz="1400">
                          <a:effectLst/>
                        </a:rPr>
                        <a:t>username</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Varchar(30)</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Primary key</a:t>
                      </a:r>
                      <a:endParaRPr lang="en-IN" sz="11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algn="just">
                        <a:lnSpc>
                          <a:spcPct val="150000"/>
                        </a:lnSpc>
                        <a:spcAft>
                          <a:spcPts val="0"/>
                        </a:spcAft>
                      </a:pPr>
                      <a:r>
                        <a:rPr lang="en-US" sz="1400" dirty="0">
                          <a:effectLst/>
                        </a:rPr>
                        <a:t>password</a:t>
                      </a:r>
                      <a:endParaRPr lang="en-IN"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Varchar(100)</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0"/>
                        </a:spcAft>
                      </a:pPr>
                      <a:r>
                        <a:rPr lang="en-US" sz="1400" dirty="0">
                          <a:effectLst/>
                        </a:rPr>
                        <a:t>-</a:t>
                      </a:r>
                      <a:endParaRPr lang="en-IN" sz="11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990182694"/>
              </p:ext>
            </p:extLst>
          </p:nvPr>
        </p:nvGraphicFramePr>
        <p:xfrm>
          <a:off x="6793831" y="4001294"/>
          <a:ext cx="4293870" cy="2240280"/>
        </p:xfrm>
        <a:graphic>
          <a:graphicData uri="http://schemas.openxmlformats.org/drawingml/2006/table">
            <a:tbl>
              <a:tblPr firstRow="1" firstCol="1" bandRow="1">
                <a:tableStyleId>{5C22544A-7EE6-4342-B048-85BDC9FD1C3A}</a:tableStyleId>
              </a:tblPr>
              <a:tblGrid>
                <a:gridCol w="1347470"/>
                <a:gridCol w="1515110"/>
                <a:gridCol w="1431290"/>
              </a:tblGrid>
              <a:tr h="0">
                <a:tc gridSpan="3">
                  <a:txBody>
                    <a:bodyPr/>
                    <a:lstStyle/>
                    <a:p>
                      <a:pPr algn="just">
                        <a:lnSpc>
                          <a:spcPct val="150000"/>
                        </a:lnSpc>
                        <a:spcAft>
                          <a:spcPts val="0"/>
                        </a:spcAft>
                      </a:pPr>
                      <a:r>
                        <a:rPr lang="en-US" sz="1400" dirty="0">
                          <a:effectLst/>
                        </a:rPr>
                        <a:t>Table Name: </a:t>
                      </a:r>
                      <a:r>
                        <a:rPr lang="en-US" sz="1400" dirty="0" err="1">
                          <a:effectLst/>
                        </a:rPr>
                        <a:t>institute_master</a:t>
                      </a:r>
                      <a:endParaRPr lang="en-IN" sz="1100" dirty="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r>
              <a:tr h="0">
                <a:tc>
                  <a:txBody>
                    <a:bodyPr/>
                    <a:lstStyle/>
                    <a:p>
                      <a:pPr algn="just">
                        <a:lnSpc>
                          <a:spcPct val="150000"/>
                        </a:lnSpc>
                        <a:spcAft>
                          <a:spcPts val="0"/>
                        </a:spcAft>
                      </a:pPr>
                      <a:r>
                        <a:rPr lang="en-US" sz="1400">
                          <a:effectLst/>
                        </a:rPr>
                        <a:t>Field Name</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Data type</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Constraints key</a:t>
                      </a:r>
                      <a:endParaRPr lang="en-IN" sz="11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algn="just">
                        <a:lnSpc>
                          <a:spcPct val="150000"/>
                        </a:lnSpc>
                        <a:spcAft>
                          <a:spcPts val="0"/>
                        </a:spcAft>
                      </a:pPr>
                      <a:r>
                        <a:rPr lang="en-US" sz="1400">
                          <a:effectLst/>
                        </a:rPr>
                        <a:t>institute_id</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Varchar(20)</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Primary Key</a:t>
                      </a:r>
                      <a:endParaRPr lang="en-IN" sz="11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algn="just">
                        <a:lnSpc>
                          <a:spcPct val="150000"/>
                        </a:lnSpc>
                        <a:spcAft>
                          <a:spcPts val="0"/>
                        </a:spcAft>
                      </a:pPr>
                      <a:r>
                        <a:rPr lang="en-US" sz="1400">
                          <a:effectLst/>
                        </a:rPr>
                        <a:t>Name</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Varchar(100)</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Not null</a:t>
                      </a:r>
                      <a:endParaRPr lang="en-IN" sz="11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algn="just">
                        <a:lnSpc>
                          <a:spcPct val="150000"/>
                        </a:lnSpc>
                        <a:spcAft>
                          <a:spcPts val="0"/>
                        </a:spcAft>
                      </a:pPr>
                      <a:r>
                        <a:rPr lang="en-US" sz="1400">
                          <a:effectLst/>
                        </a:rPr>
                        <a:t>contact_no</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Varchar(20)</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Not null</a:t>
                      </a:r>
                      <a:endParaRPr lang="en-IN" sz="11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algn="just">
                        <a:lnSpc>
                          <a:spcPct val="150000"/>
                        </a:lnSpc>
                        <a:spcAft>
                          <a:spcPts val="0"/>
                        </a:spcAft>
                      </a:pPr>
                      <a:r>
                        <a:rPr lang="en-US" sz="1400">
                          <a:effectLst/>
                        </a:rPr>
                        <a:t>email_id</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Varchar(100)</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Not null</a:t>
                      </a:r>
                      <a:endParaRPr lang="en-IN" sz="11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algn="just">
                        <a:lnSpc>
                          <a:spcPct val="150000"/>
                        </a:lnSpc>
                        <a:spcAft>
                          <a:spcPts val="0"/>
                        </a:spcAft>
                      </a:pPr>
                      <a:r>
                        <a:rPr lang="en-US" sz="1400">
                          <a:effectLst/>
                        </a:rPr>
                        <a:t>address</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Varchar(1000)</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dirty="0">
                          <a:effectLst/>
                        </a:rPr>
                        <a:t>Not null</a:t>
                      </a:r>
                      <a:endParaRPr lang="en-IN" sz="11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4264354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7200"/>
            <a:ext cx="10515600" cy="5719763"/>
          </a:xfrm>
        </p:spPr>
        <p:txBody>
          <a:bodyPr/>
          <a:lstStyle/>
          <a:p>
            <a:pPr marL="0" indent="0">
              <a:buNone/>
            </a:pPr>
            <a:r>
              <a:rPr lang="en-IN" dirty="0" smtClean="0"/>
              <a:t>5.						6. </a:t>
            </a:r>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smtClean="0"/>
              <a:t>						</a:t>
            </a:r>
            <a:endParaRPr lang="en-IN" dirty="0"/>
          </a:p>
          <a:p>
            <a:pPr marL="0" indent="0">
              <a:buNone/>
            </a:pPr>
            <a:r>
              <a:rPr lang="en-IN" dirty="0" smtClean="0"/>
              <a:t>						8.</a:t>
            </a:r>
          </a:p>
          <a:p>
            <a:pPr marL="0" indent="0">
              <a:buNone/>
            </a:pPr>
            <a:endParaRPr lang="en-IN" dirty="0"/>
          </a:p>
          <a:p>
            <a:pPr marL="0" indent="0">
              <a:buNone/>
            </a:pPr>
            <a:endParaRPr lang="en-IN" dirty="0" smtClean="0"/>
          </a:p>
          <a:p>
            <a:pPr marL="0" indent="0">
              <a:buNone/>
            </a:pPr>
            <a:r>
              <a:rPr lang="en-IN" dirty="0" smtClean="0"/>
              <a:t>7</a:t>
            </a:r>
            <a:r>
              <a:rPr lang="en-IN" dirty="0" smtClean="0"/>
              <a:t>.  </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624210161"/>
              </p:ext>
            </p:extLst>
          </p:nvPr>
        </p:nvGraphicFramePr>
        <p:xfrm>
          <a:off x="1302118" y="457200"/>
          <a:ext cx="4293870" cy="3520440"/>
        </p:xfrm>
        <a:graphic>
          <a:graphicData uri="http://schemas.openxmlformats.org/drawingml/2006/table">
            <a:tbl>
              <a:tblPr firstRow="1" firstCol="1" bandRow="1">
                <a:tableStyleId>{5C22544A-7EE6-4342-B048-85BDC9FD1C3A}</a:tableStyleId>
              </a:tblPr>
              <a:tblGrid>
                <a:gridCol w="1347470"/>
                <a:gridCol w="1515110"/>
                <a:gridCol w="1431290"/>
              </a:tblGrid>
              <a:tr h="0">
                <a:tc gridSpan="3">
                  <a:txBody>
                    <a:bodyPr/>
                    <a:lstStyle/>
                    <a:p>
                      <a:pPr algn="just">
                        <a:lnSpc>
                          <a:spcPct val="150000"/>
                        </a:lnSpc>
                        <a:spcAft>
                          <a:spcPts val="0"/>
                        </a:spcAft>
                      </a:pPr>
                      <a:r>
                        <a:rPr lang="en-US" sz="1400">
                          <a:effectLst/>
                        </a:rPr>
                        <a:t>Table Name:  attendance_log</a:t>
                      </a:r>
                      <a:endParaRPr lang="en-IN" sz="11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r>
              <a:tr h="0">
                <a:tc>
                  <a:txBody>
                    <a:bodyPr/>
                    <a:lstStyle/>
                    <a:p>
                      <a:pPr algn="just">
                        <a:lnSpc>
                          <a:spcPct val="150000"/>
                        </a:lnSpc>
                        <a:spcAft>
                          <a:spcPts val="0"/>
                        </a:spcAft>
                      </a:pPr>
                      <a:r>
                        <a:rPr lang="en-US" sz="1400">
                          <a:effectLst/>
                        </a:rPr>
                        <a:t>Field Name</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Data type</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Constraints key</a:t>
                      </a:r>
                      <a:endParaRPr lang="en-IN" sz="11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algn="just">
                        <a:lnSpc>
                          <a:spcPct val="150000"/>
                        </a:lnSpc>
                        <a:spcAft>
                          <a:spcPts val="0"/>
                        </a:spcAft>
                      </a:pPr>
                      <a:r>
                        <a:rPr lang="en-US" sz="1400">
                          <a:effectLst/>
                        </a:rPr>
                        <a:t>Slno</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Int</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A.I.</a:t>
                      </a:r>
                      <a:endParaRPr lang="en-IN" sz="11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algn="just">
                        <a:lnSpc>
                          <a:spcPct val="150000"/>
                        </a:lnSpc>
                        <a:spcAft>
                          <a:spcPts val="0"/>
                        </a:spcAft>
                      </a:pPr>
                      <a:r>
                        <a:rPr lang="en-US" sz="1400">
                          <a:effectLst/>
                        </a:rPr>
                        <a:t>institute_id</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Varchar(20)</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Not null</a:t>
                      </a:r>
                      <a:endParaRPr lang="en-IN" sz="11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algn="just">
                        <a:lnSpc>
                          <a:spcPct val="150000"/>
                        </a:lnSpc>
                        <a:spcAft>
                          <a:spcPts val="0"/>
                        </a:spcAft>
                      </a:pPr>
                      <a:r>
                        <a:rPr lang="en-US" sz="1400">
                          <a:effectLst/>
                        </a:rPr>
                        <a:t>Rfid</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Varchar(20)</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Not null</a:t>
                      </a:r>
                      <a:endParaRPr lang="en-IN" sz="11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algn="just">
                        <a:lnSpc>
                          <a:spcPct val="150000"/>
                        </a:lnSpc>
                        <a:spcAft>
                          <a:spcPts val="0"/>
                        </a:spcAft>
                      </a:pPr>
                      <a:r>
                        <a:rPr lang="en-US" sz="1400">
                          <a:effectLst/>
                        </a:rPr>
                        <a:t>Regno</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Varchar(20)</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Not null</a:t>
                      </a:r>
                      <a:endParaRPr lang="en-IN" sz="11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algn="just">
                        <a:lnSpc>
                          <a:spcPct val="150000"/>
                        </a:lnSpc>
                        <a:spcAft>
                          <a:spcPts val="0"/>
                        </a:spcAft>
                      </a:pPr>
                      <a:r>
                        <a:rPr lang="en-US" sz="1400">
                          <a:effectLst/>
                        </a:rPr>
                        <a:t>Class</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Varchar(10)</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Not null</a:t>
                      </a:r>
                      <a:endParaRPr lang="en-IN" sz="11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algn="just">
                        <a:lnSpc>
                          <a:spcPct val="150000"/>
                        </a:lnSpc>
                        <a:spcAft>
                          <a:spcPts val="0"/>
                        </a:spcAft>
                      </a:pPr>
                      <a:r>
                        <a:rPr lang="en-US" sz="1400">
                          <a:effectLst/>
                        </a:rPr>
                        <a:t>date1</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date</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Not null</a:t>
                      </a:r>
                      <a:endParaRPr lang="en-IN" sz="11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algn="just">
                        <a:lnSpc>
                          <a:spcPct val="150000"/>
                        </a:lnSpc>
                        <a:spcAft>
                          <a:spcPts val="0"/>
                        </a:spcAft>
                      </a:pPr>
                      <a:r>
                        <a:rPr lang="en-US" sz="1400">
                          <a:effectLst/>
                        </a:rPr>
                        <a:t>time1</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time</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Not null</a:t>
                      </a:r>
                      <a:endParaRPr lang="en-IN" sz="11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algn="just">
                        <a:lnSpc>
                          <a:spcPct val="150000"/>
                        </a:lnSpc>
                        <a:spcAft>
                          <a:spcPts val="0"/>
                        </a:spcAft>
                      </a:pPr>
                      <a:r>
                        <a:rPr lang="en-US" sz="1400">
                          <a:effectLst/>
                        </a:rPr>
                        <a:t>present_stat</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Varchar(10)</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Not null</a:t>
                      </a:r>
                      <a:endParaRPr lang="en-IN" sz="11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algn="just">
                        <a:lnSpc>
                          <a:spcPct val="150000"/>
                        </a:lnSpc>
                        <a:spcAft>
                          <a:spcPts val="0"/>
                        </a:spcAft>
                      </a:pPr>
                      <a:r>
                        <a:rPr lang="en-US" sz="1400" dirty="0" err="1">
                          <a:effectLst/>
                        </a:rPr>
                        <a:t>msg_stat</a:t>
                      </a:r>
                      <a:endParaRPr lang="en-IN"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Varchar(20)</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dirty="0">
                          <a:effectLst/>
                        </a:rPr>
                        <a:t>Not null</a:t>
                      </a:r>
                      <a:endParaRPr lang="en-IN" sz="11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75130441"/>
              </p:ext>
            </p:extLst>
          </p:nvPr>
        </p:nvGraphicFramePr>
        <p:xfrm>
          <a:off x="6860707" y="457200"/>
          <a:ext cx="4293870" cy="1280160"/>
        </p:xfrm>
        <a:graphic>
          <a:graphicData uri="http://schemas.openxmlformats.org/drawingml/2006/table">
            <a:tbl>
              <a:tblPr firstRow="1" firstCol="1" bandRow="1">
                <a:tableStyleId>{5C22544A-7EE6-4342-B048-85BDC9FD1C3A}</a:tableStyleId>
              </a:tblPr>
              <a:tblGrid>
                <a:gridCol w="1347470"/>
                <a:gridCol w="1515110"/>
                <a:gridCol w="1431290"/>
              </a:tblGrid>
              <a:tr h="0">
                <a:tc gridSpan="3">
                  <a:txBody>
                    <a:bodyPr/>
                    <a:lstStyle/>
                    <a:p>
                      <a:pPr algn="just">
                        <a:lnSpc>
                          <a:spcPct val="150000"/>
                        </a:lnSpc>
                        <a:spcAft>
                          <a:spcPts val="0"/>
                        </a:spcAft>
                      </a:pPr>
                      <a:r>
                        <a:rPr lang="en-US" sz="1400">
                          <a:effectLst/>
                        </a:rPr>
                        <a:t>Table Name:  inst_working_days</a:t>
                      </a:r>
                      <a:endParaRPr lang="en-IN" sz="11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r>
              <a:tr h="0">
                <a:tc>
                  <a:txBody>
                    <a:bodyPr/>
                    <a:lstStyle/>
                    <a:p>
                      <a:pPr algn="just">
                        <a:lnSpc>
                          <a:spcPct val="150000"/>
                        </a:lnSpc>
                        <a:spcAft>
                          <a:spcPts val="0"/>
                        </a:spcAft>
                      </a:pPr>
                      <a:r>
                        <a:rPr lang="en-US" sz="1400">
                          <a:effectLst/>
                        </a:rPr>
                        <a:t>Field Name</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Data type</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Constraints key</a:t>
                      </a:r>
                      <a:endParaRPr lang="en-IN" sz="11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algn="just">
                        <a:lnSpc>
                          <a:spcPct val="150000"/>
                        </a:lnSpc>
                        <a:spcAft>
                          <a:spcPts val="0"/>
                        </a:spcAft>
                      </a:pPr>
                      <a:r>
                        <a:rPr lang="en-US" sz="1400">
                          <a:effectLst/>
                        </a:rPr>
                        <a:t>institute_id</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Varchar(20)</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Primary key</a:t>
                      </a:r>
                      <a:endParaRPr lang="en-IN" sz="11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algn="just">
                        <a:lnSpc>
                          <a:spcPct val="150000"/>
                        </a:lnSpc>
                        <a:spcAft>
                          <a:spcPts val="0"/>
                        </a:spcAft>
                      </a:pPr>
                      <a:r>
                        <a:rPr lang="en-US" sz="1400">
                          <a:effectLst/>
                        </a:rPr>
                        <a:t>working_days</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bigint</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dirty="0">
                          <a:effectLst/>
                        </a:rPr>
                        <a:t>Not null</a:t>
                      </a:r>
                      <a:endParaRPr lang="en-IN" sz="11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96478250"/>
              </p:ext>
            </p:extLst>
          </p:nvPr>
        </p:nvGraphicFramePr>
        <p:xfrm>
          <a:off x="1302118" y="4600466"/>
          <a:ext cx="4293870" cy="1280160"/>
        </p:xfrm>
        <a:graphic>
          <a:graphicData uri="http://schemas.openxmlformats.org/drawingml/2006/table">
            <a:tbl>
              <a:tblPr firstRow="1" firstCol="1" bandRow="1">
                <a:tableStyleId>{5C22544A-7EE6-4342-B048-85BDC9FD1C3A}</a:tableStyleId>
              </a:tblPr>
              <a:tblGrid>
                <a:gridCol w="1347470"/>
                <a:gridCol w="1515110"/>
                <a:gridCol w="1431290"/>
              </a:tblGrid>
              <a:tr h="0">
                <a:tc gridSpan="3">
                  <a:txBody>
                    <a:bodyPr/>
                    <a:lstStyle/>
                    <a:p>
                      <a:pPr algn="just">
                        <a:lnSpc>
                          <a:spcPct val="150000"/>
                        </a:lnSpc>
                        <a:spcAft>
                          <a:spcPts val="0"/>
                        </a:spcAft>
                      </a:pPr>
                      <a:r>
                        <a:rPr lang="en-US" sz="1400" dirty="0">
                          <a:effectLst/>
                        </a:rPr>
                        <a:t>Table Name: </a:t>
                      </a:r>
                      <a:r>
                        <a:rPr lang="en-US" sz="1400" dirty="0" err="1">
                          <a:effectLst/>
                        </a:rPr>
                        <a:t>working_days_log</a:t>
                      </a:r>
                      <a:endParaRPr lang="en-IN" sz="1100" dirty="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r>
              <a:tr h="0">
                <a:tc>
                  <a:txBody>
                    <a:bodyPr/>
                    <a:lstStyle/>
                    <a:p>
                      <a:pPr algn="just">
                        <a:lnSpc>
                          <a:spcPct val="150000"/>
                        </a:lnSpc>
                        <a:spcAft>
                          <a:spcPts val="0"/>
                        </a:spcAft>
                      </a:pPr>
                      <a:r>
                        <a:rPr lang="en-US" sz="1400" dirty="0">
                          <a:effectLst/>
                        </a:rPr>
                        <a:t>Field Name</a:t>
                      </a:r>
                      <a:endParaRPr lang="en-IN"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Data type</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Constraints key</a:t>
                      </a:r>
                      <a:endParaRPr lang="en-IN" sz="11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algn="just">
                        <a:lnSpc>
                          <a:spcPct val="150000"/>
                        </a:lnSpc>
                        <a:spcAft>
                          <a:spcPts val="0"/>
                        </a:spcAft>
                      </a:pPr>
                      <a:r>
                        <a:rPr lang="en-US" sz="1400">
                          <a:effectLst/>
                        </a:rPr>
                        <a:t>institute_id</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Varchar(20)</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Primary key</a:t>
                      </a:r>
                      <a:endParaRPr lang="en-IN" sz="11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algn="just">
                        <a:lnSpc>
                          <a:spcPct val="150000"/>
                        </a:lnSpc>
                        <a:spcAft>
                          <a:spcPts val="0"/>
                        </a:spcAft>
                      </a:pPr>
                      <a:r>
                        <a:rPr lang="en-US" sz="1400">
                          <a:effectLst/>
                        </a:rPr>
                        <a:t>Date</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Date</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dirty="0">
                          <a:effectLst/>
                        </a:rPr>
                        <a:t>Not null</a:t>
                      </a:r>
                      <a:endParaRPr lang="en-IN" sz="11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11336333"/>
              </p:ext>
            </p:extLst>
          </p:nvPr>
        </p:nvGraphicFramePr>
        <p:xfrm>
          <a:off x="6860707" y="2839043"/>
          <a:ext cx="4293870" cy="3840480"/>
        </p:xfrm>
        <a:graphic>
          <a:graphicData uri="http://schemas.openxmlformats.org/drawingml/2006/table">
            <a:tbl>
              <a:tblPr firstRow="1" firstCol="1" bandRow="1">
                <a:tableStyleId>{5C22544A-7EE6-4342-B048-85BDC9FD1C3A}</a:tableStyleId>
              </a:tblPr>
              <a:tblGrid>
                <a:gridCol w="1347470"/>
                <a:gridCol w="1515110"/>
                <a:gridCol w="1431290"/>
              </a:tblGrid>
              <a:tr h="0">
                <a:tc gridSpan="3">
                  <a:txBody>
                    <a:bodyPr/>
                    <a:lstStyle/>
                    <a:p>
                      <a:pPr algn="just">
                        <a:lnSpc>
                          <a:spcPct val="150000"/>
                        </a:lnSpc>
                        <a:spcAft>
                          <a:spcPts val="0"/>
                        </a:spcAft>
                      </a:pPr>
                      <a:r>
                        <a:rPr lang="en-US" sz="1400">
                          <a:effectLst/>
                        </a:rPr>
                        <a:t>Table Name: student_master</a:t>
                      </a:r>
                      <a:endParaRPr lang="en-IN" sz="11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r>
              <a:tr h="0">
                <a:tc>
                  <a:txBody>
                    <a:bodyPr/>
                    <a:lstStyle/>
                    <a:p>
                      <a:pPr algn="just">
                        <a:lnSpc>
                          <a:spcPct val="150000"/>
                        </a:lnSpc>
                        <a:spcAft>
                          <a:spcPts val="0"/>
                        </a:spcAft>
                      </a:pPr>
                      <a:r>
                        <a:rPr lang="en-US" sz="1400">
                          <a:effectLst/>
                        </a:rPr>
                        <a:t>Field Name</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Data type</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Constraints key</a:t>
                      </a:r>
                      <a:endParaRPr lang="en-IN" sz="11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algn="just">
                        <a:lnSpc>
                          <a:spcPct val="150000"/>
                        </a:lnSpc>
                        <a:spcAft>
                          <a:spcPts val="0"/>
                        </a:spcAft>
                      </a:pPr>
                      <a:r>
                        <a:rPr lang="en-US" sz="1400">
                          <a:effectLst/>
                        </a:rPr>
                        <a:t>institute_id</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Varchar(20)</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Primary key</a:t>
                      </a:r>
                      <a:endParaRPr lang="en-IN" sz="11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algn="just">
                        <a:lnSpc>
                          <a:spcPct val="150000"/>
                        </a:lnSpc>
                        <a:spcAft>
                          <a:spcPts val="0"/>
                        </a:spcAft>
                      </a:pPr>
                      <a:r>
                        <a:rPr lang="en-US" sz="1400">
                          <a:effectLst/>
                        </a:rPr>
                        <a:t>Rfid</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Varchar(100)</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Primary key</a:t>
                      </a:r>
                      <a:endParaRPr lang="en-IN" sz="11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algn="just">
                        <a:lnSpc>
                          <a:spcPct val="150000"/>
                        </a:lnSpc>
                        <a:spcAft>
                          <a:spcPts val="0"/>
                        </a:spcAft>
                      </a:pPr>
                      <a:r>
                        <a:rPr lang="en-US" sz="1400">
                          <a:effectLst/>
                        </a:rPr>
                        <a:t>Regno</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Varchar(20)</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Primary key</a:t>
                      </a:r>
                      <a:endParaRPr lang="en-IN" sz="11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algn="just">
                        <a:lnSpc>
                          <a:spcPct val="150000"/>
                        </a:lnSpc>
                        <a:spcAft>
                          <a:spcPts val="0"/>
                        </a:spcAft>
                      </a:pPr>
                      <a:r>
                        <a:rPr lang="en-US" sz="1400">
                          <a:effectLst/>
                        </a:rPr>
                        <a:t>Name</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Varchar(50)</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Not null</a:t>
                      </a:r>
                      <a:endParaRPr lang="en-IN" sz="11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algn="just">
                        <a:lnSpc>
                          <a:spcPct val="150000"/>
                        </a:lnSpc>
                        <a:spcAft>
                          <a:spcPts val="0"/>
                        </a:spcAft>
                      </a:pPr>
                      <a:r>
                        <a:rPr lang="en-US" sz="1400">
                          <a:effectLst/>
                        </a:rPr>
                        <a:t>Class</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Varchar(10)</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Not null</a:t>
                      </a:r>
                      <a:endParaRPr lang="en-IN" sz="11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algn="just">
                        <a:lnSpc>
                          <a:spcPct val="150000"/>
                        </a:lnSpc>
                        <a:spcAft>
                          <a:spcPts val="0"/>
                        </a:spcAft>
                      </a:pPr>
                      <a:r>
                        <a:rPr lang="en-US" sz="1400">
                          <a:effectLst/>
                        </a:rPr>
                        <a:t>section</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Varchar(20)</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Not null</a:t>
                      </a:r>
                      <a:endParaRPr lang="en-IN" sz="11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algn="just">
                        <a:lnSpc>
                          <a:spcPct val="150000"/>
                        </a:lnSpc>
                        <a:spcAft>
                          <a:spcPts val="0"/>
                        </a:spcAft>
                      </a:pPr>
                      <a:r>
                        <a:rPr lang="en-US" sz="1400">
                          <a:effectLst/>
                        </a:rPr>
                        <a:t>f_m_name</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Varchar(50)</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Not null</a:t>
                      </a:r>
                      <a:endParaRPr lang="en-IN" sz="11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algn="just">
                        <a:lnSpc>
                          <a:spcPct val="150000"/>
                        </a:lnSpc>
                        <a:spcAft>
                          <a:spcPts val="0"/>
                        </a:spcAft>
                      </a:pPr>
                      <a:r>
                        <a:rPr lang="en-US" sz="1400">
                          <a:effectLst/>
                        </a:rPr>
                        <a:t>address</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Varchar(100)</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Not null</a:t>
                      </a:r>
                      <a:endParaRPr lang="en-IN" sz="11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algn="just">
                        <a:lnSpc>
                          <a:spcPct val="150000"/>
                        </a:lnSpc>
                        <a:spcAft>
                          <a:spcPts val="0"/>
                        </a:spcAft>
                      </a:pPr>
                      <a:r>
                        <a:rPr lang="en-US" sz="1400">
                          <a:effectLst/>
                        </a:rPr>
                        <a:t>contact_no</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Varchar(10)</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Not null</a:t>
                      </a:r>
                      <a:endParaRPr lang="en-IN" sz="11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algn="just">
                        <a:lnSpc>
                          <a:spcPct val="150000"/>
                        </a:lnSpc>
                        <a:spcAft>
                          <a:spcPts val="0"/>
                        </a:spcAft>
                      </a:pPr>
                      <a:r>
                        <a:rPr lang="en-US" sz="1400">
                          <a:effectLst/>
                        </a:rPr>
                        <a:t>email_id</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Varchar(100)</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400" dirty="0">
                          <a:effectLst/>
                        </a:rPr>
                        <a:t>Not null</a:t>
                      </a:r>
                      <a:endParaRPr lang="en-IN" sz="11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0897816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379"/>
            <a:ext cx="10515600" cy="493295"/>
          </a:xfrm>
        </p:spPr>
        <p:txBody>
          <a:bodyPr>
            <a:normAutofit fontScale="90000"/>
          </a:bodyPr>
          <a:lstStyle/>
          <a:p>
            <a:pPr algn="ctr"/>
            <a:r>
              <a:rPr lang="en-IN" dirty="0" smtClean="0">
                <a:latin typeface="Algerian" panose="04020705040A02060702" pitchFamily="82" charset="0"/>
              </a:rPr>
              <a:t>ER - Diagram</a:t>
            </a:r>
            <a:endParaRPr lang="en-IN" dirty="0">
              <a:latin typeface="Algerian" panose="04020705040A02060702" pitchFamily="82"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840832" y="637675"/>
            <a:ext cx="8217568" cy="6087978"/>
          </a:xfrm>
          <a:prstGeom prst="rect">
            <a:avLst/>
          </a:prstGeom>
        </p:spPr>
      </p:pic>
    </p:spTree>
    <p:extLst>
      <p:ext uri="{BB962C8B-B14F-4D97-AF65-F5344CB8AC3E}">
        <p14:creationId xmlns:p14="http://schemas.microsoft.com/office/powerpoint/2010/main" val="19120554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568</Words>
  <Application>Microsoft Office PowerPoint</Application>
  <PresentationFormat>Widescreen</PresentationFormat>
  <Paragraphs>266</Paragraphs>
  <Slides>16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Algerian</vt:lpstr>
      <vt:lpstr>Arial</vt:lpstr>
      <vt:lpstr>Calibri</vt:lpstr>
      <vt:lpstr>Calibri Light</vt:lpstr>
      <vt:lpstr>Forte</vt:lpstr>
      <vt:lpstr>Times New Roman</vt:lpstr>
      <vt:lpstr>Wingdings</vt:lpstr>
      <vt:lpstr>Office Theme</vt:lpstr>
      <vt:lpstr>PowerPoint Presentation</vt:lpstr>
      <vt:lpstr>Persons Behind</vt:lpstr>
      <vt:lpstr>Story Behind</vt:lpstr>
      <vt:lpstr>System Architecture</vt:lpstr>
      <vt:lpstr>Hardware requirements :  </vt:lpstr>
      <vt:lpstr>Software requirements</vt:lpstr>
      <vt:lpstr>Database Structure</vt:lpstr>
      <vt:lpstr>PowerPoint Presentation</vt:lpstr>
      <vt:lpstr>ER - Diagram</vt:lpstr>
      <vt:lpstr>Data Flow Diagram</vt:lpstr>
      <vt:lpstr>Modules: PARENTS LOGIN</vt:lpstr>
      <vt:lpstr>Modules: Institute LOGIN</vt:lpstr>
      <vt:lpstr>Modules: DEVELOPER LOGIN</vt:lpstr>
      <vt:lpstr>Modules: RFID &amp; Nodemcu</vt:lpstr>
      <vt:lpstr>PowerPoint Presentation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Rahulkumar Singh</dc:creator>
  <cp:lastModifiedBy>Rahulkumar Singh</cp:lastModifiedBy>
  <cp:revision>23</cp:revision>
  <dcterms:created xsi:type="dcterms:W3CDTF">2019-02-04T03:41:22Z</dcterms:created>
  <dcterms:modified xsi:type="dcterms:W3CDTF">2019-04-25T11:39:00Z</dcterms:modified>
</cp:coreProperties>
</file>