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80" r:id="rId4"/>
    <p:sldId id="324" r:id="rId5"/>
    <p:sldId id="263" r:id="rId6"/>
    <p:sldId id="262" r:id="rId7"/>
    <p:sldId id="315" r:id="rId8"/>
    <p:sldId id="318" r:id="rId9"/>
    <p:sldId id="325" r:id="rId10"/>
    <p:sldId id="323" r:id="rId11"/>
    <p:sldId id="327" r:id="rId12"/>
    <p:sldId id="271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81D6"/>
    <a:srgbClr val="FEB71A"/>
    <a:srgbClr val="72A7C0"/>
    <a:srgbClr val="705E5F"/>
    <a:srgbClr val="CC8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>
        <p:scale>
          <a:sx n="75" d="100"/>
          <a:sy n="75" d="100"/>
        </p:scale>
        <p:origin x="960" y="4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7BB25-EA28-458C-9BEB-E185ECB03206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60F1-D9D7-452D-8F51-4FED64DC9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8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C60F1-D9D7-452D-8F51-4FED64DC93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6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C60F1-D9D7-452D-8F51-4FED64DC93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70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Face detection(AdaBoost classifier) and extraction of facial landmarks(68) were done using the face-alignment method available in PyTorch package.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C60F1-D9D7-452D-8F51-4FED64DC93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29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C60F1-D9D7-452D-8F51-4FED64DC93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53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6AF33-FE8D-0F43-AD85-A52C3F99ED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0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406776"/>
            <a:ext cx="109728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534400" cy="17526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4F0F3-24E1-4FEA-9150-3ED778817A4D}" type="datetimeFigureOut">
              <a:rPr lang="en-US"/>
              <a:pPr>
                <a:defRPr/>
              </a:pPr>
              <a:t>3/31/2025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83" y="274639"/>
            <a:ext cx="11333316" cy="846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83" y="16002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44BC7-56F9-4E43-ADAF-DDFD7D739370}" type="datetimeFigureOut">
              <a:rPr lang="en-US"/>
              <a:pPr>
                <a:defRPr/>
              </a:pPr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F66FE96-7082-4275-8480-8E137B342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BC88B-1D0C-43DE-B958-659244EAF7DF}" type="datetimeFigureOut">
              <a:rPr lang="en-US"/>
              <a:pPr>
                <a:defRPr/>
              </a:pPr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F8F53CE-C738-412C-BB10-594FF92FA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2192A-E72E-4314-BE6A-1F0A319E599B}" type="datetimeFigureOut">
              <a:rPr lang="en-US"/>
              <a:pPr>
                <a:defRPr/>
              </a:pPr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29FE80B-D460-4A0B-ABF9-C8BCEBDFD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0A440-C240-4BC4-A0FF-554628E557D7}" type="datetimeFigureOut">
              <a:rPr lang="en-US"/>
              <a:pPr>
                <a:defRPr/>
              </a:pPr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4EC7972-CB53-45A8-AF6F-23D870EDF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203200" y="6432550"/>
            <a:ext cx="1117600" cy="50165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2073121-80F2-4A27-A972-3FCE9B2C70D8}" type="slidenum">
              <a:rPr lang="en-US" sz="12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2968" y="274639"/>
            <a:ext cx="11332633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96800" y="63246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34C992-68AD-4F2E-8AAE-90B6BB4DC0D4}" type="datetimeFigureOut">
              <a:rPr lang="en-US"/>
              <a:pPr>
                <a:defRPr/>
              </a:pPr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fontAlgn="base">
        <a:lnSpc>
          <a:spcPct val="90000"/>
        </a:lnSpc>
        <a:spcBef>
          <a:spcPts val="600"/>
        </a:spcBef>
        <a:spcAft>
          <a:spcPts val="600"/>
        </a:spcAft>
        <a:buClr>
          <a:srgbClr val="FFC000"/>
        </a:buClr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lnSpc>
          <a:spcPct val="90000"/>
        </a:lnSpc>
        <a:spcBef>
          <a:spcPts val="400"/>
        </a:spcBef>
        <a:spcAft>
          <a:spcPts val="400"/>
        </a:spcAft>
        <a:buClr>
          <a:srgbClr val="FFC0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2pPr>
      <a:lvl3pPr marL="1143000" indent="-228600" algn="l" rtl="0" fontAlgn="base">
        <a:lnSpc>
          <a:spcPct val="90000"/>
        </a:lnSpc>
        <a:spcBef>
          <a:spcPts val="350"/>
        </a:spcBef>
        <a:spcAft>
          <a:spcPts val="350"/>
        </a:spcAft>
        <a:buClr>
          <a:srgbClr val="FFC000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802105" y="2865674"/>
            <a:ext cx="10587790" cy="2079204"/>
          </a:xfrm>
        </p:spPr>
        <p:txBody>
          <a:bodyPr>
            <a:normAutofit/>
          </a:bodyPr>
          <a:lstStyle/>
          <a:p>
            <a:pPr algn="ctr"/>
            <a:r>
              <a:rPr lang="en-US" sz="3600" b="0" dirty="0"/>
              <a:t>Effective Approaches to Attention-Based Neural Machine Translation</a:t>
            </a:r>
            <a:r>
              <a:rPr lang="en-US" sz="2800" b="0" dirty="0"/>
              <a:t/>
            </a:r>
            <a:br>
              <a:rPr lang="en-US" sz="2800" b="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71096" y="4206943"/>
            <a:ext cx="11649807" cy="2118947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Arial" charset="0"/>
                <a:cs typeface="Arial" charset="0"/>
              </a:rPr>
              <a:t>Logan </a:t>
            </a:r>
            <a:r>
              <a:rPr lang="en-US" b="1" dirty="0" err="1" smtClean="0">
                <a:latin typeface="Arial" charset="0"/>
                <a:cs typeface="Arial" charset="0"/>
              </a:rPr>
              <a:t>Schraeder</a:t>
            </a:r>
            <a:r>
              <a:rPr lang="en-US" b="1" dirty="0" smtClean="0">
                <a:latin typeface="Arial" charset="0"/>
                <a:cs typeface="Arial" charset="0"/>
              </a:rPr>
              <a:t>, </a:t>
            </a:r>
            <a:r>
              <a:rPr lang="en-US" b="1" dirty="0" err="1" smtClean="0">
                <a:latin typeface="Arial" charset="0"/>
                <a:cs typeface="Arial" charset="0"/>
              </a:rPr>
              <a:t>Dinh</a:t>
            </a:r>
            <a:r>
              <a:rPr lang="en-US" b="1" dirty="0" smtClean="0">
                <a:latin typeface="Arial" charset="0"/>
                <a:cs typeface="Arial" charset="0"/>
              </a:rPr>
              <a:t> Nguyen, </a:t>
            </a:r>
            <a:r>
              <a:rPr lang="en-US" b="1" dirty="0" err="1" smtClean="0">
                <a:latin typeface="Arial" charset="0"/>
                <a:cs typeface="Arial" charset="0"/>
              </a:rPr>
              <a:t>Keerthi</a:t>
            </a:r>
            <a:r>
              <a:rPr lang="en-US" b="1" dirty="0" smtClean="0">
                <a:latin typeface="Arial" charset="0"/>
                <a:cs typeface="Arial" charset="0"/>
              </a:rPr>
              <a:t> Sagi</a:t>
            </a:r>
            <a:endParaRPr lang="en-US" b="1" dirty="0">
              <a:latin typeface="Arial" charset="0"/>
              <a:cs typeface="Arial" charset="0"/>
            </a:endParaRP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Wichita state University, Wichita, USA. </a:t>
            </a: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6A22-9F2B-02C6-B713-C0D55C7E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A717CC-00B0-153B-1CA1-CC3CF46AD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2086233"/>
            <a:ext cx="11333315" cy="34660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/>
              <a:t>The paper explores global and local attention mechanisms for Neural Machine Translation (NMT), achieving high BLEU scores on English-German tasks.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Models are evaluated using BLEU, perplexity, and alignment error rate (AER) to assess translation quality and alignment precision.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Our project builds on this work by using </a:t>
            </a:r>
            <a:r>
              <a:rPr lang="en-US" sz="1400" dirty="0" err="1"/>
              <a:t>mBART</a:t>
            </a:r>
            <a:r>
              <a:rPr lang="en-US" sz="1400" dirty="0"/>
              <a:t>, a </a:t>
            </a:r>
            <a:r>
              <a:rPr lang="en-US" sz="1400" dirty="0" err="1"/>
              <a:t>pretrained</a:t>
            </a:r>
            <a:r>
              <a:rPr lang="en-US" sz="1400" dirty="0"/>
              <a:t> multilingual Transformer model: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Enhances fluency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Handles context better</a:t>
            </a:r>
          </a:p>
          <a:p>
            <a:pPr lvl="1">
              <a:lnSpc>
                <a:spcPct val="150000"/>
              </a:lnSpc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Reduces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need for manually aligning words between languages.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dirty="0" smtClean="0"/>
              <a:t>We also introduce Accuracy and F1 Score as additional evaluation metrics to capture token-level translation performance.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05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991360"/>
            <a:ext cx="10663083" cy="429768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Logan </a:t>
            </a:r>
            <a:r>
              <a:rPr lang="en-US" sz="1400" b="1" dirty="0" err="1"/>
              <a:t>Schraeder</a:t>
            </a:r>
            <a:endParaRPr lang="en-US" sz="1400" dirty="0"/>
          </a:p>
          <a:p>
            <a:r>
              <a:rPr lang="en-US" sz="1400" dirty="0"/>
              <a:t>Will implement the </a:t>
            </a:r>
            <a:r>
              <a:rPr lang="en-US" sz="1400" dirty="0" err="1"/>
              <a:t>mBART</a:t>
            </a:r>
            <a:r>
              <a:rPr lang="en-US" sz="1400" dirty="0"/>
              <a:t>-based translation model and core system logic</a:t>
            </a:r>
          </a:p>
          <a:p>
            <a:r>
              <a:rPr lang="en-US" sz="1400" dirty="0"/>
              <a:t>Will develop and test the complete project pipeline</a:t>
            </a:r>
          </a:p>
          <a:p>
            <a:r>
              <a:rPr lang="en-US" sz="1400" dirty="0"/>
              <a:t>Will research and select optimal architectures (Transformers, LSTMs, LLMs)</a:t>
            </a:r>
          </a:p>
          <a:p>
            <a:pPr marL="0" indent="0">
              <a:buNone/>
            </a:pPr>
            <a:r>
              <a:rPr lang="en-US" sz="1400" b="1" dirty="0" err="1"/>
              <a:t>Dinh</a:t>
            </a:r>
            <a:r>
              <a:rPr lang="en-US" sz="1400" b="1" dirty="0"/>
              <a:t> Nguyen</a:t>
            </a:r>
            <a:endParaRPr lang="en-US" sz="1400" dirty="0"/>
          </a:p>
          <a:p>
            <a:r>
              <a:rPr lang="en-US" sz="1400" dirty="0"/>
              <a:t>Will handle preprocessing of the WMT’15 dataset and data pipeline</a:t>
            </a:r>
          </a:p>
          <a:p>
            <a:r>
              <a:rPr lang="en-US" sz="1400" dirty="0"/>
              <a:t>Will design and fine-tune the model architecture using </a:t>
            </a:r>
            <a:r>
              <a:rPr lang="en-US" sz="1400" dirty="0" err="1"/>
              <a:t>mBART</a:t>
            </a:r>
            <a:endParaRPr lang="en-US" sz="1400" dirty="0"/>
          </a:p>
          <a:p>
            <a:r>
              <a:rPr lang="en-US" sz="1400" dirty="0"/>
              <a:t>Will create visualizations to evaluate performance (BLEU, Perplexity)</a:t>
            </a:r>
          </a:p>
          <a:p>
            <a:pPr marL="0" indent="0">
              <a:buNone/>
            </a:pPr>
            <a:r>
              <a:rPr lang="en-US" sz="1400" b="1" dirty="0" err="1"/>
              <a:t>Keerthi</a:t>
            </a:r>
            <a:r>
              <a:rPr lang="en-US" sz="1400" b="1" dirty="0"/>
              <a:t> Sagi</a:t>
            </a:r>
            <a:endParaRPr lang="en-US" sz="1400" dirty="0"/>
          </a:p>
          <a:p>
            <a:r>
              <a:rPr lang="en-US" sz="1400" dirty="0"/>
              <a:t>Will integrate additional evaluation metrics into the workflow</a:t>
            </a:r>
          </a:p>
          <a:p>
            <a:r>
              <a:rPr lang="en-US" sz="1400" dirty="0"/>
              <a:t>Will validate model outputs and perform detailed metric-based analysis</a:t>
            </a:r>
          </a:p>
          <a:p>
            <a:r>
              <a:rPr lang="en-US" sz="1400" dirty="0"/>
              <a:t>Will lead technical documentation and ensure the project is fully </a:t>
            </a:r>
            <a:r>
              <a:rPr lang="en-US" sz="1400" dirty="0" smtClean="0"/>
              <a:t>reproducible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1496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BBF7-08DF-614A-B423-E5EDD78CE6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" y="304800"/>
            <a:ext cx="11878408" cy="9876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</a:t>
            </a:r>
          </a:p>
        </p:txBody>
      </p:sp>
      <p:pic>
        <p:nvPicPr>
          <p:cNvPr id="1026" name="Picture 2" descr="Earth and question mark from stars Photograph by Johan Swanepoel">
            <a:extLst>
              <a:ext uri="{FF2B5EF4-FFF2-40B4-BE49-F238E27FC236}">
                <a16:creationId xmlns:a16="http://schemas.microsoft.com/office/drawing/2014/main" id="{50E867D1-2AE8-4D5D-98CC-56AAE3FB1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52600"/>
            <a:ext cx="3395663" cy="419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23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DCD2-5FD9-3C4F-AFDF-44E03558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387E5-A80C-B54A-9010-1FF03356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3" y="2047241"/>
            <a:ext cx="10972800" cy="4525963"/>
          </a:xfrm>
        </p:spPr>
        <p:txBody>
          <a:bodyPr/>
          <a:lstStyle/>
          <a:p>
            <a:pPr algn="just"/>
            <a:r>
              <a:rPr lang="en-US" sz="2400" dirty="0"/>
              <a:t>Introduction</a:t>
            </a:r>
          </a:p>
          <a:p>
            <a:pPr algn="just"/>
            <a:r>
              <a:rPr lang="en-US" sz="2400" dirty="0"/>
              <a:t>Objectives</a:t>
            </a:r>
          </a:p>
          <a:p>
            <a:pPr algn="just"/>
            <a:r>
              <a:rPr lang="en-US" sz="2400" dirty="0"/>
              <a:t>Related work</a:t>
            </a:r>
          </a:p>
          <a:p>
            <a:pPr algn="just"/>
            <a:r>
              <a:rPr lang="en-US" sz="2400" dirty="0"/>
              <a:t>Methodology</a:t>
            </a:r>
          </a:p>
          <a:p>
            <a:pPr algn="just"/>
            <a:r>
              <a:rPr lang="en-US" sz="2400" dirty="0" smtClean="0"/>
              <a:t>Expected Results</a:t>
            </a:r>
            <a:endParaRPr lang="en-US" sz="2400" dirty="0"/>
          </a:p>
          <a:p>
            <a:pPr algn="just"/>
            <a:r>
              <a:rPr lang="en-US" sz="2400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14533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83" y="265846"/>
            <a:ext cx="11333316" cy="846239"/>
          </a:xfrm>
        </p:spPr>
        <p:txBody>
          <a:bodyPr/>
          <a:lstStyle/>
          <a:p>
            <a:pPr algn="ctr"/>
            <a:r>
              <a:rPr lang="en-US" sz="2800" dirty="0"/>
              <a:t>Introduction</a:t>
            </a:r>
          </a:p>
        </p:txBody>
      </p:sp>
      <p:pic>
        <p:nvPicPr>
          <p:cNvPr id="1034" name="Picture 10" descr="https://lh7-rt.googleusercontent.com/slidesz/AGV_vUdrCiketejsShw8HAEV9bxEW9018CMBityUI97u7VujuMaoBgSaUm3BTRemL4RuWvqSSd1loU9NuuGl8YOQLw5Dfy2xUW78ue9JWOfMcdpFbQuM4Md6R_oZ5jXKFoqMCXhp27cHQA=s2048?key=KEuMBQ0CiCucggIIH7Z6dx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24" y="4240981"/>
            <a:ext cx="5110803" cy="110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60936" y="2122051"/>
            <a:ext cx="343408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Effective Approaches to Attention-Based Neural Machine </a:t>
            </a:r>
            <a:r>
              <a:rPr lang="en-US" sz="1500" dirty="0" smtClean="0">
                <a:solidFill>
                  <a:schemeClr val="tx1"/>
                </a:solidFill>
              </a:rPr>
              <a:t>Translation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63839" y="2133870"/>
            <a:ext cx="343408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Introducing two attention-based deep learning architectures for language </a:t>
            </a:r>
            <a:r>
              <a:rPr lang="en-US" sz="1500" dirty="0" smtClean="0">
                <a:solidFill>
                  <a:schemeClr val="tx1"/>
                </a:solidFill>
              </a:rPr>
              <a:t>translation</a:t>
            </a:r>
            <a:endParaRPr lang="en-US" sz="1500" dirty="0"/>
          </a:p>
        </p:txBody>
      </p:sp>
      <p:sp>
        <p:nvSpPr>
          <p:cNvPr id="15" name="Rectangle 14"/>
          <p:cNvSpPr/>
          <p:nvPr/>
        </p:nvSpPr>
        <p:spPr>
          <a:xfrm>
            <a:off x="7020560" y="4429760"/>
            <a:ext cx="343408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Attention</a:t>
            </a:r>
            <a:r>
              <a:rPr lang="en-US" sz="1400" dirty="0">
                <a:solidFill>
                  <a:schemeClr val="tx1"/>
                </a:solidFill>
              </a:rPr>
              <a:t>: Special mechanism for DL models that prioritize specific parts of input data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Deep Learning</a:t>
            </a:r>
            <a:r>
              <a:rPr lang="en-US" sz="1400" dirty="0">
                <a:solidFill>
                  <a:schemeClr val="tx1"/>
                </a:solidFill>
              </a:rPr>
              <a:t>: What you typically think of for “AI”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629736" y="2514735"/>
            <a:ext cx="129938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8453120" y="342253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2204859"/>
            <a:ext cx="10017760" cy="31596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>
                <a:ea typeface="Cambria" panose="02040503050406030204" pitchFamily="18" charset="0"/>
              </a:rPr>
              <a:t>Transformers:</a:t>
            </a:r>
            <a:r>
              <a:rPr lang="en-US" sz="2000" dirty="0">
                <a:ea typeface="Cambria" panose="02040503050406030204" pitchFamily="18" charset="0"/>
              </a:rPr>
              <a:t> Attention-based model for natural language processing tasks.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ea typeface="Cambria" panose="02040503050406030204" pitchFamily="18" charset="0"/>
              </a:rPr>
              <a:t>LSTMs (Long Short-Term Memory): </a:t>
            </a:r>
            <a:r>
              <a:rPr lang="en-US" sz="2000" dirty="0">
                <a:ea typeface="Cambria" panose="02040503050406030204" pitchFamily="18" charset="0"/>
              </a:rPr>
              <a:t>Type of recurrent neural network good at learning from sequences.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ea typeface="Cambria" panose="02040503050406030204" pitchFamily="18" charset="0"/>
              </a:rPr>
              <a:t>LLMs (Large Language Models): </a:t>
            </a:r>
            <a:r>
              <a:rPr lang="en-US" sz="2000" dirty="0">
                <a:ea typeface="Cambria" panose="02040503050406030204" pitchFamily="18" charset="0"/>
              </a:rPr>
              <a:t>Trained on massive text data, capable of generating human-like text, translating languages, and more</a:t>
            </a:r>
            <a:r>
              <a:rPr lang="en-US" sz="2000" dirty="0" smtClean="0">
                <a:ea typeface="Cambria" panose="02040503050406030204" pitchFamily="18" charset="0"/>
              </a:rPr>
              <a:t>.</a:t>
            </a:r>
            <a:endParaRPr lang="en-US" sz="2000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1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83" y="274639"/>
            <a:ext cx="11333316" cy="731201"/>
          </a:xfrm>
        </p:spPr>
        <p:txBody>
          <a:bodyPr/>
          <a:lstStyle/>
          <a:p>
            <a:pPr algn="ctr"/>
            <a:r>
              <a:rPr lang="en-US" sz="2800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80" y="2062479"/>
            <a:ext cx="10322560" cy="40914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Reproduce the results from the paper Effective Approaches to Attention-Based Neural Machine Translation using WMT’15 (English–German).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Implement and evaluate original attention models: global and local attention with input-feeding.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Fine-tune </a:t>
            </a:r>
            <a:r>
              <a:rPr lang="en-US" sz="1800" b="1" dirty="0" err="1"/>
              <a:t>mBART</a:t>
            </a:r>
            <a:r>
              <a:rPr lang="en-US" sz="1800" dirty="0"/>
              <a:t>, a </a:t>
            </a:r>
            <a:r>
              <a:rPr lang="en-US" sz="1800" dirty="0" err="1"/>
              <a:t>pretrained</a:t>
            </a:r>
            <a:r>
              <a:rPr lang="en-US" sz="1800" dirty="0"/>
              <a:t> multilingual Transformer, on the same dataset.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Compare performance using BLEU, Perplexity, and our added metrics: Accuracy and F1 Score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382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131495"/>
            <a:ext cx="11558016" cy="996265"/>
          </a:xfrm>
        </p:spPr>
        <p:txBody>
          <a:bodyPr/>
          <a:lstStyle/>
          <a:p>
            <a:pPr algn="ctr"/>
            <a:r>
              <a:rPr lang="en-US" sz="2800" dirty="0"/>
              <a:t>Related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0A5A3C-C7B1-1952-2780-BC8E4E7A9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3" y="1991360"/>
            <a:ext cx="10972800" cy="43484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[Jean et al.2015] Sebastien Jean, </a:t>
            </a:r>
            <a:r>
              <a:rPr lang="en-US" sz="1600" dirty="0" err="1"/>
              <a:t>Kyunghyun</a:t>
            </a:r>
            <a:r>
              <a:rPr lang="en-US" sz="1600" dirty="0"/>
              <a:t> Cho, Roland </a:t>
            </a:r>
            <a:r>
              <a:rPr lang="en-US" sz="1600" dirty="0" err="1"/>
              <a:t>Memisevic</a:t>
            </a:r>
            <a:r>
              <a:rPr lang="en-US" sz="1600" dirty="0"/>
              <a:t>, and </a:t>
            </a:r>
            <a:r>
              <a:rPr lang="en-US" sz="1600" dirty="0" err="1"/>
              <a:t>Yoshua</a:t>
            </a:r>
            <a:r>
              <a:rPr lang="en-US" sz="1600" dirty="0"/>
              <a:t> </a:t>
            </a:r>
            <a:r>
              <a:rPr lang="en-US" sz="1600" dirty="0" err="1"/>
              <a:t>Bengio</a:t>
            </a:r>
            <a:r>
              <a:rPr lang="en-US" sz="1600" dirty="0"/>
              <a:t>. 2015. On using very large target vocabulary for neural machine translation.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[</a:t>
            </a:r>
            <a:r>
              <a:rPr lang="en-US" sz="1600" dirty="0" err="1"/>
              <a:t>Mnih</a:t>
            </a:r>
            <a:r>
              <a:rPr lang="en-US" sz="1600" dirty="0"/>
              <a:t> et al.2014] </a:t>
            </a:r>
            <a:r>
              <a:rPr lang="en-US" sz="1600" dirty="0" err="1"/>
              <a:t>Volodymyr</a:t>
            </a:r>
            <a:r>
              <a:rPr lang="en-US" sz="1600" dirty="0"/>
              <a:t> </a:t>
            </a:r>
            <a:r>
              <a:rPr lang="en-US" sz="1600" dirty="0" err="1"/>
              <a:t>Mnih</a:t>
            </a:r>
            <a:r>
              <a:rPr lang="en-US" sz="1600" dirty="0"/>
              <a:t>, Nicolas </a:t>
            </a:r>
            <a:r>
              <a:rPr lang="en-US" sz="1600" dirty="0" err="1"/>
              <a:t>Heess</a:t>
            </a:r>
            <a:r>
              <a:rPr lang="en-US" sz="1600" dirty="0"/>
              <a:t>, Alex Graves, and </a:t>
            </a:r>
            <a:r>
              <a:rPr lang="en-US" sz="1600" dirty="0" err="1"/>
              <a:t>Koray</a:t>
            </a:r>
            <a:r>
              <a:rPr lang="en-US" sz="1600" dirty="0"/>
              <a:t> </a:t>
            </a:r>
            <a:r>
              <a:rPr lang="en-US" sz="1600" dirty="0" err="1"/>
              <a:t>Kavukcuoglu</a:t>
            </a:r>
            <a:r>
              <a:rPr lang="en-US" sz="1600" dirty="0"/>
              <a:t>. 2014. Recurrent models of visual attention.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[</a:t>
            </a:r>
            <a:r>
              <a:rPr lang="en-US" sz="1600" dirty="0" err="1"/>
              <a:t>Sutskever</a:t>
            </a:r>
            <a:r>
              <a:rPr lang="en-US" sz="1600" dirty="0"/>
              <a:t> et al.2014] I. </a:t>
            </a:r>
            <a:r>
              <a:rPr lang="en-US" sz="1600" dirty="0" err="1"/>
              <a:t>Sutskever</a:t>
            </a:r>
            <a:r>
              <a:rPr lang="en-US" sz="1600" dirty="0"/>
              <a:t>, O. </a:t>
            </a:r>
            <a:r>
              <a:rPr lang="en-US" sz="1600" dirty="0" err="1"/>
              <a:t>Vinyals</a:t>
            </a:r>
            <a:r>
              <a:rPr lang="en-US" sz="1600" dirty="0"/>
              <a:t>, and Q. V. Le. 2014. Sequence to sequence learning with neural networks.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[</a:t>
            </a:r>
            <a:r>
              <a:rPr lang="en-US" sz="1600" dirty="0" err="1"/>
              <a:t>Calixto</a:t>
            </a:r>
            <a:r>
              <a:rPr lang="en-US" sz="1600" dirty="0"/>
              <a:t> et al.2017] Q. Liu, N. Campbell 2017. Incorporating Global Visual Features into Attention-Based Neural Machine Translation.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/>
              <a:t>[Huang et al.2016] F. Liu, S. </a:t>
            </a:r>
            <a:r>
              <a:rPr lang="en-US" sz="1600" dirty="0" err="1"/>
              <a:t>Shiang</a:t>
            </a:r>
            <a:r>
              <a:rPr lang="en-US" sz="1600" dirty="0"/>
              <a:t>, J. Oh, and C. Dyer 2016. Attention-based Multimodal Neural Machine Translation</a:t>
            </a:r>
            <a:r>
              <a:rPr lang="en-US" sz="1600" dirty="0" smtClean="0"/>
              <a:t>.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933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60F0EB-44F6-B471-3E0F-9B279386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8" y="274638"/>
            <a:ext cx="11333162" cy="846137"/>
          </a:xfrm>
        </p:spPr>
        <p:txBody>
          <a:bodyPr/>
          <a:lstStyle/>
          <a:p>
            <a:pPr algn="ctr"/>
            <a:r>
              <a:rPr lang="en-US" sz="2800" dirty="0"/>
              <a:t>Methodology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579120" y="2216516"/>
            <a:ext cx="4043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Dataset: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WMT’15 (same as the paper)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Model: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mBART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(Seq2Seq Model) 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Leverages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Pretraining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Cross-Lingual Transfer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One Model for Many Pairs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Parameter Efficiency</a:t>
            </a:r>
            <a:endParaRPr lang="en-US" sz="1600" b="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lh7-rt.googleusercontent.com/slidesz/AGV_vUcCuLJxz6Y2EgBBewrC7E1gRqhhUeaPsc8aGpX_Amnaw9JsHyHN4SNmD9L3EaeXNzEA9P6fyh4nQb8i-wsGFUDT-p8cFyCD6t0ffUi222FZAkKYCPZk8JGHqQ7bzxARXIgz8L5y=s2048?key=KEuMBQ0CiCucggIIH7Z6dxv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177" y="3615039"/>
            <a:ext cx="6866276" cy="181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35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7FD0-C490-EAE1-F9F6-62A6B847E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2" y="274639"/>
            <a:ext cx="11114877" cy="846239"/>
          </a:xfrm>
        </p:spPr>
        <p:txBody>
          <a:bodyPr/>
          <a:lstStyle/>
          <a:p>
            <a:pPr algn="ctr"/>
            <a:r>
              <a:rPr lang="en-US" sz="2800" dirty="0" smtClean="0"/>
              <a:t>Expected Results/Hypothesis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FE083-CD3D-5988-A00F-09A8C510A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2" y="2036807"/>
            <a:ext cx="10972800" cy="42726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dirty="0" smtClean="0"/>
              <a:t>1. BLEU </a:t>
            </a:r>
            <a:r>
              <a:rPr lang="en-US" sz="1400" b="1" dirty="0"/>
              <a:t>Score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BLEU measures how closely the translated sentence matches a human translation, based on overlapping word </a:t>
            </a:r>
            <a:r>
              <a:rPr lang="en-US" sz="1400" dirty="0" smtClean="0"/>
              <a:t>sequences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Used </a:t>
            </a:r>
            <a:r>
              <a:rPr lang="en-US" sz="1400" dirty="0"/>
              <a:t>in the paper to benchmark model improvements.</a:t>
            </a:r>
          </a:p>
          <a:p>
            <a:pPr>
              <a:lnSpc>
                <a:spcPct val="150000"/>
              </a:lnSpc>
            </a:pPr>
            <a:r>
              <a:rPr lang="en-US" sz="1400" dirty="0" err="1"/>
              <a:t>mBART</a:t>
            </a:r>
            <a:r>
              <a:rPr lang="en-US" sz="1400" dirty="0"/>
              <a:t> expected to improve BLEU by 2–4 points due to multilingual </a:t>
            </a:r>
            <a:r>
              <a:rPr lang="en-US" sz="1400" dirty="0" err="1"/>
              <a:t>pretraining</a:t>
            </a:r>
            <a:r>
              <a:rPr lang="en-US" sz="1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2. Perplexity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Indicates model confidence in generating target sequences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Lower perplexity = better language modeling.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Reported in the paper (best model: 5.9); our model aims to match or improve.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018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7FD0-C490-EAE1-F9F6-62A6B847E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2" y="274639"/>
            <a:ext cx="11114877" cy="846239"/>
          </a:xfrm>
        </p:spPr>
        <p:txBody>
          <a:bodyPr/>
          <a:lstStyle/>
          <a:p>
            <a:pPr algn="ctr"/>
            <a:r>
              <a:rPr lang="en-US" sz="2800" dirty="0"/>
              <a:t>Expected Results/Hypothesis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FE083-CD3D-5988-A00F-09A8C510A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2" y="2036807"/>
            <a:ext cx="10972800" cy="42726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3. Accuracy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Proportion of correctly predicted words.</a:t>
            </a:r>
          </a:p>
          <a:p>
            <a:pPr>
              <a:lnSpc>
                <a:spcPct val="150000"/>
              </a:lnSpc>
            </a:pPr>
            <a:r>
              <a:rPr lang="en-US" sz="1400" dirty="0" smtClean="0"/>
              <a:t>Expected </a:t>
            </a:r>
            <a:r>
              <a:rPr lang="en-US" sz="1400" dirty="0"/>
              <a:t>to improve with </a:t>
            </a:r>
            <a:r>
              <a:rPr lang="en-US" sz="1400" dirty="0" err="1"/>
              <a:t>mBART's</a:t>
            </a:r>
            <a:r>
              <a:rPr lang="en-US" sz="1400" dirty="0"/>
              <a:t> richer contextual understanding.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4. F1 Score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Harmonic mean of precision and recall on predicted tokens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Balances exact matches and coverage.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Especially useful for evaluating complex or long sequences.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681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70C0"/>
      </a:dk2>
      <a:lt2>
        <a:srgbClr val="EEECE1"/>
      </a:lt2>
      <a:accent1>
        <a:srgbClr val="FEB71A"/>
      </a:accent1>
      <a:accent2>
        <a:srgbClr val="6E81D6"/>
      </a:accent2>
      <a:accent3>
        <a:srgbClr val="705E5F"/>
      </a:accent3>
      <a:accent4>
        <a:srgbClr val="CC823D"/>
      </a:accent4>
      <a:accent5>
        <a:srgbClr val="72A7C0"/>
      </a:accent5>
      <a:accent6>
        <a:srgbClr val="BECC8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6056</TotalTime>
  <Words>699</Words>
  <Application>Microsoft Office PowerPoint</Application>
  <PresentationFormat>Widescreen</PresentationFormat>
  <Paragraphs>83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Georgia</vt:lpstr>
      <vt:lpstr>NimbusRomNo9L-Regu</vt:lpstr>
      <vt:lpstr>Office Theme</vt:lpstr>
      <vt:lpstr>Effective Approaches to Attention-Based Neural Machine Translation  </vt:lpstr>
      <vt:lpstr>Presentation Outline</vt:lpstr>
      <vt:lpstr>Introduction</vt:lpstr>
      <vt:lpstr>Introduction</vt:lpstr>
      <vt:lpstr>Objectives</vt:lpstr>
      <vt:lpstr>Related work</vt:lpstr>
      <vt:lpstr>Methodology</vt:lpstr>
      <vt:lpstr>Expected Results/Hypothesis</vt:lpstr>
      <vt:lpstr>Expected Results/Hypothesis</vt:lpstr>
      <vt:lpstr>Conclusions</vt:lpstr>
      <vt:lpstr>Individual Contributions</vt:lpstr>
      <vt:lpstr>Thank You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Presentation Tree</dc:creator>
  <cp:lastModifiedBy>Keerthi Varma Sagi</cp:lastModifiedBy>
  <cp:revision>437</cp:revision>
  <dcterms:created xsi:type="dcterms:W3CDTF">2009-12-04T23:34:43Z</dcterms:created>
  <dcterms:modified xsi:type="dcterms:W3CDTF">2025-03-31T20:23:24Z</dcterms:modified>
</cp:coreProperties>
</file>