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x="18288000" cy="10287000"/>
  <p:notesSz cx="6858000" cy="9144000"/>
  <p:embeddedFontLst>
    <p:embeddedFont>
      <p:font typeface="Telegraf Bold" charset="1" panose="00000800000000000000"/>
      <p:regular r:id="rId48"/>
    </p:embeddedFont>
    <p:embeddedFont>
      <p:font typeface="Cheddar" charset="1" panose="00000000000000000000"/>
      <p:regular r:id="rId49"/>
    </p:embeddedFont>
    <p:embeddedFont>
      <p:font typeface="Telegraf Medium" charset="1" panose="00000600000000000000"/>
      <p:regular r:id="rId50"/>
    </p:embeddedFont>
    <p:embeddedFont>
      <p:font typeface="Telegraf" charset="1" panose="00000500000000000000"/>
      <p:regular r:id="rId5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fonts/font48.fntdata" Type="http://schemas.openxmlformats.org/officeDocument/2006/relationships/font"/><Relationship Id="rId49" Target="fonts/font49.fntdata" Type="http://schemas.openxmlformats.org/officeDocument/2006/relationships/font"/><Relationship Id="rId5" Target="tableStyles.xml" Type="http://schemas.openxmlformats.org/officeDocument/2006/relationships/tableStyles"/><Relationship Id="rId50" Target="fonts/font50.fntdata" Type="http://schemas.openxmlformats.org/officeDocument/2006/relationships/font"/><Relationship Id="rId51" Target="fonts/font51.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 Id="rId7" Target="../media/image1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 Id="rId4" Target="../media/image2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 Id="rId4" Target="../media/image24.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pn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pn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pn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 Id="rId3" Target="../media/image40.png" Type="http://schemas.openxmlformats.org/officeDocument/2006/relationships/image"/><Relationship Id="rId4" Target="../media/image41.png" Type="http://schemas.openxmlformats.org/officeDocument/2006/relationships/image"/><Relationship Id="rId5" Target="../media/image4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3.png" Type="http://schemas.openxmlformats.org/officeDocument/2006/relationships/image"/><Relationship Id="rId3" Target="../media/image44.pn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5338725" y="2584299"/>
            <a:ext cx="1260008" cy="1653948"/>
          </a:xfrm>
          <a:custGeom>
            <a:avLst/>
            <a:gdLst/>
            <a:ahLst/>
            <a:cxnLst/>
            <a:rect r="r" b="b" t="t" l="l"/>
            <a:pathLst>
              <a:path h="1653948" w="1260008">
                <a:moveTo>
                  <a:pt x="0" y="0"/>
                </a:moveTo>
                <a:lnTo>
                  <a:pt x="1260008" y="0"/>
                </a:lnTo>
                <a:lnTo>
                  <a:pt x="1260008" y="1653948"/>
                </a:lnTo>
                <a:lnTo>
                  <a:pt x="0" y="16539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7148219" y="5604631"/>
            <a:ext cx="4550946" cy="905000"/>
            <a:chOff x="0" y="0"/>
            <a:chExt cx="1146356" cy="227964"/>
          </a:xfrm>
        </p:grpSpPr>
        <p:sp>
          <p:nvSpPr>
            <p:cNvPr name="Freeform 4" id="4"/>
            <p:cNvSpPr/>
            <p:nvPr/>
          </p:nvSpPr>
          <p:spPr>
            <a:xfrm flipH="false" flipV="false" rot="0">
              <a:off x="0" y="0"/>
              <a:ext cx="1146356" cy="227964"/>
            </a:xfrm>
            <a:custGeom>
              <a:avLst/>
              <a:gdLst/>
              <a:ahLst/>
              <a:cxnLst/>
              <a:rect r="r" b="b" t="t" l="l"/>
              <a:pathLst>
                <a:path h="227964" w="1146356">
                  <a:moveTo>
                    <a:pt x="86760" y="0"/>
                  </a:moveTo>
                  <a:lnTo>
                    <a:pt x="1059596" y="0"/>
                  </a:lnTo>
                  <a:cubicBezTo>
                    <a:pt x="1107512" y="0"/>
                    <a:pt x="1146356" y="38844"/>
                    <a:pt x="1146356" y="86760"/>
                  </a:cubicBezTo>
                  <a:lnTo>
                    <a:pt x="1146356" y="141205"/>
                  </a:lnTo>
                  <a:cubicBezTo>
                    <a:pt x="1146356" y="164215"/>
                    <a:pt x="1137215" y="186282"/>
                    <a:pt x="1120945" y="202553"/>
                  </a:cubicBezTo>
                  <a:cubicBezTo>
                    <a:pt x="1104674" y="218823"/>
                    <a:pt x="1082606" y="227964"/>
                    <a:pt x="1059596" y="227964"/>
                  </a:cubicBezTo>
                  <a:lnTo>
                    <a:pt x="86760" y="227964"/>
                  </a:lnTo>
                  <a:cubicBezTo>
                    <a:pt x="38844" y="227964"/>
                    <a:pt x="0" y="189121"/>
                    <a:pt x="0" y="141205"/>
                  </a:cubicBezTo>
                  <a:lnTo>
                    <a:pt x="0" y="86760"/>
                  </a:lnTo>
                  <a:cubicBezTo>
                    <a:pt x="0" y="38844"/>
                    <a:pt x="38844" y="0"/>
                    <a:pt x="86760" y="0"/>
                  </a:cubicBezTo>
                  <a:close/>
                </a:path>
              </a:pathLst>
            </a:custGeom>
            <a:solidFill>
              <a:srgbClr val="02B676"/>
            </a:solidFill>
          </p:spPr>
        </p:sp>
        <p:sp>
          <p:nvSpPr>
            <p:cNvPr name="TextBox 5" id="5"/>
            <p:cNvSpPr txBox="true"/>
            <p:nvPr/>
          </p:nvSpPr>
          <p:spPr>
            <a:xfrm>
              <a:off x="0" y="-95250"/>
              <a:ext cx="1146356" cy="323214"/>
            </a:xfrm>
            <a:prstGeom prst="rect">
              <a:avLst/>
            </a:prstGeom>
          </p:spPr>
          <p:txBody>
            <a:bodyPr anchor="ctr" rtlCol="false" tIns="50800" lIns="50800" bIns="50800" rIns="50800"/>
            <a:lstStyle/>
            <a:p>
              <a:pPr algn="ctr">
                <a:lnSpc>
                  <a:spcPts val="4199"/>
                </a:lnSpc>
                <a:spcBef>
                  <a:spcPct val="0"/>
                </a:spcBef>
              </a:pPr>
              <a:r>
                <a:rPr lang="en-US" sz="2999">
                  <a:solidFill>
                    <a:srgbClr val="FFFFFF"/>
                  </a:solidFill>
                  <a:latin typeface="Telegraf Bold"/>
                  <a:ea typeface="Telegraf Bold"/>
                  <a:cs typeface="Telegraf Bold"/>
                  <a:sym typeface="Telegraf Bold"/>
                </a:rPr>
                <a:t>PRESENTED BY:</a:t>
              </a:r>
            </a:p>
          </p:txBody>
        </p:sp>
      </p:grpSp>
      <p:grpSp>
        <p:nvGrpSpPr>
          <p:cNvPr name="Group 6" id="6"/>
          <p:cNvGrpSpPr/>
          <p:nvPr/>
        </p:nvGrpSpPr>
        <p:grpSpPr>
          <a:xfrm rot="0">
            <a:off x="7148219" y="6690607"/>
            <a:ext cx="4550946" cy="905000"/>
            <a:chOff x="0" y="0"/>
            <a:chExt cx="1146356" cy="227964"/>
          </a:xfrm>
        </p:grpSpPr>
        <p:sp>
          <p:nvSpPr>
            <p:cNvPr name="Freeform 7" id="7"/>
            <p:cNvSpPr/>
            <p:nvPr/>
          </p:nvSpPr>
          <p:spPr>
            <a:xfrm flipH="false" flipV="false" rot="0">
              <a:off x="0" y="0"/>
              <a:ext cx="1146356" cy="227964"/>
            </a:xfrm>
            <a:custGeom>
              <a:avLst/>
              <a:gdLst/>
              <a:ahLst/>
              <a:cxnLst/>
              <a:rect r="r" b="b" t="t" l="l"/>
              <a:pathLst>
                <a:path h="227964" w="1146356">
                  <a:moveTo>
                    <a:pt x="86760" y="0"/>
                  </a:moveTo>
                  <a:lnTo>
                    <a:pt x="1059596" y="0"/>
                  </a:lnTo>
                  <a:cubicBezTo>
                    <a:pt x="1107512" y="0"/>
                    <a:pt x="1146356" y="38844"/>
                    <a:pt x="1146356" y="86760"/>
                  </a:cubicBezTo>
                  <a:lnTo>
                    <a:pt x="1146356" y="141205"/>
                  </a:lnTo>
                  <a:cubicBezTo>
                    <a:pt x="1146356" y="164215"/>
                    <a:pt x="1137215" y="186282"/>
                    <a:pt x="1120945" y="202553"/>
                  </a:cubicBezTo>
                  <a:cubicBezTo>
                    <a:pt x="1104674" y="218823"/>
                    <a:pt x="1082606" y="227964"/>
                    <a:pt x="1059596" y="227964"/>
                  </a:cubicBezTo>
                  <a:lnTo>
                    <a:pt x="86760" y="227964"/>
                  </a:lnTo>
                  <a:cubicBezTo>
                    <a:pt x="38844" y="227964"/>
                    <a:pt x="0" y="189121"/>
                    <a:pt x="0" y="141205"/>
                  </a:cubicBezTo>
                  <a:lnTo>
                    <a:pt x="0" y="86760"/>
                  </a:lnTo>
                  <a:cubicBezTo>
                    <a:pt x="0" y="38844"/>
                    <a:pt x="38844" y="0"/>
                    <a:pt x="86760" y="0"/>
                  </a:cubicBezTo>
                  <a:close/>
                </a:path>
              </a:pathLst>
            </a:custGeom>
            <a:solidFill>
              <a:srgbClr val="F7562B"/>
            </a:solidFill>
          </p:spPr>
        </p:sp>
        <p:sp>
          <p:nvSpPr>
            <p:cNvPr name="TextBox 8" id="8"/>
            <p:cNvSpPr txBox="true"/>
            <p:nvPr/>
          </p:nvSpPr>
          <p:spPr>
            <a:xfrm>
              <a:off x="0" y="-95250"/>
              <a:ext cx="1146356" cy="323214"/>
            </a:xfrm>
            <a:prstGeom prst="rect">
              <a:avLst/>
            </a:prstGeom>
          </p:spPr>
          <p:txBody>
            <a:bodyPr anchor="ctr" rtlCol="false" tIns="50800" lIns="50800" bIns="50800" rIns="50800"/>
            <a:lstStyle/>
            <a:p>
              <a:pPr algn="ctr">
                <a:lnSpc>
                  <a:spcPts val="4199"/>
                </a:lnSpc>
                <a:spcBef>
                  <a:spcPct val="0"/>
                </a:spcBef>
              </a:pPr>
              <a:r>
                <a:rPr lang="en-US" sz="2999">
                  <a:solidFill>
                    <a:srgbClr val="FFFFFF"/>
                  </a:solidFill>
                  <a:latin typeface="Telegraf Bold"/>
                  <a:ea typeface="Telegraf Bold"/>
                  <a:cs typeface="Telegraf Bold"/>
                  <a:sym typeface="Telegraf Bold"/>
                </a:rPr>
                <a:t>SREERAG M C</a:t>
              </a:r>
            </a:p>
          </p:txBody>
        </p:sp>
      </p:grpSp>
      <p:sp>
        <p:nvSpPr>
          <p:cNvPr name="TextBox 9" id="9"/>
          <p:cNvSpPr txBox="true"/>
          <p:nvPr/>
        </p:nvSpPr>
        <p:spPr>
          <a:xfrm rot="0">
            <a:off x="7148219" y="1143000"/>
            <a:ext cx="10111081" cy="4283328"/>
          </a:xfrm>
          <a:prstGeom prst="rect">
            <a:avLst/>
          </a:prstGeom>
        </p:spPr>
        <p:txBody>
          <a:bodyPr anchor="t" rtlCol="false" tIns="0" lIns="0" bIns="0" rIns="0">
            <a:spAutoFit/>
          </a:bodyPr>
          <a:lstStyle/>
          <a:p>
            <a:pPr algn="l">
              <a:lnSpc>
                <a:spcPts val="10466"/>
              </a:lnSpc>
            </a:pPr>
            <a:r>
              <a:rPr lang="en-US" sz="11629">
                <a:solidFill>
                  <a:srgbClr val="290606"/>
                </a:solidFill>
                <a:latin typeface="Cheddar"/>
                <a:ea typeface="Cheddar"/>
                <a:cs typeface="Cheddar"/>
                <a:sym typeface="Cheddar"/>
              </a:rPr>
              <a:t>L   AN DEFAULT PREDICTION &amp; EXPLAINABLE AI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757527" y="487363"/>
            <a:ext cx="14772946" cy="1073150"/>
          </a:xfrm>
          <a:prstGeom prst="rect">
            <a:avLst/>
          </a:prstGeom>
        </p:spPr>
        <p:txBody>
          <a:bodyPr anchor="t" rtlCol="false" tIns="0" lIns="0" bIns="0" rIns="0">
            <a:spAutoFit/>
          </a:bodyPr>
          <a:lstStyle/>
          <a:p>
            <a:pPr algn="ctr">
              <a:lnSpc>
                <a:spcPts val="6999"/>
              </a:lnSpc>
            </a:pPr>
            <a:r>
              <a:rPr lang="en-US" sz="6999" spc="342">
                <a:solidFill>
                  <a:srgbClr val="290606"/>
                </a:solidFill>
                <a:latin typeface="Cheddar"/>
                <a:ea typeface="Cheddar"/>
                <a:cs typeface="Cheddar"/>
                <a:sym typeface="Cheddar"/>
              </a:rPr>
              <a:t>MULTICOLLINEARITY</a:t>
            </a:r>
          </a:p>
        </p:txBody>
      </p:sp>
      <p:grpSp>
        <p:nvGrpSpPr>
          <p:cNvPr name="Group 3" id="3"/>
          <p:cNvGrpSpPr/>
          <p:nvPr/>
        </p:nvGrpSpPr>
        <p:grpSpPr>
          <a:xfrm rot="0">
            <a:off x="730931" y="1776316"/>
            <a:ext cx="9205131" cy="2302764"/>
            <a:chOff x="0" y="0"/>
            <a:chExt cx="2424397" cy="606489"/>
          </a:xfrm>
        </p:grpSpPr>
        <p:sp>
          <p:nvSpPr>
            <p:cNvPr name="Freeform 4" id="4"/>
            <p:cNvSpPr/>
            <p:nvPr/>
          </p:nvSpPr>
          <p:spPr>
            <a:xfrm flipH="false" flipV="false" rot="0">
              <a:off x="0" y="0"/>
              <a:ext cx="2424397" cy="606489"/>
            </a:xfrm>
            <a:custGeom>
              <a:avLst/>
              <a:gdLst/>
              <a:ahLst/>
              <a:cxnLst/>
              <a:rect r="r" b="b" t="t" l="l"/>
              <a:pathLst>
                <a:path h="606489" w="2424397">
                  <a:moveTo>
                    <a:pt x="42893" y="0"/>
                  </a:moveTo>
                  <a:lnTo>
                    <a:pt x="2381503" y="0"/>
                  </a:lnTo>
                  <a:cubicBezTo>
                    <a:pt x="2405193" y="0"/>
                    <a:pt x="2424397" y="19204"/>
                    <a:pt x="2424397" y="42893"/>
                  </a:cubicBezTo>
                  <a:lnTo>
                    <a:pt x="2424397" y="563596"/>
                  </a:lnTo>
                  <a:cubicBezTo>
                    <a:pt x="2424397" y="574972"/>
                    <a:pt x="2419878" y="585882"/>
                    <a:pt x="2411834" y="593926"/>
                  </a:cubicBezTo>
                  <a:cubicBezTo>
                    <a:pt x="2403790" y="601970"/>
                    <a:pt x="2392880" y="606489"/>
                    <a:pt x="2381503" y="606489"/>
                  </a:cubicBezTo>
                  <a:lnTo>
                    <a:pt x="42893" y="606489"/>
                  </a:lnTo>
                  <a:cubicBezTo>
                    <a:pt x="31517" y="606489"/>
                    <a:pt x="20607" y="601970"/>
                    <a:pt x="12563" y="593926"/>
                  </a:cubicBezTo>
                  <a:cubicBezTo>
                    <a:pt x="4519" y="585882"/>
                    <a:pt x="0" y="574972"/>
                    <a:pt x="0" y="563596"/>
                  </a:cubicBezTo>
                  <a:lnTo>
                    <a:pt x="0" y="42893"/>
                  </a:lnTo>
                  <a:cubicBezTo>
                    <a:pt x="0" y="31517"/>
                    <a:pt x="4519" y="20607"/>
                    <a:pt x="12563" y="12563"/>
                  </a:cubicBezTo>
                  <a:cubicBezTo>
                    <a:pt x="20607" y="4519"/>
                    <a:pt x="31517" y="0"/>
                    <a:pt x="42893" y="0"/>
                  </a:cubicBezTo>
                  <a:close/>
                </a:path>
              </a:pathLst>
            </a:custGeom>
            <a:solidFill>
              <a:srgbClr val="02B676"/>
            </a:solidFill>
          </p:spPr>
        </p:sp>
        <p:sp>
          <p:nvSpPr>
            <p:cNvPr name="TextBox 5" id="5"/>
            <p:cNvSpPr txBox="true"/>
            <p:nvPr/>
          </p:nvSpPr>
          <p:spPr>
            <a:xfrm>
              <a:off x="0" y="-104775"/>
              <a:ext cx="2424397" cy="711264"/>
            </a:xfrm>
            <a:prstGeom prst="rect">
              <a:avLst/>
            </a:prstGeom>
          </p:spPr>
          <p:txBody>
            <a:bodyPr anchor="ctr" rtlCol="false" tIns="50800" lIns="50800" bIns="50800" rIns="50800"/>
            <a:lstStyle/>
            <a:p>
              <a:pPr algn="ctr">
                <a:lnSpc>
                  <a:spcPts val="4200"/>
                </a:lnSpc>
              </a:pPr>
              <a:r>
                <a:rPr lang="en-US" sz="3000">
                  <a:solidFill>
                    <a:srgbClr val="FFFFFF"/>
                  </a:solidFill>
                  <a:latin typeface="Telegraf Bold"/>
                  <a:ea typeface="Telegraf Bold"/>
                  <a:cs typeface="Telegraf Bold"/>
                  <a:sym typeface="Telegraf Bold"/>
                </a:rPr>
                <a:t>- Scatterplots can help us confirm multicollinearity between two variables. We can look at the scatterplot to check if there is any pattern or correlation between two variables.</a:t>
              </a:r>
            </a:p>
          </p:txBody>
        </p:sp>
      </p:grpSp>
      <p:sp>
        <p:nvSpPr>
          <p:cNvPr name="Freeform 6" id="6"/>
          <p:cNvSpPr/>
          <p:nvPr/>
        </p:nvSpPr>
        <p:spPr>
          <a:xfrm flipH="false" flipV="false" rot="0">
            <a:off x="10394185" y="1776316"/>
            <a:ext cx="6440992" cy="6417933"/>
          </a:xfrm>
          <a:custGeom>
            <a:avLst/>
            <a:gdLst/>
            <a:ahLst/>
            <a:cxnLst/>
            <a:rect r="r" b="b" t="t" l="l"/>
            <a:pathLst>
              <a:path h="6417933" w="6440992">
                <a:moveTo>
                  <a:pt x="0" y="0"/>
                </a:moveTo>
                <a:lnTo>
                  <a:pt x="6440992" y="0"/>
                </a:lnTo>
                <a:lnTo>
                  <a:pt x="6440992" y="6417934"/>
                </a:lnTo>
                <a:lnTo>
                  <a:pt x="0" y="6417934"/>
                </a:lnTo>
                <a:lnTo>
                  <a:pt x="0" y="0"/>
                </a:lnTo>
                <a:close/>
              </a:path>
            </a:pathLst>
          </a:custGeom>
          <a:blipFill>
            <a:blip r:embed="rId2"/>
            <a:stretch>
              <a:fillRect l="0" t="0" r="0" b="0"/>
            </a:stretch>
          </a:blipFill>
        </p:spPr>
      </p:sp>
      <p:grpSp>
        <p:nvGrpSpPr>
          <p:cNvPr name="Group 7" id="7"/>
          <p:cNvGrpSpPr/>
          <p:nvPr/>
        </p:nvGrpSpPr>
        <p:grpSpPr>
          <a:xfrm rot="0">
            <a:off x="730931" y="4358268"/>
            <a:ext cx="9205131" cy="2302764"/>
            <a:chOff x="0" y="0"/>
            <a:chExt cx="2424397" cy="606489"/>
          </a:xfrm>
        </p:grpSpPr>
        <p:sp>
          <p:nvSpPr>
            <p:cNvPr name="Freeform 8" id="8"/>
            <p:cNvSpPr/>
            <p:nvPr/>
          </p:nvSpPr>
          <p:spPr>
            <a:xfrm flipH="false" flipV="false" rot="0">
              <a:off x="0" y="0"/>
              <a:ext cx="2424397" cy="606489"/>
            </a:xfrm>
            <a:custGeom>
              <a:avLst/>
              <a:gdLst/>
              <a:ahLst/>
              <a:cxnLst/>
              <a:rect r="r" b="b" t="t" l="l"/>
              <a:pathLst>
                <a:path h="606489" w="2424397">
                  <a:moveTo>
                    <a:pt x="42893" y="0"/>
                  </a:moveTo>
                  <a:lnTo>
                    <a:pt x="2381503" y="0"/>
                  </a:lnTo>
                  <a:cubicBezTo>
                    <a:pt x="2405193" y="0"/>
                    <a:pt x="2424397" y="19204"/>
                    <a:pt x="2424397" y="42893"/>
                  </a:cubicBezTo>
                  <a:lnTo>
                    <a:pt x="2424397" y="563596"/>
                  </a:lnTo>
                  <a:cubicBezTo>
                    <a:pt x="2424397" y="574972"/>
                    <a:pt x="2419878" y="585882"/>
                    <a:pt x="2411834" y="593926"/>
                  </a:cubicBezTo>
                  <a:cubicBezTo>
                    <a:pt x="2403790" y="601970"/>
                    <a:pt x="2392880" y="606489"/>
                    <a:pt x="2381503" y="606489"/>
                  </a:cubicBezTo>
                  <a:lnTo>
                    <a:pt x="42893" y="606489"/>
                  </a:lnTo>
                  <a:cubicBezTo>
                    <a:pt x="31517" y="606489"/>
                    <a:pt x="20607" y="601970"/>
                    <a:pt x="12563" y="593926"/>
                  </a:cubicBezTo>
                  <a:cubicBezTo>
                    <a:pt x="4519" y="585882"/>
                    <a:pt x="0" y="574972"/>
                    <a:pt x="0" y="563596"/>
                  </a:cubicBezTo>
                  <a:lnTo>
                    <a:pt x="0" y="42893"/>
                  </a:lnTo>
                  <a:cubicBezTo>
                    <a:pt x="0" y="31517"/>
                    <a:pt x="4519" y="20607"/>
                    <a:pt x="12563" y="12563"/>
                  </a:cubicBezTo>
                  <a:cubicBezTo>
                    <a:pt x="20607" y="4519"/>
                    <a:pt x="31517" y="0"/>
                    <a:pt x="42893" y="0"/>
                  </a:cubicBezTo>
                  <a:close/>
                </a:path>
              </a:pathLst>
            </a:custGeom>
            <a:solidFill>
              <a:srgbClr val="02B676"/>
            </a:solidFill>
          </p:spPr>
        </p:sp>
        <p:sp>
          <p:nvSpPr>
            <p:cNvPr name="TextBox 9" id="9"/>
            <p:cNvSpPr txBox="true"/>
            <p:nvPr/>
          </p:nvSpPr>
          <p:spPr>
            <a:xfrm>
              <a:off x="0" y="-104775"/>
              <a:ext cx="2424397" cy="711264"/>
            </a:xfrm>
            <a:prstGeom prst="rect">
              <a:avLst/>
            </a:prstGeom>
          </p:spPr>
          <p:txBody>
            <a:bodyPr anchor="ctr" rtlCol="false" tIns="50800" lIns="50800" bIns="50800" rIns="50800"/>
            <a:lstStyle/>
            <a:p>
              <a:pPr algn="ctr">
                <a:lnSpc>
                  <a:spcPts val="4200"/>
                </a:lnSpc>
              </a:pPr>
              <a:r>
                <a:rPr lang="en-US" sz="3000">
                  <a:solidFill>
                    <a:srgbClr val="FFFFFF"/>
                  </a:solidFill>
                  <a:latin typeface="Telegraf Bold"/>
                  <a:ea typeface="Telegraf Bold"/>
                  <a:cs typeface="Telegraf Bold"/>
                  <a:sym typeface="Telegraf Bold"/>
                </a:rPr>
                <a:t>- Multicollinearity makes explainability less trustworthy as change in one variablte will not only impact the target variable but also impact other X variables.</a:t>
              </a:r>
            </a:p>
          </p:txBody>
        </p:sp>
      </p:gr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7473481" y="1028700"/>
            <a:ext cx="3862319" cy="1744293"/>
          </a:xfrm>
          <a:custGeom>
            <a:avLst/>
            <a:gdLst/>
            <a:ahLst/>
            <a:cxnLst/>
            <a:rect r="r" b="b" t="t" l="l"/>
            <a:pathLst>
              <a:path h="1744293" w="3862319">
                <a:moveTo>
                  <a:pt x="0" y="0"/>
                </a:moveTo>
                <a:lnTo>
                  <a:pt x="3862319" y="0"/>
                </a:lnTo>
                <a:lnTo>
                  <a:pt x="3862319" y="1744293"/>
                </a:lnTo>
                <a:lnTo>
                  <a:pt x="0" y="1744293"/>
                </a:lnTo>
                <a:lnTo>
                  <a:pt x="0" y="0"/>
                </a:lnTo>
                <a:close/>
              </a:path>
            </a:pathLst>
          </a:custGeom>
          <a:blipFill>
            <a:blip r:embed="rId2"/>
            <a:stretch>
              <a:fillRect l="0" t="-17179" r="0" b="0"/>
            </a:stretch>
          </a:blipFill>
        </p:spPr>
      </p:sp>
      <p:sp>
        <p:nvSpPr>
          <p:cNvPr name="Freeform 3" id="3"/>
          <p:cNvSpPr/>
          <p:nvPr/>
        </p:nvSpPr>
        <p:spPr>
          <a:xfrm flipH="false" flipV="false" rot="0">
            <a:off x="7473481" y="2668218"/>
            <a:ext cx="3862319" cy="1829621"/>
          </a:xfrm>
          <a:custGeom>
            <a:avLst/>
            <a:gdLst/>
            <a:ahLst/>
            <a:cxnLst/>
            <a:rect r="r" b="b" t="t" l="l"/>
            <a:pathLst>
              <a:path h="1829621" w="3862319">
                <a:moveTo>
                  <a:pt x="0" y="0"/>
                </a:moveTo>
                <a:lnTo>
                  <a:pt x="3862319" y="0"/>
                </a:lnTo>
                <a:lnTo>
                  <a:pt x="3862319" y="1829621"/>
                </a:lnTo>
                <a:lnTo>
                  <a:pt x="0" y="1829621"/>
                </a:lnTo>
                <a:lnTo>
                  <a:pt x="0" y="0"/>
                </a:lnTo>
                <a:close/>
              </a:path>
            </a:pathLst>
          </a:custGeom>
          <a:blipFill>
            <a:blip r:embed="rId3"/>
            <a:stretch>
              <a:fillRect l="0" t="-4867" r="0" b="-6224"/>
            </a:stretch>
          </a:blipFill>
        </p:spPr>
      </p:sp>
      <p:sp>
        <p:nvSpPr>
          <p:cNvPr name="Freeform 4" id="4"/>
          <p:cNvSpPr/>
          <p:nvPr/>
        </p:nvSpPr>
        <p:spPr>
          <a:xfrm flipH="false" flipV="false" rot="0">
            <a:off x="11335800" y="1028700"/>
            <a:ext cx="6744342" cy="3633040"/>
          </a:xfrm>
          <a:custGeom>
            <a:avLst/>
            <a:gdLst/>
            <a:ahLst/>
            <a:cxnLst/>
            <a:rect r="r" b="b" t="t" l="l"/>
            <a:pathLst>
              <a:path h="3633040" w="6744342">
                <a:moveTo>
                  <a:pt x="0" y="0"/>
                </a:moveTo>
                <a:lnTo>
                  <a:pt x="6744341" y="0"/>
                </a:lnTo>
                <a:lnTo>
                  <a:pt x="6744341" y="3633040"/>
                </a:lnTo>
                <a:lnTo>
                  <a:pt x="0" y="3633040"/>
                </a:lnTo>
                <a:lnTo>
                  <a:pt x="0" y="0"/>
                </a:lnTo>
                <a:close/>
              </a:path>
            </a:pathLst>
          </a:custGeom>
          <a:blipFill>
            <a:blip r:embed="rId4"/>
            <a:stretch>
              <a:fillRect l="-4745" t="-6160" r="-4745" b="0"/>
            </a:stretch>
          </a:blipFill>
        </p:spPr>
      </p:sp>
      <p:sp>
        <p:nvSpPr>
          <p:cNvPr name="Freeform 5" id="5"/>
          <p:cNvSpPr/>
          <p:nvPr/>
        </p:nvSpPr>
        <p:spPr>
          <a:xfrm flipH="false" flipV="false" rot="0">
            <a:off x="7473481" y="4412114"/>
            <a:ext cx="3862319" cy="2010457"/>
          </a:xfrm>
          <a:custGeom>
            <a:avLst/>
            <a:gdLst/>
            <a:ahLst/>
            <a:cxnLst/>
            <a:rect r="r" b="b" t="t" l="l"/>
            <a:pathLst>
              <a:path h="2010457" w="3862319">
                <a:moveTo>
                  <a:pt x="0" y="0"/>
                </a:moveTo>
                <a:lnTo>
                  <a:pt x="3862319" y="0"/>
                </a:lnTo>
                <a:lnTo>
                  <a:pt x="3862319" y="2010457"/>
                </a:lnTo>
                <a:lnTo>
                  <a:pt x="0" y="2010457"/>
                </a:lnTo>
                <a:lnTo>
                  <a:pt x="0" y="0"/>
                </a:lnTo>
                <a:close/>
              </a:path>
            </a:pathLst>
          </a:custGeom>
          <a:blipFill>
            <a:blip r:embed="rId5"/>
            <a:stretch>
              <a:fillRect l="0" t="0" r="-3984" b="0"/>
            </a:stretch>
          </a:blipFill>
        </p:spPr>
      </p:sp>
      <p:sp>
        <p:nvSpPr>
          <p:cNvPr name="Freeform 6" id="6"/>
          <p:cNvSpPr/>
          <p:nvPr/>
        </p:nvSpPr>
        <p:spPr>
          <a:xfrm flipH="false" flipV="false" rot="0">
            <a:off x="11335800" y="4661740"/>
            <a:ext cx="6744342" cy="3452104"/>
          </a:xfrm>
          <a:custGeom>
            <a:avLst/>
            <a:gdLst/>
            <a:ahLst/>
            <a:cxnLst/>
            <a:rect r="r" b="b" t="t" l="l"/>
            <a:pathLst>
              <a:path h="3452104" w="6744342">
                <a:moveTo>
                  <a:pt x="0" y="0"/>
                </a:moveTo>
                <a:lnTo>
                  <a:pt x="6744341" y="0"/>
                </a:lnTo>
                <a:lnTo>
                  <a:pt x="6744341" y="3452104"/>
                </a:lnTo>
                <a:lnTo>
                  <a:pt x="0" y="3452104"/>
                </a:lnTo>
                <a:lnTo>
                  <a:pt x="0" y="0"/>
                </a:lnTo>
                <a:close/>
              </a:path>
            </a:pathLst>
          </a:custGeom>
          <a:blipFill>
            <a:blip r:embed="rId6"/>
            <a:stretch>
              <a:fillRect l="-1975" t="0" r="-1975" b="0"/>
            </a:stretch>
          </a:blipFill>
        </p:spPr>
      </p:sp>
      <p:sp>
        <p:nvSpPr>
          <p:cNvPr name="Freeform 7" id="7"/>
          <p:cNvSpPr/>
          <p:nvPr/>
        </p:nvSpPr>
        <p:spPr>
          <a:xfrm flipH="false" flipV="false" rot="0">
            <a:off x="7490987" y="6404253"/>
            <a:ext cx="3844813" cy="1709592"/>
          </a:xfrm>
          <a:custGeom>
            <a:avLst/>
            <a:gdLst/>
            <a:ahLst/>
            <a:cxnLst/>
            <a:rect r="r" b="b" t="t" l="l"/>
            <a:pathLst>
              <a:path h="1709592" w="3844813">
                <a:moveTo>
                  <a:pt x="0" y="0"/>
                </a:moveTo>
                <a:lnTo>
                  <a:pt x="3844813" y="0"/>
                </a:lnTo>
                <a:lnTo>
                  <a:pt x="3844813" y="1709591"/>
                </a:lnTo>
                <a:lnTo>
                  <a:pt x="0" y="1709591"/>
                </a:lnTo>
                <a:lnTo>
                  <a:pt x="0" y="0"/>
                </a:lnTo>
                <a:close/>
              </a:path>
            </a:pathLst>
          </a:custGeom>
          <a:blipFill>
            <a:blip r:embed="rId7"/>
            <a:stretch>
              <a:fillRect l="0" t="0" r="0" b="-6865"/>
            </a:stretch>
          </a:blipFill>
        </p:spPr>
      </p:sp>
      <p:sp>
        <p:nvSpPr>
          <p:cNvPr name="TextBox 8" id="8"/>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SKEWNESS</a:t>
            </a:r>
          </a:p>
        </p:txBody>
      </p:sp>
      <p:grpSp>
        <p:nvGrpSpPr>
          <p:cNvPr name="Group 9" id="9"/>
          <p:cNvGrpSpPr/>
          <p:nvPr/>
        </p:nvGrpSpPr>
        <p:grpSpPr>
          <a:xfrm rot="0">
            <a:off x="820978" y="2092325"/>
            <a:ext cx="6503012" cy="1898916"/>
            <a:chOff x="0" y="0"/>
            <a:chExt cx="1712727" cy="500126"/>
          </a:xfrm>
        </p:grpSpPr>
        <p:sp>
          <p:nvSpPr>
            <p:cNvPr name="Freeform 10" id="10"/>
            <p:cNvSpPr/>
            <p:nvPr/>
          </p:nvSpPr>
          <p:spPr>
            <a:xfrm flipH="false" flipV="false" rot="0">
              <a:off x="0" y="0"/>
              <a:ext cx="1712727" cy="500126"/>
            </a:xfrm>
            <a:custGeom>
              <a:avLst/>
              <a:gdLst/>
              <a:ahLst/>
              <a:cxnLst/>
              <a:rect r="r" b="b" t="t" l="l"/>
              <a:pathLst>
                <a:path h="500126" w="1712727">
                  <a:moveTo>
                    <a:pt x="60716" y="0"/>
                  </a:moveTo>
                  <a:lnTo>
                    <a:pt x="1652011" y="0"/>
                  </a:lnTo>
                  <a:cubicBezTo>
                    <a:pt x="1668114" y="0"/>
                    <a:pt x="1683558" y="6397"/>
                    <a:pt x="1694944" y="17783"/>
                  </a:cubicBezTo>
                  <a:cubicBezTo>
                    <a:pt x="1706331" y="29170"/>
                    <a:pt x="1712727" y="44613"/>
                    <a:pt x="1712727" y="60716"/>
                  </a:cubicBezTo>
                  <a:lnTo>
                    <a:pt x="1712727" y="439410"/>
                  </a:lnTo>
                  <a:cubicBezTo>
                    <a:pt x="1712727" y="472942"/>
                    <a:pt x="1685544" y="500126"/>
                    <a:pt x="1652011" y="500126"/>
                  </a:cubicBezTo>
                  <a:lnTo>
                    <a:pt x="60716" y="500126"/>
                  </a:lnTo>
                  <a:cubicBezTo>
                    <a:pt x="44613" y="500126"/>
                    <a:pt x="29170" y="493729"/>
                    <a:pt x="17783" y="482343"/>
                  </a:cubicBezTo>
                  <a:cubicBezTo>
                    <a:pt x="6397" y="470956"/>
                    <a:pt x="0" y="455513"/>
                    <a:pt x="0" y="439410"/>
                  </a:cubicBezTo>
                  <a:lnTo>
                    <a:pt x="0" y="60716"/>
                  </a:lnTo>
                  <a:cubicBezTo>
                    <a:pt x="0" y="44613"/>
                    <a:pt x="6397" y="29170"/>
                    <a:pt x="17783" y="17783"/>
                  </a:cubicBezTo>
                  <a:cubicBezTo>
                    <a:pt x="29170" y="6397"/>
                    <a:pt x="44613" y="0"/>
                    <a:pt x="60716" y="0"/>
                  </a:cubicBezTo>
                  <a:close/>
                </a:path>
              </a:pathLst>
            </a:custGeom>
            <a:solidFill>
              <a:srgbClr val="02B676"/>
            </a:solidFill>
          </p:spPr>
        </p:sp>
        <p:sp>
          <p:nvSpPr>
            <p:cNvPr name="TextBox 11" id="11"/>
            <p:cNvSpPr txBox="true"/>
            <p:nvPr/>
          </p:nvSpPr>
          <p:spPr>
            <a:xfrm>
              <a:off x="0" y="-76200"/>
              <a:ext cx="1712727" cy="576326"/>
            </a:xfrm>
            <a:prstGeom prst="rect">
              <a:avLst/>
            </a:prstGeom>
          </p:spPr>
          <p:txBody>
            <a:bodyPr anchor="ctr" rtlCol="false" tIns="50800" lIns="50800" bIns="50800" rIns="50800"/>
            <a:lstStyle/>
            <a:p>
              <a:pPr algn="ctr">
                <a:lnSpc>
                  <a:spcPts val="3220"/>
                </a:lnSpc>
              </a:pPr>
              <a:r>
                <a:rPr lang="en-US" sz="2300">
                  <a:solidFill>
                    <a:srgbClr val="FFFFFF"/>
                  </a:solidFill>
                  <a:latin typeface="Telegraf Bold"/>
                  <a:ea typeface="Telegraf Bold"/>
                  <a:cs typeface="Telegraf Bold"/>
                  <a:sym typeface="Telegraf Bold"/>
                </a:rPr>
                <a:t>Received Principal: The distribution is right-skewed, indicating that most individuals have received a lower principal amount, while a few have received a higher amount.</a:t>
              </a:r>
            </a:p>
          </p:txBody>
        </p:sp>
      </p:grpSp>
      <p:grpSp>
        <p:nvGrpSpPr>
          <p:cNvPr name="Group 12" id="12"/>
          <p:cNvGrpSpPr/>
          <p:nvPr/>
        </p:nvGrpSpPr>
        <p:grpSpPr>
          <a:xfrm rot="0">
            <a:off x="820978" y="4074400"/>
            <a:ext cx="6503012" cy="1898916"/>
            <a:chOff x="0" y="0"/>
            <a:chExt cx="1712727" cy="500126"/>
          </a:xfrm>
        </p:grpSpPr>
        <p:sp>
          <p:nvSpPr>
            <p:cNvPr name="Freeform 13" id="13"/>
            <p:cNvSpPr/>
            <p:nvPr/>
          </p:nvSpPr>
          <p:spPr>
            <a:xfrm flipH="false" flipV="false" rot="0">
              <a:off x="0" y="0"/>
              <a:ext cx="1712727" cy="500126"/>
            </a:xfrm>
            <a:custGeom>
              <a:avLst/>
              <a:gdLst/>
              <a:ahLst/>
              <a:cxnLst/>
              <a:rect r="r" b="b" t="t" l="l"/>
              <a:pathLst>
                <a:path h="500126" w="1712727">
                  <a:moveTo>
                    <a:pt x="60716" y="0"/>
                  </a:moveTo>
                  <a:lnTo>
                    <a:pt x="1652011" y="0"/>
                  </a:lnTo>
                  <a:cubicBezTo>
                    <a:pt x="1668114" y="0"/>
                    <a:pt x="1683558" y="6397"/>
                    <a:pt x="1694944" y="17783"/>
                  </a:cubicBezTo>
                  <a:cubicBezTo>
                    <a:pt x="1706331" y="29170"/>
                    <a:pt x="1712727" y="44613"/>
                    <a:pt x="1712727" y="60716"/>
                  </a:cubicBezTo>
                  <a:lnTo>
                    <a:pt x="1712727" y="439410"/>
                  </a:lnTo>
                  <a:cubicBezTo>
                    <a:pt x="1712727" y="472942"/>
                    <a:pt x="1685544" y="500126"/>
                    <a:pt x="1652011" y="500126"/>
                  </a:cubicBezTo>
                  <a:lnTo>
                    <a:pt x="60716" y="500126"/>
                  </a:lnTo>
                  <a:cubicBezTo>
                    <a:pt x="44613" y="500126"/>
                    <a:pt x="29170" y="493729"/>
                    <a:pt x="17783" y="482343"/>
                  </a:cubicBezTo>
                  <a:cubicBezTo>
                    <a:pt x="6397" y="470956"/>
                    <a:pt x="0" y="455513"/>
                    <a:pt x="0" y="439410"/>
                  </a:cubicBezTo>
                  <a:lnTo>
                    <a:pt x="0" y="60716"/>
                  </a:lnTo>
                  <a:cubicBezTo>
                    <a:pt x="0" y="44613"/>
                    <a:pt x="6397" y="29170"/>
                    <a:pt x="17783" y="17783"/>
                  </a:cubicBezTo>
                  <a:cubicBezTo>
                    <a:pt x="29170" y="6397"/>
                    <a:pt x="44613" y="0"/>
                    <a:pt x="60716" y="0"/>
                  </a:cubicBezTo>
                  <a:close/>
                </a:path>
              </a:pathLst>
            </a:custGeom>
            <a:solidFill>
              <a:srgbClr val="02B676"/>
            </a:solidFill>
          </p:spPr>
        </p:sp>
        <p:sp>
          <p:nvSpPr>
            <p:cNvPr name="TextBox 14" id="14"/>
            <p:cNvSpPr txBox="true"/>
            <p:nvPr/>
          </p:nvSpPr>
          <p:spPr>
            <a:xfrm>
              <a:off x="0" y="-76200"/>
              <a:ext cx="1712727" cy="576326"/>
            </a:xfrm>
            <a:prstGeom prst="rect">
              <a:avLst/>
            </a:prstGeom>
          </p:spPr>
          <p:txBody>
            <a:bodyPr anchor="ctr" rtlCol="false" tIns="50800" lIns="50800" bIns="50800" rIns="50800"/>
            <a:lstStyle/>
            <a:p>
              <a:pPr algn="ctr">
                <a:lnSpc>
                  <a:spcPts val="3220"/>
                </a:lnSpc>
              </a:pPr>
              <a:r>
                <a:rPr lang="en-US" sz="2300">
                  <a:solidFill>
                    <a:srgbClr val="FFFFFF"/>
                  </a:solidFill>
                  <a:latin typeface="Telegraf Bold"/>
                  <a:ea typeface="Telegraf Bold"/>
                  <a:cs typeface="Telegraf Bold"/>
                  <a:sym typeface="Telegraf Bold"/>
                </a:rPr>
                <a:t>Total Payment: The distribution is right-skewed, indicating that most individuals paid a lower total amount, while few instances are higher.</a:t>
              </a:r>
            </a:p>
          </p:txBody>
        </p:sp>
      </p:gr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0072727" y="2092325"/>
            <a:ext cx="7078702" cy="3515436"/>
          </a:xfrm>
          <a:custGeom>
            <a:avLst/>
            <a:gdLst/>
            <a:ahLst/>
            <a:cxnLst/>
            <a:rect r="r" b="b" t="t" l="l"/>
            <a:pathLst>
              <a:path h="3515436" w="7078702">
                <a:moveTo>
                  <a:pt x="0" y="0"/>
                </a:moveTo>
                <a:lnTo>
                  <a:pt x="7078701" y="0"/>
                </a:lnTo>
                <a:lnTo>
                  <a:pt x="7078701" y="3515436"/>
                </a:lnTo>
                <a:lnTo>
                  <a:pt x="0" y="3515436"/>
                </a:lnTo>
                <a:lnTo>
                  <a:pt x="0" y="0"/>
                </a:lnTo>
                <a:close/>
              </a:path>
            </a:pathLst>
          </a:custGeom>
          <a:blipFill>
            <a:blip r:embed="rId2"/>
            <a:stretch>
              <a:fillRect l="0" t="0" r="0" b="0"/>
            </a:stretch>
          </a:blipFill>
        </p:spPr>
      </p:sp>
      <p:sp>
        <p:nvSpPr>
          <p:cNvPr name="TextBox 3" id="3"/>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FIXING SKEWNESS</a:t>
            </a:r>
          </a:p>
        </p:txBody>
      </p:sp>
      <p:sp>
        <p:nvSpPr>
          <p:cNvPr name="TextBox 4" id="4"/>
          <p:cNvSpPr txBox="true"/>
          <p:nvPr/>
        </p:nvSpPr>
        <p:spPr>
          <a:xfrm rot="0">
            <a:off x="715780" y="2511350"/>
            <a:ext cx="8741139" cy="5552695"/>
          </a:xfrm>
          <a:prstGeom prst="rect">
            <a:avLst/>
          </a:prstGeom>
        </p:spPr>
        <p:txBody>
          <a:bodyPr anchor="t" rtlCol="false" tIns="0" lIns="0" bIns="0" rIns="0">
            <a:spAutoFit/>
          </a:bodyPr>
          <a:lstStyle/>
          <a:p>
            <a:pPr algn="l" marL="561334" indent="-280667" lvl="1">
              <a:lnSpc>
                <a:spcPts val="4055"/>
              </a:lnSpc>
              <a:buFont typeface="Arial"/>
              <a:buChar char="•"/>
            </a:pPr>
            <a:r>
              <a:rPr lang="en-US" sz="2599">
                <a:solidFill>
                  <a:srgbClr val="290606"/>
                </a:solidFill>
                <a:latin typeface="Telegraf"/>
                <a:ea typeface="Telegraf"/>
                <a:cs typeface="Telegraf"/>
                <a:sym typeface="Telegraf"/>
              </a:rPr>
              <a:t>To address the presence of outliers in skewed data, we'll first correct the skewness.</a:t>
            </a:r>
          </a:p>
          <a:p>
            <a:pPr algn="l">
              <a:lnSpc>
                <a:spcPts val="4055"/>
              </a:lnSpc>
            </a:pPr>
          </a:p>
          <a:p>
            <a:pPr algn="l">
              <a:lnSpc>
                <a:spcPts val="4055"/>
              </a:lnSpc>
            </a:pPr>
          </a:p>
          <a:p>
            <a:pPr algn="l">
              <a:lnSpc>
                <a:spcPts val="4055"/>
              </a:lnSpc>
            </a:pPr>
          </a:p>
          <a:p>
            <a:pPr algn="l">
              <a:lnSpc>
                <a:spcPts val="4055"/>
              </a:lnSpc>
            </a:pPr>
          </a:p>
          <a:p>
            <a:pPr algn="l" marL="561334" indent="-280667" lvl="1">
              <a:lnSpc>
                <a:spcPts val="4055"/>
              </a:lnSpc>
              <a:buFont typeface="Arial"/>
              <a:buChar char="•"/>
            </a:pPr>
            <a:r>
              <a:rPr lang="en-US" sz="2599">
                <a:solidFill>
                  <a:srgbClr val="290606"/>
                </a:solidFill>
                <a:latin typeface="Telegraf"/>
                <a:ea typeface="Telegraf"/>
                <a:cs typeface="Telegraf"/>
                <a:sym typeface="Telegraf"/>
              </a:rPr>
              <a:t>One approach to mitigating the impact of outliers is by utilizing the z-score. The z-score measures how many standard deviations an individual data point is away from the mean. </a:t>
            </a:r>
          </a:p>
          <a:p>
            <a:pPr algn="l">
              <a:lnSpc>
                <a:spcPts val="3119"/>
              </a:lnSpc>
            </a:pPr>
          </a:p>
        </p:txBody>
      </p:sp>
      <p:grpSp>
        <p:nvGrpSpPr>
          <p:cNvPr name="Group 5" id="5"/>
          <p:cNvGrpSpPr/>
          <p:nvPr/>
        </p:nvGrpSpPr>
        <p:grpSpPr>
          <a:xfrm rot="0">
            <a:off x="9964855" y="5803609"/>
            <a:ext cx="7294445" cy="1769364"/>
            <a:chOff x="0" y="0"/>
            <a:chExt cx="1921171" cy="466005"/>
          </a:xfrm>
        </p:grpSpPr>
        <p:sp>
          <p:nvSpPr>
            <p:cNvPr name="Freeform 6" id="6"/>
            <p:cNvSpPr/>
            <p:nvPr/>
          </p:nvSpPr>
          <p:spPr>
            <a:xfrm flipH="false" flipV="false" rot="0">
              <a:off x="0" y="0"/>
              <a:ext cx="1921171" cy="466005"/>
            </a:xfrm>
            <a:custGeom>
              <a:avLst/>
              <a:gdLst/>
              <a:ahLst/>
              <a:cxnLst/>
              <a:rect r="r" b="b" t="t" l="l"/>
              <a:pathLst>
                <a:path h="466005" w="1921171">
                  <a:moveTo>
                    <a:pt x="54129" y="0"/>
                  </a:moveTo>
                  <a:lnTo>
                    <a:pt x="1867042" y="0"/>
                  </a:lnTo>
                  <a:cubicBezTo>
                    <a:pt x="1896937" y="0"/>
                    <a:pt x="1921171" y="24234"/>
                    <a:pt x="1921171" y="54129"/>
                  </a:cubicBezTo>
                  <a:lnTo>
                    <a:pt x="1921171" y="411877"/>
                  </a:lnTo>
                  <a:cubicBezTo>
                    <a:pt x="1921171" y="426233"/>
                    <a:pt x="1915468" y="440001"/>
                    <a:pt x="1905317" y="450152"/>
                  </a:cubicBezTo>
                  <a:cubicBezTo>
                    <a:pt x="1895166" y="460303"/>
                    <a:pt x="1881398" y="466005"/>
                    <a:pt x="1867042" y="466005"/>
                  </a:cubicBezTo>
                  <a:lnTo>
                    <a:pt x="54129" y="466005"/>
                  </a:lnTo>
                  <a:cubicBezTo>
                    <a:pt x="24234" y="466005"/>
                    <a:pt x="0" y="441771"/>
                    <a:pt x="0" y="411877"/>
                  </a:cubicBezTo>
                  <a:lnTo>
                    <a:pt x="0" y="54129"/>
                  </a:lnTo>
                  <a:cubicBezTo>
                    <a:pt x="0" y="24234"/>
                    <a:pt x="24234" y="0"/>
                    <a:pt x="54129" y="0"/>
                  </a:cubicBezTo>
                  <a:close/>
                </a:path>
              </a:pathLst>
            </a:custGeom>
            <a:solidFill>
              <a:srgbClr val="02B676"/>
            </a:solidFill>
          </p:spPr>
        </p:sp>
        <p:sp>
          <p:nvSpPr>
            <p:cNvPr name="TextBox 7" id="7"/>
            <p:cNvSpPr txBox="true"/>
            <p:nvPr/>
          </p:nvSpPr>
          <p:spPr>
            <a:xfrm>
              <a:off x="0" y="-104775"/>
              <a:ext cx="1921171" cy="570780"/>
            </a:xfrm>
            <a:prstGeom prst="rect">
              <a:avLst/>
            </a:prstGeom>
          </p:spPr>
          <p:txBody>
            <a:bodyPr anchor="ctr" rtlCol="false" tIns="50800" lIns="50800" bIns="50800" rIns="50800"/>
            <a:lstStyle/>
            <a:p>
              <a:pPr algn="ctr">
                <a:lnSpc>
                  <a:spcPts val="4200"/>
                </a:lnSpc>
              </a:pPr>
              <a:r>
                <a:rPr lang="en-US" sz="3000">
                  <a:solidFill>
                    <a:srgbClr val="FFFFFF"/>
                  </a:solidFill>
                  <a:latin typeface="Telegraf Bold"/>
                  <a:ea typeface="Telegraf Bold"/>
                  <a:cs typeface="Telegraf Bold"/>
                  <a:sym typeface="Telegraf Bold"/>
                </a:rPr>
                <a:t>Threshold:</a:t>
              </a:r>
            </a:p>
            <a:p>
              <a:pPr algn="ctr">
                <a:lnSpc>
                  <a:spcPts val="4200"/>
                </a:lnSpc>
              </a:pPr>
              <a:r>
                <a:rPr lang="en-US" sz="3000">
                  <a:solidFill>
                    <a:srgbClr val="FFFFFF"/>
                  </a:solidFill>
                  <a:latin typeface="Telegraf Bold"/>
                  <a:ea typeface="Telegraf Bold"/>
                  <a:cs typeface="Telegraf Bold"/>
                  <a:sym typeface="Telegraf Bold"/>
                </a:rPr>
                <a:t>Skewness &lt; -3 OR Skewness &gt; 3</a:t>
              </a:r>
            </a:p>
            <a:p>
              <a:pPr algn="ctr">
                <a:lnSpc>
                  <a:spcPts val="4200"/>
                </a:lnSpc>
              </a:pPr>
            </a:p>
          </p:txBody>
        </p:sp>
      </p:grpSp>
    </p:spTree>
  </p:cSld>
  <p:clrMapOvr>
    <a:masterClrMapping/>
  </p:clrMapOvr>
  <p:transition spd="fast">
    <p:fade/>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2424378" y="2814416"/>
            <a:ext cx="3984347" cy="2593758"/>
            <a:chOff x="0" y="0"/>
            <a:chExt cx="1737573" cy="1131138"/>
          </a:xfrm>
        </p:grpSpPr>
        <p:sp>
          <p:nvSpPr>
            <p:cNvPr name="Freeform 3" id="3"/>
            <p:cNvSpPr/>
            <p:nvPr/>
          </p:nvSpPr>
          <p:spPr>
            <a:xfrm flipH="false" flipV="false" rot="0">
              <a:off x="0" y="0"/>
              <a:ext cx="1737573" cy="1131138"/>
            </a:xfrm>
            <a:custGeom>
              <a:avLst/>
              <a:gdLst/>
              <a:ahLst/>
              <a:cxnLst/>
              <a:rect r="r" b="b" t="t" l="l"/>
              <a:pathLst>
                <a:path h="1131138" w="1737573">
                  <a:moveTo>
                    <a:pt x="19431" y="0"/>
                  </a:moveTo>
                  <a:lnTo>
                    <a:pt x="1718142" y="0"/>
                  </a:lnTo>
                  <a:cubicBezTo>
                    <a:pt x="1723296" y="0"/>
                    <a:pt x="1728238" y="2047"/>
                    <a:pt x="1731882" y="5691"/>
                  </a:cubicBezTo>
                  <a:cubicBezTo>
                    <a:pt x="1735526" y="9335"/>
                    <a:pt x="1737573" y="14277"/>
                    <a:pt x="1737573" y="19431"/>
                  </a:cubicBezTo>
                  <a:lnTo>
                    <a:pt x="1737573" y="1111707"/>
                  </a:lnTo>
                  <a:cubicBezTo>
                    <a:pt x="1737573" y="1116860"/>
                    <a:pt x="1735526" y="1121802"/>
                    <a:pt x="1731882" y="1125446"/>
                  </a:cubicBezTo>
                  <a:cubicBezTo>
                    <a:pt x="1728238" y="1129090"/>
                    <a:pt x="1723296" y="1131138"/>
                    <a:pt x="1718142" y="1131138"/>
                  </a:cubicBezTo>
                  <a:lnTo>
                    <a:pt x="19431" y="1131138"/>
                  </a:lnTo>
                  <a:cubicBezTo>
                    <a:pt x="8699" y="1131138"/>
                    <a:pt x="0" y="1122438"/>
                    <a:pt x="0" y="1111707"/>
                  </a:cubicBezTo>
                  <a:lnTo>
                    <a:pt x="0" y="19431"/>
                  </a:lnTo>
                  <a:cubicBezTo>
                    <a:pt x="0" y="14277"/>
                    <a:pt x="2047" y="9335"/>
                    <a:pt x="5691" y="5691"/>
                  </a:cubicBezTo>
                  <a:cubicBezTo>
                    <a:pt x="9335" y="2047"/>
                    <a:pt x="14277" y="0"/>
                    <a:pt x="19431" y="0"/>
                  </a:cubicBezTo>
                  <a:close/>
                </a:path>
              </a:pathLst>
            </a:custGeom>
            <a:solidFill>
              <a:srgbClr val="02B676">
                <a:alpha val="69804"/>
              </a:srgbClr>
            </a:solidFill>
          </p:spPr>
        </p:sp>
        <p:sp>
          <p:nvSpPr>
            <p:cNvPr name="TextBox 4" id="4"/>
            <p:cNvSpPr txBox="true"/>
            <p:nvPr/>
          </p:nvSpPr>
          <p:spPr>
            <a:xfrm>
              <a:off x="0" y="-38100"/>
              <a:ext cx="1737573" cy="1169238"/>
            </a:xfrm>
            <a:prstGeom prst="rect">
              <a:avLst/>
            </a:prstGeom>
          </p:spPr>
          <p:txBody>
            <a:bodyPr anchor="ctr" rtlCol="false" tIns="80497" lIns="80497" bIns="80497" rIns="80497"/>
            <a:lstStyle/>
            <a:p>
              <a:pPr algn="ctr">
                <a:lnSpc>
                  <a:spcPts val="3599"/>
                </a:lnSpc>
              </a:pPr>
            </a:p>
          </p:txBody>
        </p:sp>
      </p:grpSp>
      <p:grpSp>
        <p:nvGrpSpPr>
          <p:cNvPr name="Group 5" id="5"/>
          <p:cNvGrpSpPr/>
          <p:nvPr/>
        </p:nvGrpSpPr>
        <p:grpSpPr>
          <a:xfrm rot="0">
            <a:off x="2424378" y="6080544"/>
            <a:ext cx="3984347" cy="2593758"/>
            <a:chOff x="0" y="0"/>
            <a:chExt cx="1737573" cy="1131138"/>
          </a:xfrm>
        </p:grpSpPr>
        <p:sp>
          <p:nvSpPr>
            <p:cNvPr name="Freeform 6" id="6"/>
            <p:cNvSpPr/>
            <p:nvPr/>
          </p:nvSpPr>
          <p:spPr>
            <a:xfrm flipH="false" flipV="false" rot="0">
              <a:off x="0" y="0"/>
              <a:ext cx="1737573" cy="1131138"/>
            </a:xfrm>
            <a:custGeom>
              <a:avLst/>
              <a:gdLst/>
              <a:ahLst/>
              <a:cxnLst/>
              <a:rect r="r" b="b" t="t" l="l"/>
              <a:pathLst>
                <a:path h="1131138" w="1737573">
                  <a:moveTo>
                    <a:pt x="19431" y="0"/>
                  </a:moveTo>
                  <a:lnTo>
                    <a:pt x="1718142" y="0"/>
                  </a:lnTo>
                  <a:cubicBezTo>
                    <a:pt x="1723296" y="0"/>
                    <a:pt x="1728238" y="2047"/>
                    <a:pt x="1731882" y="5691"/>
                  </a:cubicBezTo>
                  <a:cubicBezTo>
                    <a:pt x="1735526" y="9335"/>
                    <a:pt x="1737573" y="14277"/>
                    <a:pt x="1737573" y="19431"/>
                  </a:cubicBezTo>
                  <a:lnTo>
                    <a:pt x="1737573" y="1111707"/>
                  </a:lnTo>
                  <a:cubicBezTo>
                    <a:pt x="1737573" y="1116860"/>
                    <a:pt x="1735526" y="1121802"/>
                    <a:pt x="1731882" y="1125446"/>
                  </a:cubicBezTo>
                  <a:cubicBezTo>
                    <a:pt x="1728238" y="1129090"/>
                    <a:pt x="1723296" y="1131138"/>
                    <a:pt x="1718142" y="1131138"/>
                  </a:cubicBezTo>
                  <a:lnTo>
                    <a:pt x="19431" y="1131138"/>
                  </a:lnTo>
                  <a:cubicBezTo>
                    <a:pt x="8699" y="1131138"/>
                    <a:pt x="0" y="1122438"/>
                    <a:pt x="0" y="1111707"/>
                  </a:cubicBezTo>
                  <a:lnTo>
                    <a:pt x="0" y="19431"/>
                  </a:lnTo>
                  <a:cubicBezTo>
                    <a:pt x="0" y="14277"/>
                    <a:pt x="2047" y="9335"/>
                    <a:pt x="5691" y="5691"/>
                  </a:cubicBezTo>
                  <a:cubicBezTo>
                    <a:pt x="9335" y="2047"/>
                    <a:pt x="14277" y="0"/>
                    <a:pt x="19431" y="0"/>
                  </a:cubicBezTo>
                  <a:close/>
                </a:path>
              </a:pathLst>
            </a:custGeom>
            <a:solidFill>
              <a:srgbClr val="02B676">
                <a:alpha val="69804"/>
              </a:srgbClr>
            </a:solidFill>
          </p:spPr>
        </p:sp>
        <p:sp>
          <p:nvSpPr>
            <p:cNvPr name="TextBox 7" id="7"/>
            <p:cNvSpPr txBox="true"/>
            <p:nvPr/>
          </p:nvSpPr>
          <p:spPr>
            <a:xfrm>
              <a:off x="0" y="-38100"/>
              <a:ext cx="1737573" cy="1169238"/>
            </a:xfrm>
            <a:prstGeom prst="rect">
              <a:avLst/>
            </a:prstGeom>
          </p:spPr>
          <p:txBody>
            <a:bodyPr anchor="ctr" rtlCol="false" tIns="80497" lIns="80497" bIns="80497" rIns="80497"/>
            <a:lstStyle/>
            <a:p>
              <a:pPr algn="ctr">
                <a:lnSpc>
                  <a:spcPts val="3599"/>
                </a:lnSpc>
              </a:pPr>
            </a:p>
          </p:txBody>
        </p:sp>
      </p:grpSp>
      <p:grpSp>
        <p:nvGrpSpPr>
          <p:cNvPr name="Group 8" id="8"/>
          <p:cNvGrpSpPr/>
          <p:nvPr/>
        </p:nvGrpSpPr>
        <p:grpSpPr>
          <a:xfrm rot="0">
            <a:off x="3947101" y="2344966"/>
            <a:ext cx="938900" cy="9389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BE6"/>
            </a:solidFill>
            <a:ln w="38100" cap="sq">
              <a:solidFill>
                <a:srgbClr val="292828"/>
              </a:solidFill>
              <a:prstDash val="solid"/>
              <a:miter/>
            </a:ln>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5399"/>
                </a:lnSpc>
              </a:pPr>
            </a:p>
          </p:txBody>
        </p:sp>
      </p:grpSp>
      <p:grpSp>
        <p:nvGrpSpPr>
          <p:cNvPr name="Group 11" id="11"/>
          <p:cNvGrpSpPr/>
          <p:nvPr/>
        </p:nvGrpSpPr>
        <p:grpSpPr>
          <a:xfrm rot="0">
            <a:off x="3947101" y="5611094"/>
            <a:ext cx="938900" cy="93890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BE6"/>
            </a:solidFill>
            <a:ln w="38100" cap="sq">
              <a:solidFill>
                <a:srgbClr val="292828"/>
              </a:solidFill>
              <a:prstDash val="solid"/>
              <a:miter/>
            </a:ln>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5399"/>
                </a:lnSpc>
              </a:pPr>
            </a:p>
          </p:txBody>
        </p:sp>
      </p:grpSp>
      <p:sp>
        <p:nvSpPr>
          <p:cNvPr name="Freeform 14" id="14"/>
          <p:cNvSpPr/>
          <p:nvPr/>
        </p:nvSpPr>
        <p:spPr>
          <a:xfrm flipH="false" flipV="false" rot="0">
            <a:off x="7379178" y="2276575"/>
            <a:ext cx="9530653" cy="910335"/>
          </a:xfrm>
          <a:custGeom>
            <a:avLst/>
            <a:gdLst/>
            <a:ahLst/>
            <a:cxnLst/>
            <a:rect r="r" b="b" t="t" l="l"/>
            <a:pathLst>
              <a:path h="910335" w="9530653">
                <a:moveTo>
                  <a:pt x="0" y="0"/>
                </a:moveTo>
                <a:lnTo>
                  <a:pt x="9530654" y="0"/>
                </a:lnTo>
                <a:lnTo>
                  <a:pt x="9530654" y="910336"/>
                </a:lnTo>
                <a:lnTo>
                  <a:pt x="0" y="910336"/>
                </a:lnTo>
                <a:lnTo>
                  <a:pt x="0" y="0"/>
                </a:lnTo>
                <a:close/>
              </a:path>
            </a:pathLst>
          </a:custGeom>
          <a:blipFill>
            <a:blip r:embed="rId2"/>
            <a:stretch>
              <a:fillRect l="0" t="0" r="0" b="0"/>
            </a:stretch>
          </a:blipFill>
        </p:spPr>
      </p:sp>
      <p:sp>
        <p:nvSpPr>
          <p:cNvPr name="Freeform 15" id="15"/>
          <p:cNvSpPr/>
          <p:nvPr/>
        </p:nvSpPr>
        <p:spPr>
          <a:xfrm flipH="false" flipV="false" rot="0">
            <a:off x="7379178" y="8834177"/>
            <a:ext cx="9530653" cy="874063"/>
          </a:xfrm>
          <a:custGeom>
            <a:avLst/>
            <a:gdLst/>
            <a:ahLst/>
            <a:cxnLst/>
            <a:rect r="r" b="b" t="t" l="l"/>
            <a:pathLst>
              <a:path h="874063" w="9530653">
                <a:moveTo>
                  <a:pt x="0" y="0"/>
                </a:moveTo>
                <a:lnTo>
                  <a:pt x="9530654" y="0"/>
                </a:lnTo>
                <a:lnTo>
                  <a:pt x="9530654" y="874063"/>
                </a:lnTo>
                <a:lnTo>
                  <a:pt x="0" y="874063"/>
                </a:lnTo>
                <a:lnTo>
                  <a:pt x="0" y="0"/>
                </a:lnTo>
                <a:close/>
              </a:path>
            </a:pathLst>
          </a:custGeom>
          <a:blipFill>
            <a:blip r:embed="rId3"/>
            <a:stretch>
              <a:fillRect l="0" t="0" r="0" b="0"/>
            </a:stretch>
          </a:blipFill>
        </p:spPr>
      </p:sp>
      <p:sp>
        <p:nvSpPr>
          <p:cNvPr name="TextBox 16" id="16"/>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FEATURE ENCODING</a:t>
            </a:r>
          </a:p>
        </p:txBody>
      </p:sp>
      <p:sp>
        <p:nvSpPr>
          <p:cNvPr name="TextBox 17" id="17"/>
          <p:cNvSpPr txBox="true"/>
          <p:nvPr/>
        </p:nvSpPr>
        <p:spPr>
          <a:xfrm rot="0">
            <a:off x="2647870" y="3521991"/>
            <a:ext cx="3537364" cy="476250"/>
          </a:xfrm>
          <a:prstGeom prst="rect">
            <a:avLst/>
          </a:prstGeom>
        </p:spPr>
        <p:txBody>
          <a:bodyPr anchor="t" rtlCol="false" tIns="0" lIns="0" bIns="0" rIns="0">
            <a:spAutoFit/>
          </a:bodyPr>
          <a:lstStyle/>
          <a:p>
            <a:pPr algn="ctr">
              <a:lnSpc>
                <a:spcPts val="3000"/>
              </a:lnSpc>
            </a:pPr>
            <a:r>
              <a:rPr lang="en-US" sz="3000" spc="147">
                <a:solidFill>
                  <a:srgbClr val="290606"/>
                </a:solidFill>
                <a:latin typeface="Cheddar"/>
                <a:ea typeface="Cheddar"/>
                <a:cs typeface="Cheddar"/>
                <a:sym typeface="Cheddar"/>
              </a:rPr>
              <a:t>CATEGORICAL VARIABLE</a:t>
            </a:r>
          </a:p>
        </p:txBody>
      </p:sp>
      <p:sp>
        <p:nvSpPr>
          <p:cNvPr name="TextBox 18" id="18"/>
          <p:cNvSpPr txBox="true"/>
          <p:nvPr/>
        </p:nvSpPr>
        <p:spPr>
          <a:xfrm rot="0">
            <a:off x="2647870" y="4294298"/>
            <a:ext cx="3537364" cy="356235"/>
          </a:xfrm>
          <a:prstGeom prst="rect">
            <a:avLst/>
          </a:prstGeom>
        </p:spPr>
        <p:txBody>
          <a:bodyPr anchor="t" rtlCol="false" tIns="0" lIns="0" bIns="0" rIns="0">
            <a:spAutoFit/>
          </a:bodyPr>
          <a:lstStyle/>
          <a:p>
            <a:pPr algn="ctr">
              <a:lnSpc>
                <a:spcPts val="2400"/>
              </a:lnSpc>
            </a:pPr>
            <a:r>
              <a:rPr lang="en-US" sz="2400" spc="117">
                <a:solidFill>
                  <a:srgbClr val="290606"/>
                </a:solidFill>
                <a:latin typeface="Telegraf Bold"/>
                <a:ea typeface="Telegraf Bold"/>
                <a:cs typeface="Telegraf Bold"/>
                <a:sym typeface="Telegraf Bold"/>
              </a:rPr>
              <a:t>One Hot Encoding</a:t>
            </a:r>
          </a:p>
        </p:txBody>
      </p:sp>
      <p:sp>
        <p:nvSpPr>
          <p:cNvPr name="TextBox 19" id="19"/>
          <p:cNvSpPr txBox="true"/>
          <p:nvPr/>
        </p:nvSpPr>
        <p:spPr>
          <a:xfrm rot="0">
            <a:off x="2647870" y="7512019"/>
            <a:ext cx="3537364" cy="356235"/>
          </a:xfrm>
          <a:prstGeom prst="rect">
            <a:avLst/>
          </a:prstGeom>
        </p:spPr>
        <p:txBody>
          <a:bodyPr anchor="t" rtlCol="false" tIns="0" lIns="0" bIns="0" rIns="0">
            <a:spAutoFit/>
          </a:bodyPr>
          <a:lstStyle/>
          <a:p>
            <a:pPr algn="ctr">
              <a:lnSpc>
                <a:spcPts val="2400"/>
              </a:lnSpc>
            </a:pPr>
            <a:r>
              <a:rPr lang="en-US" sz="2400" spc="117">
                <a:solidFill>
                  <a:srgbClr val="290606"/>
                </a:solidFill>
                <a:latin typeface="Telegraf Bold"/>
                <a:ea typeface="Telegraf Bold"/>
                <a:cs typeface="Telegraf Bold"/>
                <a:sym typeface="Telegraf Bold"/>
              </a:rPr>
              <a:t>Ordinal Encoding</a:t>
            </a:r>
          </a:p>
        </p:txBody>
      </p:sp>
      <p:sp>
        <p:nvSpPr>
          <p:cNvPr name="TextBox 20" id="20"/>
          <p:cNvSpPr txBox="true"/>
          <p:nvPr/>
        </p:nvSpPr>
        <p:spPr>
          <a:xfrm rot="0">
            <a:off x="7379178" y="3196436"/>
            <a:ext cx="9530653" cy="2489835"/>
          </a:xfrm>
          <a:prstGeom prst="rect">
            <a:avLst/>
          </a:prstGeom>
        </p:spPr>
        <p:txBody>
          <a:bodyPr anchor="t" rtlCol="false" tIns="0" lIns="0" bIns="0" rIns="0">
            <a:spAutoFit/>
          </a:bodyPr>
          <a:lstStyle/>
          <a:p>
            <a:pPr algn="l">
              <a:lnSpc>
                <a:spcPts val="2400"/>
              </a:lnSpc>
            </a:pPr>
            <a:r>
              <a:rPr lang="en-US" sz="2400" spc="117">
                <a:solidFill>
                  <a:srgbClr val="290606"/>
                </a:solidFill>
                <a:latin typeface="Telegraf Bold"/>
                <a:ea typeface="Telegraf Bold"/>
                <a:cs typeface="Telegraf Bold"/>
                <a:sym typeface="Telegraf Bold"/>
              </a:rPr>
              <a:t>Categorical variables refer to variables that represent discrete categories or labels, </a:t>
            </a:r>
          </a:p>
          <a:p>
            <a:pPr algn="l">
              <a:lnSpc>
                <a:spcPts val="2400"/>
              </a:lnSpc>
            </a:pPr>
            <a:r>
              <a:rPr lang="en-US" sz="2400" spc="117">
                <a:solidFill>
                  <a:srgbClr val="290606"/>
                </a:solidFill>
                <a:latin typeface="Telegraf Bold"/>
                <a:ea typeface="Telegraf Bold"/>
                <a:cs typeface="Telegraf Bold"/>
                <a:sym typeface="Telegraf Bold"/>
              </a:rPr>
              <a:t>Eg. gender (male/female), marital status (single/married/divorced), or product types (A/B/C). </a:t>
            </a:r>
          </a:p>
          <a:p>
            <a:pPr algn="l">
              <a:lnSpc>
                <a:spcPts val="2400"/>
              </a:lnSpc>
            </a:pPr>
          </a:p>
          <a:p>
            <a:pPr algn="l">
              <a:lnSpc>
                <a:spcPts val="2400"/>
              </a:lnSpc>
            </a:pPr>
            <a:r>
              <a:rPr lang="en-US" sz="2400" spc="117">
                <a:solidFill>
                  <a:srgbClr val="290606"/>
                </a:solidFill>
                <a:latin typeface="Telegraf Bold"/>
                <a:ea typeface="Telegraf Bold"/>
                <a:cs typeface="Telegraf Bold"/>
                <a:sym typeface="Telegraf Bold"/>
              </a:rPr>
              <a:t>These variables do not have a specific numerical order or hierarchy.</a:t>
            </a:r>
          </a:p>
          <a:p>
            <a:pPr algn="l">
              <a:lnSpc>
                <a:spcPts val="2400"/>
              </a:lnSpc>
            </a:pPr>
          </a:p>
        </p:txBody>
      </p:sp>
      <p:sp>
        <p:nvSpPr>
          <p:cNvPr name="TextBox 21" id="21"/>
          <p:cNvSpPr txBox="true"/>
          <p:nvPr/>
        </p:nvSpPr>
        <p:spPr>
          <a:xfrm rot="0">
            <a:off x="2647870" y="6730969"/>
            <a:ext cx="3537364" cy="476250"/>
          </a:xfrm>
          <a:prstGeom prst="rect">
            <a:avLst/>
          </a:prstGeom>
        </p:spPr>
        <p:txBody>
          <a:bodyPr anchor="t" rtlCol="false" tIns="0" lIns="0" bIns="0" rIns="0">
            <a:spAutoFit/>
          </a:bodyPr>
          <a:lstStyle/>
          <a:p>
            <a:pPr algn="ctr">
              <a:lnSpc>
                <a:spcPts val="3000"/>
              </a:lnSpc>
            </a:pPr>
            <a:r>
              <a:rPr lang="en-US" sz="3000" spc="147">
                <a:solidFill>
                  <a:srgbClr val="290606"/>
                </a:solidFill>
                <a:latin typeface="Cheddar"/>
                <a:ea typeface="Cheddar"/>
                <a:cs typeface="Cheddar"/>
                <a:sym typeface="Cheddar"/>
              </a:rPr>
              <a:t>ORDINAL VARIABLE</a:t>
            </a:r>
          </a:p>
        </p:txBody>
      </p:sp>
      <p:sp>
        <p:nvSpPr>
          <p:cNvPr name="TextBox 22" id="22"/>
          <p:cNvSpPr txBox="true"/>
          <p:nvPr/>
        </p:nvSpPr>
        <p:spPr>
          <a:xfrm rot="0">
            <a:off x="7379178" y="6109939"/>
            <a:ext cx="9381344" cy="2794635"/>
          </a:xfrm>
          <a:prstGeom prst="rect">
            <a:avLst/>
          </a:prstGeom>
        </p:spPr>
        <p:txBody>
          <a:bodyPr anchor="t" rtlCol="false" tIns="0" lIns="0" bIns="0" rIns="0">
            <a:spAutoFit/>
          </a:bodyPr>
          <a:lstStyle/>
          <a:p>
            <a:pPr algn="l">
              <a:lnSpc>
                <a:spcPts val="2400"/>
              </a:lnSpc>
            </a:pPr>
            <a:r>
              <a:rPr lang="en-US" sz="2400" spc="117">
                <a:solidFill>
                  <a:srgbClr val="290606"/>
                </a:solidFill>
                <a:latin typeface="Telegraf Bold"/>
                <a:ea typeface="Telegraf Bold"/>
                <a:cs typeface="Telegraf Bold"/>
                <a:sym typeface="Telegraf Bold"/>
              </a:rPr>
              <a:t>Ordinal variables also represent discrete categories, but they have an inherent order or ranking associated with them. </a:t>
            </a:r>
          </a:p>
          <a:p>
            <a:pPr algn="l">
              <a:lnSpc>
                <a:spcPts val="2400"/>
              </a:lnSpc>
            </a:pPr>
          </a:p>
          <a:p>
            <a:pPr algn="l">
              <a:lnSpc>
                <a:spcPts val="2400"/>
              </a:lnSpc>
            </a:pPr>
            <a:r>
              <a:rPr lang="en-US" sz="2400" spc="117">
                <a:solidFill>
                  <a:srgbClr val="290606"/>
                </a:solidFill>
                <a:latin typeface="Telegraf Bold"/>
                <a:ea typeface="Telegraf Bold"/>
                <a:cs typeface="Telegraf Bold"/>
                <a:sym typeface="Telegraf Bold"/>
              </a:rPr>
              <a:t>Eg. education level (elementary/middle/high school/college), employment status (unemployed/part-time/full-time), or customer satisfaction rating (low/medium/high).</a:t>
            </a:r>
          </a:p>
          <a:p>
            <a:pPr algn="l">
              <a:lnSpc>
                <a:spcPts val="2400"/>
              </a:lnSpc>
            </a:pPr>
          </a:p>
        </p:txBody>
      </p:sp>
    </p:spTree>
  </p:cSld>
  <p:clrMapOvr>
    <a:masterClrMapping/>
  </p:clrMapOvr>
  <p:transition spd="fast">
    <p:fade/>
  </p:transition>
</p:sld>
</file>

<file path=ppt/slides/slide14.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AutoShape 2" id="2"/>
          <p:cNvSpPr/>
          <p:nvPr/>
        </p:nvSpPr>
        <p:spPr>
          <a:xfrm>
            <a:off x="-886757" y="3754522"/>
            <a:ext cx="20061513" cy="0"/>
          </a:xfrm>
          <a:prstGeom prst="line">
            <a:avLst/>
          </a:prstGeom>
          <a:ln cap="flat" w="28575">
            <a:solidFill>
              <a:srgbClr val="02B676"/>
            </a:solidFill>
            <a:prstDash val="solid"/>
            <a:headEnd type="none" len="sm" w="sm"/>
            <a:tailEnd type="none" len="sm" w="sm"/>
          </a:ln>
        </p:spPr>
      </p:sp>
      <p:sp>
        <p:nvSpPr>
          <p:cNvPr name="TextBox 3" id="3"/>
          <p:cNvSpPr txBox="true"/>
          <p:nvPr/>
        </p:nvSpPr>
        <p:spPr>
          <a:xfrm rot="0">
            <a:off x="1028700" y="1019175"/>
            <a:ext cx="8115300" cy="1958975"/>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TARGET VARIABLE IMBALANCE</a:t>
            </a:r>
          </a:p>
        </p:txBody>
      </p:sp>
      <p:sp>
        <p:nvSpPr>
          <p:cNvPr name="TextBox 4" id="4"/>
          <p:cNvSpPr txBox="true"/>
          <p:nvPr/>
        </p:nvSpPr>
        <p:spPr>
          <a:xfrm rot="0">
            <a:off x="1028700" y="4299322"/>
            <a:ext cx="12155379" cy="1318514"/>
          </a:xfrm>
          <a:prstGeom prst="rect">
            <a:avLst/>
          </a:prstGeom>
        </p:spPr>
        <p:txBody>
          <a:bodyPr anchor="t" rtlCol="false" tIns="0" lIns="0" bIns="0" rIns="0">
            <a:spAutoFit/>
          </a:bodyPr>
          <a:lstStyle/>
          <a:p>
            <a:pPr algn="l">
              <a:lnSpc>
                <a:spcPts val="4737"/>
              </a:lnSpc>
            </a:pPr>
            <a:r>
              <a:rPr lang="en-US" sz="4599">
                <a:solidFill>
                  <a:srgbClr val="290606"/>
                </a:solidFill>
                <a:latin typeface="Cheddar"/>
                <a:ea typeface="Cheddar"/>
                <a:cs typeface="Cheddar"/>
                <a:sym typeface="Cheddar"/>
              </a:rPr>
              <a:t>SMOTE (Synthetic Minority Over-sampling Technique)</a:t>
            </a:r>
          </a:p>
          <a:p>
            <a:pPr algn="l">
              <a:lnSpc>
                <a:spcPts val="4737"/>
              </a:lnSpc>
            </a:pPr>
          </a:p>
        </p:txBody>
      </p:sp>
      <p:sp>
        <p:nvSpPr>
          <p:cNvPr name="TextBox 5" id="5"/>
          <p:cNvSpPr txBox="true"/>
          <p:nvPr/>
        </p:nvSpPr>
        <p:spPr>
          <a:xfrm rot="0">
            <a:off x="1028700" y="5038725"/>
            <a:ext cx="9980914" cy="1184911"/>
          </a:xfrm>
          <a:prstGeom prst="rect">
            <a:avLst/>
          </a:prstGeom>
        </p:spPr>
        <p:txBody>
          <a:bodyPr anchor="t" rtlCol="false" tIns="0" lIns="0" bIns="0" rIns="0">
            <a:spAutoFit/>
          </a:bodyPr>
          <a:lstStyle/>
          <a:p>
            <a:pPr algn="l">
              <a:lnSpc>
                <a:spcPts val="3119"/>
              </a:lnSpc>
            </a:pPr>
            <a:r>
              <a:rPr lang="en-US" sz="1999">
                <a:solidFill>
                  <a:srgbClr val="290606"/>
                </a:solidFill>
                <a:latin typeface="Telegraf"/>
                <a:ea typeface="Telegraf"/>
                <a:cs typeface="Telegraf"/>
                <a:sym typeface="Telegraf"/>
              </a:rPr>
              <a:t>For each instance in the minority class, SMOTE selects one or more of its</a:t>
            </a:r>
            <a:r>
              <a:rPr lang="en-US" sz="1999">
                <a:solidFill>
                  <a:srgbClr val="290606"/>
                </a:solidFill>
                <a:latin typeface="Telegraf Bold"/>
                <a:ea typeface="Telegraf Bold"/>
                <a:cs typeface="Telegraf Bold"/>
                <a:sym typeface="Telegraf Bold"/>
              </a:rPr>
              <a:t> k</a:t>
            </a:r>
            <a:r>
              <a:rPr lang="en-US" sz="1999">
                <a:solidFill>
                  <a:srgbClr val="290606"/>
                </a:solidFill>
                <a:latin typeface="Telegraf"/>
                <a:ea typeface="Telegraf"/>
                <a:cs typeface="Telegraf"/>
                <a:sym typeface="Telegraf"/>
              </a:rPr>
              <a:t> nearest neighbors from the same class. The value of </a:t>
            </a:r>
            <a:r>
              <a:rPr lang="en-US" sz="1999">
                <a:solidFill>
                  <a:srgbClr val="290606"/>
                </a:solidFill>
                <a:latin typeface="Telegraf Bold"/>
                <a:ea typeface="Telegraf Bold"/>
                <a:cs typeface="Telegraf Bold"/>
                <a:sym typeface="Telegraf Bold"/>
              </a:rPr>
              <a:t>k</a:t>
            </a:r>
            <a:r>
              <a:rPr lang="en-US" sz="1999">
                <a:solidFill>
                  <a:srgbClr val="290606"/>
                </a:solidFill>
                <a:latin typeface="Telegraf"/>
                <a:ea typeface="Telegraf"/>
                <a:cs typeface="Telegraf"/>
                <a:sym typeface="Telegraf"/>
              </a:rPr>
              <a:t> is a user-defined parameter.</a:t>
            </a:r>
          </a:p>
          <a:p>
            <a:pPr algn="l">
              <a:lnSpc>
                <a:spcPts val="3119"/>
              </a:lnSpc>
            </a:pPr>
          </a:p>
        </p:txBody>
      </p:sp>
      <p:sp>
        <p:nvSpPr>
          <p:cNvPr name="TextBox 6" id="6"/>
          <p:cNvSpPr txBox="true"/>
          <p:nvPr/>
        </p:nvSpPr>
        <p:spPr>
          <a:xfrm rot="0">
            <a:off x="1028700" y="6017885"/>
            <a:ext cx="9980914" cy="1184911"/>
          </a:xfrm>
          <a:prstGeom prst="rect">
            <a:avLst/>
          </a:prstGeom>
        </p:spPr>
        <p:txBody>
          <a:bodyPr anchor="t" rtlCol="false" tIns="0" lIns="0" bIns="0" rIns="0">
            <a:spAutoFit/>
          </a:bodyPr>
          <a:lstStyle/>
          <a:p>
            <a:pPr algn="l">
              <a:lnSpc>
                <a:spcPts val="3119"/>
              </a:lnSpc>
            </a:pPr>
            <a:r>
              <a:rPr lang="en-US" sz="1999">
                <a:solidFill>
                  <a:srgbClr val="290606"/>
                </a:solidFill>
                <a:latin typeface="Telegraf"/>
                <a:ea typeface="Telegraf"/>
                <a:cs typeface="Telegraf"/>
                <a:sym typeface="Telegraf"/>
              </a:rPr>
              <a:t>Synthetic samples are created by randomly selecting one or more of the nearest neighbors and by taking a weighted average of the feature values of the neighbors.</a:t>
            </a:r>
          </a:p>
          <a:p>
            <a:pPr algn="l">
              <a:lnSpc>
                <a:spcPts val="3119"/>
              </a:lnSpc>
            </a:pPr>
          </a:p>
        </p:txBody>
      </p:sp>
      <p:sp>
        <p:nvSpPr>
          <p:cNvPr name="TextBox 7" id="7"/>
          <p:cNvSpPr txBox="true"/>
          <p:nvPr/>
        </p:nvSpPr>
        <p:spPr>
          <a:xfrm rot="0">
            <a:off x="1028700" y="7098021"/>
            <a:ext cx="9980914" cy="1575436"/>
          </a:xfrm>
          <a:prstGeom prst="rect">
            <a:avLst/>
          </a:prstGeom>
        </p:spPr>
        <p:txBody>
          <a:bodyPr anchor="t" rtlCol="false" tIns="0" lIns="0" bIns="0" rIns="0">
            <a:spAutoFit/>
          </a:bodyPr>
          <a:lstStyle/>
          <a:p>
            <a:pPr algn="l">
              <a:lnSpc>
                <a:spcPts val="3119"/>
              </a:lnSpc>
            </a:pPr>
            <a:r>
              <a:rPr lang="en-US" sz="1999">
                <a:solidFill>
                  <a:srgbClr val="290606"/>
                </a:solidFill>
                <a:latin typeface="Telegraf"/>
                <a:ea typeface="Telegraf"/>
                <a:cs typeface="Telegraf"/>
                <a:sym typeface="Telegraf"/>
              </a:rPr>
              <a:t>The synthetic samples are added to the dataset, effectively increasing the representation of the minority class. This process is repeated until the desired balance between the classes is achieved.</a:t>
            </a:r>
          </a:p>
          <a:p>
            <a:pPr algn="l">
              <a:lnSpc>
                <a:spcPts val="3119"/>
              </a:lnSpc>
            </a:pPr>
          </a:p>
        </p:txBody>
      </p:sp>
    </p:spTree>
  </p:cSld>
  <p:clrMapOvr>
    <a:masterClrMapping/>
  </p:clrMapOvr>
  <p:transition spd="fast">
    <p:fade/>
  </p:transition>
</p:sld>
</file>

<file path=ppt/slides/slide15.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757527" y="3795973"/>
            <a:ext cx="14772946" cy="1222372"/>
          </a:xfrm>
          <a:prstGeom prst="rect">
            <a:avLst/>
          </a:prstGeom>
        </p:spPr>
        <p:txBody>
          <a:bodyPr anchor="t" rtlCol="false" tIns="0" lIns="0" bIns="0" rIns="0">
            <a:spAutoFit/>
          </a:bodyPr>
          <a:lstStyle/>
          <a:p>
            <a:pPr algn="ctr">
              <a:lnSpc>
                <a:spcPts val="7999"/>
              </a:lnSpc>
            </a:pPr>
            <a:r>
              <a:rPr lang="en-US" sz="7999" spc="391">
                <a:solidFill>
                  <a:srgbClr val="290606"/>
                </a:solidFill>
                <a:latin typeface="Cheddar"/>
                <a:ea typeface="Cheddar"/>
                <a:cs typeface="Cheddar"/>
                <a:sym typeface="Cheddar"/>
              </a:rPr>
              <a:t>XGBOOST</a:t>
            </a:r>
          </a:p>
        </p:txBody>
      </p:sp>
    </p:spTree>
  </p:cSld>
  <p:clrMapOvr>
    <a:masterClrMapping/>
  </p:clrMapOvr>
  <p:transition spd="fast">
    <p:fade/>
  </p:transition>
</p:sld>
</file>

<file path=ppt/slides/slide16.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388625" y="5221973"/>
            <a:ext cx="19065250" cy="4036327"/>
            <a:chOff x="0" y="0"/>
            <a:chExt cx="5021300" cy="1063065"/>
          </a:xfrm>
        </p:grpSpPr>
        <p:sp>
          <p:nvSpPr>
            <p:cNvPr name="Freeform 3" id="3"/>
            <p:cNvSpPr/>
            <p:nvPr/>
          </p:nvSpPr>
          <p:spPr>
            <a:xfrm flipH="false" flipV="false" rot="0">
              <a:off x="0" y="0"/>
              <a:ext cx="5021300" cy="1063065"/>
            </a:xfrm>
            <a:custGeom>
              <a:avLst/>
              <a:gdLst/>
              <a:ahLst/>
              <a:cxnLst/>
              <a:rect r="r" b="b" t="t" l="l"/>
              <a:pathLst>
                <a:path h="1063065" w="5021300">
                  <a:moveTo>
                    <a:pt x="8121" y="0"/>
                  </a:moveTo>
                  <a:lnTo>
                    <a:pt x="5013179" y="0"/>
                  </a:lnTo>
                  <a:cubicBezTo>
                    <a:pt x="5015333" y="0"/>
                    <a:pt x="5017399" y="856"/>
                    <a:pt x="5018922" y="2379"/>
                  </a:cubicBezTo>
                  <a:cubicBezTo>
                    <a:pt x="5020445" y="3902"/>
                    <a:pt x="5021300" y="5968"/>
                    <a:pt x="5021300" y="8121"/>
                  </a:cubicBezTo>
                  <a:lnTo>
                    <a:pt x="5021300" y="1054944"/>
                  </a:lnTo>
                  <a:cubicBezTo>
                    <a:pt x="5021300" y="1057098"/>
                    <a:pt x="5020445" y="1059164"/>
                    <a:pt x="5018922" y="1060687"/>
                  </a:cubicBezTo>
                  <a:cubicBezTo>
                    <a:pt x="5017399" y="1062210"/>
                    <a:pt x="5015333" y="1063065"/>
                    <a:pt x="5013179" y="1063065"/>
                  </a:cubicBezTo>
                  <a:lnTo>
                    <a:pt x="8121" y="1063065"/>
                  </a:lnTo>
                  <a:cubicBezTo>
                    <a:pt x="5968" y="1063065"/>
                    <a:pt x="3902" y="1062210"/>
                    <a:pt x="2379" y="1060687"/>
                  </a:cubicBezTo>
                  <a:cubicBezTo>
                    <a:pt x="856" y="1059164"/>
                    <a:pt x="0" y="1057098"/>
                    <a:pt x="0" y="1054944"/>
                  </a:cubicBezTo>
                  <a:lnTo>
                    <a:pt x="0" y="8121"/>
                  </a:lnTo>
                  <a:cubicBezTo>
                    <a:pt x="0" y="5968"/>
                    <a:pt x="856" y="3902"/>
                    <a:pt x="2379" y="2379"/>
                  </a:cubicBezTo>
                  <a:cubicBezTo>
                    <a:pt x="3902" y="856"/>
                    <a:pt x="5968" y="0"/>
                    <a:pt x="8121" y="0"/>
                  </a:cubicBezTo>
                  <a:close/>
                </a:path>
              </a:pathLst>
            </a:custGeom>
            <a:solidFill>
              <a:srgbClr val="02B676">
                <a:alpha val="14902"/>
              </a:srgbClr>
            </a:solidFill>
          </p:spPr>
        </p:sp>
        <p:sp>
          <p:nvSpPr>
            <p:cNvPr name="TextBox 4" id="4"/>
            <p:cNvSpPr txBox="true"/>
            <p:nvPr/>
          </p:nvSpPr>
          <p:spPr>
            <a:xfrm>
              <a:off x="0" y="-9525"/>
              <a:ext cx="5021300" cy="1072590"/>
            </a:xfrm>
            <a:prstGeom prst="rect">
              <a:avLst/>
            </a:prstGeom>
          </p:spPr>
          <p:txBody>
            <a:bodyPr anchor="ctr" rtlCol="false" tIns="50800" lIns="50800" bIns="50800" rIns="50800"/>
            <a:lstStyle/>
            <a:p>
              <a:pPr algn="ctr">
                <a:lnSpc>
                  <a:spcPts val="2266"/>
                </a:lnSpc>
              </a:pPr>
            </a:p>
            <a:p>
              <a:pPr algn="ctr">
                <a:lnSpc>
                  <a:spcPts val="2266"/>
                </a:lnSpc>
              </a:pPr>
            </a:p>
          </p:txBody>
        </p:sp>
      </p:grpSp>
      <p:sp>
        <p:nvSpPr>
          <p:cNvPr name="TextBox 5" id="5"/>
          <p:cNvSpPr txBox="true"/>
          <p:nvPr/>
        </p:nvSpPr>
        <p:spPr>
          <a:xfrm rot="0">
            <a:off x="1028700" y="1019175"/>
            <a:ext cx="9145852"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MODEL TRAINING: XGBOOST</a:t>
            </a:r>
          </a:p>
        </p:txBody>
      </p:sp>
      <p:grpSp>
        <p:nvGrpSpPr>
          <p:cNvPr name="Group 6" id="6"/>
          <p:cNvGrpSpPr/>
          <p:nvPr/>
        </p:nvGrpSpPr>
        <p:grpSpPr>
          <a:xfrm rot="0">
            <a:off x="3373604" y="4146774"/>
            <a:ext cx="1306762" cy="130676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112566" y="0"/>
                  </a:moveTo>
                  <a:lnTo>
                    <a:pt x="700234" y="0"/>
                  </a:lnTo>
                  <a:cubicBezTo>
                    <a:pt x="762403" y="0"/>
                    <a:pt x="812800" y="50397"/>
                    <a:pt x="812800" y="112566"/>
                  </a:cubicBezTo>
                  <a:lnTo>
                    <a:pt x="812800" y="700234"/>
                  </a:lnTo>
                  <a:cubicBezTo>
                    <a:pt x="812800" y="762403"/>
                    <a:pt x="762403" y="812800"/>
                    <a:pt x="700234" y="812800"/>
                  </a:cubicBezTo>
                  <a:lnTo>
                    <a:pt x="112566" y="812800"/>
                  </a:lnTo>
                  <a:cubicBezTo>
                    <a:pt x="50397" y="812800"/>
                    <a:pt x="0" y="762403"/>
                    <a:pt x="0" y="700234"/>
                  </a:cubicBezTo>
                  <a:lnTo>
                    <a:pt x="0" y="112566"/>
                  </a:lnTo>
                  <a:cubicBezTo>
                    <a:pt x="0" y="50397"/>
                    <a:pt x="50397" y="0"/>
                    <a:pt x="112566" y="0"/>
                  </a:cubicBezTo>
                  <a:close/>
                </a:path>
              </a:pathLst>
            </a:custGeom>
            <a:solidFill>
              <a:srgbClr val="02B676"/>
            </a:solidFill>
          </p:spPr>
        </p:sp>
        <p:sp>
          <p:nvSpPr>
            <p:cNvPr name="TextBox 8" id="8"/>
            <p:cNvSpPr txBox="true"/>
            <p:nvPr/>
          </p:nvSpPr>
          <p:spPr>
            <a:xfrm>
              <a:off x="0" y="-28575"/>
              <a:ext cx="812800" cy="841375"/>
            </a:xfrm>
            <a:prstGeom prst="rect">
              <a:avLst/>
            </a:prstGeom>
          </p:spPr>
          <p:txBody>
            <a:bodyPr anchor="ctr" rtlCol="false" tIns="50800" lIns="50800" bIns="50800" rIns="50800"/>
            <a:lstStyle/>
            <a:p>
              <a:pPr algn="ctr">
                <a:lnSpc>
                  <a:spcPts val="5150"/>
                </a:lnSpc>
              </a:pPr>
              <a:r>
                <a:rPr lang="en-US" sz="5000" spc="355">
                  <a:solidFill>
                    <a:srgbClr val="FDF8F8"/>
                  </a:solidFill>
                  <a:latin typeface="Cheddar"/>
                  <a:ea typeface="Cheddar"/>
                  <a:cs typeface="Cheddar"/>
                  <a:sym typeface="Cheddar"/>
                </a:rPr>
                <a:t>01</a:t>
              </a:r>
            </a:p>
          </p:txBody>
        </p:sp>
      </p:grpSp>
      <p:grpSp>
        <p:nvGrpSpPr>
          <p:cNvPr name="Group 9" id="9"/>
          <p:cNvGrpSpPr/>
          <p:nvPr/>
        </p:nvGrpSpPr>
        <p:grpSpPr>
          <a:xfrm rot="0">
            <a:off x="8554444" y="4146774"/>
            <a:ext cx="1306762" cy="1306762"/>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112566" y="0"/>
                  </a:moveTo>
                  <a:lnTo>
                    <a:pt x="700234" y="0"/>
                  </a:lnTo>
                  <a:cubicBezTo>
                    <a:pt x="762403" y="0"/>
                    <a:pt x="812800" y="50397"/>
                    <a:pt x="812800" y="112566"/>
                  </a:cubicBezTo>
                  <a:lnTo>
                    <a:pt x="812800" y="700234"/>
                  </a:lnTo>
                  <a:cubicBezTo>
                    <a:pt x="812800" y="762403"/>
                    <a:pt x="762403" y="812800"/>
                    <a:pt x="700234" y="812800"/>
                  </a:cubicBezTo>
                  <a:lnTo>
                    <a:pt x="112566" y="812800"/>
                  </a:lnTo>
                  <a:cubicBezTo>
                    <a:pt x="50397" y="812800"/>
                    <a:pt x="0" y="762403"/>
                    <a:pt x="0" y="700234"/>
                  </a:cubicBezTo>
                  <a:lnTo>
                    <a:pt x="0" y="112566"/>
                  </a:lnTo>
                  <a:cubicBezTo>
                    <a:pt x="0" y="50397"/>
                    <a:pt x="50397" y="0"/>
                    <a:pt x="112566" y="0"/>
                  </a:cubicBezTo>
                  <a:close/>
                </a:path>
              </a:pathLst>
            </a:custGeom>
            <a:solidFill>
              <a:srgbClr val="02B676"/>
            </a:solidFill>
          </p:spPr>
        </p:sp>
        <p:sp>
          <p:nvSpPr>
            <p:cNvPr name="TextBox 11" id="11"/>
            <p:cNvSpPr txBox="true"/>
            <p:nvPr/>
          </p:nvSpPr>
          <p:spPr>
            <a:xfrm>
              <a:off x="0" y="-28575"/>
              <a:ext cx="812800" cy="841375"/>
            </a:xfrm>
            <a:prstGeom prst="rect">
              <a:avLst/>
            </a:prstGeom>
          </p:spPr>
          <p:txBody>
            <a:bodyPr anchor="ctr" rtlCol="false" tIns="50800" lIns="50800" bIns="50800" rIns="50800"/>
            <a:lstStyle/>
            <a:p>
              <a:pPr algn="ctr">
                <a:lnSpc>
                  <a:spcPts val="5150"/>
                </a:lnSpc>
              </a:pPr>
              <a:r>
                <a:rPr lang="en-US" sz="5000" spc="355">
                  <a:solidFill>
                    <a:srgbClr val="FDF8F8"/>
                  </a:solidFill>
                  <a:latin typeface="Cheddar"/>
                  <a:ea typeface="Cheddar"/>
                  <a:cs typeface="Cheddar"/>
                  <a:sym typeface="Cheddar"/>
                </a:rPr>
                <a:t>02</a:t>
              </a:r>
            </a:p>
          </p:txBody>
        </p:sp>
      </p:grpSp>
      <p:grpSp>
        <p:nvGrpSpPr>
          <p:cNvPr name="Group 12" id="12"/>
          <p:cNvGrpSpPr/>
          <p:nvPr/>
        </p:nvGrpSpPr>
        <p:grpSpPr>
          <a:xfrm rot="0">
            <a:off x="13734957" y="4146774"/>
            <a:ext cx="1306762" cy="130676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112566" y="0"/>
                  </a:moveTo>
                  <a:lnTo>
                    <a:pt x="700234" y="0"/>
                  </a:lnTo>
                  <a:cubicBezTo>
                    <a:pt x="762403" y="0"/>
                    <a:pt x="812800" y="50397"/>
                    <a:pt x="812800" y="112566"/>
                  </a:cubicBezTo>
                  <a:lnTo>
                    <a:pt x="812800" y="700234"/>
                  </a:lnTo>
                  <a:cubicBezTo>
                    <a:pt x="812800" y="762403"/>
                    <a:pt x="762403" y="812800"/>
                    <a:pt x="700234" y="812800"/>
                  </a:cubicBezTo>
                  <a:lnTo>
                    <a:pt x="112566" y="812800"/>
                  </a:lnTo>
                  <a:cubicBezTo>
                    <a:pt x="50397" y="812800"/>
                    <a:pt x="0" y="762403"/>
                    <a:pt x="0" y="700234"/>
                  </a:cubicBezTo>
                  <a:lnTo>
                    <a:pt x="0" y="112566"/>
                  </a:lnTo>
                  <a:cubicBezTo>
                    <a:pt x="0" y="50397"/>
                    <a:pt x="50397" y="0"/>
                    <a:pt x="112566" y="0"/>
                  </a:cubicBezTo>
                  <a:close/>
                </a:path>
              </a:pathLst>
            </a:custGeom>
            <a:solidFill>
              <a:srgbClr val="02B676"/>
            </a:solidFill>
          </p:spPr>
        </p:sp>
        <p:sp>
          <p:nvSpPr>
            <p:cNvPr name="TextBox 14" id="14"/>
            <p:cNvSpPr txBox="true"/>
            <p:nvPr/>
          </p:nvSpPr>
          <p:spPr>
            <a:xfrm>
              <a:off x="0" y="-28575"/>
              <a:ext cx="812800" cy="841375"/>
            </a:xfrm>
            <a:prstGeom prst="rect">
              <a:avLst/>
            </a:prstGeom>
          </p:spPr>
          <p:txBody>
            <a:bodyPr anchor="ctr" rtlCol="false" tIns="50800" lIns="50800" bIns="50800" rIns="50800"/>
            <a:lstStyle/>
            <a:p>
              <a:pPr algn="ctr">
                <a:lnSpc>
                  <a:spcPts val="5150"/>
                </a:lnSpc>
              </a:pPr>
              <a:r>
                <a:rPr lang="en-US" sz="5000" spc="355">
                  <a:solidFill>
                    <a:srgbClr val="FDF8F8"/>
                  </a:solidFill>
                  <a:latin typeface="Cheddar"/>
                  <a:ea typeface="Cheddar"/>
                  <a:cs typeface="Cheddar"/>
                  <a:sym typeface="Cheddar"/>
                </a:rPr>
                <a:t>03</a:t>
              </a:r>
            </a:p>
          </p:txBody>
        </p:sp>
      </p:grpSp>
      <p:sp>
        <p:nvSpPr>
          <p:cNvPr name="TextBox 15" id="15"/>
          <p:cNvSpPr txBox="true"/>
          <p:nvPr/>
        </p:nvSpPr>
        <p:spPr>
          <a:xfrm rot="0">
            <a:off x="1903766" y="6050755"/>
            <a:ext cx="4458749" cy="1180465"/>
          </a:xfrm>
          <a:prstGeom prst="rect">
            <a:avLst/>
          </a:prstGeom>
        </p:spPr>
        <p:txBody>
          <a:bodyPr anchor="t" rtlCol="false" tIns="0" lIns="0" bIns="0" rIns="0">
            <a:spAutoFit/>
          </a:bodyPr>
          <a:lstStyle/>
          <a:p>
            <a:pPr algn="l">
              <a:lnSpc>
                <a:spcPts val="3080"/>
              </a:lnSpc>
            </a:pPr>
            <a:r>
              <a:rPr lang="en-US" sz="2000">
                <a:solidFill>
                  <a:srgbClr val="290606"/>
                </a:solidFill>
                <a:latin typeface="Telegraf"/>
                <a:ea typeface="Telegraf"/>
                <a:cs typeface="Telegraf"/>
                <a:sym typeface="Telegraf"/>
              </a:rPr>
              <a:t>The Data Split here is 80:20 split.</a:t>
            </a:r>
          </a:p>
          <a:p>
            <a:pPr algn="l" marL="431802" indent="-215901" lvl="1">
              <a:lnSpc>
                <a:spcPts val="3080"/>
              </a:lnSpc>
              <a:buFont typeface="Arial"/>
              <a:buChar char="•"/>
            </a:pPr>
            <a:r>
              <a:rPr lang="en-US" sz="2000">
                <a:solidFill>
                  <a:srgbClr val="290606"/>
                </a:solidFill>
                <a:latin typeface="Telegraf"/>
                <a:ea typeface="Telegraf"/>
                <a:cs typeface="Telegraf"/>
                <a:sym typeface="Telegraf"/>
              </a:rPr>
              <a:t>Training data- 80% </a:t>
            </a:r>
          </a:p>
          <a:p>
            <a:pPr algn="l" marL="431802" indent="-215901" lvl="1">
              <a:lnSpc>
                <a:spcPts val="3080"/>
              </a:lnSpc>
              <a:buFont typeface="Arial"/>
              <a:buChar char="•"/>
            </a:pPr>
            <a:r>
              <a:rPr lang="en-US" sz="2000">
                <a:solidFill>
                  <a:srgbClr val="290606"/>
                </a:solidFill>
                <a:latin typeface="Telegraf"/>
                <a:ea typeface="Telegraf"/>
                <a:cs typeface="Telegraf"/>
                <a:sym typeface="Telegraf"/>
              </a:rPr>
              <a:t>Testing data- 20%</a:t>
            </a:r>
          </a:p>
        </p:txBody>
      </p:sp>
      <p:sp>
        <p:nvSpPr>
          <p:cNvPr name="TextBox 16" id="16"/>
          <p:cNvSpPr txBox="true"/>
          <p:nvPr/>
        </p:nvSpPr>
        <p:spPr>
          <a:xfrm rot="0">
            <a:off x="12158963" y="6059672"/>
            <a:ext cx="4458749" cy="789940"/>
          </a:xfrm>
          <a:prstGeom prst="rect">
            <a:avLst/>
          </a:prstGeom>
        </p:spPr>
        <p:txBody>
          <a:bodyPr anchor="t" rtlCol="false" tIns="0" lIns="0" bIns="0" rIns="0">
            <a:spAutoFit/>
          </a:bodyPr>
          <a:lstStyle/>
          <a:p>
            <a:pPr algn="l">
              <a:lnSpc>
                <a:spcPts val="3080"/>
              </a:lnSpc>
            </a:pPr>
            <a:r>
              <a:rPr lang="en-US" sz="2000">
                <a:solidFill>
                  <a:srgbClr val="290606"/>
                </a:solidFill>
                <a:latin typeface="Telegraf"/>
                <a:ea typeface="Telegraf"/>
                <a:cs typeface="Telegraf"/>
                <a:sym typeface="Telegraf"/>
              </a:rPr>
              <a:t>The classification report of the performance of our XGBoost model.</a:t>
            </a:r>
          </a:p>
        </p:txBody>
      </p:sp>
      <p:sp>
        <p:nvSpPr>
          <p:cNvPr name="TextBox 17" id="17"/>
          <p:cNvSpPr txBox="true"/>
          <p:nvPr/>
        </p:nvSpPr>
        <p:spPr>
          <a:xfrm rot="0">
            <a:off x="7031365" y="6059672"/>
            <a:ext cx="4458749" cy="1570990"/>
          </a:xfrm>
          <a:prstGeom prst="rect">
            <a:avLst/>
          </a:prstGeom>
        </p:spPr>
        <p:txBody>
          <a:bodyPr anchor="t" rtlCol="false" tIns="0" lIns="0" bIns="0" rIns="0">
            <a:spAutoFit/>
          </a:bodyPr>
          <a:lstStyle/>
          <a:p>
            <a:pPr algn="l">
              <a:lnSpc>
                <a:spcPts val="3080"/>
              </a:lnSpc>
            </a:pPr>
            <a:r>
              <a:rPr lang="en-US" sz="2000">
                <a:solidFill>
                  <a:srgbClr val="290606"/>
                </a:solidFill>
                <a:latin typeface="Telegraf"/>
                <a:ea typeface="Telegraf"/>
                <a:cs typeface="Telegraf"/>
                <a:sym typeface="Telegraf"/>
              </a:rPr>
              <a:t>Hyperparameter Tuning for the model to run with the best parameters to ensure a better overall prediction power.</a:t>
            </a:r>
          </a:p>
        </p:txBody>
      </p:sp>
      <p:sp>
        <p:nvSpPr>
          <p:cNvPr name="TextBox 18" id="18"/>
          <p:cNvSpPr txBox="true"/>
          <p:nvPr/>
        </p:nvSpPr>
        <p:spPr>
          <a:xfrm rot="0">
            <a:off x="2393463" y="5396386"/>
            <a:ext cx="3267045" cy="5905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heddar"/>
                <a:ea typeface="Cheddar"/>
                <a:cs typeface="Cheddar"/>
                <a:sym typeface="Cheddar"/>
              </a:rPr>
              <a:t>DATA SPLIT</a:t>
            </a:r>
          </a:p>
        </p:txBody>
      </p:sp>
      <p:sp>
        <p:nvSpPr>
          <p:cNvPr name="TextBox 19" id="19"/>
          <p:cNvSpPr txBox="true"/>
          <p:nvPr/>
        </p:nvSpPr>
        <p:spPr>
          <a:xfrm rot="0">
            <a:off x="7510478" y="5396386"/>
            <a:ext cx="3267045" cy="5905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heddar"/>
                <a:ea typeface="Cheddar"/>
                <a:cs typeface="Cheddar"/>
                <a:sym typeface="Cheddar"/>
              </a:rPr>
              <a:t>HYPEROPT</a:t>
            </a:r>
          </a:p>
        </p:txBody>
      </p:sp>
      <p:sp>
        <p:nvSpPr>
          <p:cNvPr name="TextBox 20" id="20"/>
          <p:cNvSpPr txBox="true"/>
          <p:nvPr/>
        </p:nvSpPr>
        <p:spPr>
          <a:xfrm rot="0">
            <a:off x="12532152" y="5396386"/>
            <a:ext cx="3712372" cy="5905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heddar"/>
                <a:ea typeface="Cheddar"/>
                <a:cs typeface="Cheddar"/>
                <a:sym typeface="Cheddar"/>
              </a:rPr>
              <a:t>MODEL VALIDATION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388625" y="5221973"/>
            <a:ext cx="19065250" cy="4036327"/>
            <a:chOff x="0" y="0"/>
            <a:chExt cx="5021300" cy="1063065"/>
          </a:xfrm>
        </p:grpSpPr>
        <p:sp>
          <p:nvSpPr>
            <p:cNvPr name="Freeform 3" id="3"/>
            <p:cNvSpPr/>
            <p:nvPr/>
          </p:nvSpPr>
          <p:spPr>
            <a:xfrm flipH="false" flipV="false" rot="0">
              <a:off x="0" y="0"/>
              <a:ext cx="5021300" cy="1063065"/>
            </a:xfrm>
            <a:custGeom>
              <a:avLst/>
              <a:gdLst/>
              <a:ahLst/>
              <a:cxnLst/>
              <a:rect r="r" b="b" t="t" l="l"/>
              <a:pathLst>
                <a:path h="1063065" w="5021300">
                  <a:moveTo>
                    <a:pt x="8121" y="0"/>
                  </a:moveTo>
                  <a:lnTo>
                    <a:pt x="5013179" y="0"/>
                  </a:lnTo>
                  <a:cubicBezTo>
                    <a:pt x="5015333" y="0"/>
                    <a:pt x="5017399" y="856"/>
                    <a:pt x="5018922" y="2379"/>
                  </a:cubicBezTo>
                  <a:cubicBezTo>
                    <a:pt x="5020445" y="3902"/>
                    <a:pt x="5021300" y="5968"/>
                    <a:pt x="5021300" y="8121"/>
                  </a:cubicBezTo>
                  <a:lnTo>
                    <a:pt x="5021300" y="1054944"/>
                  </a:lnTo>
                  <a:cubicBezTo>
                    <a:pt x="5021300" y="1057098"/>
                    <a:pt x="5020445" y="1059164"/>
                    <a:pt x="5018922" y="1060687"/>
                  </a:cubicBezTo>
                  <a:cubicBezTo>
                    <a:pt x="5017399" y="1062210"/>
                    <a:pt x="5015333" y="1063065"/>
                    <a:pt x="5013179" y="1063065"/>
                  </a:cubicBezTo>
                  <a:lnTo>
                    <a:pt x="8121" y="1063065"/>
                  </a:lnTo>
                  <a:cubicBezTo>
                    <a:pt x="5968" y="1063065"/>
                    <a:pt x="3902" y="1062210"/>
                    <a:pt x="2379" y="1060687"/>
                  </a:cubicBezTo>
                  <a:cubicBezTo>
                    <a:pt x="856" y="1059164"/>
                    <a:pt x="0" y="1057098"/>
                    <a:pt x="0" y="1054944"/>
                  </a:cubicBezTo>
                  <a:lnTo>
                    <a:pt x="0" y="8121"/>
                  </a:lnTo>
                  <a:cubicBezTo>
                    <a:pt x="0" y="5968"/>
                    <a:pt x="856" y="3902"/>
                    <a:pt x="2379" y="2379"/>
                  </a:cubicBezTo>
                  <a:cubicBezTo>
                    <a:pt x="3902" y="856"/>
                    <a:pt x="5968" y="0"/>
                    <a:pt x="8121" y="0"/>
                  </a:cubicBezTo>
                  <a:close/>
                </a:path>
              </a:pathLst>
            </a:custGeom>
            <a:solidFill>
              <a:srgbClr val="02B676">
                <a:alpha val="14902"/>
              </a:srgbClr>
            </a:solidFill>
          </p:spPr>
        </p:sp>
        <p:sp>
          <p:nvSpPr>
            <p:cNvPr name="TextBox 4" id="4"/>
            <p:cNvSpPr txBox="true"/>
            <p:nvPr/>
          </p:nvSpPr>
          <p:spPr>
            <a:xfrm>
              <a:off x="0" y="-9525"/>
              <a:ext cx="5021300" cy="1072590"/>
            </a:xfrm>
            <a:prstGeom prst="rect">
              <a:avLst/>
            </a:prstGeom>
          </p:spPr>
          <p:txBody>
            <a:bodyPr anchor="ctr" rtlCol="false" tIns="50800" lIns="50800" bIns="50800" rIns="50800"/>
            <a:lstStyle/>
            <a:p>
              <a:pPr algn="ctr">
                <a:lnSpc>
                  <a:spcPts val="2266"/>
                </a:lnSpc>
              </a:pPr>
            </a:p>
            <a:p>
              <a:pPr algn="ctr">
                <a:lnSpc>
                  <a:spcPts val="2266"/>
                </a:lnSpc>
              </a:pPr>
            </a:p>
          </p:txBody>
        </p:sp>
      </p:grpSp>
      <p:grpSp>
        <p:nvGrpSpPr>
          <p:cNvPr name="Group 5" id="5"/>
          <p:cNvGrpSpPr/>
          <p:nvPr/>
        </p:nvGrpSpPr>
        <p:grpSpPr>
          <a:xfrm rot="0">
            <a:off x="1028700" y="4146774"/>
            <a:ext cx="1306762" cy="1306762"/>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112566" y="0"/>
                  </a:moveTo>
                  <a:lnTo>
                    <a:pt x="700234" y="0"/>
                  </a:lnTo>
                  <a:cubicBezTo>
                    <a:pt x="762403" y="0"/>
                    <a:pt x="812800" y="50397"/>
                    <a:pt x="812800" y="112566"/>
                  </a:cubicBezTo>
                  <a:lnTo>
                    <a:pt x="812800" y="700234"/>
                  </a:lnTo>
                  <a:cubicBezTo>
                    <a:pt x="812800" y="762403"/>
                    <a:pt x="762403" y="812800"/>
                    <a:pt x="700234" y="812800"/>
                  </a:cubicBezTo>
                  <a:lnTo>
                    <a:pt x="112566" y="812800"/>
                  </a:lnTo>
                  <a:cubicBezTo>
                    <a:pt x="50397" y="812800"/>
                    <a:pt x="0" y="762403"/>
                    <a:pt x="0" y="700234"/>
                  </a:cubicBezTo>
                  <a:lnTo>
                    <a:pt x="0" y="112566"/>
                  </a:lnTo>
                  <a:cubicBezTo>
                    <a:pt x="0" y="50397"/>
                    <a:pt x="50397" y="0"/>
                    <a:pt x="112566" y="0"/>
                  </a:cubicBezTo>
                  <a:close/>
                </a:path>
              </a:pathLst>
            </a:custGeom>
            <a:solidFill>
              <a:srgbClr val="02B676"/>
            </a:solidFill>
          </p:spPr>
        </p:sp>
        <p:sp>
          <p:nvSpPr>
            <p:cNvPr name="TextBox 7" id="7"/>
            <p:cNvSpPr txBox="true"/>
            <p:nvPr/>
          </p:nvSpPr>
          <p:spPr>
            <a:xfrm>
              <a:off x="0" y="-28575"/>
              <a:ext cx="812800" cy="841375"/>
            </a:xfrm>
            <a:prstGeom prst="rect">
              <a:avLst/>
            </a:prstGeom>
          </p:spPr>
          <p:txBody>
            <a:bodyPr anchor="ctr" rtlCol="false" tIns="50800" lIns="50800" bIns="50800" rIns="50800"/>
            <a:lstStyle/>
            <a:p>
              <a:pPr algn="ctr">
                <a:lnSpc>
                  <a:spcPts val="5150"/>
                </a:lnSpc>
              </a:pPr>
              <a:r>
                <a:rPr lang="en-US" sz="5000" spc="355">
                  <a:solidFill>
                    <a:srgbClr val="FDF8F8"/>
                  </a:solidFill>
                  <a:latin typeface="Cheddar"/>
                  <a:ea typeface="Cheddar"/>
                  <a:cs typeface="Cheddar"/>
                  <a:sym typeface="Cheddar"/>
                </a:rPr>
                <a:t>01</a:t>
              </a:r>
            </a:p>
          </p:txBody>
        </p:sp>
      </p:grpSp>
      <p:grpSp>
        <p:nvGrpSpPr>
          <p:cNvPr name="Group 8" id="8"/>
          <p:cNvGrpSpPr/>
          <p:nvPr/>
        </p:nvGrpSpPr>
        <p:grpSpPr>
          <a:xfrm rot="0">
            <a:off x="3116288" y="4146774"/>
            <a:ext cx="1306762" cy="130676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112566" y="0"/>
                  </a:moveTo>
                  <a:lnTo>
                    <a:pt x="700234" y="0"/>
                  </a:lnTo>
                  <a:cubicBezTo>
                    <a:pt x="762403" y="0"/>
                    <a:pt x="812800" y="50397"/>
                    <a:pt x="812800" y="112566"/>
                  </a:cubicBezTo>
                  <a:lnTo>
                    <a:pt x="812800" y="700234"/>
                  </a:lnTo>
                  <a:cubicBezTo>
                    <a:pt x="812800" y="762403"/>
                    <a:pt x="762403" y="812800"/>
                    <a:pt x="700234" y="812800"/>
                  </a:cubicBezTo>
                  <a:lnTo>
                    <a:pt x="112566" y="812800"/>
                  </a:lnTo>
                  <a:cubicBezTo>
                    <a:pt x="50397" y="812800"/>
                    <a:pt x="0" y="762403"/>
                    <a:pt x="0" y="700234"/>
                  </a:cubicBezTo>
                  <a:lnTo>
                    <a:pt x="0" y="112566"/>
                  </a:lnTo>
                  <a:cubicBezTo>
                    <a:pt x="0" y="50397"/>
                    <a:pt x="50397" y="0"/>
                    <a:pt x="112566" y="0"/>
                  </a:cubicBezTo>
                  <a:close/>
                </a:path>
              </a:pathLst>
            </a:custGeom>
            <a:solidFill>
              <a:srgbClr val="02B676"/>
            </a:solidFill>
          </p:spPr>
        </p:sp>
        <p:sp>
          <p:nvSpPr>
            <p:cNvPr name="TextBox 10" id="10"/>
            <p:cNvSpPr txBox="true"/>
            <p:nvPr/>
          </p:nvSpPr>
          <p:spPr>
            <a:xfrm>
              <a:off x="0" y="-28575"/>
              <a:ext cx="812800" cy="841375"/>
            </a:xfrm>
            <a:prstGeom prst="rect">
              <a:avLst/>
            </a:prstGeom>
          </p:spPr>
          <p:txBody>
            <a:bodyPr anchor="ctr" rtlCol="false" tIns="50800" lIns="50800" bIns="50800" rIns="50800"/>
            <a:lstStyle/>
            <a:p>
              <a:pPr algn="ctr">
                <a:lnSpc>
                  <a:spcPts val="5150"/>
                </a:lnSpc>
              </a:pPr>
              <a:r>
                <a:rPr lang="en-US" sz="5000" spc="355">
                  <a:solidFill>
                    <a:srgbClr val="FDF8F8"/>
                  </a:solidFill>
                  <a:latin typeface="Cheddar"/>
                  <a:ea typeface="Cheddar"/>
                  <a:cs typeface="Cheddar"/>
                  <a:sym typeface="Cheddar"/>
                </a:rPr>
                <a:t>02</a:t>
              </a:r>
            </a:p>
          </p:txBody>
        </p:sp>
      </p:grpSp>
      <p:grpSp>
        <p:nvGrpSpPr>
          <p:cNvPr name="Group 11" id="11"/>
          <p:cNvGrpSpPr/>
          <p:nvPr/>
        </p:nvGrpSpPr>
        <p:grpSpPr>
          <a:xfrm rot="0">
            <a:off x="13734957" y="4146774"/>
            <a:ext cx="1306762" cy="130676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112566" y="0"/>
                  </a:moveTo>
                  <a:lnTo>
                    <a:pt x="700234" y="0"/>
                  </a:lnTo>
                  <a:cubicBezTo>
                    <a:pt x="762403" y="0"/>
                    <a:pt x="812800" y="50397"/>
                    <a:pt x="812800" y="112566"/>
                  </a:cubicBezTo>
                  <a:lnTo>
                    <a:pt x="812800" y="700234"/>
                  </a:lnTo>
                  <a:cubicBezTo>
                    <a:pt x="812800" y="762403"/>
                    <a:pt x="762403" y="812800"/>
                    <a:pt x="700234" y="812800"/>
                  </a:cubicBezTo>
                  <a:lnTo>
                    <a:pt x="112566" y="812800"/>
                  </a:lnTo>
                  <a:cubicBezTo>
                    <a:pt x="50397" y="812800"/>
                    <a:pt x="0" y="762403"/>
                    <a:pt x="0" y="700234"/>
                  </a:cubicBezTo>
                  <a:lnTo>
                    <a:pt x="0" y="112566"/>
                  </a:lnTo>
                  <a:cubicBezTo>
                    <a:pt x="0" y="50397"/>
                    <a:pt x="50397" y="0"/>
                    <a:pt x="112566" y="0"/>
                  </a:cubicBezTo>
                  <a:close/>
                </a:path>
              </a:pathLst>
            </a:custGeom>
            <a:solidFill>
              <a:srgbClr val="02B676"/>
            </a:solidFill>
          </p:spPr>
        </p:sp>
        <p:sp>
          <p:nvSpPr>
            <p:cNvPr name="TextBox 13" id="13"/>
            <p:cNvSpPr txBox="true"/>
            <p:nvPr/>
          </p:nvSpPr>
          <p:spPr>
            <a:xfrm>
              <a:off x="0" y="-28575"/>
              <a:ext cx="812800" cy="841375"/>
            </a:xfrm>
            <a:prstGeom prst="rect">
              <a:avLst/>
            </a:prstGeom>
          </p:spPr>
          <p:txBody>
            <a:bodyPr anchor="ctr" rtlCol="false" tIns="50800" lIns="50800" bIns="50800" rIns="50800"/>
            <a:lstStyle/>
            <a:p>
              <a:pPr algn="ctr">
                <a:lnSpc>
                  <a:spcPts val="5150"/>
                </a:lnSpc>
              </a:pPr>
              <a:r>
                <a:rPr lang="en-US" sz="5000" spc="355">
                  <a:solidFill>
                    <a:srgbClr val="FDF8F8"/>
                  </a:solidFill>
                  <a:latin typeface="Cheddar"/>
                  <a:ea typeface="Cheddar"/>
                  <a:cs typeface="Cheddar"/>
                  <a:sym typeface="Cheddar"/>
                </a:rPr>
                <a:t>03</a:t>
              </a:r>
            </a:p>
          </p:txBody>
        </p:sp>
      </p:grpSp>
      <p:sp>
        <p:nvSpPr>
          <p:cNvPr name="Freeform 14" id="14"/>
          <p:cNvSpPr/>
          <p:nvPr/>
        </p:nvSpPr>
        <p:spPr>
          <a:xfrm flipH="false" flipV="false" rot="0">
            <a:off x="4985720" y="191275"/>
            <a:ext cx="7546431" cy="3894559"/>
          </a:xfrm>
          <a:custGeom>
            <a:avLst/>
            <a:gdLst/>
            <a:ahLst/>
            <a:cxnLst/>
            <a:rect r="r" b="b" t="t" l="l"/>
            <a:pathLst>
              <a:path h="3894559" w="7546431">
                <a:moveTo>
                  <a:pt x="0" y="0"/>
                </a:moveTo>
                <a:lnTo>
                  <a:pt x="7546432" y="0"/>
                </a:lnTo>
                <a:lnTo>
                  <a:pt x="7546432" y="3894559"/>
                </a:lnTo>
                <a:lnTo>
                  <a:pt x="0" y="3894559"/>
                </a:lnTo>
                <a:lnTo>
                  <a:pt x="0" y="0"/>
                </a:lnTo>
                <a:close/>
              </a:path>
            </a:pathLst>
          </a:custGeom>
          <a:blipFill>
            <a:blip r:embed="rId2"/>
            <a:stretch>
              <a:fillRect l="0" t="0" r="-5867" b="0"/>
            </a:stretch>
          </a:blipFill>
        </p:spPr>
      </p:sp>
      <p:sp>
        <p:nvSpPr>
          <p:cNvPr name="Freeform 15" id="15"/>
          <p:cNvSpPr/>
          <p:nvPr/>
        </p:nvSpPr>
        <p:spPr>
          <a:xfrm flipH="false" flipV="false" rot="0">
            <a:off x="4968199" y="4200134"/>
            <a:ext cx="7563953" cy="1697277"/>
          </a:xfrm>
          <a:custGeom>
            <a:avLst/>
            <a:gdLst/>
            <a:ahLst/>
            <a:cxnLst/>
            <a:rect r="r" b="b" t="t" l="l"/>
            <a:pathLst>
              <a:path h="1697277" w="7563953">
                <a:moveTo>
                  <a:pt x="0" y="0"/>
                </a:moveTo>
                <a:lnTo>
                  <a:pt x="7563953" y="0"/>
                </a:lnTo>
                <a:lnTo>
                  <a:pt x="7563953" y="1697278"/>
                </a:lnTo>
                <a:lnTo>
                  <a:pt x="0" y="1697278"/>
                </a:lnTo>
                <a:lnTo>
                  <a:pt x="0" y="0"/>
                </a:lnTo>
                <a:close/>
              </a:path>
            </a:pathLst>
          </a:custGeom>
          <a:blipFill>
            <a:blip r:embed="rId3"/>
            <a:stretch>
              <a:fillRect l="0" t="0" r="0" b="0"/>
            </a:stretch>
          </a:blipFill>
        </p:spPr>
      </p:sp>
      <p:sp>
        <p:nvSpPr>
          <p:cNvPr name="TextBox 16" id="16"/>
          <p:cNvSpPr txBox="true"/>
          <p:nvPr/>
        </p:nvSpPr>
        <p:spPr>
          <a:xfrm rot="0">
            <a:off x="3116288" y="6003685"/>
            <a:ext cx="9864233" cy="3133090"/>
          </a:xfrm>
          <a:prstGeom prst="rect">
            <a:avLst/>
          </a:prstGeom>
        </p:spPr>
        <p:txBody>
          <a:bodyPr anchor="t" rtlCol="false" tIns="0" lIns="0" bIns="0" rIns="0">
            <a:spAutoFit/>
          </a:bodyPr>
          <a:lstStyle/>
          <a:p>
            <a:pPr algn="l">
              <a:lnSpc>
                <a:spcPts val="3080"/>
              </a:lnSpc>
            </a:pPr>
            <a:r>
              <a:rPr lang="en-US" sz="2000">
                <a:solidFill>
                  <a:srgbClr val="290606"/>
                </a:solidFill>
                <a:latin typeface="Telegraf"/>
                <a:ea typeface="Telegraf"/>
                <a:cs typeface="Telegraf"/>
                <a:sym typeface="Telegraf"/>
              </a:rPr>
              <a:t>HyperOPT is a python library for hyperparameter tuning. Unlike Grid Search or Random search, HyperOPT uses optimized techniques to effectively search the hyperparameter space.</a:t>
            </a:r>
          </a:p>
          <a:p>
            <a:pPr algn="l" marL="431802" indent="-215901" lvl="1">
              <a:lnSpc>
                <a:spcPts val="3080"/>
              </a:lnSpc>
              <a:buFont typeface="Arial"/>
              <a:buChar char="•"/>
            </a:pPr>
            <a:r>
              <a:rPr lang="en-US" sz="2000">
                <a:solidFill>
                  <a:srgbClr val="290606"/>
                </a:solidFill>
                <a:latin typeface="Telegraf"/>
                <a:ea typeface="Telegraf"/>
                <a:cs typeface="Telegraf"/>
                <a:sym typeface="Telegraf"/>
              </a:rPr>
              <a:t>Uses Bayesian Optimization for hyperparameter tuning</a:t>
            </a:r>
          </a:p>
          <a:p>
            <a:pPr algn="l" marL="431802" indent="-215901" lvl="1">
              <a:lnSpc>
                <a:spcPts val="3080"/>
              </a:lnSpc>
              <a:buFont typeface="Arial"/>
              <a:buChar char="•"/>
            </a:pPr>
            <a:r>
              <a:rPr lang="en-US" sz="2000">
                <a:solidFill>
                  <a:srgbClr val="290606"/>
                </a:solidFill>
                <a:latin typeface="Telegraf"/>
                <a:ea typeface="Telegraf"/>
                <a:cs typeface="Telegraf"/>
                <a:sym typeface="Telegraf"/>
              </a:rPr>
              <a:t>Allows users to define search space of hyperparameter using distributions such as uniform, log-uniform, normal and discrete distributions.</a:t>
            </a:r>
          </a:p>
          <a:p>
            <a:pPr algn="l" marL="431802" indent="-215901" lvl="1">
              <a:lnSpc>
                <a:spcPts val="3080"/>
              </a:lnSpc>
              <a:buFont typeface="Arial"/>
              <a:buChar char="•"/>
            </a:pPr>
            <a:r>
              <a:rPr lang="en-US" sz="2000">
                <a:solidFill>
                  <a:srgbClr val="290606"/>
                </a:solidFill>
                <a:latin typeface="Telegraf"/>
                <a:ea typeface="Telegraf"/>
                <a:cs typeface="Telegraf"/>
                <a:sym typeface="Telegraf"/>
              </a:rPr>
              <a:t>Sequential Model-Based Optimization (SMBO)</a:t>
            </a:r>
          </a:p>
          <a:p>
            <a:pPr algn="l" marL="431802" indent="-215901" lvl="1">
              <a:lnSpc>
                <a:spcPts val="3080"/>
              </a:lnSpc>
              <a:buFont typeface="Arial"/>
              <a:buChar char="•"/>
            </a:pPr>
            <a:r>
              <a:rPr lang="en-US" sz="2000">
                <a:solidFill>
                  <a:srgbClr val="290606"/>
                </a:solidFill>
                <a:latin typeface="Telegraf"/>
                <a:ea typeface="Telegraf"/>
                <a:cs typeface="Telegraf"/>
                <a:sym typeface="Telegraf"/>
              </a:rPr>
              <a:t>Tree-structured Parzen Estimator (TPE)</a:t>
            </a:r>
          </a:p>
        </p:txBody>
      </p:sp>
      <p:sp>
        <p:nvSpPr>
          <p:cNvPr name="TextBox 17" id="17"/>
          <p:cNvSpPr txBox="true"/>
          <p:nvPr/>
        </p:nvSpPr>
        <p:spPr>
          <a:xfrm rot="0">
            <a:off x="2136146" y="5413136"/>
            <a:ext cx="3267045" cy="5905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heddar"/>
                <a:ea typeface="Cheddar"/>
                <a:cs typeface="Cheddar"/>
                <a:sym typeface="Cheddar"/>
              </a:rPr>
              <a:t>HYPEROPT</a:t>
            </a:r>
          </a:p>
        </p:txBody>
      </p:sp>
    </p:spTree>
  </p:cSld>
  <p:clrMapOvr>
    <a:masterClrMapping/>
  </p:clrMapOvr>
  <p:transition spd="fast">
    <p:fade/>
  </p:transition>
</p:sld>
</file>

<file path=ppt/slides/slide18.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388625" y="5221973"/>
            <a:ext cx="19065250" cy="4036327"/>
            <a:chOff x="0" y="0"/>
            <a:chExt cx="5021300" cy="1063065"/>
          </a:xfrm>
        </p:grpSpPr>
        <p:sp>
          <p:nvSpPr>
            <p:cNvPr name="Freeform 3" id="3"/>
            <p:cNvSpPr/>
            <p:nvPr/>
          </p:nvSpPr>
          <p:spPr>
            <a:xfrm flipH="false" flipV="false" rot="0">
              <a:off x="0" y="0"/>
              <a:ext cx="5021300" cy="1063065"/>
            </a:xfrm>
            <a:custGeom>
              <a:avLst/>
              <a:gdLst/>
              <a:ahLst/>
              <a:cxnLst/>
              <a:rect r="r" b="b" t="t" l="l"/>
              <a:pathLst>
                <a:path h="1063065" w="5021300">
                  <a:moveTo>
                    <a:pt x="8121" y="0"/>
                  </a:moveTo>
                  <a:lnTo>
                    <a:pt x="5013179" y="0"/>
                  </a:lnTo>
                  <a:cubicBezTo>
                    <a:pt x="5015333" y="0"/>
                    <a:pt x="5017399" y="856"/>
                    <a:pt x="5018922" y="2379"/>
                  </a:cubicBezTo>
                  <a:cubicBezTo>
                    <a:pt x="5020445" y="3902"/>
                    <a:pt x="5021300" y="5968"/>
                    <a:pt x="5021300" y="8121"/>
                  </a:cubicBezTo>
                  <a:lnTo>
                    <a:pt x="5021300" y="1054944"/>
                  </a:lnTo>
                  <a:cubicBezTo>
                    <a:pt x="5021300" y="1057098"/>
                    <a:pt x="5020445" y="1059164"/>
                    <a:pt x="5018922" y="1060687"/>
                  </a:cubicBezTo>
                  <a:cubicBezTo>
                    <a:pt x="5017399" y="1062210"/>
                    <a:pt x="5015333" y="1063065"/>
                    <a:pt x="5013179" y="1063065"/>
                  </a:cubicBezTo>
                  <a:lnTo>
                    <a:pt x="8121" y="1063065"/>
                  </a:lnTo>
                  <a:cubicBezTo>
                    <a:pt x="5968" y="1063065"/>
                    <a:pt x="3902" y="1062210"/>
                    <a:pt x="2379" y="1060687"/>
                  </a:cubicBezTo>
                  <a:cubicBezTo>
                    <a:pt x="856" y="1059164"/>
                    <a:pt x="0" y="1057098"/>
                    <a:pt x="0" y="1054944"/>
                  </a:cubicBezTo>
                  <a:lnTo>
                    <a:pt x="0" y="8121"/>
                  </a:lnTo>
                  <a:cubicBezTo>
                    <a:pt x="0" y="5968"/>
                    <a:pt x="856" y="3902"/>
                    <a:pt x="2379" y="2379"/>
                  </a:cubicBezTo>
                  <a:cubicBezTo>
                    <a:pt x="3902" y="856"/>
                    <a:pt x="5968" y="0"/>
                    <a:pt x="8121" y="0"/>
                  </a:cubicBezTo>
                  <a:close/>
                </a:path>
              </a:pathLst>
            </a:custGeom>
            <a:solidFill>
              <a:srgbClr val="02B676">
                <a:alpha val="14902"/>
              </a:srgbClr>
            </a:solidFill>
          </p:spPr>
        </p:sp>
        <p:sp>
          <p:nvSpPr>
            <p:cNvPr name="TextBox 4" id="4"/>
            <p:cNvSpPr txBox="true"/>
            <p:nvPr/>
          </p:nvSpPr>
          <p:spPr>
            <a:xfrm>
              <a:off x="0" y="-9525"/>
              <a:ext cx="5021300" cy="1072590"/>
            </a:xfrm>
            <a:prstGeom prst="rect">
              <a:avLst/>
            </a:prstGeom>
          </p:spPr>
          <p:txBody>
            <a:bodyPr anchor="ctr" rtlCol="false" tIns="50800" lIns="50800" bIns="50800" rIns="50800"/>
            <a:lstStyle/>
            <a:p>
              <a:pPr algn="ctr">
                <a:lnSpc>
                  <a:spcPts val="2266"/>
                </a:lnSpc>
              </a:pPr>
            </a:p>
            <a:p>
              <a:pPr algn="ctr">
                <a:lnSpc>
                  <a:spcPts val="2266"/>
                </a:lnSpc>
              </a:pPr>
            </a:p>
          </p:txBody>
        </p:sp>
      </p:grpSp>
      <p:grpSp>
        <p:nvGrpSpPr>
          <p:cNvPr name="Group 5" id="5"/>
          <p:cNvGrpSpPr/>
          <p:nvPr/>
        </p:nvGrpSpPr>
        <p:grpSpPr>
          <a:xfrm rot="0">
            <a:off x="1028700" y="4146774"/>
            <a:ext cx="1306762" cy="1306762"/>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112566" y="0"/>
                  </a:moveTo>
                  <a:lnTo>
                    <a:pt x="700234" y="0"/>
                  </a:lnTo>
                  <a:cubicBezTo>
                    <a:pt x="762403" y="0"/>
                    <a:pt x="812800" y="50397"/>
                    <a:pt x="812800" y="112566"/>
                  </a:cubicBezTo>
                  <a:lnTo>
                    <a:pt x="812800" y="700234"/>
                  </a:lnTo>
                  <a:cubicBezTo>
                    <a:pt x="812800" y="762403"/>
                    <a:pt x="762403" y="812800"/>
                    <a:pt x="700234" y="812800"/>
                  </a:cubicBezTo>
                  <a:lnTo>
                    <a:pt x="112566" y="812800"/>
                  </a:lnTo>
                  <a:cubicBezTo>
                    <a:pt x="50397" y="812800"/>
                    <a:pt x="0" y="762403"/>
                    <a:pt x="0" y="700234"/>
                  </a:cubicBezTo>
                  <a:lnTo>
                    <a:pt x="0" y="112566"/>
                  </a:lnTo>
                  <a:cubicBezTo>
                    <a:pt x="0" y="50397"/>
                    <a:pt x="50397" y="0"/>
                    <a:pt x="112566" y="0"/>
                  </a:cubicBezTo>
                  <a:close/>
                </a:path>
              </a:pathLst>
            </a:custGeom>
            <a:solidFill>
              <a:srgbClr val="02B676"/>
            </a:solidFill>
          </p:spPr>
        </p:sp>
        <p:sp>
          <p:nvSpPr>
            <p:cNvPr name="TextBox 7" id="7"/>
            <p:cNvSpPr txBox="true"/>
            <p:nvPr/>
          </p:nvSpPr>
          <p:spPr>
            <a:xfrm>
              <a:off x="0" y="-28575"/>
              <a:ext cx="812800" cy="841375"/>
            </a:xfrm>
            <a:prstGeom prst="rect">
              <a:avLst/>
            </a:prstGeom>
          </p:spPr>
          <p:txBody>
            <a:bodyPr anchor="ctr" rtlCol="false" tIns="50800" lIns="50800" bIns="50800" rIns="50800"/>
            <a:lstStyle/>
            <a:p>
              <a:pPr algn="ctr">
                <a:lnSpc>
                  <a:spcPts val="5150"/>
                </a:lnSpc>
              </a:pPr>
              <a:r>
                <a:rPr lang="en-US" sz="5000" spc="355">
                  <a:solidFill>
                    <a:srgbClr val="FDF8F8"/>
                  </a:solidFill>
                  <a:latin typeface="Cheddar"/>
                  <a:ea typeface="Cheddar"/>
                  <a:cs typeface="Cheddar"/>
                  <a:sym typeface="Cheddar"/>
                </a:rPr>
                <a:t>01</a:t>
              </a:r>
            </a:p>
          </p:txBody>
        </p:sp>
      </p:grpSp>
      <p:grpSp>
        <p:nvGrpSpPr>
          <p:cNvPr name="Group 8" id="8"/>
          <p:cNvGrpSpPr/>
          <p:nvPr/>
        </p:nvGrpSpPr>
        <p:grpSpPr>
          <a:xfrm rot="0">
            <a:off x="3116288" y="4146774"/>
            <a:ext cx="1306762" cy="130676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112566" y="0"/>
                  </a:moveTo>
                  <a:lnTo>
                    <a:pt x="700234" y="0"/>
                  </a:lnTo>
                  <a:cubicBezTo>
                    <a:pt x="762403" y="0"/>
                    <a:pt x="812800" y="50397"/>
                    <a:pt x="812800" y="112566"/>
                  </a:cubicBezTo>
                  <a:lnTo>
                    <a:pt x="812800" y="700234"/>
                  </a:lnTo>
                  <a:cubicBezTo>
                    <a:pt x="812800" y="762403"/>
                    <a:pt x="762403" y="812800"/>
                    <a:pt x="700234" y="812800"/>
                  </a:cubicBezTo>
                  <a:lnTo>
                    <a:pt x="112566" y="812800"/>
                  </a:lnTo>
                  <a:cubicBezTo>
                    <a:pt x="50397" y="812800"/>
                    <a:pt x="0" y="762403"/>
                    <a:pt x="0" y="700234"/>
                  </a:cubicBezTo>
                  <a:lnTo>
                    <a:pt x="0" y="112566"/>
                  </a:lnTo>
                  <a:cubicBezTo>
                    <a:pt x="0" y="50397"/>
                    <a:pt x="50397" y="0"/>
                    <a:pt x="112566" y="0"/>
                  </a:cubicBezTo>
                  <a:close/>
                </a:path>
              </a:pathLst>
            </a:custGeom>
            <a:solidFill>
              <a:srgbClr val="02B676"/>
            </a:solidFill>
          </p:spPr>
        </p:sp>
        <p:sp>
          <p:nvSpPr>
            <p:cNvPr name="TextBox 10" id="10"/>
            <p:cNvSpPr txBox="true"/>
            <p:nvPr/>
          </p:nvSpPr>
          <p:spPr>
            <a:xfrm>
              <a:off x="0" y="-28575"/>
              <a:ext cx="812800" cy="841375"/>
            </a:xfrm>
            <a:prstGeom prst="rect">
              <a:avLst/>
            </a:prstGeom>
          </p:spPr>
          <p:txBody>
            <a:bodyPr anchor="ctr" rtlCol="false" tIns="50800" lIns="50800" bIns="50800" rIns="50800"/>
            <a:lstStyle/>
            <a:p>
              <a:pPr algn="ctr">
                <a:lnSpc>
                  <a:spcPts val="5150"/>
                </a:lnSpc>
              </a:pPr>
              <a:r>
                <a:rPr lang="en-US" sz="5000" spc="355">
                  <a:solidFill>
                    <a:srgbClr val="FDF8F8"/>
                  </a:solidFill>
                  <a:latin typeface="Cheddar"/>
                  <a:ea typeface="Cheddar"/>
                  <a:cs typeface="Cheddar"/>
                  <a:sym typeface="Cheddar"/>
                </a:rPr>
                <a:t>02</a:t>
              </a:r>
            </a:p>
          </p:txBody>
        </p:sp>
      </p:grpSp>
      <p:grpSp>
        <p:nvGrpSpPr>
          <p:cNvPr name="Group 11" id="11"/>
          <p:cNvGrpSpPr/>
          <p:nvPr/>
        </p:nvGrpSpPr>
        <p:grpSpPr>
          <a:xfrm rot="0">
            <a:off x="5204100" y="4146774"/>
            <a:ext cx="1306762" cy="130676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112566" y="0"/>
                  </a:moveTo>
                  <a:lnTo>
                    <a:pt x="700234" y="0"/>
                  </a:lnTo>
                  <a:cubicBezTo>
                    <a:pt x="762403" y="0"/>
                    <a:pt x="812800" y="50397"/>
                    <a:pt x="812800" y="112566"/>
                  </a:cubicBezTo>
                  <a:lnTo>
                    <a:pt x="812800" y="700234"/>
                  </a:lnTo>
                  <a:cubicBezTo>
                    <a:pt x="812800" y="762403"/>
                    <a:pt x="762403" y="812800"/>
                    <a:pt x="700234" y="812800"/>
                  </a:cubicBezTo>
                  <a:lnTo>
                    <a:pt x="112566" y="812800"/>
                  </a:lnTo>
                  <a:cubicBezTo>
                    <a:pt x="50397" y="812800"/>
                    <a:pt x="0" y="762403"/>
                    <a:pt x="0" y="700234"/>
                  </a:cubicBezTo>
                  <a:lnTo>
                    <a:pt x="0" y="112566"/>
                  </a:lnTo>
                  <a:cubicBezTo>
                    <a:pt x="0" y="50397"/>
                    <a:pt x="50397" y="0"/>
                    <a:pt x="112566" y="0"/>
                  </a:cubicBezTo>
                  <a:close/>
                </a:path>
              </a:pathLst>
            </a:custGeom>
            <a:solidFill>
              <a:srgbClr val="02B676"/>
            </a:solidFill>
          </p:spPr>
        </p:sp>
        <p:sp>
          <p:nvSpPr>
            <p:cNvPr name="TextBox 13" id="13"/>
            <p:cNvSpPr txBox="true"/>
            <p:nvPr/>
          </p:nvSpPr>
          <p:spPr>
            <a:xfrm>
              <a:off x="0" y="-28575"/>
              <a:ext cx="812800" cy="841375"/>
            </a:xfrm>
            <a:prstGeom prst="rect">
              <a:avLst/>
            </a:prstGeom>
          </p:spPr>
          <p:txBody>
            <a:bodyPr anchor="ctr" rtlCol="false" tIns="50800" lIns="50800" bIns="50800" rIns="50800"/>
            <a:lstStyle/>
            <a:p>
              <a:pPr algn="ctr">
                <a:lnSpc>
                  <a:spcPts val="5150"/>
                </a:lnSpc>
              </a:pPr>
              <a:r>
                <a:rPr lang="en-US" sz="5000" spc="355">
                  <a:solidFill>
                    <a:srgbClr val="FDF8F8"/>
                  </a:solidFill>
                  <a:latin typeface="Cheddar"/>
                  <a:ea typeface="Cheddar"/>
                  <a:cs typeface="Cheddar"/>
                  <a:sym typeface="Cheddar"/>
                </a:rPr>
                <a:t>03</a:t>
              </a:r>
            </a:p>
          </p:txBody>
        </p:sp>
      </p:grpSp>
      <p:grpSp>
        <p:nvGrpSpPr>
          <p:cNvPr name="Group 14" id="14"/>
          <p:cNvGrpSpPr/>
          <p:nvPr/>
        </p:nvGrpSpPr>
        <p:grpSpPr>
          <a:xfrm rot="0">
            <a:off x="7397949" y="5221973"/>
            <a:ext cx="10012714" cy="4036327"/>
            <a:chOff x="0" y="0"/>
            <a:chExt cx="2637093" cy="1063065"/>
          </a:xfrm>
        </p:grpSpPr>
        <p:sp>
          <p:nvSpPr>
            <p:cNvPr name="Freeform 15" id="15"/>
            <p:cNvSpPr/>
            <p:nvPr/>
          </p:nvSpPr>
          <p:spPr>
            <a:xfrm flipH="false" flipV="false" rot="0">
              <a:off x="0" y="0"/>
              <a:ext cx="2637093" cy="1063065"/>
            </a:xfrm>
            <a:custGeom>
              <a:avLst/>
              <a:gdLst/>
              <a:ahLst/>
              <a:cxnLst/>
              <a:rect r="r" b="b" t="t" l="l"/>
              <a:pathLst>
                <a:path h="1063065" w="2637093">
                  <a:moveTo>
                    <a:pt x="0" y="0"/>
                  </a:moveTo>
                  <a:lnTo>
                    <a:pt x="2637093" y="0"/>
                  </a:lnTo>
                  <a:lnTo>
                    <a:pt x="2637093" y="1063065"/>
                  </a:lnTo>
                  <a:lnTo>
                    <a:pt x="0" y="1063065"/>
                  </a:lnTo>
                  <a:close/>
                </a:path>
              </a:pathLst>
            </a:custGeom>
            <a:solidFill>
              <a:srgbClr val="00BF63">
                <a:alpha val="30980"/>
              </a:srgbClr>
            </a:solidFill>
            <a:ln w="66675" cap="sq">
              <a:solidFill>
                <a:srgbClr val="000000">
                  <a:alpha val="30980"/>
                </a:srgbClr>
              </a:solidFill>
              <a:prstDash val="dash"/>
              <a:miter/>
            </a:ln>
          </p:spPr>
        </p:sp>
        <p:sp>
          <p:nvSpPr>
            <p:cNvPr name="TextBox 16" id="16"/>
            <p:cNvSpPr txBox="true"/>
            <p:nvPr/>
          </p:nvSpPr>
          <p:spPr>
            <a:xfrm>
              <a:off x="0" y="9525"/>
              <a:ext cx="2637093" cy="1053540"/>
            </a:xfrm>
            <a:prstGeom prst="rect">
              <a:avLst/>
            </a:prstGeom>
          </p:spPr>
          <p:txBody>
            <a:bodyPr anchor="ctr" rtlCol="false" tIns="50800" lIns="50800" bIns="50800" rIns="50800"/>
            <a:lstStyle/>
            <a:p>
              <a:pPr algn="ctr">
                <a:lnSpc>
                  <a:spcPts val="2200"/>
                </a:lnSpc>
              </a:pPr>
            </a:p>
          </p:txBody>
        </p:sp>
      </p:grpSp>
      <p:sp>
        <p:nvSpPr>
          <p:cNvPr name="TextBox 17" id="17"/>
          <p:cNvSpPr txBox="true"/>
          <p:nvPr/>
        </p:nvSpPr>
        <p:spPr>
          <a:xfrm rot="0">
            <a:off x="4001295" y="5414286"/>
            <a:ext cx="3712372" cy="5905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heddar"/>
                <a:ea typeface="Cheddar"/>
                <a:cs typeface="Cheddar"/>
                <a:sym typeface="Cheddar"/>
              </a:rPr>
              <a:t>MODEL VALIDATION</a:t>
            </a:r>
          </a:p>
        </p:txBody>
      </p:sp>
      <p:sp>
        <p:nvSpPr>
          <p:cNvPr name="TextBox 18" id="18"/>
          <p:cNvSpPr txBox="true"/>
          <p:nvPr/>
        </p:nvSpPr>
        <p:spPr>
          <a:xfrm rot="0">
            <a:off x="7397949" y="5471436"/>
            <a:ext cx="9861351" cy="3356508"/>
          </a:xfrm>
          <a:prstGeom prst="rect">
            <a:avLst/>
          </a:prstGeom>
        </p:spPr>
        <p:txBody>
          <a:bodyPr anchor="t" rtlCol="false" tIns="0" lIns="0" bIns="0" rIns="0">
            <a:spAutoFit/>
          </a:bodyPr>
          <a:lstStyle/>
          <a:p>
            <a:pPr algn="l" marL="410086" indent="-205043" lvl="1">
              <a:lnSpc>
                <a:spcPts val="2925"/>
              </a:lnSpc>
              <a:buFont typeface="Arial"/>
              <a:buChar char="•"/>
            </a:pPr>
            <a:r>
              <a:rPr lang="en-US" sz="1899">
                <a:solidFill>
                  <a:srgbClr val="290606"/>
                </a:solidFill>
                <a:latin typeface="Telegraf Bold"/>
                <a:ea typeface="Telegraf Bold"/>
                <a:cs typeface="Telegraf Bold"/>
                <a:sym typeface="Telegraf Bold"/>
              </a:rPr>
              <a:t>Classification Report:  </a:t>
            </a:r>
          </a:p>
          <a:p>
            <a:pPr algn="l" marL="410086" indent="-205043" lvl="1">
              <a:lnSpc>
                <a:spcPts val="2925"/>
              </a:lnSpc>
              <a:buFont typeface="Arial"/>
              <a:buChar char="•"/>
            </a:pPr>
            <a:r>
              <a:rPr lang="en-US" sz="1899">
                <a:solidFill>
                  <a:srgbClr val="290606"/>
                </a:solidFill>
                <a:latin typeface="Telegraf Bold"/>
                <a:ea typeface="Telegraf Bold"/>
                <a:cs typeface="Telegraf Bold"/>
                <a:sym typeface="Telegraf Bold"/>
              </a:rPr>
              <a:t>                                          </a:t>
            </a:r>
            <a:r>
              <a:rPr lang="en-US" sz="1899">
                <a:solidFill>
                  <a:srgbClr val="290606"/>
                </a:solidFill>
                <a:latin typeface="Telegraf Bold"/>
                <a:ea typeface="Telegraf Bold"/>
                <a:cs typeface="Telegraf Bold"/>
                <a:sym typeface="Telegraf Bold"/>
              </a:rPr>
              <a:t>precision              recall                   f1-score            support  </a:t>
            </a:r>
          </a:p>
          <a:p>
            <a:pPr algn="l" marL="410086" indent="-205043" lvl="1">
              <a:lnSpc>
                <a:spcPts val="2925"/>
              </a:lnSpc>
              <a:buFont typeface="Arial"/>
              <a:buChar char="•"/>
            </a:pPr>
            <a:r>
              <a:rPr lang="en-US" sz="1899">
                <a:solidFill>
                  <a:srgbClr val="290606"/>
                </a:solidFill>
                <a:latin typeface="Telegraf Bold"/>
                <a:ea typeface="Telegraf Bold"/>
                <a:cs typeface="Telegraf Bold"/>
                <a:sym typeface="Telegraf Bold"/>
              </a:rPr>
              <a:t>0                                       0.76                        0.83                     0.79                     25937  </a:t>
            </a:r>
          </a:p>
          <a:p>
            <a:pPr algn="l" marL="410086" indent="-205043" lvl="1">
              <a:lnSpc>
                <a:spcPts val="2925"/>
              </a:lnSpc>
              <a:buFont typeface="Arial"/>
              <a:buChar char="•"/>
            </a:pPr>
            <a:r>
              <a:rPr lang="en-US" sz="1899">
                <a:solidFill>
                  <a:srgbClr val="290606"/>
                </a:solidFill>
                <a:latin typeface="Telegraf Bold"/>
                <a:ea typeface="Telegraf Bold"/>
                <a:cs typeface="Telegraf Bold"/>
                <a:sym typeface="Telegraf Bold"/>
              </a:rPr>
              <a:t>1                                        0.81                         0.75                     0.78                     26165  </a:t>
            </a:r>
          </a:p>
          <a:p>
            <a:pPr algn="l" marL="410086" indent="-205043" lvl="1">
              <a:lnSpc>
                <a:spcPts val="2925"/>
              </a:lnSpc>
              <a:buFont typeface="Arial"/>
              <a:buChar char="•"/>
            </a:pPr>
            <a:r>
              <a:rPr lang="en-US" sz="1899">
                <a:solidFill>
                  <a:srgbClr val="290606"/>
                </a:solidFill>
                <a:latin typeface="Telegraf Bold"/>
                <a:ea typeface="Telegraf Bold"/>
                <a:cs typeface="Telegraf Bold"/>
                <a:sym typeface="Telegraf Bold"/>
              </a:rPr>
              <a:t>accuracy                       0.79                         52102  </a:t>
            </a:r>
          </a:p>
          <a:p>
            <a:pPr algn="l" marL="410086" indent="-205043" lvl="1">
              <a:lnSpc>
                <a:spcPts val="2925"/>
              </a:lnSpc>
              <a:buFont typeface="Arial"/>
              <a:buChar char="•"/>
            </a:pPr>
            <a:r>
              <a:rPr lang="en-US" sz="1899">
                <a:solidFill>
                  <a:srgbClr val="290606"/>
                </a:solidFill>
                <a:latin typeface="Telegraf Bold"/>
                <a:ea typeface="Telegraf Bold"/>
                <a:cs typeface="Telegraf Bold"/>
                <a:sym typeface="Telegraf Bold"/>
              </a:rPr>
              <a:t>macro avg                    0.79                          0.79                    0.79                     52102</a:t>
            </a:r>
          </a:p>
          <a:p>
            <a:pPr algn="l" marL="410086" indent="-205043" lvl="1">
              <a:lnSpc>
                <a:spcPts val="2925"/>
              </a:lnSpc>
              <a:buFont typeface="Arial"/>
              <a:buChar char="•"/>
            </a:pPr>
            <a:r>
              <a:rPr lang="en-US" sz="1899">
                <a:solidFill>
                  <a:srgbClr val="290606"/>
                </a:solidFill>
                <a:latin typeface="Telegraf Bold"/>
                <a:ea typeface="Telegraf Bold"/>
                <a:cs typeface="Telegraf Bold"/>
                <a:sym typeface="Telegraf Bold"/>
              </a:rPr>
              <a:t>weighted avg              0.79                          0.79                    0.79                     52102 </a:t>
            </a:r>
          </a:p>
          <a:p>
            <a:pPr algn="l" marL="410086" indent="-205043" lvl="1">
              <a:lnSpc>
                <a:spcPts val="2925"/>
              </a:lnSpc>
              <a:buFont typeface="Arial"/>
              <a:buChar char="•"/>
            </a:pPr>
            <a:r>
              <a:rPr lang="en-US" sz="1899">
                <a:solidFill>
                  <a:srgbClr val="290606"/>
                </a:solidFill>
                <a:latin typeface="Telegraf Bold"/>
                <a:ea typeface="Telegraf Bold"/>
                <a:cs typeface="Telegraf Bold"/>
                <a:sym typeface="Telegraf Bold"/>
              </a:rPr>
              <a:t>Confusion Matrix:       [[21453      4484    ]  </a:t>
            </a:r>
          </a:p>
          <a:p>
            <a:pPr algn="l">
              <a:lnSpc>
                <a:spcPts val="2925"/>
              </a:lnSpc>
            </a:pPr>
            <a:r>
              <a:rPr lang="en-US" sz="1899">
                <a:solidFill>
                  <a:srgbClr val="290606"/>
                </a:solidFill>
                <a:latin typeface="Telegraf Bold"/>
                <a:ea typeface="Telegraf Bold"/>
                <a:cs typeface="Telegraf Bold"/>
                <a:sym typeface="Telegraf Bold"/>
              </a:rPr>
              <a:t>                                                     </a:t>
            </a:r>
            <a:r>
              <a:rPr lang="en-US" sz="1899">
                <a:solidFill>
                  <a:srgbClr val="290606"/>
                </a:solidFill>
                <a:latin typeface="Telegraf Bold"/>
                <a:ea typeface="Telegraf Bold"/>
                <a:cs typeface="Telegraf Bold"/>
                <a:sym typeface="Telegraf Bold"/>
              </a:rPr>
              <a:t>[ 6630       19535]]</a:t>
            </a:r>
          </a:p>
        </p:txBody>
      </p:sp>
    </p:spTree>
  </p:cSld>
  <p:clrMapOvr>
    <a:masterClrMapping/>
  </p:clrMapOvr>
  <p:transition spd="fast">
    <p:fade/>
  </p:transition>
</p:sld>
</file>

<file path=ppt/slides/slide19.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757527" y="3795973"/>
            <a:ext cx="14772946" cy="1222372"/>
          </a:xfrm>
          <a:prstGeom prst="rect">
            <a:avLst/>
          </a:prstGeom>
        </p:spPr>
        <p:txBody>
          <a:bodyPr anchor="t" rtlCol="false" tIns="0" lIns="0" bIns="0" rIns="0">
            <a:spAutoFit/>
          </a:bodyPr>
          <a:lstStyle/>
          <a:p>
            <a:pPr algn="ctr">
              <a:lnSpc>
                <a:spcPts val="7999"/>
              </a:lnSpc>
            </a:pPr>
            <a:r>
              <a:rPr lang="en-US" sz="7999" spc="391">
                <a:solidFill>
                  <a:srgbClr val="290606"/>
                </a:solidFill>
                <a:latin typeface="Cheddar"/>
                <a:ea typeface="Cheddar"/>
                <a:cs typeface="Cheddar"/>
                <a:sym typeface="Cheddar"/>
              </a:rPr>
              <a:t>RANDOM FOREST</a:t>
            </a: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8708980" y="1687653"/>
            <a:ext cx="7948066" cy="6744335"/>
          </a:xfrm>
          <a:prstGeom prst="rect">
            <a:avLst/>
          </a:prstGeom>
        </p:spPr>
        <p:txBody>
          <a:bodyPr anchor="t" rtlCol="false" tIns="0" lIns="0" bIns="0" rIns="0">
            <a:spAutoFit/>
          </a:bodyPr>
          <a:lstStyle/>
          <a:p>
            <a:pPr algn="l" marL="604519" indent="-302260" lvl="1">
              <a:lnSpc>
                <a:spcPts val="4479"/>
              </a:lnSpc>
              <a:buFont typeface="Arial"/>
              <a:buChar char="•"/>
            </a:pPr>
            <a:r>
              <a:rPr lang="en-US" sz="2799" u="sng">
                <a:solidFill>
                  <a:srgbClr val="290606"/>
                </a:solidFill>
                <a:latin typeface="Telegraf Bold"/>
                <a:ea typeface="Telegraf Bold"/>
                <a:cs typeface="Telegraf Bold"/>
                <a:sym typeface="Telegraf Bold"/>
              </a:rPr>
              <a:t>Introduction</a:t>
            </a:r>
          </a:p>
          <a:p>
            <a:pPr algn="l" marL="604519" indent="-302260" lvl="1">
              <a:lnSpc>
                <a:spcPts val="4479"/>
              </a:lnSpc>
              <a:buFont typeface="Arial"/>
              <a:buChar char="•"/>
            </a:pPr>
            <a:r>
              <a:rPr lang="en-US" sz="2799">
                <a:solidFill>
                  <a:srgbClr val="290606"/>
                </a:solidFill>
                <a:latin typeface="Telegraf Medium"/>
                <a:ea typeface="Telegraf Medium"/>
                <a:cs typeface="Telegraf Medium"/>
                <a:sym typeface="Telegraf Medium"/>
              </a:rPr>
              <a:t>Data Overview</a:t>
            </a:r>
          </a:p>
          <a:p>
            <a:pPr algn="l" marL="604519" indent="-302260" lvl="1">
              <a:lnSpc>
                <a:spcPts val="4479"/>
              </a:lnSpc>
              <a:buFont typeface="Arial"/>
              <a:buChar char="•"/>
            </a:pPr>
            <a:r>
              <a:rPr lang="en-US" sz="2799">
                <a:solidFill>
                  <a:srgbClr val="290606"/>
                </a:solidFill>
                <a:latin typeface="Telegraf Medium"/>
                <a:ea typeface="Telegraf Medium"/>
                <a:cs typeface="Telegraf Medium"/>
                <a:sym typeface="Telegraf Medium"/>
              </a:rPr>
              <a:t>EDA </a:t>
            </a:r>
          </a:p>
          <a:p>
            <a:pPr algn="l" marL="604519" indent="-302260" lvl="1">
              <a:lnSpc>
                <a:spcPts val="4479"/>
              </a:lnSpc>
              <a:buFont typeface="Arial"/>
              <a:buChar char="•"/>
            </a:pPr>
            <a:r>
              <a:rPr lang="en-US" sz="2799">
                <a:solidFill>
                  <a:srgbClr val="290606"/>
                </a:solidFill>
                <a:latin typeface="Telegraf Medium"/>
                <a:ea typeface="Telegraf Medium"/>
                <a:cs typeface="Telegraf Medium"/>
                <a:sym typeface="Telegraf Medium"/>
              </a:rPr>
              <a:t>Data Preparation</a:t>
            </a:r>
          </a:p>
          <a:p>
            <a:pPr algn="l" marL="604519" indent="-302260" lvl="1">
              <a:lnSpc>
                <a:spcPts val="4479"/>
              </a:lnSpc>
              <a:buFont typeface="Arial"/>
              <a:buChar char="•"/>
            </a:pPr>
            <a:r>
              <a:rPr lang="en-US" sz="2799">
                <a:solidFill>
                  <a:srgbClr val="290606"/>
                </a:solidFill>
                <a:latin typeface="Telegraf Medium"/>
                <a:ea typeface="Telegraf Medium"/>
                <a:cs typeface="Telegraf Medium"/>
                <a:sym typeface="Telegraf Medium"/>
              </a:rPr>
              <a:t>Data Split</a:t>
            </a:r>
          </a:p>
          <a:p>
            <a:pPr algn="l" marL="604519" indent="-302260" lvl="1">
              <a:lnSpc>
                <a:spcPts val="4479"/>
              </a:lnSpc>
              <a:buFont typeface="Arial"/>
              <a:buChar char="•"/>
            </a:pPr>
            <a:r>
              <a:rPr lang="en-US" sz="2799">
                <a:solidFill>
                  <a:srgbClr val="290606"/>
                </a:solidFill>
                <a:latin typeface="Telegraf Medium"/>
                <a:ea typeface="Telegraf Medium"/>
                <a:cs typeface="Telegraf Medium"/>
                <a:sym typeface="Telegraf Medium"/>
              </a:rPr>
              <a:t>Model Training: XGBoost</a:t>
            </a:r>
          </a:p>
          <a:p>
            <a:pPr algn="l" marL="604519" indent="-302260" lvl="1">
              <a:lnSpc>
                <a:spcPts val="4479"/>
              </a:lnSpc>
              <a:buFont typeface="Arial"/>
              <a:buChar char="•"/>
            </a:pPr>
            <a:r>
              <a:rPr lang="en-US" sz="2799">
                <a:solidFill>
                  <a:srgbClr val="290606"/>
                </a:solidFill>
                <a:latin typeface="Telegraf Medium"/>
                <a:ea typeface="Telegraf Medium"/>
                <a:cs typeface="Telegraf Medium"/>
                <a:sym typeface="Telegraf Medium"/>
              </a:rPr>
              <a:t>Model Training: Random Forest</a:t>
            </a:r>
          </a:p>
          <a:p>
            <a:pPr algn="l" marL="604519" indent="-302260" lvl="1">
              <a:lnSpc>
                <a:spcPts val="4479"/>
              </a:lnSpc>
              <a:buFont typeface="Arial"/>
              <a:buChar char="•"/>
            </a:pPr>
            <a:r>
              <a:rPr lang="en-US" sz="2799" u="sng">
                <a:solidFill>
                  <a:srgbClr val="290606"/>
                </a:solidFill>
                <a:latin typeface="Telegraf Bold"/>
                <a:ea typeface="Telegraf Bold"/>
                <a:cs typeface="Telegraf Bold"/>
                <a:sym typeface="Telegraf Bold"/>
              </a:rPr>
              <a:t>Explainable AI: Introduction</a:t>
            </a:r>
          </a:p>
          <a:p>
            <a:pPr algn="l" marL="604519" indent="-302260" lvl="1">
              <a:lnSpc>
                <a:spcPts val="4479"/>
              </a:lnSpc>
              <a:buFont typeface="Arial"/>
              <a:buChar char="•"/>
            </a:pPr>
            <a:r>
              <a:rPr lang="en-US" sz="2799">
                <a:solidFill>
                  <a:srgbClr val="290606"/>
                </a:solidFill>
                <a:latin typeface="Telegraf Medium"/>
                <a:ea typeface="Telegraf Medium"/>
                <a:cs typeface="Telegraf Medium"/>
                <a:sym typeface="Telegraf Medium"/>
              </a:rPr>
              <a:t>Deepchecks</a:t>
            </a:r>
          </a:p>
          <a:p>
            <a:pPr algn="l" marL="604519" indent="-302260" lvl="1">
              <a:lnSpc>
                <a:spcPts val="4479"/>
              </a:lnSpc>
              <a:buFont typeface="Arial"/>
              <a:buChar char="•"/>
            </a:pPr>
            <a:r>
              <a:rPr lang="en-US" sz="2799">
                <a:solidFill>
                  <a:srgbClr val="290606"/>
                </a:solidFill>
                <a:latin typeface="Telegraf Medium"/>
                <a:ea typeface="Telegraf Medium"/>
                <a:cs typeface="Telegraf Medium"/>
                <a:sym typeface="Telegraf Medium"/>
              </a:rPr>
              <a:t>SHAP value</a:t>
            </a:r>
          </a:p>
          <a:p>
            <a:pPr algn="l" marL="604519" indent="-302260" lvl="1">
              <a:lnSpc>
                <a:spcPts val="4479"/>
              </a:lnSpc>
              <a:buFont typeface="Arial"/>
              <a:buChar char="•"/>
            </a:pPr>
            <a:r>
              <a:rPr lang="en-US" sz="2799">
                <a:solidFill>
                  <a:srgbClr val="290606"/>
                </a:solidFill>
                <a:latin typeface="Telegraf Medium"/>
                <a:ea typeface="Telegraf Medium"/>
                <a:cs typeface="Telegraf Medium"/>
                <a:sym typeface="Telegraf Medium"/>
              </a:rPr>
              <a:t>Anchors</a:t>
            </a:r>
          </a:p>
          <a:p>
            <a:pPr algn="l" marL="604519" indent="-302260" lvl="1">
              <a:lnSpc>
                <a:spcPts val="4479"/>
              </a:lnSpc>
              <a:buFont typeface="Arial"/>
              <a:buChar char="•"/>
            </a:pPr>
            <a:r>
              <a:rPr lang="en-US" sz="2799">
                <a:solidFill>
                  <a:srgbClr val="290606"/>
                </a:solidFill>
                <a:latin typeface="Telegraf Medium"/>
                <a:ea typeface="Telegraf Medium"/>
                <a:cs typeface="Telegraf Medium"/>
                <a:sym typeface="Telegraf Medium"/>
              </a:rPr>
              <a:t>Counterfactuals</a:t>
            </a:r>
          </a:p>
        </p:txBody>
      </p:sp>
      <p:sp>
        <p:nvSpPr>
          <p:cNvPr name="TextBox 3" id="3"/>
          <p:cNvSpPr txBox="true"/>
          <p:nvPr/>
        </p:nvSpPr>
        <p:spPr>
          <a:xfrm rot="0">
            <a:off x="8530849" y="757378"/>
            <a:ext cx="8304328" cy="1073150"/>
          </a:xfrm>
          <a:prstGeom prst="rect">
            <a:avLst/>
          </a:prstGeom>
        </p:spPr>
        <p:txBody>
          <a:bodyPr anchor="t" rtlCol="false" tIns="0" lIns="0" bIns="0" rIns="0">
            <a:spAutoFit/>
          </a:bodyPr>
          <a:lstStyle/>
          <a:p>
            <a:pPr algn="r">
              <a:lnSpc>
                <a:spcPts val="6999"/>
              </a:lnSpc>
            </a:pPr>
            <a:r>
              <a:rPr lang="en-US" sz="6999" spc="342">
                <a:solidFill>
                  <a:srgbClr val="290606"/>
                </a:solidFill>
                <a:latin typeface="Cheddar"/>
                <a:ea typeface="Cheddar"/>
                <a:cs typeface="Cheddar"/>
                <a:sym typeface="Cheddar"/>
              </a:rPr>
              <a:t>PRESENTATION OUTLINE</a:t>
            </a:r>
          </a:p>
        </p:txBody>
      </p:sp>
    </p:spTree>
  </p:cSld>
  <p:clrMapOvr>
    <a:masterClrMapping/>
  </p:clrMapOvr>
  <p:transition spd="fast">
    <p:fade/>
  </p:transition>
</p:sld>
</file>

<file path=ppt/slides/slide20.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388625" y="5221973"/>
            <a:ext cx="19065250" cy="4036327"/>
            <a:chOff x="0" y="0"/>
            <a:chExt cx="5021300" cy="1063065"/>
          </a:xfrm>
        </p:grpSpPr>
        <p:sp>
          <p:nvSpPr>
            <p:cNvPr name="Freeform 3" id="3"/>
            <p:cNvSpPr/>
            <p:nvPr/>
          </p:nvSpPr>
          <p:spPr>
            <a:xfrm flipH="false" flipV="false" rot="0">
              <a:off x="0" y="0"/>
              <a:ext cx="5021300" cy="1063065"/>
            </a:xfrm>
            <a:custGeom>
              <a:avLst/>
              <a:gdLst/>
              <a:ahLst/>
              <a:cxnLst/>
              <a:rect r="r" b="b" t="t" l="l"/>
              <a:pathLst>
                <a:path h="1063065" w="5021300">
                  <a:moveTo>
                    <a:pt x="8121" y="0"/>
                  </a:moveTo>
                  <a:lnTo>
                    <a:pt x="5013179" y="0"/>
                  </a:lnTo>
                  <a:cubicBezTo>
                    <a:pt x="5015333" y="0"/>
                    <a:pt x="5017399" y="856"/>
                    <a:pt x="5018922" y="2379"/>
                  </a:cubicBezTo>
                  <a:cubicBezTo>
                    <a:pt x="5020445" y="3902"/>
                    <a:pt x="5021300" y="5968"/>
                    <a:pt x="5021300" y="8121"/>
                  </a:cubicBezTo>
                  <a:lnTo>
                    <a:pt x="5021300" y="1054944"/>
                  </a:lnTo>
                  <a:cubicBezTo>
                    <a:pt x="5021300" y="1057098"/>
                    <a:pt x="5020445" y="1059164"/>
                    <a:pt x="5018922" y="1060687"/>
                  </a:cubicBezTo>
                  <a:cubicBezTo>
                    <a:pt x="5017399" y="1062210"/>
                    <a:pt x="5015333" y="1063065"/>
                    <a:pt x="5013179" y="1063065"/>
                  </a:cubicBezTo>
                  <a:lnTo>
                    <a:pt x="8121" y="1063065"/>
                  </a:lnTo>
                  <a:cubicBezTo>
                    <a:pt x="5968" y="1063065"/>
                    <a:pt x="3902" y="1062210"/>
                    <a:pt x="2379" y="1060687"/>
                  </a:cubicBezTo>
                  <a:cubicBezTo>
                    <a:pt x="856" y="1059164"/>
                    <a:pt x="0" y="1057098"/>
                    <a:pt x="0" y="1054944"/>
                  </a:cubicBezTo>
                  <a:lnTo>
                    <a:pt x="0" y="8121"/>
                  </a:lnTo>
                  <a:cubicBezTo>
                    <a:pt x="0" y="5968"/>
                    <a:pt x="856" y="3902"/>
                    <a:pt x="2379" y="2379"/>
                  </a:cubicBezTo>
                  <a:cubicBezTo>
                    <a:pt x="3902" y="856"/>
                    <a:pt x="5968" y="0"/>
                    <a:pt x="8121" y="0"/>
                  </a:cubicBezTo>
                  <a:close/>
                </a:path>
              </a:pathLst>
            </a:custGeom>
            <a:solidFill>
              <a:srgbClr val="02B676">
                <a:alpha val="14902"/>
              </a:srgbClr>
            </a:solidFill>
          </p:spPr>
        </p:sp>
        <p:sp>
          <p:nvSpPr>
            <p:cNvPr name="TextBox 4" id="4"/>
            <p:cNvSpPr txBox="true"/>
            <p:nvPr/>
          </p:nvSpPr>
          <p:spPr>
            <a:xfrm>
              <a:off x="0" y="-9525"/>
              <a:ext cx="5021300" cy="1072590"/>
            </a:xfrm>
            <a:prstGeom prst="rect">
              <a:avLst/>
            </a:prstGeom>
          </p:spPr>
          <p:txBody>
            <a:bodyPr anchor="ctr" rtlCol="false" tIns="50800" lIns="50800" bIns="50800" rIns="50800"/>
            <a:lstStyle/>
            <a:p>
              <a:pPr algn="ctr">
                <a:lnSpc>
                  <a:spcPts val="2266"/>
                </a:lnSpc>
              </a:pPr>
            </a:p>
            <a:p>
              <a:pPr algn="ctr">
                <a:lnSpc>
                  <a:spcPts val="2266"/>
                </a:lnSpc>
              </a:pPr>
            </a:p>
          </p:txBody>
        </p:sp>
      </p:grpSp>
      <p:sp>
        <p:nvSpPr>
          <p:cNvPr name="TextBox 5" id="5"/>
          <p:cNvSpPr txBox="true"/>
          <p:nvPr/>
        </p:nvSpPr>
        <p:spPr>
          <a:xfrm rot="0">
            <a:off x="1028700" y="1019175"/>
            <a:ext cx="9145852" cy="1958975"/>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MODEL TRAINING: RANDOMFOREST</a:t>
            </a:r>
          </a:p>
        </p:txBody>
      </p:sp>
      <p:grpSp>
        <p:nvGrpSpPr>
          <p:cNvPr name="Group 6" id="6"/>
          <p:cNvGrpSpPr/>
          <p:nvPr/>
        </p:nvGrpSpPr>
        <p:grpSpPr>
          <a:xfrm rot="0">
            <a:off x="3373604" y="4146774"/>
            <a:ext cx="1306762" cy="130676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112566" y="0"/>
                  </a:moveTo>
                  <a:lnTo>
                    <a:pt x="700234" y="0"/>
                  </a:lnTo>
                  <a:cubicBezTo>
                    <a:pt x="762403" y="0"/>
                    <a:pt x="812800" y="50397"/>
                    <a:pt x="812800" y="112566"/>
                  </a:cubicBezTo>
                  <a:lnTo>
                    <a:pt x="812800" y="700234"/>
                  </a:lnTo>
                  <a:cubicBezTo>
                    <a:pt x="812800" y="762403"/>
                    <a:pt x="762403" y="812800"/>
                    <a:pt x="700234" y="812800"/>
                  </a:cubicBezTo>
                  <a:lnTo>
                    <a:pt x="112566" y="812800"/>
                  </a:lnTo>
                  <a:cubicBezTo>
                    <a:pt x="50397" y="812800"/>
                    <a:pt x="0" y="762403"/>
                    <a:pt x="0" y="700234"/>
                  </a:cubicBezTo>
                  <a:lnTo>
                    <a:pt x="0" y="112566"/>
                  </a:lnTo>
                  <a:cubicBezTo>
                    <a:pt x="0" y="50397"/>
                    <a:pt x="50397" y="0"/>
                    <a:pt x="112566" y="0"/>
                  </a:cubicBezTo>
                  <a:close/>
                </a:path>
              </a:pathLst>
            </a:custGeom>
            <a:solidFill>
              <a:srgbClr val="02B676"/>
            </a:solidFill>
          </p:spPr>
        </p:sp>
        <p:sp>
          <p:nvSpPr>
            <p:cNvPr name="TextBox 8" id="8"/>
            <p:cNvSpPr txBox="true"/>
            <p:nvPr/>
          </p:nvSpPr>
          <p:spPr>
            <a:xfrm>
              <a:off x="0" y="-28575"/>
              <a:ext cx="812800" cy="841375"/>
            </a:xfrm>
            <a:prstGeom prst="rect">
              <a:avLst/>
            </a:prstGeom>
          </p:spPr>
          <p:txBody>
            <a:bodyPr anchor="ctr" rtlCol="false" tIns="50800" lIns="50800" bIns="50800" rIns="50800"/>
            <a:lstStyle/>
            <a:p>
              <a:pPr algn="ctr">
                <a:lnSpc>
                  <a:spcPts val="5150"/>
                </a:lnSpc>
              </a:pPr>
              <a:r>
                <a:rPr lang="en-US" sz="5000" spc="355">
                  <a:solidFill>
                    <a:srgbClr val="FDF8F8"/>
                  </a:solidFill>
                  <a:latin typeface="Cheddar"/>
                  <a:ea typeface="Cheddar"/>
                  <a:cs typeface="Cheddar"/>
                  <a:sym typeface="Cheddar"/>
                </a:rPr>
                <a:t>01</a:t>
              </a:r>
            </a:p>
          </p:txBody>
        </p:sp>
      </p:grpSp>
      <p:grpSp>
        <p:nvGrpSpPr>
          <p:cNvPr name="Group 9" id="9"/>
          <p:cNvGrpSpPr/>
          <p:nvPr/>
        </p:nvGrpSpPr>
        <p:grpSpPr>
          <a:xfrm rot="0">
            <a:off x="8554444" y="4146774"/>
            <a:ext cx="1306762" cy="1306762"/>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112566" y="0"/>
                  </a:moveTo>
                  <a:lnTo>
                    <a:pt x="700234" y="0"/>
                  </a:lnTo>
                  <a:cubicBezTo>
                    <a:pt x="762403" y="0"/>
                    <a:pt x="812800" y="50397"/>
                    <a:pt x="812800" y="112566"/>
                  </a:cubicBezTo>
                  <a:lnTo>
                    <a:pt x="812800" y="700234"/>
                  </a:lnTo>
                  <a:cubicBezTo>
                    <a:pt x="812800" y="762403"/>
                    <a:pt x="762403" y="812800"/>
                    <a:pt x="700234" y="812800"/>
                  </a:cubicBezTo>
                  <a:lnTo>
                    <a:pt x="112566" y="812800"/>
                  </a:lnTo>
                  <a:cubicBezTo>
                    <a:pt x="50397" y="812800"/>
                    <a:pt x="0" y="762403"/>
                    <a:pt x="0" y="700234"/>
                  </a:cubicBezTo>
                  <a:lnTo>
                    <a:pt x="0" y="112566"/>
                  </a:lnTo>
                  <a:cubicBezTo>
                    <a:pt x="0" y="50397"/>
                    <a:pt x="50397" y="0"/>
                    <a:pt x="112566" y="0"/>
                  </a:cubicBezTo>
                  <a:close/>
                </a:path>
              </a:pathLst>
            </a:custGeom>
            <a:solidFill>
              <a:srgbClr val="02B676"/>
            </a:solidFill>
          </p:spPr>
        </p:sp>
        <p:sp>
          <p:nvSpPr>
            <p:cNvPr name="TextBox 11" id="11"/>
            <p:cNvSpPr txBox="true"/>
            <p:nvPr/>
          </p:nvSpPr>
          <p:spPr>
            <a:xfrm>
              <a:off x="0" y="-28575"/>
              <a:ext cx="812800" cy="841375"/>
            </a:xfrm>
            <a:prstGeom prst="rect">
              <a:avLst/>
            </a:prstGeom>
          </p:spPr>
          <p:txBody>
            <a:bodyPr anchor="ctr" rtlCol="false" tIns="50800" lIns="50800" bIns="50800" rIns="50800"/>
            <a:lstStyle/>
            <a:p>
              <a:pPr algn="ctr">
                <a:lnSpc>
                  <a:spcPts val="5150"/>
                </a:lnSpc>
              </a:pPr>
              <a:r>
                <a:rPr lang="en-US" sz="5000" spc="355">
                  <a:solidFill>
                    <a:srgbClr val="FDF8F8"/>
                  </a:solidFill>
                  <a:latin typeface="Cheddar"/>
                  <a:ea typeface="Cheddar"/>
                  <a:cs typeface="Cheddar"/>
                  <a:sym typeface="Cheddar"/>
                </a:rPr>
                <a:t>02</a:t>
              </a:r>
            </a:p>
          </p:txBody>
        </p:sp>
      </p:grpSp>
      <p:grpSp>
        <p:nvGrpSpPr>
          <p:cNvPr name="Group 12" id="12"/>
          <p:cNvGrpSpPr/>
          <p:nvPr/>
        </p:nvGrpSpPr>
        <p:grpSpPr>
          <a:xfrm rot="0">
            <a:off x="13734957" y="4146774"/>
            <a:ext cx="1306762" cy="130676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112566" y="0"/>
                  </a:moveTo>
                  <a:lnTo>
                    <a:pt x="700234" y="0"/>
                  </a:lnTo>
                  <a:cubicBezTo>
                    <a:pt x="762403" y="0"/>
                    <a:pt x="812800" y="50397"/>
                    <a:pt x="812800" y="112566"/>
                  </a:cubicBezTo>
                  <a:lnTo>
                    <a:pt x="812800" y="700234"/>
                  </a:lnTo>
                  <a:cubicBezTo>
                    <a:pt x="812800" y="762403"/>
                    <a:pt x="762403" y="812800"/>
                    <a:pt x="700234" y="812800"/>
                  </a:cubicBezTo>
                  <a:lnTo>
                    <a:pt x="112566" y="812800"/>
                  </a:lnTo>
                  <a:cubicBezTo>
                    <a:pt x="50397" y="812800"/>
                    <a:pt x="0" y="762403"/>
                    <a:pt x="0" y="700234"/>
                  </a:cubicBezTo>
                  <a:lnTo>
                    <a:pt x="0" y="112566"/>
                  </a:lnTo>
                  <a:cubicBezTo>
                    <a:pt x="0" y="50397"/>
                    <a:pt x="50397" y="0"/>
                    <a:pt x="112566" y="0"/>
                  </a:cubicBezTo>
                  <a:close/>
                </a:path>
              </a:pathLst>
            </a:custGeom>
            <a:solidFill>
              <a:srgbClr val="02B676"/>
            </a:solidFill>
          </p:spPr>
        </p:sp>
        <p:sp>
          <p:nvSpPr>
            <p:cNvPr name="TextBox 14" id="14"/>
            <p:cNvSpPr txBox="true"/>
            <p:nvPr/>
          </p:nvSpPr>
          <p:spPr>
            <a:xfrm>
              <a:off x="0" y="-28575"/>
              <a:ext cx="812800" cy="841375"/>
            </a:xfrm>
            <a:prstGeom prst="rect">
              <a:avLst/>
            </a:prstGeom>
          </p:spPr>
          <p:txBody>
            <a:bodyPr anchor="ctr" rtlCol="false" tIns="50800" lIns="50800" bIns="50800" rIns="50800"/>
            <a:lstStyle/>
            <a:p>
              <a:pPr algn="ctr">
                <a:lnSpc>
                  <a:spcPts val="5150"/>
                </a:lnSpc>
              </a:pPr>
              <a:r>
                <a:rPr lang="en-US" sz="5000" spc="355">
                  <a:solidFill>
                    <a:srgbClr val="FDF8F8"/>
                  </a:solidFill>
                  <a:latin typeface="Cheddar"/>
                  <a:ea typeface="Cheddar"/>
                  <a:cs typeface="Cheddar"/>
                  <a:sym typeface="Cheddar"/>
                </a:rPr>
                <a:t>03</a:t>
              </a:r>
            </a:p>
          </p:txBody>
        </p:sp>
      </p:grpSp>
      <p:sp>
        <p:nvSpPr>
          <p:cNvPr name="TextBox 15" id="15"/>
          <p:cNvSpPr txBox="true"/>
          <p:nvPr/>
        </p:nvSpPr>
        <p:spPr>
          <a:xfrm rot="0">
            <a:off x="1903766" y="6050755"/>
            <a:ext cx="4458749" cy="1180465"/>
          </a:xfrm>
          <a:prstGeom prst="rect">
            <a:avLst/>
          </a:prstGeom>
        </p:spPr>
        <p:txBody>
          <a:bodyPr anchor="t" rtlCol="false" tIns="0" lIns="0" bIns="0" rIns="0">
            <a:spAutoFit/>
          </a:bodyPr>
          <a:lstStyle/>
          <a:p>
            <a:pPr algn="l">
              <a:lnSpc>
                <a:spcPts val="3080"/>
              </a:lnSpc>
            </a:pPr>
            <a:r>
              <a:rPr lang="en-US" sz="2000">
                <a:solidFill>
                  <a:srgbClr val="290606"/>
                </a:solidFill>
                <a:latin typeface="Telegraf"/>
                <a:ea typeface="Telegraf"/>
                <a:cs typeface="Telegraf"/>
                <a:sym typeface="Telegraf"/>
              </a:rPr>
              <a:t>The Data Split here is 80:20 split.</a:t>
            </a:r>
          </a:p>
          <a:p>
            <a:pPr algn="l" marL="431802" indent="-215901" lvl="1">
              <a:lnSpc>
                <a:spcPts val="3080"/>
              </a:lnSpc>
              <a:buFont typeface="Arial"/>
              <a:buChar char="•"/>
            </a:pPr>
            <a:r>
              <a:rPr lang="en-US" sz="2000">
                <a:solidFill>
                  <a:srgbClr val="290606"/>
                </a:solidFill>
                <a:latin typeface="Telegraf"/>
                <a:ea typeface="Telegraf"/>
                <a:cs typeface="Telegraf"/>
                <a:sym typeface="Telegraf"/>
              </a:rPr>
              <a:t>Training data- 80% </a:t>
            </a:r>
          </a:p>
          <a:p>
            <a:pPr algn="l" marL="431802" indent="-215901" lvl="1">
              <a:lnSpc>
                <a:spcPts val="3080"/>
              </a:lnSpc>
              <a:buFont typeface="Arial"/>
              <a:buChar char="•"/>
            </a:pPr>
            <a:r>
              <a:rPr lang="en-US" sz="2000">
                <a:solidFill>
                  <a:srgbClr val="290606"/>
                </a:solidFill>
                <a:latin typeface="Telegraf"/>
                <a:ea typeface="Telegraf"/>
                <a:cs typeface="Telegraf"/>
                <a:sym typeface="Telegraf"/>
              </a:rPr>
              <a:t>Testing data- 20%</a:t>
            </a:r>
          </a:p>
        </p:txBody>
      </p:sp>
      <p:sp>
        <p:nvSpPr>
          <p:cNvPr name="TextBox 16" id="16"/>
          <p:cNvSpPr txBox="true"/>
          <p:nvPr/>
        </p:nvSpPr>
        <p:spPr>
          <a:xfrm rot="0">
            <a:off x="12158963" y="6059672"/>
            <a:ext cx="4458749" cy="1180465"/>
          </a:xfrm>
          <a:prstGeom prst="rect">
            <a:avLst/>
          </a:prstGeom>
        </p:spPr>
        <p:txBody>
          <a:bodyPr anchor="t" rtlCol="false" tIns="0" lIns="0" bIns="0" rIns="0">
            <a:spAutoFit/>
          </a:bodyPr>
          <a:lstStyle/>
          <a:p>
            <a:pPr algn="l">
              <a:lnSpc>
                <a:spcPts val="3080"/>
              </a:lnSpc>
            </a:pPr>
            <a:r>
              <a:rPr lang="en-US" sz="2000">
                <a:solidFill>
                  <a:srgbClr val="290606"/>
                </a:solidFill>
                <a:latin typeface="Telegraf"/>
                <a:ea typeface="Telegraf"/>
                <a:cs typeface="Telegraf"/>
                <a:sym typeface="Telegraf"/>
              </a:rPr>
              <a:t>The classification report of the performance of our RandomForest model.</a:t>
            </a:r>
          </a:p>
        </p:txBody>
      </p:sp>
      <p:sp>
        <p:nvSpPr>
          <p:cNvPr name="TextBox 17" id="17"/>
          <p:cNvSpPr txBox="true"/>
          <p:nvPr/>
        </p:nvSpPr>
        <p:spPr>
          <a:xfrm rot="0">
            <a:off x="7031365" y="6059672"/>
            <a:ext cx="4458749" cy="1180465"/>
          </a:xfrm>
          <a:prstGeom prst="rect">
            <a:avLst/>
          </a:prstGeom>
        </p:spPr>
        <p:txBody>
          <a:bodyPr anchor="t" rtlCol="false" tIns="0" lIns="0" bIns="0" rIns="0">
            <a:spAutoFit/>
          </a:bodyPr>
          <a:lstStyle/>
          <a:p>
            <a:pPr algn="l">
              <a:lnSpc>
                <a:spcPts val="3080"/>
              </a:lnSpc>
            </a:pPr>
            <a:r>
              <a:rPr lang="en-US" sz="2000">
                <a:solidFill>
                  <a:srgbClr val="290606"/>
                </a:solidFill>
                <a:latin typeface="Telegraf"/>
                <a:ea typeface="Telegraf"/>
                <a:cs typeface="Telegraf"/>
                <a:sym typeface="Telegraf"/>
              </a:rPr>
              <a:t>RandomForest uses a simpler GridsearchCV approach to find the best parameters to train the model.</a:t>
            </a:r>
          </a:p>
        </p:txBody>
      </p:sp>
      <p:sp>
        <p:nvSpPr>
          <p:cNvPr name="TextBox 18" id="18"/>
          <p:cNvSpPr txBox="true"/>
          <p:nvPr/>
        </p:nvSpPr>
        <p:spPr>
          <a:xfrm rot="0">
            <a:off x="2393463" y="5396386"/>
            <a:ext cx="3267045" cy="5905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heddar"/>
                <a:ea typeface="Cheddar"/>
                <a:cs typeface="Cheddar"/>
                <a:sym typeface="Cheddar"/>
              </a:rPr>
              <a:t>DATA SPLIT</a:t>
            </a:r>
          </a:p>
        </p:txBody>
      </p:sp>
      <p:sp>
        <p:nvSpPr>
          <p:cNvPr name="TextBox 19" id="19"/>
          <p:cNvSpPr txBox="true"/>
          <p:nvPr/>
        </p:nvSpPr>
        <p:spPr>
          <a:xfrm rot="0">
            <a:off x="7510478" y="5396386"/>
            <a:ext cx="3267045" cy="5905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heddar"/>
                <a:ea typeface="Cheddar"/>
                <a:cs typeface="Cheddar"/>
                <a:sym typeface="Cheddar"/>
              </a:rPr>
              <a:t>GRIDSEARCHCV</a:t>
            </a:r>
          </a:p>
        </p:txBody>
      </p:sp>
      <p:sp>
        <p:nvSpPr>
          <p:cNvPr name="TextBox 20" id="20"/>
          <p:cNvSpPr txBox="true"/>
          <p:nvPr/>
        </p:nvSpPr>
        <p:spPr>
          <a:xfrm rot="0">
            <a:off x="12532152" y="5396386"/>
            <a:ext cx="3712372" cy="5905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heddar"/>
                <a:ea typeface="Cheddar"/>
                <a:cs typeface="Cheddar"/>
                <a:sym typeface="Cheddar"/>
              </a:rPr>
              <a:t>MODEL VALIDATION</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388625" y="5221973"/>
            <a:ext cx="19065250" cy="4036327"/>
            <a:chOff x="0" y="0"/>
            <a:chExt cx="5021300" cy="1063065"/>
          </a:xfrm>
        </p:grpSpPr>
        <p:sp>
          <p:nvSpPr>
            <p:cNvPr name="Freeform 3" id="3"/>
            <p:cNvSpPr/>
            <p:nvPr/>
          </p:nvSpPr>
          <p:spPr>
            <a:xfrm flipH="false" flipV="false" rot="0">
              <a:off x="0" y="0"/>
              <a:ext cx="5021300" cy="1063065"/>
            </a:xfrm>
            <a:custGeom>
              <a:avLst/>
              <a:gdLst/>
              <a:ahLst/>
              <a:cxnLst/>
              <a:rect r="r" b="b" t="t" l="l"/>
              <a:pathLst>
                <a:path h="1063065" w="5021300">
                  <a:moveTo>
                    <a:pt x="8121" y="0"/>
                  </a:moveTo>
                  <a:lnTo>
                    <a:pt x="5013179" y="0"/>
                  </a:lnTo>
                  <a:cubicBezTo>
                    <a:pt x="5015333" y="0"/>
                    <a:pt x="5017399" y="856"/>
                    <a:pt x="5018922" y="2379"/>
                  </a:cubicBezTo>
                  <a:cubicBezTo>
                    <a:pt x="5020445" y="3902"/>
                    <a:pt x="5021300" y="5968"/>
                    <a:pt x="5021300" y="8121"/>
                  </a:cubicBezTo>
                  <a:lnTo>
                    <a:pt x="5021300" y="1054944"/>
                  </a:lnTo>
                  <a:cubicBezTo>
                    <a:pt x="5021300" y="1057098"/>
                    <a:pt x="5020445" y="1059164"/>
                    <a:pt x="5018922" y="1060687"/>
                  </a:cubicBezTo>
                  <a:cubicBezTo>
                    <a:pt x="5017399" y="1062210"/>
                    <a:pt x="5015333" y="1063065"/>
                    <a:pt x="5013179" y="1063065"/>
                  </a:cubicBezTo>
                  <a:lnTo>
                    <a:pt x="8121" y="1063065"/>
                  </a:lnTo>
                  <a:cubicBezTo>
                    <a:pt x="5968" y="1063065"/>
                    <a:pt x="3902" y="1062210"/>
                    <a:pt x="2379" y="1060687"/>
                  </a:cubicBezTo>
                  <a:cubicBezTo>
                    <a:pt x="856" y="1059164"/>
                    <a:pt x="0" y="1057098"/>
                    <a:pt x="0" y="1054944"/>
                  </a:cubicBezTo>
                  <a:lnTo>
                    <a:pt x="0" y="8121"/>
                  </a:lnTo>
                  <a:cubicBezTo>
                    <a:pt x="0" y="5968"/>
                    <a:pt x="856" y="3902"/>
                    <a:pt x="2379" y="2379"/>
                  </a:cubicBezTo>
                  <a:cubicBezTo>
                    <a:pt x="3902" y="856"/>
                    <a:pt x="5968" y="0"/>
                    <a:pt x="8121" y="0"/>
                  </a:cubicBezTo>
                  <a:close/>
                </a:path>
              </a:pathLst>
            </a:custGeom>
            <a:solidFill>
              <a:srgbClr val="02B676">
                <a:alpha val="14902"/>
              </a:srgbClr>
            </a:solidFill>
          </p:spPr>
        </p:sp>
        <p:sp>
          <p:nvSpPr>
            <p:cNvPr name="TextBox 4" id="4"/>
            <p:cNvSpPr txBox="true"/>
            <p:nvPr/>
          </p:nvSpPr>
          <p:spPr>
            <a:xfrm>
              <a:off x="0" y="-9525"/>
              <a:ext cx="5021300" cy="1072590"/>
            </a:xfrm>
            <a:prstGeom prst="rect">
              <a:avLst/>
            </a:prstGeom>
          </p:spPr>
          <p:txBody>
            <a:bodyPr anchor="ctr" rtlCol="false" tIns="50800" lIns="50800" bIns="50800" rIns="50800"/>
            <a:lstStyle/>
            <a:p>
              <a:pPr algn="ctr">
                <a:lnSpc>
                  <a:spcPts val="2266"/>
                </a:lnSpc>
              </a:pPr>
            </a:p>
            <a:p>
              <a:pPr algn="ctr">
                <a:lnSpc>
                  <a:spcPts val="2266"/>
                </a:lnSpc>
              </a:pPr>
            </a:p>
          </p:txBody>
        </p:sp>
      </p:grpSp>
      <p:grpSp>
        <p:nvGrpSpPr>
          <p:cNvPr name="Group 5" id="5"/>
          <p:cNvGrpSpPr/>
          <p:nvPr/>
        </p:nvGrpSpPr>
        <p:grpSpPr>
          <a:xfrm rot="0">
            <a:off x="1028700" y="4146774"/>
            <a:ext cx="1306762" cy="1306762"/>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112566" y="0"/>
                  </a:moveTo>
                  <a:lnTo>
                    <a:pt x="700234" y="0"/>
                  </a:lnTo>
                  <a:cubicBezTo>
                    <a:pt x="762403" y="0"/>
                    <a:pt x="812800" y="50397"/>
                    <a:pt x="812800" y="112566"/>
                  </a:cubicBezTo>
                  <a:lnTo>
                    <a:pt x="812800" y="700234"/>
                  </a:lnTo>
                  <a:cubicBezTo>
                    <a:pt x="812800" y="762403"/>
                    <a:pt x="762403" y="812800"/>
                    <a:pt x="700234" y="812800"/>
                  </a:cubicBezTo>
                  <a:lnTo>
                    <a:pt x="112566" y="812800"/>
                  </a:lnTo>
                  <a:cubicBezTo>
                    <a:pt x="50397" y="812800"/>
                    <a:pt x="0" y="762403"/>
                    <a:pt x="0" y="700234"/>
                  </a:cubicBezTo>
                  <a:lnTo>
                    <a:pt x="0" y="112566"/>
                  </a:lnTo>
                  <a:cubicBezTo>
                    <a:pt x="0" y="50397"/>
                    <a:pt x="50397" y="0"/>
                    <a:pt x="112566" y="0"/>
                  </a:cubicBezTo>
                  <a:close/>
                </a:path>
              </a:pathLst>
            </a:custGeom>
            <a:solidFill>
              <a:srgbClr val="02B676"/>
            </a:solidFill>
          </p:spPr>
        </p:sp>
        <p:sp>
          <p:nvSpPr>
            <p:cNvPr name="TextBox 7" id="7"/>
            <p:cNvSpPr txBox="true"/>
            <p:nvPr/>
          </p:nvSpPr>
          <p:spPr>
            <a:xfrm>
              <a:off x="0" y="-28575"/>
              <a:ext cx="812800" cy="841375"/>
            </a:xfrm>
            <a:prstGeom prst="rect">
              <a:avLst/>
            </a:prstGeom>
          </p:spPr>
          <p:txBody>
            <a:bodyPr anchor="ctr" rtlCol="false" tIns="50800" lIns="50800" bIns="50800" rIns="50800"/>
            <a:lstStyle/>
            <a:p>
              <a:pPr algn="ctr">
                <a:lnSpc>
                  <a:spcPts val="5150"/>
                </a:lnSpc>
              </a:pPr>
              <a:r>
                <a:rPr lang="en-US" sz="5000" spc="355">
                  <a:solidFill>
                    <a:srgbClr val="FDF8F8"/>
                  </a:solidFill>
                  <a:latin typeface="Cheddar"/>
                  <a:ea typeface="Cheddar"/>
                  <a:cs typeface="Cheddar"/>
                  <a:sym typeface="Cheddar"/>
                </a:rPr>
                <a:t>01</a:t>
              </a:r>
            </a:p>
          </p:txBody>
        </p:sp>
      </p:grpSp>
      <p:grpSp>
        <p:nvGrpSpPr>
          <p:cNvPr name="Group 8" id="8"/>
          <p:cNvGrpSpPr/>
          <p:nvPr/>
        </p:nvGrpSpPr>
        <p:grpSpPr>
          <a:xfrm rot="0">
            <a:off x="3116288" y="4146774"/>
            <a:ext cx="1306762" cy="130676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112566" y="0"/>
                  </a:moveTo>
                  <a:lnTo>
                    <a:pt x="700234" y="0"/>
                  </a:lnTo>
                  <a:cubicBezTo>
                    <a:pt x="762403" y="0"/>
                    <a:pt x="812800" y="50397"/>
                    <a:pt x="812800" y="112566"/>
                  </a:cubicBezTo>
                  <a:lnTo>
                    <a:pt x="812800" y="700234"/>
                  </a:lnTo>
                  <a:cubicBezTo>
                    <a:pt x="812800" y="762403"/>
                    <a:pt x="762403" y="812800"/>
                    <a:pt x="700234" y="812800"/>
                  </a:cubicBezTo>
                  <a:lnTo>
                    <a:pt x="112566" y="812800"/>
                  </a:lnTo>
                  <a:cubicBezTo>
                    <a:pt x="50397" y="812800"/>
                    <a:pt x="0" y="762403"/>
                    <a:pt x="0" y="700234"/>
                  </a:cubicBezTo>
                  <a:lnTo>
                    <a:pt x="0" y="112566"/>
                  </a:lnTo>
                  <a:cubicBezTo>
                    <a:pt x="0" y="50397"/>
                    <a:pt x="50397" y="0"/>
                    <a:pt x="112566" y="0"/>
                  </a:cubicBezTo>
                  <a:close/>
                </a:path>
              </a:pathLst>
            </a:custGeom>
            <a:solidFill>
              <a:srgbClr val="02B676"/>
            </a:solidFill>
          </p:spPr>
        </p:sp>
        <p:sp>
          <p:nvSpPr>
            <p:cNvPr name="TextBox 10" id="10"/>
            <p:cNvSpPr txBox="true"/>
            <p:nvPr/>
          </p:nvSpPr>
          <p:spPr>
            <a:xfrm>
              <a:off x="0" y="-28575"/>
              <a:ext cx="812800" cy="841375"/>
            </a:xfrm>
            <a:prstGeom prst="rect">
              <a:avLst/>
            </a:prstGeom>
          </p:spPr>
          <p:txBody>
            <a:bodyPr anchor="ctr" rtlCol="false" tIns="50800" lIns="50800" bIns="50800" rIns="50800"/>
            <a:lstStyle/>
            <a:p>
              <a:pPr algn="ctr">
                <a:lnSpc>
                  <a:spcPts val="5150"/>
                </a:lnSpc>
              </a:pPr>
              <a:r>
                <a:rPr lang="en-US" sz="5000" spc="355">
                  <a:solidFill>
                    <a:srgbClr val="FDF8F8"/>
                  </a:solidFill>
                  <a:latin typeface="Cheddar"/>
                  <a:ea typeface="Cheddar"/>
                  <a:cs typeface="Cheddar"/>
                  <a:sym typeface="Cheddar"/>
                </a:rPr>
                <a:t>02</a:t>
              </a:r>
            </a:p>
          </p:txBody>
        </p:sp>
      </p:grpSp>
      <p:sp>
        <p:nvSpPr>
          <p:cNvPr name="Freeform 11" id="11"/>
          <p:cNvSpPr/>
          <p:nvPr/>
        </p:nvSpPr>
        <p:spPr>
          <a:xfrm flipH="false" flipV="false" rot="0">
            <a:off x="4423050" y="218473"/>
            <a:ext cx="8557471" cy="4278736"/>
          </a:xfrm>
          <a:custGeom>
            <a:avLst/>
            <a:gdLst/>
            <a:ahLst/>
            <a:cxnLst/>
            <a:rect r="r" b="b" t="t" l="l"/>
            <a:pathLst>
              <a:path h="4278736" w="8557471">
                <a:moveTo>
                  <a:pt x="0" y="0"/>
                </a:moveTo>
                <a:lnTo>
                  <a:pt x="8557471" y="0"/>
                </a:lnTo>
                <a:lnTo>
                  <a:pt x="8557471" y="4278735"/>
                </a:lnTo>
                <a:lnTo>
                  <a:pt x="0" y="4278735"/>
                </a:lnTo>
                <a:lnTo>
                  <a:pt x="0" y="0"/>
                </a:lnTo>
                <a:close/>
              </a:path>
            </a:pathLst>
          </a:custGeom>
          <a:blipFill>
            <a:blip r:embed="rId2"/>
            <a:stretch>
              <a:fillRect l="0" t="0" r="0" b="0"/>
            </a:stretch>
          </a:blipFill>
          <a:ln w="38100" cap="sq">
            <a:solidFill>
              <a:srgbClr val="EEF4F3"/>
            </a:solidFill>
            <a:prstDash val="dash"/>
            <a:miter/>
          </a:ln>
        </p:spPr>
      </p:sp>
      <p:sp>
        <p:nvSpPr>
          <p:cNvPr name="Freeform 12" id="12"/>
          <p:cNvSpPr/>
          <p:nvPr/>
        </p:nvSpPr>
        <p:spPr>
          <a:xfrm flipH="false" flipV="false" rot="0">
            <a:off x="8048404" y="2953177"/>
            <a:ext cx="6344075" cy="2763871"/>
          </a:xfrm>
          <a:custGeom>
            <a:avLst/>
            <a:gdLst/>
            <a:ahLst/>
            <a:cxnLst/>
            <a:rect r="r" b="b" t="t" l="l"/>
            <a:pathLst>
              <a:path h="2763871" w="6344075">
                <a:moveTo>
                  <a:pt x="0" y="0"/>
                </a:moveTo>
                <a:lnTo>
                  <a:pt x="6344076" y="0"/>
                </a:lnTo>
                <a:lnTo>
                  <a:pt x="6344076" y="2763871"/>
                </a:lnTo>
                <a:lnTo>
                  <a:pt x="0" y="2763871"/>
                </a:lnTo>
                <a:lnTo>
                  <a:pt x="0" y="0"/>
                </a:lnTo>
                <a:close/>
              </a:path>
            </a:pathLst>
          </a:custGeom>
          <a:blipFill>
            <a:blip r:embed="rId3"/>
            <a:stretch>
              <a:fillRect l="0" t="0" r="0" b="0"/>
            </a:stretch>
          </a:blipFill>
          <a:ln w="38100" cap="sq">
            <a:solidFill>
              <a:srgbClr val="EEF4F3"/>
            </a:solidFill>
            <a:prstDash val="dash"/>
            <a:miter/>
          </a:ln>
        </p:spPr>
      </p:sp>
      <p:grpSp>
        <p:nvGrpSpPr>
          <p:cNvPr name="Group 13" id="13"/>
          <p:cNvGrpSpPr/>
          <p:nvPr/>
        </p:nvGrpSpPr>
        <p:grpSpPr>
          <a:xfrm rot="0">
            <a:off x="13734957" y="4146774"/>
            <a:ext cx="1306762" cy="130676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112566" y="0"/>
                  </a:moveTo>
                  <a:lnTo>
                    <a:pt x="700234" y="0"/>
                  </a:lnTo>
                  <a:cubicBezTo>
                    <a:pt x="762403" y="0"/>
                    <a:pt x="812800" y="50397"/>
                    <a:pt x="812800" y="112566"/>
                  </a:cubicBezTo>
                  <a:lnTo>
                    <a:pt x="812800" y="700234"/>
                  </a:lnTo>
                  <a:cubicBezTo>
                    <a:pt x="812800" y="762403"/>
                    <a:pt x="762403" y="812800"/>
                    <a:pt x="700234" y="812800"/>
                  </a:cubicBezTo>
                  <a:lnTo>
                    <a:pt x="112566" y="812800"/>
                  </a:lnTo>
                  <a:cubicBezTo>
                    <a:pt x="50397" y="812800"/>
                    <a:pt x="0" y="762403"/>
                    <a:pt x="0" y="700234"/>
                  </a:cubicBezTo>
                  <a:lnTo>
                    <a:pt x="0" y="112566"/>
                  </a:lnTo>
                  <a:cubicBezTo>
                    <a:pt x="0" y="50397"/>
                    <a:pt x="50397" y="0"/>
                    <a:pt x="112566" y="0"/>
                  </a:cubicBezTo>
                  <a:close/>
                </a:path>
              </a:pathLst>
            </a:custGeom>
            <a:solidFill>
              <a:srgbClr val="02B676"/>
            </a:solidFill>
          </p:spPr>
        </p:sp>
        <p:sp>
          <p:nvSpPr>
            <p:cNvPr name="TextBox 15" id="15"/>
            <p:cNvSpPr txBox="true"/>
            <p:nvPr/>
          </p:nvSpPr>
          <p:spPr>
            <a:xfrm>
              <a:off x="0" y="-28575"/>
              <a:ext cx="812800" cy="841375"/>
            </a:xfrm>
            <a:prstGeom prst="rect">
              <a:avLst/>
            </a:prstGeom>
          </p:spPr>
          <p:txBody>
            <a:bodyPr anchor="ctr" rtlCol="false" tIns="50800" lIns="50800" bIns="50800" rIns="50800"/>
            <a:lstStyle/>
            <a:p>
              <a:pPr algn="ctr">
                <a:lnSpc>
                  <a:spcPts val="5150"/>
                </a:lnSpc>
              </a:pPr>
              <a:r>
                <a:rPr lang="en-US" sz="5000" spc="355">
                  <a:solidFill>
                    <a:srgbClr val="FDF8F8"/>
                  </a:solidFill>
                  <a:latin typeface="Cheddar"/>
                  <a:ea typeface="Cheddar"/>
                  <a:cs typeface="Cheddar"/>
                  <a:sym typeface="Cheddar"/>
                </a:rPr>
                <a:t>03</a:t>
              </a:r>
            </a:p>
          </p:txBody>
        </p:sp>
      </p:grpSp>
      <p:sp>
        <p:nvSpPr>
          <p:cNvPr name="TextBox 16" id="16"/>
          <p:cNvSpPr txBox="true"/>
          <p:nvPr/>
        </p:nvSpPr>
        <p:spPr>
          <a:xfrm rot="0">
            <a:off x="3116288" y="6003685"/>
            <a:ext cx="9864233" cy="1961515"/>
          </a:xfrm>
          <a:prstGeom prst="rect">
            <a:avLst/>
          </a:prstGeom>
        </p:spPr>
        <p:txBody>
          <a:bodyPr anchor="t" rtlCol="false" tIns="0" lIns="0" bIns="0" rIns="0">
            <a:spAutoFit/>
          </a:bodyPr>
          <a:lstStyle/>
          <a:p>
            <a:pPr algn="l">
              <a:lnSpc>
                <a:spcPts val="3080"/>
              </a:lnSpc>
            </a:pPr>
            <a:r>
              <a:rPr lang="en-US" sz="2000">
                <a:solidFill>
                  <a:srgbClr val="290606"/>
                </a:solidFill>
                <a:latin typeface="Telegraf"/>
                <a:ea typeface="Telegraf"/>
                <a:cs typeface="Telegraf"/>
                <a:sym typeface="Telegraf"/>
              </a:rPr>
              <a:t>Gridsearch goes through the list of parameters to choose the best combination that provides the best scoring (accuracy).</a:t>
            </a:r>
          </a:p>
          <a:p>
            <a:pPr algn="l">
              <a:lnSpc>
                <a:spcPts val="3080"/>
              </a:lnSpc>
            </a:pPr>
          </a:p>
          <a:p>
            <a:pPr algn="l">
              <a:lnSpc>
                <a:spcPts val="3080"/>
              </a:lnSpc>
            </a:pPr>
            <a:r>
              <a:rPr lang="en-US" sz="2000">
                <a:solidFill>
                  <a:srgbClr val="290606"/>
                </a:solidFill>
                <a:latin typeface="Telegraf"/>
                <a:ea typeface="Telegraf"/>
                <a:cs typeface="Telegraf"/>
                <a:sym typeface="Telegraf"/>
              </a:rPr>
              <a:t>While the gridsearch is a more simple and primitive method, it works well for a RandomForest model.</a:t>
            </a:r>
          </a:p>
        </p:txBody>
      </p:sp>
      <p:sp>
        <p:nvSpPr>
          <p:cNvPr name="TextBox 17" id="17"/>
          <p:cNvSpPr txBox="true"/>
          <p:nvPr/>
        </p:nvSpPr>
        <p:spPr>
          <a:xfrm rot="0">
            <a:off x="2136146" y="5413136"/>
            <a:ext cx="3267045" cy="5905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heddar"/>
                <a:ea typeface="Cheddar"/>
                <a:cs typeface="Cheddar"/>
                <a:sym typeface="Cheddar"/>
              </a:rPr>
              <a:t>GRIDSEARCHCV</a:t>
            </a:r>
          </a:p>
        </p:txBody>
      </p:sp>
    </p:spTree>
  </p:cSld>
  <p:clrMapOvr>
    <a:masterClrMapping/>
  </p:clrMapOvr>
  <p:transition spd="fast">
    <p:fade/>
  </p:transition>
</p:sld>
</file>

<file path=ppt/slides/slide22.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388625" y="5221973"/>
            <a:ext cx="19065250" cy="4036327"/>
            <a:chOff x="0" y="0"/>
            <a:chExt cx="5021300" cy="1063065"/>
          </a:xfrm>
        </p:grpSpPr>
        <p:sp>
          <p:nvSpPr>
            <p:cNvPr name="Freeform 3" id="3"/>
            <p:cNvSpPr/>
            <p:nvPr/>
          </p:nvSpPr>
          <p:spPr>
            <a:xfrm flipH="false" flipV="false" rot="0">
              <a:off x="0" y="0"/>
              <a:ext cx="5021300" cy="1063065"/>
            </a:xfrm>
            <a:custGeom>
              <a:avLst/>
              <a:gdLst/>
              <a:ahLst/>
              <a:cxnLst/>
              <a:rect r="r" b="b" t="t" l="l"/>
              <a:pathLst>
                <a:path h="1063065" w="5021300">
                  <a:moveTo>
                    <a:pt x="8121" y="0"/>
                  </a:moveTo>
                  <a:lnTo>
                    <a:pt x="5013179" y="0"/>
                  </a:lnTo>
                  <a:cubicBezTo>
                    <a:pt x="5015333" y="0"/>
                    <a:pt x="5017399" y="856"/>
                    <a:pt x="5018922" y="2379"/>
                  </a:cubicBezTo>
                  <a:cubicBezTo>
                    <a:pt x="5020445" y="3902"/>
                    <a:pt x="5021300" y="5968"/>
                    <a:pt x="5021300" y="8121"/>
                  </a:cubicBezTo>
                  <a:lnTo>
                    <a:pt x="5021300" y="1054944"/>
                  </a:lnTo>
                  <a:cubicBezTo>
                    <a:pt x="5021300" y="1057098"/>
                    <a:pt x="5020445" y="1059164"/>
                    <a:pt x="5018922" y="1060687"/>
                  </a:cubicBezTo>
                  <a:cubicBezTo>
                    <a:pt x="5017399" y="1062210"/>
                    <a:pt x="5015333" y="1063065"/>
                    <a:pt x="5013179" y="1063065"/>
                  </a:cubicBezTo>
                  <a:lnTo>
                    <a:pt x="8121" y="1063065"/>
                  </a:lnTo>
                  <a:cubicBezTo>
                    <a:pt x="5968" y="1063065"/>
                    <a:pt x="3902" y="1062210"/>
                    <a:pt x="2379" y="1060687"/>
                  </a:cubicBezTo>
                  <a:cubicBezTo>
                    <a:pt x="856" y="1059164"/>
                    <a:pt x="0" y="1057098"/>
                    <a:pt x="0" y="1054944"/>
                  </a:cubicBezTo>
                  <a:lnTo>
                    <a:pt x="0" y="8121"/>
                  </a:lnTo>
                  <a:cubicBezTo>
                    <a:pt x="0" y="5968"/>
                    <a:pt x="856" y="3902"/>
                    <a:pt x="2379" y="2379"/>
                  </a:cubicBezTo>
                  <a:cubicBezTo>
                    <a:pt x="3902" y="856"/>
                    <a:pt x="5968" y="0"/>
                    <a:pt x="8121" y="0"/>
                  </a:cubicBezTo>
                  <a:close/>
                </a:path>
              </a:pathLst>
            </a:custGeom>
            <a:solidFill>
              <a:srgbClr val="02B676">
                <a:alpha val="14902"/>
              </a:srgbClr>
            </a:solidFill>
          </p:spPr>
        </p:sp>
        <p:sp>
          <p:nvSpPr>
            <p:cNvPr name="TextBox 4" id="4"/>
            <p:cNvSpPr txBox="true"/>
            <p:nvPr/>
          </p:nvSpPr>
          <p:spPr>
            <a:xfrm>
              <a:off x="0" y="-9525"/>
              <a:ext cx="5021300" cy="1072590"/>
            </a:xfrm>
            <a:prstGeom prst="rect">
              <a:avLst/>
            </a:prstGeom>
          </p:spPr>
          <p:txBody>
            <a:bodyPr anchor="ctr" rtlCol="false" tIns="50800" lIns="50800" bIns="50800" rIns="50800"/>
            <a:lstStyle/>
            <a:p>
              <a:pPr algn="ctr">
                <a:lnSpc>
                  <a:spcPts val="2266"/>
                </a:lnSpc>
              </a:pPr>
            </a:p>
            <a:p>
              <a:pPr algn="ctr">
                <a:lnSpc>
                  <a:spcPts val="2266"/>
                </a:lnSpc>
              </a:pPr>
            </a:p>
          </p:txBody>
        </p:sp>
      </p:grpSp>
      <p:grpSp>
        <p:nvGrpSpPr>
          <p:cNvPr name="Group 5" id="5"/>
          <p:cNvGrpSpPr/>
          <p:nvPr/>
        </p:nvGrpSpPr>
        <p:grpSpPr>
          <a:xfrm rot="0">
            <a:off x="1028700" y="4146774"/>
            <a:ext cx="1306762" cy="1306762"/>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112566" y="0"/>
                  </a:moveTo>
                  <a:lnTo>
                    <a:pt x="700234" y="0"/>
                  </a:lnTo>
                  <a:cubicBezTo>
                    <a:pt x="762403" y="0"/>
                    <a:pt x="812800" y="50397"/>
                    <a:pt x="812800" y="112566"/>
                  </a:cubicBezTo>
                  <a:lnTo>
                    <a:pt x="812800" y="700234"/>
                  </a:lnTo>
                  <a:cubicBezTo>
                    <a:pt x="812800" y="762403"/>
                    <a:pt x="762403" y="812800"/>
                    <a:pt x="700234" y="812800"/>
                  </a:cubicBezTo>
                  <a:lnTo>
                    <a:pt x="112566" y="812800"/>
                  </a:lnTo>
                  <a:cubicBezTo>
                    <a:pt x="50397" y="812800"/>
                    <a:pt x="0" y="762403"/>
                    <a:pt x="0" y="700234"/>
                  </a:cubicBezTo>
                  <a:lnTo>
                    <a:pt x="0" y="112566"/>
                  </a:lnTo>
                  <a:cubicBezTo>
                    <a:pt x="0" y="50397"/>
                    <a:pt x="50397" y="0"/>
                    <a:pt x="112566" y="0"/>
                  </a:cubicBezTo>
                  <a:close/>
                </a:path>
              </a:pathLst>
            </a:custGeom>
            <a:solidFill>
              <a:srgbClr val="02B676"/>
            </a:solidFill>
          </p:spPr>
        </p:sp>
        <p:sp>
          <p:nvSpPr>
            <p:cNvPr name="TextBox 7" id="7"/>
            <p:cNvSpPr txBox="true"/>
            <p:nvPr/>
          </p:nvSpPr>
          <p:spPr>
            <a:xfrm>
              <a:off x="0" y="-28575"/>
              <a:ext cx="812800" cy="841375"/>
            </a:xfrm>
            <a:prstGeom prst="rect">
              <a:avLst/>
            </a:prstGeom>
          </p:spPr>
          <p:txBody>
            <a:bodyPr anchor="ctr" rtlCol="false" tIns="50800" lIns="50800" bIns="50800" rIns="50800"/>
            <a:lstStyle/>
            <a:p>
              <a:pPr algn="ctr">
                <a:lnSpc>
                  <a:spcPts val="5150"/>
                </a:lnSpc>
              </a:pPr>
              <a:r>
                <a:rPr lang="en-US" sz="5000" spc="355">
                  <a:solidFill>
                    <a:srgbClr val="FDF8F8"/>
                  </a:solidFill>
                  <a:latin typeface="Cheddar"/>
                  <a:ea typeface="Cheddar"/>
                  <a:cs typeface="Cheddar"/>
                  <a:sym typeface="Cheddar"/>
                </a:rPr>
                <a:t>01</a:t>
              </a:r>
            </a:p>
          </p:txBody>
        </p:sp>
      </p:grpSp>
      <p:grpSp>
        <p:nvGrpSpPr>
          <p:cNvPr name="Group 8" id="8"/>
          <p:cNvGrpSpPr/>
          <p:nvPr/>
        </p:nvGrpSpPr>
        <p:grpSpPr>
          <a:xfrm rot="0">
            <a:off x="3116288" y="4146774"/>
            <a:ext cx="1306762" cy="130676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112566" y="0"/>
                  </a:moveTo>
                  <a:lnTo>
                    <a:pt x="700234" y="0"/>
                  </a:lnTo>
                  <a:cubicBezTo>
                    <a:pt x="762403" y="0"/>
                    <a:pt x="812800" y="50397"/>
                    <a:pt x="812800" y="112566"/>
                  </a:cubicBezTo>
                  <a:lnTo>
                    <a:pt x="812800" y="700234"/>
                  </a:lnTo>
                  <a:cubicBezTo>
                    <a:pt x="812800" y="762403"/>
                    <a:pt x="762403" y="812800"/>
                    <a:pt x="700234" y="812800"/>
                  </a:cubicBezTo>
                  <a:lnTo>
                    <a:pt x="112566" y="812800"/>
                  </a:lnTo>
                  <a:cubicBezTo>
                    <a:pt x="50397" y="812800"/>
                    <a:pt x="0" y="762403"/>
                    <a:pt x="0" y="700234"/>
                  </a:cubicBezTo>
                  <a:lnTo>
                    <a:pt x="0" y="112566"/>
                  </a:lnTo>
                  <a:cubicBezTo>
                    <a:pt x="0" y="50397"/>
                    <a:pt x="50397" y="0"/>
                    <a:pt x="112566" y="0"/>
                  </a:cubicBezTo>
                  <a:close/>
                </a:path>
              </a:pathLst>
            </a:custGeom>
            <a:solidFill>
              <a:srgbClr val="02B676"/>
            </a:solidFill>
          </p:spPr>
        </p:sp>
        <p:sp>
          <p:nvSpPr>
            <p:cNvPr name="TextBox 10" id="10"/>
            <p:cNvSpPr txBox="true"/>
            <p:nvPr/>
          </p:nvSpPr>
          <p:spPr>
            <a:xfrm>
              <a:off x="0" y="-28575"/>
              <a:ext cx="812800" cy="841375"/>
            </a:xfrm>
            <a:prstGeom prst="rect">
              <a:avLst/>
            </a:prstGeom>
          </p:spPr>
          <p:txBody>
            <a:bodyPr anchor="ctr" rtlCol="false" tIns="50800" lIns="50800" bIns="50800" rIns="50800"/>
            <a:lstStyle/>
            <a:p>
              <a:pPr algn="ctr">
                <a:lnSpc>
                  <a:spcPts val="5150"/>
                </a:lnSpc>
              </a:pPr>
              <a:r>
                <a:rPr lang="en-US" sz="5000" spc="355">
                  <a:solidFill>
                    <a:srgbClr val="FDF8F8"/>
                  </a:solidFill>
                  <a:latin typeface="Cheddar"/>
                  <a:ea typeface="Cheddar"/>
                  <a:cs typeface="Cheddar"/>
                  <a:sym typeface="Cheddar"/>
                </a:rPr>
                <a:t>02</a:t>
              </a:r>
            </a:p>
          </p:txBody>
        </p:sp>
      </p:grpSp>
      <p:grpSp>
        <p:nvGrpSpPr>
          <p:cNvPr name="Group 11" id="11"/>
          <p:cNvGrpSpPr/>
          <p:nvPr/>
        </p:nvGrpSpPr>
        <p:grpSpPr>
          <a:xfrm rot="0">
            <a:off x="5204100" y="4146774"/>
            <a:ext cx="1306762" cy="130676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112566" y="0"/>
                  </a:moveTo>
                  <a:lnTo>
                    <a:pt x="700234" y="0"/>
                  </a:lnTo>
                  <a:cubicBezTo>
                    <a:pt x="762403" y="0"/>
                    <a:pt x="812800" y="50397"/>
                    <a:pt x="812800" y="112566"/>
                  </a:cubicBezTo>
                  <a:lnTo>
                    <a:pt x="812800" y="700234"/>
                  </a:lnTo>
                  <a:cubicBezTo>
                    <a:pt x="812800" y="762403"/>
                    <a:pt x="762403" y="812800"/>
                    <a:pt x="700234" y="812800"/>
                  </a:cubicBezTo>
                  <a:lnTo>
                    <a:pt x="112566" y="812800"/>
                  </a:lnTo>
                  <a:cubicBezTo>
                    <a:pt x="50397" y="812800"/>
                    <a:pt x="0" y="762403"/>
                    <a:pt x="0" y="700234"/>
                  </a:cubicBezTo>
                  <a:lnTo>
                    <a:pt x="0" y="112566"/>
                  </a:lnTo>
                  <a:cubicBezTo>
                    <a:pt x="0" y="50397"/>
                    <a:pt x="50397" y="0"/>
                    <a:pt x="112566" y="0"/>
                  </a:cubicBezTo>
                  <a:close/>
                </a:path>
              </a:pathLst>
            </a:custGeom>
            <a:solidFill>
              <a:srgbClr val="02B676"/>
            </a:solidFill>
          </p:spPr>
        </p:sp>
        <p:sp>
          <p:nvSpPr>
            <p:cNvPr name="TextBox 13" id="13"/>
            <p:cNvSpPr txBox="true"/>
            <p:nvPr/>
          </p:nvSpPr>
          <p:spPr>
            <a:xfrm>
              <a:off x="0" y="-28575"/>
              <a:ext cx="812800" cy="841375"/>
            </a:xfrm>
            <a:prstGeom prst="rect">
              <a:avLst/>
            </a:prstGeom>
          </p:spPr>
          <p:txBody>
            <a:bodyPr anchor="ctr" rtlCol="false" tIns="50800" lIns="50800" bIns="50800" rIns="50800"/>
            <a:lstStyle/>
            <a:p>
              <a:pPr algn="ctr">
                <a:lnSpc>
                  <a:spcPts val="5150"/>
                </a:lnSpc>
              </a:pPr>
              <a:r>
                <a:rPr lang="en-US" sz="5000" spc="355">
                  <a:solidFill>
                    <a:srgbClr val="FDF8F8"/>
                  </a:solidFill>
                  <a:latin typeface="Cheddar"/>
                  <a:ea typeface="Cheddar"/>
                  <a:cs typeface="Cheddar"/>
                  <a:sym typeface="Cheddar"/>
                </a:rPr>
                <a:t>03</a:t>
              </a:r>
            </a:p>
          </p:txBody>
        </p:sp>
      </p:grpSp>
      <p:grpSp>
        <p:nvGrpSpPr>
          <p:cNvPr name="Group 14" id="14"/>
          <p:cNvGrpSpPr/>
          <p:nvPr/>
        </p:nvGrpSpPr>
        <p:grpSpPr>
          <a:xfrm rot="0">
            <a:off x="7397949" y="5221973"/>
            <a:ext cx="10012714" cy="4036327"/>
            <a:chOff x="0" y="0"/>
            <a:chExt cx="2637093" cy="1063065"/>
          </a:xfrm>
        </p:grpSpPr>
        <p:sp>
          <p:nvSpPr>
            <p:cNvPr name="Freeform 15" id="15"/>
            <p:cNvSpPr/>
            <p:nvPr/>
          </p:nvSpPr>
          <p:spPr>
            <a:xfrm flipH="false" flipV="false" rot="0">
              <a:off x="0" y="0"/>
              <a:ext cx="2637093" cy="1063065"/>
            </a:xfrm>
            <a:custGeom>
              <a:avLst/>
              <a:gdLst/>
              <a:ahLst/>
              <a:cxnLst/>
              <a:rect r="r" b="b" t="t" l="l"/>
              <a:pathLst>
                <a:path h="1063065" w="2637093">
                  <a:moveTo>
                    <a:pt x="0" y="0"/>
                  </a:moveTo>
                  <a:lnTo>
                    <a:pt x="2637093" y="0"/>
                  </a:lnTo>
                  <a:lnTo>
                    <a:pt x="2637093" y="1063065"/>
                  </a:lnTo>
                  <a:lnTo>
                    <a:pt x="0" y="1063065"/>
                  </a:lnTo>
                  <a:close/>
                </a:path>
              </a:pathLst>
            </a:custGeom>
            <a:solidFill>
              <a:srgbClr val="00BF63">
                <a:alpha val="30980"/>
              </a:srgbClr>
            </a:solidFill>
            <a:ln w="66675" cap="sq">
              <a:solidFill>
                <a:srgbClr val="000000">
                  <a:alpha val="30980"/>
                </a:srgbClr>
              </a:solidFill>
              <a:prstDash val="dash"/>
              <a:miter/>
            </a:ln>
          </p:spPr>
        </p:sp>
        <p:sp>
          <p:nvSpPr>
            <p:cNvPr name="TextBox 16" id="16"/>
            <p:cNvSpPr txBox="true"/>
            <p:nvPr/>
          </p:nvSpPr>
          <p:spPr>
            <a:xfrm>
              <a:off x="0" y="9525"/>
              <a:ext cx="2637093" cy="1053540"/>
            </a:xfrm>
            <a:prstGeom prst="rect">
              <a:avLst/>
            </a:prstGeom>
          </p:spPr>
          <p:txBody>
            <a:bodyPr anchor="ctr" rtlCol="false" tIns="50800" lIns="50800" bIns="50800" rIns="50800"/>
            <a:lstStyle/>
            <a:p>
              <a:pPr algn="ctr">
                <a:lnSpc>
                  <a:spcPts val="2200"/>
                </a:lnSpc>
              </a:pPr>
            </a:p>
          </p:txBody>
        </p:sp>
      </p:grpSp>
      <p:sp>
        <p:nvSpPr>
          <p:cNvPr name="TextBox 17" id="17"/>
          <p:cNvSpPr txBox="true"/>
          <p:nvPr/>
        </p:nvSpPr>
        <p:spPr>
          <a:xfrm rot="0">
            <a:off x="4001295" y="5414286"/>
            <a:ext cx="3712372" cy="5905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heddar"/>
                <a:ea typeface="Cheddar"/>
                <a:cs typeface="Cheddar"/>
                <a:sym typeface="Cheddar"/>
              </a:rPr>
              <a:t>MODEL VALIDATION</a:t>
            </a:r>
          </a:p>
        </p:txBody>
      </p:sp>
      <p:sp>
        <p:nvSpPr>
          <p:cNvPr name="TextBox 18" id="18"/>
          <p:cNvSpPr txBox="true"/>
          <p:nvPr/>
        </p:nvSpPr>
        <p:spPr>
          <a:xfrm rot="0">
            <a:off x="7713667" y="5358286"/>
            <a:ext cx="9861351" cy="4099458"/>
          </a:xfrm>
          <a:prstGeom prst="rect">
            <a:avLst/>
          </a:prstGeom>
        </p:spPr>
        <p:txBody>
          <a:bodyPr anchor="t" rtlCol="false" tIns="0" lIns="0" bIns="0" rIns="0">
            <a:spAutoFit/>
          </a:bodyPr>
          <a:lstStyle/>
          <a:p>
            <a:pPr algn="l">
              <a:lnSpc>
                <a:spcPts val="2925"/>
              </a:lnSpc>
            </a:pPr>
            <a:r>
              <a:rPr lang="en-US" sz="1899">
                <a:solidFill>
                  <a:srgbClr val="290606"/>
                </a:solidFill>
                <a:latin typeface="Telegraf Bold"/>
                <a:ea typeface="Telegraf Bold"/>
                <a:cs typeface="Telegraf Bold"/>
                <a:sym typeface="Telegraf Bold"/>
              </a:rPr>
              <a:t>                                precision         recall       f1-score     support </a:t>
            </a:r>
          </a:p>
          <a:p>
            <a:pPr algn="l">
              <a:lnSpc>
                <a:spcPts val="2925"/>
              </a:lnSpc>
            </a:pPr>
            <a:r>
              <a:rPr lang="en-US" sz="1899">
                <a:solidFill>
                  <a:srgbClr val="290606"/>
                </a:solidFill>
                <a:latin typeface="Telegraf Bold"/>
                <a:ea typeface="Telegraf Bold"/>
                <a:cs typeface="Telegraf Bold"/>
                <a:sym typeface="Telegraf Bold"/>
              </a:rPr>
              <a:t>0                             1.00                   0.99          1.00             25937 </a:t>
            </a:r>
          </a:p>
          <a:p>
            <a:pPr algn="l">
              <a:lnSpc>
                <a:spcPts val="2925"/>
              </a:lnSpc>
            </a:pPr>
            <a:r>
              <a:rPr lang="en-US" sz="1899">
                <a:solidFill>
                  <a:srgbClr val="290606"/>
                </a:solidFill>
                <a:latin typeface="Telegraf Bold"/>
                <a:ea typeface="Telegraf Bold"/>
                <a:cs typeface="Telegraf Bold"/>
                <a:sym typeface="Telegraf Bold"/>
              </a:rPr>
              <a:t>1                              0.99                   1.00          1.00             26165 </a:t>
            </a:r>
          </a:p>
          <a:p>
            <a:pPr algn="l">
              <a:lnSpc>
                <a:spcPts val="2925"/>
              </a:lnSpc>
            </a:pPr>
            <a:r>
              <a:rPr lang="en-US" sz="1899">
                <a:solidFill>
                  <a:srgbClr val="290606"/>
                </a:solidFill>
                <a:latin typeface="Telegraf Bold"/>
                <a:ea typeface="Telegraf Bold"/>
                <a:cs typeface="Telegraf Bold"/>
                <a:sym typeface="Telegraf Bold"/>
              </a:rPr>
              <a:t>accuracy                                                            1.00             52102 </a:t>
            </a:r>
          </a:p>
          <a:p>
            <a:pPr algn="l">
              <a:lnSpc>
                <a:spcPts val="2925"/>
              </a:lnSpc>
            </a:pPr>
            <a:r>
              <a:rPr lang="en-US" sz="1899">
                <a:solidFill>
                  <a:srgbClr val="290606"/>
                </a:solidFill>
                <a:latin typeface="Telegraf Bold"/>
                <a:ea typeface="Telegraf Bold"/>
                <a:cs typeface="Telegraf Bold"/>
                <a:sym typeface="Telegraf Bold"/>
              </a:rPr>
              <a:t>macro avg            1.00                   1.00          1.00             52102 </a:t>
            </a:r>
          </a:p>
          <a:p>
            <a:pPr algn="l">
              <a:lnSpc>
                <a:spcPts val="2925"/>
              </a:lnSpc>
            </a:pPr>
            <a:r>
              <a:rPr lang="en-US" sz="1899">
                <a:solidFill>
                  <a:srgbClr val="290606"/>
                </a:solidFill>
                <a:latin typeface="Telegraf Bold"/>
                <a:ea typeface="Telegraf Bold"/>
                <a:cs typeface="Telegraf Bold"/>
                <a:sym typeface="Telegraf Bold"/>
              </a:rPr>
              <a:t>weighted avg      1.00                   1.00          1.00             52102</a:t>
            </a:r>
          </a:p>
          <a:p>
            <a:pPr algn="l">
              <a:lnSpc>
                <a:spcPts val="2925"/>
              </a:lnSpc>
            </a:pPr>
          </a:p>
          <a:p>
            <a:pPr algn="l">
              <a:lnSpc>
                <a:spcPts val="2925"/>
              </a:lnSpc>
            </a:pPr>
            <a:r>
              <a:rPr lang="en-US" sz="1899">
                <a:solidFill>
                  <a:srgbClr val="290606"/>
                </a:solidFill>
                <a:latin typeface="Telegraf Bold"/>
                <a:ea typeface="Telegraf Bold"/>
                <a:cs typeface="Telegraf Bold"/>
                <a:sym typeface="Telegraf Bold"/>
              </a:rPr>
              <a:t>Confusion Matrix:</a:t>
            </a:r>
          </a:p>
          <a:p>
            <a:pPr algn="l">
              <a:lnSpc>
                <a:spcPts val="2925"/>
              </a:lnSpc>
            </a:pPr>
            <a:r>
              <a:rPr lang="en-US" sz="1899">
                <a:solidFill>
                  <a:srgbClr val="290606"/>
                </a:solidFill>
                <a:latin typeface="Telegraf Bold"/>
                <a:ea typeface="Telegraf Bold"/>
                <a:cs typeface="Telegraf Bold"/>
                <a:sym typeface="Telegraf Bold"/>
              </a:rPr>
              <a:t>[[25773   164]</a:t>
            </a:r>
          </a:p>
          <a:p>
            <a:pPr algn="l">
              <a:lnSpc>
                <a:spcPts val="2925"/>
              </a:lnSpc>
            </a:pPr>
            <a:r>
              <a:rPr lang="en-US" sz="1899">
                <a:solidFill>
                  <a:srgbClr val="290606"/>
                </a:solidFill>
                <a:latin typeface="Telegraf Bold"/>
                <a:ea typeface="Telegraf Bold"/>
                <a:cs typeface="Telegraf Bold"/>
                <a:sym typeface="Telegraf Bold"/>
              </a:rPr>
              <a:t> [    0 26165]]</a:t>
            </a:r>
          </a:p>
          <a:p>
            <a:pPr algn="l">
              <a:lnSpc>
                <a:spcPts val="2925"/>
              </a:lnSpc>
            </a:pPr>
          </a:p>
        </p:txBody>
      </p:sp>
    </p:spTree>
  </p:cSld>
  <p:clrMapOvr>
    <a:masterClrMapping/>
  </p:clrMapOvr>
  <p:transition spd="fast">
    <p:fade/>
  </p:transition>
</p:sld>
</file>

<file path=ppt/slides/slide23.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RESULT</a:t>
            </a:r>
          </a:p>
        </p:txBody>
      </p:sp>
      <p:sp>
        <p:nvSpPr>
          <p:cNvPr name="TextBox 3" id="3"/>
          <p:cNvSpPr txBox="true"/>
          <p:nvPr/>
        </p:nvSpPr>
        <p:spPr>
          <a:xfrm rot="0">
            <a:off x="738591" y="2187356"/>
            <a:ext cx="9861351" cy="5359425"/>
          </a:xfrm>
          <a:prstGeom prst="rect">
            <a:avLst/>
          </a:prstGeom>
        </p:spPr>
        <p:txBody>
          <a:bodyPr anchor="t" rtlCol="false" tIns="0" lIns="0" bIns="0" rIns="0">
            <a:spAutoFit/>
          </a:bodyPr>
          <a:lstStyle/>
          <a:p>
            <a:pPr algn="l">
              <a:lnSpc>
                <a:spcPts val="3849"/>
              </a:lnSpc>
            </a:pPr>
            <a:r>
              <a:rPr lang="en-US" sz="2499">
                <a:solidFill>
                  <a:srgbClr val="290606"/>
                </a:solidFill>
                <a:latin typeface="Telegraf Bold"/>
                <a:ea typeface="Telegraf Bold"/>
                <a:cs typeface="Telegraf Bold"/>
                <a:sym typeface="Telegraf Bold"/>
              </a:rPr>
              <a:t>For our Default Prediction model lets focus more on the XGBoost model as the advance features of XGBoost provides us the confidence that the model is not overfitting with out data.</a:t>
            </a:r>
          </a:p>
          <a:p>
            <a:pPr algn="l">
              <a:lnSpc>
                <a:spcPts val="3849"/>
              </a:lnSpc>
            </a:pPr>
          </a:p>
          <a:p>
            <a:pPr algn="l">
              <a:lnSpc>
                <a:spcPts val="3849"/>
              </a:lnSpc>
            </a:pPr>
            <a:r>
              <a:rPr lang="en-US" sz="2499">
                <a:solidFill>
                  <a:srgbClr val="290606"/>
                </a:solidFill>
                <a:latin typeface="Telegraf Bold"/>
                <a:ea typeface="Telegraf Bold"/>
                <a:cs typeface="Telegraf Bold"/>
                <a:sym typeface="Telegraf Bold"/>
              </a:rPr>
              <a:t>Model False Prediction:</a:t>
            </a:r>
          </a:p>
          <a:p>
            <a:pPr algn="l" marL="539623" indent="-269812" lvl="1">
              <a:lnSpc>
                <a:spcPts val="3849"/>
              </a:lnSpc>
              <a:buFont typeface="Arial"/>
              <a:buChar char="•"/>
            </a:pPr>
            <a:r>
              <a:rPr lang="en-US" sz="2499">
                <a:solidFill>
                  <a:srgbClr val="290606"/>
                </a:solidFill>
                <a:latin typeface="Telegraf Bold"/>
                <a:ea typeface="Telegraf Bold"/>
                <a:cs typeface="Telegraf Bold"/>
                <a:sym typeface="Telegraf Bold"/>
              </a:rPr>
              <a:t>FP : 4484 i.e we incorrectly predicted someone to be a defaulter while they were not.</a:t>
            </a:r>
          </a:p>
          <a:p>
            <a:pPr algn="l" marL="539623" indent="-269812" lvl="1">
              <a:lnSpc>
                <a:spcPts val="3849"/>
              </a:lnSpc>
              <a:buFont typeface="Arial"/>
              <a:buChar char="•"/>
            </a:pPr>
            <a:r>
              <a:rPr lang="en-US" sz="2499">
                <a:solidFill>
                  <a:srgbClr val="290606"/>
                </a:solidFill>
                <a:latin typeface="Telegraf Bold"/>
                <a:ea typeface="Telegraf Bold"/>
                <a:cs typeface="Telegraf Bold"/>
                <a:sym typeface="Telegraf Bold"/>
              </a:rPr>
              <a:t>FN : 6630 i.e we incorrectly predicted someone to not be a defaulter (expensive) while they were defaulters.</a:t>
            </a:r>
          </a:p>
          <a:p>
            <a:pPr algn="l">
              <a:lnSpc>
                <a:spcPts val="3849"/>
              </a:lnSpc>
            </a:pPr>
          </a:p>
        </p:txBody>
      </p:sp>
    </p:spTree>
  </p:cSld>
  <p:clrMapOvr>
    <a:masterClrMapping/>
  </p:clrMapOvr>
  <p:transition spd="fast">
    <p:fade/>
  </p:transition>
</p:sld>
</file>

<file path=ppt/slides/slide24.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8023141" y="118581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IMPACT</a:t>
            </a:r>
          </a:p>
        </p:txBody>
      </p:sp>
      <p:sp>
        <p:nvSpPr>
          <p:cNvPr name="TextBox 3" id="3"/>
          <p:cNvSpPr txBox="true"/>
          <p:nvPr/>
        </p:nvSpPr>
        <p:spPr>
          <a:xfrm rot="0">
            <a:off x="8023141" y="2286029"/>
            <a:ext cx="9861351" cy="5359425"/>
          </a:xfrm>
          <a:prstGeom prst="rect">
            <a:avLst/>
          </a:prstGeom>
        </p:spPr>
        <p:txBody>
          <a:bodyPr anchor="t" rtlCol="false" tIns="0" lIns="0" bIns="0" rIns="0">
            <a:spAutoFit/>
          </a:bodyPr>
          <a:lstStyle/>
          <a:p>
            <a:pPr algn="l">
              <a:lnSpc>
                <a:spcPts val="3849"/>
              </a:lnSpc>
            </a:pPr>
            <a:r>
              <a:rPr lang="en-US" sz="2499">
                <a:solidFill>
                  <a:srgbClr val="290606"/>
                </a:solidFill>
                <a:latin typeface="Telegraf Bold"/>
                <a:ea typeface="Telegraf Bold"/>
                <a:cs typeface="Telegraf Bold"/>
                <a:sym typeface="Telegraf Bold"/>
              </a:rPr>
              <a:t>COST of FP: $ 10000 </a:t>
            </a:r>
          </a:p>
          <a:p>
            <a:pPr algn="l">
              <a:lnSpc>
                <a:spcPts val="3849"/>
              </a:lnSpc>
            </a:pPr>
            <a:r>
              <a:rPr lang="en-US" sz="2499">
                <a:solidFill>
                  <a:srgbClr val="290606"/>
                </a:solidFill>
                <a:latin typeface="Telegraf Bold"/>
                <a:ea typeface="Telegraf Bold"/>
                <a:cs typeface="Telegraf Bold"/>
                <a:sym typeface="Telegraf Bold"/>
              </a:rPr>
              <a:t>Let's assume that the average amount of loan given to the customer is more than 10,000 and a lending institution will lose 10,000 on average if someone doesn’t default. This is the cost associated with incorrectly classifying a loan as default</a:t>
            </a:r>
          </a:p>
          <a:p>
            <a:pPr algn="l">
              <a:lnSpc>
                <a:spcPts val="3849"/>
              </a:lnSpc>
            </a:pPr>
          </a:p>
          <a:p>
            <a:pPr algn="l">
              <a:lnSpc>
                <a:spcPts val="3849"/>
              </a:lnSpc>
            </a:pPr>
            <a:r>
              <a:rPr lang="en-US" sz="2499">
                <a:solidFill>
                  <a:srgbClr val="290606"/>
                </a:solidFill>
                <a:latin typeface="Telegraf Bold"/>
                <a:ea typeface="Telegraf Bold"/>
                <a:cs typeface="Telegraf Bold"/>
                <a:sym typeface="Telegraf Bold"/>
              </a:rPr>
              <a:t>Cost of FN: 50,000 (Let's assume that the average amount of loan given to the customer is more than 50,000, and a lending institution will lose 50,000 on average if someone default. This is the cost associated with incorrectly classifying a loan as non-default)</a:t>
            </a:r>
          </a:p>
        </p:txBody>
      </p:sp>
      <p:grpSp>
        <p:nvGrpSpPr>
          <p:cNvPr name="Group 4" id="4"/>
          <p:cNvGrpSpPr/>
          <p:nvPr/>
        </p:nvGrpSpPr>
        <p:grpSpPr>
          <a:xfrm rot="0">
            <a:off x="10590047" y="7226517"/>
            <a:ext cx="7294445" cy="2830425"/>
            <a:chOff x="0" y="0"/>
            <a:chExt cx="1921171" cy="745462"/>
          </a:xfrm>
        </p:grpSpPr>
        <p:sp>
          <p:nvSpPr>
            <p:cNvPr name="Freeform 5" id="5"/>
            <p:cNvSpPr/>
            <p:nvPr/>
          </p:nvSpPr>
          <p:spPr>
            <a:xfrm flipH="false" flipV="false" rot="0">
              <a:off x="0" y="0"/>
              <a:ext cx="1921171" cy="745462"/>
            </a:xfrm>
            <a:custGeom>
              <a:avLst/>
              <a:gdLst/>
              <a:ahLst/>
              <a:cxnLst/>
              <a:rect r="r" b="b" t="t" l="l"/>
              <a:pathLst>
                <a:path h="745462" w="1921171">
                  <a:moveTo>
                    <a:pt x="54129" y="0"/>
                  </a:moveTo>
                  <a:lnTo>
                    <a:pt x="1867042" y="0"/>
                  </a:lnTo>
                  <a:cubicBezTo>
                    <a:pt x="1896937" y="0"/>
                    <a:pt x="1921171" y="24234"/>
                    <a:pt x="1921171" y="54129"/>
                  </a:cubicBezTo>
                  <a:lnTo>
                    <a:pt x="1921171" y="691333"/>
                  </a:lnTo>
                  <a:cubicBezTo>
                    <a:pt x="1921171" y="705689"/>
                    <a:pt x="1915468" y="719457"/>
                    <a:pt x="1905317" y="729608"/>
                  </a:cubicBezTo>
                  <a:cubicBezTo>
                    <a:pt x="1895166" y="739759"/>
                    <a:pt x="1881398" y="745462"/>
                    <a:pt x="1867042" y="745462"/>
                  </a:cubicBezTo>
                  <a:lnTo>
                    <a:pt x="54129" y="745462"/>
                  </a:lnTo>
                  <a:cubicBezTo>
                    <a:pt x="24234" y="745462"/>
                    <a:pt x="0" y="721227"/>
                    <a:pt x="0" y="691333"/>
                  </a:cubicBezTo>
                  <a:lnTo>
                    <a:pt x="0" y="54129"/>
                  </a:lnTo>
                  <a:cubicBezTo>
                    <a:pt x="0" y="24234"/>
                    <a:pt x="24234" y="0"/>
                    <a:pt x="54129" y="0"/>
                  </a:cubicBezTo>
                  <a:close/>
                </a:path>
              </a:pathLst>
            </a:custGeom>
            <a:solidFill>
              <a:srgbClr val="02B676"/>
            </a:solidFill>
          </p:spPr>
        </p:sp>
        <p:sp>
          <p:nvSpPr>
            <p:cNvPr name="TextBox 6" id="6"/>
            <p:cNvSpPr txBox="true"/>
            <p:nvPr/>
          </p:nvSpPr>
          <p:spPr>
            <a:xfrm>
              <a:off x="0" y="-66675"/>
              <a:ext cx="1921171" cy="812137"/>
            </a:xfrm>
            <a:prstGeom prst="rect">
              <a:avLst/>
            </a:prstGeom>
          </p:spPr>
          <p:txBody>
            <a:bodyPr anchor="ctr" rtlCol="false" tIns="50800" lIns="50800" bIns="50800" rIns="50800"/>
            <a:lstStyle/>
            <a:p>
              <a:pPr algn="ctr">
                <a:lnSpc>
                  <a:spcPts val="3080"/>
                </a:lnSpc>
              </a:pPr>
            </a:p>
            <a:p>
              <a:pPr algn="ctr">
                <a:lnSpc>
                  <a:spcPts val="3080"/>
                </a:lnSpc>
              </a:pPr>
              <a:r>
                <a:rPr lang="en-US" sz="2200">
                  <a:solidFill>
                    <a:srgbClr val="FFFFFF"/>
                  </a:solidFill>
                  <a:latin typeface="Telegraf Bold"/>
                  <a:ea typeface="Telegraf Bold"/>
                  <a:cs typeface="Telegraf Bold"/>
                  <a:sym typeface="Telegraf Bold"/>
                </a:rPr>
                <a:t>Total cost of errors based on the confusion matrix:</a:t>
              </a:r>
            </a:p>
            <a:p>
              <a:pPr algn="ctr">
                <a:lnSpc>
                  <a:spcPts val="700"/>
                </a:lnSpc>
              </a:pPr>
            </a:p>
            <a:p>
              <a:pPr algn="ctr">
                <a:lnSpc>
                  <a:spcPts val="3080"/>
                </a:lnSpc>
              </a:pPr>
              <a:r>
                <a:rPr lang="en-US" sz="2200">
                  <a:solidFill>
                    <a:srgbClr val="FFFFFF"/>
                  </a:solidFill>
                  <a:latin typeface="Telegraf Bold"/>
                  <a:ea typeface="Telegraf Bold"/>
                  <a:cs typeface="Telegraf Bold"/>
                  <a:sym typeface="Telegraf Bold"/>
                </a:rPr>
                <a:t>Total Cost = (FP * Cost of FP) + (FN * Cost of FN)</a:t>
              </a:r>
            </a:p>
            <a:p>
              <a:pPr algn="ctr">
                <a:lnSpc>
                  <a:spcPts val="700"/>
                </a:lnSpc>
              </a:pPr>
            </a:p>
            <a:p>
              <a:pPr algn="ctr">
                <a:lnSpc>
                  <a:spcPts val="3080"/>
                </a:lnSpc>
              </a:pPr>
              <a:r>
                <a:rPr lang="en-US" sz="2200">
                  <a:solidFill>
                    <a:srgbClr val="FFFFFF"/>
                  </a:solidFill>
                  <a:latin typeface="Telegraf Bold"/>
                  <a:ea typeface="Telegraf Bold"/>
                  <a:cs typeface="Telegraf Bold"/>
                  <a:sym typeface="Telegraf Bold"/>
                </a:rPr>
                <a:t>Total Cost = (4484 * 10000) + (6630 * 50,000)</a:t>
              </a:r>
            </a:p>
            <a:p>
              <a:pPr algn="ctr">
                <a:lnSpc>
                  <a:spcPts val="700"/>
                </a:lnSpc>
              </a:pPr>
            </a:p>
            <a:p>
              <a:pPr algn="ctr">
                <a:lnSpc>
                  <a:spcPts val="3780"/>
                </a:lnSpc>
              </a:pPr>
              <a:r>
                <a:rPr lang="en-US" sz="2700">
                  <a:solidFill>
                    <a:srgbClr val="FFFFFF"/>
                  </a:solidFill>
                  <a:latin typeface="Telegraf Bold"/>
                  <a:ea typeface="Telegraf Bold"/>
                  <a:cs typeface="Telegraf Bold"/>
                  <a:sym typeface="Telegraf Bold"/>
                </a:rPr>
                <a:t>Total Cost = 331.5 million</a:t>
              </a:r>
            </a:p>
            <a:p>
              <a:pPr algn="ctr">
                <a:lnSpc>
                  <a:spcPts val="3080"/>
                </a:lnSpc>
              </a:pPr>
            </a:p>
          </p:txBody>
        </p:sp>
      </p:grpSp>
    </p:spTree>
  </p:cSld>
  <p:clrMapOvr>
    <a:masterClrMapping/>
  </p:clrMapOvr>
  <p:transition spd="fast">
    <p:fade/>
  </p:transition>
</p:sld>
</file>

<file path=ppt/slides/slide25.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757527" y="3795973"/>
            <a:ext cx="14772946" cy="1222372"/>
          </a:xfrm>
          <a:prstGeom prst="rect">
            <a:avLst/>
          </a:prstGeom>
        </p:spPr>
        <p:txBody>
          <a:bodyPr anchor="t" rtlCol="false" tIns="0" lIns="0" bIns="0" rIns="0">
            <a:spAutoFit/>
          </a:bodyPr>
          <a:lstStyle/>
          <a:p>
            <a:pPr algn="ctr">
              <a:lnSpc>
                <a:spcPts val="7999"/>
              </a:lnSpc>
            </a:pPr>
            <a:r>
              <a:rPr lang="en-US" sz="7999" spc="391">
                <a:solidFill>
                  <a:srgbClr val="290606"/>
                </a:solidFill>
                <a:latin typeface="Cheddar"/>
                <a:ea typeface="Cheddar"/>
                <a:cs typeface="Cheddar"/>
                <a:sym typeface="Cheddar"/>
              </a:rPr>
              <a:t>EXPLAINABLE AI</a:t>
            </a:r>
          </a:p>
        </p:txBody>
      </p:sp>
    </p:spTree>
  </p:cSld>
  <p:clrMapOvr>
    <a:masterClrMapping/>
  </p:clrMapOvr>
  <p:transition spd="fast">
    <p:fade/>
  </p:transition>
</p:sld>
</file>

<file path=ppt/slides/slide26.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WHY EXPLAINABLE AI?</a:t>
            </a:r>
          </a:p>
        </p:txBody>
      </p:sp>
      <p:grpSp>
        <p:nvGrpSpPr>
          <p:cNvPr name="Group 3" id="3"/>
          <p:cNvGrpSpPr/>
          <p:nvPr/>
        </p:nvGrpSpPr>
        <p:grpSpPr>
          <a:xfrm rot="0">
            <a:off x="9116609" y="2455467"/>
            <a:ext cx="7294445" cy="2020184"/>
            <a:chOff x="0" y="0"/>
            <a:chExt cx="1921171" cy="532065"/>
          </a:xfrm>
        </p:grpSpPr>
        <p:sp>
          <p:nvSpPr>
            <p:cNvPr name="Freeform 4" id="4"/>
            <p:cNvSpPr/>
            <p:nvPr/>
          </p:nvSpPr>
          <p:spPr>
            <a:xfrm flipH="false" flipV="false" rot="0">
              <a:off x="0" y="0"/>
              <a:ext cx="1921171" cy="532065"/>
            </a:xfrm>
            <a:custGeom>
              <a:avLst/>
              <a:gdLst/>
              <a:ahLst/>
              <a:cxnLst/>
              <a:rect r="r" b="b" t="t" l="l"/>
              <a:pathLst>
                <a:path h="532065" w="1921171">
                  <a:moveTo>
                    <a:pt x="54129" y="0"/>
                  </a:moveTo>
                  <a:lnTo>
                    <a:pt x="1867042" y="0"/>
                  </a:lnTo>
                  <a:cubicBezTo>
                    <a:pt x="1896937" y="0"/>
                    <a:pt x="1921171" y="24234"/>
                    <a:pt x="1921171" y="54129"/>
                  </a:cubicBezTo>
                  <a:lnTo>
                    <a:pt x="1921171" y="477936"/>
                  </a:lnTo>
                  <a:cubicBezTo>
                    <a:pt x="1921171" y="507831"/>
                    <a:pt x="1896937" y="532065"/>
                    <a:pt x="1867042" y="532065"/>
                  </a:cubicBezTo>
                  <a:lnTo>
                    <a:pt x="54129" y="532065"/>
                  </a:lnTo>
                  <a:cubicBezTo>
                    <a:pt x="39773" y="532065"/>
                    <a:pt x="26005" y="526362"/>
                    <a:pt x="15854" y="516211"/>
                  </a:cubicBezTo>
                  <a:cubicBezTo>
                    <a:pt x="5703" y="506060"/>
                    <a:pt x="0" y="492292"/>
                    <a:pt x="0" y="477936"/>
                  </a:cubicBezTo>
                  <a:lnTo>
                    <a:pt x="0" y="54129"/>
                  </a:lnTo>
                  <a:cubicBezTo>
                    <a:pt x="0" y="24234"/>
                    <a:pt x="24234" y="0"/>
                    <a:pt x="54129" y="0"/>
                  </a:cubicBezTo>
                  <a:close/>
                </a:path>
              </a:pathLst>
            </a:custGeom>
            <a:solidFill>
              <a:srgbClr val="02B676"/>
            </a:solidFill>
          </p:spPr>
        </p:sp>
        <p:sp>
          <p:nvSpPr>
            <p:cNvPr name="TextBox 5" id="5"/>
            <p:cNvSpPr txBox="true"/>
            <p:nvPr/>
          </p:nvSpPr>
          <p:spPr>
            <a:xfrm>
              <a:off x="0" y="-104775"/>
              <a:ext cx="1921171" cy="636840"/>
            </a:xfrm>
            <a:prstGeom prst="rect">
              <a:avLst/>
            </a:prstGeom>
          </p:spPr>
          <p:txBody>
            <a:bodyPr anchor="ctr" rtlCol="false" tIns="50800" lIns="50800" bIns="50800" rIns="50800"/>
            <a:lstStyle/>
            <a:p>
              <a:pPr algn="ctr">
                <a:lnSpc>
                  <a:spcPts val="4200"/>
                </a:lnSpc>
              </a:pPr>
              <a:r>
                <a:rPr lang="en-US" sz="3000">
                  <a:solidFill>
                    <a:srgbClr val="FFFFFF"/>
                  </a:solidFill>
                  <a:latin typeface="Telegraf Bold"/>
                  <a:ea typeface="Telegraf Bold"/>
                  <a:cs typeface="Telegraf Bold"/>
                  <a:sym typeface="Telegraf Bold"/>
                </a:rPr>
                <a:t>We need to ensure that there is no bias to be Compliant to fair lending practices.</a:t>
              </a:r>
            </a:p>
          </p:txBody>
        </p:sp>
      </p:grpSp>
      <p:grpSp>
        <p:nvGrpSpPr>
          <p:cNvPr name="Group 6" id="6"/>
          <p:cNvGrpSpPr/>
          <p:nvPr/>
        </p:nvGrpSpPr>
        <p:grpSpPr>
          <a:xfrm rot="0">
            <a:off x="9144000" y="4723301"/>
            <a:ext cx="7294445" cy="1235964"/>
            <a:chOff x="0" y="0"/>
            <a:chExt cx="1921171" cy="325522"/>
          </a:xfrm>
        </p:grpSpPr>
        <p:sp>
          <p:nvSpPr>
            <p:cNvPr name="Freeform 7" id="7"/>
            <p:cNvSpPr/>
            <p:nvPr/>
          </p:nvSpPr>
          <p:spPr>
            <a:xfrm flipH="false" flipV="false" rot="0">
              <a:off x="0" y="0"/>
              <a:ext cx="1921171" cy="325522"/>
            </a:xfrm>
            <a:custGeom>
              <a:avLst/>
              <a:gdLst/>
              <a:ahLst/>
              <a:cxnLst/>
              <a:rect r="r" b="b" t="t" l="l"/>
              <a:pathLst>
                <a:path h="325522" w="1921171">
                  <a:moveTo>
                    <a:pt x="54129" y="0"/>
                  </a:moveTo>
                  <a:lnTo>
                    <a:pt x="1867042" y="0"/>
                  </a:lnTo>
                  <a:cubicBezTo>
                    <a:pt x="1896937" y="0"/>
                    <a:pt x="1921171" y="24234"/>
                    <a:pt x="1921171" y="54129"/>
                  </a:cubicBezTo>
                  <a:lnTo>
                    <a:pt x="1921171" y="271393"/>
                  </a:lnTo>
                  <a:cubicBezTo>
                    <a:pt x="1921171" y="285749"/>
                    <a:pt x="1915468" y="299517"/>
                    <a:pt x="1905317" y="309668"/>
                  </a:cubicBezTo>
                  <a:cubicBezTo>
                    <a:pt x="1895166" y="319819"/>
                    <a:pt x="1881398" y="325522"/>
                    <a:pt x="1867042" y="325522"/>
                  </a:cubicBezTo>
                  <a:lnTo>
                    <a:pt x="54129" y="325522"/>
                  </a:lnTo>
                  <a:cubicBezTo>
                    <a:pt x="24234" y="325522"/>
                    <a:pt x="0" y="301287"/>
                    <a:pt x="0" y="271393"/>
                  </a:cubicBezTo>
                  <a:lnTo>
                    <a:pt x="0" y="54129"/>
                  </a:lnTo>
                  <a:cubicBezTo>
                    <a:pt x="0" y="24234"/>
                    <a:pt x="24234" y="0"/>
                    <a:pt x="54129" y="0"/>
                  </a:cubicBezTo>
                  <a:close/>
                </a:path>
              </a:pathLst>
            </a:custGeom>
            <a:solidFill>
              <a:srgbClr val="02B676"/>
            </a:solidFill>
          </p:spPr>
        </p:sp>
        <p:sp>
          <p:nvSpPr>
            <p:cNvPr name="TextBox 8" id="8"/>
            <p:cNvSpPr txBox="true"/>
            <p:nvPr/>
          </p:nvSpPr>
          <p:spPr>
            <a:xfrm>
              <a:off x="0" y="-104775"/>
              <a:ext cx="1921171" cy="430297"/>
            </a:xfrm>
            <a:prstGeom prst="rect">
              <a:avLst/>
            </a:prstGeom>
          </p:spPr>
          <p:txBody>
            <a:bodyPr anchor="ctr" rtlCol="false" tIns="50800" lIns="50800" bIns="50800" rIns="50800"/>
            <a:lstStyle/>
            <a:p>
              <a:pPr algn="ctr">
                <a:lnSpc>
                  <a:spcPts val="4200"/>
                </a:lnSpc>
              </a:pPr>
              <a:r>
                <a:rPr lang="en-US" sz="3000">
                  <a:solidFill>
                    <a:srgbClr val="FFFFFF"/>
                  </a:solidFill>
                  <a:latin typeface="Telegraf Bold"/>
                  <a:ea typeface="Telegraf Bold"/>
                  <a:cs typeface="Telegraf Bold"/>
                  <a:sym typeface="Telegraf Bold"/>
                </a:rPr>
                <a:t>To imporve ROI, stakeholders are particular about decreasing the FN.</a:t>
              </a:r>
            </a:p>
          </p:txBody>
        </p:sp>
      </p:grpSp>
      <p:grpSp>
        <p:nvGrpSpPr>
          <p:cNvPr name="Group 9" id="9"/>
          <p:cNvGrpSpPr/>
          <p:nvPr/>
        </p:nvGrpSpPr>
        <p:grpSpPr>
          <a:xfrm rot="0">
            <a:off x="9116609" y="652959"/>
            <a:ext cx="7267054" cy="1554859"/>
            <a:chOff x="0" y="0"/>
            <a:chExt cx="1913957" cy="409510"/>
          </a:xfrm>
        </p:grpSpPr>
        <p:sp>
          <p:nvSpPr>
            <p:cNvPr name="Freeform 10" id="10"/>
            <p:cNvSpPr/>
            <p:nvPr/>
          </p:nvSpPr>
          <p:spPr>
            <a:xfrm flipH="false" flipV="false" rot="0">
              <a:off x="0" y="0"/>
              <a:ext cx="1913956" cy="409510"/>
            </a:xfrm>
            <a:custGeom>
              <a:avLst/>
              <a:gdLst/>
              <a:ahLst/>
              <a:cxnLst/>
              <a:rect r="r" b="b" t="t" l="l"/>
              <a:pathLst>
                <a:path h="409510" w="1913956">
                  <a:moveTo>
                    <a:pt x="54333" y="0"/>
                  </a:moveTo>
                  <a:lnTo>
                    <a:pt x="1859624" y="0"/>
                  </a:lnTo>
                  <a:cubicBezTo>
                    <a:pt x="1874034" y="0"/>
                    <a:pt x="1887853" y="5724"/>
                    <a:pt x="1898043" y="15914"/>
                  </a:cubicBezTo>
                  <a:cubicBezTo>
                    <a:pt x="1908232" y="26103"/>
                    <a:pt x="1913956" y="39923"/>
                    <a:pt x="1913956" y="54333"/>
                  </a:cubicBezTo>
                  <a:lnTo>
                    <a:pt x="1913956" y="355177"/>
                  </a:lnTo>
                  <a:cubicBezTo>
                    <a:pt x="1913956" y="369587"/>
                    <a:pt x="1908232" y="383407"/>
                    <a:pt x="1898043" y="393596"/>
                  </a:cubicBezTo>
                  <a:cubicBezTo>
                    <a:pt x="1887853" y="403786"/>
                    <a:pt x="1874034" y="409510"/>
                    <a:pt x="1859624" y="409510"/>
                  </a:cubicBezTo>
                  <a:lnTo>
                    <a:pt x="54333" y="409510"/>
                  </a:lnTo>
                  <a:cubicBezTo>
                    <a:pt x="39923" y="409510"/>
                    <a:pt x="26103" y="403786"/>
                    <a:pt x="15914" y="393596"/>
                  </a:cubicBezTo>
                  <a:cubicBezTo>
                    <a:pt x="5724" y="383407"/>
                    <a:pt x="0" y="369587"/>
                    <a:pt x="0" y="355177"/>
                  </a:cubicBezTo>
                  <a:lnTo>
                    <a:pt x="0" y="54333"/>
                  </a:lnTo>
                  <a:cubicBezTo>
                    <a:pt x="0" y="39923"/>
                    <a:pt x="5724" y="26103"/>
                    <a:pt x="15914" y="15914"/>
                  </a:cubicBezTo>
                  <a:cubicBezTo>
                    <a:pt x="26103" y="5724"/>
                    <a:pt x="39923" y="0"/>
                    <a:pt x="54333" y="0"/>
                  </a:cubicBezTo>
                  <a:close/>
                </a:path>
              </a:pathLst>
            </a:custGeom>
            <a:solidFill>
              <a:srgbClr val="02B676"/>
            </a:solidFill>
          </p:spPr>
        </p:sp>
        <p:sp>
          <p:nvSpPr>
            <p:cNvPr name="TextBox 11" id="11"/>
            <p:cNvSpPr txBox="true"/>
            <p:nvPr/>
          </p:nvSpPr>
          <p:spPr>
            <a:xfrm>
              <a:off x="0" y="-104775"/>
              <a:ext cx="1913957" cy="514285"/>
            </a:xfrm>
            <a:prstGeom prst="rect">
              <a:avLst/>
            </a:prstGeom>
          </p:spPr>
          <p:txBody>
            <a:bodyPr anchor="ctr" rtlCol="false" tIns="50800" lIns="50800" bIns="50800" rIns="50800"/>
            <a:lstStyle/>
            <a:p>
              <a:pPr algn="ctr">
                <a:lnSpc>
                  <a:spcPts val="4200"/>
                </a:lnSpc>
              </a:pPr>
              <a:r>
                <a:rPr lang="en-US" sz="3000">
                  <a:solidFill>
                    <a:srgbClr val="FFFFFF"/>
                  </a:solidFill>
                  <a:latin typeface="Telegraf Bold"/>
                  <a:ea typeface="Telegraf Bold"/>
                  <a:cs typeface="Telegraf Bold"/>
                  <a:sym typeface="Telegraf Bold"/>
                </a:rPr>
                <a:t>To minimize FP to avoid denying loans to deserving individuals.</a:t>
              </a:r>
            </a:p>
          </p:txBody>
        </p:sp>
      </p:grpSp>
      <p:grpSp>
        <p:nvGrpSpPr>
          <p:cNvPr name="Group 12" id="12"/>
          <p:cNvGrpSpPr/>
          <p:nvPr/>
        </p:nvGrpSpPr>
        <p:grpSpPr>
          <a:xfrm rot="0">
            <a:off x="9144000" y="6206915"/>
            <a:ext cx="7294445" cy="1769364"/>
            <a:chOff x="0" y="0"/>
            <a:chExt cx="1921171" cy="466005"/>
          </a:xfrm>
        </p:grpSpPr>
        <p:sp>
          <p:nvSpPr>
            <p:cNvPr name="Freeform 13" id="13"/>
            <p:cNvSpPr/>
            <p:nvPr/>
          </p:nvSpPr>
          <p:spPr>
            <a:xfrm flipH="false" flipV="false" rot="0">
              <a:off x="0" y="0"/>
              <a:ext cx="1921171" cy="466005"/>
            </a:xfrm>
            <a:custGeom>
              <a:avLst/>
              <a:gdLst/>
              <a:ahLst/>
              <a:cxnLst/>
              <a:rect r="r" b="b" t="t" l="l"/>
              <a:pathLst>
                <a:path h="466005" w="1921171">
                  <a:moveTo>
                    <a:pt x="54129" y="0"/>
                  </a:moveTo>
                  <a:lnTo>
                    <a:pt x="1867042" y="0"/>
                  </a:lnTo>
                  <a:cubicBezTo>
                    <a:pt x="1896937" y="0"/>
                    <a:pt x="1921171" y="24234"/>
                    <a:pt x="1921171" y="54129"/>
                  </a:cubicBezTo>
                  <a:lnTo>
                    <a:pt x="1921171" y="411877"/>
                  </a:lnTo>
                  <a:cubicBezTo>
                    <a:pt x="1921171" y="426233"/>
                    <a:pt x="1915468" y="440001"/>
                    <a:pt x="1905317" y="450152"/>
                  </a:cubicBezTo>
                  <a:cubicBezTo>
                    <a:pt x="1895166" y="460303"/>
                    <a:pt x="1881398" y="466005"/>
                    <a:pt x="1867042" y="466005"/>
                  </a:cubicBezTo>
                  <a:lnTo>
                    <a:pt x="54129" y="466005"/>
                  </a:lnTo>
                  <a:cubicBezTo>
                    <a:pt x="24234" y="466005"/>
                    <a:pt x="0" y="441771"/>
                    <a:pt x="0" y="411877"/>
                  </a:cubicBezTo>
                  <a:lnTo>
                    <a:pt x="0" y="54129"/>
                  </a:lnTo>
                  <a:cubicBezTo>
                    <a:pt x="0" y="24234"/>
                    <a:pt x="24234" y="0"/>
                    <a:pt x="54129" y="0"/>
                  </a:cubicBezTo>
                  <a:close/>
                </a:path>
              </a:pathLst>
            </a:custGeom>
            <a:solidFill>
              <a:srgbClr val="02B676"/>
            </a:solidFill>
          </p:spPr>
        </p:sp>
        <p:sp>
          <p:nvSpPr>
            <p:cNvPr name="TextBox 14" id="14"/>
            <p:cNvSpPr txBox="true"/>
            <p:nvPr/>
          </p:nvSpPr>
          <p:spPr>
            <a:xfrm>
              <a:off x="0" y="-104775"/>
              <a:ext cx="1921171" cy="570780"/>
            </a:xfrm>
            <a:prstGeom prst="rect">
              <a:avLst/>
            </a:prstGeom>
          </p:spPr>
          <p:txBody>
            <a:bodyPr anchor="ctr" rtlCol="false" tIns="50800" lIns="50800" bIns="50800" rIns="50800"/>
            <a:lstStyle/>
            <a:p>
              <a:pPr algn="ctr">
                <a:lnSpc>
                  <a:spcPts val="4200"/>
                </a:lnSpc>
              </a:pPr>
              <a:r>
                <a:rPr lang="en-US" sz="3000">
                  <a:solidFill>
                    <a:srgbClr val="FFFFFF"/>
                  </a:solidFill>
                  <a:latin typeface="Telegraf Bold"/>
                  <a:ea typeface="Telegraf Bold"/>
                  <a:cs typeface="Telegraf Bold"/>
                  <a:sym typeface="Telegraf Bold"/>
                </a:rPr>
                <a:t>Crucial to understand how to reduce FN. To make more informed loan decisions.</a:t>
              </a:r>
            </a:p>
          </p:txBody>
        </p:sp>
      </p:grpSp>
      <p:grpSp>
        <p:nvGrpSpPr>
          <p:cNvPr name="Group 15" id="15"/>
          <p:cNvGrpSpPr/>
          <p:nvPr/>
        </p:nvGrpSpPr>
        <p:grpSpPr>
          <a:xfrm rot="0">
            <a:off x="9144000" y="8194990"/>
            <a:ext cx="7294445" cy="1235964"/>
            <a:chOff x="0" y="0"/>
            <a:chExt cx="1921171" cy="325522"/>
          </a:xfrm>
        </p:grpSpPr>
        <p:sp>
          <p:nvSpPr>
            <p:cNvPr name="Freeform 16" id="16"/>
            <p:cNvSpPr/>
            <p:nvPr/>
          </p:nvSpPr>
          <p:spPr>
            <a:xfrm flipH="false" flipV="false" rot="0">
              <a:off x="0" y="0"/>
              <a:ext cx="1921171" cy="325522"/>
            </a:xfrm>
            <a:custGeom>
              <a:avLst/>
              <a:gdLst/>
              <a:ahLst/>
              <a:cxnLst/>
              <a:rect r="r" b="b" t="t" l="l"/>
              <a:pathLst>
                <a:path h="325522" w="1921171">
                  <a:moveTo>
                    <a:pt x="54129" y="0"/>
                  </a:moveTo>
                  <a:lnTo>
                    <a:pt x="1867042" y="0"/>
                  </a:lnTo>
                  <a:cubicBezTo>
                    <a:pt x="1896937" y="0"/>
                    <a:pt x="1921171" y="24234"/>
                    <a:pt x="1921171" y="54129"/>
                  </a:cubicBezTo>
                  <a:lnTo>
                    <a:pt x="1921171" y="271393"/>
                  </a:lnTo>
                  <a:cubicBezTo>
                    <a:pt x="1921171" y="285749"/>
                    <a:pt x="1915468" y="299517"/>
                    <a:pt x="1905317" y="309668"/>
                  </a:cubicBezTo>
                  <a:cubicBezTo>
                    <a:pt x="1895166" y="319819"/>
                    <a:pt x="1881398" y="325522"/>
                    <a:pt x="1867042" y="325522"/>
                  </a:cubicBezTo>
                  <a:lnTo>
                    <a:pt x="54129" y="325522"/>
                  </a:lnTo>
                  <a:cubicBezTo>
                    <a:pt x="24234" y="325522"/>
                    <a:pt x="0" y="301287"/>
                    <a:pt x="0" y="271393"/>
                  </a:cubicBezTo>
                  <a:lnTo>
                    <a:pt x="0" y="54129"/>
                  </a:lnTo>
                  <a:cubicBezTo>
                    <a:pt x="0" y="24234"/>
                    <a:pt x="24234" y="0"/>
                    <a:pt x="54129" y="0"/>
                  </a:cubicBezTo>
                  <a:close/>
                </a:path>
              </a:pathLst>
            </a:custGeom>
            <a:solidFill>
              <a:srgbClr val="02B676"/>
            </a:solidFill>
          </p:spPr>
        </p:sp>
        <p:sp>
          <p:nvSpPr>
            <p:cNvPr name="TextBox 17" id="17"/>
            <p:cNvSpPr txBox="true"/>
            <p:nvPr/>
          </p:nvSpPr>
          <p:spPr>
            <a:xfrm>
              <a:off x="0" y="-104775"/>
              <a:ext cx="1921171" cy="430297"/>
            </a:xfrm>
            <a:prstGeom prst="rect">
              <a:avLst/>
            </a:prstGeom>
          </p:spPr>
          <p:txBody>
            <a:bodyPr anchor="ctr" rtlCol="false" tIns="50800" lIns="50800" bIns="50800" rIns="50800"/>
            <a:lstStyle/>
            <a:p>
              <a:pPr algn="ctr">
                <a:lnSpc>
                  <a:spcPts val="4200"/>
                </a:lnSpc>
              </a:pPr>
              <a:r>
                <a:rPr lang="en-US" sz="3000">
                  <a:solidFill>
                    <a:srgbClr val="FFFFFF"/>
                  </a:solidFill>
                  <a:latin typeface="Telegraf Bold"/>
                  <a:ea typeface="Telegraf Bold"/>
                  <a:cs typeface="Telegraf Bold"/>
                  <a:sym typeface="Telegraf Bold"/>
                </a:rPr>
                <a:t>Fair and accurate loan decisions to meet regulatory requirements.</a:t>
              </a:r>
            </a:p>
          </p:txBody>
        </p:sp>
      </p:grpSp>
    </p:spTree>
  </p:cSld>
  <p:clrMapOvr>
    <a:masterClrMapping/>
  </p:clrMapOvr>
</p:sld>
</file>

<file path=ppt/slides/slide27.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EXPLAINABLE AI</a:t>
            </a:r>
          </a:p>
        </p:txBody>
      </p:sp>
      <p:grpSp>
        <p:nvGrpSpPr>
          <p:cNvPr name="Group 3" id="3"/>
          <p:cNvGrpSpPr/>
          <p:nvPr/>
        </p:nvGrpSpPr>
        <p:grpSpPr>
          <a:xfrm rot="0">
            <a:off x="7498428" y="1107786"/>
            <a:ext cx="9114889" cy="2701586"/>
            <a:chOff x="0" y="0"/>
            <a:chExt cx="3303779" cy="979216"/>
          </a:xfrm>
        </p:grpSpPr>
        <p:sp>
          <p:nvSpPr>
            <p:cNvPr name="Freeform 4" id="4"/>
            <p:cNvSpPr/>
            <p:nvPr/>
          </p:nvSpPr>
          <p:spPr>
            <a:xfrm flipH="false" flipV="false" rot="0">
              <a:off x="0" y="0"/>
              <a:ext cx="3303779" cy="979216"/>
            </a:xfrm>
            <a:custGeom>
              <a:avLst/>
              <a:gdLst/>
              <a:ahLst/>
              <a:cxnLst/>
              <a:rect r="r" b="b" t="t" l="l"/>
              <a:pathLst>
                <a:path h="979216" w="3303779">
                  <a:moveTo>
                    <a:pt x="43318" y="0"/>
                  </a:moveTo>
                  <a:lnTo>
                    <a:pt x="3260461" y="0"/>
                  </a:lnTo>
                  <a:cubicBezTo>
                    <a:pt x="3284385" y="0"/>
                    <a:pt x="3303779" y="19394"/>
                    <a:pt x="3303779" y="43318"/>
                  </a:cubicBezTo>
                  <a:lnTo>
                    <a:pt x="3303779" y="935898"/>
                  </a:lnTo>
                  <a:cubicBezTo>
                    <a:pt x="3303779" y="947387"/>
                    <a:pt x="3299215" y="958405"/>
                    <a:pt x="3291091" y="966528"/>
                  </a:cubicBezTo>
                  <a:cubicBezTo>
                    <a:pt x="3282968" y="974652"/>
                    <a:pt x="3271950" y="979216"/>
                    <a:pt x="3260461" y="979216"/>
                  </a:cubicBezTo>
                  <a:lnTo>
                    <a:pt x="43318" y="979216"/>
                  </a:lnTo>
                  <a:cubicBezTo>
                    <a:pt x="19394" y="979216"/>
                    <a:pt x="0" y="959822"/>
                    <a:pt x="0" y="935898"/>
                  </a:cubicBezTo>
                  <a:lnTo>
                    <a:pt x="0" y="43318"/>
                  </a:lnTo>
                  <a:cubicBezTo>
                    <a:pt x="0" y="31829"/>
                    <a:pt x="4564" y="20811"/>
                    <a:pt x="12688" y="12688"/>
                  </a:cubicBezTo>
                  <a:cubicBezTo>
                    <a:pt x="20811" y="4564"/>
                    <a:pt x="31829" y="0"/>
                    <a:pt x="43318" y="0"/>
                  </a:cubicBezTo>
                  <a:close/>
                </a:path>
              </a:pathLst>
            </a:custGeom>
            <a:solidFill>
              <a:srgbClr val="02B676"/>
            </a:solidFill>
          </p:spPr>
        </p:sp>
        <p:sp>
          <p:nvSpPr>
            <p:cNvPr name="TextBox 5" id="5"/>
            <p:cNvSpPr txBox="true"/>
            <p:nvPr/>
          </p:nvSpPr>
          <p:spPr>
            <a:xfrm>
              <a:off x="0" y="9525"/>
              <a:ext cx="3303779" cy="969691"/>
            </a:xfrm>
            <a:prstGeom prst="rect">
              <a:avLst/>
            </a:prstGeom>
          </p:spPr>
          <p:txBody>
            <a:bodyPr anchor="ctr" rtlCol="false" tIns="50800" lIns="50800" bIns="50800" rIns="50800"/>
            <a:lstStyle/>
            <a:p>
              <a:pPr algn="ctr">
                <a:lnSpc>
                  <a:spcPts val="2200"/>
                </a:lnSpc>
              </a:pPr>
            </a:p>
          </p:txBody>
        </p:sp>
      </p:grpSp>
      <p:grpSp>
        <p:nvGrpSpPr>
          <p:cNvPr name="Group 6" id="6"/>
          <p:cNvGrpSpPr/>
          <p:nvPr/>
        </p:nvGrpSpPr>
        <p:grpSpPr>
          <a:xfrm rot="0">
            <a:off x="7720288" y="1186022"/>
            <a:ext cx="9114889" cy="2623350"/>
            <a:chOff x="0" y="0"/>
            <a:chExt cx="3303779" cy="950858"/>
          </a:xfrm>
        </p:grpSpPr>
        <p:sp>
          <p:nvSpPr>
            <p:cNvPr name="Freeform 7" id="7"/>
            <p:cNvSpPr/>
            <p:nvPr/>
          </p:nvSpPr>
          <p:spPr>
            <a:xfrm flipH="false" flipV="false" rot="0">
              <a:off x="0" y="0"/>
              <a:ext cx="3303779" cy="950858"/>
            </a:xfrm>
            <a:custGeom>
              <a:avLst/>
              <a:gdLst/>
              <a:ahLst/>
              <a:cxnLst/>
              <a:rect r="r" b="b" t="t" l="l"/>
              <a:pathLst>
                <a:path h="950858" w="3303779">
                  <a:moveTo>
                    <a:pt x="43318" y="0"/>
                  </a:moveTo>
                  <a:lnTo>
                    <a:pt x="3260461" y="0"/>
                  </a:lnTo>
                  <a:cubicBezTo>
                    <a:pt x="3284385" y="0"/>
                    <a:pt x="3303779" y="19394"/>
                    <a:pt x="3303779" y="43318"/>
                  </a:cubicBezTo>
                  <a:lnTo>
                    <a:pt x="3303779" y="907540"/>
                  </a:lnTo>
                  <a:cubicBezTo>
                    <a:pt x="3303779" y="919029"/>
                    <a:pt x="3299215" y="930047"/>
                    <a:pt x="3291091" y="938171"/>
                  </a:cubicBezTo>
                  <a:cubicBezTo>
                    <a:pt x="3282968" y="946294"/>
                    <a:pt x="3271950" y="950858"/>
                    <a:pt x="3260461" y="950858"/>
                  </a:cubicBezTo>
                  <a:lnTo>
                    <a:pt x="43318" y="950858"/>
                  </a:lnTo>
                  <a:cubicBezTo>
                    <a:pt x="19394" y="950858"/>
                    <a:pt x="0" y="931464"/>
                    <a:pt x="0" y="907540"/>
                  </a:cubicBezTo>
                  <a:lnTo>
                    <a:pt x="0" y="43318"/>
                  </a:lnTo>
                  <a:cubicBezTo>
                    <a:pt x="0" y="31829"/>
                    <a:pt x="4564" y="20811"/>
                    <a:pt x="12688" y="12688"/>
                  </a:cubicBezTo>
                  <a:cubicBezTo>
                    <a:pt x="20811" y="4564"/>
                    <a:pt x="31829" y="0"/>
                    <a:pt x="43318" y="0"/>
                  </a:cubicBezTo>
                  <a:close/>
                </a:path>
              </a:pathLst>
            </a:custGeom>
            <a:solidFill>
              <a:srgbClr val="FFFFFF"/>
            </a:solidFill>
          </p:spPr>
        </p:sp>
        <p:sp>
          <p:nvSpPr>
            <p:cNvPr name="TextBox 8" id="8"/>
            <p:cNvSpPr txBox="true"/>
            <p:nvPr/>
          </p:nvSpPr>
          <p:spPr>
            <a:xfrm>
              <a:off x="0" y="9525"/>
              <a:ext cx="3303779" cy="941333"/>
            </a:xfrm>
            <a:prstGeom prst="rect">
              <a:avLst/>
            </a:prstGeom>
          </p:spPr>
          <p:txBody>
            <a:bodyPr anchor="ctr" rtlCol="false" tIns="50800" lIns="50800" bIns="50800" rIns="50800"/>
            <a:lstStyle/>
            <a:p>
              <a:pPr algn="ctr">
                <a:lnSpc>
                  <a:spcPts val="2200"/>
                </a:lnSpc>
              </a:pPr>
            </a:p>
          </p:txBody>
        </p:sp>
      </p:grpSp>
      <p:grpSp>
        <p:nvGrpSpPr>
          <p:cNvPr name="Group 9" id="9"/>
          <p:cNvGrpSpPr/>
          <p:nvPr/>
        </p:nvGrpSpPr>
        <p:grpSpPr>
          <a:xfrm rot="0">
            <a:off x="7477765" y="3999872"/>
            <a:ext cx="9135061" cy="3092466"/>
            <a:chOff x="0" y="0"/>
            <a:chExt cx="2473106" cy="837213"/>
          </a:xfrm>
        </p:grpSpPr>
        <p:sp>
          <p:nvSpPr>
            <p:cNvPr name="Freeform 10" id="10"/>
            <p:cNvSpPr/>
            <p:nvPr/>
          </p:nvSpPr>
          <p:spPr>
            <a:xfrm flipH="false" flipV="false" rot="0">
              <a:off x="0" y="0"/>
              <a:ext cx="2473106" cy="837214"/>
            </a:xfrm>
            <a:custGeom>
              <a:avLst/>
              <a:gdLst/>
              <a:ahLst/>
              <a:cxnLst/>
              <a:rect r="r" b="b" t="t" l="l"/>
              <a:pathLst>
                <a:path h="837214" w="2473106">
                  <a:moveTo>
                    <a:pt x="43222" y="0"/>
                  </a:moveTo>
                  <a:lnTo>
                    <a:pt x="2429883" y="0"/>
                  </a:lnTo>
                  <a:cubicBezTo>
                    <a:pt x="2453754" y="0"/>
                    <a:pt x="2473106" y="19351"/>
                    <a:pt x="2473106" y="43222"/>
                  </a:cubicBezTo>
                  <a:lnTo>
                    <a:pt x="2473106" y="793991"/>
                  </a:lnTo>
                  <a:cubicBezTo>
                    <a:pt x="2473106" y="817862"/>
                    <a:pt x="2453754" y="837214"/>
                    <a:pt x="2429883" y="837214"/>
                  </a:cubicBezTo>
                  <a:lnTo>
                    <a:pt x="43222" y="837214"/>
                  </a:lnTo>
                  <a:cubicBezTo>
                    <a:pt x="19351" y="837214"/>
                    <a:pt x="0" y="817862"/>
                    <a:pt x="0" y="793991"/>
                  </a:cubicBezTo>
                  <a:lnTo>
                    <a:pt x="0" y="43222"/>
                  </a:lnTo>
                  <a:cubicBezTo>
                    <a:pt x="0" y="19351"/>
                    <a:pt x="19351" y="0"/>
                    <a:pt x="43222" y="0"/>
                  </a:cubicBezTo>
                  <a:close/>
                </a:path>
              </a:pathLst>
            </a:custGeom>
            <a:solidFill>
              <a:srgbClr val="F7562B"/>
            </a:solidFill>
          </p:spPr>
        </p:sp>
        <p:sp>
          <p:nvSpPr>
            <p:cNvPr name="TextBox 11" id="11"/>
            <p:cNvSpPr txBox="true"/>
            <p:nvPr/>
          </p:nvSpPr>
          <p:spPr>
            <a:xfrm>
              <a:off x="0" y="9525"/>
              <a:ext cx="2473106" cy="827688"/>
            </a:xfrm>
            <a:prstGeom prst="rect">
              <a:avLst/>
            </a:prstGeom>
          </p:spPr>
          <p:txBody>
            <a:bodyPr anchor="ctr" rtlCol="false" tIns="50800" lIns="50800" bIns="50800" rIns="50800"/>
            <a:lstStyle/>
            <a:p>
              <a:pPr algn="ctr">
                <a:lnSpc>
                  <a:spcPts val="2200"/>
                </a:lnSpc>
              </a:pPr>
            </a:p>
          </p:txBody>
        </p:sp>
      </p:grpSp>
      <p:grpSp>
        <p:nvGrpSpPr>
          <p:cNvPr name="Group 12" id="12"/>
          <p:cNvGrpSpPr/>
          <p:nvPr/>
        </p:nvGrpSpPr>
        <p:grpSpPr>
          <a:xfrm rot="0">
            <a:off x="7700116" y="4104618"/>
            <a:ext cx="9135061" cy="2987720"/>
            <a:chOff x="0" y="0"/>
            <a:chExt cx="2473106" cy="808856"/>
          </a:xfrm>
        </p:grpSpPr>
        <p:sp>
          <p:nvSpPr>
            <p:cNvPr name="Freeform 13" id="13"/>
            <p:cNvSpPr/>
            <p:nvPr/>
          </p:nvSpPr>
          <p:spPr>
            <a:xfrm flipH="false" flipV="false" rot="0">
              <a:off x="0" y="0"/>
              <a:ext cx="2473106" cy="808856"/>
            </a:xfrm>
            <a:custGeom>
              <a:avLst/>
              <a:gdLst/>
              <a:ahLst/>
              <a:cxnLst/>
              <a:rect r="r" b="b" t="t" l="l"/>
              <a:pathLst>
                <a:path h="808856" w="2473106">
                  <a:moveTo>
                    <a:pt x="43222" y="0"/>
                  </a:moveTo>
                  <a:lnTo>
                    <a:pt x="2429883" y="0"/>
                  </a:lnTo>
                  <a:cubicBezTo>
                    <a:pt x="2453754" y="0"/>
                    <a:pt x="2473106" y="19351"/>
                    <a:pt x="2473106" y="43222"/>
                  </a:cubicBezTo>
                  <a:lnTo>
                    <a:pt x="2473106" y="765634"/>
                  </a:lnTo>
                  <a:cubicBezTo>
                    <a:pt x="2473106" y="789505"/>
                    <a:pt x="2453754" y="808856"/>
                    <a:pt x="2429883" y="808856"/>
                  </a:cubicBezTo>
                  <a:lnTo>
                    <a:pt x="43222" y="808856"/>
                  </a:lnTo>
                  <a:cubicBezTo>
                    <a:pt x="19351" y="808856"/>
                    <a:pt x="0" y="789505"/>
                    <a:pt x="0" y="765634"/>
                  </a:cubicBezTo>
                  <a:lnTo>
                    <a:pt x="0" y="43222"/>
                  </a:lnTo>
                  <a:cubicBezTo>
                    <a:pt x="0" y="19351"/>
                    <a:pt x="19351" y="0"/>
                    <a:pt x="43222" y="0"/>
                  </a:cubicBezTo>
                  <a:close/>
                </a:path>
              </a:pathLst>
            </a:custGeom>
            <a:solidFill>
              <a:srgbClr val="FFFFFF"/>
            </a:solidFill>
          </p:spPr>
        </p:sp>
        <p:sp>
          <p:nvSpPr>
            <p:cNvPr name="TextBox 14" id="14"/>
            <p:cNvSpPr txBox="true"/>
            <p:nvPr/>
          </p:nvSpPr>
          <p:spPr>
            <a:xfrm>
              <a:off x="0" y="9525"/>
              <a:ext cx="2473106" cy="799331"/>
            </a:xfrm>
            <a:prstGeom prst="rect">
              <a:avLst/>
            </a:prstGeom>
          </p:spPr>
          <p:txBody>
            <a:bodyPr anchor="ctr" rtlCol="false" tIns="50800" lIns="50800" bIns="50800" rIns="50800"/>
            <a:lstStyle/>
            <a:p>
              <a:pPr algn="ctr">
                <a:lnSpc>
                  <a:spcPts val="2200"/>
                </a:lnSpc>
              </a:pPr>
            </a:p>
          </p:txBody>
        </p:sp>
      </p:grpSp>
      <p:sp>
        <p:nvSpPr>
          <p:cNvPr name="TextBox 15" id="15"/>
          <p:cNvSpPr txBox="true"/>
          <p:nvPr/>
        </p:nvSpPr>
        <p:spPr>
          <a:xfrm rot="0">
            <a:off x="8158962" y="4104647"/>
            <a:ext cx="8331504" cy="615949"/>
          </a:xfrm>
          <a:prstGeom prst="rect">
            <a:avLst/>
          </a:prstGeom>
        </p:spPr>
        <p:txBody>
          <a:bodyPr anchor="t" rtlCol="false" tIns="0" lIns="0" bIns="0" rIns="0">
            <a:spAutoFit/>
          </a:bodyPr>
          <a:lstStyle/>
          <a:p>
            <a:pPr algn="ctr">
              <a:lnSpc>
                <a:spcPts val="3999"/>
              </a:lnSpc>
            </a:pPr>
            <a:r>
              <a:rPr lang="en-US" sz="3999">
                <a:solidFill>
                  <a:srgbClr val="290606"/>
                </a:solidFill>
                <a:latin typeface="Cheddar"/>
                <a:ea typeface="Cheddar"/>
                <a:cs typeface="Cheddar"/>
                <a:sym typeface="Cheddar"/>
              </a:rPr>
              <a:t>ANCHORS</a:t>
            </a:r>
          </a:p>
        </p:txBody>
      </p:sp>
      <p:sp>
        <p:nvSpPr>
          <p:cNvPr name="TextBox 16" id="16"/>
          <p:cNvSpPr txBox="true"/>
          <p:nvPr/>
        </p:nvSpPr>
        <p:spPr>
          <a:xfrm rot="0">
            <a:off x="8101894" y="4786962"/>
            <a:ext cx="8331504" cy="1848485"/>
          </a:xfrm>
          <a:prstGeom prst="rect">
            <a:avLst/>
          </a:prstGeom>
        </p:spPr>
        <p:txBody>
          <a:bodyPr anchor="t" rtlCol="false" tIns="0" lIns="0" bIns="0" rIns="0">
            <a:spAutoFit/>
          </a:bodyPr>
          <a:lstStyle/>
          <a:p>
            <a:pPr algn="l" marL="561341" indent="-280670" lvl="1">
              <a:lnSpc>
                <a:spcPts val="3640"/>
              </a:lnSpc>
              <a:buFont typeface="Arial"/>
              <a:buChar char="•"/>
            </a:pPr>
            <a:r>
              <a:rPr lang="en-US" sz="2600">
                <a:solidFill>
                  <a:srgbClr val="290606"/>
                </a:solidFill>
                <a:latin typeface="Telegraf"/>
                <a:ea typeface="Telegraf"/>
                <a:cs typeface="Telegraf"/>
                <a:sym typeface="Telegraf"/>
              </a:rPr>
              <a:t>Anchors are like rules that explain how a model make predictions.</a:t>
            </a:r>
          </a:p>
          <a:p>
            <a:pPr algn="l" marL="561341" indent="-280670" lvl="1">
              <a:lnSpc>
                <a:spcPts val="3640"/>
              </a:lnSpc>
              <a:buFont typeface="Arial"/>
              <a:buChar char="•"/>
            </a:pPr>
            <a:r>
              <a:rPr lang="en-US" sz="2600">
                <a:solidFill>
                  <a:srgbClr val="290606"/>
                </a:solidFill>
                <a:latin typeface="Telegraf"/>
                <a:ea typeface="Telegraf"/>
                <a:cs typeface="Telegraf"/>
                <a:sym typeface="Telegraf"/>
              </a:rPr>
              <a:t>Can have a single rule or have multiple rule connected by ‘AND’</a:t>
            </a:r>
          </a:p>
        </p:txBody>
      </p:sp>
      <p:grpSp>
        <p:nvGrpSpPr>
          <p:cNvPr name="Group 17" id="17"/>
          <p:cNvGrpSpPr/>
          <p:nvPr/>
        </p:nvGrpSpPr>
        <p:grpSpPr>
          <a:xfrm rot="0">
            <a:off x="7594678" y="7387613"/>
            <a:ext cx="9020926" cy="2211086"/>
            <a:chOff x="0" y="0"/>
            <a:chExt cx="2442206" cy="598600"/>
          </a:xfrm>
        </p:grpSpPr>
        <p:sp>
          <p:nvSpPr>
            <p:cNvPr name="Freeform 18" id="18"/>
            <p:cNvSpPr/>
            <p:nvPr/>
          </p:nvSpPr>
          <p:spPr>
            <a:xfrm flipH="false" flipV="false" rot="0">
              <a:off x="0" y="0"/>
              <a:ext cx="2442206" cy="598600"/>
            </a:xfrm>
            <a:custGeom>
              <a:avLst/>
              <a:gdLst/>
              <a:ahLst/>
              <a:cxnLst/>
              <a:rect r="r" b="b" t="t" l="l"/>
              <a:pathLst>
                <a:path h="598600" w="2442206">
                  <a:moveTo>
                    <a:pt x="43769" y="0"/>
                  </a:moveTo>
                  <a:lnTo>
                    <a:pt x="2398437" y="0"/>
                  </a:lnTo>
                  <a:cubicBezTo>
                    <a:pt x="2422610" y="0"/>
                    <a:pt x="2442206" y="19596"/>
                    <a:pt x="2442206" y="43769"/>
                  </a:cubicBezTo>
                  <a:lnTo>
                    <a:pt x="2442206" y="554831"/>
                  </a:lnTo>
                  <a:cubicBezTo>
                    <a:pt x="2442206" y="579004"/>
                    <a:pt x="2422610" y="598600"/>
                    <a:pt x="2398437" y="598600"/>
                  </a:cubicBezTo>
                  <a:lnTo>
                    <a:pt x="43769" y="598600"/>
                  </a:lnTo>
                  <a:cubicBezTo>
                    <a:pt x="32161" y="598600"/>
                    <a:pt x="21028" y="593989"/>
                    <a:pt x="12820" y="585781"/>
                  </a:cubicBezTo>
                  <a:cubicBezTo>
                    <a:pt x="4611" y="577572"/>
                    <a:pt x="0" y="566439"/>
                    <a:pt x="0" y="554831"/>
                  </a:cubicBezTo>
                  <a:lnTo>
                    <a:pt x="0" y="43769"/>
                  </a:lnTo>
                  <a:cubicBezTo>
                    <a:pt x="0" y="19596"/>
                    <a:pt x="19596" y="0"/>
                    <a:pt x="43769" y="0"/>
                  </a:cubicBezTo>
                  <a:close/>
                </a:path>
              </a:pathLst>
            </a:custGeom>
            <a:solidFill>
              <a:srgbClr val="FEC801"/>
            </a:solidFill>
          </p:spPr>
        </p:sp>
        <p:sp>
          <p:nvSpPr>
            <p:cNvPr name="TextBox 19" id="19"/>
            <p:cNvSpPr txBox="true"/>
            <p:nvPr/>
          </p:nvSpPr>
          <p:spPr>
            <a:xfrm>
              <a:off x="0" y="9525"/>
              <a:ext cx="2442206" cy="589075"/>
            </a:xfrm>
            <a:prstGeom prst="rect">
              <a:avLst/>
            </a:prstGeom>
          </p:spPr>
          <p:txBody>
            <a:bodyPr anchor="ctr" rtlCol="false" tIns="50800" lIns="50800" bIns="50800" rIns="50800"/>
            <a:lstStyle/>
            <a:p>
              <a:pPr algn="ctr">
                <a:lnSpc>
                  <a:spcPts val="2200"/>
                </a:lnSpc>
              </a:pPr>
            </a:p>
          </p:txBody>
        </p:sp>
      </p:grpSp>
      <p:grpSp>
        <p:nvGrpSpPr>
          <p:cNvPr name="Group 20" id="20"/>
          <p:cNvGrpSpPr/>
          <p:nvPr/>
        </p:nvGrpSpPr>
        <p:grpSpPr>
          <a:xfrm rot="0">
            <a:off x="7814251" y="7492359"/>
            <a:ext cx="9020926" cy="2106340"/>
            <a:chOff x="0" y="0"/>
            <a:chExt cx="2442206" cy="570243"/>
          </a:xfrm>
        </p:grpSpPr>
        <p:sp>
          <p:nvSpPr>
            <p:cNvPr name="Freeform 21" id="21"/>
            <p:cNvSpPr/>
            <p:nvPr/>
          </p:nvSpPr>
          <p:spPr>
            <a:xfrm flipH="false" flipV="false" rot="0">
              <a:off x="0" y="0"/>
              <a:ext cx="2442206" cy="570243"/>
            </a:xfrm>
            <a:custGeom>
              <a:avLst/>
              <a:gdLst/>
              <a:ahLst/>
              <a:cxnLst/>
              <a:rect r="r" b="b" t="t" l="l"/>
              <a:pathLst>
                <a:path h="570243" w="2442206">
                  <a:moveTo>
                    <a:pt x="43769" y="0"/>
                  </a:moveTo>
                  <a:lnTo>
                    <a:pt x="2398437" y="0"/>
                  </a:lnTo>
                  <a:cubicBezTo>
                    <a:pt x="2422610" y="0"/>
                    <a:pt x="2442206" y="19596"/>
                    <a:pt x="2442206" y="43769"/>
                  </a:cubicBezTo>
                  <a:lnTo>
                    <a:pt x="2442206" y="526474"/>
                  </a:lnTo>
                  <a:cubicBezTo>
                    <a:pt x="2442206" y="550647"/>
                    <a:pt x="2422610" y="570243"/>
                    <a:pt x="2398437" y="570243"/>
                  </a:cubicBezTo>
                  <a:lnTo>
                    <a:pt x="43769" y="570243"/>
                  </a:lnTo>
                  <a:cubicBezTo>
                    <a:pt x="32161" y="570243"/>
                    <a:pt x="21028" y="565631"/>
                    <a:pt x="12820" y="557423"/>
                  </a:cubicBezTo>
                  <a:cubicBezTo>
                    <a:pt x="4611" y="549215"/>
                    <a:pt x="0" y="538082"/>
                    <a:pt x="0" y="526474"/>
                  </a:cubicBezTo>
                  <a:lnTo>
                    <a:pt x="0" y="43769"/>
                  </a:lnTo>
                  <a:cubicBezTo>
                    <a:pt x="0" y="19596"/>
                    <a:pt x="19596" y="0"/>
                    <a:pt x="43769" y="0"/>
                  </a:cubicBezTo>
                  <a:close/>
                </a:path>
              </a:pathLst>
            </a:custGeom>
            <a:solidFill>
              <a:srgbClr val="FFFFFF"/>
            </a:solidFill>
          </p:spPr>
        </p:sp>
        <p:sp>
          <p:nvSpPr>
            <p:cNvPr name="TextBox 22" id="22"/>
            <p:cNvSpPr txBox="true"/>
            <p:nvPr/>
          </p:nvSpPr>
          <p:spPr>
            <a:xfrm>
              <a:off x="0" y="9525"/>
              <a:ext cx="2442206" cy="560718"/>
            </a:xfrm>
            <a:prstGeom prst="rect">
              <a:avLst/>
            </a:prstGeom>
          </p:spPr>
          <p:txBody>
            <a:bodyPr anchor="ctr" rtlCol="false" tIns="50800" lIns="50800" bIns="50800" rIns="50800"/>
            <a:lstStyle/>
            <a:p>
              <a:pPr algn="ctr">
                <a:lnSpc>
                  <a:spcPts val="2200"/>
                </a:lnSpc>
              </a:pPr>
            </a:p>
          </p:txBody>
        </p:sp>
      </p:grpSp>
      <p:sp>
        <p:nvSpPr>
          <p:cNvPr name="TextBox 23" id="23"/>
          <p:cNvSpPr txBox="true"/>
          <p:nvPr/>
        </p:nvSpPr>
        <p:spPr>
          <a:xfrm rot="0">
            <a:off x="8153942" y="7506197"/>
            <a:ext cx="8227409" cy="615949"/>
          </a:xfrm>
          <a:prstGeom prst="rect">
            <a:avLst/>
          </a:prstGeom>
        </p:spPr>
        <p:txBody>
          <a:bodyPr anchor="t" rtlCol="false" tIns="0" lIns="0" bIns="0" rIns="0">
            <a:spAutoFit/>
          </a:bodyPr>
          <a:lstStyle/>
          <a:p>
            <a:pPr algn="ctr">
              <a:lnSpc>
                <a:spcPts val="3999"/>
              </a:lnSpc>
            </a:pPr>
            <a:r>
              <a:rPr lang="en-US" sz="3999">
                <a:solidFill>
                  <a:srgbClr val="290606"/>
                </a:solidFill>
                <a:latin typeface="Cheddar"/>
                <a:ea typeface="Cheddar"/>
                <a:cs typeface="Cheddar"/>
                <a:sym typeface="Cheddar"/>
              </a:rPr>
              <a:t>COUNTERFACTUALS</a:t>
            </a:r>
          </a:p>
        </p:txBody>
      </p:sp>
      <p:sp>
        <p:nvSpPr>
          <p:cNvPr name="TextBox 24" id="24"/>
          <p:cNvSpPr txBox="true"/>
          <p:nvPr/>
        </p:nvSpPr>
        <p:spPr>
          <a:xfrm rot="0">
            <a:off x="7906679" y="8045946"/>
            <a:ext cx="8396924" cy="1391284"/>
          </a:xfrm>
          <a:prstGeom prst="rect">
            <a:avLst/>
          </a:prstGeom>
        </p:spPr>
        <p:txBody>
          <a:bodyPr anchor="t" rtlCol="false" tIns="0" lIns="0" bIns="0" rIns="0">
            <a:spAutoFit/>
          </a:bodyPr>
          <a:lstStyle/>
          <a:p>
            <a:pPr algn="l" marL="561345" indent="-280673" lvl="1">
              <a:lnSpc>
                <a:spcPts val="3640"/>
              </a:lnSpc>
              <a:buFont typeface="Arial"/>
              <a:buChar char="•"/>
            </a:pPr>
            <a:r>
              <a:rPr lang="en-US" sz="2600">
                <a:solidFill>
                  <a:srgbClr val="290606"/>
                </a:solidFill>
                <a:latin typeface="Telegraf"/>
                <a:ea typeface="Telegraf"/>
                <a:cs typeface="Telegraf"/>
                <a:sym typeface="Telegraf"/>
              </a:rPr>
              <a:t>A counterfactual explanation describes a causal situation in the form: “If X had not occurred, Y would not have occurred”.</a:t>
            </a:r>
          </a:p>
        </p:txBody>
      </p:sp>
      <p:sp>
        <p:nvSpPr>
          <p:cNvPr name="TextBox 25" id="25"/>
          <p:cNvSpPr txBox="true"/>
          <p:nvPr/>
        </p:nvSpPr>
        <p:spPr>
          <a:xfrm rot="0">
            <a:off x="8158962" y="1176497"/>
            <a:ext cx="8331504" cy="615949"/>
          </a:xfrm>
          <a:prstGeom prst="rect">
            <a:avLst/>
          </a:prstGeom>
        </p:spPr>
        <p:txBody>
          <a:bodyPr anchor="t" rtlCol="false" tIns="0" lIns="0" bIns="0" rIns="0">
            <a:spAutoFit/>
          </a:bodyPr>
          <a:lstStyle/>
          <a:p>
            <a:pPr algn="ctr">
              <a:lnSpc>
                <a:spcPts val="3999"/>
              </a:lnSpc>
            </a:pPr>
            <a:r>
              <a:rPr lang="en-US" sz="3999">
                <a:solidFill>
                  <a:srgbClr val="290606"/>
                </a:solidFill>
                <a:latin typeface="Cheddar"/>
                <a:ea typeface="Cheddar"/>
                <a:cs typeface="Cheddar"/>
                <a:sym typeface="Cheddar"/>
              </a:rPr>
              <a:t>DEEPCHECKS &amp; SHAP</a:t>
            </a:r>
          </a:p>
        </p:txBody>
      </p:sp>
      <p:sp>
        <p:nvSpPr>
          <p:cNvPr name="TextBox 26" id="26"/>
          <p:cNvSpPr txBox="true"/>
          <p:nvPr/>
        </p:nvSpPr>
        <p:spPr>
          <a:xfrm rot="0">
            <a:off x="8111981" y="1751337"/>
            <a:ext cx="8331504" cy="1848485"/>
          </a:xfrm>
          <a:prstGeom prst="rect">
            <a:avLst/>
          </a:prstGeom>
        </p:spPr>
        <p:txBody>
          <a:bodyPr anchor="t" rtlCol="false" tIns="0" lIns="0" bIns="0" rIns="0">
            <a:spAutoFit/>
          </a:bodyPr>
          <a:lstStyle/>
          <a:p>
            <a:pPr algn="l" marL="561341" indent="-280670" lvl="1">
              <a:lnSpc>
                <a:spcPts val="3640"/>
              </a:lnSpc>
              <a:buFont typeface="Arial"/>
              <a:buChar char="•"/>
            </a:pPr>
            <a:r>
              <a:rPr lang="en-US" sz="2600">
                <a:solidFill>
                  <a:srgbClr val="290606"/>
                </a:solidFill>
                <a:latin typeface="Telegraf"/>
                <a:ea typeface="Telegraf"/>
                <a:cs typeface="Telegraf"/>
                <a:sym typeface="Telegraf"/>
              </a:rPr>
              <a:t>DeepChecks allow us to find segments where ML model doesn’t work.</a:t>
            </a:r>
          </a:p>
          <a:p>
            <a:pPr algn="l" marL="561341" indent="-280670" lvl="1">
              <a:lnSpc>
                <a:spcPts val="3640"/>
              </a:lnSpc>
              <a:buFont typeface="Arial"/>
              <a:buChar char="•"/>
            </a:pPr>
            <a:r>
              <a:rPr lang="en-US" sz="2600">
                <a:solidFill>
                  <a:srgbClr val="290606"/>
                </a:solidFill>
                <a:latin typeface="Telegraf"/>
                <a:ea typeface="Telegraf"/>
                <a:cs typeface="Telegraf"/>
                <a:sym typeface="Telegraf"/>
              </a:rPr>
              <a:t>Feature Importance using Global Level and Instance level SHAP values.</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8481762" y="3422073"/>
            <a:ext cx="8777538" cy="1976790"/>
          </a:xfrm>
          <a:custGeom>
            <a:avLst/>
            <a:gdLst/>
            <a:ahLst/>
            <a:cxnLst/>
            <a:rect r="r" b="b" t="t" l="l"/>
            <a:pathLst>
              <a:path h="1976790" w="8777538">
                <a:moveTo>
                  <a:pt x="0" y="0"/>
                </a:moveTo>
                <a:lnTo>
                  <a:pt x="8777538" y="0"/>
                </a:lnTo>
                <a:lnTo>
                  <a:pt x="8777538" y="1976790"/>
                </a:lnTo>
                <a:lnTo>
                  <a:pt x="0" y="1976790"/>
                </a:lnTo>
                <a:lnTo>
                  <a:pt x="0" y="0"/>
                </a:lnTo>
                <a:close/>
              </a:path>
            </a:pathLst>
          </a:custGeom>
          <a:blipFill>
            <a:blip r:embed="rId2"/>
            <a:stretch>
              <a:fillRect l="0" t="0" r="0" b="0"/>
            </a:stretch>
          </a:blipFill>
        </p:spPr>
      </p:sp>
      <p:sp>
        <p:nvSpPr>
          <p:cNvPr name="TextBox 3" id="3"/>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DEEPCHECKS ON FP</a:t>
            </a:r>
          </a:p>
        </p:txBody>
      </p:sp>
      <p:sp>
        <p:nvSpPr>
          <p:cNvPr name="TextBox 4" id="4"/>
          <p:cNvSpPr txBox="true"/>
          <p:nvPr/>
        </p:nvSpPr>
        <p:spPr>
          <a:xfrm rot="0">
            <a:off x="7989990" y="1006475"/>
            <a:ext cx="9269310" cy="2971800"/>
          </a:xfrm>
          <a:prstGeom prst="rect">
            <a:avLst/>
          </a:prstGeom>
        </p:spPr>
        <p:txBody>
          <a:bodyPr anchor="t" rtlCol="false" tIns="0" lIns="0" bIns="0" rIns="0">
            <a:spAutoFit/>
          </a:bodyPr>
          <a:lstStyle/>
          <a:p>
            <a:pPr algn="l" marL="604523" indent="-302261" lvl="1">
              <a:lnSpc>
                <a:spcPts val="3360"/>
              </a:lnSpc>
              <a:buFont typeface="Arial"/>
              <a:buChar char="•"/>
            </a:pPr>
            <a:r>
              <a:rPr lang="en-US" sz="2800" spc="137">
                <a:solidFill>
                  <a:srgbClr val="290606"/>
                </a:solidFill>
                <a:latin typeface="Telegraf"/>
                <a:ea typeface="Telegraf"/>
                <a:cs typeface="Telegraf"/>
                <a:sym typeface="Telegraf"/>
              </a:rPr>
              <a:t>Filter out rows with FP outcomes</a:t>
            </a:r>
          </a:p>
          <a:p>
            <a:pPr algn="l" marL="604523" indent="-302261" lvl="1">
              <a:lnSpc>
                <a:spcPts val="3360"/>
              </a:lnSpc>
              <a:buFont typeface="Arial"/>
              <a:buChar char="•"/>
            </a:pPr>
            <a:r>
              <a:rPr lang="en-US" sz="2800" spc="137">
                <a:solidFill>
                  <a:srgbClr val="290606"/>
                </a:solidFill>
                <a:latin typeface="Telegraf"/>
                <a:ea typeface="Telegraf"/>
                <a:cs typeface="Telegraf"/>
                <a:sym typeface="Telegraf"/>
              </a:rPr>
              <a:t>Use Deepcheck lib to analyze weak segments within FP</a:t>
            </a:r>
          </a:p>
          <a:p>
            <a:pPr algn="l" marL="604523" indent="-302261" lvl="1">
              <a:lnSpc>
                <a:spcPts val="3360"/>
              </a:lnSpc>
              <a:buFont typeface="Arial"/>
              <a:buChar char="•"/>
            </a:pPr>
            <a:r>
              <a:rPr lang="en-US" sz="2800" spc="137">
                <a:solidFill>
                  <a:srgbClr val="290606"/>
                </a:solidFill>
                <a:latin typeface="Telegraf"/>
                <a:ea typeface="Telegraf"/>
                <a:cs typeface="Telegraf"/>
                <a:sym typeface="Telegraf"/>
              </a:rPr>
              <a:t>Check if there is a bias against any specific groups or segments with the FPs</a:t>
            </a:r>
          </a:p>
          <a:p>
            <a:pPr algn="l">
              <a:lnSpc>
                <a:spcPts val="3360"/>
              </a:lnSpc>
            </a:pPr>
          </a:p>
          <a:p>
            <a:pPr algn="l">
              <a:lnSpc>
                <a:spcPts val="3360"/>
              </a:lnSpc>
            </a:pPr>
          </a:p>
        </p:txBody>
      </p:sp>
      <p:sp>
        <p:nvSpPr>
          <p:cNvPr name="TextBox 5" id="5"/>
          <p:cNvSpPr txBox="true"/>
          <p:nvPr/>
        </p:nvSpPr>
        <p:spPr>
          <a:xfrm rot="0">
            <a:off x="8235876" y="6057900"/>
            <a:ext cx="9269310" cy="4229100"/>
          </a:xfrm>
          <a:prstGeom prst="rect">
            <a:avLst/>
          </a:prstGeom>
        </p:spPr>
        <p:txBody>
          <a:bodyPr anchor="t" rtlCol="false" tIns="0" lIns="0" bIns="0" rIns="0">
            <a:spAutoFit/>
          </a:bodyPr>
          <a:lstStyle/>
          <a:p>
            <a:pPr algn="l">
              <a:lnSpc>
                <a:spcPts val="3360"/>
              </a:lnSpc>
            </a:pPr>
            <a:r>
              <a:rPr lang="en-US" sz="2800" spc="137">
                <a:solidFill>
                  <a:srgbClr val="290606"/>
                </a:solidFill>
                <a:latin typeface="Telegraf"/>
                <a:ea typeface="Telegraf"/>
                <a:cs typeface="Telegraf"/>
                <a:sym typeface="Telegraf"/>
              </a:rPr>
              <a:t>1. The examination indicates that the misclassifications are not influenced by factors such as age and gender. </a:t>
            </a:r>
          </a:p>
          <a:p>
            <a:pPr algn="l">
              <a:lnSpc>
                <a:spcPts val="3360"/>
              </a:lnSpc>
            </a:pPr>
          </a:p>
          <a:p>
            <a:pPr algn="l">
              <a:lnSpc>
                <a:spcPts val="3360"/>
              </a:lnSpc>
            </a:pPr>
            <a:r>
              <a:rPr lang="en-US" sz="2800" spc="137">
                <a:solidFill>
                  <a:srgbClr val="290606"/>
                </a:solidFill>
                <a:latin typeface="Telegraf"/>
                <a:ea typeface="Telegraf"/>
                <a:cs typeface="Telegraf"/>
                <a:sym typeface="Telegraf"/>
              </a:rPr>
              <a:t>2. The weak segments contributing to false positives are related to the features </a:t>
            </a:r>
          </a:p>
          <a:p>
            <a:pPr algn="l" marL="604523" indent="-302261" lvl="1">
              <a:lnSpc>
                <a:spcPts val="3360"/>
              </a:lnSpc>
              <a:buFont typeface="Arial"/>
              <a:buChar char="•"/>
            </a:pPr>
            <a:r>
              <a:rPr lang="en-US" sz="2800" spc="137">
                <a:solidFill>
                  <a:srgbClr val="290606"/>
                </a:solidFill>
                <a:latin typeface="Telegraf"/>
                <a:ea typeface="Telegraf"/>
                <a:cs typeface="Telegraf"/>
                <a:sym typeface="Telegraf"/>
              </a:rPr>
              <a:t>"Received Principal vs Amount," </a:t>
            </a:r>
          </a:p>
          <a:p>
            <a:pPr algn="l" marL="604523" indent="-302261" lvl="1">
              <a:lnSpc>
                <a:spcPts val="3360"/>
              </a:lnSpc>
              <a:buFont typeface="Arial"/>
              <a:buChar char="•"/>
            </a:pPr>
            <a:r>
              <a:rPr lang="en-US" sz="2800" spc="137">
                <a:solidFill>
                  <a:srgbClr val="290606"/>
                </a:solidFill>
                <a:latin typeface="Telegraf"/>
                <a:ea typeface="Telegraf"/>
                <a:cs typeface="Telegraf"/>
                <a:sym typeface="Telegraf"/>
              </a:rPr>
              <a:t>"Received Principal vs Work Experience," </a:t>
            </a:r>
          </a:p>
          <a:p>
            <a:pPr algn="l" marL="604523" indent="-302261" lvl="1">
              <a:lnSpc>
                <a:spcPts val="3360"/>
              </a:lnSpc>
              <a:buFont typeface="Arial"/>
              <a:buChar char="•"/>
            </a:pPr>
            <a:r>
              <a:rPr lang="en-US" sz="2800" spc="137">
                <a:solidFill>
                  <a:srgbClr val="290606"/>
                </a:solidFill>
                <a:latin typeface="Telegraf"/>
                <a:ea typeface="Telegraf"/>
                <a:cs typeface="Telegraf"/>
                <a:sym typeface="Telegraf"/>
              </a:rPr>
              <a:t>"Received Principal." </a:t>
            </a:r>
          </a:p>
          <a:p>
            <a:pPr algn="l">
              <a:lnSpc>
                <a:spcPts val="3360"/>
              </a:lnSpc>
            </a:pPr>
          </a:p>
        </p:txBody>
      </p:sp>
    </p:spTree>
  </p:cSld>
  <p:clrMapOvr>
    <a:masterClrMapping/>
  </p:clrMapOvr>
  <p:transition spd="fast">
    <p:fade/>
  </p:transition>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878233"/>
            <a:ext cx="6302274" cy="5777399"/>
          </a:xfrm>
          <a:custGeom>
            <a:avLst/>
            <a:gdLst/>
            <a:ahLst/>
            <a:cxnLst/>
            <a:rect r="r" b="b" t="t" l="l"/>
            <a:pathLst>
              <a:path h="5777399" w="6302274">
                <a:moveTo>
                  <a:pt x="0" y="0"/>
                </a:moveTo>
                <a:lnTo>
                  <a:pt x="6302274" y="0"/>
                </a:lnTo>
                <a:lnTo>
                  <a:pt x="6302274" y="5777400"/>
                </a:lnTo>
                <a:lnTo>
                  <a:pt x="0" y="5777400"/>
                </a:lnTo>
                <a:lnTo>
                  <a:pt x="0" y="0"/>
                </a:lnTo>
                <a:close/>
              </a:path>
            </a:pathLst>
          </a:custGeom>
          <a:blipFill>
            <a:blip r:embed="rId2"/>
            <a:stretch>
              <a:fillRect l="0" t="-4944" r="0" b="-13668"/>
            </a:stretch>
          </a:blipFill>
        </p:spPr>
      </p:sp>
      <p:sp>
        <p:nvSpPr>
          <p:cNvPr name="Freeform 3" id="3"/>
          <p:cNvSpPr/>
          <p:nvPr/>
        </p:nvSpPr>
        <p:spPr>
          <a:xfrm flipH="false" flipV="false" rot="0">
            <a:off x="7330974" y="878233"/>
            <a:ext cx="5830106" cy="5777399"/>
          </a:xfrm>
          <a:custGeom>
            <a:avLst/>
            <a:gdLst/>
            <a:ahLst/>
            <a:cxnLst/>
            <a:rect r="r" b="b" t="t" l="l"/>
            <a:pathLst>
              <a:path h="5777399" w="5830106">
                <a:moveTo>
                  <a:pt x="0" y="0"/>
                </a:moveTo>
                <a:lnTo>
                  <a:pt x="5830106" y="0"/>
                </a:lnTo>
                <a:lnTo>
                  <a:pt x="5830106" y="5777400"/>
                </a:lnTo>
                <a:lnTo>
                  <a:pt x="0" y="5777400"/>
                </a:lnTo>
                <a:lnTo>
                  <a:pt x="0" y="0"/>
                </a:lnTo>
                <a:close/>
              </a:path>
            </a:pathLst>
          </a:custGeom>
          <a:blipFill>
            <a:blip r:embed="rId3"/>
            <a:stretch>
              <a:fillRect l="0" t="0" r="0" b="-6592"/>
            </a:stretch>
          </a:blipFill>
        </p:spPr>
      </p:sp>
      <p:sp>
        <p:nvSpPr>
          <p:cNvPr name="Freeform 4" id="4"/>
          <p:cNvSpPr/>
          <p:nvPr/>
        </p:nvSpPr>
        <p:spPr>
          <a:xfrm flipH="false" flipV="false" rot="0">
            <a:off x="1028700" y="6346158"/>
            <a:ext cx="7340823" cy="3367440"/>
          </a:xfrm>
          <a:custGeom>
            <a:avLst/>
            <a:gdLst/>
            <a:ahLst/>
            <a:cxnLst/>
            <a:rect r="r" b="b" t="t" l="l"/>
            <a:pathLst>
              <a:path h="3367440" w="7340823">
                <a:moveTo>
                  <a:pt x="0" y="0"/>
                </a:moveTo>
                <a:lnTo>
                  <a:pt x="7340823" y="0"/>
                </a:lnTo>
                <a:lnTo>
                  <a:pt x="7340823" y="3367441"/>
                </a:lnTo>
                <a:lnTo>
                  <a:pt x="0" y="3367441"/>
                </a:lnTo>
                <a:lnTo>
                  <a:pt x="0" y="0"/>
                </a:lnTo>
                <a:close/>
              </a:path>
            </a:pathLst>
          </a:custGeom>
          <a:blipFill>
            <a:blip r:embed="rId4"/>
            <a:stretch>
              <a:fillRect l="0" t="-4948" r="0" b="-12724"/>
            </a:stretch>
          </a:blipFill>
        </p:spPr>
      </p:sp>
      <p:sp>
        <p:nvSpPr>
          <p:cNvPr name="TextBox 5" id="5"/>
          <p:cNvSpPr txBox="true"/>
          <p:nvPr/>
        </p:nvSpPr>
        <p:spPr>
          <a:xfrm rot="0">
            <a:off x="8671498" y="6948406"/>
            <a:ext cx="4725176" cy="2162945"/>
          </a:xfrm>
          <a:prstGeom prst="rect">
            <a:avLst/>
          </a:prstGeom>
        </p:spPr>
        <p:txBody>
          <a:bodyPr anchor="t" rtlCol="false" tIns="0" lIns="0" bIns="0" rIns="0">
            <a:spAutoFit/>
          </a:bodyPr>
          <a:lstStyle/>
          <a:p>
            <a:pPr algn="l">
              <a:lnSpc>
                <a:spcPts val="7766"/>
              </a:lnSpc>
            </a:pPr>
            <a:r>
              <a:rPr lang="en-US" sz="7766" spc="380">
                <a:solidFill>
                  <a:srgbClr val="290606"/>
                </a:solidFill>
                <a:latin typeface="Cheddar"/>
                <a:ea typeface="Cheddar"/>
                <a:cs typeface="Cheddar"/>
                <a:sym typeface="Cheddar"/>
              </a:rPr>
              <a:t>DEEPCHECKS ON FP</a:t>
            </a:r>
          </a:p>
        </p:txBody>
      </p:sp>
      <p:sp>
        <p:nvSpPr>
          <p:cNvPr name="TextBox 6" id="6"/>
          <p:cNvSpPr txBox="true"/>
          <p:nvPr/>
        </p:nvSpPr>
        <p:spPr>
          <a:xfrm rot="0">
            <a:off x="12896037" y="1192510"/>
            <a:ext cx="4363263" cy="6743700"/>
          </a:xfrm>
          <a:prstGeom prst="rect">
            <a:avLst/>
          </a:prstGeom>
        </p:spPr>
        <p:txBody>
          <a:bodyPr anchor="t" rtlCol="false" tIns="0" lIns="0" bIns="0" rIns="0">
            <a:spAutoFit/>
          </a:bodyPr>
          <a:lstStyle/>
          <a:p>
            <a:pPr algn="l" marL="604523" indent="-302261" lvl="1">
              <a:lnSpc>
                <a:spcPts val="3360"/>
              </a:lnSpc>
              <a:buFont typeface="Arial"/>
              <a:buChar char="•"/>
            </a:pPr>
            <a:r>
              <a:rPr lang="en-US" sz="2800" spc="137">
                <a:solidFill>
                  <a:srgbClr val="290606"/>
                </a:solidFill>
                <a:latin typeface="Telegraf"/>
                <a:ea typeface="Telegraf"/>
                <a:cs typeface="Telegraf"/>
                <a:sym typeface="Telegraf"/>
              </a:rPr>
              <a:t>We can see that the FPs are mostly occures due to the bias the model has to “Received Principal”</a:t>
            </a:r>
          </a:p>
          <a:p>
            <a:pPr algn="l" marL="604523" indent="-302261" lvl="1">
              <a:lnSpc>
                <a:spcPts val="3360"/>
              </a:lnSpc>
              <a:buFont typeface="Arial"/>
              <a:buChar char="•"/>
            </a:pPr>
            <a:r>
              <a:rPr lang="en-US" sz="2800" spc="137">
                <a:solidFill>
                  <a:srgbClr val="290606"/>
                </a:solidFill>
                <a:latin typeface="Telegraf"/>
                <a:ea typeface="Telegraf"/>
                <a:cs typeface="Telegraf"/>
                <a:sym typeface="Telegraf"/>
              </a:rPr>
              <a:t>It assumes that if the “Received Principal” is </a:t>
            </a:r>
            <a:r>
              <a:rPr lang="en-US" sz="2800" spc="137">
                <a:solidFill>
                  <a:srgbClr val="290606"/>
                </a:solidFill>
                <a:latin typeface="Telegraf Bold"/>
                <a:ea typeface="Telegraf Bold"/>
                <a:cs typeface="Telegraf Bold"/>
                <a:sym typeface="Telegraf Bold"/>
              </a:rPr>
              <a:t>low</a:t>
            </a:r>
            <a:r>
              <a:rPr lang="en-US" sz="2800" spc="137">
                <a:solidFill>
                  <a:srgbClr val="290606"/>
                </a:solidFill>
                <a:latin typeface="Telegraf"/>
                <a:ea typeface="Telegraf"/>
                <a:cs typeface="Telegraf"/>
                <a:sym typeface="Telegraf"/>
              </a:rPr>
              <a:t> regardless of the interest or the loan amount the individual</a:t>
            </a:r>
            <a:r>
              <a:rPr lang="en-US" sz="2800" spc="137">
                <a:solidFill>
                  <a:srgbClr val="290606"/>
                </a:solidFill>
                <a:latin typeface="Telegraf Bold"/>
                <a:ea typeface="Telegraf Bold"/>
                <a:cs typeface="Telegraf Bold"/>
                <a:sym typeface="Telegraf Bold"/>
              </a:rPr>
              <a:t> is a Defaulter.</a:t>
            </a:r>
          </a:p>
          <a:p>
            <a:pPr algn="l">
              <a:lnSpc>
                <a:spcPts val="3360"/>
              </a:lnSpc>
            </a:pPr>
          </a:p>
          <a:p>
            <a:pPr algn="l">
              <a:lnSpc>
                <a:spcPts val="3360"/>
              </a:lnSpc>
            </a:pP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771207" y="2591509"/>
            <a:ext cx="11057462" cy="3397829"/>
            <a:chOff x="0" y="0"/>
            <a:chExt cx="2912253" cy="894902"/>
          </a:xfrm>
        </p:grpSpPr>
        <p:sp>
          <p:nvSpPr>
            <p:cNvPr name="Freeform 3" id="3"/>
            <p:cNvSpPr/>
            <p:nvPr/>
          </p:nvSpPr>
          <p:spPr>
            <a:xfrm flipH="false" flipV="false" rot="0">
              <a:off x="0" y="0"/>
              <a:ext cx="2912253" cy="894902"/>
            </a:xfrm>
            <a:custGeom>
              <a:avLst/>
              <a:gdLst/>
              <a:ahLst/>
              <a:cxnLst/>
              <a:rect r="r" b="b" t="t" l="l"/>
              <a:pathLst>
                <a:path h="894902" w="2912253">
                  <a:moveTo>
                    <a:pt x="35708" y="0"/>
                  </a:moveTo>
                  <a:lnTo>
                    <a:pt x="2876546" y="0"/>
                  </a:lnTo>
                  <a:cubicBezTo>
                    <a:pt x="2886016" y="0"/>
                    <a:pt x="2895098" y="3762"/>
                    <a:pt x="2901795" y="10459"/>
                  </a:cubicBezTo>
                  <a:cubicBezTo>
                    <a:pt x="2908491" y="17155"/>
                    <a:pt x="2912253" y="26238"/>
                    <a:pt x="2912253" y="35708"/>
                  </a:cubicBezTo>
                  <a:lnTo>
                    <a:pt x="2912253" y="859194"/>
                  </a:lnTo>
                  <a:cubicBezTo>
                    <a:pt x="2912253" y="878915"/>
                    <a:pt x="2896266" y="894902"/>
                    <a:pt x="2876546" y="894902"/>
                  </a:cubicBezTo>
                  <a:lnTo>
                    <a:pt x="35708" y="894902"/>
                  </a:lnTo>
                  <a:cubicBezTo>
                    <a:pt x="15987" y="894902"/>
                    <a:pt x="0" y="878915"/>
                    <a:pt x="0" y="859194"/>
                  </a:cubicBezTo>
                  <a:lnTo>
                    <a:pt x="0" y="35708"/>
                  </a:lnTo>
                  <a:cubicBezTo>
                    <a:pt x="0" y="15987"/>
                    <a:pt x="15987" y="0"/>
                    <a:pt x="35708" y="0"/>
                  </a:cubicBezTo>
                  <a:close/>
                </a:path>
              </a:pathLst>
            </a:custGeom>
            <a:solidFill>
              <a:srgbClr val="02B676"/>
            </a:solidFill>
          </p:spPr>
        </p:sp>
        <p:sp>
          <p:nvSpPr>
            <p:cNvPr name="TextBox 4" id="4"/>
            <p:cNvSpPr txBox="true"/>
            <p:nvPr/>
          </p:nvSpPr>
          <p:spPr>
            <a:xfrm>
              <a:off x="0" y="-66675"/>
              <a:ext cx="2912253" cy="961577"/>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028700" y="1019175"/>
            <a:ext cx="8927786"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INTRODUCTION</a:t>
            </a:r>
          </a:p>
        </p:txBody>
      </p:sp>
      <p:sp>
        <p:nvSpPr>
          <p:cNvPr name="TextBox 6" id="6"/>
          <p:cNvSpPr txBox="true"/>
          <p:nvPr/>
        </p:nvSpPr>
        <p:spPr>
          <a:xfrm rot="0">
            <a:off x="1028700" y="2919320"/>
            <a:ext cx="8771922" cy="2181225"/>
          </a:xfrm>
          <a:prstGeom prst="rect">
            <a:avLst/>
          </a:prstGeom>
        </p:spPr>
        <p:txBody>
          <a:bodyPr anchor="t" rtlCol="false" tIns="0" lIns="0" bIns="0" rIns="0">
            <a:spAutoFit/>
          </a:bodyPr>
          <a:lstStyle/>
          <a:p>
            <a:pPr algn="l">
              <a:lnSpc>
                <a:spcPts val="4200"/>
              </a:lnSpc>
            </a:pPr>
            <a:r>
              <a:rPr lang="en-US" sz="3500" spc="171">
                <a:solidFill>
                  <a:srgbClr val="FFFFFF"/>
                </a:solidFill>
                <a:latin typeface="Telegraf Bold"/>
                <a:ea typeface="Telegraf Bold"/>
                <a:cs typeface="Telegraf Bold"/>
                <a:sym typeface="Telegraf Bold"/>
              </a:rPr>
              <a:t>Financial Institutions often involve human experts in decision making. XAI facilitates collaboration b/w humans and AI.</a:t>
            </a:r>
          </a:p>
        </p:txBody>
      </p:sp>
      <p:sp>
        <p:nvSpPr>
          <p:cNvPr name="TextBox 7" id="7"/>
          <p:cNvSpPr txBox="true"/>
          <p:nvPr/>
        </p:nvSpPr>
        <p:spPr>
          <a:xfrm rot="0">
            <a:off x="1028700" y="6119552"/>
            <a:ext cx="16230600" cy="2714625"/>
          </a:xfrm>
          <a:prstGeom prst="rect">
            <a:avLst/>
          </a:prstGeom>
        </p:spPr>
        <p:txBody>
          <a:bodyPr anchor="t" rtlCol="false" tIns="0" lIns="0" bIns="0" rIns="0">
            <a:spAutoFit/>
          </a:bodyPr>
          <a:lstStyle/>
          <a:p>
            <a:pPr algn="l">
              <a:lnSpc>
                <a:spcPts val="4200"/>
              </a:lnSpc>
            </a:pPr>
            <a:r>
              <a:rPr lang="en-US" sz="3500" spc="171">
                <a:solidFill>
                  <a:srgbClr val="290606"/>
                </a:solidFill>
                <a:latin typeface="Telegraf"/>
                <a:ea typeface="Telegraf"/>
                <a:cs typeface="Telegraf"/>
                <a:sym typeface="Telegraf"/>
              </a:rPr>
              <a:t>In this exciting project, we’re diving deep into the heart of this challenge. We’ll use XGBoost and RandomForest as our trusty guides.</a:t>
            </a:r>
          </a:p>
          <a:p>
            <a:pPr algn="l">
              <a:lnSpc>
                <a:spcPts val="4200"/>
              </a:lnSpc>
            </a:pPr>
          </a:p>
          <a:p>
            <a:pPr algn="l">
              <a:lnSpc>
                <a:spcPts val="4200"/>
              </a:lnSpc>
            </a:pPr>
            <a:r>
              <a:rPr lang="en-US" sz="3500" spc="171">
                <a:solidFill>
                  <a:srgbClr val="290606"/>
                </a:solidFill>
                <a:latin typeface="Telegraf"/>
                <a:ea typeface="Telegraf"/>
                <a:cs typeface="Telegraf"/>
                <a:sym typeface="Telegraf"/>
              </a:rPr>
              <a:t>The XAI toolkit enables us to unravel the intricate threads of AI decision making, bringing clarity to our prediction process.</a:t>
            </a:r>
          </a:p>
        </p:txBody>
      </p:sp>
    </p:spTree>
  </p:cSld>
  <p:clrMapOvr>
    <a:masterClrMapping/>
  </p:clrMapOvr>
  <p:transition spd="fast">
    <p:fade/>
  </p:transition>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3422073"/>
            <a:ext cx="8777538" cy="1976790"/>
          </a:xfrm>
          <a:custGeom>
            <a:avLst/>
            <a:gdLst/>
            <a:ahLst/>
            <a:cxnLst/>
            <a:rect r="r" b="b" t="t" l="l"/>
            <a:pathLst>
              <a:path h="1976790" w="8777538">
                <a:moveTo>
                  <a:pt x="0" y="0"/>
                </a:moveTo>
                <a:lnTo>
                  <a:pt x="8777538" y="0"/>
                </a:lnTo>
                <a:lnTo>
                  <a:pt x="8777538" y="1976790"/>
                </a:lnTo>
                <a:lnTo>
                  <a:pt x="0" y="1976790"/>
                </a:lnTo>
                <a:lnTo>
                  <a:pt x="0" y="0"/>
                </a:lnTo>
                <a:close/>
              </a:path>
            </a:pathLst>
          </a:custGeom>
          <a:blipFill>
            <a:blip r:embed="rId2"/>
            <a:stretch>
              <a:fillRect l="0" t="0" r="0" b="0"/>
            </a:stretch>
          </a:blipFill>
        </p:spPr>
      </p:sp>
      <p:sp>
        <p:nvSpPr>
          <p:cNvPr name="TextBox 3" id="3"/>
          <p:cNvSpPr txBox="true"/>
          <p:nvPr/>
        </p:nvSpPr>
        <p:spPr>
          <a:xfrm rot="0">
            <a:off x="10954760" y="1539876"/>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DEEPCHECKS ON FN</a:t>
            </a:r>
          </a:p>
        </p:txBody>
      </p:sp>
      <p:sp>
        <p:nvSpPr>
          <p:cNvPr name="TextBox 4" id="4"/>
          <p:cNvSpPr txBox="true"/>
          <p:nvPr/>
        </p:nvSpPr>
        <p:spPr>
          <a:xfrm rot="0">
            <a:off x="782814" y="1108075"/>
            <a:ext cx="9269310" cy="2971800"/>
          </a:xfrm>
          <a:prstGeom prst="rect">
            <a:avLst/>
          </a:prstGeom>
        </p:spPr>
        <p:txBody>
          <a:bodyPr anchor="t" rtlCol="false" tIns="0" lIns="0" bIns="0" rIns="0">
            <a:spAutoFit/>
          </a:bodyPr>
          <a:lstStyle/>
          <a:p>
            <a:pPr algn="l" marL="604523" indent="-302261" lvl="1">
              <a:lnSpc>
                <a:spcPts val="3360"/>
              </a:lnSpc>
              <a:buFont typeface="Arial"/>
              <a:buChar char="•"/>
            </a:pPr>
            <a:r>
              <a:rPr lang="en-US" sz="2800" spc="137">
                <a:solidFill>
                  <a:srgbClr val="290606"/>
                </a:solidFill>
                <a:latin typeface="Telegraf"/>
                <a:ea typeface="Telegraf"/>
                <a:cs typeface="Telegraf"/>
                <a:sym typeface="Telegraf"/>
              </a:rPr>
              <a:t>Filter out rows with FN outcomes</a:t>
            </a:r>
          </a:p>
          <a:p>
            <a:pPr algn="l" marL="604523" indent="-302261" lvl="1">
              <a:lnSpc>
                <a:spcPts val="3360"/>
              </a:lnSpc>
              <a:buFont typeface="Arial"/>
              <a:buChar char="•"/>
            </a:pPr>
            <a:r>
              <a:rPr lang="en-US" sz="2800" spc="137">
                <a:solidFill>
                  <a:srgbClr val="290606"/>
                </a:solidFill>
                <a:latin typeface="Telegraf"/>
                <a:ea typeface="Telegraf"/>
                <a:cs typeface="Telegraf"/>
                <a:sym typeface="Telegraf"/>
              </a:rPr>
              <a:t>Use Deepcheck lib to analyze weak segments within FN</a:t>
            </a:r>
          </a:p>
          <a:p>
            <a:pPr algn="l" marL="604523" indent="-302261" lvl="1">
              <a:lnSpc>
                <a:spcPts val="3360"/>
              </a:lnSpc>
              <a:buFont typeface="Arial"/>
              <a:buChar char="•"/>
            </a:pPr>
            <a:r>
              <a:rPr lang="en-US" sz="2800" spc="137">
                <a:solidFill>
                  <a:srgbClr val="290606"/>
                </a:solidFill>
                <a:latin typeface="Telegraf"/>
                <a:ea typeface="Telegraf"/>
                <a:cs typeface="Telegraf"/>
                <a:sym typeface="Telegraf"/>
              </a:rPr>
              <a:t>Check if there is a bias against any specific groups or segments with the FNs</a:t>
            </a:r>
          </a:p>
          <a:p>
            <a:pPr algn="l">
              <a:lnSpc>
                <a:spcPts val="3360"/>
              </a:lnSpc>
            </a:pPr>
          </a:p>
          <a:p>
            <a:pPr algn="l">
              <a:lnSpc>
                <a:spcPts val="3360"/>
              </a:lnSpc>
            </a:pPr>
          </a:p>
        </p:txBody>
      </p:sp>
      <p:sp>
        <p:nvSpPr>
          <p:cNvPr name="TextBox 5" id="5"/>
          <p:cNvSpPr txBox="true"/>
          <p:nvPr/>
        </p:nvSpPr>
        <p:spPr>
          <a:xfrm rot="0">
            <a:off x="1028700" y="5638800"/>
            <a:ext cx="9269310" cy="4648200"/>
          </a:xfrm>
          <a:prstGeom prst="rect">
            <a:avLst/>
          </a:prstGeom>
        </p:spPr>
        <p:txBody>
          <a:bodyPr anchor="t" rtlCol="false" tIns="0" lIns="0" bIns="0" rIns="0">
            <a:spAutoFit/>
          </a:bodyPr>
          <a:lstStyle/>
          <a:p>
            <a:pPr algn="l">
              <a:lnSpc>
                <a:spcPts val="3360"/>
              </a:lnSpc>
            </a:pPr>
            <a:r>
              <a:rPr lang="en-US" sz="2800" spc="137">
                <a:solidFill>
                  <a:srgbClr val="290606"/>
                </a:solidFill>
                <a:latin typeface="Telegraf"/>
                <a:ea typeface="Telegraf"/>
                <a:cs typeface="Telegraf"/>
                <a:sym typeface="Telegraf"/>
              </a:rPr>
              <a:t>1. The weak segments identified as </a:t>
            </a:r>
          </a:p>
          <a:p>
            <a:pPr algn="l" marL="604523" indent="-302261" lvl="1">
              <a:lnSpc>
                <a:spcPts val="3360"/>
              </a:lnSpc>
              <a:buFont typeface="Arial"/>
              <a:buChar char="•"/>
            </a:pPr>
            <a:r>
              <a:rPr lang="en-US" sz="2800" spc="137">
                <a:solidFill>
                  <a:srgbClr val="290606"/>
                </a:solidFill>
                <a:latin typeface="Telegraf"/>
                <a:ea typeface="Telegraf"/>
                <a:cs typeface="Telegraf"/>
                <a:sym typeface="Telegraf"/>
              </a:rPr>
              <a:t>"Received Principal vs Amount," </a:t>
            </a:r>
          </a:p>
          <a:p>
            <a:pPr algn="l" marL="604523" indent="-302261" lvl="1">
              <a:lnSpc>
                <a:spcPts val="3360"/>
              </a:lnSpc>
              <a:buFont typeface="Arial"/>
              <a:buChar char="•"/>
            </a:pPr>
            <a:r>
              <a:rPr lang="en-US" sz="2800" spc="137">
                <a:solidFill>
                  <a:srgbClr val="290606"/>
                </a:solidFill>
                <a:latin typeface="Telegraf"/>
                <a:ea typeface="Telegraf"/>
                <a:cs typeface="Telegraf"/>
                <a:sym typeface="Telegraf"/>
              </a:rPr>
              <a:t>"Received Principal vs Work Experience,"</a:t>
            </a:r>
          </a:p>
          <a:p>
            <a:pPr algn="l" marL="604523" indent="-302261" lvl="1">
              <a:lnSpc>
                <a:spcPts val="3360"/>
              </a:lnSpc>
              <a:buFont typeface="Arial"/>
              <a:buChar char="•"/>
            </a:pPr>
            <a:r>
              <a:rPr lang="en-US" sz="2800" spc="137">
                <a:solidFill>
                  <a:srgbClr val="290606"/>
                </a:solidFill>
                <a:latin typeface="Telegraf"/>
                <a:ea typeface="Telegraf"/>
                <a:cs typeface="Telegraf"/>
                <a:sym typeface="Telegraf"/>
              </a:rPr>
              <a:t>"Received Principal" </a:t>
            </a:r>
          </a:p>
          <a:p>
            <a:pPr algn="l" marL="604523" indent="-302261" lvl="1">
              <a:lnSpc>
                <a:spcPts val="3360"/>
              </a:lnSpc>
              <a:buFont typeface="Arial"/>
              <a:buChar char="•"/>
            </a:pPr>
            <a:r>
              <a:rPr lang="en-US" sz="2800" spc="137">
                <a:solidFill>
                  <a:srgbClr val="290606"/>
                </a:solidFill>
                <a:latin typeface="Telegraf"/>
                <a:ea typeface="Telegraf"/>
                <a:cs typeface="Telegraf"/>
                <a:sym typeface="Telegraf"/>
              </a:rPr>
              <a:t>We can focus on building a new model specifically designed to cater to these segments.</a:t>
            </a:r>
          </a:p>
          <a:p>
            <a:pPr algn="l">
              <a:lnSpc>
                <a:spcPts val="3360"/>
              </a:lnSpc>
            </a:pPr>
            <a:r>
              <a:rPr lang="en-US" sz="2800" spc="137">
                <a:solidFill>
                  <a:srgbClr val="290606"/>
                </a:solidFill>
                <a:latin typeface="Telegraf"/>
                <a:ea typeface="Telegraf"/>
                <a:cs typeface="Telegraf"/>
                <a:sym typeface="Telegraf"/>
              </a:rPr>
              <a:t>2. We can further investigate the relationships between the received principal, amount, work experience, and other relevant features.</a:t>
            </a:r>
          </a:p>
          <a:p>
            <a:pPr algn="l">
              <a:lnSpc>
                <a:spcPts val="3360"/>
              </a:lnSpc>
            </a:pP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125307" y="6655633"/>
            <a:ext cx="7546192" cy="3338095"/>
          </a:xfrm>
          <a:custGeom>
            <a:avLst/>
            <a:gdLst/>
            <a:ahLst/>
            <a:cxnLst/>
            <a:rect r="r" b="b" t="t" l="l"/>
            <a:pathLst>
              <a:path h="3338095" w="7546192">
                <a:moveTo>
                  <a:pt x="0" y="0"/>
                </a:moveTo>
                <a:lnTo>
                  <a:pt x="7546191" y="0"/>
                </a:lnTo>
                <a:lnTo>
                  <a:pt x="7546191" y="3338094"/>
                </a:lnTo>
                <a:lnTo>
                  <a:pt x="0" y="3338094"/>
                </a:lnTo>
                <a:lnTo>
                  <a:pt x="0" y="0"/>
                </a:lnTo>
                <a:close/>
              </a:path>
            </a:pathLst>
          </a:custGeom>
          <a:blipFill>
            <a:blip r:embed="rId2"/>
            <a:stretch>
              <a:fillRect l="0" t="0" r="0" b="0"/>
            </a:stretch>
          </a:blipFill>
        </p:spPr>
      </p:sp>
      <p:sp>
        <p:nvSpPr>
          <p:cNvPr name="Freeform 3" id="3"/>
          <p:cNvSpPr/>
          <p:nvPr/>
        </p:nvSpPr>
        <p:spPr>
          <a:xfrm flipH="false" flipV="false" rot="0">
            <a:off x="1125307" y="876788"/>
            <a:ext cx="6266434" cy="5778844"/>
          </a:xfrm>
          <a:custGeom>
            <a:avLst/>
            <a:gdLst/>
            <a:ahLst/>
            <a:cxnLst/>
            <a:rect r="r" b="b" t="t" l="l"/>
            <a:pathLst>
              <a:path h="5778844" w="6266434">
                <a:moveTo>
                  <a:pt x="0" y="0"/>
                </a:moveTo>
                <a:lnTo>
                  <a:pt x="6266434" y="0"/>
                </a:lnTo>
                <a:lnTo>
                  <a:pt x="6266434" y="5778845"/>
                </a:lnTo>
                <a:lnTo>
                  <a:pt x="0" y="5778845"/>
                </a:lnTo>
                <a:lnTo>
                  <a:pt x="0" y="0"/>
                </a:lnTo>
                <a:close/>
              </a:path>
            </a:pathLst>
          </a:custGeom>
          <a:blipFill>
            <a:blip r:embed="rId3"/>
            <a:stretch>
              <a:fillRect l="0" t="0" r="0" b="0"/>
            </a:stretch>
          </a:blipFill>
        </p:spPr>
      </p:sp>
      <p:sp>
        <p:nvSpPr>
          <p:cNvPr name="Freeform 4" id="4"/>
          <p:cNvSpPr/>
          <p:nvPr/>
        </p:nvSpPr>
        <p:spPr>
          <a:xfrm flipH="false" flipV="false" rot="0">
            <a:off x="6762805" y="876788"/>
            <a:ext cx="6492608" cy="6071617"/>
          </a:xfrm>
          <a:custGeom>
            <a:avLst/>
            <a:gdLst/>
            <a:ahLst/>
            <a:cxnLst/>
            <a:rect r="r" b="b" t="t" l="l"/>
            <a:pathLst>
              <a:path h="6071617" w="6492608">
                <a:moveTo>
                  <a:pt x="0" y="0"/>
                </a:moveTo>
                <a:lnTo>
                  <a:pt x="6492608" y="0"/>
                </a:lnTo>
                <a:lnTo>
                  <a:pt x="6492608" y="6071618"/>
                </a:lnTo>
                <a:lnTo>
                  <a:pt x="0" y="6071618"/>
                </a:lnTo>
                <a:lnTo>
                  <a:pt x="0" y="0"/>
                </a:lnTo>
                <a:close/>
              </a:path>
            </a:pathLst>
          </a:custGeom>
          <a:blipFill>
            <a:blip r:embed="rId4"/>
            <a:stretch>
              <a:fillRect l="0" t="0" r="0" b="0"/>
            </a:stretch>
          </a:blipFill>
        </p:spPr>
      </p:sp>
      <p:sp>
        <p:nvSpPr>
          <p:cNvPr name="TextBox 5" id="5"/>
          <p:cNvSpPr txBox="true"/>
          <p:nvPr/>
        </p:nvSpPr>
        <p:spPr>
          <a:xfrm rot="0">
            <a:off x="8671498" y="6948406"/>
            <a:ext cx="4725176" cy="2162945"/>
          </a:xfrm>
          <a:prstGeom prst="rect">
            <a:avLst/>
          </a:prstGeom>
        </p:spPr>
        <p:txBody>
          <a:bodyPr anchor="t" rtlCol="false" tIns="0" lIns="0" bIns="0" rIns="0">
            <a:spAutoFit/>
          </a:bodyPr>
          <a:lstStyle/>
          <a:p>
            <a:pPr algn="l">
              <a:lnSpc>
                <a:spcPts val="7766"/>
              </a:lnSpc>
            </a:pPr>
            <a:r>
              <a:rPr lang="en-US" sz="7766" spc="380">
                <a:solidFill>
                  <a:srgbClr val="290606"/>
                </a:solidFill>
                <a:latin typeface="Cheddar"/>
                <a:ea typeface="Cheddar"/>
                <a:cs typeface="Cheddar"/>
                <a:sym typeface="Cheddar"/>
              </a:rPr>
              <a:t>DEEPCHECKS ON FN</a:t>
            </a:r>
          </a:p>
        </p:txBody>
      </p:sp>
      <p:sp>
        <p:nvSpPr>
          <p:cNvPr name="TextBox 6" id="6"/>
          <p:cNvSpPr txBox="true"/>
          <p:nvPr/>
        </p:nvSpPr>
        <p:spPr>
          <a:xfrm rot="0">
            <a:off x="12896037" y="1192510"/>
            <a:ext cx="4363263" cy="6324600"/>
          </a:xfrm>
          <a:prstGeom prst="rect">
            <a:avLst/>
          </a:prstGeom>
        </p:spPr>
        <p:txBody>
          <a:bodyPr anchor="t" rtlCol="false" tIns="0" lIns="0" bIns="0" rIns="0">
            <a:spAutoFit/>
          </a:bodyPr>
          <a:lstStyle/>
          <a:p>
            <a:pPr algn="l" marL="604523" indent="-302261" lvl="1">
              <a:lnSpc>
                <a:spcPts val="3360"/>
              </a:lnSpc>
              <a:buFont typeface="Arial"/>
              <a:buChar char="•"/>
            </a:pPr>
            <a:r>
              <a:rPr lang="en-US" sz="2800" spc="137">
                <a:solidFill>
                  <a:srgbClr val="290606"/>
                </a:solidFill>
                <a:latin typeface="Telegraf"/>
                <a:ea typeface="Telegraf"/>
                <a:cs typeface="Telegraf"/>
                <a:sym typeface="Telegraf"/>
              </a:rPr>
              <a:t>We can see that the FNs just like FPs occur due to “Received Principal”</a:t>
            </a:r>
          </a:p>
          <a:p>
            <a:pPr algn="l">
              <a:lnSpc>
                <a:spcPts val="3360"/>
              </a:lnSpc>
            </a:pPr>
          </a:p>
          <a:p>
            <a:pPr algn="l" marL="604523" indent="-302261" lvl="1">
              <a:lnSpc>
                <a:spcPts val="3360"/>
              </a:lnSpc>
              <a:buFont typeface="Arial"/>
              <a:buChar char="•"/>
            </a:pPr>
            <a:r>
              <a:rPr lang="en-US" sz="2800" spc="137">
                <a:solidFill>
                  <a:srgbClr val="290606"/>
                </a:solidFill>
                <a:latin typeface="Telegraf"/>
                <a:ea typeface="Telegraf"/>
                <a:cs typeface="Telegraf"/>
                <a:sym typeface="Telegraf"/>
              </a:rPr>
              <a:t>It assumes that if the “Received Principal” is </a:t>
            </a:r>
            <a:r>
              <a:rPr lang="en-US" sz="2800" spc="137">
                <a:solidFill>
                  <a:srgbClr val="290606"/>
                </a:solidFill>
                <a:latin typeface="Telegraf Bold"/>
                <a:ea typeface="Telegraf Bold"/>
                <a:cs typeface="Telegraf Bold"/>
                <a:sym typeface="Telegraf Bold"/>
              </a:rPr>
              <a:t>high</a:t>
            </a:r>
            <a:r>
              <a:rPr lang="en-US" sz="2800" spc="137">
                <a:solidFill>
                  <a:srgbClr val="290606"/>
                </a:solidFill>
                <a:latin typeface="Telegraf"/>
                <a:ea typeface="Telegraf"/>
                <a:cs typeface="Telegraf"/>
                <a:sym typeface="Telegraf"/>
              </a:rPr>
              <a:t> regardless of the interest or the loan amount the individual is </a:t>
            </a:r>
            <a:r>
              <a:rPr lang="en-US" sz="2800" spc="137">
                <a:solidFill>
                  <a:srgbClr val="290606"/>
                </a:solidFill>
                <a:latin typeface="Telegraf Bold"/>
                <a:ea typeface="Telegraf Bold"/>
                <a:cs typeface="Telegraf Bold"/>
                <a:sym typeface="Telegraf Bold"/>
              </a:rPr>
              <a:t>not a Defaulter.</a:t>
            </a:r>
          </a:p>
          <a:p>
            <a:pPr algn="l">
              <a:lnSpc>
                <a:spcPts val="3360"/>
              </a:lnSpc>
            </a:pPr>
          </a:p>
          <a:p>
            <a:pPr algn="l">
              <a:lnSpc>
                <a:spcPts val="3360"/>
              </a:lnSpc>
            </a:pPr>
          </a:p>
        </p:txBody>
      </p:sp>
    </p:spTree>
  </p:cSld>
  <p:clrMapOvr>
    <a:masterClrMapping/>
  </p:clrMapOvr>
</p:sld>
</file>

<file path=ppt/slides/slide32.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SHAP VALUES</a:t>
            </a:r>
          </a:p>
        </p:txBody>
      </p:sp>
      <p:grpSp>
        <p:nvGrpSpPr>
          <p:cNvPr name="Group 3" id="3"/>
          <p:cNvGrpSpPr/>
          <p:nvPr/>
        </p:nvGrpSpPr>
        <p:grpSpPr>
          <a:xfrm rot="0">
            <a:off x="7397584" y="1934251"/>
            <a:ext cx="9114889" cy="2701586"/>
            <a:chOff x="0" y="0"/>
            <a:chExt cx="3303779" cy="979216"/>
          </a:xfrm>
        </p:grpSpPr>
        <p:sp>
          <p:nvSpPr>
            <p:cNvPr name="Freeform 4" id="4"/>
            <p:cNvSpPr/>
            <p:nvPr/>
          </p:nvSpPr>
          <p:spPr>
            <a:xfrm flipH="false" flipV="false" rot="0">
              <a:off x="0" y="0"/>
              <a:ext cx="3303779" cy="979216"/>
            </a:xfrm>
            <a:custGeom>
              <a:avLst/>
              <a:gdLst/>
              <a:ahLst/>
              <a:cxnLst/>
              <a:rect r="r" b="b" t="t" l="l"/>
              <a:pathLst>
                <a:path h="979216" w="3303779">
                  <a:moveTo>
                    <a:pt x="43318" y="0"/>
                  </a:moveTo>
                  <a:lnTo>
                    <a:pt x="3260461" y="0"/>
                  </a:lnTo>
                  <a:cubicBezTo>
                    <a:pt x="3284385" y="0"/>
                    <a:pt x="3303779" y="19394"/>
                    <a:pt x="3303779" y="43318"/>
                  </a:cubicBezTo>
                  <a:lnTo>
                    <a:pt x="3303779" y="935898"/>
                  </a:lnTo>
                  <a:cubicBezTo>
                    <a:pt x="3303779" y="947387"/>
                    <a:pt x="3299215" y="958405"/>
                    <a:pt x="3291091" y="966528"/>
                  </a:cubicBezTo>
                  <a:cubicBezTo>
                    <a:pt x="3282968" y="974652"/>
                    <a:pt x="3271950" y="979216"/>
                    <a:pt x="3260461" y="979216"/>
                  </a:cubicBezTo>
                  <a:lnTo>
                    <a:pt x="43318" y="979216"/>
                  </a:lnTo>
                  <a:cubicBezTo>
                    <a:pt x="19394" y="979216"/>
                    <a:pt x="0" y="959822"/>
                    <a:pt x="0" y="935898"/>
                  </a:cubicBezTo>
                  <a:lnTo>
                    <a:pt x="0" y="43318"/>
                  </a:lnTo>
                  <a:cubicBezTo>
                    <a:pt x="0" y="31829"/>
                    <a:pt x="4564" y="20811"/>
                    <a:pt x="12688" y="12688"/>
                  </a:cubicBezTo>
                  <a:cubicBezTo>
                    <a:pt x="20811" y="4564"/>
                    <a:pt x="31829" y="0"/>
                    <a:pt x="43318" y="0"/>
                  </a:cubicBezTo>
                  <a:close/>
                </a:path>
              </a:pathLst>
            </a:custGeom>
            <a:solidFill>
              <a:srgbClr val="02B676"/>
            </a:solidFill>
          </p:spPr>
        </p:sp>
        <p:sp>
          <p:nvSpPr>
            <p:cNvPr name="TextBox 5" id="5"/>
            <p:cNvSpPr txBox="true"/>
            <p:nvPr/>
          </p:nvSpPr>
          <p:spPr>
            <a:xfrm>
              <a:off x="0" y="9525"/>
              <a:ext cx="3303779" cy="969691"/>
            </a:xfrm>
            <a:prstGeom prst="rect">
              <a:avLst/>
            </a:prstGeom>
          </p:spPr>
          <p:txBody>
            <a:bodyPr anchor="ctr" rtlCol="false" tIns="50800" lIns="50800" bIns="50800" rIns="50800"/>
            <a:lstStyle/>
            <a:p>
              <a:pPr algn="ctr">
                <a:lnSpc>
                  <a:spcPts val="2200"/>
                </a:lnSpc>
              </a:pPr>
            </a:p>
          </p:txBody>
        </p:sp>
      </p:grpSp>
      <p:grpSp>
        <p:nvGrpSpPr>
          <p:cNvPr name="Group 6" id="6"/>
          <p:cNvGrpSpPr/>
          <p:nvPr/>
        </p:nvGrpSpPr>
        <p:grpSpPr>
          <a:xfrm rot="0">
            <a:off x="7619444" y="2012487"/>
            <a:ext cx="9114889" cy="2623350"/>
            <a:chOff x="0" y="0"/>
            <a:chExt cx="3303779" cy="950858"/>
          </a:xfrm>
        </p:grpSpPr>
        <p:sp>
          <p:nvSpPr>
            <p:cNvPr name="Freeform 7" id="7"/>
            <p:cNvSpPr/>
            <p:nvPr/>
          </p:nvSpPr>
          <p:spPr>
            <a:xfrm flipH="false" flipV="false" rot="0">
              <a:off x="0" y="0"/>
              <a:ext cx="3303779" cy="950858"/>
            </a:xfrm>
            <a:custGeom>
              <a:avLst/>
              <a:gdLst/>
              <a:ahLst/>
              <a:cxnLst/>
              <a:rect r="r" b="b" t="t" l="l"/>
              <a:pathLst>
                <a:path h="950858" w="3303779">
                  <a:moveTo>
                    <a:pt x="43318" y="0"/>
                  </a:moveTo>
                  <a:lnTo>
                    <a:pt x="3260461" y="0"/>
                  </a:lnTo>
                  <a:cubicBezTo>
                    <a:pt x="3284385" y="0"/>
                    <a:pt x="3303779" y="19394"/>
                    <a:pt x="3303779" y="43318"/>
                  </a:cubicBezTo>
                  <a:lnTo>
                    <a:pt x="3303779" y="907540"/>
                  </a:lnTo>
                  <a:cubicBezTo>
                    <a:pt x="3303779" y="919029"/>
                    <a:pt x="3299215" y="930047"/>
                    <a:pt x="3291091" y="938171"/>
                  </a:cubicBezTo>
                  <a:cubicBezTo>
                    <a:pt x="3282968" y="946294"/>
                    <a:pt x="3271950" y="950858"/>
                    <a:pt x="3260461" y="950858"/>
                  </a:cubicBezTo>
                  <a:lnTo>
                    <a:pt x="43318" y="950858"/>
                  </a:lnTo>
                  <a:cubicBezTo>
                    <a:pt x="19394" y="950858"/>
                    <a:pt x="0" y="931464"/>
                    <a:pt x="0" y="907540"/>
                  </a:cubicBezTo>
                  <a:lnTo>
                    <a:pt x="0" y="43318"/>
                  </a:lnTo>
                  <a:cubicBezTo>
                    <a:pt x="0" y="31829"/>
                    <a:pt x="4564" y="20811"/>
                    <a:pt x="12688" y="12688"/>
                  </a:cubicBezTo>
                  <a:cubicBezTo>
                    <a:pt x="20811" y="4564"/>
                    <a:pt x="31829" y="0"/>
                    <a:pt x="43318" y="0"/>
                  </a:cubicBezTo>
                  <a:close/>
                </a:path>
              </a:pathLst>
            </a:custGeom>
            <a:solidFill>
              <a:srgbClr val="FFFFFF"/>
            </a:solidFill>
          </p:spPr>
        </p:sp>
        <p:sp>
          <p:nvSpPr>
            <p:cNvPr name="TextBox 8" id="8"/>
            <p:cNvSpPr txBox="true"/>
            <p:nvPr/>
          </p:nvSpPr>
          <p:spPr>
            <a:xfrm>
              <a:off x="0" y="9525"/>
              <a:ext cx="3303779" cy="941333"/>
            </a:xfrm>
            <a:prstGeom prst="rect">
              <a:avLst/>
            </a:prstGeom>
          </p:spPr>
          <p:txBody>
            <a:bodyPr anchor="ctr" rtlCol="false" tIns="50800" lIns="50800" bIns="50800" rIns="50800"/>
            <a:lstStyle/>
            <a:p>
              <a:pPr algn="ctr">
                <a:lnSpc>
                  <a:spcPts val="2200"/>
                </a:lnSpc>
              </a:pPr>
            </a:p>
          </p:txBody>
        </p:sp>
      </p:grpSp>
      <p:grpSp>
        <p:nvGrpSpPr>
          <p:cNvPr name="Group 9" id="9"/>
          <p:cNvGrpSpPr/>
          <p:nvPr/>
        </p:nvGrpSpPr>
        <p:grpSpPr>
          <a:xfrm rot="0">
            <a:off x="7397584" y="4976712"/>
            <a:ext cx="9135061" cy="3092466"/>
            <a:chOff x="0" y="0"/>
            <a:chExt cx="2473106" cy="837213"/>
          </a:xfrm>
        </p:grpSpPr>
        <p:sp>
          <p:nvSpPr>
            <p:cNvPr name="Freeform 10" id="10"/>
            <p:cNvSpPr/>
            <p:nvPr/>
          </p:nvSpPr>
          <p:spPr>
            <a:xfrm flipH="false" flipV="false" rot="0">
              <a:off x="0" y="0"/>
              <a:ext cx="2473106" cy="837214"/>
            </a:xfrm>
            <a:custGeom>
              <a:avLst/>
              <a:gdLst/>
              <a:ahLst/>
              <a:cxnLst/>
              <a:rect r="r" b="b" t="t" l="l"/>
              <a:pathLst>
                <a:path h="837214" w="2473106">
                  <a:moveTo>
                    <a:pt x="43222" y="0"/>
                  </a:moveTo>
                  <a:lnTo>
                    <a:pt x="2429883" y="0"/>
                  </a:lnTo>
                  <a:cubicBezTo>
                    <a:pt x="2453754" y="0"/>
                    <a:pt x="2473106" y="19351"/>
                    <a:pt x="2473106" y="43222"/>
                  </a:cubicBezTo>
                  <a:lnTo>
                    <a:pt x="2473106" y="793991"/>
                  </a:lnTo>
                  <a:cubicBezTo>
                    <a:pt x="2473106" y="817862"/>
                    <a:pt x="2453754" y="837214"/>
                    <a:pt x="2429883" y="837214"/>
                  </a:cubicBezTo>
                  <a:lnTo>
                    <a:pt x="43222" y="837214"/>
                  </a:lnTo>
                  <a:cubicBezTo>
                    <a:pt x="19351" y="837214"/>
                    <a:pt x="0" y="817862"/>
                    <a:pt x="0" y="793991"/>
                  </a:cubicBezTo>
                  <a:lnTo>
                    <a:pt x="0" y="43222"/>
                  </a:lnTo>
                  <a:cubicBezTo>
                    <a:pt x="0" y="19351"/>
                    <a:pt x="19351" y="0"/>
                    <a:pt x="43222" y="0"/>
                  </a:cubicBezTo>
                  <a:close/>
                </a:path>
              </a:pathLst>
            </a:custGeom>
            <a:solidFill>
              <a:srgbClr val="F7562B"/>
            </a:solidFill>
          </p:spPr>
        </p:sp>
        <p:sp>
          <p:nvSpPr>
            <p:cNvPr name="TextBox 11" id="11"/>
            <p:cNvSpPr txBox="true"/>
            <p:nvPr/>
          </p:nvSpPr>
          <p:spPr>
            <a:xfrm>
              <a:off x="0" y="9525"/>
              <a:ext cx="2473106" cy="827688"/>
            </a:xfrm>
            <a:prstGeom prst="rect">
              <a:avLst/>
            </a:prstGeom>
          </p:spPr>
          <p:txBody>
            <a:bodyPr anchor="ctr" rtlCol="false" tIns="50800" lIns="50800" bIns="50800" rIns="50800"/>
            <a:lstStyle/>
            <a:p>
              <a:pPr algn="ctr">
                <a:lnSpc>
                  <a:spcPts val="2200"/>
                </a:lnSpc>
              </a:pPr>
            </a:p>
          </p:txBody>
        </p:sp>
      </p:grpSp>
      <p:grpSp>
        <p:nvGrpSpPr>
          <p:cNvPr name="Group 12" id="12"/>
          <p:cNvGrpSpPr/>
          <p:nvPr/>
        </p:nvGrpSpPr>
        <p:grpSpPr>
          <a:xfrm rot="0">
            <a:off x="7619935" y="5081458"/>
            <a:ext cx="9135061" cy="2987720"/>
            <a:chOff x="0" y="0"/>
            <a:chExt cx="2473106" cy="808856"/>
          </a:xfrm>
        </p:grpSpPr>
        <p:sp>
          <p:nvSpPr>
            <p:cNvPr name="Freeform 13" id="13"/>
            <p:cNvSpPr/>
            <p:nvPr/>
          </p:nvSpPr>
          <p:spPr>
            <a:xfrm flipH="false" flipV="false" rot="0">
              <a:off x="0" y="0"/>
              <a:ext cx="2473106" cy="808856"/>
            </a:xfrm>
            <a:custGeom>
              <a:avLst/>
              <a:gdLst/>
              <a:ahLst/>
              <a:cxnLst/>
              <a:rect r="r" b="b" t="t" l="l"/>
              <a:pathLst>
                <a:path h="808856" w="2473106">
                  <a:moveTo>
                    <a:pt x="43222" y="0"/>
                  </a:moveTo>
                  <a:lnTo>
                    <a:pt x="2429883" y="0"/>
                  </a:lnTo>
                  <a:cubicBezTo>
                    <a:pt x="2453754" y="0"/>
                    <a:pt x="2473106" y="19351"/>
                    <a:pt x="2473106" y="43222"/>
                  </a:cubicBezTo>
                  <a:lnTo>
                    <a:pt x="2473106" y="765634"/>
                  </a:lnTo>
                  <a:cubicBezTo>
                    <a:pt x="2473106" y="789505"/>
                    <a:pt x="2453754" y="808856"/>
                    <a:pt x="2429883" y="808856"/>
                  </a:cubicBezTo>
                  <a:lnTo>
                    <a:pt x="43222" y="808856"/>
                  </a:lnTo>
                  <a:cubicBezTo>
                    <a:pt x="19351" y="808856"/>
                    <a:pt x="0" y="789505"/>
                    <a:pt x="0" y="765634"/>
                  </a:cubicBezTo>
                  <a:lnTo>
                    <a:pt x="0" y="43222"/>
                  </a:lnTo>
                  <a:cubicBezTo>
                    <a:pt x="0" y="19351"/>
                    <a:pt x="19351" y="0"/>
                    <a:pt x="43222" y="0"/>
                  </a:cubicBezTo>
                  <a:close/>
                </a:path>
              </a:pathLst>
            </a:custGeom>
            <a:solidFill>
              <a:srgbClr val="FFFFFF"/>
            </a:solidFill>
          </p:spPr>
        </p:sp>
        <p:sp>
          <p:nvSpPr>
            <p:cNvPr name="TextBox 14" id="14"/>
            <p:cNvSpPr txBox="true"/>
            <p:nvPr/>
          </p:nvSpPr>
          <p:spPr>
            <a:xfrm>
              <a:off x="0" y="9525"/>
              <a:ext cx="2473106" cy="799331"/>
            </a:xfrm>
            <a:prstGeom prst="rect">
              <a:avLst/>
            </a:prstGeom>
          </p:spPr>
          <p:txBody>
            <a:bodyPr anchor="ctr" rtlCol="false" tIns="50800" lIns="50800" bIns="50800" rIns="50800"/>
            <a:lstStyle/>
            <a:p>
              <a:pPr algn="ctr">
                <a:lnSpc>
                  <a:spcPts val="2200"/>
                </a:lnSpc>
              </a:pPr>
            </a:p>
          </p:txBody>
        </p:sp>
      </p:grpSp>
      <p:sp>
        <p:nvSpPr>
          <p:cNvPr name="TextBox 15" id="15"/>
          <p:cNvSpPr txBox="true"/>
          <p:nvPr/>
        </p:nvSpPr>
        <p:spPr>
          <a:xfrm rot="0">
            <a:off x="8078781" y="5081487"/>
            <a:ext cx="8331504" cy="615949"/>
          </a:xfrm>
          <a:prstGeom prst="rect">
            <a:avLst/>
          </a:prstGeom>
        </p:spPr>
        <p:txBody>
          <a:bodyPr anchor="t" rtlCol="false" tIns="0" lIns="0" bIns="0" rIns="0">
            <a:spAutoFit/>
          </a:bodyPr>
          <a:lstStyle/>
          <a:p>
            <a:pPr algn="ctr">
              <a:lnSpc>
                <a:spcPts val="3999"/>
              </a:lnSpc>
            </a:pPr>
            <a:r>
              <a:rPr lang="en-US" sz="3999">
                <a:solidFill>
                  <a:srgbClr val="290606"/>
                </a:solidFill>
                <a:latin typeface="Cheddar"/>
                <a:ea typeface="Cheddar"/>
                <a:cs typeface="Cheddar"/>
                <a:sym typeface="Cheddar"/>
              </a:rPr>
              <a:t>INSTANCE LEVEL SHAP</a:t>
            </a:r>
          </a:p>
        </p:txBody>
      </p:sp>
      <p:sp>
        <p:nvSpPr>
          <p:cNvPr name="TextBox 16" id="16"/>
          <p:cNvSpPr txBox="true"/>
          <p:nvPr/>
        </p:nvSpPr>
        <p:spPr>
          <a:xfrm rot="0">
            <a:off x="8021714" y="5763802"/>
            <a:ext cx="8331504" cy="1848485"/>
          </a:xfrm>
          <a:prstGeom prst="rect">
            <a:avLst/>
          </a:prstGeom>
        </p:spPr>
        <p:txBody>
          <a:bodyPr anchor="t" rtlCol="false" tIns="0" lIns="0" bIns="0" rIns="0">
            <a:spAutoFit/>
          </a:bodyPr>
          <a:lstStyle/>
          <a:p>
            <a:pPr algn="l" marL="561341" indent="-280670" lvl="1">
              <a:lnSpc>
                <a:spcPts val="3640"/>
              </a:lnSpc>
              <a:buFont typeface="Arial"/>
              <a:buChar char="•"/>
            </a:pPr>
            <a:r>
              <a:rPr lang="en-US" sz="2600">
                <a:solidFill>
                  <a:srgbClr val="290606"/>
                </a:solidFill>
                <a:latin typeface="Telegraf"/>
                <a:ea typeface="Telegraf"/>
                <a:cs typeface="Telegraf"/>
                <a:sym typeface="Telegraf"/>
              </a:rPr>
              <a:t>Local-level explanations provide data scientists with the ability to explain how different features contribute together to arrive at a specific prediction for an individual instance.</a:t>
            </a:r>
          </a:p>
        </p:txBody>
      </p:sp>
      <p:sp>
        <p:nvSpPr>
          <p:cNvPr name="TextBox 17" id="17"/>
          <p:cNvSpPr txBox="true"/>
          <p:nvPr/>
        </p:nvSpPr>
        <p:spPr>
          <a:xfrm rot="0">
            <a:off x="8058118" y="2002962"/>
            <a:ext cx="8331504" cy="615949"/>
          </a:xfrm>
          <a:prstGeom prst="rect">
            <a:avLst/>
          </a:prstGeom>
        </p:spPr>
        <p:txBody>
          <a:bodyPr anchor="t" rtlCol="false" tIns="0" lIns="0" bIns="0" rIns="0">
            <a:spAutoFit/>
          </a:bodyPr>
          <a:lstStyle/>
          <a:p>
            <a:pPr algn="ctr">
              <a:lnSpc>
                <a:spcPts val="3999"/>
              </a:lnSpc>
            </a:pPr>
            <a:r>
              <a:rPr lang="en-US" sz="3999">
                <a:solidFill>
                  <a:srgbClr val="290606"/>
                </a:solidFill>
                <a:latin typeface="Cheddar"/>
                <a:ea typeface="Cheddar"/>
                <a:cs typeface="Cheddar"/>
                <a:sym typeface="Cheddar"/>
              </a:rPr>
              <a:t>GLOBAL-LEVEL SHAP</a:t>
            </a:r>
          </a:p>
        </p:txBody>
      </p:sp>
      <p:sp>
        <p:nvSpPr>
          <p:cNvPr name="TextBox 18" id="18"/>
          <p:cNvSpPr txBox="true"/>
          <p:nvPr/>
        </p:nvSpPr>
        <p:spPr>
          <a:xfrm rot="0">
            <a:off x="8011137" y="2577802"/>
            <a:ext cx="8331504" cy="1848485"/>
          </a:xfrm>
          <a:prstGeom prst="rect">
            <a:avLst/>
          </a:prstGeom>
        </p:spPr>
        <p:txBody>
          <a:bodyPr anchor="t" rtlCol="false" tIns="0" lIns="0" bIns="0" rIns="0">
            <a:spAutoFit/>
          </a:bodyPr>
          <a:lstStyle/>
          <a:p>
            <a:pPr algn="l" marL="561341" indent="-280670" lvl="1">
              <a:lnSpc>
                <a:spcPts val="3640"/>
              </a:lnSpc>
              <a:buFont typeface="Arial"/>
              <a:buChar char="•"/>
            </a:pPr>
            <a:r>
              <a:rPr lang="en-US" sz="2600">
                <a:solidFill>
                  <a:srgbClr val="290606"/>
                </a:solidFill>
                <a:latin typeface="Telegraf"/>
                <a:ea typeface="Telegraf"/>
                <a:cs typeface="Telegraf"/>
                <a:sym typeface="Telegraf"/>
              </a:rPr>
              <a:t>To get an overview of which features are most important for a model we can plot the SHAP values of every feature for every sample</a:t>
            </a:r>
          </a:p>
          <a:p>
            <a:pPr algn="l">
              <a:lnSpc>
                <a:spcPts val="3640"/>
              </a:lnSpc>
            </a:pP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869474" y="2092325"/>
            <a:ext cx="11057462" cy="3397829"/>
            <a:chOff x="0" y="0"/>
            <a:chExt cx="2912253" cy="894902"/>
          </a:xfrm>
        </p:grpSpPr>
        <p:sp>
          <p:nvSpPr>
            <p:cNvPr name="Freeform 3" id="3"/>
            <p:cNvSpPr/>
            <p:nvPr/>
          </p:nvSpPr>
          <p:spPr>
            <a:xfrm flipH="false" flipV="false" rot="0">
              <a:off x="0" y="0"/>
              <a:ext cx="2912253" cy="894902"/>
            </a:xfrm>
            <a:custGeom>
              <a:avLst/>
              <a:gdLst/>
              <a:ahLst/>
              <a:cxnLst/>
              <a:rect r="r" b="b" t="t" l="l"/>
              <a:pathLst>
                <a:path h="894902" w="2912253">
                  <a:moveTo>
                    <a:pt x="35708" y="0"/>
                  </a:moveTo>
                  <a:lnTo>
                    <a:pt x="2876546" y="0"/>
                  </a:lnTo>
                  <a:cubicBezTo>
                    <a:pt x="2886016" y="0"/>
                    <a:pt x="2895098" y="3762"/>
                    <a:pt x="2901795" y="10459"/>
                  </a:cubicBezTo>
                  <a:cubicBezTo>
                    <a:pt x="2908491" y="17155"/>
                    <a:pt x="2912253" y="26238"/>
                    <a:pt x="2912253" y="35708"/>
                  </a:cubicBezTo>
                  <a:lnTo>
                    <a:pt x="2912253" y="859194"/>
                  </a:lnTo>
                  <a:cubicBezTo>
                    <a:pt x="2912253" y="878915"/>
                    <a:pt x="2896266" y="894902"/>
                    <a:pt x="2876546" y="894902"/>
                  </a:cubicBezTo>
                  <a:lnTo>
                    <a:pt x="35708" y="894902"/>
                  </a:lnTo>
                  <a:cubicBezTo>
                    <a:pt x="15987" y="894902"/>
                    <a:pt x="0" y="878915"/>
                    <a:pt x="0" y="859194"/>
                  </a:cubicBezTo>
                  <a:lnTo>
                    <a:pt x="0" y="35708"/>
                  </a:lnTo>
                  <a:cubicBezTo>
                    <a:pt x="0" y="15987"/>
                    <a:pt x="15987" y="0"/>
                    <a:pt x="35708" y="0"/>
                  </a:cubicBezTo>
                  <a:close/>
                </a:path>
              </a:pathLst>
            </a:custGeom>
            <a:solidFill>
              <a:srgbClr val="02B676"/>
            </a:solidFill>
            <a:ln w="38100" cap="rnd">
              <a:solidFill>
                <a:srgbClr val="EEF4F3"/>
              </a:solidFill>
              <a:prstDash val="dash"/>
              <a:round/>
            </a:ln>
          </p:spPr>
        </p:sp>
        <p:sp>
          <p:nvSpPr>
            <p:cNvPr name="TextBox 4" id="4"/>
            <p:cNvSpPr txBox="true"/>
            <p:nvPr/>
          </p:nvSpPr>
          <p:spPr>
            <a:xfrm>
              <a:off x="0" y="-66675"/>
              <a:ext cx="2912253" cy="961577"/>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8191548" y="7122928"/>
            <a:ext cx="9257555" cy="2733675"/>
          </a:xfrm>
          <a:prstGeom prst="rect">
            <a:avLst/>
          </a:prstGeom>
        </p:spPr>
        <p:txBody>
          <a:bodyPr anchor="t" rtlCol="false" tIns="0" lIns="0" bIns="0" rIns="0">
            <a:spAutoFit/>
          </a:bodyPr>
          <a:lstStyle/>
          <a:p>
            <a:pPr algn="l" marL="518166" indent="-259083" lvl="1">
              <a:lnSpc>
                <a:spcPts val="2880"/>
              </a:lnSpc>
              <a:buFont typeface="Arial"/>
              <a:buChar char="•"/>
            </a:pPr>
            <a:r>
              <a:rPr lang="en-US" sz="2400" spc="117">
                <a:solidFill>
                  <a:srgbClr val="290606"/>
                </a:solidFill>
                <a:latin typeface="Telegraf Bold"/>
                <a:ea typeface="Telegraf Bold"/>
                <a:cs typeface="Telegraf Bold"/>
                <a:sym typeface="Telegraf Bold"/>
              </a:rPr>
              <a:t>The plot below sorts features by the sum of SHAP value magnitudes over all samples, and uses SHAP values to show the distribution of the impacts each feature has on the model output.</a:t>
            </a:r>
          </a:p>
          <a:p>
            <a:pPr algn="l" marL="518166" indent="-259083" lvl="1">
              <a:lnSpc>
                <a:spcPts val="2880"/>
              </a:lnSpc>
              <a:buFont typeface="Arial"/>
              <a:buChar char="•"/>
            </a:pPr>
            <a:r>
              <a:rPr lang="en-US" sz="2400" spc="117">
                <a:solidFill>
                  <a:srgbClr val="290606"/>
                </a:solidFill>
                <a:latin typeface="Telegraf Bold"/>
                <a:ea typeface="Telegraf Bold"/>
                <a:cs typeface="Telegraf Bold"/>
                <a:sym typeface="Telegraf Bold"/>
              </a:rPr>
              <a:t>The color represents the feature value (red high, blue low).</a:t>
            </a:r>
          </a:p>
          <a:p>
            <a:pPr algn="l">
              <a:lnSpc>
                <a:spcPts val="4200"/>
              </a:lnSpc>
            </a:pPr>
          </a:p>
        </p:txBody>
      </p:sp>
      <p:sp>
        <p:nvSpPr>
          <p:cNvPr name="Freeform 6" id="6"/>
          <p:cNvSpPr/>
          <p:nvPr/>
        </p:nvSpPr>
        <p:spPr>
          <a:xfrm flipH="false" flipV="false" rot="0">
            <a:off x="930433" y="2092325"/>
            <a:ext cx="7261115" cy="3397829"/>
          </a:xfrm>
          <a:custGeom>
            <a:avLst/>
            <a:gdLst/>
            <a:ahLst/>
            <a:cxnLst/>
            <a:rect r="r" b="b" t="t" l="l"/>
            <a:pathLst>
              <a:path h="3397829" w="7261115">
                <a:moveTo>
                  <a:pt x="0" y="0"/>
                </a:moveTo>
                <a:lnTo>
                  <a:pt x="7261115" y="0"/>
                </a:lnTo>
                <a:lnTo>
                  <a:pt x="7261115" y="3397829"/>
                </a:lnTo>
                <a:lnTo>
                  <a:pt x="0" y="3397829"/>
                </a:lnTo>
                <a:lnTo>
                  <a:pt x="0" y="0"/>
                </a:lnTo>
                <a:close/>
              </a:path>
            </a:pathLst>
          </a:custGeom>
          <a:blipFill>
            <a:blip r:embed="rId2"/>
            <a:stretch>
              <a:fillRect l="0" t="0" r="0" b="0"/>
            </a:stretch>
          </a:blipFill>
          <a:ln w="38100" cap="sq">
            <a:solidFill>
              <a:srgbClr val="EEF4F3"/>
            </a:solidFill>
            <a:prstDash val="dash"/>
            <a:miter/>
          </a:ln>
        </p:spPr>
      </p:sp>
      <p:sp>
        <p:nvSpPr>
          <p:cNvPr name="TextBox 7" id="7"/>
          <p:cNvSpPr txBox="true"/>
          <p:nvPr/>
        </p:nvSpPr>
        <p:spPr>
          <a:xfrm rot="0">
            <a:off x="1028700" y="1019175"/>
            <a:ext cx="8927786"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GLOBAL LEVEL SHAP</a:t>
            </a:r>
          </a:p>
        </p:txBody>
      </p:sp>
      <p:sp>
        <p:nvSpPr>
          <p:cNvPr name="Freeform 8" id="8"/>
          <p:cNvSpPr/>
          <p:nvPr/>
        </p:nvSpPr>
        <p:spPr>
          <a:xfrm flipH="false" flipV="false" rot="0">
            <a:off x="930433" y="5616585"/>
            <a:ext cx="7261115" cy="3716930"/>
          </a:xfrm>
          <a:custGeom>
            <a:avLst/>
            <a:gdLst/>
            <a:ahLst/>
            <a:cxnLst/>
            <a:rect r="r" b="b" t="t" l="l"/>
            <a:pathLst>
              <a:path h="3716930" w="7261115">
                <a:moveTo>
                  <a:pt x="0" y="0"/>
                </a:moveTo>
                <a:lnTo>
                  <a:pt x="7261115" y="0"/>
                </a:lnTo>
                <a:lnTo>
                  <a:pt x="7261115" y="3716929"/>
                </a:lnTo>
                <a:lnTo>
                  <a:pt x="0" y="3716929"/>
                </a:lnTo>
                <a:lnTo>
                  <a:pt x="0" y="0"/>
                </a:lnTo>
                <a:close/>
              </a:path>
            </a:pathLst>
          </a:custGeom>
          <a:blipFill>
            <a:blip r:embed="rId3"/>
            <a:stretch>
              <a:fillRect l="0" t="-4162" r="0" b="-6690"/>
            </a:stretch>
          </a:blipFill>
          <a:ln w="38100" cap="sq">
            <a:solidFill>
              <a:srgbClr val="000000"/>
            </a:solidFill>
            <a:prstDash val="dash"/>
            <a:miter/>
          </a:ln>
        </p:spPr>
      </p:sp>
    </p:spTree>
  </p:cSld>
  <p:clrMapOvr>
    <a:masterClrMapping/>
  </p:clrMapOvr>
  <p:transition spd="fast">
    <p:fade/>
  </p:transition>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366661"/>
            <a:ext cx="6627996" cy="3862797"/>
          </a:xfrm>
          <a:custGeom>
            <a:avLst/>
            <a:gdLst/>
            <a:ahLst/>
            <a:cxnLst/>
            <a:rect r="r" b="b" t="t" l="l"/>
            <a:pathLst>
              <a:path h="3862797" w="6627996">
                <a:moveTo>
                  <a:pt x="0" y="0"/>
                </a:moveTo>
                <a:lnTo>
                  <a:pt x="6627996" y="0"/>
                </a:lnTo>
                <a:lnTo>
                  <a:pt x="6627996" y="3862797"/>
                </a:lnTo>
                <a:lnTo>
                  <a:pt x="0" y="3862797"/>
                </a:lnTo>
                <a:lnTo>
                  <a:pt x="0" y="0"/>
                </a:lnTo>
                <a:close/>
              </a:path>
            </a:pathLst>
          </a:custGeom>
          <a:blipFill>
            <a:blip r:embed="rId2"/>
            <a:stretch>
              <a:fillRect l="0" t="0" r="-688" b="-1180"/>
            </a:stretch>
          </a:blipFill>
          <a:ln w="38100" cap="sq">
            <a:solidFill>
              <a:srgbClr val="000000"/>
            </a:solidFill>
            <a:prstDash val="dash"/>
            <a:miter/>
          </a:ln>
        </p:spPr>
      </p:sp>
      <p:sp>
        <p:nvSpPr>
          <p:cNvPr name="TextBox 3" id="3"/>
          <p:cNvSpPr txBox="true"/>
          <p:nvPr/>
        </p:nvSpPr>
        <p:spPr>
          <a:xfrm rot="0">
            <a:off x="1406666" y="487363"/>
            <a:ext cx="5872065"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FALSE POSITIVES</a:t>
            </a:r>
          </a:p>
        </p:txBody>
      </p:sp>
      <p:sp>
        <p:nvSpPr>
          <p:cNvPr name="TextBox 4" id="4"/>
          <p:cNvSpPr txBox="true"/>
          <p:nvPr/>
        </p:nvSpPr>
        <p:spPr>
          <a:xfrm rot="0">
            <a:off x="1028700" y="6696075"/>
            <a:ext cx="5916271" cy="2562225"/>
          </a:xfrm>
          <a:prstGeom prst="rect">
            <a:avLst/>
          </a:prstGeom>
        </p:spPr>
        <p:txBody>
          <a:bodyPr anchor="t" rtlCol="false" tIns="0" lIns="0" bIns="0" rIns="0">
            <a:spAutoFit/>
          </a:bodyPr>
          <a:lstStyle/>
          <a:p>
            <a:pPr algn="l">
              <a:lnSpc>
                <a:spcPts val="2880"/>
              </a:lnSpc>
            </a:pPr>
            <a:r>
              <a:rPr lang="en-US" sz="2400" spc="144">
                <a:solidFill>
                  <a:srgbClr val="290606"/>
                </a:solidFill>
                <a:latin typeface="Telegraf"/>
                <a:ea typeface="Telegraf"/>
                <a:cs typeface="Telegraf"/>
                <a:sym typeface="Telegraf"/>
              </a:rPr>
              <a:t>A feature importance graph provides insights into the relative importance of different input variables or features in predicting the target variable (creditworthiness in this case).</a:t>
            </a:r>
          </a:p>
          <a:p>
            <a:pPr algn="l">
              <a:lnSpc>
                <a:spcPts val="2880"/>
              </a:lnSpc>
              <a:spcBef>
                <a:spcPct val="0"/>
              </a:spcBef>
            </a:pPr>
          </a:p>
        </p:txBody>
      </p:sp>
      <p:sp>
        <p:nvSpPr>
          <p:cNvPr name="Freeform 5" id="5"/>
          <p:cNvSpPr/>
          <p:nvPr/>
        </p:nvSpPr>
        <p:spPr>
          <a:xfrm flipH="false" flipV="false" rot="0">
            <a:off x="10523055" y="1366661"/>
            <a:ext cx="6736245" cy="3862797"/>
          </a:xfrm>
          <a:custGeom>
            <a:avLst/>
            <a:gdLst/>
            <a:ahLst/>
            <a:cxnLst/>
            <a:rect r="r" b="b" t="t" l="l"/>
            <a:pathLst>
              <a:path h="3862797" w="6736245">
                <a:moveTo>
                  <a:pt x="0" y="0"/>
                </a:moveTo>
                <a:lnTo>
                  <a:pt x="6736245" y="0"/>
                </a:lnTo>
                <a:lnTo>
                  <a:pt x="6736245" y="3862797"/>
                </a:lnTo>
                <a:lnTo>
                  <a:pt x="0" y="3862797"/>
                </a:lnTo>
                <a:lnTo>
                  <a:pt x="0" y="0"/>
                </a:lnTo>
                <a:close/>
              </a:path>
            </a:pathLst>
          </a:custGeom>
          <a:blipFill>
            <a:blip r:embed="rId3"/>
            <a:stretch>
              <a:fillRect l="0" t="0" r="-851" b="-1484"/>
            </a:stretch>
          </a:blipFill>
          <a:ln w="38100" cap="sq">
            <a:solidFill>
              <a:srgbClr val="000000"/>
            </a:solidFill>
            <a:prstDash val="dash"/>
            <a:miter/>
          </a:ln>
        </p:spPr>
      </p:sp>
      <p:sp>
        <p:nvSpPr>
          <p:cNvPr name="TextBox 6" id="6"/>
          <p:cNvSpPr txBox="true"/>
          <p:nvPr/>
        </p:nvSpPr>
        <p:spPr>
          <a:xfrm rot="0">
            <a:off x="10978133" y="487363"/>
            <a:ext cx="5872065"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FALSE NEGATIVES</a:t>
            </a:r>
          </a:p>
        </p:txBody>
      </p:sp>
      <p:sp>
        <p:nvSpPr>
          <p:cNvPr name="TextBox 7" id="7"/>
          <p:cNvSpPr txBox="true"/>
          <p:nvPr/>
        </p:nvSpPr>
        <p:spPr>
          <a:xfrm rot="0">
            <a:off x="10569030" y="6696075"/>
            <a:ext cx="6690270" cy="2562225"/>
          </a:xfrm>
          <a:prstGeom prst="rect">
            <a:avLst/>
          </a:prstGeom>
        </p:spPr>
        <p:txBody>
          <a:bodyPr anchor="t" rtlCol="false" tIns="0" lIns="0" bIns="0" rIns="0">
            <a:spAutoFit/>
          </a:bodyPr>
          <a:lstStyle/>
          <a:p>
            <a:pPr algn="l" marL="518163" indent="-259082" lvl="1">
              <a:lnSpc>
                <a:spcPts val="2880"/>
              </a:lnSpc>
              <a:buFont typeface="Arial"/>
              <a:buChar char="•"/>
            </a:pPr>
            <a:r>
              <a:rPr lang="en-US" sz="2400" spc="144" u="sng">
                <a:solidFill>
                  <a:srgbClr val="290606"/>
                </a:solidFill>
                <a:latin typeface="Telegraf"/>
                <a:ea typeface="Telegraf"/>
                <a:cs typeface="Telegraf"/>
                <a:sym typeface="Telegraf"/>
              </a:rPr>
              <a:t>High Value</a:t>
            </a:r>
            <a:r>
              <a:rPr lang="en-US" sz="2400" spc="144">
                <a:solidFill>
                  <a:srgbClr val="290606"/>
                </a:solidFill>
                <a:latin typeface="Telegraf"/>
                <a:ea typeface="Telegraf"/>
                <a:cs typeface="Telegraf"/>
                <a:sym typeface="Telegraf"/>
              </a:rPr>
              <a:t> is denoted by </a:t>
            </a:r>
            <a:r>
              <a:rPr lang="en-US" sz="2400" spc="144">
                <a:solidFill>
                  <a:srgbClr val="E52B82"/>
                </a:solidFill>
                <a:latin typeface="Telegraf Bold"/>
                <a:ea typeface="Telegraf Bold"/>
                <a:cs typeface="Telegraf Bold"/>
                <a:sym typeface="Telegraf Bold"/>
              </a:rPr>
              <a:t>red</a:t>
            </a:r>
            <a:r>
              <a:rPr lang="en-US" sz="2400" spc="144">
                <a:solidFill>
                  <a:srgbClr val="290606"/>
                </a:solidFill>
                <a:latin typeface="Telegraf"/>
                <a:ea typeface="Telegraf"/>
                <a:cs typeface="Telegraf"/>
                <a:sym typeface="Telegraf"/>
              </a:rPr>
              <a:t>, </a:t>
            </a:r>
            <a:r>
              <a:rPr lang="en-US" sz="2400" spc="144" u="sng">
                <a:solidFill>
                  <a:srgbClr val="290606"/>
                </a:solidFill>
                <a:latin typeface="Telegraf"/>
                <a:ea typeface="Telegraf"/>
                <a:cs typeface="Telegraf"/>
                <a:sym typeface="Telegraf"/>
              </a:rPr>
              <a:t>Low value</a:t>
            </a:r>
            <a:r>
              <a:rPr lang="en-US" sz="2400" spc="144">
                <a:solidFill>
                  <a:srgbClr val="290606"/>
                </a:solidFill>
                <a:latin typeface="Telegraf"/>
                <a:ea typeface="Telegraf"/>
                <a:cs typeface="Telegraf"/>
                <a:sym typeface="Telegraf"/>
              </a:rPr>
              <a:t> is denoted by</a:t>
            </a:r>
            <a:r>
              <a:rPr lang="en-US" sz="2400" spc="144">
                <a:solidFill>
                  <a:srgbClr val="38B6FF"/>
                </a:solidFill>
                <a:latin typeface="Telegraf Bold"/>
                <a:ea typeface="Telegraf Bold"/>
                <a:cs typeface="Telegraf Bold"/>
                <a:sym typeface="Telegraf Bold"/>
              </a:rPr>
              <a:t> blue</a:t>
            </a:r>
          </a:p>
          <a:p>
            <a:pPr algn="l">
              <a:lnSpc>
                <a:spcPts val="2880"/>
              </a:lnSpc>
            </a:pPr>
          </a:p>
          <a:p>
            <a:pPr algn="l" marL="518163" indent="-259082" lvl="1">
              <a:lnSpc>
                <a:spcPts val="2880"/>
              </a:lnSpc>
              <a:buFont typeface="Arial"/>
              <a:buChar char="•"/>
            </a:pPr>
            <a:r>
              <a:rPr lang="en-US" sz="2400" spc="144">
                <a:solidFill>
                  <a:srgbClr val="290606"/>
                </a:solidFill>
                <a:latin typeface="Telegraf"/>
                <a:ea typeface="Telegraf"/>
                <a:cs typeface="Telegraf"/>
                <a:sym typeface="Telegraf"/>
              </a:rPr>
              <a:t>The positive SHAP values work towards increasing the predictive power of the model, negative SHAP values work vice versa.</a:t>
            </a:r>
          </a:p>
        </p:txBody>
      </p:sp>
      <p:sp>
        <p:nvSpPr>
          <p:cNvPr name="Freeform 8" id="8"/>
          <p:cNvSpPr/>
          <p:nvPr/>
        </p:nvSpPr>
        <p:spPr>
          <a:xfrm flipH="false" flipV="false" rot="-554935">
            <a:off x="7724228" y="2300779"/>
            <a:ext cx="2266188" cy="1023653"/>
          </a:xfrm>
          <a:custGeom>
            <a:avLst/>
            <a:gdLst/>
            <a:ahLst/>
            <a:cxnLst/>
            <a:rect r="r" b="b" t="t" l="l"/>
            <a:pathLst>
              <a:path h="1023653" w="2266188">
                <a:moveTo>
                  <a:pt x="0" y="0"/>
                </a:moveTo>
                <a:lnTo>
                  <a:pt x="2266188" y="0"/>
                </a:lnTo>
                <a:lnTo>
                  <a:pt x="2266188" y="1023653"/>
                </a:lnTo>
                <a:lnTo>
                  <a:pt x="0" y="10236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transition spd="fast">
    <p:fade/>
  </p:transition>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0469779" y="1560512"/>
            <a:ext cx="6789521" cy="4407558"/>
          </a:xfrm>
          <a:custGeom>
            <a:avLst/>
            <a:gdLst/>
            <a:ahLst/>
            <a:cxnLst/>
            <a:rect r="r" b="b" t="t" l="l"/>
            <a:pathLst>
              <a:path h="4407558" w="6789521">
                <a:moveTo>
                  <a:pt x="0" y="0"/>
                </a:moveTo>
                <a:lnTo>
                  <a:pt x="6789521" y="0"/>
                </a:lnTo>
                <a:lnTo>
                  <a:pt x="6789521" y="4407558"/>
                </a:lnTo>
                <a:lnTo>
                  <a:pt x="0" y="4407558"/>
                </a:lnTo>
                <a:lnTo>
                  <a:pt x="0" y="0"/>
                </a:lnTo>
                <a:close/>
              </a:path>
            </a:pathLst>
          </a:custGeom>
          <a:blipFill>
            <a:blip r:embed="rId2"/>
            <a:stretch>
              <a:fillRect l="-921" t="0" r="-921" b="0"/>
            </a:stretch>
          </a:blipFill>
          <a:ln w="38100" cap="sq">
            <a:solidFill>
              <a:srgbClr val="000000"/>
            </a:solidFill>
            <a:prstDash val="dash"/>
            <a:miter/>
          </a:ln>
        </p:spPr>
      </p:sp>
      <p:sp>
        <p:nvSpPr>
          <p:cNvPr name="TextBox 3" id="3"/>
          <p:cNvSpPr txBox="true"/>
          <p:nvPr/>
        </p:nvSpPr>
        <p:spPr>
          <a:xfrm rot="0">
            <a:off x="10928507" y="487363"/>
            <a:ext cx="5872065"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FALSE NEGATIVES</a:t>
            </a:r>
          </a:p>
        </p:txBody>
      </p:sp>
      <p:sp>
        <p:nvSpPr>
          <p:cNvPr name="Freeform 4" id="4"/>
          <p:cNvSpPr/>
          <p:nvPr/>
        </p:nvSpPr>
        <p:spPr>
          <a:xfrm flipH="false" flipV="false" rot="0">
            <a:off x="1028700" y="1560512"/>
            <a:ext cx="6680416" cy="4407558"/>
          </a:xfrm>
          <a:custGeom>
            <a:avLst/>
            <a:gdLst/>
            <a:ahLst/>
            <a:cxnLst/>
            <a:rect r="r" b="b" t="t" l="l"/>
            <a:pathLst>
              <a:path h="4407558" w="6680416">
                <a:moveTo>
                  <a:pt x="0" y="0"/>
                </a:moveTo>
                <a:lnTo>
                  <a:pt x="6680416" y="0"/>
                </a:lnTo>
                <a:lnTo>
                  <a:pt x="6680416" y="4407558"/>
                </a:lnTo>
                <a:lnTo>
                  <a:pt x="0" y="4407558"/>
                </a:lnTo>
                <a:lnTo>
                  <a:pt x="0" y="0"/>
                </a:lnTo>
                <a:close/>
              </a:path>
            </a:pathLst>
          </a:custGeom>
          <a:blipFill>
            <a:blip r:embed="rId3"/>
            <a:stretch>
              <a:fillRect l="0" t="0" r="-946" b="-358"/>
            </a:stretch>
          </a:blipFill>
          <a:ln w="38100" cap="sq">
            <a:solidFill>
              <a:srgbClr val="000000"/>
            </a:solidFill>
            <a:prstDash val="dash"/>
            <a:miter/>
          </a:ln>
        </p:spPr>
      </p:sp>
      <p:sp>
        <p:nvSpPr>
          <p:cNvPr name="TextBox 5" id="5"/>
          <p:cNvSpPr txBox="true"/>
          <p:nvPr/>
        </p:nvSpPr>
        <p:spPr>
          <a:xfrm rot="0">
            <a:off x="1432876" y="487363"/>
            <a:ext cx="5872065"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FALSE POSITIVES</a:t>
            </a:r>
          </a:p>
        </p:txBody>
      </p:sp>
      <p:sp>
        <p:nvSpPr>
          <p:cNvPr name="TextBox 6" id="6"/>
          <p:cNvSpPr txBox="true"/>
          <p:nvPr/>
        </p:nvSpPr>
        <p:spPr>
          <a:xfrm rot="0">
            <a:off x="1028700" y="6696075"/>
            <a:ext cx="6841736" cy="2924175"/>
          </a:xfrm>
          <a:prstGeom prst="rect">
            <a:avLst/>
          </a:prstGeom>
        </p:spPr>
        <p:txBody>
          <a:bodyPr anchor="t" rtlCol="false" tIns="0" lIns="0" bIns="0" rIns="0">
            <a:spAutoFit/>
          </a:bodyPr>
          <a:lstStyle/>
          <a:p>
            <a:pPr algn="l">
              <a:lnSpc>
                <a:spcPts val="2880"/>
              </a:lnSpc>
            </a:pPr>
            <a:r>
              <a:rPr lang="en-US" sz="2400" spc="144">
                <a:solidFill>
                  <a:srgbClr val="290606"/>
                </a:solidFill>
                <a:latin typeface="Telegraf"/>
                <a:ea typeface="Telegraf"/>
                <a:cs typeface="Telegraf"/>
                <a:sym typeface="Telegraf"/>
              </a:rPr>
              <a:t>Model has created assumptions that if a Received principal is low regardless of the work experience the loan is default.</a:t>
            </a:r>
          </a:p>
          <a:p>
            <a:pPr algn="l">
              <a:lnSpc>
                <a:spcPts val="2880"/>
              </a:lnSpc>
            </a:pPr>
          </a:p>
          <a:p>
            <a:pPr algn="l">
              <a:lnSpc>
                <a:spcPts val="2880"/>
              </a:lnSpc>
              <a:spcBef>
                <a:spcPct val="0"/>
              </a:spcBef>
            </a:pPr>
            <a:r>
              <a:rPr lang="en-US" sz="2400" spc="144">
                <a:solidFill>
                  <a:srgbClr val="290606"/>
                </a:solidFill>
                <a:latin typeface="Telegraf"/>
                <a:ea typeface="Telegraf"/>
                <a:cs typeface="Telegraf"/>
                <a:sym typeface="Telegraf"/>
              </a:rPr>
              <a:t>i.e, Regardless of the low received principal and low work experience, there are several instances of individuals repaying back the loan.</a:t>
            </a:r>
          </a:p>
        </p:txBody>
      </p:sp>
      <p:sp>
        <p:nvSpPr>
          <p:cNvPr name="TextBox 7" id="7"/>
          <p:cNvSpPr txBox="true"/>
          <p:nvPr/>
        </p:nvSpPr>
        <p:spPr>
          <a:xfrm rot="0">
            <a:off x="10469779" y="6696075"/>
            <a:ext cx="6841736" cy="2562225"/>
          </a:xfrm>
          <a:prstGeom prst="rect">
            <a:avLst/>
          </a:prstGeom>
        </p:spPr>
        <p:txBody>
          <a:bodyPr anchor="t" rtlCol="false" tIns="0" lIns="0" bIns="0" rIns="0">
            <a:spAutoFit/>
          </a:bodyPr>
          <a:lstStyle/>
          <a:p>
            <a:pPr algn="l">
              <a:lnSpc>
                <a:spcPts val="2880"/>
              </a:lnSpc>
            </a:pPr>
            <a:r>
              <a:rPr lang="en-US" sz="2400" spc="144">
                <a:solidFill>
                  <a:srgbClr val="290606"/>
                </a:solidFill>
                <a:latin typeface="Telegraf"/>
                <a:ea typeface="Telegraf"/>
                <a:cs typeface="Telegraf"/>
                <a:sym typeface="Telegraf"/>
              </a:rPr>
              <a:t>Model has created the assumption that if a Received principal is high regardless of High Interest rate the loan is not default.</a:t>
            </a:r>
          </a:p>
          <a:p>
            <a:pPr algn="l">
              <a:lnSpc>
                <a:spcPts val="2880"/>
              </a:lnSpc>
            </a:pPr>
          </a:p>
          <a:p>
            <a:pPr algn="l">
              <a:lnSpc>
                <a:spcPts val="2880"/>
              </a:lnSpc>
              <a:spcBef>
                <a:spcPct val="0"/>
              </a:spcBef>
            </a:pPr>
            <a:r>
              <a:rPr lang="en-US" sz="2400" spc="144">
                <a:solidFill>
                  <a:srgbClr val="290606"/>
                </a:solidFill>
                <a:latin typeface="Telegraf"/>
                <a:ea typeface="Telegraf"/>
                <a:cs typeface="Telegraf"/>
                <a:sym typeface="Telegraf"/>
              </a:rPr>
              <a:t>i.e, Regardless of the high received principal, there are instances of individuals not repaying back the loan amount.</a:t>
            </a:r>
          </a:p>
        </p:txBody>
      </p:sp>
      <p:sp>
        <p:nvSpPr>
          <p:cNvPr name="Freeform 8" id="8"/>
          <p:cNvSpPr/>
          <p:nvPr/>
        </p:nvSpPr>
        <p:spPr>
          <a:xfrm flipH="false" flipV="true" rot="428006">
            <a:off x="7925225" y="3737917"/>
            <a:ext cx="2266188" cy="1023653"/>
          </a:xfrm>
          <a:custGeom>
            <a:avLst/>
            <a:gdLst/>
            <a:ahLst/>
            <a:cxnLst/>
            <a:rect r="r" b="b" t="t" l="l"/>
            <a:pathLst>
              <a:path h="1023653" w="2266188">
                <a:moveTo>
                  <a:pt x="0" y="1023652"/>
                </a:moveTo>
                <a:lnTo>
                  <a:pt x="2266188" y="1023652"/>
                </a:lnTo>
                <a:lnTo>
                  <a:pt x="2266188" y="0"/>
                </a:lnTo>
                <a:lnTo>
                  <a:pt x="0" y="0"/>
                </a:lnTo>
                <a:lnTo>
                  <a:pt x="0" y="1023652"/>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3229520"/>
            <a:ext cx="9457885" cy="5807473"/>
          </a:xfrm>
          <a:custGeom>
            <a:avLst/>
            <a:gdLst/>
            <a:ahLst/>
            <a:cxnLst/>
            <a:rect r="r" b="b" t="t" l="l"/>
            <a:pathLst>
              <a:path h="5807473" w="9457885">
                <a:moveTo>
                  <a:pt x="0" y="0"/>
                </a:moveTo>
                <a:lnTo>
                  <a:pt x="9457885" y="0"/>
                </a:lnTo>
                <a:lnTo>
                  <a:pt x="9457885" y="5807473"/>
                </a:lnTo>
                <a:lnTo>
                  <a:pt x="0" y="5807473"/>
                </a:lnTo>
                <a:lnTo>
                  <a:pt x="0" y="0"/>
                </a:lnTo>
                <a:close/>
              </a:path>
            </a:pathLst>
          </a:custGeom>
          <a:blipFill>
            <a:blip r:embed="rId2"/>
            <a:stretch>
              <a:fillRect l="0" t="0" r="0" b="0"/>
            </a:stretch>
          </a:blipFill>
          <a:ln w="38100" cap="sq">
            <a:solidFill>
              <a:srgbClr val="000000"/>
            </a:solidFill>
            <a:prstDash val="dash"/>
            <a:miter/>
          </a:ln>
        </p:spPr>
      </p:sp>
      <p:sp>
        <p:nvSpPr>
          <p:cNvPr name="Freeform 3" id="3"/>
          <p:cNvSpPr/>
          <p:nvPr/>
        </p:nvSpPr>
        <p:spPr>
          <a:xfrm flipH="false" flipV="false" rot="0">
            <a:off x="1028700" y="1535122"/>
            <a:ext cx="9457885" cy="1442728"/>
          </a:xfrm>
          <a:custGeom>
            <a:avLst/>
            <a:gdLst/>
            <a:ahLst/>
            <a:cxnLst/>
            <a:rect r="r" b="b" t="t" l="l"/>
            <a:pathLst>
              <a:path h="1442728" w="9457885">
                <a:moveTo>
                  <a:pt x="0" y="0"/>
                </a:moveTo>
                <a:lnTo>
                  <a:pt x="9457885" y="0"/>
                </a:lnTo>
                <a:lnTo>
                  <a:pt x="9457885" y="1442728"/>
                </a:lnTo>
                <a:lnTo>
                  <a:pt x="0" y="1442728"/>
                </a:lnTo>
                <a:lnTo>
                  <a:pt x="0" y="0"/>
                </a:lnTo>
                <a:close/>
              </a:path>
            </a:pathLst>
          </a:custGeom>
          <a:blipFill>
            <a:blip r:embed="rId3"/>
            <a:stretch>
              <a:fillRect l="0" t="0" r="0" b="0"/>
            </a:stretch>
          </a:blipFill>
        </p:spPr>
      </p:sp>
      <p:sp>
        <p:nvSpPr>
          <p:cNvPr name="TextBox 4" id="4"/>
          <p:cNvSpPr txBox="true"/>
          <p:nvPr/>
        </p:nvSpPr>
        <p:spPr>
          <a:xfrm rot="0">
            <a:off x="11047571" y="1506547"/>
            <a:ext cx="5925755" cy="5095875"/>
          </a:xfrm>
          <a:prstGeom prst="rect">
            <a:avLst/>
          </a:prstGeom>
        </p:spPr>
        <p:txBody>
          <a:bodyPr anchor="t" rtlCol="false" tIns="0" lIns="0" bIns="0" rIns="0">
            <a:spAutoFit/>
          </a:bodyPr>
          <a:lstStyle/>
          <a:p>
            <a:pPr algn="l">
              <a:lnSpc>
                <a:spcPts val="2880"/>
              </a:lnSpc>
            </a:pPr>
            <a:r>
              <a:rPr lang="en-US" sz="2400" spc="144">
                <a:solidFill>
                  <a:srgbClr val="290606"/>
                </a:solidFill>
                <a:latin typeface="Telegraf"/>
                <a:ea typeface="Telegraf"/>
                <a:cs typeface="Telegraf"/>
                <a:sym typeface="Telegraf"/>
              </a:rPr>
              <a:t>f(x) is the output of the model. For Instance 1, the model output is close to 0 and 0 stands for ‘non default’.</a:t>
            </a:r>
          </a:p>
          <a:p>
            <a:pPr algn="l">
              <a:lnSpc>
                <a:spcPts val="2880"/>
              </a:lnSpc>
            </a:pPr>
          </a:p>
          <a:p>
            <a:pPr algn="l">
              <a:lnSpc>
                <a:spcPts val="2880"/>
              </a:lnSpc>
            </a:pPr>
          </a:p>
          <a:p>
            <a:pPr algn="l">
              <a:lnSpc>
                <a:spcPts val="2880"/>
              </a:lnSpc>
            </a:pPr>
            <a:r>
              <a:rPr lang="en-US" sz="2400" spc="144">
                <a:solidFill>
                  <a:srgbClr val="290606"/>
                </a:solidFill>
                <a:latin typeface="Telegraf"/>
                <a:ea typeface="Telegraf"/>
                <a:cs typeface="Telegraf"/>
                <a:sym typeface="Telegraf"/>
              </a:rPr>
              <a:t>We can see numerically how each feature value impacted in calculating the f(x) of the model.</a:t>
            </a:r>
          </a:p>
          <a:p>
            <a:pPr algn="l">
              <a:lnSpc>
                <a:spcPts val="2880"/>
              </a:lnSpc>
            </a:pPr>
          </a:p>
          <a:p>
            <a:pPr algn="l">
              <a:lnSpc>
                <a:spcPts val="2880"/>
              </a:lnSpc>
              <a:spcBef>
                <a:spcPct val="0"/>
              </a:spcBef>
            </a:pPr>
            <a:r>
              <a:rPr lang="en-US" sz="2400" spc="144">
                <a:solidFill>
                  <a:srgbClr val="290606"/>
                </a:solidFill>
                <a:latin typeface="Telegraf"/>
                <a:ea typeface="Telegraf"/>
                <a:cs typeface="Telegraf"/>
                <a:sym typeface="Telegraf"/>
              </a:rPr>
              <a:t>Here the Loan Amount was not missing, this made the model drastically decrease the chances of the output being a default prediciton.</a:t>
            </a:r>
          </a:p>
        </p:txBody>
      </p:sp>
      <p:sp>
        <p:nvSpPr>
          <p:cNvPr name="TextBox 5" id="5"/>
          <p:cNvSpPr txBox="true"/>
          <p:nvPr/>
        </p:nvSpPr>
        <p:spPr>
          <a:xfrm rot="0">
            <a:off x="1028700" y="461972"/>
            <a:ext cx="8927786"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INSTANCE LEVEL SHAP</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535122"/>
            <a:ext cx="8927786" cy="5233530"/>
          </a:xfrm>
          <a:custGeom>
            <a:avLst/>
            <a:gdLst/>
            <a:ahLst/>
            <a:cxnLst/>
            <a:rect r="r" b="b" t="t" l="l"/>
            <a:pathLst>
              <a:path h="5233530" w="8927786">
                <a:moveTo>
                  <a:pt x="0" y="0"/>
                </a:moveTo>
                <a:lnTo>
                  <a:pt x="8927786" y="0"/>
                </a:lnTo>
                <a:lnTo>
                  <a:pt x="8927786" y="5233530"/>
                </a:lnTo>
                <a:lnTo>
                  <a:pt x="0" y="5233530"/>
                </a:lnTo>
                <a:lnTo>
                  <a:pt x="0" y="0"/>
                </a:lnTo>
                <a:close/>
              </a:path>
            </a:pathLst>
          </a:custGeom>
          <a:blipFill>
            <a:blip r:embed="rId2"/>
            <a:stretch>
              <a:fillRect l="0" t="0" r="0" b="0"/>
            </a:stretch>
          </a:blipFill>
        </p:spPr>
      </p:sp>
      <p:sp>
        <p:nvSpPr>
          <p:cNvPr name="Freeform 3" id="3"/>
          <p:cNvSpPr/>
          <p:nvPr/>
        </p:nvSpPr>
        <p:spPr>
          <a:xfrm flipH="false" flipV="false" rot="0">
            <a:off x="1028700" y="6768652"/>
            <a:ext cx="8927786" cy="2646260"/>
          </a:xfrm>
          <a:custGeom>
            <a:avLst/>
            <a:gdLst/>
            <a:ahLst/>
            <a:cxnLst/>
            <a:rect r="r" b="b" t="t" l="l"/>
            <a:pathLst>
              <a:path h="2646260" w="8927786">
                <a:moveTo>
                  <a:pt x="0" y="0"/>
                </a:moveTo>
                <a:lnTo>
                  <a:pt x="8927786" y="0"/>
                </a:lnTo>
                <a:lnTo>
                  <a:pt x="8927786" y="2646260"/>
                </a:lnTo>
                <a:lnTo>
                  <a:pt x="0" y="2646260"/>
                </a:lnTo>
                <a:lnTo>
                  <a:pt x="0" y="0"/>
                </a:lnTo>
                <a:close/>
              </a:path>
            </a:pathLst>
          </a:custGeom>
          <a:blipFill>
            <a:blip r:embed="rId3"/>
            <a:stretch>
              <a:fillRect l="0" t="0" r="0" b="0"/>
            </a:stretch>
          </a:blipFill>
        </p:spPr>
      </p:sp>
      <p:sp>
        <p:nvSpPr>
          <p:cNvPr name="TextBox 4" id="4"/>
          <p:cNvSpPr txBox="true"/>
          <p:nvPr/>
        </p:nvSpPr>
        <p:spPr>
          <a:xfrm rot="0">
            <a:off x="1028700" y="461972"/>
            <a:ext cx="8927786"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ANCHORS</a:t>
            </a:r>
          </a:p>
        </p:txBody>
      </p:sp>
      <p:sp>
        <p:nvSpPr>
          <p:cNvPr name="TextBox 5" id="5"/>
          <p:cNvSpPr txBox="true"/>
          <p:nvPr/>
        </p:nvSpPr>
        <p:spPr>
          <a:xfrm rot="0">
            <a:off x="10383650" y="1506547"/>
            <a:ext cx="6875650" cy="7629525"/>
          </a:xfrm>
          <a:prstGeom prst="rect">
            <a:avLst/>
          </a:prstGeom>
        </p:spPr>
        <p:txBody>
          <a:bodyPr anchor="t" rtlCol="false" tIns="0" lIns="0" bIns="0" rIns="0">
            <a:spAutoFit/>
          </a:bodyPr>
          <a:lstStyle/>
          <a:p>
            <a:pPr algn="l">
              <a:lnSpc>
                <a:spcPts val="2880"/>
              </a:lnSpc>
            </a:pPr>
            <a:r>
              <a:rPr lang="en-US" sz="2400" spc="144">
                <a:solidFill>
                  <a:srgbClr val="290606"/>
                </a:solidFill>
                <a:latin typeface="Telegraf"/>
                <a:ea typeface="Telegraf"/>
                <a:cs typeface="Telegraf"/>
                <a:sym typeface="Telegraf"/>
              </a:rPr>
              <a:t>Data scientists can use Anchors to provide easy-to-understand explanations for specific credit lending decisions made by the model.</a:t>
            </a:r>
          </a:p>
          <a:p>
            <a:pPr algn="l">
              <a:lnSpc>
                <a:spcPts val="2880"/>
              </a:lnSpc>
            </a:pPr>
          </a:p>
          <a:p>
            <a:pPr algn="l" marL="518163" indent="-259082" lvl="1">
              <a:lnSpc>
                <a:spcPts val="2880"/>
              </a:lnSpc>
              <a:buFont typeface="Arial"/>
              <a:buChar char="•"/>
            </a:pPr>
            <a:r>
              <a:rPr lang="en-US" sz="2400" spc="144">
                <a:solidFill>
                  <a:srgbClr val="290606"/>
                </a:solidFill>
                <a:latin typeface="Telegraf Bold"/>
                <a:ea typeface="Telegraf Bold"/>
                <a:cs typeface="Telegraf Bold"/>
                <a:sym typeface="Telegraf Bold"/>
              </a:rPr>
              <a:t>Case 1:</a:t>
            </a:r>
            <a:r>
              <a:rPr lang="en-US" sz="2400" spc="144">
                <a:solidFill>
                  <a:srgbClr val="290606"/>
                </a:solidFill>
                <a:latin typeface="Telegraf"/>
                <a:ea typeface="Telegraf"/>
                <a:cs typeface="Telegraf"/>
                <a:sym typeface="Telegraf"/>
              </a:rPr>
              <a:t> (approved for a loan). Data scientists can use Anchors to identify the most influential features that led to the approval decision and create an anchor rule</a:t>
            </a:r>
          </a:p>
          <a:p>
            <a:pPr algn="l">
              <a:lnSpc>
                <a:spcPts val="2880"/>
              </a:lnSpc>
            </a:pPr>
            <a:r>
              <a:rPr lang="en-US" sz="2400" spc="144">
                <a:solidFill>
                  <a:srgbClr val="290606"/>
                </a:solidFill>
                <a:latin typeface="Telegraf"/>
                <a:ea typeface="Telegraf"/>
                <a:cs typeface="Telegraf"/>
                <a:sym typeface="Telegraf"/>
              </a:rPr>
              <a:t>Eg., </a:t>
            </a:r>
            <a:r>
              <a:rPr lang="en-US" sz="2400" spc="144">
                <a:solidFill>
                  <a:srgbClr val="290606"/>
                </a:solidFill>
                <a:latin typeface="Telegraf"/>
                <a:ea typeface="Telegraf"/>
                <a:cs typeface="Telegraf"/>
                <a:sym typeface="Telegraf"/>
              </a:rPr>
              <a:t>If income is greater than X dollars and credit score is greater than Y, approve the loan. </a:t>
            </a:r>
          </a:p>
          <a:p>
            <a:pPr algn="l">
              <a:lnSpc>
                <a:spcPts val="2880"/>
              </a:lnSpc>
            </a:pPr>
          </a:p>
          <a:p>
            <a:pPr algn="l" marL="518163" indent="-259082" lvl="1">
              <a:lnSpc>
                <a:spcPts val="2880"/>
              </a:lnSpc>
              <a:buFont typeface="Arial"/>
              <a:buChar char="•"/>
            </a:pPr>
            <a:r>
              <a:rPr lang="en-US" sz="2400" spc="144">
                <a:solidFill>
                  <a:srgbClr val="290606"/>
                </a:solidFill>
                <a:latin typeface="Telegraf Bold"/>
                <a:ea typeface="Telegraf Bold"/>
                <a:cs typeface="Telegraf Bold"/>
                <a:sym typeface="Telegraf Bold"/>
              </a:rPr>
              <a:t>Case 2:</a:t>
            </a:r>
            <a:r>
              <a:rPr lang="en-US" sz="2400" spc="144">
                <a:solidFill>
                  <a:srgbClr val="290606"/>
                </a:solidFill>
                <a:latin typeface="Telegraf"/>
                <a:ea typeface="Telegraf"/>
                <a:cs typeface="Telegraf"/>
                <a:sym typeface="Telegraf"/>
              </a:rPr>
              <a:t> (denied credit) Anchors can help data scientists identify the decisive factors behind the denial. </a:t>
            </a:r>
          </a:p>
          <a:p>
            <a:pPr algn="l">
              <a:lnSpc>
                <a:spcPts val="2880"/>
              </a:lnSpc>
            </a:pPr>
            <a:r>
              <a:rPr lang="en-US" sz="2400" spc="144">
                <a:solidFill>
                  <a:srgbClr val="290606"/>
                </a:solidFill>
                <a:latin typeface="Telegraf"/>
                <a:ea typeface="Telegraf"/>
                <a:cs typeface="Telegraf"/>
                <a:sym typeface="Telegraf"/>
              </a:rPr>
              <a:t>Eg.,</a:t>
            </a:r>
            <a:r>
              <a:rPr lang="en-US" sz="2400" spc="144">
                <a:solidFill>
                  <a:srgbClr val="290606"/>
                </a:solidFill>
                <a:latin typeface="Telegraf"/>
                <a:ea typeface="Telegraf"/>
                <a:cs typeface="Telegraf"/>
                <a:sym typeface="Telegraf"/>
              </a:rPr>
              <a:t> If outstanding debt is greater than $Z or employment length is less than T years, deny the loan. </a:t>
            </a:r>
          </a:p>
          <a:p>
            <a:pPr algn="l">
              <a:lnSpc>
                <a:spcPts val="2880"/>
              </a:lnSpc>
              <a:spcBef>
                <a:spcPct val="0"/>
              </a:spcBef>
            </a:pP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540341" y="2300586"/>
            <a:ext cx="9280506" cy="2997827"/>
          </a:xfrm>
          <a:custGeom>
            <a:avLst/>
            <a:gdLst/>
            <a:ahLst/>
            <a:cxnLst/>
            <a:rect r="r" b="b" t="t" l="l"/>
            <a:pathLst>
              <a:path h="2997827" w="9280506">
                <a:moveTo>
                  <a:pt x="0" y="0"/>
                </a:moveTo>
                <a:lnTo>
                  <a:pt x="9280506" y="0"/>
                </a:lnTo>
                <a:lnTo>
                  <a:pt x="9280506" y="2997827"/>
                </a:lnTo>
                <a:lnTo>
                  <a:pt x="0" y="2997827"/>
                </a:lnTo>
                <a:lnTo>
                  <a:pt x="0" y="0"/>
                </a:lnTo>
                <a:close/>
              </a:path>
            </a:pathLst>
          </a:custGeom>
          <a:blipFill>
            <a:blip r:embed="rId2"/>
            <a:stretch>
              <a:fillRect l="0" t="0" r="0" b="0"/>
            </a:stretch>
          </a:blipFill>
        </p:spPr>
      </p:sp>
      <p:sp>
        <p:nvSpPr>
          <p:cNvPr name="Freeform 3" id="3"/>
          <p:cNvSpPr/>
          <p:nvPr/>
        </p:nvSpPr>
        <p:spPr>
          <a:xfrm flipH="false" flipV="false" rot="0">
            <a:off x="540341" y="6671840"/>
            <a:ext cx="9280506" cy="1949990"/>
          </a:xfrm>
          <a:custGeom>
            <a:avLst/>
            <a:gdLst/>
            <a:ahLst/>
            <a:cxnLst/>
            <a:rect r="r" b="b" t="t" l="l"/>
            <a:pathLst>
              <a:path h="1949990" w="9280506">
                <a:moveTo>
                  <a:pt x="0" y="0"/>
                </a:moveTo>
                <a:lnTo>
                  <a:pt x="9280506" y="0"/>
                </a:lnTo>
                <a:lnTo>
                  <a:pt x="9280506" y="1949990"/>
                </a:lnTo>
                <a:lnTo>
                  <a:pt x="0" y="1949990"/>
                </a:lnTo>
                <a:lnTo>
                  <a:pt x="0" y="0"/>
                </a:lnTo>
                <a:close/>
              </a:path>
            </a:pathLst>
          </a:custGeom>
          <a:blipFill>
            <a:blip r:embed="rId3"/>
            <a:stretch>
              <a:fillRect l="0" t="0" r="0" b="0"/>
            </a:stretch>
          </a:blipFill>
        </p:spPr>
      </p:sp>
      <p:sp>
        <p:nvSpPr>
          <p:cNvPr name="TextBox 4" id="4"/>
          <p:cNvSpPr txBox="true"/>
          <p:nvPr/>
        </p:nvSpPr>
        <p:spPr>
          <a:xfrm rot="0">
            <a:off x="540341" y="1186161"/>
            <a:ext cx="6875650" cy="1114425"/>
          </a:xfrm>
          <a:prstGeom prst="rect">
            <a:avLst/>
          </a:prstGeom>
        </p:spPr>
        <p:txBody>
          <a:bodyPr anchor="t" rtlCol="false" tIns="0" lIns="0" bIns="0" rIns="0">
            <a:spAutoFit/>
          </a:bodyPr>
          <a:lstStyle/>
          <a:p>
            <a:pPr algn="l">
              <a:lnSpc>
                <a:spcPts val="2880"/>
              </a:lnSpc>
            </a:pPr>
          </a:p>
          <a:p>
            <a:pPr algn="l" marL="518163" indent="-259082" lvl="1">
              <a:lnSpc>
                <a:spcPts val="2880"/>
              </a:lnSpc>
              <a:buFont typeface="Arial"/>
              <a:buChar char="•"/>
            </a:pPr>
            <a:r>
              <a:rPr lang="en-US" sz="2400" spc="144">
                <a:solidFill>
                  <a:srgbClr val="290606"/>
                </a:solidFill>
                <a:latin typeface="Telegraf Bold"/>
                <a:ea typeface="Telegraf Bold"/>
                <a:cs typeface="Telegraf Bold"/>
                <a:sym typeface="Telegraf Bold"/>
              </a:rPr>
              <a:t>Case 1:</a:t>
            </a:r>
            <a:r>
              <a:rPr lang="en-US" sz="2400" spc="144">
                <a:solidFill>
                  <a:srgbClr val="290606"/>
                </a:solidFill>
                <a:latin typeface="Telegraf"/>
                <a:ea typeface="Telegraf"/>
                <a:cs typeface="Telegraf"/>
                <a:sym typeface="Telegraf"/>
              </a:rPr>
              <a:t> actual = 0 and prediction=0</a:t>
            </a:r>
          </a:p>
          <a:p>
            <a:pPr algn="l">
              <a:lnSpc>
                <a:spcPts val="2880"/>
              </a:lnSpc>
              <a:spcBef>
                <a:spcPct val="0"/>
              </a:spcBef>
            </a:pPr>
          </a:p>
        </p:txBody>
      </p:sp>
      <p:sp>
        <p:nvSpPr>
          <p:cNvPr name="TextBox 5" id="5"/>
          <p:cNvSpPr txBox="true"/>
          <p:nvPr/>
        </p:nvSpPr>
        <p:spPr>
          <a:xfrm rot="0">
            <a:off x="540341" y="5557415"/>
            <a:ext cx="6875650" cy="1114425"/>
          </a:xfrm>
          <a:prstGeom prst="rect">
            <a:avLst/>
          </a:prstGeom>
        </p:spPr>
        <p:txBody>
          <a:bodyPr anchor="t" rtlCol="false" tIns="0" lIns="0" bIns="0" rIns="0">
            <a:spAutoFit/>
          </a:bodyPr>
          <a:lstStyle/>
          <a:p>
            <a:pPr algn="l">
              <a:lnSpc>
                <a:spcPts val="2880"/>
              </a:lnSpc>
            </a:pPr>
          </a:p>
          <a:p>
            <a:pPr algn="l" marL="518163" indent="-259082" lvl="1">
              <a:lnSpc>
                <a:spcPts val="2880"/>
              </a:lnSpc>
              <a:buFont typeface="Arial"/>
              <a:buChar char="•"/>
            </a:pPr>
            <a:r>
              <a:rPr lang="en-US" sz="2400" spc="144">
                <a:solidFill>
                  <a:srgbClr val="290606"/>
                </a:solidFill>
                <a:latin typeface="Telegraf Bold"/>
                <a:ea typeface="Telegraf Bold"/>
                <a:cs typeface="Telegraf Bold"/>
                <a:sym typeface="Telegraf Bold"/>
              </a:rPr>
              <a:t>Case 2:</a:t>
            </a:r>
            <a:r>
              <a:rPr lang="en-US" sz="2400" spc="144">
                <a:solidFill>
                  <a:srgbClr val="290606"/>
                </a:solidFill>
                <a:latin typeface="Telegraf"/>
                <a:ea typeface="Telegraf"/>
                <a:cs typeface="Telegraf"/>
                <a:sym typeface="Telegraf"/>
              </a:rPr>
              <a:t> actual = 1 and prediction=1</a:t>
            </a:r>
          </a:p>
          <a:p>
            <a:pPr algn="l">
              <a:lnSpc>
                <a:spcPts val="2880"/>
              </a:lnSpc>
              <a:spcBef>
                <a:spcPct val="0"/>
              </a:spcBef>
            </a:pPr>
          </a:p>
        </p:txBody>
      </p:sp>
      <p:sp>
        <p:nvSpPr>
          <p:cNvPr name="TextBox 6" id="6"/>
          <p:cNvSpPr txBox="true"/>
          <p:nvPr/>
        </p:nvSpPr>
        <p:spPr>
          <a:xfrm rot="0">
            <a:off x="10062273" y="2262486"/>
            <a:ext cx="7904350" cy="6438900"/>
          </a:xfrm>
          <a:prstGeom prst="rect">
            <a:avLst/>
          </a:prstGeom>
        </p:spPr>
        <p:txBody>
          <a:bodyPr anchor="t" rtlCol="false" tIns="0" lIns="0" bIns="0" rIns="0">
            <a:spAutoFit/>
          </a:bodyPr>
          <a:lstStyle/>
          <a:p>
            <a:pPr algn="l">
              <a:lnSpc>
                <a:spcPts val="2400"/>
              </a:lnSpc>
            </a:pPr>
            <a:r>
              <a:rPr lang="en-US" sz="2000" spc="120">
                <a:solidFill>
                  <a:srgbClr val="290606"/>
                </a:solidFill>
                <a:latin typeface="Telegraf Bold"/>
                <a:ea typeface="Telegraf Bold"/>
                <a:cs typeface="Telegraf Bold"/>
                <a:sym typeface="Telegraf Bold"/>
              </a:rPr>
              <a:t>Addressing Fairness and Transparency Concerns of Regulators:</a:t>
            </a:r>
          </a:p>
          <a:p>
            <a:pPr algn="l">
              <a:lnSpc>
                <a:spcPts val="2400"/>
              </a:lnSpc>
            </a:pPr>
            <a:r>
              <a:rPr lang="en-US" sz="2000" spc="120">
                <a:solidFill>
                  <a:srgbClr val="290606"/>
                </a:solidFill>
                <a:latin typeface="Telegraf"/>
                <a:ea typeface="Telegraf"/>
                <a:cs typeface="Telegraf"/>
                <a:sym typeface="Telegraf"/>
              </a:rPr>
              <a:t>Regulators are often concerned with ensuring fairness, transparency, and non-discrimination in credit lending models. Anchors can assist data scientists in addressing these concerns effectively:</a:t>
            </a:r>
          </a:p>
          <a:p>
            <a:pPr algn="l">
              <a:lnSpc>
                <a:spcPts val="2400"/>
              </a:lnSpc>
            </a:pPr>
          </a:p>
          <a:p>
            <a:pPr algn="l" marL="431805" indent="-215903" lvl="1">
              <a:lnSpc>
                <a:spcPts val="2400"/>
              </a:lnSpc>
              <a:buFont typeface="Arial"/>
              <a:buChar char="•"/>
            </a:pPr>
            <a:r>
              <a:rPr lang="en-US" sz="2000" spc="120">
                <a:solidFill>
                  <a:srgbClr val="290606"/>
                </a:solidFill>
                <a:latin typeface="Telegraf Bold"/>
                <a:ea typeface="Telegraf Bold"/>
                <a:cs typeface="Telegraf Bold"/>
                <a:sym typeface="Telegraf Bold"/>
              </a:rPr>
              <a:t>Case 1:</a:t>
            </a:r>
            <a:r>
              <a:rPr lang="en-US" sz="2000" spc="120">
                <a:solidFill>
                  <a:srgbClr val="290606"/>
                </a:solidFill>
                <a:latin typeface="Telegraf"/>
                <a:ea typeface="Telegraf"/>
                <a:cs typeface="Telegraf"/>
                <a:sym typeface="Telegraf"/>
              </a:rPr>
              <a:t>  They can create an anchor rule, such as "Approve the loan if race is not a discriminatory factor, income is above a certain threshold, and employment length is within an acceptable range." This rule demonstrates that the model's decisions are not influenced by race and align with fair lending regulations.</a:t>
            </a:r>
          </a:p>
          <a:p>
            <a:pPr algn="l">
              <a:lnSpc>
                <a:spcPts val="2400"/>
              </a:lnSpc>
            </a:pPr>
          </a:p>
          <a:p>
            <a:pPr algn="l" marL="431805" indent="-215903" lvl="1">
              <a:lnSpc>
                <a:spcPts val="2400"/>
              </a:lnSpc>
              <a:buFont typeface="Arial"/>
              <a:buChar char="•"/>
            </a:pPr>
            <a:r>
              <a:rPr lang="en-US" sz="2000" spc="120">
                <a:solidFill>
                  <a:srgbClr val="290606"/>
                </a:solidFill>
                <a:latin typeface="Telegraf Bold"/>
                <a:ea typeface="Telegraf Bold"/>
                <a:cs typeface="Telegraf Bold"/>
                <a:sym typeface="Telegraf Bold"/>
              </a:rPr>
              <a:t>Case 2:</a:t>
            </a:r>
            <a:r>
              <a:rPr lang="en-US" sz="2000" spc="120">
                <a:solidFill>
                  <a:srgbClr val="290606"/>
                </a:solidFill>
                <a:latin typeface="Telegraf"/>
                <a:ea typeface="Telegraf"/>
                <a:cs typeface="Telegraf"/>
                <a:sym typeface="Telegraf"/>
              </a:rPr>
              <a:t> Data scientists can use Anchors to identify any potential biases in the model's decision-making process. They can create anchor rules that explicitly state sensitive attributes (e.g., race, gender) as irrelevant for the decision. </a:t>
            </a:r>
          </a:p>
          <a:p>
            <a:pPr algn="l">
              <a:lnSpc>
                <a:spcPts val="2400"/>
              </a:lnSpc>
              <a:spcBef>
                <a:spcPct val="0"/>
              </a:spcBef>
            </a:pP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2254816"/>
            <a:ext cx="8395123" cy="2615094"/>
          </a:xfrm>
          <a:custGeom>
            <a:avLst/>
            <a:gdLst/>
            <a:ahLst/>
            <a:cxnLst/>
            <a:rect r="r" b="b" t="t" l="l"/>
            <a:pathLst>
              <a:path h="2615094" w="8395123">
                <a:moveTo>
                  <a:pt x="0" y="0"/>
                </a:moveTo>
                <a:lnTo>
                  <a:pt x="8395123" y="0"/>
                </a:lnTo>
                <a:lnTo>
                  <a:pt x="8395123" y="2615094"/>
                </a:lnTo>
                <a:lnTo>
                  <a:pt x="0" y="2615094"/>
                </a:lnTo>
                <a:lnTo>
                  <a:pt x="0" y="0"/>
                </a:lnTo>
                <a:close/>
              </a:path>
            </a:pathLst>
          </a:custGeom>
          <a:blipFill>
            <a:blip r:embed="rId2"/>
            <a:stretch>
              <a:fillRect l="0" t="0" r="0" b="0"/>
            </a:stretch>
          </a:blipFill>
        </p:spPr>
      </p:sp>
      <p:sp>
        <p:nvSpPr>
          <p:cNvPr name="Freeform 3" id="3"/>
          <p:cNvSpPr/>
          <p:nvPr/>
        </p:nvSpPr>
        <p:spPr>
          <a:xfrm flipH="false" flipV="false" rot="0">
            <a:off x="4571826" y="4055925"/>
            <a:ext cx="4572174" cy="813985"/>
          </a:xfrm>
          <a:custGeom>
            <a:avLst/>
            <a:gdLst/>
            <a:ahLst/>
            <a:cxnLst/>
            <a:rect r="r" b="b" t="t" l="l"/>
            <a:pathLst>
              <a:path h="813985" w="4572174">
                <a:moveTo>
                  <a:pt x="0" y="0"/>
                </a:moveTo>
                <a:lnTo>
                  <a:pt x="4572174" y="0"/>
                </a:lnTo>
                <a:lnTo>
                  <a:pt x="4572174" y="813985"/>
                </a:lnTo>
                <a:lnTo>
                  <a:pt x="0" y="813985"/>
                </a:lnTo>
                <a:lnTo>
                  <a:pt x="0" y="0"/>
                </a:lnTo>
                <a:close/>
              </a:path>
            </a:pathLst>
          </a:custGeom>
          <a:blipFill>
            <a:blip r:embed="rId3"/>
            <a:stretch>
              <a:fillRect l="0" t="0" r="0" b="0"/>
            </a:stretch>
          </a:blipFill>
          <a:ln w="38100" cap="sq">
            <a:solidFill>
              <a:srgbClr val="000000"/>
            </a:solidFill>
            <a:prstDash val="dash"/>
            <a:miter/>
          </a:ln>
        </p:spPr>
      </p:sp>
      <p:sp>
        <p:nvSpPr>
          <p:cNvPr name="Freeform 4" id="4"/>
          <p:cNvSpPr/>
          <p:nvPr/>
        </p:nvSpPr>
        <p:spPr>
          <a:xfrm flipH="false" flipV="false" rot="0">
            <a:off x="9144000" y="5300766"/>
            <a:ext cx="8395123" cy="3957534"/>
          </a:xfrm>
          <a:custGeom>
            <a:avLst/>
            <a:gdLst/>
            <a:ahLst/>
            <a:cxnLst/>
            <a:rect r="r" b="b" t="t" l="l"/>
            <a:pathLst>
              <a:path h="3957534" w="8395123">
                <a:moveTo>
                  <a:pt x="0" y="0"/>
                </a:moveTo>
                <a:lnTo>
                  <a:pt x="8395123" y="0"/>
                </a:lnTo>
                <a:lnTo>
                  <a:pt x="8395123" y="3957534"/>
                </a:lnTo>
                <a:lnTo>
                  <a:pt x="0" y="3957534"/>
                </a:lnTo>
                <a:lnTo>
                  <a:pt x="0" y="0"/>
                </a:lnTo>
                <a:close/>
              </a:path>
            </a:pathLst>
          </a:custGeom>
          <a:blipFill>
            <a:blip r:embed="rId4"/>
            <a:stretch>
              <a:fillRect l="0" t="0" r="0" b="0"/>
            </a:stretch>
          </a:blipFill>
        </p:spPr>
      </p:sp>
      <p:sp>
        <p:nvSpPr>
          <p:cNvPr name="Freeform 5" id="5"/>
          <p:cNvSpPr/>
          <p:nvPr/>
        </p:nvSpPr>
        <p:spPr>
          <a:xfrm flipH="false" flipV="false" rot="0">
            <a:off x="4571826" y="7608896"/>
            <a:ext cx="4572174" cy="1649404"/>
          </a:xfrm>
          <a:custGeom>
            <a:avLst/>
            <a:gdLst/>
            <a:ahLst/>
            <a:cxnLst/>
            <a:rect r="r" b="b" t="t" l="l"/>
            <a:pathLst>
              <a:path h="1649404" w="4572174">
                <a:moveTo>
                  <a:pt x="0" y="0"/>
                </a:moveTo>
                <a:lnTo>
                  <a:pt x="4572174" y="0"/>
                </a:lnTo>
                <a:lnTo>
                  <a:pt x="4572174" y="1649404"/>
                </a:lnTo>
                <a:lnTo>
                  <a:pt x="0" y="1649404"/>
                </a:lnTo>
                <a:lnTo>
                  <a:pt x="0" y="0"/>
                </a:lnTo>
                <a:close/>
              </a:path>
            </a:pathLst>
          </a:custGeom>
          <a:blipFill>
            <a:blip r:embed="rId5"/>
            <a:stretch>
              <a:fillRect l="0" t="-2338" r="0" b="0"/>
            </a:stretch>
          </a:blipFill>
          <a:ln w="38100" cap="sq">
            <a:solidFill>
              <a:srgbClr val="000000"/>
            </a:solidFill>
            <a:prstDash val="dash"/>
            <a:miter/>
          </a:ln>
        </p:spPr>
      </p:sp>
      <p:sp>
        <p:nvSpPr>
          <p:cNvPr name="TextBox 6" id="6"/>
          <p:cNvSpPr txBox="true"/>
          <p:nvPr/>
        </p:nvSpPr>
        <p:spPr>
          <a:xfrm rot="0">
            <a:off x="1028700" y="461972"/>
            <a:ext cx="8927786"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COUNTERFACTUALS</a:t>
            </a:r>
          </a:p>
        </p:txBody>
      </p:sp>
      <p:sp>
        <p:nvSpPr>
          <p:cNvPr name="TextBox 7" id="7"/>
          <p:cNvSpPr txBox="true"/>
          <p:nvPr/>
        </p:nvSpPr>
        <p:spPr>
          <a:xfrm rot="0">
            <a:off x="1028700" y="1759516"/>
            <a:ext cx="7904350" cy="952500"/>
          </a:xfrm>
          <a:prstGeom prst="rect">
            <a:avLst/>
          </a:prstGeom>
        </p:spPr>
        <p:txBody>
          <a:bodyPr anchor="t" rtlCol="false" tIns="0" lIns="0" bIns="0" rIns="0">
            <a:spAutoFit/>
          </a:bodyPr>
          <a:lstStyle/>
          <a:p>
            <a:pPr algn="l">
              <a:lnSpc>
                <a:spcPts val="2400"/>
              </a:lnSpc>
              <a:spcBef>
                <a:spcPct val="0"/>
              </a:spcBef>
            </a:pPr>
            <a:r>
              <a:rPr lang="en-US" sz="2000" spc="120">
                <a:solidFill>
                  <a:srgbClr val="290606"/>
                </a:solidFill>
                <a:latin typeface="Telegraf Bold"/>
                <a:ea typeface="Telegraf Bold"/>
                <a:cs typeface="Telegraf Bold"/>
                <a:sym typeface="Telegraf Bold"/>
              </a:rPr>
              <a:t>Counterfactuals gives us the smallest change in the input feature, that changes the prediction to another (predefined) output.</a:t>
            </a:r>
          </a:p>
        </p:txBody>
      </p:sp>
      <p:sp>
        <p:nvSpPr>
          <p:cNvPr name="TextBox 8" id="8"/>
          <p:cNvSpPr txBox="true"/>
          <p:nvPr/>
        </p:nvSpPr>
        <p:spPr>
          <a:xfrm rot="0">
            <a:off x="9144000" y="1480115"/>
            <a:ext cx="8927786" cy="774701"/>
          </a:xfrm>
          <a:prstGeom prst="rect">
            <a:avLst/>
          </a:prstGeom>
        </p:spPr>
        <p:txBody>
          <a:bodyPr anchor="t" rtlCol="false" tIns="0" lIns="0" bIns="0" rIns="0">
            <a:spAutoFit/>
          </a:bodyPr>
          <a:lstStyle/>
          <a:p>
            <a:pPr algn="l">
              <a:lnSpc>
                <a:spcPts val="5000"/>
              </a:lnSpc>
            </a:pPr>
            <a:r>
              <a:rPr lang="en-US" sz="5000" spc="245">
                <a:solidFill>
                  <a:srgbClr val="290606"/>
                </a:solidFill>
                <a:latin typeface="Cheddar"/>
                <a:ea typeface="Cheddar"/>
                <a:cs typeface="Cheddar"/>
                <a:sym typeface="Cheddar"/>
              </a:rPr>
              <a:t>CASE 1 : LOAN DENIED</a:t>
            </a:r>
          </a:p>
        </p:txBody>
      </p:sp>
      <p:sp>
        <p:nvSpPr>
          <p:cNvPr name="TextBox 9" id="9"/>
          <p:cNvSpPr txBox="true"/>
          <p:nvPr/>
        </p:nvSpPr>
        <p:spPr>
          <a:xfrm rot="0">
            <a:off x="881196" y="5412633"/>
            <a:ext cx="7904350" cy="1866900"/>
          </a:xfrm>
          <a:prstGeom prst="rect">
            <a:avLst/>
          </a:prstGeom>
        </p:spPr>
        <p:txBody>
          <a:bodyPr anchor="t" rtlCol="false" tIns="0" lIns="0" bIns="0" rIns="0">
            <a:spAutoFit/>
          </a:bodyPr>
          <a:lstStyle/>
          <a:p>
            <a:pPr algn="l">
              <a:lnSpc>
                <a:spcPts val="2400"/>
              </a:lnSpc>
            </a:pPr>
          </a:p>
          <a:p>
            <a:pPr algn="l">
              <a:lnSpc>
                <a:spcPts val="2400"/>
              </a:lnSpc>
            </a:pPr>
            <a:r>
              <a:rPr lang="en-US" sz="2000" spc="120">
                <a:solidFill>
                  <a:srgbClr val="290606"/>
                </a:solidFill>
                <a:latin typeface="Telegraf Bold"/>
                <a:ea typeface="Telegraf Bold"/>
                <a:cs typeface="Telegraf Bold"/>
                <a:sym typeface="Telegraf Bold"/>
              </a:rPr>
              <a:t>So in order for the loan to approved, the Total annual income should decrease by $8846. Total Payement should decrease by $218 and Interest Received should decrease by $100.</a:t>
            </a:r>
          </a:p>
          <a:p>
            <a:pPr algn="l">
              <a:lnSpc>
                <a:spcPts val="2400"/>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8625203" y="1028700"/>
            <a:ext cx="4214572" cy="3621897"/>
            <a:chOff x="0" y="0"/>
            <a:chExt cx="812800" cy="698500"/>
          </a:xfrm>
        </p:grpSpPr>
        <p:sp>
          <p:nvSpPr>
            <p:cNvPr name="Freeform 3" id="3"/>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C97F"/>
            </a:solidFill>
          </p:spPr>
        </p:sp>
        <p:sp>
          <p:nvSpPr>
            <p:cNvPr name="TextBox 4" id="4"/>
            <p:cNvSpPr txBox="true"/>
            <p:nvPr/>
          </p:nvSpPr>
          <p:spPr>
            <a:xfrm>
              <a:off x="114300" y="19050"/>
              <a:ext cx="584200" cy="679450"/>
            </a:xfrm>
            <a:prstGeom prst="rect">
              <a:avLst/>
            </a:prstGeom>
          </p:spPr>
          <p:txBody>
            <a:bodyPr anchor="ctr" rtlCol="false" tIns="50800" lIns="50800" bIns="50800" rIns="50800"/>
            <a:lstStyle/>
            <a:p>
              <a:pPr algn="ctr">
                <a:lnSpc>
                  <a:spcPts val="3200"/>
                </a:lnSpc>
              </a:pPr>
              <a:r>
                <a:rPr lang="en-US" sz="3200">
                  <a:solidFill>
                    <a:srgbClr val="000000"/>
                  </a:solidFill>
                  <a:latin typeface="Telegraf Bold"/>
                  <a:ea typeface="Telegraf Bold"/>
                  <a:cs typeface="Telegraf Bold"/>
                  <a:sym typeface="Telegraf Bold"/>
                </a:rPr>
                <a:t>Drop categorical columns</a:t>
              </a:r>
            </a:p>
          </p:txBody>
        </p:sp>
      </p:grpSp>
      <p:grpSp>
        <p:nvGrpSpPr>
          <p:cNvPr name="Group 5" id="5"/>
          <p:cNvGrpSpPr/>
          <p:nvPr/>
        </p:nvGrpSpPr>
        <p:grpSpPr>
          <a:xfrm rot="0">
            <a:off x="8625203" y="4842807"/>
            <a:ext cx="4214572" cy="3621897"/>
            <a:chOff x="0" y="0"/>
            <a:chExt cx="812800" cy="698500"/>
          </a:xfrm>
        </p:grpSpPr>
        <p:sp>
          <p:nvSpPr>
            <p:cNvPr name="Freeform 6" id="6"/>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C97F"/>
            </a:solidFill>
          </p:spPr>
        </p:sp>
        <p:sp>
          <p:nvSpPr>
            <p:cNvPr name="TextBox 7" id="7"/>
            <p:cNvSpPr txBox="true"/>
            <p:nvPr/>
          </p:nvSpPr>
          <p:spPr>
            <a:xfrm>
              <a:off x="114300" y="19050"/>
              <a:ext cx="584200" cy="679450"/>
            </a:xfrm>
            <a:prstGeom prst="rect">
              <a:avLst/>
            </a:prstGeom>
          </p:spPr>
          <p:txBody>
            <a:bodyPr anchor="ctr" rtlCol="false" tIns="50800" lIns="50800" bIns="50800" rIns="50800"/>
            <a:lstStyle/>
            <a:p>
              <a:pPr algn="ctr">
                <a:lnSpc>
                  <a:spcPts val="3200"/>
                </a:lnSpc>
              </a:pPr>
              <a:r>
                <a:rPr lang="en-US" sz="3200">
                  <a:solidFill>
                    <a:srgbClr val="000000"/>
                  </a:solidFill>
                  <a:latin typeface="Telegraf Bold"/>
                  <a:ea typeface="Telegraf Bold"/>
                  <a:cs typeface="Telegraf Bold"/>
                  <a:sym typeface="Telegraf Bold"/>
                </a:rPr>
                <a:t>Skewness</a:t>
              </a:r>
            </a:p>
          </p:txBody>
        </p:sp>
      </p:grpSp>
      <p:grpSp>
        <p:nvGrpSpPr>
          <p:cNvPr name="Group 8" id="8"/>
          <p:cNvGrpSpPr/>
          <p:nvPr/>
        </p:nvGrpSpPr>
        <p:grpSpPr>
          <a:xfrm rot="0">
            <a:off x="5329780" y="2988141"/>
            <a:ext cx="4214572" cy="3621897"/>
            <a:chOff x="0" y="0"/>
            <a:chExt cx="812800" cy="698500"/>
          </a:xfrm>
        </p:grpSpPr>
        <p:sp>
          <p:nvSpPr>
            <p:cNvPr name="Freeform 9" id="9"/>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2B676"/>
            </a:solidFill>
          </p:spPr>
        </p:sp>
        <p:sp>
          <p:nvSpPr>
            <p:cNvPr name="TextBox 10" id="10"/>
            <p:cNvSpPr txBox="true"/>
            <p:nvPr/>
          </p:nvSpPr>
          <p:spPr>
            <a:xfrm>
              <a:off x="114300" y="19050"/>
              <a:ext cx="584200" cy="679450"/>
            </a:xfrm>
            <a:prstGeom prst="rect">
              <a:avLst/>
            </a:prstGeom>
          </p:spPr>
          <p:txBody>
            <a:bodyPr anchor="ctr" rtlCol="false" tIns="50800" lIns="50800" bIns="50800" rIns="50800"/>
            <a:lstStyle/>
            <a:p>
              <a:pPr algn="ctr">
                <a:lnSpc>
                  <a:spcPts val="3200"/>
                </a:lnSpc>
              </a:pPr>
              <a:r>
                <a:rPr lang="en-US" sz="3200">
                  <a:solidFill>
                    <a:srgbClr val="FFFFFF"/>
                  </a:solidFill>
                  <a:latin typeface="Telegraf Bold"/>
                  <a:ea typeface="Telegraf Bold"/>
                  <a:cs typeface="Telegraf Bold"/>
                  <a:sym typeface="Telegraf Bold"/>
                </a:rPr>
                <a:t>Multi-collinearity</a:t>
              </a:r>
            </a:p>
          </p:txBody>
        </p:sp>
      </p:grpSp>
      <p:grpSp>
        <p:nvGrpSpPr>
          <p:cNvPr name="Group 11" id="11"/>
          <p:cNvGrpSpPr/>
          <p:nvPr/>
        </p:nvGrpSpPr>
        <p:grpSpPr>
          <a:xfrm rot="0">
            <a:off x="11911102" y="2930991"/>
            <a:ext cx="4214572" cy="3621897"/>
            <a:chOff x="0" y="0"/>
            <a:chExt cx="812800" cy="698500"/>
          </a:xfrm>
        </p:grpSpPr>
        <p:sp>
          <p:nvSpPr>
            <p:cNvPr name="Freeform 12" id="12"/>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2B676"/>
            </a:solidFill>
          </p:spPr>
        </p:sp>
        <p:sp>
          <p:nvSpPr>
            <p:cNvPr name="TextBox 13" id="13"/>
            <p:cNvSpPr txBox="true"/>
            <p:nvPr/>
          </p:nvSpPr>
          <p:spPr>
            <a:xfrm>
              <a:off x="114300" y="19050"/>
              <a:ext cx="584200" cy="679450"/>
            </a:xfrm>
            <a:prstGeom prst="rect">
              <a:avLst/>
            </a:prstGeom>
          </p:spPr>
          <p:txBody>
            <a:bodyPr anchor="ctr" rtlCol="false" tIns="50800" lIns="50800" bIns="50800" rIns="50800"/>
            <a:lstStyle/>
            <a:p>
              <a:pPr algn="ctr">
                <a:lnSpc>
                  <a:spcPts val="3200"/>
                </a:lnSpc>
              </a:pPr>
              <a:r>
                <a:rPr lang="en-US" sz="3200">
                  <a:solidFill>
                    <a:srgbClr val="FFFFFF"/>
                  </a:solidFill>
                  <a:latin typeface="Telegraf Bold"/>
                  <a:ea typeface="Telegraf Bold"/>
                  <a:cs typeface="Telegraf Bold"/>
                  <a:sym typeface="Telegraf Bold"/>
                </a:rPr>
                <a:t>Feature Encoding</a:t>
              </a:r>
            </a:p>
          </p:txBody>
        </p:sp>
      </p:grpSp>
      <p:grpSp>
        <p:nvGrpSpPr>
          <p:cNvPr name="Group 14" id="14"/>
          <p:cNvGrpSpPr/>
          <p:nvPr/>
        </p:nvGrpSpPr>
        <p:grpSpPr>
          <a:xfrm rot="0">
            <a:off x="11920627" y="6720431"/>
            <a:ext cx="4214572" cy="3621897"/>
            <a:chOff x="0" y="0"/>
            <a:chExt cx="812800" cy="698500"/>
          </a:xfrm>
        </p:grpSpPr>
        <p:sp>
          <p:nvSpPr>
            <p:cNvPr name="Freeform 15" id="15"/>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2B676"/>
            </a:solidFill>
          </p:spPr>
        </p:sp>
        <p:sp>
          <p:nvSpPr>
            <p:cNvPr name="TextBox 16" id="16"/>
            <p:cNvSpPr txBox="true"/>
            <p:nvPr/>
          </p:nvSpPr>
          <p:spPr>
            <a:xfrm>
              <a:off x="114300" y="19050"/>
              <a:ext cx="584200" cy="679450"/>
            </a:xfrm>
            <a:prstGeom prst="rect">
              <a:avLst/>
            </a:prstGeom>
          </p:spPr>
          <p:txBody>
            <a:bodyPr anchor="ctr" rtlCol="false" tIns="50800" lIns="50800" bIns="50800" rIns="50800"/>
            <a:lstStyle/>
            <a:p>
              <a:pPr algn="ctr">
                <a:lnSpc>
                  <a:spcPts val="3200"/>
                </a:lnSpc>
              </a:pPr>
              <a:r>
                <a:rPr lang="en-US" sz="3200">
                  <a:solidFill>
                    <a:srgbClr val="FFFFFF"/>
                  </a:solidFill>
                  <a:latin typeface="Telegraf Bold"/>
                  <a:ea typeface="Telegraf Bold"/>
                  <a:cs typeface="Telegraf Bold"/>
                  <a:sym typeface="Telegraf Bold"/>
                </a:rPr>
                <a:t>Fix data imbalance</a:t>
              </a:r>
            </a:p>
          </p:txBody>
        </p:sp>
      </p:grpSp>
      <p:grpSp>
        <p:nvGrpSpPr>
          <p:cNvPr name="Group 17" id="17"/>
          <p:cNvGrpSpPr/>
          <p:nvPr/>
        </p:nvGrpSpPr>
        <p:grpSpPr>
          <a:xfrm rot="0">
            <a:off x="2034356" y="4947582"/>
            <a:ext cx="4214572" cy="3621897"/>
            <a:chOff x="0" y="0"/>
            <a:chExt cx="812800" cy="698500"/>
          </a:xfrm>
        </p:grpSpPr>
        <p:sp>
          <p:nvSpPr>
            <p:cNvPr name="Freeform 18" id="18"/>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C97F"/>
            </a:solidFill>
          </p:spPr>
        </p:sp>
        <p:sp>
          <p:nvSpPr>
            <p:cNvPr name="TextBox 19" id="19"/>
            <p:cNvSpPr txBox="true"/>
            <p:nvPr/>
          </p:nvSpPr>
          <p:spPr>
            <a:xfrm>
              <a:off x="114300" y="28575"/>
              <a:ext cx="584200" cy="669925"/>
            </a:xfrm>
            <a:prstGeom prst="rect">
              <a:avLst/>
            </a:prstGeom>
          </p:spPr>
          <p:txBody>
            <a:bodyPr anchor="ctr" rtlCol="false" tIns="50800" lIns="50800" bIns="50800" rIns="50800"/>
            <a:lstStyle/>
            <a:p>
              <a:pPr algn="ctr">
                <a:lnSpc>
                  <a:spcPts val="3199"/>
                </a:lnSpc>
              </a:pPr>
              <a:r>
                <a:rPr lang="en-US" sz="3199">
                  <a:solidFill>
                    <a:srgbClr val="000000"/>
                  </a:solidFill>
                  <a:latin typeface="Telegraf Bold"/>
                  <a:ea typeface="Telegraf Bold"/>
                  <a:cs typeface="Telegraf Bold"/>
                  <a:sym typeface="Telegraf Bold"/>
                </a:rPr>
                <a:t>Handling Missing Values</a:t>
              </a:r>
            </a:p>
          </p:txBody>
        </p:sp>
      </p:grpSp>
      <p:sp>
        <p:nvSpPr>
          <p:cNvPr name="TextBox 20" id="20"/>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DATA PREPERATION</a:t>
            </a:r>
          </a:p>
        </p:txBody>
      </p:sp>
    </p:spTree>
  </p:cSld>
  <p:clrMapOvr>
    <a:masterClrMapping/>
  </p:clrMapOvr>
  <p:transition spd="fast">
    <p:fade/>
  </p:transition>
</p:sld>
</file>

<file path=ppt/slides/slide40.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784351"/>
            <a:ext cx="7635717" cy="5845422"/>
          </a:xfrm>
          <a:custGeom>
            <a:avLst/>
            <a:gdLst/>
            <a:ahLst/>
            <a:cxnLst/>
            <a:rect r="r" b="b" t="t" l="l"/>
            <a:pathLst>
              <a:path h="5845422" w="7635717">
                <a:moveTo>
                  <a:pt x="0" y="0"/>
                </a:moveTo>
                <a:lnTo>
                  <a:pt x="7635717" y="0"/>
                </a:lnTo>
                <a:lnTo>
                  <a:pt x="7635717" y="5845422"/>
                </a:lnTo>
                <a:lnTo>
                  <a:pt x="0" y="5845422"/>
                </a:lnTo>
                <a:lnTo>
                  <a:pt x="0" y="0"/>
                </a:lnTo>
                <a:close/>
              </a:path>
            </a:pathLst>
          </a:custGeom>
          <a:blipFill>
            <a:blip r:embed="rId2"/>
            <a:stretch>
              <a:fillRect l="0" t="0" r="0" b="0"/>
            </a:stretch>
          </a:blipFill>
        </p:spPr>
      </p:sp>
      <p:sp>
        <p:nvSpPr>
          <p:cNvPr name="Freeform 3" id="3"/>
          <p:cNvSpPr/>
          <p:nvPr/>
        </p:nvSpPr>
        <p:spPr>
          <a:xfrm flipH="false" flipV="false" rot="0">
            <a:off x="9076842" y="3744756"/>
            <a:ext cx="7770034" cy="3885017"/>
          </a:xfrm>
          <a:custGeom>
            <a:avLst/>
            <a:gdLst/>
            <a:ahLst/>
            <a:cxnLst/>
            <a:rect r="r" b="b" t="t" l="l"/>
            <a:pathLst>
              <a:path h="3885017" w="7770034">
                <a:moveTo>
                  <a:pt x="0" y="0"/>
                </a:moveTo>
                <a:lnTo>
                  <a:pt x="7770033" y="0"/>
                </a:lnTo>
                <a:lnTo>
                  <a:pt x="7770033" y="3885017"/>
                </a:lnTo>
                <a:lnTo>
                  <a:pt x="0" y="3885017"/>
                </a:lnTo>
                <a:lnTo>
                  <a:pt x="0" y="0"/>
                </a:lnTo>
                <a:close/>
              </a:path>
            </a:pathLst>
          </a:custGeom>
          <a:blipFill>
            <a:blip r:embed="rId3"/>
            <a:stretch>
              <a:fillRect l="0" t="0" r="0" b="0"/>
            </a:stretch>
          </a:blipFill>
        </p:spPr>
      </p:sp>
      <p:sp>
        <p:nvSpPr>
          <p:cNvPr name="TextBox 4" id="4"/>
          <p:cNvSpPr txBox="true"/>
          <p:nvPr/>
        </p:nvSpPr>
        <p:spPr>
          <a:xfrm rot="0">
            <a:off x="1028700" y="1009650"/>
            <a:ext cx="8927786" cy="774701"/>
          </a:xfrm>
          <a:prstGeom prst="rect">
            <a:avLst/>
          </a:prstGeom>
        </p:spPr>
        <p:txBody>
          <a:bodyPr anchor="t" rtlCol="false" tIns="0" lIns="0" bIns="0" rIns="0">
            <a:spAutoFit/>
          </a:bodyPr>
          <a:lstStyle/>
          <a:p>
            <a:pPr algn="l">
              <a:lnSpc>
                <a:spcPts val="5000"/>
              </a:lnSpc>
            </a:pPr>
            <a:r>
              <a:rPr lang="en-US" sz="5000" spc="245">
                <a:solidFill>
                  <a:srgbClr val="290606"/>
                </a:solidFill>
                <a:latin typeface="Cheddar"/>
                <a:ea typeface="Cheddar"/>
                <a:cs typeface="Cheddar"/>
                <a:sym typeface="Cheddar"/>
              </a:rPr>
              <a:t>CASE 2 : LOAN APPROVED</a:t>
            </a:r>
          </a:p>
        </p:txBody>
      </p:sp>
      <p:sp>
        <p:nvSpPr>
          <p:cNvPr name="TextBox 5" id="5"/>
          <p:cNvSpPr txBox="true"/>
          <p:nvPr/>
        </p:nvSpPr>
        <p:spPr>
          <a:xfrm rot="0">
            <a:off x="9009684" y="1746251"/>
            <a:ext cx="7904350" cy="1257300"/>
          </a:xfrm>
          <a:prstGeom prst="rect">
            <a:avLst/>
          </a:prstGeom>
        </p:spPr>
        <p:txBody>
          <a:bodyPr anchor="t" rtlCol="false" tIns="0" lIns="0" bIns="0" rIns="0">
            <a:spAutoFit/>
          </a:bodyPr>
          <a:lstStyle/>
          <a:p>
            <a:pPr algn="l">
              <a:lnSpc>
                <a:spcPts val="2400"/>
              </a:lnSpc>
            </a:pPr>
            <a:r>
              <a:rPr lang="en-US" sz="2000" spc="120">
                <a:solidFill>
                  <a:srgbClr val="290606"/>
                </a:solidFill>
                <a:latin typeface="Telegraf Bold"/>
                <a:ea typeface="Telegraf Bold"/>
                <a:cs typeface="Telegraf Bold"/>
                <a:sym typeface="Telegraf Bold"/>
              </a:rPr>
              <a:t>So in order for the loan to be rejected, the interest rate should be increased by 6%, Interest received should be decreased by 3432, and is_verified should be true. </a:t>
            </a:r>
          </a:p>
          <a:p>
            <a:pPr algn="l">
              <a:lnSpc>
                <a:spcPts val="2400"/>
              </a:lnSpc>
              <a:spcBef>
                <a:spcPct val="0"/>
              </a:spcBef>
            </a:pPr>
          </a:p>
        </p:txBody>
      </p:sp>
      <p:sp>
        <p:nvSpPr>
          <p:cNvPr name="TextBox 6" id="6"/>
          <p:cNvSpPr txBox="true"/>
          <p:nvPr/>
        </p:nvSpPr>
        <p:spPr>
          <a:xfrm rot="0">
            <a:off x="937868" y="7873493"/>
            <a:ext cx="16143632" cy="952500"/>
          </a:xfrm>
          <a:prstGeom prst="rect">
            <a:avLst/>
          </a:prstGeom>
        </p:spPr>
        <p:txBody>
          <a:bodyPr anchor="t" rtlCol="false" tIns="0" lIns="0" bIns="0" rIns="0">
            <a:spAutoFit/>
          </a:bodyPr>
          <a:lstStyle/>
          <a:p>
            <a:pPr algn="l">
              <a:lnSpc>
                <a:spcPts val="2400"/>
              </a:lnSpc>
            </a:pPr>
            <a:r>
              <a:rPr lang="en-US" sz="2000" spc="120">
                <a:solidFill>
                  <a:srgbClr val="290606"/>
                </a:solidFill>
                <a:latin typeface="Telegraf Bold"/>
                <a:ea typeface="Telegraf Bold"/>
                <a:cs typeface="Telegraf Bold"/>
                <a:sym typeface="Telegraf Bold"/>
              </a:rPr>
              <a:t>Does this counterfactual aligns with how business stakeholders think about about credit lending? Data Scientists can ask this question to business stakeholders.</a:t>
            </a:r>
          </a:p>
          <a:p>
            <a:pPr algn="l">
              <a:lnSpc>
                <a:spcPts val="2400"/>
              </a:lnSpc>
              <a:spcBef>
                <a:spcPct val="0"/>
              </a:spcBef>
            </a:pPr>
          </a:p>
        </p:txBody>
      </p:sp>
    </p:spTree>
  </p:cSld>
  <p:clrMapOvr>
    <a:masterClrMapping/>
  </p:clrMapOvr>
</p:sld>
</file>

<file path=ppt/slides/slide41.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8927786" cy="1371590"/>
          </a:xfrm>
          <a:prstGeom prst="rect">
            <a:avLst/>
          </a:prstGeom>
        </p:spPr>
        <p:txBody>
          <a:bodyPr anchor="t" rtlCol="false" tIns="0" lIns="0" bIns="0" rIns="0">
            <a:spAutoFit/>
          </a:bodyPr>
          <a:lstStyle/>
          <a:p>
            <a:pPr algn="l">
              <a:lnSpc>
                <a:spcPts val="8999"/>
              </a:lnSpc>
            </a:pPr>
            <a:r>
              <a:rPr lang="en-US" sz="8999" spc="440">
                <a:solidFill>
                  <a:srgbClr val="290606"/>
                </a:solidFill>
                <a:latin typeface="Cheddar"/>
                <a:ea typeface="Cheddar"/>
                <a:cs typeface="Cheddar"/>
                <a:sym typeface="Cheddar"/>
              </a:rPr>
              <a:t>CONCLUSION</a:t>
            </a:r>
          </a:p>
        </p:txBody>
      </p:sp>
      <p:sp>
        <p:nvSpPr>
          <p:cNvPr name="TextBox 3" id="3"/>
          <p:cNvSpPr txBox="true"/>
          <p:nvPr/>
        </p:nvSpPr>
        <p:spPr>
          <a:xfrm rot="0">
            <a:off x="7275962" y="2348733"/>
            <a:ext cx="9983338" cy="6921374"/>
          </a:xfrm>
          <a:prstGeom prst="rect">
            <a:avLst/>
          </a:prstGeom>
        </p:spPr>
        <p:txBody>
          <a:bodyPr anchor="t" rtlCol="false" tIns="0" lIns="0" bIns="0" rIns="0">
            <a:spAutoFit/>
          </a:bodyPr>
          <a:lstStyle/>
          <a:p>
            <a:pPr algn="l">
              <a:lnSpc>
                <a:spcPts val="3600"/>
              </a:lnSpc>
            </a:pPr>
            <a:r>
              <a:rPr lang="en-US" sz="3000" spc="180">
                <a:solidFill>
                  <a:srgbClr val="290606"/>
                </a:solidFill>
                <a:latin typeface="Telegraf"/>
                <a:ea typeface="Telegraf"/>
                <a:cs typeface="Telegraf"/>
                <a:sym typeface="Telegraf"/>
              </a:rPr>
              <a:t>AI transparency is crucial for industries such as financial institutions and healthcare companies.</a:t>
            </a:r>
          </a:p>
          <a:p>
            <a:pPr algn="l">
              <a:lnSpc>
                <a:spcPts val="600"/>
              </a:lnSpc>
            </a:pPr>
          </a:p>
          <a:p>
            <a:pPr algn="l" marL="582932" indent="-291466" lvl="1">
              <a:lnSpc>
                <a:spcPts val="3240"/>
              </a:lnSpc>
              <a:buFont typeface="Arial"/>
              <a:buChar char="•"/>
            </a:pPr>
            <a:r>
              <a:rPr lang="en-US" sz="2700" spc="162">
                <a:solidFill>
                  <a:srgbClr val="290606"/>
                </a:solidFill>
                <a:latin typeface="Telegraf Bold"/>
                <a:ea typeface="Telegraf Bold"/>
                <a:cs typeface="Telegraf Bold"/>
                <a:sym typeface="Telegraf Bold"/>
              </a:rPr>
              <a:t>Regulatory Compliance</a:t>
            </a:r>
          </a:p>
          <a:p>
            <a:pPr algn="l" marL="949966" indent="-316655" lvl="2">
              <a:lnSpc>
                <a:spcPts val="2640"/>
              </a:lnSpc>
              <a:buFont typeface="Arial"/>
              <a:buChar char="⚬"/>
            </a:pPr>
            <a:r>
              <a:rPr lang="en-US" sz="2200" spc="132">
                <a:solidFill>
                  <a:srgbClr val="290606"/>
                </a:solidFill>
                <a:latin typeface="Telegraf"/>
                <a:ea typeface="Telegraf"/>
                <a:cs typeface="Telegraf"/>
                <a:sym typeface="Telegraf"/>
              </a:rPr>
              <a:t>XAI help meet the regulatory requiremetns by providing clear explanations for the influence to a particular decision.</a:t>
            </a:r>
          </a:p>
          <a:p>
            <a:pPr algn="l">
              <a:lnSpc>
                <a:spcPts val="600"/>
              </a:lnSpc>
            </a:pPr>
          </a:p>
          <a:p>
            <a:pPr algn="l" marL="582932" indent="-291466" lvl="1">
              <a:lnSpc>
                <a:spcPts val="3240"/>
              </a:lnSpc>
              <a:buFont typeface="Arial"/>
              <a:buChar char="•"/>
            </a:pPr>
            <a:r>
              <a:rPr lang="en-US" sz="2700" spc="162">
                <a:solidFill>
                  <a:srgbClr val="290606"/>
                </a:solidFill>
                <a:latin typeface="Telegraf Bold"/>
                <a:ea typeface="Telegraf Bold"/>
                <a:cs typeface="Telegraf Bold"/>
                <a:sym typeface="Telegraf Bold"/>
              </a:rPr>
              <a:t>Trust and Risk Assessment</a:t>
            </a:r>
          </a:p>
          <a:p>
            <a:pPr algn="l" marL="949966" indent="-316655" lvl="2">
              <a:lnSpc>
                <a:spcPts val="2640"/>
              </a:lnSpc>
              <a:buFont typeface="Arial"/>
              <a:buChar char="⚬"/>
            </a:pPr>
            <a:r>
              <a:rPr lang="en-US" sz="2200" spc="132">
                <a:solidFill>
                  <a:srgbClr val="290606"/>
                </a:solidFill>
                <a:latin typeface="Telegraf"/>
                <a:ea typeface="Telegraf"/>
                <a:cs typeface="Telegraf"/>
                <a:sym typeface="Telegraf"/>
              </a:rPr>
              <a:t>By using XAI, the organization can enhance transparency and build trust with their customers, clients and patients.</a:t>
            </a:r>
          </a:p>
          <a:p>
            <a:pPr algn="l">
              <a:lnSpc>
                <a:spcPts val="600"/>
              </a:lnSpc>
            </a:pPr>
          </a:p>
          <a:p>
            <a:pPr algn="l" marL="582932" indent="-291466" lvl="1">
              <a:lnSpc>
                <a:spcPts val="3240"/>
              </a:lnSpc>
              <a:buFont typeface="Arial"/>
              <a:buChar char="•"/>
            </a:pPr>
            <a:r>
              <a:rPr lang="en-US" sz="2700" spc="162">
                <a:solidFill>
                  <a:srgbClr val="290606"/>
                </a:solidFill>
                <a:latin typeface="Telegraf Bold"/>
                <a:ea typeface="Telegraf Bold"/>
                <a:cs typeface="Telegraf Bold"/>
                <a:sym typeface="Telegraf Bold"/>
              </a:rPr>
              <a:t>Bias Detection and Mitigation</a:t>
            </a:r>
          </a:p>
          <a:p>
            <a:pPr algn="l" marL="949961" indent="-316654" lvl="2">
              <a:lnSpc>
                <a:spcPts val="2640"/>
              </a:lnSpc>
              <a:buFont typeface="Arial"/>
              <a:buChar char="⚬"/>
            </a:pPr>
            <a:r>
              <a:rPr lang="en-US" sz="2200" spc="132">
                <a:solidFill>
                  <a:srgbClr val="290606"/>
                </a:solidFill>
                <a:latin typeface="Telegraf"/>
                <a:ea typeface="Telegraf"/>
                <a:cs typeface="Telegraf"/>
                <a:sym typeface="Telegraf"/>
              </a:rPr>
              <a:t>XAI lets you identify and address biases by providing insights into the model’s decision-making process.</a:t>
            </a:r>
          </a:p>
          <a:p>
            <a:pPr algn="l">
              <a:lnSpc>
                <a:spcPts val="599"/>
              </a:lnSpc>
            </a:pPr>
          </a:p>
          <a:p>
            <a:pPr algn="l" marL="582932" indent="-291466" lvl="1">
              <a:lnSpc>
                <a:spcPts val="3240"/>
              </a:lnSpc>
              <a:buFont typeface="Arial"/>
              <a:buChar char="•"/>
            </a:pPr>
            <a:r>
              <a:rPr lang="en-US" sz="2700" spc="162">
                <a:solidFill>
                  <a:srgbClr val="290606"/>
                </a:solidFill>
                <a:latin typeface="Telegraf Bold"/>
                <a:ea typeface="Telegraf Bold"/>
                <a:cs typeface="Telegraf Bold"/>
                <a:sym typeface="Telegraf Bold"/>
              </a:rPr>
              <a:t>Model Validation and Auditing</a:t>
            </a:r>
          </a:p>
          <a:p>
            <a:pPr algn="l" marL="949966" indent="-316655" lvl="2">
              <a:lnSpc>
                <a:spcPts val="2640"/>
              </a:lnSpc>
              <a:buFont typeface="Arial"/>
              <a:buChar char="⚬"/>
            </a:pPr>
            <a:r>
              <a:rPr lang="en-US" sz="2200" spc="132">
                <a:solidFill>
                  <a:srgbClr val="290606"/>
                </a:solidFill>
                <a:latin typeface="Telegraf"/>
                <a:ea typeface="Telegraf"/>
                <a:cs typeface="Telegraf"/>
                <a:sym typeface="Telegraf"/>
              </a:rPr>
              <a:t>allows experts to understand how the model arrived at a decision. It helps identify potential flaws or biases in the model’s design or training data.</a:t>
            </a:r>
          </a:p>
          <a:p>
            <a:pPr algn="l">
              <a:lnSpc>
                <a:spcPts val="600"/>
              </a:lnSpc>
            </a:pPr>
          </a:p>
          <a:p>
            <a:pPr algn="l" marL="582932" indent="-291466" lvl="1">
              <a:lnSpc>
                <a:spcPts val="3240"/>
              </a:lnSpc>
              <a:buFont typeface="Arial"/>
              <a:buChar char="•"/>
            </a:pPr>
            <a:r>
              <a:rPr lang="en-US" sz="2700" spc="162">
                <a:solidFill>
                  <a:srgbClr val="290606"/>
                </a:solidFill>
                <a:latin typeface="Telegraf Bold"/>
                <a:ea typeface="Telegraf Bold"/>
                <a:cs typeface="Telegraf Bold"/>
                <a:sym typeface="Telegraf Bold"/>
              </a:rPr>
              <a:t>Error Diagnosis and Resolution</a:t>
            </a:r>
          </a:p>
          <a:p>
            <a:pPr algn="l">
              <a:lnSpc>
                <a:spcPts val="600"/>
              </a:lnSpc>
            </a:pPr>
          </a:p>
          <a:p>
            <a:pPr algn="l">
              <a:lnSpc>
                <a:spcPts val="600"/>
              </a:lnSpc>
            </a:pPr>
          </a:p>
          <a:p>
            <a:pPr algn="l" marL="582932" indent="-291466" lvl="1">
              <a:lnSpc>
                <a:spcPts val="3240"/>
              </a:lnSpc>
              <a:buFont typeface="Arial"/>
              <a:buChar char="•"/>
            </a:pPr>
            <a:r>
              <a:rPr lang="en-US" sz="2700" spc="162">
                <a:solidFill>
                  <a:srgbClr val="290606"/>
                </a:solidFill>
                <a:latin typeface="Telegraf Bold"/>
                <a:ea typeface="Telegraf Bold"/>
                <a:cs typeface="Telegraf Bold"/>
                <a:sym typeface="Telegraf Bold"/>
              </a:rPr>
              <a:t>Human-AI Collaboration</a:t>
            </a:r>
          </a:p>
        </p:txBody>
      </p:sp>
    </p:spTree>
  </p:cSld>
  <p:clrMapOvr>
    <a:masterClrMapping/>
  </p:clrMapOvr>
</p:sld>
</file>

<file path=ppt/slides/slide42.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8115300" cy="1371590"/>
          </a:xfrm>
          <a:prstGeom prst="rect">
            <a:avLst/>
          </a:prstGeom>
        </p:spPr>
        <p:txBody>
          <a:bodyPr anchor="t" rtlCol="false" tIns="0" lIns="0" bIns="0" rIns="0">
            <a:spAutoFit/>
          </a:bodyPr>
          <a:lstStyle/>
          <a:p>
            <a:pPr algn="l">
              <a:lnSpc>
                <a:spcPts val="8999"/>
              </a:lnSpc>
            </a:pPr>
            <a:r>
              <a:rPr lang="en-US" sz="8999" spc="440">
                <a:solidFill>
                  <a:srgbClr val="290606"/>
                </a:solidFill>
                <a:latin typeface="Cheddar"/>
                <a:ea typeface="Cheddar"/>
                <a:cs typeface="Cheddar"/>
                <a:sym typeface="Cheddar"/>
              </a:rPr>
              <a:t>THANK YOU</a:t>
            </a:r>
          </a:p>
        </p:txBody>
      </p:sp>
      <p:sp>
        <p:nvSpPr>
          <p:cNvPr name="TextBox 3" id="3"/>
          <p:cNvSpPr txBox="true"/>
          <p:nvPr/>
        </p:nvSpPr>
        <p:spPr>
          <a:xfrm rot="0">
            <a:off x="1028700" y="2305040"/>
            <a:ext cx="9207421" cy="4134485"/>
          </a:xfrm>
          <a:prstGeom prst="rect">
            <a:avLst/>
          </a:prstGeom>
        </p:spPr>
        <p:txBody>
          <a:bodyPr anchor="t" rtlCol="false" tIns="0" lIns="0" bIns="0" rIns="0">
            <a:spAutoFit/>
          </a:bodyPr>
          <a:lstStyle/>
          <a:p>
            <a:pPr algn="l">
              <a:lnSpc>
                <a:spcPts val="3639"/>
              </a:lnSpc>
            </a:pPr>
            <a:r>
              <a:rPr lang="en-US" sz="2599" spc="116">
                <a:solidFill>
                  <a:srgbClr val="290606"/>
                </a:solidFill>
                <a:latin typeface="Telegraf"/>
                <a:ea typeface="Telegraf"/>
                <a:cs typeface="Telegraf"/>
                <a:sym typeface="Telegraf"/>
              </a:rPr>
              <a:t>The aim of this project was to identify the application of Explainable AI in understanding the lack of predictability of the model. </a:t>
            </a:r>
          </a:p>
          <a:p>
            <a:pPr algn="l" marL="561339" indent="-280669" lvl="1">
              <a:lnSpc>
                <a:spcPts val="3639"/>
              </a:lnSpc>
              <a:buFont typeface="Arial"/>
              <a:buChar char="•"/>
            </a:pPr>
            <a:r>
              <a:rPr lang="en-US" sz="2599" spc="116">
                <a:solidFill>
                  <a:srgbClr val="290606"/>
                </a:solidFill>
                <a:latin typeface="Telegraf"/>
                <a:ea typeface="Telegraf"/>
                <a:cs typeface="Telegraf"/>
                <a:sym typeface="Telegraf"/>
              </a:rPr>
              <a:t>provide </a:t>
            </a:r>
            <a:r>
              <a:rPr lang="en-US" sz="2599" spc="116">
                <a:solidFill>
                  <a:srgbClr val="290606"/>
                </a:solidFill>
                <a:latin typeface="Telegraf"/>
                <a:ea typeface="Telegraf"/>
                <a:cs typeface="Telegraf"/>
                <a:sym typeface="Telegraf"/>
              </a:rPr>
              <a:t>stakeholders or decision makers insights into creating business rules.</a:t>
            </a:r>
          </a:p>
          <a:p>
            <a:pPr algn="l" marL="561339" indent="-280669" lvl="1">
              <a:lnSpc>
                <a:spcPts val="3639"/>
              </a:lnSpc>
              <a:buFont typeface="Arial"/>
              <a:buChar char="•"/>
            </a:pPr>
            <a:r>
              <a:rPr lang="en-US" sz="2599" spc="116">
                <a:solidFill>
                  <a:srgbClr val="290606"/>
                </a:solidFill>
                <a:latin typeface="Telegraf"/>
                <a:ea typeface="Telegraf"/>
                <a:cs typeface="Telegraf"/>
                <a:sym typeface="Telegraf"/>
              </a:rPr>
              <a:t>to ensure compliance with regulatory rules and reduce large monetary loses.</a:t>
            </a:r>
          </a:p>
          <a:p>
            <a:pPr algn="l" marL="561339" indent="-280669" lvl="1">
              <a:lnSpc>
                <a:spcPts val="3639"/>
              </a:lnSpc>
              <a:buFont typeface="Arial"/>
              <a:buChar char="•"/>
            </a:pPr>
            <a:r>
              <a:rPr lang="en-US" sz="2599" spc="116">
                <a:solidFill>
                  <a:srgbClr val="290606"/>
                </a:solidFill>
                <a:latin typeface="Telegraf"/>
                <a:ea typeface="Telegraf"/>
                <a:cs typeface="Telegraf"/>
                <a:sym typeface="Telegraf"/>
              </a:rPr>
              <a:t>ensure there are no biases or victims to the decisions made from the model.</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10720782"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HANDLING MISSING VALUES</a:t>
            </a:r>
          </a:p>
        </p:txBody>
      </p:sp>
      <p:sp>
        <p:nvSpPr>
          <p:cNvPr name="TextBox 3" id="3"/>
          <p:cNvSpPr txBox="true"/>
          <p:nvPr/>
        </p:nvSpPr>
        <p:spPr>
          <a:xfrm rot="0">
            <a:off x="1028700" y="3013447"/>
            <a:ext cx="5010708" cy="5972175"/>
          </a:xfrm>
          <a:prstGeom prst="rect">
            <a:avLst/>
          </a:prstGeom>
        </p:spPr>
        <p:txBody>
          <a:bodyPr anchor="t" rtlCol="false" tIns="0" lIns="0" bIns="0" rIns="0">
            <a:spAutoFit/>
          </a:bodyPr>
          <a:lstStyle/>
          <a:p>
            <a:pPr algn="ctr">
              <a:lnSpc>
                <a:spcPts val="3319"/>
              </a:lnSpc>
            </a:pPr>
            <a:r>
              <a:rPr lang="en-US" sz="2766" spc="135">
                <a:solidFill>
                  <a:srgbClr val="290606"/>
                </a:solidFill>
                <a:latin typeface="Telegraf"/>
                <a:ea typeface="Telegraf"/>
                <a:cs typeface="Telegraf"/>
                <a:sym typeface="Telegraf"/>
              </a:rPr>
              <a:t>User_id                                  0 </a:t>
            </a:r>
          </a:p>
          <a:p>
            <a:pPr algn="ctr">
              <a:lnSpc>
                <a:spcPts val="3319"/>
              </a:lnSpc>
            </a:pPr>
            <a:r>
              <a:rPr lang="en-US" sz="2766" spc="135">
                <a:solidFill>
                  <a:srgbClr val="290606"/>
                </a:solidFill>
                <a:latin typeface="Telegraf"/>
                <a:ea typeface="Telegraf"/>
                <a:cs typeface="Telegraf"/>
                <a:sym typeface="Telegraf"/>
              </a:rPr>
              <a:t>Loan Category                    0 </a:t>
            </a:r>
          </a:p>
          <a:p>
            <a:pPr algn="l">
              <a:lnSpc>
                <a:spcPts val="3319"/>
              </a:lnSpc>
            </a:pPr>
            <a:r>
              <a:rPr lang="en-US" sz="2766" spc="135">
                <a:solidFill>
                  <a:srgbClr val="290606"/>
                </a:solidFill>
                <a:latin typeface="Telegraf"/>
                <a:ea typeface="Telegraf"/>
                <a:cs typeface="Telegraf"/>
                <a:sym typeface="Telegraf"/>
              </a:rPr>
              <a:t>Amount                        31924 </a:t>
            </a:r>
          </a:p>
          <a:p>
            <a:pPr algn="l">
              <a:lnSpc>
                <a:spcPts val="3319"/>
              </a:lnSpc>
            </a:pPr>
            <a:r>
              <a:rPr lang="en-US" sz="2766" spc="135">
                <a:solidFill>
                  <a:srgbClr val="290606"/>
                </a:solidFill>
                <a:latin typeface="Telegraf"/>
                <a:ea typeface="Telegraf"/>
                <a:cs typeface="Telegraf"/>
                <a:sym typeface="Telegraf"/>
              </a:rPr>
              <a:t>Interest Rate                       0 </a:t>
            </a:r>
          </a:p>
          <a:p>
            <a:pPr algn="l">
              <a:lnSpc>
                <a:spcPts val="3319"/>
              </a:lnSpc>
            </a:pPr>
            <a:r>
              <a:rPr lang="en-US" sz="2766" spc="135">
                <a:solidFill>
                  <a:srgbClr val="290606"/>
                </a:solidFill>
                <a:latin typeface="Telegraf"/>
                <a:ea typeface="Telegraf"/>
                <a:cs typeface="Telegraf"/>
                <a:sym typeface="Telegraf"/>
              </a:rPr>
              <a:t>Tenure(years)                      0 </a:t>
            </a:r>
          </a:p>
          <a:p>
            <a:pPr algn="ctr">
              <a:lnSpc>
                <a:spcPts val="3319"/>
              </a:lnSpc>
            </a:pPr>
            <a:r>
              <a:rPr lang="en-US" sz="2766" spc="135">
                <a:solidFill>
                  <a:srgbClr val="290606"/>
                </a:solidFill>
                <a:latin typeface="Telegraf"/>
                <a:ea typeface="Telegraf"/>
                <a:cs typeface="Telegraf"/>
                <a:sym typeface="Telegraf"/>
              </a:rPr>
              <a:t>User id_x                               0 </a:t>
            </a:r>
          </a:p>
          <a:p>
            <a:pPr algn="l">
              <a:lnSpc>
                <a:spcPts val="3319"/>
              </a:lnSpc>
            </a:pPr>
            <a:r>
              <a:rPr lang="en-US" sz="2766" spc="135">
                <a:solidFill>
                  <a:srgbClr val="290606"/>
                </a:solidFill>
                <a:latin typeface="Telegraf"/>
                <a:ea typeface="Telegraf"/>
                <a:cs typeface="Telegraf"/>
                <a:sym typeface="Telegraf"/>
              </a:rPr>
              <a:t>Employmet type        84641 </a:t>
            </a:r>
          </a:p>
          <a:p>
            <a:pPr algn="l">
              <a:lnSpc>
                <a:spcPts val="3319"/>
              </a:lnSpc>
            </a:pPr>
            <a:r>
              <a:rPr lang="en-US" sz="2766" spc="135">
                <a:solidFill>
                  <a:srgbClr val="290606"/>
                </a:solidFill>
                <a:latin typeface="Telegraf"/>
                <a:ea typeface="Telegraf"/>
                <a:cs typeface="Telegraf"/>
                <a:sym typeface="Telegraf"/>
              </a:rPr>
              <a:t>Tier of Employment  84642 </a:t>
            </a:r>
          </a:p>
          <a:p>
            <a:pPr algn="l">
              <a:lnSpc>
                <a:spcPts val="3319"/>
              </a:lnSpc>
            </a:pPr>
            <a:r>
              <a:rPr lang="en-US" sz="2766" spc="135">
                <a:solidFill>
                  <a:srgbClr val="290606"/>
                </a:solidFill>
                <a:latin typeface="Telegraf"/>
                <a:ea typeface="Telegraf"/>
                <a:cs typeface="Telegraf"/>
                <a:sym typeface="Telegraf"/>
              </a:rPr>
              <a:t>Industry                                4 </a:t>
            </a:r>
          </a:p>
          <a:p>
            <a:pPr algn="l">
              <a:lnSpc>
                <a:spcPts val="3319"/>
              </a:lnSpc>
            </a:pPr>
            <a:r>
              <a:rPr lang="en-US" sz="2766" spc="135">
                <a:solidFill>
                  <a:srgbClr val="290606"/>
                </a:solidFill>
                <a:latin typeface="Telegraf"/>
                <a:ea typeface="Telegraf"/>
                <a:cs typeface="Telegraf"/>
                <a:sym typeface="Telegraf"/>
              </a:rPr>
              <a:t>Role                                        0 </a:t>
            </a:r>
          </a:p>
          <a:p>
            <a:pPr algn="l">
              <a:lnSpc>
                <a:spcPts val="3319"/>
              </a:lnSpc>
            </a:pPr>
            <a:r>
              <a:rPr lang="en-US" sz="2766" spc="135">
                <a:solidFill>
                  <a:srgbClr val="290606"/>
                </a:solidFill>
                <a:latin typeface="Telegraf"/>
                <a:ea typeface="Telegraf"/>
                <a:cs typeface="Telegraf"/>
                <a:sym typeface="Telegraf"/>
              </a:rPr>
              <a:t>Work Experience                4 </a:t>
            </a:r>
          </a:p>
          <a:p>
            <a:pPr algn="l">
              <a:lnSpc>
                <a:spcPts val="3319"/>
              </a:lnSpc>
            </a:pPr>
            <a:r>
              <a:rPr lang="en-US" sz="2766" spc="135">
                <a:solidFill>
                  <a:srgbClr val="290606"/>
                </a:solidFill>
                <a:latin typeface="Telegraf"/>
                <a:ea typeface="Telegraf"/>
                <a:cs typeface="Telegraf"/>
                <a:sym typeface="Telegraf"/>
              </a:rPr>
              <a:t>Total Income(PA)               0 </a:t>
            </a:r>
          </a:p>
          <a:p>
            <a:pPr algn="l">
              <a:lnSpc>
                <a:spcPts val="3319"/>
              </a:lnSpc>
            </a:pPr>
            <a:r>
              <a:rPr lang="en-US" sz="2766" spc="135">
                <a:solidFill>
                  <a:srgbClr val="290606"/>
                </a:solidFill>
                <a:latin typeface="Telegraf"/>
                <a:ea typeface="Telegraf"/>
                <a:cs typeface="Telegraf"/>
                <a:sym typeface="Telegraf"/>
              </a:rPr>
              <a:t>User id_y                               0 </a:t>
            </a:r>
          </a:p>
          <a:p>
            <a:pPr algn="l">
              <a:lnSpc>
                <a:spcPts val="3880"/>
              </a:lnSpc>
            </a:pPr>
          </a:p>
        </p:txBody>
      </p:sp>
      <p:sp>
        <p:nvSpPr>
          <p:cNvPr name="TextBox 4" id="4"/>
          <p:cNvSpPr txBox="true"/>
          <p:nvPr/>
        </p:nvSpPr>
        <p:spPr>
          <a:xfrm rot="0">
            <a:off x="7196994" y="3013447"/>
            <a:ext cx="5010708" cy="5972175"/>
          </a:xfrm>
          <a:prstGeom prst="rect">
            <a:avLst/>
          </a:prstGeom>
        </p:spPr>
        <p:txBody>
          <a:bodyPr anchor="t" rtlCol="false" tIns="0" lIns="0" bIns="0" rIns="0">
            <a:spAutoFit/>
          </a:bodyPr>
          <a:lstStyle/>
          <a:p>
            <a:pPr algn="l">
              <a:lnSpc>
                <a:spcPts val="3319"/>
              </a:lnSpc>
            </a:pPr>
            <a:r>
              <a:rPr lang="en-US" sz="2766" spc="135">
                <a:solidFill>
                  <a:srgbClr val="290606"/>
                </a:solidFill>
                <a:latin typeface="Telegraf"/>
                <a:ea typeface="Telegraf"/>
                <a:cs typeface="Telegraf"/>
                <a:sym typeface="Telegraf"/>
              </a:rPr>
              <a:t>Gender                                   0</a:t>
            </a:r>
            <a:r>
              <a:rPr lang="en-US" sz="2766" spc="135">
                <a:solidFill>
                  <a:srgbClr val="290606"/>
                </a:solidFill>
                <a:latin typeface="Telegraf"/>
                <a:ea typeface="Telegraf"/>
                <a:cs typeface="Telegraf"/>
                <a:sym typeface="Telegraf"/>
              </a:rPr>
              <a:t> </a:t>
            </a:r>
          </a:p>
          <a:p>
            <a:pPr algn="l">
              <a:lnSpc>
                <a:spcPts val="3319"/>
              </a:lnSpc>
            </a:pPr>
            <a:r>
              <a:rPr lang="en-US" sz="2766" spc="135">
                <a:solidFill>
                  <a:srgbClr val="290606"/>
                </a:solidFill>
                <a:latin typeface="Telegraf"/>
                <a:ea typeface="Telegraf"/>
                <a:cs typeface="Telegraf"/>
                <a:sym typeface="Telegraf"/>
              </a:rPr>
              <a:t>Married                         48143 </a:t>
            </a:r>
          </a:p>
          <a:p>
            <a:pPr algn="l">
              <a:lnSpc>
                <a:spcPts val="3319"/>
              </a:lnSpc>
            </a:pPr>
            <a:r>
              <a:rPr lang="en-US" sz="2766" spc="135">
                <a:solidFill>
                  <a:srgbClr val="290606"/>
                </a:solidFill>
                <a:latin typeface="Telegraf"/>
                <a:ea typeface="Telegraf"/>
                <a:cs typeface="Telegraf"/>
                <a:sym typeface="Telegraf"/>
              </a:rPr>
              <a:t>Dependents                          0 </a:t>
            </a:r>
          </a:p>
          <a:p>
            <a:pPr algn="l">
              <a:lnSpc>
                <a:spcPts val="3319"/>
              </a:lnSpc>
            </a:pPr>
            <a:r>
              <a:rPr lang="en-US" sz="2766" spc="135">
                <a:solidFill>
                  <a:srgbClr val="290606"/>
                </a:solidFill>
                <a:latin typeface="Telegraf"/>
                <a:ea typeface="Telegraf"/>
                <a:cs typeface="Telegraf"/>
                <a:sym typeface="Telegraf"/>
              </a:rPr>
              <a:t>Home                                      0 </a:t>
            </a:r>
          </a:p>
          <a:p>
            <a:pPr algn="l">
              <a:lnSpc>
                <a:spcPts val="3319"/>
              </a:lnSpc>
            </a:pPr>
            <a:r>
              <a:rPr lang="en-US" sz="2766" spc="135">
                <a:solidFill>
                  <a:srgbClr val="290606"/>
                </a:solidFill>
                <a:latin typeface="Telegraf"/>
                <a:ea typeface="Telegraf"/>
                <a:cs typeface="Telegraf"/>
                <a:sym typeface="Telegraf"/>
              </a:rPr>
              <a:t>Pincode                                  0 </a:t>
            </a:r>
          </a:p>
          <a:p>
            <a:pPr algn="l">
              <a:lnSpc>
                <a:spcPts val="3319"/>
              </a:lnSpc>
            </a:pPr>
            <a:r>
              <a:rPr lang="en-US" sz="2766" spc="135">
                <a:solidFill>
                  <a:srgbClr val="290606"/>
                </a:solidFill>
                <a:latin typeface="Telegraf"/>
                <a:ea typeface="Telegraf"/>
                <a:cs typeface="Telegraf"/>
                <a:sym typeface="Telegraf"/>
              </a:rPr>
              <a:t>Social Profile               47856 </a:t>
            </a:r>
          </a:p>
          <a:p>
            <a:pPr algn="l">
              <a:lnSpc>
                <a:spcPts val="3319"/>
              </a:lnSpc>
            </a:pPr>
            <a:r>
              <a:rPr lang="en-US" sz="2766" spc="135">
                <a:solidFill>
                  <a:srgbClr val="290606"/>
                </a:solidFill>
                <a:latin typeface="Telegraf"/>
                <a:ea typeface="Telegraf"/>
                <a:cs typeface="Telegraf"/>
                <a:sym typeface="Telegraf"/>
              </a:rPr>
              <a:t>Is_verified                   35803 </a:t>
            </a:r>
          </a:p>
          <a:p>
            <a:pPr algn="l">
              <a:lnSpc>
                <a:spcPts val="3319"/>
              </a:lnSpc>
            </a:pPr>
            <a:r>
              <a:rPr lang="en-US" sz="2766" spc="135">
                <a:solidFill>
                  <a:srgbClr val="290606"/>
                </a:solidFill>
                <a:latin typeface="Telegraf"/>
                <a:ea typeface="Telegraf"/>
                <a:cs typeface="Telegraf"/>
                <a:sym typeface="Telegraf"/>
              </a:rPr>
              <a:t>Delinq_2yrs                           0 </a:t>
            </a:r>
          </a:p>
          <a:p>
            <a:pPr algn="r">
              <a:lnSpc>
                <a:spcPts val="3319"/>
              </a:lnSpc>
            </a:pPr>
            <a:r>
              <a:rPr lang="en-US" sz="2766" spc="135">
                <a:solidFill>
                  <a:srgbClr val="290606"/>
                </a:solidFill>
                <a:latin typeface="Telegraf"/>
                <a:ea typeface="Telegraf"/>
                <a:cs typeface="Telegraf"/>
                <a:sym typeface="Telegraf"/>
              </a:rPr>
              <a:t>Total Payement                   0 </a:t>
            </a:r>
          </a:p>
          <a:p>
            <a:pPr algn="l">
              <a:lnSpc>
                <a:spcPts val="3319"/>
              </a:lnSpc>
            </a:pPr>
            <a:r>
              <a:rPr lang="en-US" sz="2766" spc="135">
                <a:solidFill>
                  <a:srgbClr val="290606"/>
                </a:solidFill>
                <a:latin typeface="Telegraf"/>
                <a:ea typeface="Telegraf"/>
                <a:cs typeface="Telegraf"/>
                <a:sym typeface="Telegraf"/>
              </a:rPr>
              <a:t>Received Principal              0 </a:t>
            </a:r>
          </a:p>
          <a:p>
            <a:pPr algn="l">
              <a:lnSpc>
                <a:spcPts val="3319"/>
              </a:lnSpc>
            </a:pPr>
            <a:r>
              <a:rPr lang="en-US" sz="2766" spc="135">
                <a:solidFill>
                  <a:srgbClr val="290606"/>
                </a:solidFill>
                <a:latin typeface="Telegraf"/>
                <a:ea typeface="Telegraf"/>
                <a:cs typeface="Telegraf"/>
                <a:sym typeface="Telegraf"/>
              </a:rPr>
              <a:t>Interest Received               0</a:t>
            </a:r>
          </a:p>
          <a:p>
            <a:pPr algn="l">
              <a:lnSpc>
                <a:spcPts val="3319"/>
              </a:lnSpc>
            </a:pPr>
            <a:r>
              <a:rPr lang="en-US" sz="2766" spc="135">
                <a:solidFill>
                  <a:srgbClr val="290606"/>
                </a:solidFill>
                <a:latin typeface="Telegraf"/>
                <a:ea typeface="Telegraf"/>
                <a:cs typeface="Telegraf"/>
                <a:sym typeface="Telegraf"/>
              </a:rPr>
              <a:t>Number of loans                  0 </a:t>
            </a:r>
          </a:p>
          <a:p>
            <a:pPr algn="l">
              <a:lnSpc>
                <a:spcPts val="3319"/>
              </a:lnSpc>
            </a:pPr>
            <a:r>
              <a:rPr lang="en-US" sz="2766" spc="135">
                <a:solidFill>
                  <a:srgbClr val="290606"/>
                </a:solidFill>
                <a:latin typeface="Telegraf"/>
                <a:ea typeface="Telegraf"/>
                <a:cs typeface="Telegraf"/>
                <a:sym typeface="Telegraf"/>
              </a:rPr>
              <a:t>Defaulter                               0</a:t>
            </a:r>
          </a:p>
          <a:p>
            <a:pPr algn="l">
              <a:lnSpc>
                <a:spcPts val="3880"/>
              </a:lnSpc>
            </a:pPr>
          </a:p>
        </p:txBody>
      </p:sp>
      <p:sp>
        <p:nvSpPr>
          <p:cNvPr name="TextBox 5" id="5"/>
          <p:cNvSpPr txBox="true"/>
          <p:nvPr/>
        </p:nvSpPr>
        <p:spPr>
          <a:xfrm rot="0">
            <a:off x="1028700" y="1958081"/>
            <a:ext cx="5010708" cy="946271"/>
          </a:xfrm>
          <a:prstGeom prst="rect">
            <a:avLst/>
          </a:prstGeom>
        </p:spPr>
        <p:txBody>
          <a:bodyPr anchor="t" rtlCol="false" tIns="0" lIns="0" bIns="0" rIns="0">
            <a:spAutoFit/>
          </a:bodyPr>
          <a:lstStyle/>
          <a:p>
            <a:pPr algn="l">
              <a:lnSpc>
                <a:spcPts val="3319"/>
              </a:lnSpc>
            </a:pPr>
            <a:r>
              <a:rPr lang="en-US" sz="2766" spc="135">
                <a:solidFill>
                  <a:srgbClr val="290606"/>
                </a:solidFill>
                <a:latin typeface="Telegraf"/>
                <a:ea typeface="Telegraf"/>
                <a:cs typeface="Telegraf"/>
                <a:sym typeface="Telegraf"/>
              </a:rPr>
              <a:t>df.isnull().sum()</a:t>
            </a:r>
          </a:p>
          <a:p>
            <a:pPr algn="l">
              <a:lnSpc>
                <a:spcPts val="3880"/>
              </a:lnSpc>
            </a:pP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10720782"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HANDLING MISSING VALUES</a:t>
            </a:r>
          </a:p>
        </p:txBody>
      </p:sp>
      <p:sp>
        <p:nvSpPr>
          <p:cNvPr name="TextBox 3" id="3"/>
          <p:cNvSpPr txBox="true"/>
          <p:nvPr/>
        </p:nvSpPr>
        <p:spPr>
          <a:xfrm rot="0">
            <a:off x="1028700" y="2133722"/>
            <a:ext cx="10271299" cy="5553075"/>
          </a:xfrm>
          <a:prstGeom prst="rect">
            <a:avLst/>
          </a:prstGeom>
        </p:spPr>
        <p:txBody>
          <a:bodyPr anchor="t" rtlCol="false" tIns="0" lIns="0" bIns="0" rIns="0">
            <a:spAutoFit/>
          </a:bodyPr>
          <a:lstStyle/>
          <a:p>
            <a:pPr algn="just">
              <a:lnSpc>
                <a:spcPts val="3319"/>
              </a:lnSpc>
            </a:pPr>
          </a:p>
          <a:p>
            <a:pPr algn="just" marL="597184" indent="-298592" lvl="1">
              <a:lnSpc>
                <a:spcPts val="3319"/>
              </a:lnSpc>
              <a:buFont typeface="Arial"/>
              <a:buChar char="•"/>
            </a:pPr>
            <a:r>
              <a:rPr lang="en-US" sz="2766" spc="135">
                <a:solidFill>
                  <a:srgbClr val="290606"/>
                </a:solidFill>
                <a:latin typeface="Telegraf Bold"/>
                <a:ea typeface="Telegraf Bold"/>
                <a:cs typeface="Telegraf Bold"/>
                <a:sym typeface="Telegraf Bold"/>
              </a:rPr>
              <a:t>Social profile:</a:t>
            </a:r>
            <a:r>
              <a:rPr lang="en-US" sz="2766" spc="135">
                <a:solidFill>
                  <a:srgbClr val="290606"/>
                </a:solidFill>
                <a:latin typeface="Telegraf"/>
                <a:ea typeface="Telegraf"/>
                <a:cs typeface="Telegraf"/>
                <a:sym typeface="Telegraf"/>
              </a:rPr>
              <a:t> Create a new category for NA values.</a:t>
            </a:r>
          </a:p>
          <a:p>
            <a:pPr algn="just" marL="597184" indent="-298592" lvl="1">
              <a:lnSpc>
                <a:spcPts val="3319"/>
              </a:lnSpc>
              <a:buFont typeface="Arial"/>
              <a:buChar char="•"/>
            </a:pPr>
            <a:r>
              <a:rPr lang="en-US" sz="2766" spc="135">
                <a:solidFill>
                  <a:srgbClr val="290606"/>
                </a:solidFill>
                <a:latin typeface="Telegraf Bold"/>
                <a:ea typeface="Telegraf Bold"/>
                <a:cs typeface="Telegraf Bold"/>
                <a:sym typeface="Telegraf Bold"/>
              </a:rPr>
              <a:t>Is verified:</a:t>
            </a:r>
            <a:r>
              <a:rPr lang="en-US" sz="2766" spc="135">
                <a:solidFill>
                  <a:srgbClr val="290606"/>
                </a:solidFill>
                <a:latin typeface="Telegraf"/>
                <a:ea typeface="Telegraf"/>
                <a:cs typeface="Telegraf"/>
                <a:sym typeface="Telegraf"/>
              </a:rPr>
              <a:t> Create a new category for NA values.</a:t>
            </a:r>
          </a:p>
          <a:p>
            <a:pPr algn="just" marL="597184" indent="-298592" lvl="1">
              <a:lnSpc>
                <a:spcPts val="3319"/>
              </a:lnSpc>
              <a:buFont typeface="Arial"/>
              <a:buChar char="•"/>
            </a:pPr>
            <a:r>
              <a:rPr lang="en-US" sz="2766" spc="135">
                <a:solidFill>
                  <a:srgbClr val="290606"/>
                </a:solidFill>
                <a:latin typeface="Telegraf Bold"/>
                <a:ea typeface="Telegraf Bold"/>
                <a:cs typeface="Telegraf Bold"/>
                <a:sym typeface="Telegraf Bold"/>
              </a:rPr>
              <a:t>Married: </a:t>
            </a:r>
            <a:r>
              <a:rPr lang="en-US" sz="2766" spc="135">
                <a:solidFill>
                  <a:srgbClr val="290606"/>
                </a:solidFill>
                <a:latin typeface="Telegraf"/>
                <a:ea typeface="Telegraf"/>
                <a:cs typeface="Telegraf"/>
                <a:sym typeface="Telegraf"/>
              </a:rPr>
              <a:t>Create a new category for NA values.</a:t>
            </a:r>
          </a:p>
          <a:p>
            <a:pPr algn="just" marL="597184" indent="-298592" lvl="1">
              <a:lnSpc>
                <a:spcPts val="3319"/>
              </a:lnSpc>
              <a:buFont typeface="Arial"/>
              <a:buChar char="•"/>
            </a:pPr>
            <a:r>
              <a:rPr lang="en-US" sz="2766" spc="135">
                <a:solidFill>
                  <a:srgbClr val="290606"/>
                </a:solidFill>
                <a:latin typeface="Telegraf Bold"/>
                <a:ea typeface="Telegraf Bold"/>
                <a:cs typeface="Telegraf Bold"/>
                <a:sym typeface="Telegraf Bold"/>
              </a:rPr>
              <a:t>Industry:</a:t>
            </a:r>
            <a:r>
              <a:rPr lang="en-US" sz="2766" spc="135">
                <a:solidFill>
                  <a:srgbClr val="290606"/>
                </a:solidFill>
                <a:latin typeface="Telegraf"/>
                <a:ea typeface="Telegraf"/>
                <a:cs typeface="Telegraf"/>
                <a:sym typeface="Telegraf"/>
              </a:rPr>
              <a:t> Consider dropping missing values.</a:t>
            </a:r>
          </a:p>
          <a:p>
            <a:pPr algn="just" marL="597184" indent="-298592" lvl="1">
              <a:lnSpc>
                <a:spcPts val="3319"/>
              </a:lnSpc>
              <a:buFont typeface="Arial"/>
              <a:buChar char="•"/>
            </a:pPr>
            <a:r>
              <a:rPr lang="en-US" sz="2766" spc="135">
                <a:solidFill>
                  <a:srgbClr val="290606"/>
                </a:solidFill>
                <a:latin typeface="Telegraf Bold"/>
                <a:ea typeface="Telegraf Bold"/>
                <a:cs typeface="Telegraf Bold"/>
                <a:sym typeface="Telegraf Bold"/>
              </a:rPr>
              <a:t>Work experience:</a:t>
            </a:r>
            <a:r>
              <a:rPr lang="en-US" sz="2766" spc="135">
                <a:solidFill>
                  <a:srgbClr val="290606"/>
                </a:solidFill>
                <a:latin typeface="Telegraf"/>
                <a:ea typeface="Telegraf"/>
                <a:cs typeface="Telegraf"/>
                <a:sym typeface="Telegraf"/>
              </a:rPr>
              <a:t> Consider dropping missing values.</a:t>
            </a:r>
          </a:p>
          <a:p>
            <a:pPr algn="just" marL="597184" indent="-298592" lvl="1">
              <a:lnSpc>
                <a:spcPts val="3319"/>
              </a:lnSpc>
              <a:buFont typeface="Arial"/>
              <a:buChar char="•"/>
            </a:pPr>
            <a:r>
              <a:rPr lang="en-US" sz="2766" spc="135">
                <a:solidFill>
                  <a:srgbClr val="290606"/>
                </a:solidFill>
                <a:latin typeface="Telegraf Bold"/>
                <a:ea typeface="Telegraf Bold"/>
                <a:cs typeface="Telegraf Bold"/>
                <a:sym typeface="Telegraf Bold"/>
              </a:rPr>
              <a:t>Amount:</a:t>
            </a:r>
            <a:r>
              <a:rPr lang="en-US" sz="2766" spc="135">
                <a:solidFill>
                  <a:srgbClr val="290606"/>
                </a:solidFill>
                <a:latin typeface="Telegraf"/>
                <a:ea typeface="Telegraf"/>
                <a:cs typeface="Telegraf"/>
                <a:sym typeface="Telegraf"/>
              </a:rPr>
              <a:t> Evaluate the impact of removing rows with missing values on the data distribution.</a:t>
            </a:r>
          </a:p>
          <a:p>
            <a:pPr algn="just" marL="597184" indent="-298592" lvl="1">
              <a:lnSpc>
                <a:spcPts val="3319"/>
              </a:lnSpc>
              <a:buFont typeface="Arial"/>
              <a:buChar char="•"/>
            </a:pPr>
            <a:r>
              <a:rPr lang="en-US" sz="2766" spc="135">
                <a:solidFill>
                  <a:srgbClr val="290606"/>
                </a:solidFill>
                <a:latin typeface="Telegraf Bold"/>
                <a:ea typeface="Telegraf Bold"/>
                <a:cs typeface="Telegraf Bold"/>
                <a:sym typeface="Telegraf Bold"/>
              </a:rPr>
              <a:t>Employment type:</a:t>
            </a:r>
            <a:r>
              <a:rPr lang="en-US" sz="2766" spc="135">
                <a:solidFill>
                  <a:srgbClr val="290606"/>
                </a:solidFill>
                <a:latin typeface="Telegraf"/>
                <a:ea typeface="Telegraf"/>
                <a:cs typeface="Telegraf"/>
                <a:sym typeface="Telegraf"/>
              </a:rPr>
              <a:t> Determine the appropriate approach for handling missing values.</a:t>
            </a:r>
          </a:p>
          <a:p>
            <a:pPr algn="just" marL="597184" indent="-298592" lvl="1">
              <a:lnSpc>
                <a:spcPts val="3319"/>
              </a:lnSpc>
              <a:buFont typeface="Arial"/>
              <a:buChar char="•"/>
            </a:pPr>
            <a:r>
              <a:rPr lang="en-US" sz="2766" spc="135">
                <a:solidFill>
                  <a:srgbClr val="290606"/>
                </a:solidFill>
                <a:latin typeface="Telegraf Bold"/>
                <a:ea typeface="Telegraf Bold"/>
                <a:cs typeface="Telegraf Bold"/>
                <a:sym typeface="Telegraf Bold"/>
              </a:rPr>
              <a:t>Tier of employment:</a:t>
            </a:r>
            <a:r>
              <a:rPr lang="en-US" sz="2766" spc="135">
                <a:solidFill>
                  <a:srgbClr val="290606"/>
                </a:solidFill>
                <a:latin typeface="Telegraf"/>
                <a:ea typeface="Telegraf"/>
                <a:cs typeface="Telegraf"/>
                <a:sym typeface="Telegraf"/>
              </a:rPr>
              <a:t> Determine the appropriate approach for handling missing values.</a:t>
            </a:r>
          </a:p>
          <a:p>
            <a:pPr algn="just">
              <a:lnSpc>
                <a:spcPts val="3880"/>
              </a:lnSpc>
            </a:pP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606860" y="1019175"/>
            <a:ext cx="8115300" cy="284480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DROP CATEGORICAL COLUMNS WITH TOO MANY CATEGORIES</a:t>
            </a:r>
          </a:p>
        </p:txBody>
      </p:sp>
      <p:sp>
        <p:nvSpPr>
          <p:cNvPr name="TextBox 3" id="3"/>
          <p:cNvSpPr txBox="true"/>
          <p:nvPr/>
        </p:nvSpPr>
        <p:spPr>
          <a:xfrm rot="0">
            <a:off x="7616999" y="1165208"/>
            <a:ext cx="5568306" cy="6743700"/>
          </a:xfrm>
          <a:prstGeom prst="rect">
            <a:avLst/>
          </a:prstGeom>
        </p:spPr>
        <p:txBody>
          <a:bodyPr anchor="t" rtlCol="false" tIns="0" lIns="0" bIns="0" rIns="0">
            <a:spAutoFit/>
          </a:bodyPr>
          <a:lstStyle/>
          <a:p>
            <a:pPr algn="l">
              <a:lnSpc>
                <a:spcPts val="3360"/>
              </a:lnSpc>
            </a:pPr>
            <a:r>
              <a:rPr lang="en-US" sz="2800" strike="sngStrike" spc="137">
                <a:solidFill>
                  <a:srgbClr val="290606"/>
                </a:solidFill>
                <a:latin typeface="Telegraf"/>
                <a:ea typeface="Telegraf"/>
                <a:cs typeface="Telegraf"/>
                <a:sym typeface="Telegraf"/>
              </a:rPr>
              <a:t>User_id</a:t>
            </a:r>
            <a:r>
              <a:rPr lang="en-US" sz="2800" spc="137">
                <a:solidFill>
                  <a:srgbClr val="290606"/>
                </a:solidFill>
                <a:latin typeface="Telegraf"/>
                <a:ea typeface="Telegraf"/>
                <a:cs typeface="Telegraf"/>
                <a:sym typeface="Telegraf"/>
              </a:rPr>
              <a:t> : 133748 </a:t>
            </a:r>
          </a:p>
          <a:p>
            <a:pPr algn="l">
              <a:lnSpc>
                <a:spcPts val="3360"/>
              </a:lnSpc>
            </a:pPr>
            <a:r>
              <a:rPr lang="en-US" sz="2800" strike="sngStrike" spc="137">
                <a:solidFill>
                  <a:srgbClr val="290606"/>
                </a:solidFill>
                <a:latin typeface="Telegraf"/>
                <a:ea typeface="Telegraf"/>
                <a:cs typeface="Telegraf"/>
                <a:sym typeface="Telegraf"/>
              </a:rPr>
              <a:t>Loan Category</a:t>
            </a:r>
            <a:r>
              <a:rPr lang="en-US" sz="2800" spc="137">
                <a:solidFill>
                  <a:srgbClr val="290606"/>
                </a:solidFill>
                <a:latin typeface="Telegraf"/>
                <a:ea typeface="Telegraf"/>
                <a:cs typeface="Telegraf"/>
                <a:sym typeface="Telegraf"/>
              </a:rPr>
              <a:t> : 7 </a:t>
            </a:r>
          </a:p>
          <a:p>
            <a:pPr algn="l">
              <a:lnSpc>
                <a:spcPts val="3360"/>
              </a:lnSpc>
            </a:pPr>
            <a:r>
              <a:rPr lang="en-US" sz="2800" spc="137">
                <a:solidFill>
                  <a:srgbClr val="290606"/>
                </a:solidFill>
                <a:latin typeface="Telegraf"/>
                <a:ea typeface="Telegraf"/>
                <a:cs typeface="Telegraf"/>
                <a:sym typeface="Telegraf"/>
              </a:rPr>
              <a:t>Amount : 86157 </a:t>
            </a:r>
          </a:p>
          <a:p>
            <a:pPr algn="l">
              <a:lnSpc>
                <a:spcPts val="3360"/>
              </a:lnSpc>
            </a:pPr>
            <a:r>
              <a:rPr lang="en-US" sz="2800" spc="137">
                <a:solidFill>
                  <a:srgbClr val="290606"/>
                </a:solidFill>
                <a:latin typeface="Telegraf"/>
                <a:ea typeface="Telegraf"/>
                <a:cs typeface="Telegraf"/>
                <a:sym typeface="Telegraf"/>
              </a:rPr>
              <a:t>Interest Rate : 137 </a:t>
            </a:r>
          </a:p>
          <a:p>
            <a:pPr algn="l">
              <a:lnSpc>
                <a:spcPts val="3360"/>
              </a:lnSpc>
            </a:pPr>
            <a:r>
              <a:rPr lang="en-US" sz="2800" spc="137">
                <a:solidFill>
                  <a:srgbClr val="290606"/>
                </a:solidFill>
                <a:latin typeface="Telegraf"/>
                <a:ea typeface="Telegraf"/>
                <a:cs typeface="Telegraf"/>
                <a:sym typeface="Telegraf"/>
              </a:rPr>
              <a:t>Tenure(years) : 2 </a:t>
            </a:r>
          </a:p>
          <a:p>
            <a:pPr algn="l">
              <a:lnSpc>
                <a:spcPts val="3360"/>
              </a:lnSpc>
            </a:pPr>
            <a:r>
              <a:rPr lang="en-US" sz="2800" strike="sngStrike" spc="137">
                <a:solidFill>
                  <a:srgbClr val="290606"/>
                </a:solidFill>
                <a:latin typeface="Telegraf"/>
                <a:ea typeface="Telegraf"/>
                <a:cs typeface="Telegraf"/>
                <a:sym typeface="Telegraf"/>
              </a:rPr>
              <a:t>User id_x</a:t>
            </a:r>
            <a:r>
              <a:rPr lang="en-US" sz="2800" spc="137">
                <a:solidFill>
                  <a:srgbClr val="290606"/>
                </a:solidFill>
                <a:latin typeface="Telegraf"/>
                <a:ea typeface="Telegraf"/>
                <a:cs typeface="Telegraf"/>
                <a:sym typeface="Telegraf"/>
              </a:rPr>
              <a:t> : 133748 </a:t>
            </a:r>
          </a:p>
          <a:p>
            <a:pPr algn="l">
              <a:lnSpc>
                <a:spcPts val="3360"/>
              </a:lnSpc>
            </a:pPr>
            <a:r>
              <a:rPr lang="en-US" sz="2800" spc="137">
                <a:solidFill>
                  <a:srgbClr val="290606"/>
                </a:solidFill>
                <a:latin typeface="Telegraf"/>
                <a:ea typeface="Telegraf"/>
                <a:cs typeface="Telegraf"/>
                <a:sym typeface="Telegraf"/>
              </a:rPr>
              <a:t>Employmet type : 3 </a:t>
            </a:r>
          </a:p>
          <a:p>
            <a:pPr algn="l">
              <a:lnSpc>
                <a:spcPts val="3360"/>
              </a:lnSpc>
            </a:pPr>
            <a:r>
              <a:rPr lang="en-US" sz="2800" strike="sngStrike" spc="137">
                <a:solidFill>
                  <a:srgbClr val="290606"/>
                </a:solidFill>
                <a:latin typeface="Telegraf"/>
                <a:ea typeface="Telegraf"/>
                <a:cs typeface="Telegraf"/>
                <a:sym typeface="Telegraf"/>
              </a:rPr>
              <a:t>Tier of Employment</a:t>
            </a:r>
            <a:r>
              <a:rPr lang="en-US" sz="2800" spc="137">
                <a:solidFill>
                  <a:srgbClr val="290606"/>
                </a:solidFill>
                <a:latin typeface="Telegraf"/>
                <a:ea typeface="Telegraf"/>
                <a:cs typeface="Telegraf"/>
                <a:sym typeface="Telegraf"/>
              </a:rPr>
              <a:t> : 8 </a:t>
            </a:r>
          </a:p>
          <a:p>
            <a:pPr algn="l">
              <a:lnSpc>
                <a:spcPts val="3360"/>
              </a:lnSpc>
            </a:pPr>
            <a:r>
              <a:rPr lang="en-US" sz="2800" strike="sngStrike" spc="137">
                <a:solidFill>
                  <a:srgbClr val="290606"/>
                </a:solidFill>
                <a:latin typeface="Telegraf"/>
                <a:ea typeface="Telegraf"/>
                <a:cs typeface="Telegraf"/>
                <a:sym typeface="Telegraf"/>
              </a:rPr>
              <a:t>Industry</a:t>
            </a:r>
            <a:r>
              <a:rPr lang="en-US" sz="2800" spc="137">
                <a:solidFill>
                  <a:srgbClr val="290606"/>
                </a:solidFill>
                <a:latin typeface="Telegraf"/>
                <a:ea typeface="Telegraf"/>
                <a:cs typeface="Telegraf"/>
                <a:sym typeface="Telegraf"/>
              </a:rPr>
              <a:t> : 12974 </a:t>
            </a:r>
          </a:p>
          <a:p>
            <a:pPr algn="l">
              <a:lnSpc>
                <a:spcPts val="3360"/>
              </a:lnSpc>
            </a:pPr>
            <a:r>
              <a:rPr lang="en-US" sz="2800" strike="sngStrike" spc="137">
                <a:solidFill>
                  <a:srgbClr val="290606"/>
                </a:solidFill>
                <a:latin typeface="Telegraf"/>
                <a:ea typeface="Telegraf"/>
                <a:cs typeface="Telegraf"/>
                <a:sym typeface="Telegraf"/>
              </a:rPr>
              <a:t>Role</a:t>
            </a:r>
            <a:r>
              <a:rPr lang="en-US" sz="2800" spc="137">
                <a:solidFill>
                  <a:srgbClr val="290606"/>
                </a:solidFill>
                <a:latin typeface="Telegraf"/>
                <a:ea typeface="Telegraf"/>
                <a:cs typeface="Telegraf"/>
                <a:sym typeface="Telegraf"/>
              </a:rPr>
              <a:t> : 46 </a:t>
            </a:r>
          </a:p>
          <a:p>
            <a:pPr algn="l">
              <a:lnSpc>
                <a:spcPts val="3360"/>
              </a:lnSpc>
            </a:pPr>
            <a:r>
              <a:rPr lang="en-US" sz="2800" spc="137">
                <a:solidFill>
                  <a:srgbClr val="290606"/>
                </a:solidFill>
                <a:latin typeface="Telegraf"/>
                <a:ea typeface="Telegraf"/>
                <a:cs typeface="Telegraf"/>
                <a:sym typeface="Telegraf"/>
              </a:rPr>
              <a:t>Work Experience : 7 </a:t>
            </a:r>
          </a:p>
          <a:p>
            <a:pPr algn="l">
              <a:lnSpc>
                <a:spcPts val="3360"/>
              </a:lnSpc>
            </a:pPr>
            <a:r>
              <a:rPr lang="en-US" sz="2800" spc="137">
                <a:solidFill>
                  <a:srgbClr val="290606"/>
                </a:solidFill>
                <a:latin typeface="Telegraf"/>
                <a:ea typeface="Telegraf"/>
                <a:cs typeface="Telegraf"/>
                <a:sym typeface="Telegraf"/>
              </a:rPr>
              <a:t>Total Income(PA) : 11380</a:t>
            </a:r>
          </a:p>
          <a:p>
            <a:pPr algn="l">
              <a:lnSpc>
                <a:spcPts val="3360"/>
              </a:lnSpc>
            </a:pPr>
            <a:r>
              <a:rPr lang="en-US" sz="2800" strike="sngStrike" spc="137">
                <a:solidFill>
                  <a:srgbClr val="290606"/>
                </a:solidFill>
                <a:latin typeface="Telegraf"/>
                <a:ea typeface="Telegraf"/>
                <a:cs typeface="Telegraf"/>
                <a:sym typeface="Telegraf"/>
              </a:rPr>
              <a:t>User id_y</a:t>
            </a:r>
            <a:r>
              <a:rPr lang="en-US" sz="2800" spc="137">
                <a:solidFill>
                  <a:srgbClr val="290606"/>
                </a:solidFill>
                <a:latin typeface="Telegraf"/>
                <a:ea typeface="Telegraf"/>
                <a:cs typeface="Telegraf"/>
                <a:sym typeface="Telegraf"/>
              </a:rPr>
              <a:t> : 133748 </a:t>
            </a:r>
          </a:p>
          <a:p>
            <a:pPr algn="l">
              <a:lnSpc>
                <a:spcPts val="3360"/>
              </a:lnSpc>
            </a:pPr>
            <a:r>
              <a:rPr lang="en-US" sz="2800" strike="sngStrike" spc="137">
                <a:solidFill>
                  <a:srgbClr val="290606"/>
                </a:solidFill>
                <a:latin typeface="Telegraf"/>
                <a:ea typeface="Telegraf"/>
                <a:cs typeface="Telegraf"/>
                <a:sym typeface="Telegraf"/>
              </a:rPr>
              <a:t>Gender</a:t>
            </a:r>
            <a:r>
              <a:rPr lang="en-US" sz="2800" spc="137">
                <a:solidFill>
                  <a:srgbClr val="290606"/>
                </a:solidFill>
                <a:latin typeface="Telegraf"/>
                <a:ea typeface="Telegraf"/>
                <a:cs typeface="Telegraf"/>
                <a:sym typeface="Telegraf"/>
              </a:rPr>
              <a:t> : 3 </a:t>
            </a:r>
          </a:p>
          <a:p>
            <a:pPr algn="l">
              <a:lnSpc>
                <a:spcPts val="3360"/>
              </a:lnSpc>
            </a:pPr>
            <a:r>
              <a:rPr lang="en-US" sz="2800" spc="137">
                <a:solidFill>
                  <a:srgbClr val="290606"/>
                </a:solidFill>
                <a:latin typeface="Telegraf"/>
                <a:ea typeface="Telegraf"/>
                <a:cs typeface="Telegraf"/>
                <a:sym typeface="Telegraf"/>
              </a:rPr>
              <a:t> </a:t>
            </a:r>
          </a:p>
          <a:p>
            <a:pPr algn="l">
              <a:lnSpc>
                <a:spcPts val="3360"/>
              </a:lnSpc>
            </a:pPr>
          </a:p>
        </p:txBody>
      </p:sp>
      <p:sp>
        <p:nvSpPr>
          <p:cNvPr name="TextBox 4" id="4"/>
          <p:cNvSpPr txBox="true"/>
          <p:nvPr/>
        </p:nvSpPr>
        <p:spPr>
          <a:xfrm rot="0">
            <a:off x="12698920" y="1165208"/>
            <a:ext cx="5990146" cy="5905500"/>
          </a:xfrm>
          <a:prstGeom prst="rect">
            <a:avLst/>
          </a:prstGeom>
        </p:spPr>
        <p:txBody>
          <a:bodyPr anchor="t" rtlCol="false" tIns="0" lIns="0" bIns="0" rIns="0">
            <a:spAutoFit/>
          </a:bodyPr>
          <a:lstStyle/>
          <a:p>
            <a:pPr algn="l">
              <a:lnSpc>
                <a:spcPts val="3360"/>
              </a:lnSpc>
            </a:pPr>
            <a:r>
              <a:rPr lang="en-US" sz="2800" strike="sngStrike" spc="137">
                <a:solidFill>
                  <a:srgbClr val="290606"/>
                </a:solidFill>
                <a:latin typeface="Telegraf"/>
                <a:ea typeface="Telegraf"/>
                <a:cs typeface="Telegraf"/>
                <a:sym typeface="Telegraf"/>
              </a:rPr>
              <a:t>Married</a:t>
            </a:r>
            <a:r>
              <a:rPr lang="en-US" sz="2800" spc="137">
                <a:solidFill>
                  <a:srgbClr val="290606"/>
                </a:solidFill>
                <a:latin typeface="Telegraf"/>
                <a:ea typeface="Telegraf"/>
                <a:cs typeface="Telegraf"/>
                <a:sym typeface="Telegraf"/>
              </a:rPr>
              <a:t> : 3 </a:t>
            </a:r>
          </a:p>
          <a:p>
            <a:pPr algn="l">
              <a:lnSpc>
                <a:spcPts val="3360"/>
              </a:lnSpc>
            </a:pPr>
            <a:r>
              <a:rPr lang="en-US" sz="2800" spc="137">
                <a:solidFill>
                  <a:srgbClr val="290606"/>
                </a:solidFill>
                <a:latin typeface="Telegraf"/>
                <a:ea typeface="Telegraf"/>
                <a:cs typeface="Telegraf"/>
                <a:sym typeface="Telegraf"/>
              </a:rPr>
              <a:t>Dependents : 5 </a:t>
            </a:r>
          </a:p>
          <a:p>
            <a:pPr algn="l">
              <a:lnSpc>
                <a:spcPts val="3360"/>
              </a:lnSpc>
            </a:pPr>
            <a:r>
              <a:rPr lang="en-US" sz="2800" strike="sngStrike" spc="137">
                <a:solidFill>
                  <a:srgbClr val="290606"/>
                </a:solidFill>
                <a:latin typeface="Telegraf"/>
                <a:ea typeface="Telegraf"/>
                <a:cs typeface="Telegraf"/>
                <a:sym typeface="Telegraf"/>
              </a:rPr>
              <a:t>Home</a:t>
            </a:r>
            <a:r>
              <a:rPr lang="en-US" sz="2800" spc="137">
                <a:solidFill>
                  <a:srgbClr val="290606"/>
                </a:solidFill>
                <a:latin typeface="Telegraf"/>
                <a:ea typeface="Telegraf"/>
                <a:cs typeface="Telegraf"/>
                <a:sym typeface="Telegraf"/>
              </a:rPr>
              <a:t> : 5 </a:t>
            </a:r>
          </a:p>
          <a:p>
            <a:pPr algn="l">
              <a:lnSpc>
                <a:spcPts val="3360"/>
              </a:lnSpc>
            </a:pPr>
            <a:r>
              <a:rPr lang="en-US" sz="2800" strike="sngStrike" spc="137">
                <a:solidFill>
                  <a:srgbClr val="290606"/>
                </a:solidFill>
                <a:latin typeface="Telegraf"/>
                <a:ea typeface="Telegraf"/>
                <a:cs typeface="Telegraf"/>
                <a:sym typeface="Telegraf"/>
              </a:rPr>
              <a:t>Pincode</a:t>
            </a:r>
            <a:r>
              <a:rPr lang="en-US" sz="2800" spc="137">
                <a:solidFill>
                  <a:srgbClr val="290606"/>
                </a:solidFill>
                <a:latin typeface="Telegraf"/>
                <a:ea typeface="Telegraf"/>
                <a:cs typeface="Telegraf"/>
                <a:sym typeface="Telegraf"/>
              </a:rPr>
              <a:t> : 844 </a:t>
            </a:r>
          </a:p>
          <a:p>
            <a:pPr algn="l">
              <a:lnSpc>
                <a:spcPts val="3360"/>
              </a:lnSpc>
            </a:pPr>
            <a:r>
              <a:rPr lang="en-US" sz="2800" strike="sngStrike" spc="137">
                <a:solidFill>
                  <a:srgbClr val="290606"/>
                </a:solidFill>
                <a:latin typeface="Telegraf"/>
                <a:ea typeface="Telegraf"/>
                <a:cs typeface="Telegraf"/>
                <a:sym typeface="Telegraf"/>
              </a:rPr>
              <a:t>Social Profile</a:t>
            </a:r>
            <a:r>
              <a:rPr lang="en-US" sz="2800" spc="137">
                <a:solidFill>
                  <a:srgbClr val="290606"/>
                </a:solidFill>
                <a:latin typeface="Telegraf"/>
                <a:ea typeface="Telegraf"/>
                <a:cs typeface="Telegraf"/>
                <a:sym typeface="Telegraf"/>
              </a:rPr>
              <a:t> : 3 </a:t>
            </a:r>
          </a:p>
          <a:p>
            <a:pPr algn="l">
              <a:lnSpc>
                <a:spcPts val="3360"/>
              </a:lnSpc>
            </a:pPr>
            <a:r>
              <a:rPr lang="en-US" sz="2800" spc="137">
                <a:solidFill>
                  <a:srgbClr val="290606"/>
                </a:solidFill>
                <a:latin typeface="Telegraf"/>
                <a:ea typeface="Telegraf"/>
                <a:cs typeface="Telegraf"/>
                <a:sym typeface="Telegraf"/>
              </a:rPr>
              <a:t>Is_verified : 4 </a:t>
            </a:r>
          </a:p>
          <a:p>
            <a:pPr algn="l">
              <a:lnSpc>
                <a:spcPts val="3360"/>
              </a:lnSpc>
            </a:pPr>
            <a:r>
              <a:rPr lang="en-US" sz="2800" spc="137">
                <a:solidFill>
                  <a:srgbClr val="290606"/>
                </a:solidFill>
                <a:latin typeface="Telegraf"/>
                <a:ea typeface="Telegraf"/>
                <a:cs typeface="Telegraf"/>
                <a:sym typeface="Telegraf"/>
              </a:rPr>
              <a:t>Delinq_2yrs : 22 </a:t>
            </a:r>
          </a:p>
          <a:p>
            <a:pPr algn="l">
              <a:lnSpc>
                <a:spcPts val="3360"/>
              </a:lnSpc>
            </a:pPr>
            <a:r>
              <a:rPr lang="en-US" sz="2800" spc="137">
                <a:solidFill>
                  <a:srgbClr val="290606"/>
                </a:solidFill>
                <a:latin typeface="Telegraf"/>
                <a:ea typeface="Telegraf"/>
                <a:cs typeface="Telegraf"/>
                <a:sym typeface="Telegraf"/>
              </a:rPr>
              <a:t>Total Payement : 104199 </a:t>
            </a:r>
          </a:p>
          <a:p>
            <a:pPr algn="l">
              <a:lnSpc>
                <a:spcPts val="3360"/>
              </a:lnSpc>
            </a:pPr>
            <a:r>
              <a:rPr lang="en-US" sz="2800" spc="137">
                <a:solidFill>
                  <a:srgbClr val="290606"/>
                </a:solidFill>
                <a:latin typeface="Telegraf"/>
                <a:ea typeface="Telegraf"/>
                <a:cs typeface="Telegraf"/>
                <a:sym typeface="Telegraf"/>
              </a:rPr>
              <a:t>Received Principal : 42021 </a:t>
            </a:r>
          </a:p>
          <a:p>
            <a:pPr algn="l">
              <a:lnSpc>
                <a:spcPts val="3360"/>
              </a:lnSpc>
            </a:pPr>
            <a:r>
              <a:rPr lang="en-US" sz="2800" spc="137">
                <a:solidFill>
                  <a:srgbClr val="290606"/>
                </a:solidFill>
                <a:latin typeface="Telegraf"/>
                <a:ea typeface="Telegraf"/>
                <a:cs typeface="Telegraf"/>
                <a:sym typeface="Telegraf"/>
              </a:rPr>
              <a:t>Interest Received : 93859 </a:t>
            </a:r>
          </a:p>
          <a:p>
            <a:pPr algn="l">
              <a:lnSpc>
                <a:spcPts val="3360"/>
              </a:lnSpc>
            </a:pPr>
            <a:r>
              <a:rPr lang="en-US" sz="2800" spc="137">
                <a:solidFill>
                  <a:srgbClr val="290606"/>
                </a:solidFill>
                <a:latin typeface="Telegraf"/>
                <a:ea typeface="Telegraf"/>
                <a:cs typeface="Telegraf"/>
                <a:sym typeface="Telegraf"/>
              </a:rPr>
              <a:t>Number of loans : 5 </a:t>
            </a:r>
          </a:p>
          <a:p>
            <a:pPr algn="l">
              <a:lnSpc>
                <a:spcPts val="3360"/>
              </a:lnSpc>
            </a:pPr>
            <a:r>
              <a:rPr lang="en-US" sz="2800" spc="137">
                <a:solidFill>
                  <a:srgbClr val="290606"/>
                </a:solidFill>
                <a:latin typeface="Telegraf"/>
                <a:ea typeface="Telegraf"/>
                <a:cs typeface="Telegraf"/>
                <a:sym typeface="Telegraf"/>
              </a:rPr>
              <a:t>Defaulter : 2 </a:t>
            </a:r>
          </a:p>
          <a:p>
            <a:pPr algn="l">
              <a:lnSpc>
                <a:spcPts val="3360"/>
              </a:lnSpc>
            </a:pPr>
            <a:r>
              <a:rPr lang="en-US" sz="2800" spc="137">
                <a:solidFill>
                  <a:srgbClr val="290606"/>
                </a:solidFill>
                <a:latin typeface="Telegraf"/>
                <a:ea typeface="Telegraf"/>
                <a:cs typeface="Telegraf"/>
                <a:sym typeface="Telegraf"/>
              </a:rPr>
              <a:t>amount_missing : 2</a:t>
            </a:r>
          </a:p>
          <a:p>
            <a:pPr algn="l">
              <a:lnSpc>
                <a:spcPts val="3360"/>
              </a:lnSpc>
            </a:pP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1028700" y="5376825"/>
            <a:ext cx="9387484" cy="3280283"/>
            <a:chOff x="0" y="0"/>
            <a:chExt cx="2472424" cy="863943"/>
          </a:xfrm>
        </p:grpSpPr>
        <p:sp>
          <p:nvSpPr>
            <p:cNvPr name="Freeform 3" id="3"/>
            <p:cNvSpPr/>
            <p:nvPr/>
          </p:nvSpPr>
          <p:spPr>
            <a:xfrm flipH="false" flipV="false" rot="0">
              <a:off x="0" y="0"/>
              <a:ext cx="2472424" cy="863943"/>
            </a:xfrm>
            <a:custGeom>
              <a:avLst/>
              <a:gdLst/>
              <a:ahLst/>
              <a:cxnLst/>
              <a:rect r="r" b="b" t="t" l="l"/>
              <a:pathLst>
                <a:path h="863943" w="2472424">
                  <a:moveTo>
                    <a:pt x="42060" y="0"/>
                  </a:moveTo>
                  <a:lnTo>
                    <a:pt x="2430364" y="0"/>
                  </a:lnTo>
                  <a:cubicBezTo>
                    <a:pt x="2453593" y="0"/>
                    <a:pt x="2472424" y="18831"/>
                    <a:pt x="2472424" y="42060"/>
                  </a:cubicBezTo>
                  <a:lnTo>
                    <a:pt x="2472424" y="821883"/>
                  </a:lnTo>
                  <a:cubicBezTo>
                    <a:pt x="2472424" y="833038"/>
                    <a:pt x="2467993" y="843736"/>
                    <a:pt x="2460105" y="851624"/>
                  </a:cubicBezTo>
                  <a:cubicBezTo>
                    <a:pt x="2452217" y="859512"/>
                    <a:pt x="2441519" y="863943"/>
                    <a:pt x="2430364" y="863943"/>
                  </a:cubicBezTo>
                  <a:lnTo>
                    <a:pt x="42060" y="863943"/>
                  </a:lnTo>
                  <a:cubicBezTo>
                    <a:pt x="18831" y="863943"/>
                    <a:pt x="0" y="845112"/>
                    <a:pt x="0" y="821883"/>
                  </a:cubicBezTo>
                  <a:lnTo>
                    <a:pt x="0" y="42060"/>
                  </a:lnTo>
                  <a:cubicBezTo>
                    <a:pt x="0" y="18831"/>
                    <a:pt x="18831" y="0"/>
                    <a:pt x="42060" y="0"/>
                  </a:cubicBezTo>
                  <a:close/>
                </a:path>
              </a:pathLst>
            </a:custGeom>
            <a:solidFill>
              <a:srgbClr val="02B676"/>
            </a:solidFill>
          </p:spPr>
        </p:sp>
        <p:sp>
          <p:nvSpPr>
            <p:cNvPr name="TextBox 4" id="4"/>
            <p:cNvSpPr txBox="true"/>
            <p:nvPr/>
          </p:nvSpPr>
          <p:spPr>
            <a:xfrm>
              <a:off x="0" y="-114300"/>
              <a:ext cx="2472424" cy="978243"/>
            </a:xfrm>
            <a:prstGeom prst="rect">
              <a:avLst/>
            </a:prstGeom>
          </p:spPr>
          <p:txBody>
            <a:bodyPr anchor="ctr" rtlCol="false" tIns="50800" lIns="50800" bIns="50800" rIns="50800"/>
            <a:lstStyle/>
            <a:p>
              <a:pPr algn="ctr">
                <a:lnSpc>
                  <a:spcPts val="4900"/>
                </a:lnSpc>
              </a:pPr>
              <a:r>
                <a:rPr lang="en-US" sz="3500">
                  <a:solidFill>
                    <a:srgbClr val="FFFFFF"/>
                  </a:solidFill>
                  <a:latin typeface="Telegraf Bold"/>
                  <a:ea typeface="Telegraf Bold"/>
                  <a:cs typeface="Telegraf Bold"/>
                  <a:sym typeface="Telegraf Bold"/>
                </a:rPr>
                <a:t>- Some columns are ordinal and those categorical variables would need to be treated differently during categorical encoding.</a:t>
              </a:r>
            </a:p>
            <a:p>
              <a:pPr algn="ctr">
                <a:lnSpc>
                  <a:spcPts val="4900"/>
                </a:lnSpc>
              </a:pPr>
            </a:p>
          </p:txBody>
        </p:sp>
      </p:grpSp>
      <p:grpSp>
        <p:nvGrpSpPr>
          <p:cNvPr name="Group 5" id="5"/>
          <p:cNvGrpSpPr/>
          <p:nvPr/>
        </p:nvGrpSpPr>
        <p:grpSpPr>
          <a:xfrm rot="0">
            <a:off x="1028700" y="882899"/>
            <a:ext cx="9387484" cy="3899408"/>
            <a:chOff x="0" y="0"/>
            <a:chExt cx="2472424" cy="1027005"/>
          </a:xfrm>
        </p:grpSpPr>
        <p:sp>
          <p:nvSpPr>
            <p:cNvPr name="Freeform 6" id="6"/>
            <p:cNvSpPr/>
            <p:nvPr/>
          </p:nvSpPr>
          <p:spPr>
            <a:xfrm flipH="false" flipV="false" rot="0">
              <a:off x="0" y="0"/>
              <a:ext cx="2472424" cy="1027005"/>
            </a:xfrm>
            <a:custGeom>
              <a:avLst/>
              <a:gdLst/>
              <a:ahLst/>
              <a:cxnLst/>
              <a:rect r="r" b="b" t="t" l="l"/>
              <a:pathLst>
                <a:path h="1027005" w="2472424">
                  <a:moveTo>
                    <a:pt x="42060" y="0"/>
                  </a:moveTo>
                  <a:lnTo>
                    <a:pt x="2430364" y="0"/>
                  </a:lnTo>
                  <a:cubicBezTo>
                    <a:pt x="2453593" y="0"/>
                    <a:pt x="2472424" y="18831"/>
                    <a:pt x="2472424" y="42060"/>
                  </a:cubicBezTo>
                  <a:lnTo>
                    <a:pt x="2472424" y="984945"/>
                  </a:lnTo>
                  <a:cubicBezTo>
                    <a:pt x="2472424" y="1008174"/>
                    <a:pt x="2453593" y="1027005"/>
                    <a:pt x="2430364" y="1027005"/>
                  </a:cubicBezTo>
                  <a:lnTo>
                    <a:pt x="42060" y="1027005"/>
                  </a:lnTo>
                  <a:cubicBezTo>
                    <a:pt x="30905" y="1027005"/>
                    <a:pt x="20207" y="1022573"/>
                    <a:pt x="12319" y="1014685"/>
                  </a:cubicBezTo>
                  <a:cubicBezTo>
                    <a:pt x="4431" y="1006798"/>
                    <a:pt x="0" y="996100"/>
                    <a:pt x="0" y="984945"/>
                  </a:cubicBezTo>
                  <a:lnTo>
                    <a:pt x="0" y="42060"/>
                  </a:lnTo>
                  <a:cubicBezTo>
                    <a:pt x="0" y="18831"/>
                    <a:pt x="18831" y="0"/>
                    <a:pt x="42060" y="0"/>
                  </a:cubicBezTo>
                  <a:close/>
                </a:path>
              </a:pathLst>
            </a:custGeom>
            <a:solidFill>
              <a:srgbClr val="02B676"/>
            </a:solidFill>
          </p:spPr>
        </p:sp>
        <p:sp>
          <p:nvSpPr>
            <p:cNvPr name="TextBox 7" id="7"/>
            <p:cNvSpPr txBox="true"/>
            <p:nvPr/>
          </p:nvSpPr>
          <p:spPr>
            <a:xfrm>
              <a:off x="0" y="-114300"/>
              <a:ext cx="2472424" cy="1141305"/>
            </a:xfrm>
            <a:prstGeom prst="rect">
              <a:avLst/>
            </a:prstGeom>
          </p:spPr>
          <p:txBody>
            <a:bodyPr anchor="ctr" rtlCol="false" tIns="50800" lIns="50800" bIns="50800" rIns="50800"/>
            <a:lstStyle/>
            <a:p>
              <a:pPr algn="ctr">
                <a:lnSpc>
                  <a:spcPts val="4900"/>
                </a:lnSpc>
              </a:pPr>
              <a:r>
                <a:rPr lang="en-US" sz="3500">
                  <a:solidFill>
                    <a:srgbClr val="FFFFFF"/>
                  </a:solidFill>
                  <a:latin typeface="Telegraf Bold"/>
                  <a:ea typeface="Telegraf Bold"/>
                  <a:cs typeface="Telegraf Bold"/>
                  <a:sym typeface="Telegraf Bold"/>
                </a:rPr>
                <a:t>- Address the challenge of categorical columns with a large number of categories. Determine which categories fall into this category and develop a strategy for handling them.</a:t>
              </a:r>
            </a:p>
            <a:p>
              <a:pPr algn="ctr">
                <a:lnSpc>
                  <a:spcPts val="4900"/>
                </a:lnSpc>
              </a:pPr>
            </a:p>
          </p:txBody>
        </p:sp>
      </p:gr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9729752" y="1560512"/>
            <a:ext cx="7105425" cy="6240564"/>
          </a:xfrm>
          <a:custGeom>
            <a:avLst/>
            <a:gdLst/>
            <a:ahLst/>
            <a:cxnLst/>
            <a:rect r="r" b="b" t="t" l="l"/>
            <a:pathLst>
              <a:path h="6240564" w="7105425">
                <a:moveTo>
                  <a:pt x="0" y="0"/>
                </a:moveTo>
                <a:lnTo>
                  <a:pt x="7105425" y="0"/>
                </a:lnTo>
                <a:lnTo>
                  <a:pt x="7105425" y="6240565"/>
                </a:lnTo>
                <a:lnTo>
                  <a:pt x="0" y="6240565"/>
                </a:lnTo>
                <a:lnTo>
                  <a:pt x="0" y="0"/>
                </a:lnTo>
                <a:close/>
              </a:path>
            </a:pathLst>
          </a:custGeom>
          <a:blipFill>
            <a:blip r:embed="rId2"/>
            <a:stretch>
              <a:fillRect l="0" t="0" r="0" b="0"/>
            </a:stretch>
          </a:blipFill>
        </p:spPr>
      </p:sp>
      <p:sp>
        <p:nvSpPr>
          <p:cNvPr name="TextBox 3" id="3"/>
          <p:cNvSpPr txBox="true"/>
          <p:nvPr/>
        </p:nvSpPr>
        <p:spPr>
          <a:xfrm rot="0">
            <a:off x="1757527" y="487363"/>
            <a:ext cx="14772946" cy="1073150"/>
          </a:xfrm>
          <a:prstGeom prst="rect">
            <a:avLst/>
          </a:prstGeom>
        </p:spPr>
        <p:txBody>
          <a:bodyPr anchor="t" rtlCol="false" tIns="0" lIns="0" bIns="0" rIns="0">
            <a:spAutoFit/>
          </a:bodyPr>
          <a:lstStyle/>
          <a:p>
            <a:pPr algn="ctr">
              <a:lnSpc>
                <a:spcPts val="6999"/>
              </a:lnSpc>
            </a:pPr>
            <a:r>
              <a:rPr lang="en-US" sz="6999" spc="342">
                <a:solidFill>
                  <a:srgbClr val="290606"/>
                </a:solidFill>
                <a:latin typeface="Cheddar"/>
                <a:ea typeface="Cheddar"/>
                <a:cs typeface="Cheddar"/>
                <a:sym typeface="Cheddar"/>
              </a:rPr>
              <a:t>MULTICOLLINEARITY</a:t>
            </a:r>
          </a:p>
        </p:txBody>
      </p:sp>
      <p:grpSp>
        <p:nvGrpSpPr>
          <p:cNvPr name="Group 4" id="4"/>
          <p:cNvGrpSpPr/>
          <p:nvPr/>
        </p:nvGrpSpPr>
        <p:grpSpPr>
          <a:xfrm rot="0">
            <a:off x="1028700" y="1560512"/>
            <a:ext cx="7294445" cy="2836164"/>
            <a:chOff x="0" y="0"/>
            <a:chExt cx="1921171" cy="746973"/>
          </a:xfrm>
        </p:grpSpPr>
        <p:sp>
          <p:nvSpPr>
            <p:cNvPr name="Freeform 5" id="5"/>
            <p:cNvSpPr/>
            <p:nvPr/>
          </p:nvSpPr>
          <p:spPr>
            <a:xfrm flipH="false" flipV="false" rot="0">
              <a:off x="0" y="0"/>
              <a:ext cx="1921171" cy="746973"/>
            </a:xfrm>
            <a:custGeom>
              <a:avLst/>
              <a:gdLst/>
              <a:ahLst/>
              <a:cxnLst/>
              <a:rect r="r" b="b" t="t" l="l"/>
              <a:pathLst>
                <a:path h="746973" w="1921171">
                  <a:moveTo>
                    <a:pt x="54129" y="0"/>
                  </a:moveTo>
                  <a:lnTo>
                    <a:pt x="1867042" y="0"/>
                  </a:lnTo>
                  <a:cubicBezTo>
                    <a:pt x="1896937" y="0"/>
                    <a:pt x="1921171" y="24234"/>
                    <a:pt x="1921171" y="54129"/>
                  </a:cubicBezTo>
                  <a:lnTo>
                    <a:pt x="1921171" y="692845"/>
                  </a:lnTo>
                  <a:cubicBezTo>
                    <a:pt x="1921171" y="722739"/>
                    <a:pt x="1896937" y="746973"/>
                    <a:pt x="1867042" y="746973"/>
                  </a:cubicBezTo>
                  <a:lnTo>
                    <a:pt x="54129" y="746973"/>
                  </a:lnTo>
                  <a:cubicBezTo>
                    <a:pt x="39773" y="746973"/>
                    <a:pt x="26005" y="741271"/>
                    <a:pt x="15854" y="731119"/>
                  </a:cubicBezTo>
                  <a:cubicBezTo>
                    <a:pt x="5703" y="720968"/>
                    <a:pt x="0" y="707201"/>
                    <a:pt x="0" y="692845"/>
                  </a:cubicBezTo>
                  <a:lnTo>
                    <a:pt x="0" y="54129"/>
                  </a:lnTo>
                  <a:cubicBezTo>
                    <a:pt x="0" y="24234"/>
                    <a:pt x="24234" y="0"/>
                    <a:pt x="54129" y="0"/>
                  </a:cubicBezTo>
                  <a:close/>
                </a:path>
              </a:pathLst>
            </a:custGeom>
            <a:solidFill>
              <a:srgbClr val="02B676"/>
            </a:solidFill>
          </p:spPr>
        </p:sp>
        <p:sp>
          <p:nvSpPr>
            <p:cNvPr name="TextBox 6" id="6"/>
            <p:cNvSpPr txBox="true"/>
            <p:nvPr/>
          </p:nvSpPr>
          <p:spPr>
            <a:xfrm>
              <a:off x="0" y="-104775"/>
              <a:ext cx="1921171" cy="851748"/>
            </a:xfrm>
            <a:prstGeom prst="rect">
              <a:avLst/>
            </a:prstGeom>
          </p:spPr>
          <p:txBody>
            <a:bodyPr anchor="ctr" rtlCol="false" tIns="50800" lIns="50800" bIns="50800" rIns="50800"/>
            <a:lstStyle/>
            <a:p>
              <a:pPr algn="ctr">
                <a:lnSpc>
                  <a:spcPts val="4200"/>
                </a:lnSpc>
              </a:pPr>
              <a:r>
                <a:rPr lang="en-US" sz="3000">
                  <a:solidFill>
                    <a:srgbClr val="FFFFFF"/>
                  </a:solidFill>
                  <a:latin typeface="Telegraf Bold"/>
                  <a:ea typeface="Telegraf Bold"/>
                  <a:cs typeface="Telegraf Bold"/>
                  <a:sym typeface="Telegraf Bold"/>
                </a:rPr>
                <a:t>We can notice collinearity for some features. We will address them with L1 and L2 regularization in the model.</a:t>
              </a:r>
            </a:p>
            <a:p>
              <a:pPr algn="ctr">
                <a:lnSpc>
                  <a:spcPts val="4200"/>
                </a:lnSpc>
              </a:pPr>
              <a:r>
                <a:rPr lang="en-US" sz="3000">
                  <a:solidFill>
                    <a:srgbClr val="FFFFFF"/>
                  </a:solidFill>
                  <a:latin typeface="Telegraf Bold"/>
                  <a:ea typeface="Telegraf Bold"/>
                  <a:cs typeface="Telegraf Bold"/>
                  <a:sym typeface="Telegraf Bold"/>
                </a:rPr>
                <a:t>It's safe to use all variables in machine learning model building.</a:t>
              </a:r>
            </a:p>
          </p:txBody>
        </p:sp>
      </p:gr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DAGJLkwAxnw</dc:identifier>
  <dcterms:modified xsi:type="dcterms:W3CDTF">2011-08-01T06:04:30Z</dcterms:modified>
  <cp:revision>1</cp:revision>
  <dc:title>Sreerag M C</dc:title>
</cp:coreProperties>
</file>