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63"/>
  </p:notesMasterIdLst>
  <p:sldIdLst>
    <p:sldId id="516" r:id="rId2"/>
    <p:sldId id="517" r:id="rId3"/>
    <p:sldId id="428" r:id="rId4"/>
    <p:sldId id="432" r:id="rId5"/>
    <p:sldId id="433" r:id="rId6"/>
    <p:sldId id="434" r:id="rId7"/>
    <p:sldId id="435" r:id="rId8"/>
    <p:sldId id="499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500" r:id="rId31"/>
    <p:sldId id="501" r:id="rId32"/>
    <p:sldId id="502" r:id="rId33"/>
    <p:sldId id="503" r:id="rId34"/>
    <p:sldId id="504" r:id="rId35"/>
    <p:sldId id="461" r:id="rId36"/>
    <p:sldId id="462" r:id="rId37"/>
    <p:sldId id="463" r:id="rId38"/>
    <p:sldId id="505" r:id="rId39"/>
    <p:sldId id="464" r:id="rId40"/>
    <p:sldId id="465" r:id="rId41"/>
    <p:sldId id="466" r:id="rId42"/>
    <p:sldId id="467" r:id="rId43"/>
    <p:sldId id="468" r:id="rId44"/>
    <p:sldId id="506" r:id="rId45"/>
    <p:sldId id="507" r:id="rId46"/>
    <p:sldId id="508" r:id="rId47"/>
    <p:sldId id="509" r:id="rId48"/>
    <p:sldId id="471" r:id="rId49"/>
    <p:sldId id="472" r:id="rId50"/>
    <p:sldId id="473" r:id="rId51"/>
    <p:sldId id="510" r:id="rId52"/>
    <p:sldId id="511" r:id="rId53"/>
    <p:sldId id="512" r:id="rId54"/>
    <p:sldId id="513" r:id="rId55"/>
    <p:sldId id="476" r:id="rId56"/>
    <p:sldId id="477" r:id="rId57"/>
    <p:sldId id="478" r:id="rId58"/>
    <p:sldId id="479" r:id="rId59"/>
    <p:sldId id="480" r:id="rId60"/>
    <p:sldId id="514" r:id="rId61"/>
    <p:sldId id="51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7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24D-01B5-4ABB-85E2-621741046C6F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36BD4-2FAD-4639-B07A-FA2AB44962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8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6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8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85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0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4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92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0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207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415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993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9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65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86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843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824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4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860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87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277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25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80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35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074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95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07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9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01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1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865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465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891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542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32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981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15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170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441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9086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50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78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0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258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6860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2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1987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650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75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490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5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447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1606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83144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57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290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58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105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59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31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4607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54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01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6BD4-2FAD-4639-B07A-FA2AB44962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255B1-485D-410C-8A04-9309E9AB1874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89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1234" y="4749506"/>
            <a:ext cx="2898824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786478" y="3964774"/>
            <a:ext cx="6791325" cy="746633"/>
          </a:xfrm>
          <a:prstGeom prst="rect">
            <a:avLst/>
          </a:prstGeom>
        </p:spPr>
        <p:txBody>
          <a:bodyPr anchor="b"/>
          <a:lstStyle>
            <a:lvl1pPr>
              <a:defRPr sz="33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46019" y="4762673"/>
            <a:ext cx="397057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5183" y="6576308"/>
            <a:ext cx="22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13285" r="36357" b="43584"/>
          <a:stretch/>
        </p:blipFill>
        <p:spPr>
          <a:xfrm>
            <a:off x="80154" y="66262"/>
            <a:ext cx="5751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7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0"/>
            <a:ext cx="7966932" cy="457224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65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5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929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65" y="2719878"/>
            <a:ext cx="8350169" cy="368458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499"/>
            <a:ext cx="7966932" cy="78866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65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5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75777" y="2812643"/>
            <a:ext cx="8201083" cy="34953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75"/>
              </a:spcBef>
              <a:buFont typeface="Wingdings" panose="05000000000000000000" pitchFamily="2" charset="2"/>
              <a:buNone/>
              <a:defRPr sz="135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>
              <a:buNone/>
              <a:defRPr sz="15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>
              <a:buFont typeface="Wingdings" panose="05000000000000000000" pitchFamily="2" charset="2"/>
              <a:buNone/>
              <a:defRPr sz="135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>
              <a:buFont typeface="Wingdings" panose="05000000000000000000" pitchFamily="2" charset="2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>
              <a:buFont typeface="Wingdings" panose="05000000000000000000" pitchFamily="2" charset="2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00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4130" y="1742498"/>
            <a:ext cx="4522304" cy="4661968"/>
          </a:xfrm>
          <a:prstGeom prst="rect">
            <a:avLst/>
          </a:prstGeom>
          <a:solidFill>
            <a:srgbClr val="ECFAFA"/>
          </a:solidFill>
          <a:ln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5" y="1742499"/>
            <a:ext cx="3738413" cy="4661967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65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5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303644" y="1842053"/>
            <a:ext cx="4373216" cy="44659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75"/>
              </a:spcBef>
              <a:buFont typeface="Wingdings" panose="05000000000000000000" pitchFamily="2" charset="2"/>
              <a:buNone/>
              <a:defRPr sz="135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>
              <a:buNone/>
              <a:defRPr sz="15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>
              <a:buFont typeface="Wingdings" panose="05000000000000000000" pitchFamily="2" charset="2"/>
              <a:buNone/>
              <a:defRPr sz="135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>
              <a:buFont typeface="Wingdings" panose="05000000000000000000" pitchFamily="2" charset="2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>
              <a:buFont typeface="Wingdings" panose="05000000000000000000" pitchFamily="2" charset="2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12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7140" y="1480168"/>
            <a:ext cx="8209721" cy="48278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75"/>
              </a:spcBef>
              <a:buFont typeface="Wingdings" panose="05000000000000000000" pitchFamily="2" charset="2"/>
              <a:buNone/>
              <a:defRPr sz="13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>
              <a:buNone/>
              <a:defRPr sz="15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>
              <a:buFont typeface="Wingdings" panose="05000000000000000000" pitchFamily="2" charset="2"/>
              <a:buNone/>
              <a:defRPr sz="135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>
              <a:buFont typeface="Wingdings" panose="05000000000000000000" pitchFamily="2" charset="2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>
              <a:buFont typeface="Wingdings" panose="05000000000000000000" pitchFamily="2" charset="2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 smtClean="0"/>
              <a:t>Click to place a screenshot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96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73" y="1716789"/>
            <a:ext cx="4030265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573" y="2422472"/>
            <a:ext cx="3868340" cy="368458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50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1716789"/>
            <a:ext cx="3887391" cy="4563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22472"/>
            <a:ext cx="3887391" cy="368458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50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17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39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4" y="2112122"/>
            <a:ext cx="4025197" cy="3910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4956" y="2407603"/>
            <a:ext cx="3894940" cy="383179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q"/>
              <a:defRPr sz="1800" baseline="0">
                <a:latin typeface="Helvetica LT Std Cond Light" panose="020B0406020202030204" pitchFamily="34" charset="0"/>
              </a:defRPr>
            </a:lvl1pPr>
            <a:lvl2pPr marL="3429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6" y="1721063"/>
            <a:ext cx="6987765" cy="665024"/>
          </a:xfrm>
          <a:prstGeom prst="rect">
            <a:avLst/>
          </a:prstGeom>
        </p:spPr>
        <p:txBody>
          <a:bodyPr/>
          <a:lstStyle>
            <a:lvl1pPr marL="385763" indent="-385763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Question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4" y="2112122"/>
            <a:ext cx="4025197" cy="39106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1029" y="3550024"/>
            <a:ext cx="7608345" cy="26893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q"/>
              <a:defRPr sz="1800" baseline="0">
                <a:latin typeface="Helvetica LT Std Cond Light" panose="020B0406020202030204" pitchFamily="34" charset="0"/>
              </a:defRPr>
            </a:lvl1pPr>
            <a:lvl2pPr marL="342900" indent="0">
              <a:buNone/>
              <a:defRPr>
                <a:latin typeface="Helvetica LT Std Cond Light" panose="020B0406020202030204" pitchFamily="34" charset="0"/>
              </a:defRPr>
            </a:lvl2pPr>
            <a:lvl3pPr>
              <a:defRPr>
                <a:latin typeface="Helvetica LT Std Cond Light" panose="020B0406020202030204" pitchFamily="34" charset="0"/>
              </a:defRPr>
            </a:lvl3pPr>
            <a:lvl4pPr>
              <a:defRPr>
                <a:latin typeface="Helvetica LT Std Cond Light" panose="020B0406020202030204" pitchFamily="34" charset="0"/>
              </a:defRPr>
            </a:lvl4pPr>
            <a:lvl5pPr>
              <a:defRPr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Option 4</a:t>
            </a:r>
          </a:p>
          <a:p>
            <a:pPr lvl="0"/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6" y="1721063"/>
            <a:ext cx="8042708" cy="1742899"/>
          </a:xfrm>
          <a:prstGeom prst="rect">
            <a:avLst/>
          </a:prstGeom>
        </p:spPr>
        <p:txBody>
          <a:bodyPr/>
          <a:lstStyle>
            <a:lvl1pPr marL="385763" indent="-385763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U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74" y="2112122"/>
            <a:ext cx="4025197" cy="391060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96666" y="1721062"/>
            <a:ext cx="8042708" cy="4518336"/>
          </a:xfrm>
          <a:prstGeom prst="rect">
            <a:avLst/>
          </a:prstGeom>
        </p:spPr>
        <p:txBody>
          <a:bodyPr/>
          <a:lstStyle>
            <a:lvl1pPr marL="385763" indent="-385763">
              <a:buFont typeface="+mj-lt"/>
              <a:buAutoNum type="arabicPeriod"/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2pPr>
            <a:lvl3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3pPr>
            <a:lvl4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4pPr>
            <a:lvl5pPr>
              <a:defRPr>
                <a:solidFill>
                  <a:srgbClr val="02918B"/>
                </a:solidFill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dirty="0" smtClean="0"/>
              <a:t>Question stem sentence?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QUIZ QUESTION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02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41814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46" y="2686453"/>
            <a:ext cx="673527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1975" y="2788864"/>
            <a:ext cx="3593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SUMMARY</a:t>
            </a:r>
            <a:endParaRPr lang="en-IN" sz="27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2185" y="2488725"/>
            <a:ext cx="4978102" cy="397260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1500" baseline="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1800">
                <a:latin typeface="Helvetica LT Std Cond" panose="020B0506020202030204" pitchFamily="34" charset="0"/>
              </a:defRPr>
            </a:lvl2pPr>
            <a:lvl3pPr>
              <a:defRPr sz="1800">
                <a:latin typeface="Helvetica LT Std Cond" panose="020B0506020202030204" pitchFamily="34" charset="0"/>
              </a:defRPr>
            </a:lvl3pPr>
            <a:lvl4pPr>
              <a:defRPr sz="1800">
                <a:latin typeface="Helvetica LT Std Cond" panose="020B0506020202030204" pitchFamily="34" charset="0"/>
              </a:defRPr>
            </a:lvl4pPr>
            <a:lvl5pPr>
              <a:defRPr sz="18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The first summary point.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second summary point is described here.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53432" y="1711914"/>
            <a:ext cx="464151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50" dirty="0" smtClean="0">
                <a:latin typeface="Helvetica LT Std Cond Light" panose="020B0406020202030204" pitchFamily="34" charset="0"/>
              </a:rPr>
              <a:t>In </a:t>
            </a:r>
            <a:r>
              <a:rPr lang="en-IN" sz="1950" dirty="0">
                <a:latin typeface="Helvetica LT Std Cond Light" panose="020B0406020202030204" pitchFamily="34" charset="0"/>
              </a:rPr>
              <a:t>this </a:t>
            </a:r>
            <a:r>
              <a:rPr lang="en-IN" sz="1950" dirty="0" smtClean="0">
                <a:latin typeface="Helvetica LT Std Cond Light" panose="020B0406020202030204" pitchFamily="34" charset="0"/>
              </a:rPr>
              <a:t>lesson, you’ve learned to:</a:t>
            </a:r>
            <a:endParaRPr lang="en-IN" sz="1950" dirty="0">
              <a:latin typeface="Helvetica LT Std Cond Light" panose="020B04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216" y="875714"/>
            <a:ext cx="35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SUMMARY</a:t>
            </a:r>
            <a:endParaRPr lang="en-IN" sz="18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t="3326" r="7454" b="7445"/>
          <a:stretch/>
        </p:blipFill>
        <p:spPr>
          <a:xfrm rot="20700000">
            <a:off x="726982" y="2089307"/>
            <a:ext cx="2523677" cy="39541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98964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9" y="2743603"/>
            <a:ext cx="680400" cy="898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1975" y="2846014"/>
            <a:ext cx="3593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INTRODUCTION</a:t>
            </a:r>
            <a:endParaRPr lang="en-IN" sz="27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192" y="1470995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01</a:t>
            </a:r>
            <a:endParaRPr lang="en-IN" sz="36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8293" y="1470995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8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47927" y="1577012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Helvetica LT Std Cond" panose="020B0506020202030204" pitchFamily="34" charset="0"/>
              </a:defRPr>
            </a:lvl1pPr>
            <a:lvl2pPr>
              <a:defRPr sz="2100">
                <a:latin typeface="Helvetica LT Std Cond" panose="020B0506020202030204" pitchFamily="34" charset="0"/>
              </a:defRPr>
            </a:lvl2pPr>
            <a:lvl3pPr>
              <a:defRPr sz="1800">
                <a:latin typeface="Helvetica LT Std Cond" panose="020B0506020202030204" pitchFamily="34" charset="0"/>
              </a:defRPr>
            </a:lvl3pPr>
            <a:lvl4pPr>
              <a:defRPr sz="1500">
                <a:latin typeface="Helvetica LT Std Cond" panose="020B0506020202030204" pitchFamily="34" charset="0"/>
              </a:defRPr>
            </a:lvl4pPr>
            <a:lvl5pPr>
              <a:defRPr sz="1500">
                <a:latin typeface="Helvetica LT Std Cond" panose="020B0506020202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5192" y="2782961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02</a:t>
            </a:r>
            <a:endParaRPr lang="en-IN" sz="36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8293" y="2782961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8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1747927" y="2888978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Helvetica LT Std Cond" panose="020B0506020202030204" pitchFamily="34" charset="0"/>
              </a:defRPr>
            </a:lvl1pPr>
            <a:lvl2pPr>
              <a:defRPr sz="2100">
                <a:latin typeface="Helvetica LT Std Cond" panose="020B0506020202030204" pitchFamily="34" charset="0"/>
              </a:defRPr>
            </a:lvl2pPr>
            <a:lvl3pPr>
              <a:defRPr sz="1800">
                <a:latin typeface="Helvetica LT Std Cond" panose="020B0506020202030204" pitchFamily="34" charset="0"/>
              </a:defRPr>
            </a:lvl3pPr>
            <a:lvl4pPr>
              <a:defRPr sz="1500">
                <a:latin typeface="Helvetica LT Std Cond" panose="020B0506020202030204" pitchFamily="34" charset="0"/>
              </a:defRPr>
            </a:lvl4pPr>
            <a:lvl5pPr>
              <a:defRPr sz="1500">
                <a:latin typeface="Helvetica LT Std Cond" panose="020B0506020202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192" y="4094927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03</a:t>
            </a:r>
            <a:endParaRPr lang="en-IN" sz="36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8293" y="4094927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8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747927" y="4200944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Helvetica LT Std Cond" panose="020B0506020202030204" pitchFamily="34" charset="0"/>
              </a:defRPr>
            </a:lvl1pPr>
            <a:lvl2pPr>
              <a:defRPr sz="2100">
                <a:latin typeface="Helvetica LT Std Cond" panose="020B0506020202030204" pitchFamily="34" charset="0"/>
              </a:defRPr>
            </a:lvl2pPr>
            <a:lvl3pPr>
              <a:defRPr sz="1800">
                <a:latin typeface="Helvetica LT Std Cond" panose="020B0506020202030204" pitchFamily="34" charset="0"/>
              </a:defRPr>
            </a:lvl3pPr>
            <a:lvl4pPr>
              <a:defRPr sz="1500">
                <a:latin typeface="Helvetica LT Std Cond" panose="020B0506020202030204" pitchFamily="34" charset="0"/>
              </a:defRPr>
            </a:lvl4pPr>
            <a:lvl5pPr>
              <a:defRPr sz="1500">
                <a:latin typeface="Helvetica LT Std Cond" panose="020B0506020202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5192" y="5291271"/>
            <a:ext cx="854765" cy="1086677"/>
          </a:xfrm>
          <a:prstGeom prst="rect">
            <a:avLst/>
          </a:prstGeom>
          <a:solidFill>
            <a:srgbClr val="FDDDA9"/>
          </a:solidFill>
          <a:ln w="28575">
            <a:solidFill>
              <a:srgbClr val="A65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smtClean="0">
                <a:solidFill>
                  <a:srgbClr val="A65E06"/>
                </a:solidFill>
                <a:latin typeface="Helvetica LT Std Cond" panose="020B0506020202030204" pitchFamily="34" charset="0"/>
              </a:rPr>
              <a:t>04</a:t>
            </a:r>
            <a:endParaRPr lang="en-IN" sz="3600" dirty="0">
              <a:solidFill>
                <a:srgbClr val="A65E06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8293" y="5291271"/>
            <a:ext cx="6581064" cy="1086677"/>
          </a:xfrm>
          <a:prstGeom prst="rect">
            <a:avLst/>
          </a:prstGeom>
          <a:solidFill>
            <a:srgbClr val="D7F5F4"/>
          </a:solidFill>
          <a:ln w="28575">
            <a:solidFill>
              <a:srgbClr val="029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800" dirty="0">
              <a:solidFill>
                <a:schemeClr val="tx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1747927" y="5397288"/>
            <a:ext cx="6431978" cy="887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Helvetica LT Std Cond" panose="020B0506020202030204" pitchFamily="34" charset="0"/>
              </a:defRPr>
            </a:lvl1pPr>
            <a:lvl2pPr>
              <a:defRPr sz="2100">
                <a:latin typeface="Helvetica LT Std Cond" panose="020B0506020202030204" pitchFamily="34" charset="0"/>
              </a:defRPr>
            </a:lvl2pPr>
            <a:lvl3pPr>
              <a:defRPr sz="1800">
                <a:latin typeface="Helvetica LT Std Cond" panose="020B0506020202030204" pitchFamily="34" charset="0"/>
              </a:defRPr>
            </a:lvl3pPr>
            <a:lvl4pPr>
              <a:defRPr sz="1500">
                <a:latin typeface="Helvetica LT Std Cond" panose="020B0506020202030204" pitchFamily="34" charset="0"/>
              </a:defRPr>
            </a:lvl4pPr>
            <a:lvl5pPr>
              <a:defRPr sz="1500">
                <a:latin typeface="Helvetica LT Std Cond" panose="020B0506020202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14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0984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2002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6CF134-35D3-4F9F-A651-25C9F574A8A2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8487" y="6593181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7D8CBC-E37A-4E53-98E7-8F39DB2F6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0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AEBAD27-248A-4192-9EA6-9CCF42892474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8487" y="6593181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7D8CBC-E37A-4E53-98E7-8F39DB2F6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A6FE39A-402B-4A08-8CDB-522CBE580663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8487" y="6593181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7D8CBC-E37A-4E53-98E7-8F39DB2F6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3CA29F-A548-4093-8F2F-672A233EA88D}" type="datetime1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8487" y="6593181"/>
            <a:ext cx="2365510" cy="2601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7D8CBC-E37A-4E53-98E7-8F39DB2F6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98964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10" y="2743603"/>
            <a:ext cx="680399" cy="898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1975" y="2846014"/>
            <a:ext cx="3593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OBJECTIVES</a:t>
            </a:r>
            <a:endParaRPr lang="en-IN" sz="27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1916" y="3441814"/>
            <a:ext cx="359308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 i="1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the Topic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9" y="2686453"/>
            <a:ext cx="680400" cy="898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1975" y="2788864"/>
            <a:ext cx="3593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 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981975" y="2788864"/>
            <a:ext cx="359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 smtClean="0">
                <a:solidFill>
                  <a:srgbClr val="02918B"/>
                </a:solidFill>
                <a:latin typeface="Helvetica LT Std Cond Light" panose="020B0406020202030204" pitchFamily="34" charset="0"/>
                <a:cs typeface="Arial" panose="020B0604020202020204" pitchFamily="34" charset="0"/>
              </a:rPr>
              <a:t>CHECK YOUR UNDERSTANDING</a:t>
            </a:r>
            <a:endParaRPr lang="en-IN" sz="2700" b="1" dirty="0">
              <a:solidFill>
                <a:srgbClr val="02918B"/>
              </a:solidFill>
              <a:latin typeface="Helvetica LT Std Cond Light" panose="020B04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110" y="2686454"/>
            <a:ext cx="661595" cy="882127"/>
          </a:xfrm>
          <a:prstGeom prst="ellips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50" dirty="0" smtClean="0">
                <a:latin typeface="Helvetica LT Std" panose="020B0504020202020204" pitchFamily="34" charset="0"/>
              </a:rPr>
              <a:t>?</a:t>
            </a:r>
            <a:endParaRPr lang="en-IN" sz="4950" dirty="0">
              <a:latin typeface="Helvetica LT Std" panose="020B05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0550" y="1968392"/>
            <a:ext cx="3333450" cy="35737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060" y="2488725"/>
            <a:ext cx="7886700" cy="397260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18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1800">
                <a:latin typeface="Helvetica LT Std Cond" panose="020B0506020202030204" pitchFamily="34" charset="0"/>
              </a:defRPr>
            </a:lvl2pPr>
            <a:lvl3pPr>
              <a:defRPr sz="1800">
                <a:latin typeface="Helvetica LT Std Cond" panose="020B0506020202030204" pitchFamily="34" charset="0"/>
              </a:defRPr>
            </a:lvl3pPr>
            <a:lvl4pPr>
              <a:defRPr sz="1800">
                <a:latin typeface="Helvetica LT Std Cond" panose="020B0506020202030204" pitchFamily="34" charset="0"/>
              </a:defRPr>
            </a:lvl4pPr>
            <a:lvl5pPr>
              <a:defRPr sz="18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6266" y="1711914"/>
            <a:ext cx="464151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50" dirty="0">
                <a:latin typeface="Helvetica LT Std Cond Light" panose="020B0406020202030204" pitchFamily="34" charset="0"/>
              </a:rPr>
              <a:t>At the end of this </a:t>
            </a:r>
            <a:r>
              <a:rPr lang="en-IN" sz="1950" dirty="0" smtClean="0">
                <a:latin typeface="Helvetica LT Std Cond Light" panose="020B0406020202030204" pitchFamily="34" charset="0"/>
              </a:rPr>
              <a:t>lesson, </a:t>
            </a:r>
            <a:r>
              <a:rPr lang="en-IN" sz="1950" dirty="0">
                <a:latin typeface="Helvetica LT Std Cond Light" panose="020B0406020202030204" pitchFamily="34" charset="0"/>
              </a:rPr>
              <a:t>you will be able </a:t>
            </a:r>
            <a:r>
              <a:rPr lang="en-IN" sz="1950" dirty="0" smtClean="0">
                <a:latin typeface="Helvetica LT Std Cond Light" panose="020B0406020202030204" pitchFamily="34" charset="0"/>
              </a:rPr>
              <a:t>to:</a:t>
            </a:r>
            <a:endParaRPr lang="en-IN" sz="1950" dirty="0">
              <a:latin typeface="Helvetica LT Std Cond Light" panose="020B04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16" y="875715"/>
            <a:ext cx="35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LEARNING</a:t>
            </a:r>
            <a:r>
              <a:rPr lang="en-IN" sz="1800" b="1" baseline="0" dirty="0" smtClean="0">
                <a:solidFill>
                  <a:srgbClr val="02918B"/>
                </a:solidFill>
                <a:latin typeface="Helvetica LT Std Cond" panose="020B0506020202030204" pitchFamily="34" charset="0"/>
                <a:cs typeface="Arial" panose="020B0604020202020204" pitchFamily="34" charset="0"/>
              </a:rPr>
              <a:t> OBJECTIVES</a:t>
            </a:r>
            <a:endParaRPr lang="en-IN" sz="1800" b="1" dirty="0">
              <a:solidFill>
                <a:srgbClr val="02918B"/>
              </a:solidFill>
              <a:latin typeface="Helvetica LT Std Cond" panose="020B05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0"/>
            <a:ext cx="5098498" cy="43513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65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5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559015" y="1742500"/>
            <a:ext cx="3584985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300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0"/>
            <a:ext cx="7966932" cy="239781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65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5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96267" y="4272147"/>
            <a:ext cx="7966931" cy="1945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88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66" y="1742500"/>
            <a:ext cx="7966932" cy="239781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75"/>
              </a:spcBef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65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5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35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2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396266" y="4192916"/>
            <a:ext cx="7966932" cy="2121824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800">
                <a:latin typeface="Helvetica LT Std Cond Light" panose="020B0406020202030204" pitchFamily="34" charset="0"/>
              </a:defRPr>
            </a:lvl1pPr>
            <a:lvl2pPr>
              <a:defRPr sz="1800">
                <a:latin typeface="Helvetica LT Std Cond Light" panose="020B040602020203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216" y="921641"/>
            <a:ext cx="6029254" cy="36981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46090" y="6454591"/>
            <a:ext cx="451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9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61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 flipH="1">
            <a:off x="-1" y="-11"/>
            <a:ext cx="9144001" cy="906874"/>
          </a:xfrm>
          <a:prstGeom prst="rtTriangle">
            <a:avLst/>
          </a:prstGeom>
          <a:solidFill>
            <a:srgbClr val="30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Right Triangle 7"/>
          <p:cNvSpPr/>
          <p:nvPr/>
        </p:nvSpPr>
        <p:spPr>
          <a:xfrm rot="10800000" flipH="1">
            <a:off x="-1" y="-5"/>
            <a:ext cx="9144001" cy="649361"/>
          </a:xfrm>
          <a:prstGeom prst="rtTriangle">
            <a:avLst/>
          </a:prstGeom>
          <a:solidFill>
            <a:srgbClr val="029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7" t="183" b="91936"/>
          <a:stretch/>
        </p:blipFill>
        <p:spPr>
          <a:xfrm>
            <a:off x="7380002" y="132099"/>
            <a:ext cx="1720454" cy="624114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 flipH="1">
            <a:off x="0" y="6488183"/>
            <a:ext cx="9143997" cy="369819"/>
          </a:xfrm>
          <a:prstGeom prst="rtTriangle">
            <a:avLst/>
          </a:prstGeom>
          <a:solidFill>
            <a:srgbClr val="FBB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Right Triangle 10"/>
          <p:cNvSpPr/>
          <p:nvPr/>
        </p:nvSpPr>
        <p:spPr>
          <a:xfrm flipH="1">
            <a:off x="0" y="6593188"/>
            <a:ext cx="9143997" cy="264807"/>
          </a:xfrm>
          <a:prstGeom prst="rtTriangle">
            <a:avLst/>
          </a:prstGeom>
          <a:solidFill>
            <a:srgbClr val="F8A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TextBox 11"/>
          <p:cNvSpPr txBox="1"/>
          <p:nvPr/>
        </p:nvSpPr>
        <p:spPr>
          <a:xfrm>
            <a:off x="6935183" y="6576308"/>
            <a:ext cx="22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©2015 Manipal Global Education Services</a:t>
            </a:r>
            <a:endParaRPr kumimoji="0" lang="en-IN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7" t="14361" r="36121" b="43757"/>
          <a:stretch/>
        </p:blipFill>
        <p:spPr>
          <a:xfrm>
            <a:off x="130964" y="39757"/>
            <a:ext cx="342900" cy="5150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5256" y="6317305"/>
            <a:ext cx="45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8CBC-E37A-4E53-98E7-8F39DB2F6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mtClean="0"/>
              <a:t>A User Story describes functionality that will be useful to a stakeholder of the system.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Stories: Components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8"/>
          <p:cNvSpPr/>
          <p:nvPr/>
        </p:nvSpPr>
        <p:spPr>
          <a:xfrm>
            <a:off x="2718309" y="2271585"/>
            <a:ext cx="1894839" cy="1754505"/>
          </a:xfrm>
          <a:custGeom>
            <a:avLst/>
            <a:gdLst/>
            <a:ahLst/>
            <a:cxnLst/>
            <a:rect l="l" t="t" r="r" b="b"/>
            <a:pathLst>
              <a:path w="1894839" h="1754504">
                <a:moveTo>
                  <a:pt x="947165" y="0"/>
                </a:moveTo>
                <a:lnTo>
                  <a:pt x="896862" y="1215"/>
                </a:lnTo>
                <a:lnTo>
                  <a:pt x="847242" y="4822"/>
                </a:lnTo>
                <a:lnTo>
                  <a:pt x="798372" y="10759"/>
                </a:lnTo>
                <a:lnTo>
                  <a:pt x="750316" y="18967"/>
                </a:lnTo>
                <a:lnTo>
                  <a:pt x="703141" y="29383"/>
                </a:lnTo>
                <a:lnTo>
                  <a:pt x="656911" y="41948"/>
                </a:lnTo>
                <a:lnTo>
                  <a:pt x="611693" y="56601"/>
                </a:lnTo>
                <a:lnTo>
                  <a:pt x="567552" y="73282"/>
                </a:lnTo>
                <a:lnTo>
                  <a:pt x="524552" y="91929"/>
                </a:lnTo>
                <a:lnTo>
                  <a:pt x="482760" y="112482"/>
                </a:lnTo>
                <a:lnTo>
                  <a:pt x="442241" y="134881"/>
                </a:lnTo>
                <a:lnTo>
                  <a:pt x="403061" y="159065"/>
                </a:lnTo>
                <a:lnTo>
                  <a:pt x="365285" y="184973"/>
                </a:lnTo>
                <a:lnTo>
                  <a:pt x="328977" y="212544"/>
                </a:lnTo>
                <a:lnTo>
                  <a:pt x="294205" y="241719"/>
                </a:lnTo>
                <a:lnTo>
                  <a:pt x="261033" y="272436"/>
                </a:lnTo>
                <a:lnTo>
                  <a:pt x="229527" y="304635"/>
                </a:lnTo>
                <a:lnTo>
                  <a:pt x="199752" y="338255"/>
                </a:lnTo>
                <a:lnTo>
                  <a:pt x="171774" y="373236"/>
                </a:lnTo>
                <a:lnTo>
                  <a:pt x="145658" y="409517"/>
                </a:lnTo>
                <a:lnTo>
                  <a:pt x="121469" y="447037"/>
                </a:lnTo>
                <a:lnTo>
                  <a:pt x="99273" y="485735"/>
                </a:lnTo>
                <a:lnTo>
                  <a:pt x="79136" y="525552"/>
                </a:lnTo>
                <a:lnTo>
                  <a:pt x="61123" y="566426"/>
                </a:lnTo>
                <a:lnTo>
                  <a:pt x="45299" y="608297"/>
                </a:lnTo>
                <a:lnTo>
                  <a:pt x="31731" y="651104"/>
                </a:lnTo>
                <a:lnTo>
                  <a:pt x="20482" y="694787"/>
                </a:lnTo>
                <a:lnTo>
                  <a:pt x="11619" y="739285"/>
                </a:lnTo>
                <a:lnTo>
                  <a:pt x="5207" y="784537"/>
                </a:lnTo>
                <a:lnTo>
                  <a:pt x="1312" y="830483"/>
                </a:lnTo>
                <a:lnTo>
                  <a:pt x="0" y="877062"/>
                </a:lnTo>
                <a:lnTo>
                  <a:pt x="1312" y="923640"/>
                </a:lnTo>
                <a:lnTo>
                  <a:pt x="5207" y="969586"/>
                </a:lnTo>
                <a:lnTo>
                  <a:pt x="11619" y="1014838"/>
                </a:lnTo>
                <a:lnTo>
                  <a:pt x="20482" y="1059336"/>
                </a:lnTo>
                <a:lnTo>
                  <a:pt x="31731" y="1103019"/>
                </a:lnTo>
                <a:lnTo>
                  <a:pt x="45299" y="1145826"/>
                </a:lnTo>
                <a:lnTo>
                  <a:pt x="61123" y="1187697"/>
                </a:lnTo>
                <a:lnTo>
                  <a:pt x="79136" y="1228571"/>
                </a:lnTo>
                <a:lnTo>
                  <a:pt x="99273" y="1268388"/>
                </a:lnTo>
                <a:lnTo>
                  <a:pt x="121469" y="1307086"/>
                </a:lnTo>
                <a:lnTo>
                  <a:pt x="145658" y="1344606"/>
                </a:lnTo>
                <a:lnTo>
                  <a:pt x="171774" y="1380887"/>
                </a:lnTo>
                <a:lnTo>
                  <a:pt x="199752" y="1415868"/>
                </a:lnTo>
                <a:lnTo>
                  <a:pt x="229527" y="1449488"/>
                </a:lnTo>
                <a:lnTo>
                  <a:pt x="261033" y="1481687"/>
                </a:lnTo>
                <a:lnTo>
                  <a:pt x="294205" y="1512404"/>
                </a:lnTo>
                <a:lnTo>
                  <a:pt x="328977" y="1541579"/>
                </a:lnTo>
                <a:lnTo>
                  <a:pt x="365285" y="1569150"/>
                </a:lnTo>
                <a:lnTo>
                  <a:pt x="403061" y="1595058"/>
                </a:lnTo>
                <a:lnTo>
                  <a:pt x="442241" y="1619242"/>
                </a:lnTo>
                <a:lnTo>
                  <a:pt x="482760" y="1641641"/>
                </a:lnTo>
                <a:lnTo>
                  <a:pt x="524552" y="1662194"/>
                </a:lnTo>
                <a:lnTo>
                  <a:pt x="567552" y="1680841"/>
                </a:lnTo>
                <a:lnTo>
                  <a:pt x="611693" y="1697522"/>
                </a:lnTo>
                <a:lnTo>
                  <a:pt x="656911" y="1712175"/>
                </a:lnTo>
                <a:lnTo>
                  <a:pt x="703141" y="1724740"/>
                </a:lnTo>
                <a:lnTo>
                  <a:pt x="750316" y="1735156"/>
                </a:lnTo>
                <a:lnTo>
                  <a:pt x="798372" y="1743364"/>
                </a:lnTo>
                <a:lnTo>
                  <a:pt x="847242" y="1749301"/>
                </a:lnTo>
                <a:lnTo>
                  <a:pt x="896862" y="1752908"/>
                </a:lnTo>
                <a:lnTo>
                  <a:pt x="947165" y="1754124"/>
                </a:lnTo>
                <a:lnTo>
                  <a:pt x="997469" y="1752908"/>
                </a:lnTo>
                <a:lnTo>
                  <a:pt x="1047089" y="1749301"/>
                </a:lnTo>
                <a:lnTo>
                  <a:pt x="1095959" y="1743364"/>
                </a:lnTo>
                <a:lnTo>
                  <a:pt x="1144015" y="1735156"/>
                </a:lnTo>
                <a:lnTo>
                  <a:pt x="1191190" y="1724740"/>
                </a:lnTo>
                <a:lnTo>
                  <a:pt x="1237420" y="1712175"/>
                </a:lnTo>
                <a:lnTo>
                  <a:pt x="1282638" y="1697522"/>
                </a:lnTo>
                <a:lnTo>
                  <a:pt x="1326779" y="1680841"/>
                </a:lnTo>
                <a:lnTo>
                  <a:pt x="1369779" y="1662194"/>
                </a:lnTo>
                <a:lnTo>
                  <a:pt x="1411571" y="1641641"/>
                </a:lnTo>
                <a:lnTo>
                  <a:pt x="1452090" y="1619242"/>
                </a:lnTo>
                <a:lnTo>
                  <a:pt x="1491270" y="1595058"/>
                </a:lnTo>
                <a:lnTo>
                  <a:pt x="1529046" y="1569150"/>
                </a:lnTo>
                <a:lnTo>
                  <a:pt x="1565354" y="1541579"/>
                </a:lnTo>
                <a:lnTo>
                  <a:pt x="1600126" y="1512404"/>
                </a:lnTo>
                <a:lnTo>
                  <a:pt x="1633298" y="1481687"/>
                </a:lnTo>
                <a:lnTo>
                  <a:pt x="1664804" y="1449488"/>
                </a:lnTo>
                <a:lnTo>
                  <a:pt x="1694579" y="1415868"/>
                </a:lnTo>
                <a:lnTo>
                  <a:pt x="1722557" y="1380887"/>
                </a:lnTo>
                <a:lnTo>
                  <a:pt x="1748673" y="1344606"/>
                </a:lnTo>
                <a:lnTo>
                  <a:pt x="1772862" y="1307086"/>
                </a:lnTo>
                <a:lnTo>
                  <a:pt x="1795058" y="1268388"/>
                </a:lnTo>
                <a:lnTo>
                  <a:pt x="1815195" y="1228571"/>
                </a:lnTo>
                <a:lnTo>
                  <a:pt x="1833208" y="1187697"/>
                </a:lnTo>
                <a:lnTo>
                  <a:pt x="1849032" y="1145826"/>
                </a:lnTo>
                <a:lnTo>
                  <a:pt x="1862600" y="1103019"/>
                </a:lnTo>
                <a:lnTo>
                  <a:pt x="1873849" y="1059336"/>
                </a:lnTo>
                <a:lnTo>
                  <a:pt x="1882712" y="1014838"/>
                </a:lnTo>
                <a:lnTo>
                  <a:pt x="1889124" y="969586"/>
                </a:lnTo>
                <a:lnTo>
                  <a:pt x="1893019" y="923640"/>
                </a:lnTo>
                <a:lnTo>
                  <a:pt x="1894332" y="877062"/>
                </a:lnTo>
                <a:lnTo>
                  <a:pt x="1893019" y="830483"/>
                </a:lnTo>
                <a:lnTo>
                  <a:pt x="1889124" y="784537"/>
                </a:lnTo>
                <a:lnTo>
                  <a:pt x="1882712" y="739285"/>
                </a:lnTo>
                <a:lnTo>
                  <a:pt x="1873849" y="694787"/>
                </a:lnTo>
                <a:lnTo>
                  <a:pt x="1862600" y="651104"/>
                </a:lnTo>
                <a:lnTo>
                  <a:pt x="1849032" y="608297"/>
                </a:lnTo>
                <a:lnTo>
                  <a:pt x="1833208" y="566426"/>
                </a:lnTo>
                <a:lnTo>
                  <a:pt x="1815195" y="525552"/>
                </a:lnTo>
                <a:lnTo>
                  <a:pt x="1795058" y="485735"/>
                </a:lnTo>
                <a:lnTo>
                  <a:pt x="1772862" y="447037"/>
                </a:lnTo>
                <a:lnTo>
                  <a:pt x="1748673" y="409517"/>
                </a:lnTo>
                <a:lnTo>
                  <a:pt x="1722557" y="373236"/>
                </a:lnTo>
                <a:lnTo>
                  <a:pt x="1694579" y="338255"/>
                </a:lnTo>
                <a:lnTo>
                  <a:pt x="1664804" y="304635"/>
                </a:lnTo>
                <a:lnTo>
                  <a:pt x="1633298" y="272436"/>
                </a:lnTo>
                <a:lnTo>
                  <a:pt x="1600126" y="241719"/>
                </a:lnTo>
                <a:lnTo>
                  <a:pt x="1565354" y="212544"/>
                </a:lnTo>
                <a:lnTo>
                  <a:pt x="1529046" y="184973"/>
                </a:lnTo>
                <a:lnTo>
                  <a:pt x="1491270" y="159065"/>
                </a:lnTo>
                <a:lnTo>
                  <a:pt x="1452090" y="134881"/>
                </a:lnTo>
                <a:lnTo>
                  <a:pt x="1411571" y="112482"/>
                </a:lnTo>
                <a:lnTo>
                  <a:pt x="1369779" y="91929"/>
                </a:lnTo>
                <a:lnTo>
                  <a:pt x="1326779" y="73282"/>
                </a:lnTo>
                <a:lnTo>
                  <a:pt x="1282638" y="56601"/>
                </a:lnTo>
                <a:lnTo>
                  <a:pt x="1237420" y="41948"/>
                </a:lnTo>
                <a:lnTo>
                  <a:pt x="1191190" y="29383"/>
                </a:lnTo>
                <a:lnTo>
                  <a:pt x="1144015" y="18967"/>
                </a:lnTo>
                <a:lnTo>
                  <a:pt x="1095959" y="10759"/>
                </a:lnTo>
                <a:lnTo>
                  <a:pt x="1047089" y="4822"/>
                </a:lnTo>
                <a:lnTo>
                  <a:pt x="997469" y="1215"/>
                </a:lnTo>
                <a:lnTo>
                  <a:pt x="947165" y="0"/>
                </a:lnTo>
                <a:close/>
              </a:path>
            </a:pathLst>
          </a:custGeom>
          <a:solidFill>
            <a:srgbClr val="F09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3063496" y="2700845"/>
            <a:ext cx="1202690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ts val="17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brief  description of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used 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911861" y="2690812"/>
            <a:ext cx="1755139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2000" b="1" dirty="0">
                <a:latin typeface="Calibri"/>
                <a:cs typeface="Calibri"/>
              </a:rPr>
              <a:t>User </a:t>
            </a:r>
            <a:r>
              <a:rPr sz="2000" b="1" spc="-5" dirty="0">
                <a:latin typeface="Calibri"/>
                <a:cs typeface="Calibri"/>
              </a:rPr>
              <a:t>Stories  consists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three  </a:t>
            </a:r>
            <a:r>
              <a:rPr sz="2000" b="1" dirty="0">
                <a:latin typeface="Calibri"/>
                <a:cs typeface="Calibri"/>
              </a:rPr>
              <a:t>things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4806190" y="2271585"/>
            <a:ext cx="1894839" cy="1754505"/>
          </a:xfrm>
          <a:custGeom>
            <a:avLst/>
            <a:gdLst/>
            <a:ahLst/>
            <a:cxnLst/>
            <a:rect l="l" t="t" r="r" b="b"/>
            <a:pathLst>
              <a:path w="1894839" h="1754504">
                <a:moveTo>
                  <a:pt x="947165" y="0"/>
                </a:moveTo>
                <a:lnTo>
                  <a:pt x="896862" y="1215"/>
                </a:lnTo>
                <a:lnTo>
                  <a:pt x="847242" y="4822"/>
                </a:lnTo>
                <a:lnTo>
                  <a:pt x="798372" y="10759"/>
                </a:lnTo>
                <a:lnTo>
                  <a:pt x="750316" y="18967"/>
                </a:lnTo>
                <a:lnTo>
                  <a:pt x="703141" y="29383"/>
                </a:lnTo>
                <a:lnTo>
                  <a:pt x="656911" y="41948"/>
                </a:lnTo>
                <a:lnTo>
                  <a:pt x="611693" y="56601"/>
                </a:lnTo>
                <a:lnTo>
                  <a:pt x="567552" y="73282"/>
                </a:lnTo>
                <a:lnTo>
                  <a:pt x="524552" y="91929"/>
                </a:lnTo>
                <a:lnTo>
                  <a:pt x="482760" y="112482"/>
                </a:lnTo>
                <a:lnTo>
                  <a:pt x="442241" y="134881"/>
                </a:lnTo>
                <a:lnTo>
                  <a:pt x="403061" y="159065"/>
                </a:lnTo>
                <a:lnTo>
                  <a:pt x="365285" y="184973"/>
                </a:lnTo>
                <a:lnTo>
                  <a:pt x="328977" y="212544"/>
                </a:lnTo>
                <a:lnTo>
                  <a:pt x="294205" y="241719"/>
                </a:lnTo>
                <a:lnTo>
                  <a:pt x="261033" y="272436"/>
                </a:lnTo>
                <a:lnTo>
                  <a:pt x="229527" y="304635"/>
                </a:lnTo>
                <a:lnTo>
                  <a:pt x="199752" y="338255"/>
                </a:lnTo>
                <a:lnTo>
                  <a:pt x="171774" y="373236"/>
                </a:lnTo>
                <a:lnTo>
                  <a:pt x="145658" y="409517"/>
                </a:lnTo>
                <a:lnTo>
                  <a:pt x="121469" y="447037"/>
                </a:lnTo>
                <a:lnTo>
                  <a:pt x="99273" y="485735"/>
                </a:lnTo>
                <a:lnTo>
                  <a:pt x="79136" y="525552"/>
                </a:lnTo>
                <a:lnTo>
                  <a:pt x="61123" y="566426"/>
                </a:lnTo>
                <a:lnTo>
                  <a:pt x="45299" y="608297"/>
                </a:lnTo>
                <a:lnTo>
                  <a:pt x="31731" y="651104"/>
                </a:lnTo>
                <a:lnTo>
                  <a:pt x="20482" y="694787"/>
                </a:lnTo>
                <a:lnTo>
                  <a:pt x="11619" y="739285"/>
                </a:lnTo>
                <a:lnTo>
                  <a:pt x="5207" y="784537"/>
                </a:lnTo>
                <a:lnTo>
                  <a:pt x="1312" y="830483"/>
                </a:lnTo>
                <a:lnTo>
                  <a:pt x="0" y="877062"/>
                </a:lnTo>
                <a:lnTo>
                  <a:pt x="1312" y="923640"/>
                </a:lnTo>
                <a:lnTo>
                  <a:pt x="5207" y="969586"/>
                </a:lnTo>
                <a:lnTo>
                  <a:pt x="11619" y="1014838"/>
                </a:lnTo>
                <a:lnTo>
                  <a:pt x="20482" y="1059336"/>
                </a:lnTo>
                <a:lnTo>
                  <a:pt x="31731" y="1103019"/>
                </a:lnTo>
                <a:lnTo>
                  <a:pt x="45299" y="1145826"/>
                </a:lnTo>
                <a:lnTo>
                  <a:pt x="61123" y="1187697"/>
                </a:lnTo>
                <a:lnTo>
                  <a:pt x="79136" y="1228571"/>
                </a:lnTo>
                <a:lnTo>
                  <a:pt x="99273" y="1268388"/>
                </a:lnTo>
                <a:lnTo>
                  <a:pt x="121469" y="1307086"/>
                </a:lnTo>
                <a:lnTo>
                  <a:pt x="145658" y="1344606"/>
                </a:lnTo>
                <a:lnTo>
                  <a:pt x="171774" y="1380887"/>
                </a:lnTo>
                <a:lnTo>
                  <a:pt x="199752" y="1415868"/>
                </a:lnTo>
                <a:lnTo>
                  <a:pt x="229527" y="1449488"/>
                </a:lnTo>
                <a:lnTo>
                  <a:pt x="261033" y="1481687"/>
                </a:lnTo>
                <a:lnTo>
                  <a:pt x="294205" y="1512404"/>
                </a:lnTo>
                <a:lnTo>
                  <a:pt x="328977" y="1541579"/>
                </a:lnTo>
                <a:lnTo>
                  <a:pt x="365285" y="1569150"/>
                </a:lnTo>
                <a:lnTo>
                  <a:pt x="403061" y="1595058"/>
                </a:lnTo>
                <a:lnTo>
                  <a:pt x="442241" y="1619242"/>
                </a:lnTo>
                <a:lnTo>
                  <a:pt x="482760" y="1641641"/>
                </a:lnTo>
                <a:lnTo>
                  <a:pt x="524552" y="1662194"/>
                </a:lnTo>
                <a:lnTo>
                  <a:pt x="567552" y="1680841"/>
                </a:lnTo>
                <a:lnTo>
                  <a:pt x="611693" y="1697522"/>
                </a:lnTo>
                <a:lnTo>
                  <a:pt x="656911" y="1712175"/>
                </a:lnTo>
                <a:lnTo>
                  <a:pt x="703141" y="1724740"/>
                </a:lnTo>
                <a:lnTo>
                  <a:pt x="750316" y="1735156"/>
                </a:lnTo>
                <a:lnTo>
                  <a:pt x="798372" y="1743364"/>
                </a:lnTo>
                <a:lnTo>
                  <a:pt x="847242" y="1749301"/>
                </a:lnTo>
                <a:lnTo>
                  <a:pt x="896862" y="1752908"/>
                </a:lnTo>
                <a:lnTo>
                  <a:pt x="947165" y="1754124"/>
                </a:lnTo>
                <a:lnTo>
                  <a:pt x="997469" y="1752908"/>
                </a:lnTo>
                <a:lnTo>
                  <a:pt x="1047089" y="1749301"/>
                </a:lnTo>
                <a:lnTo>
                  <a:pt x="1095959" y="1743364"/>
                </a:lnTo>
                <a:lnTo>
                  <a:pt x="1144015" y="1735156"/>
                </a:lnTo>
                <a:lnTo>
                  <a:pt x="1191190" y="1724740"/>
                </a:lnTo>
                <a:lnTo>
                  <a:pt x="1237420" y="1712175"/>
                </a:lnTo>
                <a:lnTo>
                  <a:pt x="1282638" y="1697522"/>
                </a:lnTo>
                <a:lnTo>
                  <a:pt x="1326779" y="1680841"/>
                </a:lnTo>
                <a:lnTo>
                  <a:pt x="1369779" y="1662194"/>
                </a:lnTo>
                <a:lnTo>
                  <a:pt x="1411571" y="1641641"/>
                </a:lnTo>
                <a:lnTo>
                  <a:pt x="1452090" y="1619242"/>
                </a:lnTo>
                <a:lnTo>
                  <a:pt x="1491270" y="1595058"/>
                </a:lnTo>
                <a:lnTo>
                  <a:pt x="1529046" y="1569150"/>
                </a:lnTo>
                <a:lnTo>
                  <a:pt x="1565354" y="1541579"/>
                </a:lnTo>
                <a:lnTo>
                  <a:pt x="1600126" y="1512404"/>
                </a:lnTo>
                <a:lnTo>
                  <a:pt x="1633298" y="1481687"/>
                </a:lnTo>
                <a:lnTo>
                  <a:pt x="1664804" y="1449488"/>
                </a:lnTo>
                <a:lnTo>
                  <a:pt x="1694579" y="1415868"/>
                </a:lnTo>
                <a:lnTo>
                  <a:pt x="1722557" y="1380887"/>
                </a:lnTo>
                <a:lnTo>
                  <a:pt x="1748673" y="1344606"/>
                </a:lnTo>
                <a:lnTo>
                  <a:pt x="1772862" y="1307086"/>
                </a:lnTo>
                <a:lnTo>
                  <a:pt x="1795058" y="1268388"/>
                </a:lnTo>
                <a:lnTo>
                  <a:pt x="1815195" y="1228571"/>
                </a:lnTo>
                <a:lnTo>
                  <a:pt x="1833208" y="1187697"/>
                </a:lnTo>
                <a:lnTo>
                  <a:pt x="1849032" y="1145826"/>
                </a:lnTo>
                <a:lnTo>
                  <a:pt x="1862600" y="1103019"/>
                </a:lnTo>
                <a:lnTo>
                  <a:pt x="1873849" y="1059336"/>
                </a:lnTo>
                <a:lnTo>
                  <a:pt x="1882712" y="1014838"/>
                </a:lnTo>
                <a:lnTo>
                  <a:pt x="1889124" y="969586"/>
                </a:lnTo>
                <a:lnTo>
                  <a:pt x="1893019" y="923640"/>
                </a:lnTo>
                <a:lnTo>
                  <a:pt x="1894331" y="877062"/>
                </a:lnTo>
                <a:lnTo>
                  <a:pt x="1893019" y="830483"/>
                </a:lnTo>
                <a:lnTo>
                  <a:pt x="1889124" y="784537"/>
                </a:lnTo>
                <a:lnTo>
                  <a:pt x="1882712" y="739285"/>
                </a:lnTo>
                <a:lnTo>
                  <a:pt x="1873849" y="694787"/>
                </a:lnTo>
                <a:lnTo>
                  <a:pt x="1862600" y="651104"/>
                </a:lnTo>
                <a:lnTo>
                  <a:pt x="1849032" y="608297"/>
                </a:lnTo>
                <a:lnTo>
                  <a:pt x="1833208" y="566426"/>
                </a:lnTo>
                <a:lnTo>
                  <a:pt x="1815195" y="525552"/>
                </a:lnTo>
                <a:lnTo>
                  <a:pt x="1795058" y="485735"/>
                </a:lnTo>
                <a:lnTo>
                  <a:pt x="1772862" y="447037"/>
                </a:lnTo>
                <a:lnTo>
                  <a:pt x="1748673" y="409517"/>
                </a:lnTo>
                <a:lnTo>
                  <a:pt x="1722557" y="373236"/>
                </a:lnTo>
                <a:lnTo>
                  <a:pt x="1694579" y="338255"/>
                </a:lnTo>
                <a:lnTo>
                  <a:pt x="1664804" y="304635"/>
                </a:lnTo>
                <a:lnTo>
                  <a:pt x="1633298" y="272436"/>
                </a:lnTo>
                <a:lnTo>
                  <a:pt x="1600126" y="241719"/>
                </a:lnTo>
                <a:lnTo>
                  <a:pt x="1565354" y="212544"/>
                </a:lnTo>
                <a:lnTo>
                  <a:pt x="1529046" y="184973"/>
                </a:lnTo>
                <a:lnTo>
                  <a:pt x="1491270" y="159065"/>
                </a:lnTo>
                <a:lnTo>
                  <a:pt x="1452090" y="134881"/>
                </a:lnTo>
                <a:lnTo>
                  <a:pt x="1411571" y="112482"/>
                </a:lnTo>
                <a:lnTo>
                  <a:pt x="1369779" y="91929"/>
                </a:lnTo>
                <a:lnTo>
                  <a:pt x="1326779" y="73282"/>
                </a:lnTo>
                <a:lnTo>
                  <a:pt x="1282638" y="56601"/>
                </a:lnTo>
                <a:lnTo>
                  <a:pt x="1237420" y="41948"/>
                </a:lnTo>
                <a:lnTo>
                  <a:pt x="1191190" y="29383"/>
                </a:lnTo>
                <a:lnTo>
                  <a:pt x="1144015" y="18967"/>
                </a:lnTo>
                <a:lnTo>
                  <a:pt x="1095959" y="10759"/>
                </a:lnTo>
                <a:lnTo>
                  <a:pt x="1047089" y="4822"/>
                </a:lnTo>
                <a:lnTo>
                  <a:pt x="997469" y="1215"/>
                </a:lnTo>
                <a:lnTo>
                  <a:pt x="947165" y="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5106545" y="2920301"/>
            <a:ext cx="129349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340">
              <a:lnSpc>
                <a:spcPts val="173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Conversations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about the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6852922" y="2271585"/>
            <a:ext cx="1894839" cy="1754505"/>
          </a:xfrm>
          <a:custGeom>
            <a:avLst/>
            <a:gdLst/>
            <a:ahLst/>
            <a:cxnLst/>
            <a:rect l="l" t="t" r="r" b="b"/>
            <a:pathLst>
              <a:path w="1894840" h="1754504">
                <a:moveTo>
                  <a:pt x="947166" y="0"/>
                </a:moveTo>
                <a:lnTo>
                  <a:pt x="896862" y="1215"/>
                </a:lnTo>
                <a:lnTo>
                  <a:pt x="847242" y="4822"/>
                </a:lnTo>
                <a:lnTo>
                  <a:pt x="798372" y="10759"/>
                </a:lnTo>
                <a:lnTo>
                  <a:pt x="750316" y="18967"/>
                </a:lnTo>
                <a:lnTo>
                  <a:pt x="703141" y="29383"/>
                </a:lnTo>
                <a:lnTo>
                  <a:pt x="656911" y="41948"/>
                </a:lnTo>
                <a:lnTo>
                  <a:pt x="611693" y="56601"/>
                </a:lnTo>
                <a:lnTo>
                  <a:pt x="567552" y="73282"/>
                </a:lnTo>
                <a:lnTo>
                  <a:pt x="524552" y="91929"/>
                </a:lnTo>
                <a:lnTo>
                  <a:pt x="482760" y="112482"/>
                </a:lnTo>
                <a:lnTo>
                  <a:pt x="442241" y="134881"/>
                </a:lnTo>
                <a:lnTo>
                  <a:pt x="403061" y="159065"/>
                </a:lnTo>
                <a:lnTo>
                  <a:pt x="365285" y="184973"/>
                </a:lnTo>
                <a:lnTo>
                  <a:pt x="328977" y="212544"/>
                </a:lnTo>
                <a:lnTo>
                  <a:pt x="294205" y="241719"/>
                </a:lnTo>
                <a:lnTo>
                  <a:pt x="261033" y="272436"/>
                </a:lnTo>
                <a:lnTo>
                  <a:pt x="229527" y="304635"/>
                </a:lnTo>
                <a:lnTo>
                  <a:pt x="199752" y="338255"/>
                </a:lnTo>
                <a:lnTo>
                  <a:pt x="171774" y="373236"/>
                </a:lnTo>
                <a:lnTo>
                  <a:pt x="145658" y="409517"/>
                </a:lnTo>
                <a:lnTo>
                  <a:pt x="121469" y="447037"/>
                </a:lnTo>
                <a:lnTo>
                  <a:pt x="99273" y="485735"/>
                </a:lnTo>
                <a:lnTo>
                  <a:pt x="79136" y="525552"/>
                </a:lnTo>
                <a:lnTo>
                  <a:pt x="61123" y="566426"/>
                </a:lnTo>
                <a:lnTo>
                  <a:pt x="45299" y="608297"/>
                </a:lnTo>
                <a:lnTo>
                  <a:pt x="31731" y="651104"/>
                </a:lnTo>
                <a:lnTo>
                  <a:pt x="20482" y="694787"/>
                </a:lnTo>
                <a:lnTo>
                  <a:pt x="11619" y="739285"/>
                </a:lnTo>
                <a:lnTo>
                  <a:pt x="5207" y="784537"/>
                </a:lnTo>
                <a:lnTo>
                  <a:pt x="1312" y="830483"/>
                </a:lnTo>
                <a:lnTo>
                  <a:pt x="0" y="877062"/>
                </a:lnTo>
                <a:lnTo>
                  <a:pt x="1312" y="923640"/>
                </a:lnTo>
                <a:lnTo>
                  <a:pt x="5207" y="969586"/>
                </a:lnTo>
                <a:lnTo>
                  <a:pt x="11619" y="1014838"/>
                </a:lnTo>
                <a:lnTo>
                  <a:pt x="20482" y="1059336"/>
                </a:lnTo>
                <a:lnTo>
                  <a:pt x="31731" y="1103019"/>
                </a:lnTo>
                <a:lnTo>
                  <a:pt x="45299" y="1145826"/>
                </a:lnTo>
                <a:lnTo>
                  <a:pt x="61123" y="1187697"/>
                </a:lnTo>
                <a:lnTo>
                  <a:pt x="79136" y="1228571"/>
                </a:lnTo>
                <a:lnTo>
                  <a:pt x="99273" y="1268388"/>
                </a:lnTo>
                <a:lnTo>
                  <a:pt x="121469" y="1307086"/>
                </a:lnTo>
                <a:lnTo>
                  <a:pt x="145658" y="1344606"/>
                </a:lnTo>
                <a:lnTo>
                  <a:pt x="171774" y="1380887"/>
                </a:lnTo>
                <a:lnTo>
                  <a:pt x="199752" y="1415868"/>
                </a:lnTo>
                <a:lnTo>
                  <a:pt x="229527" y="1449488"/>
                </a:lnTo>
                <a:lnTo>
                  <a:pt x="261033" y="1481687"/>
                </a:lnTo>
                <a:lnTo>
                  <a:pt x="294205" y="1512404"/>
                </a:lnTo>
                <a:lnTo>
                  <a:pt x="328977" y="1541579"/>
                </a:lnTo>
                <a:lnTo>
                  <a:pt x="365285" y="1569150"/>
                </a:lnTo>
                <a:lnTo>
                  <a:pt x="403061" y="1595058"/>
                </a:lnTo>
                <a:lnTo>
                  <a:pt x="442241" y="1619242"/>
                </a:lnTo>
                <a:lnTo>
                  <a:pt x="482760" y="1641641"/>
                </a:lnTo>
                <a:lnTo>
                  <a:pt x="524552" y="1662194"/>
                </a:lnTo>
                <a:lnTo>
                  <a:pt x="567552" y="1680841"/>
                </a:lnTo>
                <a:lnTo>
                  <a:pt x="611693" y="1697522"/>
                </a:lnTo>
                <a:lnTo>
                  <a:pt x="656911" y="1712175"/>
                </a:lnTo>
                <a:lnTo>
                  <a:pt x="703141" y="1724740"/>
                </a:lnTo>
                <a:lnTo>
                  <a:pt x="750316" y="1735156"/>
                </a:lnTo>
                <a:lnTo>
                  <a:pt x="798372" y="1743364"/>
                </a:lnTo>
                <a:lnTo>
                  <a:pt x="847242" y="1749301"/>
                </a:lnTo>
                <a:lnTo>
                  <a:pt x="896862" y="1752908"/>
                </a:lnTo>
                <a:lnTo>
                  <a:pt x="947166" y="1754124"/>
                </a:lnTo>
                <a:lnTo>
                  <a:pt x="997469" y="1752908"/>
                </a:lnTo>
                <a:lnTo>
                  <a:pt x="1047089" y="1749301"/>
                </a:lnTo>
                <a:lnTo>
                  <a:pt x="1095959" y="1743364"/>
                </a:lnTo>
                <a:lnTo>
                  <a:pt x="1144015" y="1735156"/>
                </a:lnTo>
                <a:lnTo>
                  <a:pt x="1191190" y="1724740"/>
                </a:lnTo>
                <a:lnTo>
                  <a:pt x="1237420" y="1712175"/>
                </a:lnTo>
                <a:lnTo>
                  <a:pt x="1282638" y="1697522"/>
                </a:lnTo>
                <a:lnTo>
                  <a:pt x="1326779" y="1680841"/>
                </a:lnTo>
                <a:lnTo>
                  <a:pt x="1369779" y="1662194"/>
                </a:lnTo>
                <a:lnTo>
                  <a:pt x="1411571" y="1641641"/>
                </a:lnTo>
                <a:lnTo>
                  <a:pt x="1452090" y="1619242"/>
                </a:lnTo>
                <a:lnTo>
                  <a:pt x="1491270" y="1595058"/>
                </a:lnTo>
                <a:lnTo>
                  <a:pt x="1529046" y="1569150"/>
                </a:lnTo>
                <a:lnTo>
                  <a:pt x="1565354" y="1541579"/>
                </a:lnTo>
                <a:lnTo>
                  <a:pt x="1600126" y="1512404"/>
                </a:lnTo>
                <a:lnTo>
                  <a:pt x="1633298" y="1481687"/>
                </a:lnTo>
                <a:lnTo>
                  <a:pt x="1664804" y="1449488"/>
                </a:lnTo>
                <a:lnTo>
                  <a:pt x="1694579" y="1415868"/>
                </a:lnTo>
                <a:lnTo>
                  <a:pt x="1722557" y="1380887"/>
                </a:lnTo>
                <a:lnTo>
                  <a:pt x="1748673" y="1344606"/>
                </a:lnTo>
                <a:lnTo>
                  <a:pt x="1772862" y="1307086"/>
                </a:lnTo>
                <a:lnTo>
                  <a:pt x="1795058" y="1268388"/>
                </a:lnTo>
                <a:lnTo>
                  <a:pt x="1815195" y="1228571"/>
                </a:lnTo>
                <a:lnTo>
                  <a:pt x="1833208" y="1187697"/>
                </a:lnTo>
                <a:lnTo>
                  <a:pt x="1849032" y="1145826"/>
                </a:lnTo>
                <a:lnTo>
                  <a:pt x="1862600" y="1103019"/>
                </a:lnTo>
                <a:lnTo>
                  <a:pt x="1873849" y="1059336"/>
                </a:lnTo>
                <a:lnTo>
                  <a:pt x="1882712" y="1014838"/>
                </a:lnTo>
                <a:lnTo>
                  <a:pt x="1889124" y="969586"/>
                </a:lnTo>
                <a:lnTo>
                  <a:pt x="1893019" y="923640"/>
                </a:lnTo>
                <a:lnTo>
                  <a:pt x="1894331" y="877062"/>
                </a:lnTo>
                <a:lnTo>
                  <a:pt x="1893019" y="830483"/>
                </a:lnTo>
                <a:lnTo>
                  <a:pt x="1889124" y="784537"/>
                </a:lnTo>
                <a:lnTo>
                  <a:pt x="1882712" y="739285"/>
                </a:lnTo>
                <a:lnTo>
                  <a:pt x="1873849" y="694787"/>
                </a:lnTo>
                <a:lnTo>
                  <a:pt x="1862600" y="651104"/>
                </a:lnTo>
                <a:lnTo>
                  <a:pt x="1849032" y="608297"/>
                </a:lnTo>
                <a:lnTo>
                  <a:pt x="1833208" y="566426"/>
                </a:lnTo>
                <a:lnTo>
                  <a:pt x="1815195" y="525552"/>
                </a:lnTo>
                <a:lnTo>
                  <a:pt x="1795058" y="485735"/>
                </a:lnTo>
                <a:lnTo>
                  <a:pt x="1772862" y="447037"/>
                </a:lnTo>
                <a:lnTo>
                  <a:pt x="1748673" y="409517"/>
                </a:lnTo>
                <a:lnTo>
                  <a:pt x="1722557" y="373236"/>
                </a:lnTo>
                <a:lnTo>
                  <a:pt x="1694579" y="338255"/>
                </a:lnTo>
                <a:lnTo>
                  <a:pt x="1664804" y="304635"/>
                </a:lnTo>
                <a:lnTo>
                  <a:pt x="1633298" y="272436"/>
                </a:lnTo>
                <a:lnTo>
                  <a:pt x="1600126" y="241719"/>
                </a:lnTo>
                <a:lnTo>
                  <a:pt x="1565354" y="212544"/>
                </a:lnTo>
                <a:lnTo>
                  <a:pt x="1529046" y="184973"/>
                </a:lnTo>
                <a:lnTo>
                  <a:pt x="1491270" y="159065"/>
                </a:lnTo>
                <a:lnTo>
                  <a:pt x="1452090" y="134881"/>
                </a:lnTo>
                <a:lnTo>
                  <a:pt x="1411571" y="112482"/>
                </a:lnTo>
                <a:lnTo>
                  <a:pt x="1369779" y="91929"/>
                </a:lnTo>
                <a:lnTo>
                  <a:pt x="1326779" y="73282"/>
                </a:lnTo>
                <a:lnTo>
                  <a:pt x="1282638" y="56601"/>
                </a:lnTo>
                <a:lnTo>
                  <a:pt x="1237420" y="41948"/>
                </a:lnTo>
                <a:lnTo>
                  <a:pt x="1191190" y="29383"/>
                </a:lnTo>
                <a:lnTo>
                  <a:pt x="1144015" y="18967"/>
                </a:lnTo>
                <a:lnTo>
                  <a:pt x="1095959" y="10759"/>
                </a:lnTo>
                <a:lnTo>
                  <a:pt x="1047089" y="4822"/>
                </a:lnTo>
                <a:lnTo>
                  <a:pt x="997469" y="1215"/>
                </a:lnTo>
                <a:lnTo>
                  <a:pt x="947166" y="0"/>
                </a:lnTo>
                <a:close/>
              </a:path>
            </a:pathLst>
          </a:custGeom>
          <a:solidFill>
            <a:srgbClr val="83D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2799080" y="4440237"/>
            <a:ext cx="1894839" cy="1755775"/>
          </a:xfrm>
          <a:custGeom>
            <a:avLst/>
            <a:gdLst/>
            <a:ahLst/>
            <a:cxnLst/>
            <a:rect l="l" t="t" r="r" b="b"/>
            <a:pathLst>
              <a:path w="1894839" h="1755775">
                <a:moveTo>
                  <a:pt x="947165" y="0"/>
                </a:moveTo>
                <a:lnTo>
                  <a:pt x="896862" y="1216"/>
                </a:lnTo>
                <a:lnTo>
                  <a:pt x="847242" y="4827"/>
                </a:lnTo>
                <a:lnTo>
                  <a:pt x="798372" y="10770"/>
                </a:lnTo>
                <a:lnTo>
                  <a:pt x="750316" y="18985"/>
                </a:lnTo>
                <a:lnTo>
                  <a:pt x="703141" y="29411"/>
                </a:lnTo>
                <a:lnTo>
                  <a:pt x="656911" y="41988"/>
                </a:lnTo>
                <a:lnTo>
                  <a:pt x="611693" y="56655"/>
                </a:lnTo>
                <a:lnTo>
                  <a:pt x="567552" y="73351"/>
                </a:lnTo>
                <a:lnTo>
                  <a:pt x="524552" y="92016"/>
                </a:lnTo>
                <a:lnTo>
                  <a:pt x="482760" y="112588"/>
                </a:lnTo>
                <a:lnTo>
                  <a:pt x="442241" y="135008"/>
                </a:lnTo>
                <a:lnTo>
                  <a:pt x="403061" y="159214"/>
                </a:lnTo>
                <a:lnTo>
                  <a:pt x="365285" y="185146"/>
                </a:lnTo>
                <a:lnTo>
                  <a:pt x="328977" y="212743"/>
                </a:lnTo>
                <a:lnTo>
                  <a:pt x="294205" y="241944"/>
                </a:lnTo>
                <a:lnTo>
                  <a:pt x="261033" y="272688"/>
                </a:lnTo>
                <a:lnTo>
                  <a:pt x="229527" y="304916"/>
                </a:lnTo>
                <a:lnTo>
                  <a:pt x="199752" y="338566"/>
                </a:lnTo>
                <a:lnTo>
                  <a:pt x="171774" y="373578"/>
                </a:lnTo>
                <a:lnTo>
                  <a:pt x="145658" y="409890"/>
                </a:lnTo>
                <a:lnTo>
                  <a:pt x="121469" y="447443"/>
                </a:lnTo>
                <a:lnTo>
                  <a:pt x="99273" y="486175"/>
                </a:lnTo>
                <a:lnTo>
                  <a:pt x="79136" y="526025"/>
                </a:lnTo>
                <a:lnTo>
                  <a:pt x="61123" y="566934"/>
                </a:lnTo>
                <a:lnTo>
                  <a:pt x="45299" y="608840"/>
                </a:lnTo>
                <a:lnTo>
                  <a:pt x="31731" y="651683"/>
                </a:lnTo>
                <a:lnTo>
                  <a:pt x="20482" y="695402"/>
                </a:lnTo>
                <a:lnTo>
                  <a:pt x="11619" y="739936"/>
                </a:lnTo>
                <a:lnTo>
                  <a:pt x="5207" y="785225"/>
                </a:lnTo>
                <a:lnTo>
                  <a:pt x="1312" y="831208"/>
                </a:lnTo>
                <a:lnTo>
                  <a:pt x="0" y="877824"/>
                </a:lnTo>
                <a:lnTo>
                  <a:pt x="1312" y="924444"/>
                </a:lnTo>
                <a:lnTo>
                  <a:pt x="5207" y="970431"/>
                </a:lnTo>
                <a:lnTo>
                  <a:pt x="11619" y="1015723"/>
                </a:lnTo>
                <a:lnTo>
                  <a:pt x="20482" y="1060260"/>
                </a:lnTo>
                <a:lnTo>
                  <a:pt x="31731" y="1103981"/>
                </a:lnTo>
                <a:lnTo>
                  <a:pt x="45299" y="1146826"/>
                </a:lnTo>
                <a:lnTo>
                  <a:pt x="61123" y="1188733"/>
                </a:lnTo>
                <a:lnTo>
                  <a:pt x="79136" y="1229643"/>
                </a:lnTo>
                <a:lnTo>
                  <a:pt x="99273" y="1269495"/>
                </a:lnTo>
                <a:lnTo>
                  <a:pt x="121469" y="1308227"/>
                </a:lnTo>
                <a:lnTo>
                  <a:pt x="145658" y="1345779"/>
                </a:lnTo>
                <a:lnTo>
                  <a:pt x="171774" y="1382091"/>
                </a:lnTo>
                <a:lnTo>
                  <a:pt x="199752" y="1417102"/>
                </a:lnTo>
                <a:lnTo>
                  <a:pt x="229527" y="1450752"/>
                </a:lnTo>
                <a:lnTo>
                  <a:pt x="261033" y="1482978"/>
                </a:lnTo>
                <a:lnTo>
                  <a:pt x="294205" y="1513722"/>
                </a:lnTo>
                <a:lnTo>
                  <a:pt x="328977" y="1542922"/>
                </a:lnTo>
                <a:lnTo>
                  <a:pt x="365285" y="1570517"/>
                </a:lnTo>
                <a:lnTo>
                  <a:pt x="403061" y="1596447"/>
                </a:lnTo>
                <a:lnTo>
                  <a:pt x="442241" y="1620651"/>
                </a:lnTo>
                <a:lnTo>
                  <a:pt x="482760" y="1643069"/>
                </a:lnTo>
                <a:lnTo>
                  <a:pt x="524552" y="1663640"/>
                </a:lnTo>
                <a:lnTo>
                  <a:pt x="567552" y="1682303"/>
                </a:lnTo>
                <a:lnTo>
                  <a:pt x="611693" y="1698998"/>
                </a:lnTo>
                <a:lnTo>
                  <a:pt x="656911" y="1713663"/>
                </a:lnTo>
                <a:lnTo>
                  <a:pt x="703141" y="1726239"/>
                </a:lnTo>
                <a:lnTo>
                  <a:pt x="750316" y="1736664"/>
                </a:lnTo>
                <a:lnTo>
                  <a:pt x="798372" y="1744878"/>
                </a:lnTo>
                <a:lnTo>
                  <a:pt x="847242" y="1750821"/>
                </a:lnTo>
                <a:lnTo>
                  <a:pt x="896862" y="1754431"/>
                </a:lnTo>
                <a:lnTo>
                  <a:pt x="947165" y="1755648"/>
                </a:lnTo>
                <a:lnTo>
                  <a:pt x="997469" y="1754431"/>
                </a:lnTo>
                <a:lnTo>
                  <a:pt x="1047089" y="1750821"/>
                </a:lnTo>
                <a:lnTo>
                  <a:pt x="1095959" y="1744878"/>
                </a:lnTo>
                <a:lnTo>
                  <a:pt x="1144015" y="1736664"/>
                </a:lnTo>
                <a:lnTo>
                  <a:pt x="1191190" y="1726239"/>
                </a:lnTo>
                <a:lnTo>
                  <a:pt x="1237420" y="1713663"/>
                </a:lnTo>
                <a:lnTo>
                  <a:pt x="1282638" y="1698998"/>
                </a:lnTo>
                <a:lnTo>
                  <a:pt x="1326779" y="1682303"/>
                </a:lnTo>
                <a:lnTo>
                  <a:pt x="1369779" y="1663640"/>
                </a:lnTo>
                <a:lnTo>
                  <a:pt x="1411571" y="1643069"/>
                </a:lnTo>
                <a:lnTo>
                  <a:pt x="1452090" y="1620651"/>
                </a:lnTo>
                <a:lnTo>
                  <a:pt x="1491270" y="1596447"/>
                </a:lnTo>
                <a:lnTo>
                  <a:pt x="1529046" y="1570517"/>
                </a:lnTo>
                <a:lnTo>
                  <a:pt x="1565354" y="1542922"/>
                </a:lnTo>
                <a:lnTo>
                  <a:pt x="1600126" y="1513722"/>
                </a:lnTo>
                <a:lnTo>
                  <a:pt x="1633298" y="1482978"/>
                </a:lnTo>
                <a:lnTo>
                  <a:pt x="1664804" y="1450752"/>
                </a:lnTo>
                <a:lnTo>
                  <a:pt x="1694579" y="1417102"/>
                </a:lnTo>
                <a:lnTo>
                  <a:pt x="1722557" y="1382091"/>
                </a:lnTo>
                <a:lnTo>
                  <a:pt x="1748673" y="1345779"/>
                </a:lnTo>
                <a:lnTo>
                  <a:pt x="1772862" y="1308227"/>
                </a:lnTo>
                <a:lnTo>
                  <a:pt x="1795058" y="1269495"/>
                </a:lnTo>
                <a:lnTo>
                  <a:pt x="1815195" y="1229643"/>
                </a:lnTo>
                <a:lnTo>
                  <a:pt x="1833208" y="1188733"/>
                </a:lnTo>
                <a:lnTo>
                  <a:pt x="1849032" y="1146826"/>
                </a:lnTo>
                <a:lnTo>
                  <a:pt x="1862600" y="1103981"/>
                </a:lnTo>
                <a:lnTo>
                  <a:pt x="1873849" y="1060260"/>
                </a:lnTo>
                <a:lnTo>
                  <a:pt x="1882712" y="1015723"/>
                </a:lnTo>
                <a:lnTo>
                  <a:pt x="1889124" y="970431"/>
                </a:lnTo>
                <a:lnTo>
                  <a:pt x="1893019" y="924444"/>
                </a:lnTo>
                <a:lnTo>
                  <a:pt x="1894332" y="877824"/>
                </a:lnTo>
                <a:lnTo>
                  <a:pt x="1893019" y="831208"/>
                </a:lnTo>
                <a:lnTo>
                  <a:pt x="1889124" y="785225"/>
                </a:lnTo>
                <a:lnTo>
                  <a:pt x="1882712" y="739936"/>
                </a:lnTo>
                <a:lnTo>
                  <a:pt x="1873849" y="695402"/>
                </a:lnTo>
                <a:lnTo>
                  <a:pt x="1862600" y="651683"/>
                </a:lnTo>
                <a:lnTo>
                  <a:pt x="1849032" y="608840"/>
                </a:lnTo>
                <a:lnTo>
                  <a:pt x="1833208" y="566934"/>
                </a:lnTo>
                <a:lnTo>
                  <a:pt x="1815195" y="526025"/>
                </a:lnTo>
                <a:lnTo>
                  <a:pt x="1795058" y="486175"/>
                </a:lnTo>
                <a:lnTo>
                  <a:pt x="1772862" y="447443"/>
                </a:lnTo>
                <a:lnTo>
                  <a:pt x="1748673" y="409890"/>
                </a:lnTo>
                <a:lnTo>
                  <a:pt x="1722557" y="373578"/>
                </a:lnTo>
                <a:lnTo>
                  <a:pt x="1694579" y="338566"/>
                </a:lnTo>
                <a:lnTo>
                  <a:pt x="1664804" y="304916"/>
                </a:lnTo>
                <a:lnTo>
                  <a:pt x="1633298" y="272688"/>
                </a:lnTo>
                <a:lnTo>
                  <a:pt x="1600126" y="241944"/>
                </a:lnTo>
                <a:lnTo>
                  <a:pt x="1565354" y="212743"/>
                </a:lnTo>
                <a:lnTo>
                  <a:pt x="1529046" y="185146"/>
                </a:lnTo>
                <a:lnTo>
                  <a:pt x="1491270" y="159214"/>
                </a:lnTo>
                <a:lnTo>
                  <a:pt x="1452090" y="135008"/>
                </a:lnTo>
                <a:lnTo>
                  <a:pt x="1411571" y="112588"/>
                </a:lnTo>
                <a:lnTo>
                  <a:pt x="1369779" y="92016"/>
                </a:lnTo>
                <a:lnTo>
                  <a:pt x="1326779" y="73351"/>
                </a:lnTo>
                <a:lnTo>
                  <a:pt x="1282638" y="56655"/>
                </a:lnTo>
                <a:lnTo>
                  <a:pt x="1237420" y="41988"/>
                </a:lnTo>
                <a:lnTo>
                  <a:pt x="1191190" y="29411"/>
                </a:lnTo>
                <a:lnTo>
                  <a:pt x="1144015" y="18985"/>
                </a:lnTo>
                <a:lnTo>
                  <a:pt x="1095959" y="10770"/>
                </a:lnTo>
                <a:lnTo>
                  <a:pt x="1047089" y="4827"/>
                </a:lnTo>
                <a:lnTo>
                  <a:pt x="997469" y="1216"/>
                </a:lnTo>
                <a:lnTo>
                  <a:pt x="947165" y="0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3205226" y="5172773"/>
            <a:ext cx="10833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Assu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7"/>
          <p:cNvSpPr/>
          <p:nvPr/>
        </p:nvSpPr>
        <p:spPr>
          <a:xfrm>
            <a:off x="4963161" y="4440237"/>
            <a:ext cx="1894839" cy="1755775"/>
          </a:xfrm>
          <a:custGeom>
            <a:avLst/>
            <a:gdLst/>
            <a:ahLst/>
            <a:cxnLst/>
            <a:rect l="l" t="t" r="r" b="b"/>
            <a:pathLst>
              <a:path w="1894839" h="1755775">
                <a:moveTo>
                  <a:pt x="947165" y="0"/>
                </a:moveTo>
                <a:lnTo>
                  <a:pt x="896862" y="1216"/>
                </a:lnTo>
                <a:lnTo>
                  <a:pt x="847242" y="4827"/>
                </a:lnTo>
                <a:lnTo>
                  <a:pt x="798372" y="10770"/>
                </a:lnTo>
                <a:lnTo>
                  <a:pt x="750316" y="18985"/>
                </a:lnTo>
                <a:lnTo>
                  <a:pt x="703141" y="29411"/>
                </a:lnTo>
                <a:lnTo>
                  <a:pt x="656911" y="41988"/>
                </a:lnTo>
                <a:lnTo>
                  <a:pt x="611693" y="56655"/>
                </a:lnTo>
                <a:lnTo>
                  <a:pt x="567552" y="73351"/>
                </a:lnTo>
                <a:lnTo>
                  <a:pt x="524552" y="92016"/>
                </a:lnTo>
                <a:lnTo>
                  <a:pt x="482760" y="112588"/>
                </a:lnTo>
                <a:lnTo>
                  <a:pt x="442241" y="135008"/>
                </a:lnTo>
                <a:lnTo>
                  <a:pt x="403061" y="159214"/>
                </a:lnTo>
                <a:lnTo>
                  <a:pt x="365285" y="185146"/>
                </a:lnTo>
                <a:lnTo>
                  <a:pt x="328977" y="212743"/>
                </a:lnTo>
                <a:lnTo>
                  <a:pt x="294205" y="241944"/>
                </a:lnTo>
                <a:lnTo>
                  <a:pt x="261033" y="272688"/>
                </a:lnTo>
                <a:lnTo>
                  <a:pt x="229527" y="304916"/>
                </a:lnTo>
                <a:lnTo>
                  <a:pt x="199752" y="338566"/>
                </a:lnTo>
                <a:lnTo>
                  <a:pt x="171774" y="373578"/>
                </a:lnTo>
                <a:lnTo>
                  <a:pt x="145658" y="409890"/>
                </a:lnTo>
                <a:lnTo>
                  <a:pt x="121469" y="447443"/>
                </a:lnTo>
                <a:lnTo>
                  <a:pt x="99273" y="486175"/>
                </a:lnTo>
                <a:lnTo>
                  <a:pt x="79136" y="526025"/>
                </a:lnTo>
                <a:lnTo>
                  <a:pt x="61123" y="566934"/>
                </a:lnTo>
                <a:lnTo>
                  <a:pt x="45299" y="608840"/>
                </a:lnTo>
                <a:lnTo>
                  <a:pt x="31731" y="651683"/>
                </a:lnTo>
                <a:lnTo>
                  <a:pt x="20482" y="695402"/>
                </a:lnTo>
                <a:lnTo>
                  <a:pt x="11619" y="739936"/>
                </a:lnTo>
                <a:lnTo>
                  <a:pt x="5207" y="785225"/>
                </a:lnTo>
                <a:lnTo>
                  <a:pt x="1312" y="831208"/>
                </a:lnTo>
                <a:lnTo>
                  <a:pt x="0" y="877824"/>
                </a:lnTo>
                <a:lnTo>
                  <a:pt x="1312" y="924444"/>
                </a:lnTo>
                <a:lnTo>
                  <a:pt x="5207" y="970431"/>
                </a:lnTo>
                <a:lnTo>
                  <a:pt x="11619" y="1015723"/>
                </a:lnTo>
                <a:lnTo>
                  <a:pt x="20482" y="1060260"/>
                </a:lnTo>
                <a:lnTo>
                  <a:pt x="31731" y="1103981"/>
                </a:lnTo>
                <a:lnTo>
                  <a:pt x="45299" y="1146826"/>
                </a:lnTo>
                <a:lnTo>
                  <a:pt x="61123" y="1188733"/>
                </a:lnTo>
                <a:lnTo>
                  <a:pt x="79136" y="1229643"/>
                </a:lnTo>
                <a:lnTo>
                  <a:pt x="99273" y="1269495"/>
                </a:lnTo>
                <a:lnTo>
                  <a:pt x="121469" y="1308227"/>
                </a:lnTo>
                <a:lnTo>
                  <a:pt x="145658" y="1345779"/>
                </a:lnTo>
                <a:lnTo>
                  <a:pt x="171774" y="1382091"/>
                </a:lnTo>
                <a:lnTo>
                  <a:pt x="199752" y="1417102"/>
                </a:lnTo>
                <a:lnTo>
                  <a:pt x="229527" y="1450752"/>
                </a:lnTo>
                <a:lnTo>
                  <a:pt x="261033" y="1482978"/>
                </a:lnTo>
                <a:lnTo>
                  <a:pt x="294205" y="1513722"/>
                </a:lnTo>
                <a:lnTo>
                  <a:pt x="328977" y="1542922"/>
                </a:lnTo>
                <a:lnTo>
                  <a:pt x="365285" y="1570517"/>
                </a:lnTo>
                <a:lnTo>
                  <a:pt x="403061" y="1596447"/>
                </a:lnTo>
                <a:lnTo>
                  <a:pt x="442241" y="1620651"/>
                </a:lnTo>
                <a:lnTo>
                  <a:pt x="482760" y="1643069"/>
                </a:lnTo>
                <a:lnTo>
                  <a:pt x="524552" y="1663640"/>
                </a:lnTo>
                <a:lnTo>
                  <a:pt x="567552" y="1682303"/>
                </a:lnTo>
                <a:lnTo>
                  <a:pt x="611693" y="1698998"/>
                </a:lnTo>
                <a:lnTo>
                  <a:pt x="656911" y="1713663"/>
                </a:lnTo>
                <a:lnTo>
                  <a:pt x="703141" y="1726239"/>
                </a:lnTo>
                <a:lnTo>
                  <a:pt x="750316" y="1736664"/>
                </a:lnTo>
                <a:lnTo>
                  <a:pt x="798372" y="1744878"/>
                </a:lnTo>
                <a:lnTo>
                  <a:pt x="847242" y="1750821"/>
                </a:lnTo>
                <a:lnTo>
                  <a:pt x="896862" y="1754431"/>
                </a:lnTo>
                <a:lnTo>
                  <a:pt x="947165" y="1755648"/>
                </a:lnTo>
                <a:lnTo>
                  <a:pt x="997469" y="1754431"/>
                </a:lnTo>
                <a:lnTo>
                  <a:pt x="1047089" y="1750821"/>
                </a:lnTo>
                <a:lnTo>
                  <a:pt x="1095959" y="1744878"/>
                </a:lnTo>
                <a:lnTo>
                  <a:pt x="1144015" y="1736664"/>
                </a:lnTo>
                <a:lnTo>
                  <a:pt x="1191190" y="1726239"/>
                </a:lnTo>
                <a:lnTo>
                  <a:pt x="1237420" y="1713663"/>
                </a:lnTo>
                <a:lnTo>
                  <a:pt x="1282638" y="1698998"/>
                </a:lnTo>
                <a:lnTo>
                  <a:pt x="1326779" y="1682303"/>
                </a:lnTo>
                <a:lnTo>
                  <a:pt x="1369779" y="1663640"/>
                </a:lnTo>
                <a:lnTo>
                  <a:pt x="1411571" y="1643069"/>
                </a:lnTo>
                <a:lnTo>
                  <a:pt x="1452090" y="1620651"/>
                </a:lnTo>
                <a:lnTo>
                  <a:pt x="1491270" y="1596447"/>
                </a:lnTo>
                <a:lnTo>
                  <a:pt x="1529046" y="1570517"/>
                </a:lnTo>
                <a:lnTo>
                  <a:pt x="1565354" y="1542922"/>
                </a:lnTo>
                <a:lnTo>
                  <a:pt x="1600126" y="1513722"/>
                </a:lnTo>
                <a:lnTo>
                  <a:pt x="1633298" y="1482978"/>
                </a:lnTo>
                <a:lnTo>
                  <a:pt x="1664804" y="1450752"/>
                </a:lnTo>
                <a:lnTo>
                  <a:pt x="1694579" y="1417102"/>
                </a:lnTo>
                <a:lnTo>
                  <a:pt x="1722557" y="1382091"/>
                </a:lnTo>
                <a:lnTo>
                  <a:pt x="1748673" y="1345779"/>
                </a:lnTo>
                <a:lnTo>
                  <a:pt x="1772862" y="1308227"/>
                </a:lnTo>
                <a:lnTo>
                  <a:pt x="1795058" y="1269495"/>
                </a:lnTo>
                <a:lnTo>
                  <a:pt x="1815195" y="1229643"/>
                </a:lnTo>
                <a:lnTo>
                  <a:pt x="1833208" y="1188733"/>
                </a:lnTo>
                <a:lnTo>
                  <a:pt x="1849032" y="1146826"/>
                </a:lnTo>
                <a:lnTo>
                  <a:pt x="1862600" y="1103981"/>
                </a:lnTo>
                <a:lnTo>
                  <a:pt x="1873849" y="1060260"/>
                </a:lnTo>
                <a:lnTo>
                  <a:pt x="1882712" y="1015723"/>
                </a:lnTo>
                <a:lnTo>
                  <a:pt x="1889124" y="970431"/>
                </a:lnTo>
                <a:lnTo>
                  <a:pt x="1893019" y="924444"/>
                </a:lnTo>
                <a:lnTo>
                  <a:pt x="1894331" y="877824"/>
                </a:lnTo>
                <a:lnTo>
                  <a:pt x="1893019" y="831208"/>
                </a:lnTo>
                <a:lnTo>
                  <a:pt x="1889124" y="785225"/>
                </a:lnTo>
                <a:lnTo>
                  <a:pt x="1882712" y="739936"/>
                </a:lnTo>
                <a:lnTo>
                  <a:pt x="1873849" y="695402"/>
                </a:lnTo>
                <a:lnTo>
                  <a:pt x="1862600" y="651683"/>
                </a:lnTo>
                <a:lnTo>
                  <a:pt x="1849032" y="608840"/>
                </a:lnTo>
                <a:lnTo>
                  <a:pt x="1833208" y="566934"/>
                </a:lnTo>
                <a:lnTo>
                  <a:pt x="1815195" y="526025"/>
                </a:lnTo>
                <a:lnTo>
                  <a:pt x="1795058" y="486175"/>
                </a:lnTo>
                <a:lnTo>
                  <a:pt x="1772862" y="447443"/>
                </a:lnTo>
                <a:lnTo>
                  <a:pt x="1748673" y="409890"/>
                </a:lnTo>
                <a:lnTo>
                  <a:pt x="1722557" y="373578"/>
                </a:lnTo>
                <a:lnTo>
                  <a:pt x="1694579" y="338566"/>
                </a:lnTo>
                <a:lnTo>
                  <a:pt x="1664804" y="304916"/>
                </a:lnTo>
                <a:lnTo>
                  <a:pt x="1633298" y="272688"/>
                </a:lnTo>
                <a:lnTo>
                  <a:pt x="1600126" y="241944"/>
                </a:lnTo>
                <a:lnTo>
                  <a:pt x="1565354" y="212743"/>
                </a:lnTo>
                <a:lnTo>
                  <a:pt x="1529046" y="185146"/>
                </a:lnTo>
                <a:lnTo>
                  <a:pt x="1491270" y="159214"/>
                </a:lnTo>
                <a:lnTo>
                  <a:pt x="1452090" y="135008"/>
                </a:lnTo>
                <a:lnTo>
                  <a:pt x="1411571" y="112588"/>
                </a:lnTo>
                <a:lnTo>
                  <a:pt x="1369779" y="92016"/>
                </a:lnTo>
                <a:lnTo>
                  <a:pt x="1326779" y="73351"/>
                </a:lnTo>
                <a:lnTo>
                  <a:pt x="1282638" y="56655"/>
                </a:lnTo>
                <a:lnTo>
                  <a:pt x="1237420" y="41988"/>
                </a:lnTo>
                <a:lnTo>
                  <a:pt x="1191190" y="29411"/>
                </a:lnTo>
                <a:lnTo>
                  <a:pt x="1144015" y="18985"/>
                </a:lnTo>
                <a:lnTo>
                  <a:pt x="1095959" y="10770"/>
                </a:lnTo>
                <a:lnTo>
                  <a:pt x="1047089" y="4827"/>
                </a:lnTo>
                <a:lnTo>
                  <a:pt x="997469" y="1216"/>
                </a:lnTo>
                <a:lnTo>
                  <a:pt x="947165" y="0"/>
                </a:lnTo>
                <a:close/>
              </a:path>
            </a:pathLst>
          </a:custGeom>
          <a:solidFill>
            <a:srgbClr val="AC1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 txBox="1"/>
          <p:nvPr/>
        </p:nvSpPr>
        <p:spPr>
          <a:xfrm>
            <a:off x="5463413" y="5090476"/>
            <a:ext cx="892175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080" indent="-52069">
              <a:lnSpc>
                <a:spcPts val="173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ng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22"/>
          <p:cNvSpPr txBox="1"/>
          <p:nvPr/>
        </p:nvSpPr>
        <p:spPr>
          <a:xfrm>
            <a:off x="609600" y="1460133"/>
            <a:ext cx="7943215" cy="825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914015">
              <a:lnSpc>
                <a:spcPct val="100000"/>
              </a:lnSpc>
              <a:spcBef>
                <a:spcPts val="1430"/>
              </a:spcBef>
              <a:tabLst>
                <a:tab pos="5073015" algn="l"/>
                <a:tab pos="7100570" algn="l"/>
              </a:tabLst>
            </a:pPr>
            <a:r>
              <a:rPr sz="2400" b="1" dirty="0">
                <a:solidFill>
                  <a:srgbClr val="181818"/>
                </a:solidFill>
                <a:latin typeface="Calibri"/>
                <a:cs typeface="Calibri"/>
              </a:rPr>
              <a:t>1	2	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object 27"/>
          <p:cNvSpPr txBox="1"/>
          <p:nvPr/>
        </p:nvSpPr>
        <p:spPr>
          <a:xfrm>
            <a:off x="7102985" y="2806889"/>
            <a:ext cx="14370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730"/>
              </a:lnSpc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Tests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convey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document  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26"/>
          <p:cNvSpPr txBox="1"/>
          <p:nvPr/>
        </p:nvSpPr>
        <p:spPr>
          <a:xfrm>
            <a:off x="5763260" y="4049712"/>
            <a:ext cx="1803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81818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4"/>
          <p:cNvSpPr txBox="1"/>
          <p:nvPr/>
        </p:nvSpPr>
        <p:spPr>
          <a:xfrm>
            <a:off x="3629660" y="4074080"/>
            <a:ext cx="2565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81818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5001499"/>
            <a:ext cx="2351478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lang="en-IN" sz="2000" b="1" dirty="0">
                <a:latin typeface="Calibri"/>
                <a:cs typeface="Calibri"/>
              </a:rPr>
              <a:t>IBM Customized </a:t>
            </a:r>
            <a:endParaRPr lang="en-IN" sz="2000" b="1" dirty="0" smtClean="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</a:pPr>
            <a:r>
              <a:rPr lang="en-IN" sz="2000" b="1" dirty="0" smtClean="0">
                <a:latin typeface="Calibri"/>
                <a:cs typeface="Calibri"/>
              </a:rPr>
              <a:t>Additional </a:t>
            </a:r>
            <a:r>
              <a:rPr lang="en-IN" sz="2000" b="1" dirty="0">
                <a:latin typeface="Calibri"/>
                <a:cs typeface="Calibri"/>
              </a:rPr>
              <a:t>Elements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of user stories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3"/>
          <p:cNvSpPr txBox="1"/>
          <p:nvPr/>
        </p:nvSpPr>
        <p:spPr>
          <a:xfrm>
            <a:off x="5285105" y="1624583"/>
            <a:ext cx="3096895" cy="18243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17855">
              <a:lnSpc>
                <a:spcPct val="100000"/>
              </a:lnSpc>
              <a:spcBef>
                <a:spcPts val="152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Success would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829944" indent="-23495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829944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Acceptance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  <a:p>
            <a:pPr marL="829944" indent="-234950">
              <a:lnSpc>
                <a:spcPct val="100000"/>
              </a:lnSpc>
              <a:spcBef>
                <a:spcPts val="240"/>
              </a:spcBef>
              <a:buFont typeface="Wingdings"/>
              <a:buChar char=""/>
              <a:tabLst>
                <a:tab pos="829944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Acceptance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285105" y="3994403"/>
            <a:ext cx="3096895" cy="1824355"/>
          </a:xfrm>
          <a:prstGeom prst="rect">
            <a:avLst/>
          </a:prstGeom>
          <a:solidFill>
            <a:srgbClr val="004264"/>
          </a:solidFill>
        </p:spPr>
        <p:txBody>
          <a:bodyPr vert="horz" wrap="square" lIns="0" tIns="173355" rIns="0" bIns="0" rtlCol="0">
            <a:spAutoFit/>
          </a:bodyPr>
          <a:lstStyle/>
          <a:p>
            <a:pPr marL="755015">
              <a:lnSpc>
                <a:spcPct val="100000"/>
              </a:lnSpc>
              <a:spcBef>
                <a:spcPts val="136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Success would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561340" indent="-28638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561975" algn="l"/>
              </a:tabLst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configured</a:t>
            </a:r>
            <a:endParaRPr sz="1800">
              <a:latin typeface="Calibri"/>
              <a:cs typeface="Calibri"/>
            </a:endParaRPr>
          </a:p>
          <a:p>
            <a:pPr marL="561340" marR="111125" indent="-286385">
              <a:lnSpc>
                <a:spcPct val="106700"/>
              </a:lnSpc>
              <a:buFont typeface="Wingdings"/>
              <a:buChar char=""/>
              <a:tabLst>
                <a:tab pos="56197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errors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occurred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561340" indent="-28638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56197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461390" y="1624583"/>
            <a:ext cx="3096895" cy="1824355"/>
          </a:xfrm>
          <a:prstGeom prst="rect">
            <a:avLst/>
          </a:prstGeom>
          <a:solidFill>
            <a:srgbClr val="EF4E3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461390" y="3994403"/>
            <a:ext cx="3096895" cy="1824355"/>
          </a:xfrm>
          <a:prstGeom prst="rect">
            <a:avLst/>
          </a:prstGeom>
          <a:solidFill>
            <a:srgbClr val="548335"/>
          </a:solidFill>
        </p:spPr>
        <p:txBody>
          <a:bodyPr vert="horz" wrap="square" lIns="0" tIns="265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88925" marR="9525" indent="1270" algn="ctr">
              <a:lnSpc>
                <a:spcPct val="1111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admin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Wal*Mart,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want 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configure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 I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 manage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695317" y="2383535"/>
            <a:ext cx="384175" cy="381000"/>
          </a:xfrm>
          <a:custGeom>
            <a:avLst/>
            <a:gdLst/>
            <a:ahLst/>
            <a:cxnLst/>
            <a:rect l="l" t="t" r="r" b="b"/>
            <a:pathLst>
              <a:path w="384175" h="381000">
                <a:moveTo>
                  <a:pt x="193548" y="0"/>
                </a:moveTo>
                <a:lnTo>
                  <a:pt x="193548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93548" y="285750"/>
                </a:lnTo>
                <a:lnTo>
                  <a:pt x="193548" y="381000"/>
                </a:lnTo>
                <a:lnTo>
                  <a:pt x="384048" y="190500"/>
                </a:lnTo>
                <a:lnTo>
                  <a:pt x="19354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4695317" y="4782311"/>
            <a:ext cx="384175" cy="381000"/>
          </a:xfrm>
          <a:custGeom>
            <a:avLst/>
            <a:gdLst/>
            <a:ahLst/>
            <a:cxnLst/>
            <a:rect l="l" t="t" r="r" b="b"/>
            <a:pathLst>
              <a:path w="384175" h="381000">
                <a:moveTo>
                  <a:pt x="193548" y="0"/>
                </a:moveTo>
                <a:lnTo>
                  <a:pt x="193548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93548" y="285750"/>
                </a:lnTo>
                <a:lnTo>
                  <a:pt x="193548" y="381000"/>
                </a:lnTo>
                <a:lnTo>
                  <a:pt x="384048" y="190500"/>
                </a:lnTo>
                <a:lnTo>
                  <a:pt x="19354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2"/>
          <p:cNvSpPr txBox="1">
            <a:spLocks noGrp="1"/>
          </p:cNvSpPr>
          <p:nvPr>
            <p:ph sz="half" idx="1"/>
          </p:nvPr>
        </p:nvSpPr>
        <p:spPr>
          <a:xfrm>
            <a:off x="476002" y="1430459"/>
            <a:ext cx="8134598" cy="5115500"/>
          </a:xfrm>
        </p:spPr>
        <p:txBody>
          <a:bodyPr/>
          <a:lstStyle/>
          <a:p>
            <a:r>
              <a:rPr lang="en-US" dirty="0" smtClean="0"/>
              <a:t>As a premium site member, I  want to cancel a reservation  on the last minute with no  cancellation fee so that I am  not charged for a travel  arrangement I no longer need.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18" y="762000"/>
            <a:ext cx="6029254" cy="369812"/>
          </a:xfrm>
        </p:spPr>
        <p:txBody>
          <a:bodyPr/>
          <a:lstStyle/>
          <a:p>
            <a:r>
              <a:rPr lang="en-US" smtClean="0"/>
              <a:t>What is an Epic?</a:t>
            </a:r>
            <a:br>
              <a:rPr lang="en-US" smtClean="0"/>
            </a:br>
            <a:endParaRPr lang="en-US" dirty="0"/>
          </a:p>
        </p:txBody>
      </p:sp>
      <p:sp>
        <p:nvSpPr>
          <p:cNvPr id="18" name="object 10"/>
          <p:cNvSpPr txBox="1"/>
          <p:nvPr/>
        </p:nvSpPr>
        <p:spPr>
          <a:xfrm>
            <a:off x="2215902" y="2636073"/>
            <a:ext cx="4203700" cy="96180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82880" marR="234950">
              <a:lnSpc>
                <a:spcPct val="97000"/>
              </a:lnSpc>
              <a:spcBef>
                <a:spcPts val="1215"/>
              </a:spcBef>
            </a:pPr>
            <a:r>
              <a:rPr sz="1800" dirty="0">
                <a:latin typeface="Calibri"/>
                <a:cs typeface="Calibri"/>
              </a:rPr>
              <a:t>As an </a:t>
            </a:r>
            <a:r>
              <a:rPr sz="1800" spc="-35" dirty="0">
                <a:latin typeface="Calibri"/>
                <a:cs typeface="Calibri"/>
              </a:rPr>
              <a:t>user,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10" dirty="0">
                <a:latin typeface="Calibri"/>
                <a:cs typeface="Calibri"/>
              </a:rPr>
              <a:t>want to </a:t>
            </a:r>
            <a:r>
              <a:rPr sz="1800" spc="-5" dirty="0">
                <a:latin typeface="Calibri"/>
                <a:cs typeface="Calibri"/>
              </a:rPr>
              <a:t>cancel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reservation  </a:t>
            </a:r>
            <a:r>
              <a:rPr sz="1800" spc="-5" dirty="0">
                <a:latin typeface="Calibri"/>
                <a:cs typeface="Calibri"/>
              </a:rPr>
              <a:t>so that </a:t>
            </a:r>
            <a:r>
              <a:rPr sz="1800" dirty="0">
                <a:latin typeface="Calibri"/>
                <a:cs typeface="Calibri"/>
              </a:rPr>
              <a:t>I am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charged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travel  </a:t>
            </a:r>
            <a:r>
              <a:rPr sz="1800" spc="-5" dirty="0">
                <a:latin typeface="Calibri"/>
                <a:cs typeface="Calibri"/>
              </a:rPr>
              <a:t>arrangement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no longer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2152402" y="2378675"/>
            <a:ext cx="650875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390"/>
              </a:lnSpc>
            </a:pPr>
            <a:r>
              <a:rPr sz="2000" b="1" dirty="0">
                <a:latin typeface="Calibri"/>
                <a:cs typeface="Calibri"/>
              </a:rPr>
              <a:t>EPIC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16"/>
          <p:cNvSpPr/>
          <p:nvPr/>
        </p:nvSpPr>
        <p:spPr>
          <a:xfrm>
            <a:off x="4109345" y="3674075"/>
            <a:ext cx="45719" cy="478408"/>
          </a:xfrm>
          <a:custGeom>
            <a:avLst/>
            <a:gdLst/>
            <a:ahLst/>
            <a:cxnLst/>
            <a:rect l="l" t="t" r="r" b="b"/>
            <a:pathLst>
              <a:path w="86995" h="648335">
                <a:moveTo>
                  <a:pt x="28956" y="561339"/>
                </a:moveTo>
                <a:lnTo>
                  <a:pt x="0" y="561339"/>
                </a:lnTo>
                <a:lnTo>
                  <a:pt x="43434" y="648208"/>
                </a:lnTo>
                <a:lnTo>
                  <a:pt x="79629" y="575817"/>
                </a:lnTo>
                <a:lnTo>
                  <a:pt x="28956" y="575817"/>
                </a:lnTo>
                <a:lnTo>
                  <a:pt x="28956" y="561339"/>
                </a:lnTo>
                <a:close/>
              </a:path>
              <a:path w="86995" h="648335">
                <a:moveTo>
                  <a:pt x="57912" y="0"/>
                </a:moveTo>
                <a:lnTo>
                  <a:pt x="28956" y="0"/>
                </a:lnTo>
                <a:lnTo>
                  <a:pt x="28956" y="575817"/>
                </a:lnTo>
                <a:lnTo>
                  <a:pt x="57912" y="575817"/>
                </a:lnTo>
                <a:lnTo>
                  <a:pt x="57912" y="0"/>
                </a:lnTo>
                <a:close/>
              </a:path>
              <a:path w="86995" h="648335">
                <a:moveTo>
                  <a:pt x="86868" y="561339"/>
                </a:moveTo>
                <a:lnTo>
                  <a:pt x="57912" y="561339"/>
                </a:lnTo>
                <a:lnTo>
                  <a:pt x="57912" y="575817"/>
                </a:lnTo>
                <a:lnTo>
                  <a:pt x="79629" y="575817"/>
                </a:lnTo>
                <a:lnTo>
                  <a:pt x="86868" y="5613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1195329" y="3683980"/>
            <a:ext cx="86995" cy="506095"/>
          </a:xfrm>
          <a:custGeom>
            <a:avLst/>
            <a:gdLst/>
            <a:ahLst/>
            <a:cxnLst/>
            <a:rect l="l" t="t" r="r" b="b"/>
            <a:pathLst>
              <a:path w="86994" h="506095">
                <a:moveTo>
                  <a:pt x="28956" y="419100"/>
                </a:moveTo>
                <a:lnTo>
                  <a:pt x="0" y="419100"/>
                </a:lnTo>
                <a:lnTo>
                  <a:pt x="43434" y="505968"/>
                </a:lnTo>
                <a:lnTo>
                  <a:pt x="79628" y="433578"/>
                </a:lnTo>
                <a:lnTo>
                  <a:pt x="28956" y="433578"/>
                </a:lnTo>
                <a:lnTo>
                  <a:pt x="28956" y="419100"/>
                </a:lnTo>
                <a:close/>
              </a:path>
              <a:path w="86994" h="506095">
                <a:moveTo>
                  <a:pt x="57912" y="0"/>
                </a:moveTo>
                <a:lnTo>
                  <a:pt x="28956" y="0"/>
                </a:lnTo>
                <a:lnTo>
                  <a:pt x="28956" y="433578"/>
                </a:lnTo>
                <a:lnTo>
                  <a:pt x="57912" y="433578"/>
                </a:lnTo>
                <a:lnTo>
                  <a:pt x="57912" y="0"/>
                </a:lnTo>
                <a:close/>
              </a:path>
              <a:path w="86994" h="506095">
                <a:moveTo>
                  <a:pt x="86868" y="419100"/>
                </a:moveTo>
                <a:lnTo>
                  <a:pt x="57912" y="419100"/>
                </a:lnTo>
                <a:lnTo>
                  <a:pt x="57912" y="433578"/>
                </a:lnTo>
                <a:lnTo>
                  <a:pt x="79628" y="433578"/>
                </a:lnTo>
                <a:lnTo>
                  <a:pt x="86868" y="419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238763" y="3694648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7186173" y="3677885"/>
            <a:ext cx="86995" cy="474345"/>
          </a:xfrm>
          <a:custGeom>
            <a:avLst/>
            <a:gdLst/>
            <a:ahLst/>
            <a:cxnLst/>
            <a:rect l="l" t="t" r="r" b="b"/>
            <a:pathLst>
              <a:path w="86995" h="474345">
                <a:moveTo>
                  <a:pt x="0" y="387095"/>
                </a:moveTo>
                <a:lnTo>
                  <a:pt x="43433" y="473963"/>
                </a:lnTo>
                <a:lnTo>
                  <a:pt x="72390" y="416051"/>
                </a:lnTo>
                <a:lnTo>
                  <a:pt x="28955" y="416051"/>
                </a:lnTo>
                <a:lnTo>
                  <a:pt x="28955" y="406400"/>
                </a:lnTo>
                <a:lnTo>
                  <a:pt x="0" y="387095"/>
                </a:lnTo>
                <a:close/>
              </a:path>
              <a:path w="86995" h="474345">
                <a:moveTo>
                  <a:pt x="28955" y="406400"/>
                </a:moveTo>
                <a:lnTo>
                  <a:pt x="28955" y="416051"/>
                </a:lnTo>
                <a:lnTo>
                  <a:pt x="43433" y="416051"/>
                </a:lnTo>
                <a:lnTo>
                  <a:pt x="28955" y="406400"/>
                </a:lnTo>
                <a:close/>
              </a:path>
              <a:path w="86995" h="474345">
                <a:moveTo>
                  <a:pt x="57911" y="0"/>
                </a:moveTo>
                <a:lnTo>
                  <a:pt x="28955" y="0"/>
                </a:lnTo>
                <a:lnTo>
                  <a:pt x="28955" y="406400"/>
                </a:lnTo>
                <a:lnTo>
                  <a:pt x="43433" y="416051"/>
                </a:lnTo>
                <a:lnTo>
                  <a:pt x="57911" y="406400"/>
                </a:lnTo>
                <a:lnTo>
                  <a:pt x="57911" y="0"/>
                </a:lnTo>
                <a:close/>
              </a:path>
              <a:path w="86995" h="474345">
                <a:moveTo>
                  <a:pt x="57911" y="406400"/>
                </a:moveTo>
                <a:lnTo>
                  <a:pt x="43433" y="416051"/>
                </a:lnTo>
                <a:lnTo>
                  <a:pt x="57911" y="416051"/>
                </a:lnTo>
                <a:lnTo>
                  <a:pt x="57911" y="406400"/>
                </a:lnTo>
                <a:close/>
              </a:path>
              <a:path w="86995" h="474345">
                <a:moveTo>
                  <a:pt x="86868" y="387095"/>
                </a:moveTo>
                <a:lnTo>
                  <a:pt x="57911" y="406400"/>
                </a:lnTo>
                <a:lnTo>
                  <a:pt x="57911" y="416051"/>
                </a:lnTo>
                <a:lnTo>
                  <a:pt x="72390" y="416051"/>
                </a:lnTo>
                <a:lnTo>
                  <a:pt x="86868" y="38709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628402" y="4205570"/>
            <a:ext cx="7128605" cy="382905"/>
          </a:xfrm>
          <a:custGeom>
            <a:avLst/>
            <a:gdLst/>
            <a:ahLst/>
            <a:cxnLst/>
            <a:rect l="l" t="t" r="r" b="b"/>
            <a:pathLst>
              <a:path w="8773795" h="382904">
                <a:moveTo>
                  <a:pt x="0" y="382524"/>
                </a:moveTo>
                <a:lnTo>
                  <a:pt x="8773668" y="382524"/>
                </a:lnTo>
                <a:lnTo>
                  <a:pt x="8773668" y="0"/>
                </a:lnTo>
                <a:lnTo>
                  <a:pt x="0" y="0"/>
                </a:lnTo>
                <a:lnTo>
                  <a:pt x="0" y="382524"/>
                </a:lnTo>
                <a:close/>
              </a:path>
            </a:pathLst>
          </a:custGeom>
          <a:solidFill>
            <a:srgbClr val="83D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 txBox="1"/>
          <p:nvPr/>
        </p:nvSpPr>
        <p:spPr>
          <a:xfrm>
            <a:off x="704602" y="4281443"/>
            <a:ext cx="91216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User</a:t>
            </a:r>
            <a:r>
              <a:rPr sz="1500" b="1" spc="-9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Story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12"/>
          <p:cNvSpPr txBox="1">
            <a:spLocks/>
          </p:cNvSpPr>
          <p:nvPr/>
        </p:nvSpPr>
        <p:spPr>
          <a:xfrm>
            <a:off x="3143002" y="4588475"/>
            <a:ext cx="2286000" cy="188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85725">
              <a:lnSpc>
                <a:spcPct val="97000"/>
              </a:lnSpc>
            </a:pPr>
            <a:r>
              <a:rPr lang="en-US" dirty="0" smtClean="0">
                <a:latin typeface="Calibri"/>
                <a:cs typeface="Calibri"/>
              </a:rPr>
              <a:t>As a </a:t>
            </a:r>
            <a:r>
              <a:rPr lang="en-US" spc="-5" dirty="0" smtClean="0">
                <a:latin typeface="Calibri"/>
                <a:cs typeface="Calibri"/>
              </a:rPr>
              <a:t>non-premium </a:t>
            </a:r>
            <a:r>
              <a:rPr lang="en-US" spc="-25" dirty="0" smtClean="0">
                <a:latin typeface="Calibri"/>
                <a:cs typeface="Calibri"/>
              </a:rPr>
              <a:t>member, </a:t>
            </a:r>
            <a:r>
              <a:rPr lang="en-US" dirty="0" smtClean="0">
                <a:latin typeface="Calibri"/>
                <a:cs typeface="Calibri"/>
              </a:rPr>
              <a:t>I  </a:t>
            </a:r>
            <a:r>
              <a:rPr lang="en-US" spc="-10" dirty="0" smtClean="0">
                <a:latin typeface="Calibri"/>
                <a:cs typeface="Calibri"/>
              </a:rPr>
              <a:t>want to </a:t>
            </a:r>
            <a:r>
              <a:rPr lang="en-US" spc="-5" dirty="0" smtClean="0">
                <a:latin typeface="Calibri"/>
                <a:cs typeface="Calibri"/>
              </a:rPr>
              <a:t>cancel </a:t>
            </a:r>
            <a:r>
              <a:rPr lang="en-US" dirty="0" smtClean="0">
                <a:latin typeface="Calibri"/>
                <a:cs typeface="Calibri"/>
              </a:rPr>
              <a:t>24 </a:t>
            </a:r>
            <a:r>
              <a:rPr lang="en-US" spc="-10" dirty="0" smtClean="0">
                <a:latin typeface="Calibri"/>
                <a:cs typeface="Calibri"/>
              </a:rPr>
              <a:t>hours </a:t>
            </a:r>
            <a:r>
              <a:rPr lang="en-US" spc="-5" dirty="0" smtClean="0">
                <a:latin typeface="Calibri"/>
                <a:cs typeface="Calibri"/>
              </a:rPr>
              <a:t>in  advance </a:t>
            </a:r>
            <a:r>
              <a:rPr lang="en-US" dirty="0" smtClean="0">
                <a:latin typeface="Calibri"/>
                <a:cs typeface="Calibri"/>
              </a:rPr>
              <a:t>so </a:t>
            </a:r>
            <a:r>
              <a:rPr lang="en-US" spc="-5" dirty="0" smtClean="0">
                <a:latin typeface="Calibri"/>
                <a:cs typeface="Calibri"/>
              </a:rPr>
              <a:t>that </a:t>
            </a:r>
            <a:r>
              <a:rPr lang="en-US" dirty="0" smtClean="0">
                <a:latin typeface="Calibri"/>
                <a:cs typeface="Calibri"/>
              </a:rPr>
              <a:t>I am </a:t>
            </a:r>
            <a:r>
              <a:rPr lang="en-US" spc="-5" dirty="0" smtClean="0">
                <a:latin typeface="Calibri"/>
                <a:cs typeface="Calibri"/>
              </a:rPr>
              <a:t>not  </a:t>
            </a:r>
            <a:r>
              <a:rPr lang="en-US" spc="-10" dirty="0" smtClean="0">
                <a:latin typeface="Calibri"/>
                <a:cs typeface="Calibri"/>
              </a:rPr>
              <a:t>charged </a:t>
            </a:r>
            <a:r>
              <a:rPr lang="en-US" spc="-15" dirty="0" smtClean="0">
                <a:latin typeface="Calibri"/>
                <a:cs typeface="Calibri"/>
              </a:rPr>
              <a:t>for </a:t>
            </a:r>
            <a:r>
              <a:rPr lang="en-US" dirty="0" smtClean="0">
                <a:latin typeface="Calibri"/>
                <a:cs typeface="Calibri"/>
              </a:rPr>
              <a:t>a </a:t>
            </a:r>
            <a:r>
              <a:rPr lang="en-US" spc="-15" dirty="0" smtClean="0">
                <a:latin typeface="Calibri"/>
                <a:cs typeface="Calibri"/>
              </a:rPr>
              <a:t>travel  </a:t>
            </a:r>
            <a:r>
              <a:rPr lang="en-US" spc="-5" dirty="0" smtClean="0">
                <a:latin typeface="Calibri"/>
                <a:cs typeface="Calibri"/>
              </a:rPr>
              <a:t>arrangement </a:t>
            </a:r>
            <a:r>
              <a:rPr lang="en-US" dirty="0" smtClean="0">
                <a:latin typeface="Calibri"/>
                <a:cs typeface="Calibri"/>
              </a:rPr>
              <a:t>I </a:t>
            </a:r>
            <a:r>
              <a:rPr lang="en-US" spc="-5" dirty="0" smtClean="0">
                <a:latin typeface="Calibri"/>
                <a:cs typeface="Calibri"/>
              </a:rPr>
              <a:t>no longer  </a:t>
            </a:r>
            <a:r>
              <a:rPr lang="en-US" dirty="0" smtClean="0">
                <a:latin typeface="Calibri"/>
                <a:cs typeface="Calibri"/>
              </a:rPr>
              <a:t>need.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" name="object 12"/>
          <p:cNvSpPr txBox="1">
            <a:spLocks/>
          </p:cNvSpPr>
          <p:nvPr/>
        </p:nvSpPr>
        <p:spPr>
          <a:xfrm>
            <a:off x="5505202" y="4588475"/>
            <a:ext cx="2286000" cy="1881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2130"/>
              </a:lnSpc>
            </a:pPr>
            <a:r>
              <a:rPr lang="en-US" dirty="0" smtClean="0">
                <a:latin typeface="Calibri"/>
                <a:cs typeface="Calibri"/>
              </a:rPr>
              <a:t>As a </a:t>
            </a:r>
            <a:r>
              <a:rPr lang="en-US" spc="-10" dirty="0" smtClean="0">
                <a:latin typeface="Calibri"/>
                <a:cs typeface="Calibri"/>
              </a:rPr>
              <a:t>site</a:t>
            </a:r>
            <a:r>
              <a:rPr lang="en-US" spc="-75" dirty="0" smtClean="0">
                <a:latin typeface="Calibri"/>
                <a:cs typeface="Calibri"/>
              </a:rPr>
              <a:t> </a:t>
            </a:r>
            <a:r>
              <a:rPr lang="en-US" spc="-25" dirty="0" smtClean="0">
                <a:latin typeface="Calibri"/>
                <a:cs typeface="Calibri"/>
              </a:rPr>
              <a:t>visitor,</a:t>
            </a:r>
            <a:endParaRPr lang="en-US" dirty="0" smtClean="0">
              <a:latin typeface="Calibri"/>
              <a:cs typeface="Calibri"/>
            </a:endParaRPr>
          </a:p>
          <a:p>
            <a:pPr marL="182880" marR="15875">
              <a:lnSpc>
                <a:spcPct val="97000"/>
              </a:lnSpc>
              <a:spcBef>
                <a:spcPts val="35"/>
              </a:spcBef>
            </a:pPr>
            <a:r>
              <a:rPr lang="en-US" dirty="0" smtClean="0">
                <a:latin typeface="Calibri"/>
                <a:cs typeface="Calibri"/>
              </a:rPr>
              <a:t>I </a:t>
            </a:r>
            <a:r>
              <a:rPr lang="en-US" spc="-10" dirty="0" smtClean="0">
                <a:latin typeface="Calibri"/>
                <a:cs typeface="Calibri"/>
              </a:rPr>
              <a:t>want to receive </a:t>
            </a:r>
            <a:r>
              <a:rPr lang="en-US" dirty="0" smtClean="0">
                <a:latin typeface="Calibri"/>
                <a:cs typeface="Calibri"/>
              </a:rPr>
              <a:t>a  </a:t>
            </a:r>
            <a:r>
              <a:rPr lang="en-US" spc="-10" dirty="0" smtClean="0">
                <a:latin typeface="Calibri"/>
                <a:cs typeface="Calibri"/>
              </a:rPr>
              <a:t>confirmation </a:t>
            </a:r>
            <a:r>
              <a:rPr lang="en-US" spc="-5" dirty="0" smtClean="0">
                <a:latin typeface="Calibri"/>
                <a:cs typeface="Calibri"/>
              </a:rPr>
              <a:t>of </a:t>
            </a:r>
            <a:r>
              <a:rPr lang="en-US" spc="-15" dirty="0" smtClean="0">
                <a:latin typeface="Calibri"/>
                <a:cs typeface="Calibri"/>
              </a:rPr>
              <a:t>any  </a:t>
            </a:r>
            <a:r>
              <a:rPr lang="en-US" spc="-5" dirty="0" smtClean="0">
                <a:latin typeface="Calibri"/>
                <a:cs typeface="Calibri"/>
              </a:rPr>
              <a:t>cancelled </a:t>
            </a:r>
            <a:r>
              <a:rPr lang="en-US" spc="-10" dirty="0" smtClean="0">
                <a:latin typeface="Calibri"/>
                <a:cs typeface="Calibri"/>
              </a:rPr>
              <a:t>reservation </a:t>
            </a:r>
            <a:r>
              <a:rPr lang="en-US" dirty="0" smtClean="0">
                <a:latin typeface="Calibri"/>
                <a:cs typeface="Calibri"/>
              </a:rPr>
              <a:t>so  </a:t>
            </a:r>
            <a:r>
              <a:rPr lang="en-US" spc="-5" dirty="0" smtClean="0">
                <a:latin typeface="Calibri"/>
                <a:cs typeface="Calibri"/>
              </a:rPr>
              <a:t>that </a:t>
            </a:r>
            <a:r>
              <a:rPr lang="en-US" dirty="0" smtClean="0">
                <a:latin typeface="Calibri"/>
                <a:cs typeface="Calibri"/>
              </a:rPr>
              <a:t>I </a:t>
            </a:r>
            <a:r>
              <a:rPr lang="en-US" spc="-10" dirty="0" smtClean="0">
                <a:latin typeface="Calibri"/>
                <a:cs typeface="Calibri"/>
              </a:rPr>
              <a:t>can have proof </a:t>
            </a:r>
            <a:r>
              <a:rPr lang="en-US" spc="-5" dirty="0" smtClean="0">
                <a:latin typeface="Calibri"/>
                <a:cs typeface="Calibri"/>
              </a:rPr>
              <a:t>of  cancellations.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6" name="object 12"/>
          <p:cNvSpPr txBox="1">
            <a:spLocks/>
          </p:cNvSpPr>
          <p:nvPr/>
        </p:nvSpPr>
        <p:spPr>
          <a:xfrm>
            <a:off x="476002" y="4564759"/>
            <a:ext cx="2667000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85725">
              <a:lnSpc>
                <a:spcPct val="97000"/>
              </a:lnSpc>
            </a:pPr>
            <a:r>
              <a:rPr lang="en-IN" dirty="0">
                <a:latin typeface="Calibri"/>
                <a:cs typeface="Calibri"/>
              </a:rPr>
              <a:t>As a premium site member, I want to cancel a reservation on the last minute with no cancellation fee so that I am not charged for a travel arrangement I no longer need.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Backlog</a:t>
            </a:r>
            <a:br>
              <a:rPr lang="en-US" smtClean="0"/>
            </a:br>
            <a:endParaRPr lang="en-US" dirty="0"/>
          </a:p>
        </p:txBody>
      </p:sp>
      <p:pic>
        <p:nvPicPr>
          <p:cNvPr id="2050" name="Picture 2" descr="C:\Users\AMRUT-LAPPY\Desktop\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7162800" cy="4267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stories(1 of 6)</a:t>
            </a:r>
            <a:br>
              <a:rPr lang="en-US" smtClean="0"/>
            </a:br>
            <a:endParaRPr lang="en-US" dirty="0"/>
          </a:p>
        </p:txBody>
      </p:sp>
      <p:pic>
        <p:nvPicPr>
          <p:cNvPr id="3074" name="Picture 2" descr="C:\Users\AMRUT-LAPPY\Desktop\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6667500" cy="3657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stories(2 of 6)</a:t>
            </a:r>
            <a:br>
              <a:rPr lang="en-US" smtClean="0"/>
            </a:br>
            <a:endParaRPr lang="en-US" dirty="0"/>
          </a:p>
        </p:txBody>
      </p:sp>
      <p:pic>
        <p:nvPicPr>
          <p:cNvPr id="4098" name="Picture 2" descr="C:\Users\AMRUT-LAPPY\Desktop\a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62150"/>
            <a:ext cx="6648450" cy="36004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stories(3 of 6)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1D7D8CBC-E37A-4E53-98E7-8F39DB2F6DE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C:\Users\AMRUT-LAPPY\Desktop\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71675"/>
            <a:ext cx="6629400" cy="35909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stories(4 of 6)</a:t>
            </a:r>
            <a:br>
              <a:rPr lang="en-US" smtClean="0"/>
            </a:br>
            <a:endParaRPr lang="en-US" dirty="0"/>
          </a:p>
        </p:txBody>
      </p:sp>
      <p:pic>
        <p:nvPicPr>
          <p:cNvPr id="6146" name="Picture 2" descr="C:\Users\AMRUT-LAPPY\Desktop\a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6610350" cy="35909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stories(4 of 6)</a:t>
            </a:r>
            <a:br>
              <a:rPr lang="en-US" smtClean="0"/>
            </a:br>
            <a:endParaRPr lang="en-US" dirty="0"/>
          </a:p>
        </p:txBody>
      </p:sp>
      <p:pic>
        <p:nvPicPr>
          <p:cNvPr id="7170" name="Picture 2" descr="C:\Users\AMRUT-LAPPY\Desktop\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6629400" cy="36480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stories(5 of 6)</a:t>
            </a:r>
            <a:endParaRPr lang="en-US" dirty="0"/>
          </a:p>
        </p:txBody>
      </p:sp>
      <p:pic>
        <p:nvPicPr>
          <p:cNvPr id="8194" name="Picture 2" descr="C:\Users\AMRUT-LAPPY\Desktop\a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6629400" cy="36385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6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: Some possible user stories(6 of 6)</a:t>
            </a:r>
            <a:br>
              <a:rPr lang="en-US" smtClean="0"/>
            </a:br>
            <a:endParaRPr lang="en-US" dirty="0"/>
          </a:p>
        </p:txBody>
      </p:sp>
      <p:pic>
        <p:nvPicPr>
          <p:cNvPr id="9218" name="Picture 2" descr="C:\Users\AMRUT-LAPPY\Desktop\a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52600"/>
            <a:ext cx="6686550" cy="36480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Scrum roles and responsibilities</a:t>
            </a:r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683194" y="3162300"/>
            <a:ext cx="422691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180984" y="3988307"/>
            <a:ext cx="155954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Product</a:t>
            </a:r>
            <a:r>
              <a:rPr sz="1800" spc="-7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Owner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762986" y="3162300"/>
            <a:ext cx="1097342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205089" y="2729483"/>
            <a:ext cx="2178383" cy="1254760"/>
          </a:xfrm>
          <a:custGeom>
            <a:avLst/>
            <a:gdLst/>
            <a:ahLst/>
            <a:cxnLst/>
            <a:rect l="l" t="t" r="r" b="b"/>
            <a:pathLst>
              <a:path w="2002789" h="1254760">
                <a:moveTo>
                  <a:pt x="504189" y="953388"/>
                </a:moveTo>
                <a:lnTo>
                  <a:pt x="0" y="953388"/>
                </a:lnTo>
                <a:lnTo>
                  <a:pt x="252095" y="1254252"/>
                </a:lnTo>
                <a:lnTo>
                  <a:pt x="504189" y="953388"/>
                </a:lnTo>
                <a:close/>
              </a:path>
              <a:path w="2002789" h="1254760">
                <a:moveTo>
                  <a:pt x="1748299" y="161036"/>
                </a:moveTo>
                <a:lnTo>
                  <a:pt x="1302003" y="161036"/>
                </a:lnTo>
                <a:lnTo>
                  <a:pt x="1351107" y="163240"/>
                </a:lnTo>
                <a:lnTo>
                  <a:pt x="1398975" y="169728"/>
                </a:lnTo>
                <a:lnTo>
                  <a:pt x="1445418" y="180308"/>
                </a:lnTo>
                <a:lnTo>
                  <a:pt x="1490246" y="194789"/>
                </a:lnTo>
                <a:lnTo>
                  <a:pt x="1533267" y="212982"/>
                </a:lnTo>
                <a:lnTo>
                  <a:pt x="1574291" y="234696"/>
                </a:lnTo>
                <a:lnTo>
                  <a:pt x="1613129" y="259739"/>
                </a:lnTo>
                <a:lnTo>
                  <a:pt x="1649588" y="287923"/>
                </a:lnTo>
                <a:lnTo>
                  <a:pt x="1683480" y="319055"/>
                </a:lnTo>
                <a:lnTo>
                  <a:pt x="1714612" y="352947"/>
                </a:lnTo>
                <a:lnTo>
                  <a:pt x="1742796" y="389406"/>
                </a:lnTo>
                <a:lnTo>
                  <a:pt x="1767839" y="428243"/>
                </a:lnTo>
                <a:lnTo>
                  <a:pt x="1789553" y="469268"/>
                </a:lnTo>
                <a:lnTo>
                  <a:pt x="1807746" y="512289"/>
                </a:lnTo>
                <a:lnTo>
                  <a:pt x="1822227" y="557117"/>
                </a:lnTo>
                <a:lnTo>
                  <a:pt x="1832807" y="603560"/>
                </a:lnTo>
                <a:lnTo>
                  <a:pt x="1839295" y="651428"/>
                </a:lnTo>
                <a:lnTo>
                  <a:pt x="1841500" y="700531"/>
                </a:lnTo>
                <a:lnTo>
                  <a:pt x="1841500" y="1254252"/>
                </a:lnTo>
                <a:lnTo>
                  <a:pt x="2002536" y="1254252"/>
                </a:lnTo>
                <a:lnTo>
                  <a:pt x="2002536" y="700531"/>
                </a:lnTo>
                <a:lnTo>
                  <a:pt x="2000919" y="652575"/>
                </a:lnTo>
                <a:lnTo>
                  <a:pt x="1996139" y="605484"/>
                </a:lnTo>
                <a:lnTo>
                  <a:pt x="1988301" y="559365"/>
                </a:lnTo>
                <a:lnTo>
                  <a:pt x="1977508" y="514320"/>
                </a:lnTo>
                <a:lnTo>
                  <a:pt x="1963865" y="470455"/>
                </a:lnTo>
                <a:lnTo>
                  <a:pt x="1947477" y="427874"/>
                </a:lnTo>
                <a:lnTo>
                  <a:pt x="1928447" y="386682"/>
                </a:lnTo>
                <a:lnTo>
                  <a:pt x="1906881" y="346982"/>
                </a:lnTo>
                <a:lnTo>
                  <a:pt x="1882882" y="308880"/>
                </a:lnTo>
                <a:lnTo>
                  <a:pt x="1856555" y="272479"/>
                </a:lnTo>
                <a:lnTo>
                  <a:pt x="1828005" y="237884"/>
                </a:lnTo>
                <a:lnTo>
                  <a:pt x="1797335" y="205200"/>
                </a:lnTo>
                <a:lnTo>
                  <a:pt x="1764651" y="174530"/>
                </a:lnTo>
                <a:lnTo>
                  <a:pt x="1748299" y="161036"/>
                </a:lnTo>
                <a:close/>
              </a:path>
              <a:path w="2002789" h="1254760">
                <a:moveTo>
                  <a:pt x="1302003" y="0"/>
                </a:moveTo>
                <a:lnTo>
                  <a:pt x="872109" y="0"/>
                </a:lnTo>
                <a:lnTo>
                  <a:pt x="824152" y="1616"/>
                </a:lnTo>
                <a:lnTo>
                  <a:pt x="777061" y="6396"/>
                </a:lnTo>
                <a:lnTo>
                  <a:pt x="730942" y="14234"/>
                </a:lnTo>
                <a:lnTo>
                  <a:pt x="685897" y="25027"/>
                </a:lnTo>
                <a:lnTo>
                  <a:pt x="642032" y="38670"/>
                </a:lnTo>
                <a:lnTo>
                  <a:pt x="599451" y="55058"/>
                </a:lnTo>
                <a:lnTo>
                  <a:pt x="558259" y="74088"/>
                </a:lnTo>
                <a:lnTo>
                  <a:pt x="518559" y="95654"/>
                </a:lnTo>
                <a:lnTo>
                  <a:pt x="480457" y="119653"/>
                </a:lnTo>
                <a:lnTo>
                  <a:pt x="444056" y="145980"/>
                </a:lnTo>
                <a:lnTo>
                  <a:pt x="409461" y="174530"/>
                </a:lnTo>
                <a:lnTo>
                  <a:pt x="376777" y="205200"/>
                </a:lnTo>
                <a:lnTo>
                  <a:pt x="346107" y="237884"/>
                </a:lnTo>
                <a:lnTo>
                  <a:pt x="317557" y="272479"/>
                </a:lnTo>
                <a:lnTo>
                  <a:pt x="291230" y="308880"/>
                </a:lnTo>
                <a:lnTo>
                  <a:pt x="267231" y="346982"/>
                </a:lnTo>
                <a:lnTo>
                  <a:pt x="245665" y="386682"/>
                </a:lnTo>
                <a:lnTo>
                  <a:pt x="226635" y="427874"/>
                </a:lnTo>
                <a:lnTo>
                  <a:pt x="210247" y="470455"/>
                </a:lnTo>
                <a:lnTo>
                  <a:pt x="196604" y="514320"/>
                </a:lnTo>
                <a:lnTo>
                  <a:pt x="185811" y="559365"/>
                </a:lnTo>
                <a:lnTo>
                  <a:pt x="177973" y="605484"/>
                </a:lnTo>
                <a:lnTo>
                  <a:pt x="173193" y="652575"/>
                </a:lnTo>
                <a:lnTo>
                  <a:pt x="171576" y="700531"/>
                </a:lnTo>
                <a:lnTo>
                  <a:pt x="171576" y="953388"/>
                </a:lnTo>
                <a:lnTo>
                  <a:pt x="332613" y="953388"/>
                </a:lnTo>
                <a:lnTo>
                  <a:pt x="332613" y="700531"/>
                </a:lnTo>
                <a:lnTo>
                  <a:pt x="334817" y="651428"/>
                </a:lnTo>
                <a:lnTo>
                  <a:pt x="341305" y="603560"/>
                </a:lnTo>
                <a:lnTo>
                  <a:pt x="351885" y="557117"/>
                </a:lnTo>
                <a:lnTo>
                  <a:pt x="366366" y="512289"/>
                </a:lnTo>
                <a:lnTo>
                  <a:pt x="384559" y="469268"/>
                </a:lnTo>
                <a:lnTo>
                  <a:pt x="406273" y="428244"/>
                </a:lnTo>
                <a:lnTo>
                  <a:pt x="431316" y="389406"/>
                </a:lnTo>
                <a:lnTo>
                  <a:pt x="459500" y="352947"/>
                </a:lnTo>
                <a:lnTo>
                  <a:pt x="490632" y="319055"/>
                </a:lnTo>
                <a:lnTo>
                  <a:pt x="524524" y="287923"/>
                </a:lnTo>
                <a:lnTo>
                  <a:pt x="560983" y="259739"/>
                </a:lnTo>
                <a:lnTo>
                  <a:pt x="599821" y="234696"/>
                </a:lnTo>
                <a:lnTo>
                  <a:pt x="640845" y="212982"/>
                </a:lnTo>
                <a:lnTo>
                  <a:pt x="683866" y="194789"/>
                </a:lnTo>
                <a:lnTo>
                  <a:pt x="728694" y="180308"/>
                </a:lnTo>
                <a:lnTo>
                  <a:pt x="775137" y="169728"/>
                </a:lnTo>
                <a:lnTo>
                  <a:pt x="823005" y="163240"/>
                </a:lnTo>
                <a:lnTo>
                  <a:pt x="872109" y="161036"/>
                </a:lnTo>
                <a:lnTo>
                  <a:pt x="1748299" y="161036"/>
                </a:lnTo>
                <a:lnTo>
                  <a:pt x="1730056" y="145980"/>
                </a:lnTo>
                <a:lnTo>
                  <a:pt x="1693655" y="119653"/>
                </a:lnTo>
                <a:lnTo>
                  <a:pt x="1655553" y="95654"/>
                </a:lnTo>
                <a:lnTo>
                  <a:pt x="1615853" y="74088"/>
                </a:lnTo>
                <a:lnTo>
                  <a:pt x="1574661" y="55058"/>
                </a:lnTo>
                <a:lnTo>
                  <a:pt x="1532080" y="38670"/>
                </a:lnTo>
                <a:lnTo>
                  <a:pt x="1488215" y="25027"/>
                </a:lnTo>
                <a:lnTo>
                  <a:pt x="1443170" y="14234"/>
                </a:lnTo>
                <a:lnTo>
                  <a:pt x="1397051" y="6396"/>
                </a:lnTo>
                <a:lnTo>
                  <a:pt x="1349960" y="1616"/>
                </a:lnTo>
                <a:lnTo>
                  <a:pt x="1302003" y="0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3838818" y="3090799"/>
            <a:ext cx="87853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39"/>
              </a:lnSpc>
            </a:pP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2-</a:t>
            </a:r>
            <a:r>
              <a:rPr sz="1800" spc="-9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WEEK  SPRINT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1926451" y="1806563"/>
            <a:ext cx="382909" cy="867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1323963" y="2694801"/>
            <a:ext cx="143660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Scrum</a:t>
            </a:r>
            <a:r>
              <a:rPr sz="1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481695" y="4244339"/>
            <a:ext cx="1513266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90000"/>
              </a:lnSpc>
            </a:pP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No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Changes  (In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Duration</a:t>
            </a:r>
            <a:r>
              <a:rPr sz="1800" spc="-7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or 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Deliverable)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62133" y="3651503"/>
            <a:ext cx="852292" cy="388620"/>
          </a:xfrm>
          <a:custGeom>
            <a:avLst/>
            <a:gdLst/>
            <a:ahLst/>
            <a:cxnLst/>
            <a:rect l="l" t="t" r="r" b="b"/>
            <a:pathLst>
              <a:path w="783590" h="388620">
                <a:moveTo>
                  <a:pt x="589025" y="0"/>
                </a:moveTo>
                <a:lnTo>
                  <a:pt x="589025" y="97155"/>
                </a:lnTo>
                <a:lnTo>
                  <a:pt x="0" y="97155"/>
                </a:lnTo>
                <a:lnTo>
                  <a:pt x="0" y="291465"/>
                </a:lnTo>
                <a:lnTo>
                  <a:pt x="589025" y="291465"/>
                </a:lnTo>
                <a:lnTo>
                  <a:pt x="589025" y="388620"/>
                </a:lnTo>
                <a:lnTo>
                  <a:pt x="783336" y="194310"/>
                </a:lnTo>
                <a:lnTo>
                  <a:pt x="589025" y="0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6701144" y="3679316"/>
            <a:ext cx="833643" cy="325755"/>
          </a:xfrm>
          <a:custGeom>
            <a:avLst/>
            <a:gdLst/>
            <a:ahLst/>
            <a:cxnLst/>
            <a:rect l="l" t="t" r="r" b="b"/>
            <a:pathLst>
              <a:path w="766445" h="325754">
                <a:moveTo>
                  <a:pt x="0" y="325754"/>
                </a:moveTo>
                <a:lnTo>
                  <a:pt x="766191" y="325754"/>
                </a:lnTo>
                <a:lnTo>
                  <a:pt x="766191" y="0"/>
                </a:lnTo>
                <a:lnTo>
                  <a:pt x="0" y="0"/>
                </a:lnTo>
                <a:lnTo>
                  <a:pt x="0" y="325754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 txBox="1"/>
          <p:nvPr/>
        </p:nvSpPr>
        <p:spPr>
          <a:xfrm>
            <a:off x="6155043" y="4077716"/>
            <a:ext cx="215075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marR="5080" indent="-611505">
              <a:lnSpc>
                <a:spcPts val="1939"/>
              </a:lnSpc>
            </a:pP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Potentially</a:t>
            </a:r>
            <a:r>
              <a:rPr sz="1800" spc="-7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Shippable 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4872345" y="1290827"/>
            <a:ext cx="1077450" cy="705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 txBox="1"/>
          <p:nvPr/>
        </p:nvSpPr>
        <p:spPr>
          <a:xfrm>
            <a:off x="4604502" y="1999741"/>
            <a:ext cx="15664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Scrum</a:t>
            </a:r>
            <a:r>
              <a:rPr sz="1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Meeting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21"/>
          <p:cNvSpPr/>
          <p:nvPr/>
        </p:nvSpPr>
        <p:spPr>
          <a:xfrm>
            <a:off x="6684381" y="1271016"/>
            <a:ext cx="1304544" cy="1324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 txBox="1"/>
          <p:nvPr/>
        </p:nvSpPr>
        <p:spPr>
          <a:xfrm>
            <a:off x="6908535" y="2514600"/>
            <a:ext cx="7493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181818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vi</a:t>
            </a:r>
            <a:r>
              <a:rPr sz="1800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3"/>
          <p:cNvSpPr/>
          <p:nvPr/>
        </p:nvSpPr>
        <p:spPr>
          <a:xfrm>
            <a:off x="6388725" y="4645520"/>
            <a:ext cx="382909" cy="867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6772773" y="4645520"/>
            <a:ext cx="382909" cy="867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7211685" y="4645520"/>
            <a:ext cx="382909" cy="867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7650597" y="4645520"/>
            <a:ext cx="382909" cy="867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 txBox="1"/>
          <p:nvPr/>
        </p:nvSpPr>
        <p:spPr>
          <a:xfrm>
            <a:off x="6460480" y="5514201"/>
            <a:ext cx="140828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181818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181818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os</a:t>
            </a:r>
            <a:r>
              <a:rPr sz="1800" spc="5" dirty="0">
                <a:solidFill>
                  <a:srgbClr val="181818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ect</a:t>
            </a:r>
            <a:r>
              <a:rPr sz="1800" spc="-15" dirty="0">
                <a:solidFill>
                  <a:srgbClr val="181818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33"/>
          <p:cNvSpPr txBox="1"/>
          <p:nvPr/>
        </p:nvSpPr>
        <p:spPr>
          <a:xfrm>
            <a:off x="1677132" y="4020946"/>
            <a:ext cx="1511193" cy="75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The</a:t>
            </a:r>
            <a:r>
              <a:rPr sz="1800" spc="-9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181818"/>
                </a:solidFill>
                <a:latin typeface="Calibri"/>
                <a:cs typeface="Calibri"/>
              </a:rPr>
              <a:t>Team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28"/>
          <p:cNvSpPr/>
          <p:nvPr/>
        </p:nvSpPr>
        <p:spPr>
          <a:xfrm>
            <a:off x="214811" y="4483861"/>
            <a:ext cx="941069" cy="94615"/>
          </a:xfrm>
          <a:custGeom>
            <a:avLst/>
            <a:gdLst/>
            <a:ahLst/>
            <a:cxnLst/>
            <a:rect l="l" t="t" r="r" b="b"/>
            <a:pathLst>
              <a:path w="941069" h="94614">
                <a:moveTo>
                  <a:pt x="940803" y="0"/>
                </a:moveTo>
                <a:lnTo>
                  <a:pt x="0" y="0"/>
                </a:lnTo>
                <a:lnTo>
                  <a:pt x="0" y="94233"/>
                </a:lnTo>
                <a:lnTo>
                  <a:pt x="940803" y="94233"/>
                </a:lnTo>
                <a:lnTo>
                  <a:pt x="940803" y="0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9"/>
          <p:cNvSpPr/>
          <p:nvPr/>
        </p:nvSpPr>
        <p:spPr>
          <a:xfrm>
            <a:off x="214811" y="4625340"/>
            <a:ext cx="941069" cy="94615"/>
          </a:xfrm>
          <a:custGeom>
            <a:avLst/>
            <a:gdLst/>
            <a:ahLst/>
            <a:cxnLst/>
            <a:rect l="l" t="t" r="r" b="b"/>
            <a:pathLst>
              <a:path w="941069" h="94614">
                <a:moveTo>
                  <a:pt x="940803" y="0"/>
                </a:moveTo>
                <a:lnTo>
                  <a:pt x="0" y="0"/>
                </a:lnTo>
                <a:lnTo>
                  <a:pt x="0" y="94234"/>
                </a:lnTo>
                <a:lnTo>
                  <a:pt x="940803" y="94234"/>
                </a:lnTo>
                <a:lnTo>
                  <a:pt x="940803" y="0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0"/>
          <p:cNvSpPr/>
          <p:nvPr/>
        </p:nvSpPr>
        <p:spPr>
          <a:xfrm>
            <a:off x="214811" y="4749038"/>
            <a:ext cx="941069" cy="94615"/>
          </a:xfrm>
          <a:custGeom>
            <a:avLst/>
            <a:gdLst/>
            <a:ahLst/>
            <a:cxnLst/>
            <a:rect l="l" t="t" r="r" b="b"/>
            <a:pathLst>
              <a:path w="941069" h="94614">
                <a:moveTo>
                  <a:pt x="940803" y="0"/>
                </a:moveTo>
                <a:lnTo>
                  <a:pt x="0" y="0"/>
                </a:lnTo>
                <a:lnTo>
                  <a:pt x="0" y="94234"/>
                </a:lnTo>
                <a:lnTo>
                  <a:pt x="940803" y="94234"/>
                </a:lnTo>
                <a:lnTo>
                  <a:pt x="940803" y="0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1"/>
          <p:cNvSpPr/>
          <p:nvPr/>
        </p:nvSpPr>
        <p:spPr>
          <a:xfrm>
            <a:off x="214811" y="4890515"/>
            <a:ext cx="941069" cy="94615"/>
          </a:xfrm>
          <a:custGeom>
            <a:avLst/>
            <a:gdLst/>
            <a:ahLst/>
            <a:cxnLst/>
            <a:rect l="l" t="t" r="r" b="b"/>
            <a:pathLst>
              <a:path w="941069" h="94614">
                <a:moveTo>
                  <a:pt x="940803" y="0"/>
                </a:moveTo>
                <a:lnTo>
                  <a:pt x="0" y="0"/>
                </a:lnTo>
                <a:lnTo>
                  <a:pt x="0" y="94233"/>
                </a:lnTo>
                <a:lnTo>
                  <a:pt x="940803" y="94233"/>
                </a:lnTo>
                <a:lnTo>
                  <a:pt x="940803" y="0"/>
                </a:lnTo>
                <a:close/>
              </a:path>
            </a:pathLst>
          </a:custGeom>
          <a:solidFill>
            <a:srgbClr val="0157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Scrum roles and responsibilities—product owner</a:t>
            </a:r>
            <a:br>
              <a:rPr lang="en-US" smtClean="0"/>
            </a:br>
            <a:endParaRPr lang="en-US" dirty="0"/>
          </a:p>
        </p:txBody>
      </p:sp>
      <p:pic>
        <p:nvPicPr>
          <p:cNvPr id="10242" name="Picture 2" descr="C:\Users\AMRUT-LAPPY\Desktop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76425"/>
            <a:ext cx="6553200" cy="40671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Scrum roles and responsibilities—the team</a:t>
            </a:r>
            <a:br>
              <a:rPr lang="en-US" smtClean="0"/>
            </a:br>
            <a:endParaRPr lang="en-US" dirty="0"/>
          </a:p>
        </p:txBody>
      </p:sp>
      <p:sp>
        <p:nvSpPr>
          <p:cNvPr id="14" name="object 10"/>
          <p:cNvSpPr/>
          <p:nvPr/>
        </p:nvSpPr>
        <p:spPr>
          <a:xfrm>
            <a:off x="1929130" y="1981200"/>
            <a:ext cx="6300470" cy="1117600"/>
          </a:xfrm>
          <a:custGeom>
            <a:avLst/>
            <a:gdLst/>
            <a:ahLst/>
            <a:cxnLst/>
            <a:rect l="l" t="t" r="r" b="b"/>
            <a:pathLst>
              <a:path w="6605270" h="1117600">
                <a:moveTo>
                  <a:pt x="6605016" y="0"/>
                </a:moveTo>
                <a:lnTo>
                  <a:pt x="334391" y="0"/>
                </a:lnTo>
                <a:lnTo>
                  <a:pt x="0" y="558546"/>
                </a:lnTo>
                <a:lnTo>
                  <a:pt x="334391" y="1117092"/>
                </a:lnTo>
                <a:lnTo>
                  <a:pt x="6605016" y="1117092"/>
                </a:lnTo>
                <a:lnTo>
                  <a:pt x="66050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 txBox="1"/>
          <p:nvPr/>
        </p:nvSpPr>
        <p:spPr>
          <a:xfrm>
            <a:off x="2430271" y="2132966"/>
            <a:ext cx="573278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ts val="2055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spc="-5" dirty="0">
                <a:latin typeface="Calibri"/>
                <a:cs typeface="Calibri"/>
              </a:rPr>
              <a:t>Can be shared with other teams (but it is </a:t>
            </a:r>
            <a:r>
              <a:rPr sz="1800" spc="-15" dirty="0">
                <a:latin typeface="Calibri"/>
                <a:cs typeface="Calibri"/>
              </a:rPr>
              <a:t>better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not)</a:t>
            </a:r>
            <a:endParaRPr sz="1800">
              <a:latin typeface="Calibri"/>
              <a:cs typeface="Calibri"/>
            </a:endParaRPr>
          </a:p>
          <a:p>
            <a:pPr marL="297180" indent="-284480">
              <a:lnSpc>
                <a:spcPts val="1945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spc="-5" dirty="0">
                <a:latin typeface="Calibri"/>
                <a:cs typeface="Calibri"/>
              </a:rPr>
              <a:t>Can change between Sprints (but </a:t>
            </a:r>
            <a:r>
              <a:rPr sz="1800" spc="-15" dirty="0">
                <a:latin typeface="Calibri"/>
                <a:cs typeface="Calibri"/>
              </a:rPr>
              <a:t>better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don’t)</a:t>
            </a:r>
            <a:endParaRPr sz="1800">
              <a:latin typeface="Calibri"/>
              <a:cs typeface="Calibri"/>
            </a:endParaRPr>
          </a:p>
          <a:p>
            <a:pPr marL="297180" indent="-284480">
              <a:lnSpc>
                <a:spcPts val="205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spc="-5" dirty="0">
                <a:latin typeface="Calibri"/>
                <a:cs typeface="Calibri"/>
              </a:rPr>
              <a:t>Can be </a:t>
            </a:r>
            <a:r>
              <a:rPr sz="1800" spc="-10" dirty="0">
                <a:latin typeface="Calibri"/>
                <a:cs typeface="Calibri"/>
              </a:rPr>
              <a:t>distributed </a:t>
            </a:r>
            <a:r>
              <a:rPr sz="1800" spc="-5" dirty="0">
                <a:latin typeface="Calibri"/>
                <a:cs typeface="Calibri"/>
              </a:rPr>
              <a:t>(but </a:t>
            </a:r>
            <a:r>
              <a:rPr sz="1800" spc="-15" dirty="0">
                <a:latin typeface="Calibri"/>
                <a:cs typeface="Calibri"/>
              </a:rPr>
              <a:t>better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collocated)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1929130" y="4415029"/>
            <a:ext cx="6300470" cy="1137285"/>
          </a:xfrm>
          <a:custGeom>
            <a:avLst/>
            <a:gdLst/>
            <a:ahLst/>
            <a:cxnLst/>
            <a:rect l="l" t="t" r="r" b="b"/>
            <a:pathLst>
              <a:path w="6605270" h="1137285">
                <a:moveTo>
                  <a:pt x="6605016" y="0"/>
                </a:moveTo>
                <a:lnTo>
                  <a:pt x="409575" y="0"/>
                </a:lnTo>
                <a:lnTo>
                  <a:pt x="0" y="568452"/>
                </a:lnTo>
                <a:lnTo>
                  <a:pt x="409575" y="1136904"/>
                </a:lnTo>
                <a:lnTo>
                  <a:pt x="6605016" y="1136904"/>
                </a:lnTo>
                <a:lnTo>
                  <a:pt x="66050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2455290" y="4836923"/>
            <a:ext cx="54864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40" dirty="0">
                <a:latin typeface="Calibri"/>
                <a:cs typeface="Calibri"/>
              </a:rPr>
              <a:t>Team </a:t>
            </a:r>
            <a:r>
              <a:rPr sz="1800" spc="-5" dirty="0">
                <a:latin typeface="Calibri"/>
                <a:cs typeface="Calibri"/>
              </a:rPr>
              <a:t>manages itself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achieve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Sprint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commitment.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9130" y="3206496"/>
            <a:ext cx="6300470" cy="1087120"/>
          </a:xfrm>
          <a:custGeom>
            <a:avLst/>
            <a:gdLst/>
            <a:ahLst/>
            <a:cxnLst/>
            <a:rect l="l" t="t" r="r" b="b"/>
            <a:pathLst>
              <a:path w="6605270" h="1087120">
                <a:moveTo>
                  <a:pt x="6605016" y="0"/>
                </a:moveTo>
                <a:lnTo>
                  <a:pt x="372872" y="0"/>
                </a:lnTo>
                <a:lnTo>
                  <a:pt x="0" y="543306"/>
                </a:lnTo>
                <a:lnTo>
                  <a:pt x="372872" y="1086612"/>
                </a:lnTo>
                <a:lnTo>
                  <a:pt x="6605016" y="1086612"/>
                </a:lnTo>
                <a:lnTo>
                  <a:pt x="66050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14777" y="3241040"/>
            <a:ext cx="5661025" cy="1007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ts val="1939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Possesses </a:t>
            </a:r>
            <a:r>
              <a:rPr sz="1800" dirty="0">
                <a:latin typeface="Calibri"/>
                <a:cs typeface="Calibri"/>
              </a:rPr>
              <a:t>all the </a:t>
            </a:r>
            <a:r>
              <a:rPr sz="1800" spc="-5" dirty="0">
                <a:latin typeface="Calibri"/>
                <a:cs typeface="Calibri"/>
              </a:rPr>
              <a:t>skills necessary </a:t>
            </a:r>
            <a:r>
              <a:rPr sz="1800" spc="-10" dirty="0">
                <a:latin typeface="Calibri"/>
                <a:cs typeface="Calibri"/>
              </a:rPr>
              <a:t>to produce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increment 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potentially </a:t>
            </a:r>
            <a:r>
              <a:rPr sz="1800" spc="-5" dirty="0">
                <a:latin typeface="Calibri"/>
                <a:cs typeface="Calibri"/>
              </a:rPr>
              <a:t>shippable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  <a:p>
            <a:pPr marL="299085" marR="272415" indent="-286385">
              <a:lnSpc>
                <a:spcPts val="1939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spc="-40" dirty="0">
                <a:latin typeface="Calibri"/>
                <a:cs typeface="Calibri"/>
              </a:rPr>
              <a:t>Team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tasks </a:t>
            </a:r>
            <a:r>
              <a:rPr sz="1800" spc="-5" dirty="0">
                <a:latin typeface="Calibri"/>
                <a:cs typeface="Calibri"/>
              </a:rPr>
              <a:t>based on skills, not </a:t>
            </a:r>
            <a:r>
              <a:rPr sz="1800" spc="-10" dirty="0">
                <a:latin typeface="Calibri"/>
                <a:cs typeface="Calibri"/>
              </a:rPr>
              <a:t>just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official  </a:t>
            </a:r>
            <a:r>
              <a:rPr sz="1800" spc="-55" dirty="0">
                <a:latin typeface="Calibri"/>
                <a:cs typeface="Calibri"/>
              </a:rPr>
              <a:t>“role”.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820" y="4433316"/>
            <a:ext cx="1795780" cy="1080770"/>
          </a:xfrm>
          <a:prstGeom prst="rect">
            <a:avLst/>
          </a:prstGeom>
          <a:solidFill>
            <a:srgbClr val="EF4E37"/>
          </a:solidFill>
        </p:spPr>
        <p:txBody>
          <a:bodyPr vert="horz" wrap="square" lIns="0" tIns="536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24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Self-managing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" y="1999489"/>
            <a:ext cx="1795780" cy="1080770"/>
          </a:xfrm>
          <a:prstGeom prst="rect">
            <a:avLst/>
          </a:prstGeom>
          <a:solidFill>
            <a:srgbClr val="A70354"/>
          </a:solidFill>
        </p:spPr>
        <p:txBody>
          <a:bodyPr vert="horz" wrap="square" lIns="0" tIns="2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1700">
              <a:latin typeface="Times New Roman"/>
              <a:cs typeface="Times New Roman"/>
            </a:endParaRPr>
          </a:p>
          <a:p>
            <a:pPr marL="218440">
              <a:lnSpc>
                <a:spcPts val="228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7 people</a:t>
            </a: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218440">
              <a:lnSpc>
                <a:spcPts val="228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 –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820" y="3211068"/>
            <a:ext cx="1795780" cy="10807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18440" marR="494665">
              <a:lnSpc>
                <a:spcPts val="216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Cross-  f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unctional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Scrum Master Roles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8"/>
          <p:cNvSpPr/>
          <p:nvPr/>
        </p:nvSpPr>
        <p:spPr>
          <a:xfrm>
            <a:off x="3535681" y="1153541"/>
            <a:ext cx="1783080" cy="437515"/>
          </a:xfrm>
          <a:custGeom>
            <a:avLst/>
            <a:gdLst/>
            <a:ahLst/>
            <a:cxnLst/>
            <a:rect l="l" t="t" r="r" b="b"/>
            <a:pathLst>
              <a:path w="1783079" h="437515">
                <a:moveTo>
                  <a:pt x="0" y="437388"/>
                </a:moveTo>
                <a:lnTo>
                  <a:pt x="1783079" y="437388"/>
                </a:lnTo>
                <a:lnTo>
                  <a:pt x="1783079" y="0"/>
                </a:lnTo>
                <a:lnTo>
                  <a:pt x="0" y="0"/>
                </a:lnTo>
                <a:lnTo>
                  <a:pt x="0" y="43738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3755899" y="1205993"/>
            <a:ext cx="13442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Scrum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490728" y="2131950"/>
            <a:ext cx="1841500" cy="439420"/>
          </a:xfrm>
          <a:custGeom>
            <a:avLst/>
            <a:gdLst/>
            <a:ahLst/>
            <a:cxnLst/>
            <a:rect l="l" t="t" r="r" b="b"/>
            <a:pathLst>
              <a:path w="1841500" h="439419">
                <a:moveTo>
                  <a:pt x="0" y="438912"/>
                </a:moveTo>
                <a:lnTo>
                  <a:pt x="1840992" y="438912"/>
                </a:lnTo>
                <a:lnTo>
                  <a:pt x="1840992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2B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803860" y="2223008"/>
            <a:ext cx="121539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Serves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2513077" y="2124330"/>
            <a:ext cx="1841500" cy="452755"/>
          </a:xfrm>
          <a:custGeom>
            <a:avLst/>
            <a:gdLst/>
            <a:ahLst/>
            <a:cxnLst/>
            <a:rect l="l" t="t" r="r" b="b"/>
            <a:pathLst>
              <a:path w="1841500" h="452755">
                <a:moveTo>
                  <a:pt x="0" y="452627"/>
                </a:moveTo>
                <a:lnTo>
                  <a:pt x="1840992" y="452627"/>
                </a:lnTo>
                <a:lnTo>
                  <a:pt x="1840992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 txBox="1"/>
          <p:nvPr/>
        </p:nvSpPr>
        <p:spPr>
          <a:xfrm>
            <a:off x="2755519" y="2221739"/>
            <a:ext cx="135636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Protects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6533388" y="2144141"/>
            <a:ext cx="1841500" cy="439420"/>
          </a:xfrm>
          <a:custGeom>
            <a:avLst/>
            <a:gdLst/>
            <a:ahLst/>
            <a:cxnLst/>
            <a:rect l="l" t="t" r="r" b="b"/>
            <a:pathLst>
              <a:path w="1841500" h="439419">
                <a:moveTo>
                  <a:pt x="0" y="438912"/>
                </a:moveTo>
                <a:lnTo>
                  <a:pt x="1840992" y="438912"/>
                </a:lnTo>
                <a:lnTo>
                  <a:pt x="1840992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6612128" y="2163192"/>
            <a:ext cx="168402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ts val="1510"/>
              </a:lnSpc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Teaches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Scrum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7"/>
          <p:cNvSpPr/>
          <p:nvPr/>
        </p:nvSpPr>
        <p:spPr>
          <a:xfrm>
            <a:off x="1427227" y="1933068"/>
            <a:ext cx="6069330" cy="5080"/>
          </a:xfrm>
          <a:custGeom>
            <a:avLst/>
            <a:gdLst/>
            <a:ahLst/>
            <a:cxnLst/>
            <a:rect l="l" t="t" r="r" b="b"/>
            <a:pathLst>
              <a:path w="6069330" h="5080">
                <a:moveTo>
                  <a:pt x="6068949" y="469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/>
          <p:cNvSpPr/>
          <p:nvPr/>
        </p:nvSpPr>
        <p:spPr>
          <a:xfrm>
            <a:off x="7488174" y="1937640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3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/>
          <p:cNvSpPr txBox="1"/>
          <p:nvPr/>
        </p:nvSpPr>
        <p:spPr>
          <a:xfrm>
            <a:off x="457200" y="2809875"/>
            <a:ext cx="1910080" cy="2752725"/>
          </a:xfrm>
          <a:prstGeom prst="rect">
            <a:avLst/>
          </a:prstGeom>
          <a:ln w="9143">
            <a:solidFill>
              <a:srgbClr val="2B4D88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6360" marR="88265">
              <a:lnSpc>
                <a:spcPct val="90000"/>
              </a:lnSpc>
              <a:spcBef>
                <a:spcPts val="229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Scrum Master  </a:t>
            </a:r>
            <a:r>
              <a:rPr sz="1600" spc="-20" dirty="0">
                <a:latin typeface="Calibri"/>
                <a:cs typeface="Calibri"/>
              </a:rPr>
              <a:t>takes </a:t>
            </a:r>
            <a:r>
              <a:rPr sz="1600" spc="-5" dirty="0">
                <a:latin typeface="Calibri"/>
                <a:cs typeface="Calibri"/>
              </a:rPr>
              <a:t>action </a:t>
            </a:r>
            <a:r>
              <a:rPr sz="1600" spc="-10" dirty="0">
                <a:latin typeface="Calibri"/>
                <a:cs typeface="Calibri"/>
              </a:rPr>
              <a:t>to help  </a:t>
            </a:r>
            <a:r>
              <a:rPr sz="1600" spc="-15" dirty="0">
                <a:latin typeface="Calibri"/>
                <a:cs typeface="Calibri"/>
              </a:rPr>
              <a:t>remove  </a:t>
            </a:r>
            <a:r>
              <a:rPr sz="1600" spc="-5" dirty="0">
                <a:latin typeface="Calibri"/>
                <a:cs typeface="Calibri"/>
              </a:rPr>
              <a:t>impediments </a:t>
            </a:r>
            <a:r>
              <a:rPr sz="1600" spc="-10" dirty="0">
                <a:latin typeface="Calibri"/>
                <a:cs typeface="Calibri"/>
              </a:rPr>
              <a:t>to the  </a:t>
            </a:r>
            <a:r>
              <a:rPr sz="1600" spc="-25" dirty="0">
                <a:latin typeface="Calibri"/>
                <a:cs typeface="Calibri"/>
              </a:rPr>
              <a:t>team’s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effectiveness.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>
              <a:latin typeface="Times New Roman"/>
              <a:cs typeface="Times New Roman"/>
            </a:endParaRPr>
          </a:p>
          <a:p>
            <a:pPr marL="86360" marR="107950">
              <a:lnSpc>
                <a:spcPct val="90000"/>
              </a:lnSpc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Scrum Master  facilitates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25" dirty="0">
                <a:latin typeface="Calibri"/>
                <a:cs typeface="Calibri"/>
              </a:rPr>
              <a:t>team’s  </a:t>
            </a:r>
            <a:r>
              <a:rPr sz="1600" spc="-10" dirty="0">
                <a:latin typeface="Calibri"/>
                <a:cs typeface="Calibri"/>
              </a:rPr>
              <a:t>group interactions  to help </a:t>
            </a:r>
            <a:r>
              <a:rPr sz="1600" spc="-5" dirty="0">
                <a:latin typeface="Calibri"/>
                <a:cs typeface="Calibri"/>
              </a:rPr>
              <a:t>the team  </a:t>
            </a:r>
            <a:r>
              <a:rPr sz="1600" spc="-10" dirty="0">
                <a:latin typeface="Calibri"/>
                <a:cs typeface="Calibri"/>
              </a:rPr>
              <a:t>achieve </a:t>
            </a:r>
            <a:r>
              <a:rPr sz="1600" spc="-5" dirty="0">
                <a:latin typeface="Calibri"/>
                <a:cs typeface="Calibri"/>
              </a:rPr>
              <a:t>its full  potential.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2496312" y="2819400"/>
            <a:ext cx="1900555" cy="363791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7630" marR="244475">
              <a:lnSpc>
                <a:spcPct val="90000"/>
              </a:lnSpc>
              <a:spcBef>
                <a:spcPts val="22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Scrum Master  protects </a:t>
            </a:r>
            <a:r>
              <a:rPr sz="1600" spc="-5" dirty="0">
                <a:latin typeface="Calibri"/>
                <a:cs typeface="Calibri"/>
              </a:rPr>
              <a:t>the team 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anything </a:t>
            </a:r>
            <a:r>
              <a:rPr sz="1600" spc="-10" dirty="0">
                <a:latin typeface="Calibri"/>
                <a:cs typeface="Calibri"/>
              </a:rPr>
              <a:t>that  threatens </a:t>
            </a:r>
            <a:r>
              <a:rPr sz="1600" spc="-5" dirty="0">
                <a:latin typeface="Calibri"/>
                <a:cs typeface="Calibri"/>
              </a:rPr>
              <a:t>its  </a:t>
            </a:r>
            <a:r>
              <a:rPr sz="1600" spc="-10" dirty="0">
                <a:latin typeface="Calibri"/>
                <a:cs typeface="Calibri"/>
              </a:rPr>
              <a:t>effectiveness, such  </a:t>
            </a:r>
            <a:r>
              <a:rPr sz="1600" spc="-5" dirty="0">
                <a:latin typeface="Calibri"/>
                <a:cs typeface="Calibri"/>
              </a:rPr>
              <a:t>as outside  </a:t>
            </a:r>
            <a:r>
              <a:rPr sz="1600" spc="-15" dirty="0">
                <a:latin typeface="Calibri"/>
                <a:cs typeface="Calibri"/>
              </a:rPr>
              <a:t>interference </a:t>
            </a:r>
            <a:r>
              <a:rPr sz="1600" spc="-10" dirty="0">
                <a:latin typeface="Calibri"/>
                <a:cs typeface="Calibri"/>
              </a:rPr>
              <a:t>or  disruption.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87630" marR="284480">
              <a:lnSpc>
                <a:spcPct val="90000"/>
              </a:lnSpc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Scrum Master 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need to  </a:t>
            </a:r>
            <a:r>
              <a:rPr sz="1600" spc="-15" dirty="0">
                <a:latin typeface="Calibri"/>
                <a:cs typeface="Calibri"/>
              </a:rPr>
              <a:t>confront  uncomfortable  </a:t>
            </a:r>
            <a:r>
              <a:rPr sz="1600" spc="-5" dirty="0">
                <a:latin typeface="Calibri"/>
                <a:cs typeface="Calibri"/>
              </a:rPr>
              <a:t>issues, both inside  and outside </a:t>
            </a:r>
            <a:r>
              <a:rPr sz="1600" spc="-10" dirty="0">
                <a:latin typeface="Calibri"/>
                <a:cs typeface="Calibri"/>
              </a:rPr>
              <a:t>the  </a:t>
            </a:r>
            <a:r>
              <a:rPr sz="1600" spc="-5" dirty="0">
                <a:latin typeface="Calibri"/>
                <a:cs typeface="Calibri"/>
              </a:rPr>
              <a:t>team.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6477000" y="2912237"/>
            <a:ext cx="1953895" cy="2086610"/>
          </a:xfrm>
          <a:prstGeom prst="rect">
            <a:avLst/>
          </a:prstGeom>
          <a:ln w="9144">
            <a:solidFill>
              <a:srgbClr val="8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7630" marR="109855">
              <a:lnSpc>
                <a:spcPct val="90000"/>
              </a:lnSpc>
              <a:spcBef>
                <a:spcPts val="229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Scrum Master  ensures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all  </a:t>
            </a:r>
            <a:r>
              <a:rPr sz="1600" spc="-15" dirty="0">
                <a:latin typeface="Calibri"/>
                <a:cs typeface="Calibri"/>
              </a:rPr>
              <a:t>standard </a:t>
            </a:r>
            <a:r>
              <a:rPr sz="1600" spc="-10" dirty="0">
                <a:latin typeface="Calibri"/>
                <a:cs typeface="Calibri"/>
              </a:rPr>
              <a:t>Scrum </a:t>
            </a:r>
            <a:r>
              <a:rPr sz="1600" spc="-5" dirty="0">
                <a:latin typeface="Calibri"/>
                <a:cs typeface="Calibri"/>
              </a:rPr>
              <a:t>rules  and </a:t>
            </a:r>
            <a:r>
              <a:rPr sz="1600" spc="-10" dirty="0">
                <a:latin typeface="Calibri"/>
                <a:cs typeface="Calibri"/>
              </a:rPr>
              <a:t>practices </a:t>
            </a:r>
            <a:r>
              <a:rPr sz="1600" spc="-15" dirty="0">
                <a:latin typeface="Calibri"/>
                <a:cs typeface="Calibri"/>
              </a:rPr>
              <a:t>are  </a:t>
            </a:r>
            <a:r>
              <a:rPr sz="1600" spc="-10" dirty="0">
                <a:latin typeface="Calibri"/>
                <a:cs typeface="Calibri"/>
              </a:rPr>
              <a:t>followed.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>
              <a:latin typeface="Times New Roman"/>
              <a:cs typeface="Times New Roman"/>
            </a:endParaRPr>
          </a:p>
          <a:p>
            <a:pPr marL="87630" marR="213995">
              <a:lnSpc>
                <a:spcPct val="90100"/>
              </a:lnSpc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Scrum Master  </a:t>
            </a:r>
            <a:r>
              <a:rPr sz="1600" spc="-15" dirty="0">
                <a:latin typeface="Calibri"/>
                <a:cs typeface="Calibri"/>
              </a:rPr>
              <a:t>organizes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10" dirty="0">
                <a:latin typeface="Calibri"/>
                <a:cs typeface="Calibri"/>
              </a:rPr>
              <a:t>Scrum-  related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practices.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25"/>
          <p:cNvSpPr txBox="1"/>
          <p:nvPr/>
        </p:nvSpPr>
        <p:spPr>
          <a:xfrm>
            <a:off x="4511802" y="2125726"/>
            <a:ext cx="183324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9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Guides the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team’s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Scrum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6"/>
          <p:cNvSpPr/>
          <p:nvPr/>
        </p:nvSpPr>
        <p:spPr>
          <a:xfrm>
            <a:off x="5470399" y="1914780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3352800" y="2590801"/>
            <a:ext cx="53340" cy="233044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1447800" y="1905000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/>
          <p:cNvSpPr/>
          <p:nvPr/>
        </p:nvSpPr>
        <p:spPr>
          <a:xfrm>
            <a:off x="1447800" y="2590800"/>
            <a:ext cx="53340" cy="228600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8"/>
          <p:cNvSpPr/>
          <p:nvPr/>
        </p:nvSpPr>
        <p:spPr>
          <a:xfrm>
            <a:off x="7543800" y="2590800"/>
            <a:ext cx="53340" cy="304800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 txBox="1"/>
          <p:nvPr/>
        </p:nvSpPr>
        <p:spPr>
          <a:xfrm>
            <a:off x="4572000" y="2133600"/>
            <a:ext cx="1833245" cy="4273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9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Guides the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team’s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400" b="1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Scrum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3352800" y="1905000"/>
            <a:ext cx="53340" cy="233044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Scrum project roles in a nutshell</a:t>
            </a:r>
            <a:br>
              <a:rPr lang="en-US" smtClean="0"/>
            </a:br>
            <a:endParaRPr lang="en-US" dirty="0"/>
          </a:p>
        </p:txBody>
      </p:sp>
      <p:pic>
        <p:nvPicPr>
          <p:cNvPr id="11266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76200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planning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8"/>
          <p:cNvSpPr txBox="1"/>
          <p:nvPr/>
        </p:nvSpPr>
        <p:spPr>
          <a:xfrm>
            <a:off x="1066800" y="1342262"/>
            <a:ext cx="5930265" cy="41934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10"/>
              </a:spcBef>
            </a:pPr>
            <a:r>
              <a:rPr sz="1800" b="1" spc="-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is on the </a:t>
            </a:r>
            <a:r>
              <a:rPr sz="1800" b="1" spc="-5" dirty="0">
                <a:latin typeface="Calibri"/>
                <a:cs typeface="Calibri"/>
              </a:rPr>
              <a:t>Product </a:t>
            </a:r>
            <a:r>
              <a:rPr sz="1800" b="1" spc="-10" dirty="0">
                <a:latin typeface="Calibri"/>
                <a:cs typeface="Calibri"/>
              </a:rPr>
              <a:t>Owner’s “shopping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list”?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1066800" y="1956435"/>
            <a:ext cx="7543800" cy="8001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78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"/>
              </a:spcBef>
            </a:pPr>
            <a:endParaRPr sz="16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Team </a:t>
            </a:r>
            <a:r>
              <a:rPr sz="1800" spc="-10" dirty="0">
                <a:latin typeface="Calibri"/>
                <a:cs typeface="Calibri"/>
              </a:rPr>
              <a:t>understands details </a:t>
            </a:r>
            <a:r>
              <a:rPr sz="1800" spc="-5" dirty="0">
                <a:latin typeface="Calibri"/>
                <a:cs typeface="Calibri"/>
              </a:rPr>
              <a:t>of what </a:t>
            </a: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spc="-5" dirty="0">
                <a:latin typeface="Calibri"/>
                <a:cs typeface="Calibri"/>
              </a:rPr>
              <a:t>Owner has </a:t>
            </a:r>
            <a:r>
              <a:rPr sz="1800" spc="-10" dirty="0">
                <a:latin typeface="Calibri"/>
                <a:cs typeface="Calibri"/>
              </a:rPr>
              <a:t>prioritized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Backlog.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1066800" y="2922650"/>
            <a:ext cx="5930265" cy="41934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latin typeface="Calibri"/>
                <a:cs typeface="Calibri"/>
              </a:rPr>
              <a:t>How much </a:t>
            </a:r>
            <a:r>
              <a:rPr sz="1800" b="1" spc="5" dirty="0">
                <a:latin typeface="Calibri"/>
                <a:cs typeface="Calibri"/>
              </a:rPr>
              <a:t>“money” </a:t>
            </a:r>
            <a:r>
              <a:rPr sz="1800" b="1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we </a:t>
            </a:r>
            <a:r>
              <a:rPr sz="1800" b="1" spc="-15" dirty="0">
                <a:latin typeface="Calibri"/>
                <a:cs typeface="Calibri"/>
              </a:rPr>
              <a:t>have </a:t>
            </a:r>
            <a:r>
              <a:rPr sz="1800" b="1" dirty="0">
                <a:latin typeface="Calibri"/>
                <a:cs typeface="Calibri"/>
              </a:rPr>
              <a:t>in our bank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account?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1066800" y="3536822"/>
            <a:ext cx="7543800" cy="52490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"/>
              </a:spcBef>
            </a:pPr>
            <a:endParaRPr sz="16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Team </a:t>
            </a:r>
            <a:r>
              <a:rPr sz="1800" spc="-5" dirty="0">
                <a:latin typeface="Calibri"/>
                <a:cs typeface="Calibri"/>
              </a:rPr>
              <a:t>decides how </a:t>
            </a:r>
            <a:r>
              <a:rPr sz="1800" dirty="0">
                <a:latin typeface="Calibri"/>
                <a:cs typeface="Calibri"/>
              </a:rPr>
              <a:t>much </a:t>
            </a:r>
            <a:r>
              <a:rPr sz="1800" spc="-10" dirty="0">
                <a:latin typeface="Calibri"/>
                <a:cs typeface="Calibri"/>
              </a:rPr>
              <a:t>productive </a:t>
            </a:r>
            <a:r>
              <a:rPr sz="1800" spc="-5" dirty="0">
                <a:latin typeface="Calibri"/>
                <a:cs typeface="Calibri"/>
              </a:rPr>
              <a:t>time is </a:t>
            </a:r>
            <a:r>
              <a:rPr sz="1800" spc="-10" dirty="0">
                <a:latin typeface="Calibri"/>
                <a:cs typeface="Calibri"/>
              </a:rPr>
              <a:t>available </a:t>
            </a:r>
            <a:r>
              <a:rPr sz="1800" spc="-5" dirty="0">
                <a:latin typeface="Calibri"/>
                <a:cs typeface="Calibri"/>
              </a:rPr>
              <a:t>during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Sprint.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1066800" y="4528946"/>
            <a:ext cx="5930265" cy="53732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121285">
              <a:lnSpc>
                <a:spcPts val="1939"/>
              </a:lnSpc>
              <a:spcBef>
                <a:spcPts val="390"/>
              </a:spcBef>
            </a:pPr>
            <a:r>
              <a:rPr sz="1800" b="1" dirty="0">
                <a:latin typeface="Calibri"/>
                <a:cs typeface="Calibri"/>
              </a:rPr>
              <a:t>How </a:t>
            </a:r>
            <a:r>
              <a:rPr sz="1800" b="1" spc="-10" dirty="0">
                <a:latin typeface="Calibri"/>
                <a:cs typeface="Calibri"/>
              </a:rPr>
              <a:t>many </a:t>
            </a:r>
            <a:r>
              <a:rPr sz="1800" b="1" spc="-5" dirty="0">
                <a:latin typeface="Calibri"/>
                <a:cs typeface="Calibri"/>
              </a:rPr>
              <a:t>items </a:t>
            </a:r>
            <a:r>
              <a:rPr sz="1800" b="1" dirty="0">
                <a:latin typeface="Calibri"/>
                <a:cs typeface="Calibri"/>
              </a:rPr>
              <a:t>on the shopping </a:t>
            </a:r>
            <a:r>
              <a:rPr sz="1800" b="1" spc="-5" dirty="0">
                <a:latin typeface="Calibri"/>
                <a:cs typeface="Calibri"/>
              </a:rPr>
              <a:t>list can </a:t>
            </a:r>
            <a:r>
              <a:rPr sz="1800" b="1" spc="-10" dirty="0">
                <a:latin typeface="Calibri"/>
                <a:cs typeface="Calibri"/>
              </a:rPr>
              <a:t>we </a:t>
            </a:r>
            <a:r>
              <a:rPr sz="1800" b="1" spc="-15" dirty="0">
                <a:latin typeface="Calibri"/>
                <a:cs typeface="Calibri"/>
              </a:rPr>
              <a:t>afford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“buy”  </a:t>
            </a:r>
            <a:r>
              <a:rPr sz="1800" b="1" dirty="0">
                <a:latin typeface="Calibri"/>
                <a:cs typeface="Calibri"/>
              </a:rPr>
              <a:t>with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“money”?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1066800" y="5141595"/>
            <a:ext cx="7467600" cy="63286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44145" rIns="0" bIns="0" rtlCol="0">
            <a:spAutoFit/>
          </a:bodyPr>
          <a:lstStyle/>
          <a:p>
            <a:pPr marL="90805" marR="419734">
              <a:lnSpc>
                <a:spcPts val="1939"/>
              </a:lnSpc>
              <a:spcBef>
                <a:spcPts val="1135"/>
              </a:spcBef>
            </a:pPr>
            <a:r>
              <a:rPr sz="1800" spc="-40" dirty="0">
                <a:latin typeface="Calibri"/>
                <a:cs typeface="Calibri"/>
              </a:rPr>
              <a:t>Team </a:t>
            </a:r>
            <a:r>
              <a:rPr sz="1800" spc="-5" dirty="0">
                <a:latin typeface="Calibri"/>
                <a:cs typeface="Calibri"/>
              </a:rPr>
              <a:t>decides how </a:t>
            </a:r>
            <a:r>
              <a:rPr sz="1800" spc="-10" dirty="0">
                <a:latin typeface="Calibri"/>
                <a:cs typeface="Calibri"/>
              </a:rPr>
              <a:t>many Product </a:t>
            </a:r>
            <a:r>
              <a:rPr sz="1800" spc="-5" dirty="0">
                <a:latin typeface="Calibri"/>
                <a:cs typeface="Calibri"/>
              </a:rPr>
              <a:t>Backlog </a:t>
            </a:r>
            <a:r>
              <a:rPr sz="1800" spc="-10" dirty="0">
                <a:latin typeface="Calibri"/>
                <a:cs typeface="Calibri"/>
              </a:rPr>
              <a:t>items 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committed for </a:t>
            </a:r>
            <a:r>
              <a:rPr sz="1800" spc="-10" dirty="0">
                <a:latin typeface="Calibri"/>
                <a:cs typeface="Calibri"/>
              </a:rPr>
              <a:t>completion  </a:t>
            </a:r>
            <a:r>
              <a:rPr sz="1800" spc="-5" dirty="0">
                <a:latin typeface="Calibri"/>
                <a:cs typeface="Calibri"/>
              </a:rPr>
              <a:t>during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Sprint.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Backlog</a:t>
            </a:r>
            <a:br>
              <a:rPr lang="en-US" smtClean="0"/>
            </a:br>
            <a:endParaRPr lang="en-US" dirty="0"/>
          </a:p>
        </p:txBody>
      </p:sp>
      <p:pic>
        <p:nvPicPr>
          <p:cNvPr id="12290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6686550" cy="41624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Cycle: 2 Weeks</a:t>
            </a:r>
            <a:br>
              <a:rPr lang="en-US" smtClean="0"/>
            </a:br>
            <a:endParaRPr lang="en-US" dirty="0"/>
          </a:p>
        </p:txBody>
      </p:sp>
      <p:pic>
        <p:nvPicPr>
          <p:cNvPr id="13314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676400"/>
            <a:ext cx="6829425" cy="4038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Done</a:t>
            </a:r>
            <a:br>
              <a:rPr lang="en-US" smtClean="0"/>
            </a:br>
            <a:endParaRPr lang="en-US" dirty="0"/>
          </a:p>
        </p:txBody>
      </p:sp>
      <p:sp>
        <p:nvSpPr>
          <p:cNvPr id="26" name="object 8"/>
          <p:cNvSpPr txBox="1"/>
          <p:nvPr/>
        </p:nvSpPr>
        <p:spPr>
          <a:xfrm>
            <a:off x="1524000" y="1776412"/>
            <a:ext cx="51657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 Scrum, </a:t>
            </a:r>
            <a:r>
              <a:rPr sz="1800" dirty="0">
                <a:latin typeface="Calibri"/>
                <a:cs typeface="Calibri"/>
              </a:rPr>
              <a:t>“Done”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defined </a:t>
            </a:r>
            <a:r>
              <a:rPr sz="1800" spc="-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b="1" dirty="0">
                <a:latin typeface="Calibri"/>
                <a:cs typeface="Calibri"/>
              </a:rPr>
              <a:t>Potentially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Shippable</a:t>
            </a:r>
            <a:r>
              <a:rPr sz="1800" spc="-5" dirty="0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9"/>
          <p:cNvSpPr/>
          <p:nvPr/>
        </p:nvSpPr>
        <p:spPr>
          <a:xfrm>
            <a:off x="152400" y="2767012"/>
            <a:ext cx="8153400" cy="2514600"/>
          </a:xfrm>
          <a:custGeom>
            <a:avLst/>
            <a:gdLst/>
            <a:ahLst/>
            <a:cxnLst/>
            <a:rect l="l" t="t" r="r" b="b"/>
            <a:pathLst>
              <a:path w="8153400" h="2514600">
                <a:moveTo>
                  <a:pt x="7734300" y="0"/>
                </a:moveTo>
                <a:lnTo>
                  <a:pt x="419112" y="0"/>
                </a:lnTo>
                <a:lnTo>
                  <a:pt x="370235" y="2818"/>
                </a:lnTo>
                <a:lnTo>
                  <a:pt x="323013" y="11065"/>
                </a:lnTo>
                <a:lnTo>
                  <a:pt x="277763" y="24426"/>
                </a:lnTo>
                <a:lnTo>
                  <a:pt x="234797" y="42587"/>
                </a:lnTo>
                <a:lnTo>
                  <a:pt x="194431" y="65234"/>
                </a:lnTo>
                <a:lnTo>
                  <a:pt x="156978" y="92053"/>
                </a:lnTo>
                <a:lnTo>
                  <a:pt x="122755" y="122729"/>
                </a:lnTo>
                <a:lnTo>
                  <a:pt x="92074" y="156949"/>
                </a:lnTo>
                <a:lnTo>
                  <a:pt x="65250" y="194399"/>
                </a:lnTo>
                <a:lnTo>
                  <a:pt x="42598" y="234764"/>
                </a:lnTo>
                <a:lnTo>
                  <a:pt x="24433" y="277731"/>
                </a:lnTo>
                <a:lnTo>
                  <a:pt x="11069" y="322985"/>
                </a:lnTo>
                <a:lnTo>
                  <a:pt x="2819" y="370213"/>
                </a:lnTo>
                <a:lnTo>
                  <a:pt x="0" y="419100"/>
                </a:lnTo>
                <a:lnTo>
                  <a:pt x="0" y="2095500"/>
                </a:lnTo>
                <a:lnTo>
                  <a:pt x="2819" y="2144386"/>
                </a:lnTo>
                <a:lnTo>
                  <a:pt x="11069" y="2191614"/>
                </a:lnTo>
                <a:lnTo>
                  <a:pt x="24433" y="2236868"/>
                </a:lnTo>
                <a:lnTo>
                  <a:pt x="42598" y="2279835"/>
                </a:lnTo>
                <a:lnTo>
                  <a:pt x="65250" y="2320200"/>
                </a:lnTo>
                <a:lnTo>
                  <a:pt x="92074" y="2357650"/>
                </a:lnTo>
                <a:lnTo>
                  <a:pt x="122755" y="2391870"/>
                </a:lnTo>
                <a:lnTo>
                  <a:pt x="156978" y="2422546"/>
                </a:lnTo>
                <a:lnTo>
                  <a:pt x="194431" y="2449365"/>
                </a:lnTo>
                <a:lnTo>
                  <a:pt x="234797" y="2472012"/>
                </a:lnTo>
                <a:lnTo>
                  <a:pt x="277763" y="2490173"/>
                </a:lnTo>
                <a:lnTo>
                  <a:pt x="323013" y="2503534"/>
                </a:lnTo>
                <a:lnTo>
                  <a:pt x="370235" y="2511781"/>
                </a:lnTo>
                <a:lnTo>
                  <a:pt x="419112" y="2514600"/>
                </a:lnTo>
                <a:lnTo>
                  <a:pt x="7734300" y="2514600"/>
                </a:lnTo>
                <a:lnTo>
                  <a:pt x="7783186" y="2511781"/>
                </a:lnTo>
                <a:lnTo>
                  <a:pt x="7830414" y="2503534"/>
                </a:lnTo>
                <a:lnTo>
                  <a:pt x="7875668" y="2490173"/>
                </a:lnTo>
                <a:lnTo>
                  <a:pt x="7918635" y="2472012"/>
                </a:lnTo>
                <a:lnTo>
                  <a:pt x="7959000" y="2449365"/>
                </a:lnTo>
                <a:lnTo>
                  <a:pt x="7996450" y="2422546"/>
                </a:lnTo>
                <a:lnTo>
                  <a:pt x="8030670" y="2391870"/>
                </a:lnTo>
                <a:lnTo>
                  <a:pt x="8061346" y="2357650"/>
                </a:lnTo>
                <a:lnTo>
                  <a:pt x="8088165" y="2320200"/>
                </a:lnTo>
                <a:lnTo>
                  <a:pt x="8110812" y="2279835"/>
                </a:lnTo>
                <a:lnTo>
                  <a:pt x="8128973" y="2236868"/>
                </a:lnTo>
                <a:lnTo>
                  <a:pt x="8142334" y="2191614"/>
                </a:lnTo>
                <a:lnTo>
                  <a:pt x="8150581" y="2144386"/>
                </a:lnTo>
                <a:lnTo>
                  <a:pt x="8153400" y="2095500"/>
                </a:lnTo>
                <a:lnTo>
                  <a:pt x="8153400" y="419100"/>
                </a:lnTo>
                <a:lnTo>
                  <a:pt x="8150581" y="370213"/>
                </a:lnTo>
                <a:lnTo>
                  <a:pt x="8142334" y="322985"/>
                </a:lnTo>
                <a:lnTo>
                  <a:pt x="8128973" y="277731"/>
                </a:lnTo>
                <a:lnTo>
                  <a:pt x="8110812" y="234764"/>
                </a:lnTo>
                <a:lnTo>
                  <a:pt x="8088165" y="194399"/>
                </a:lnTo>
                <a:lnTo>
                  <a:pt x="8061346" y="156949"/>
                </a:lnTo>
                <a:lnTo>
                  <a:pt x="8030670" y="122729"/>
                </a:lnTo>
                <a:lnTo>
                  <a:pt x="7996450" y="92053"/>
                </a:lnTo>
                <a:lnTo>
                  <a:pt x="7959000" y="65234"/>
                </a:lnTo>
                <a:lnTo>
                  <a:pt x="7918635" y="42587"/>
                </a:lnTo>
                <a:lnTo>
                  <a:pt x="7875668" y="24426"/>
                </a:lnTo>
                <a:lnTo>
                  <a:pt x="7830414" y="11065"/>
                </a:lnTo>
                <a:lnTo>
                  <a:pt x="7783186" y="2818"/>
                </a:lnTo>
                <a:lnTo>
                  <a:pt x="77343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 txBox="1"/>
          <p:nvPr/>
        </p:nvSpPr>
        <p:spPr>
          <a:xfrm>
            <a:off x="6373115" y="4259769"/>
            <a:ext cx="98933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sz="1400" b="1" spc="-5" dirty="0">
                <a:solidFill>
                  <a:srgbClr val="181818"/>
                </a:solidFill>
                <a:latin typeface="Calibri"/>
                <a:cs typeface="Calibri"/>
              </a:rPr>
              <a:t>PRE-RELEASE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571247" y="4168329"/>
            <a:ext cx="1073150" cy="102235"/>
          </a:xfrm>
          <a:custGeom>
            <a:avLst/>
            <a:gdLst/>
            <a:ahLst/>
            <a:cxnLst/>
            <a:rect l="l" t="t" r="r" b="b"/>
            <a:pathLst>
              <a:path w="1073150" h="102235">
                <a:moveTo>
                  <a:pt x="1072895" y="0"/>
                </a:moveTo>
                <a:lnTo>
                  <a:pt x="1070798" y="39743"/>
                </a:lnTo>
                <a:lnTo>
                  <a:pt x="1065069" y="72199"/>
                </a:lnTo>
                <a:lnTo>
                  <a:pt x="1056554" y="94083"/>
                </a:lnTo>
                <a:lnTo>
                  <a:pt x="1046099" y="102107"/>
                </a:lnTo>
                <a:lnTo>
                  <a:pt x="26797" y="102107"/>
                </a:lnTo>
                <a:lnTo>
                  <a:pt x="16368" y="94083"/>
                </a:lnTo>
                <a:lnTo>
                  <a:pt x="7850" y="72199"/>
                </a:lnTo>
                <a:lnTo>
                  <a:pt x="2106" y="39743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/>
          <p:cNvSpPr txBox="1"/>
          <p:nvPr/>
        </p:nvSpPr>
        <p:spPr>
          <a:xfrm>
            <a:off x="732435" y="4283645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13"/>
          <p:cNvSpPr/>
          <p:nvPr/>
        </p:nvSpPr>
        <p:spPr>
          <a:xfrm>
            <a:off x="1726438" y="4165282"/>
            <a:ext cx="1071880" cy="104139"/>
          </a:xfrm>
          <a:custGeom>
            <a:avLst/>
            <a:gdLst/>
            <a:ahLst/>
            <a:cxnLst/>
            <a:rect l="l" t="t" r="r" b="b"/>
            <a:pathLst>
              <a:path w="1071880" h="104139">
                <a:moveTo>
                  <a:pt x="1071372" y="0"/>
                </a:moveTo>
                <a:lnTo>
                  <a:pt x="1069232" y="40356"/>
                </a:lnTo>
                <a:lnTo>
                  <a:pt x="1063402" y="73294"/>
                </a:lnTo>
                <a:lnTo>
                  <a:pt x="1054762" y="95494"/>
                </a:lnTo>
                <a:lnTo>
                  <a:pt x="1044194" y="103631"/>
                </a:lnTo>
                <a:lnTo>
                  <a:pt x="27178" y="103631"/>
                </a:lnTo>
                <a:lnTo>
                  <a:pt x="16609" y="95494"/>
                </a:lnTo>
                <a:lnTo>
                  <a:pt x="7969" y="73294"/>
                </a:lnTo>
                <a:lnTo>
                  <a:pt x="2139" y="40356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4"/>
          <p:cNvSpPr txBox="1"/>
          <p:nvPr/>
        </p:nvSpPr>
        <p:spPr>
          <a:xfrm>
            <a:off x="1886966" y="4281487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15"/>
          <p:cNvSpPr/>
          <p:nvPr/>
        </p:nvSpPr>
        <p:spPr>
          <a:xfrm>
            <a:off x="2880106" y="4168329"/>
            <a:ext cx="1073150" cy="102235"/>
          </a:xfrm>
          <a:custGeom>
            <a:avLst/>
            <a:gdLst/>
            <a:ahLst/>
            <a:cxnLst/>
            <a:rect l="l" t="t" r="r" b="b"/>
            <a:pathLst>
              <a:path w="1073150" h="102235">
                <a:moveTo>
                  <a:pt x="1072895" y="0"/>
                </a:moveTo>
                <a:lnTo>
                  <a:pt x="1070798" y="39743"/>
                </a:lnTo>
                <a:lnTo>
                  <a:pt x="1065069" y="72199"/>
                </a:lnTo>
                <a:lnTo>
                  <a:pt x="1056554" y="94083"/>
                </a:lnTo>
                <a:lnTo>
                  <a:pt x="1046099" y="102107"/>
                </a:lnTo>
                <a:lnTo>
                  <a:pt x="26797" y="102107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6"/>
          <p:cNvSpPr txBox="1"/>
          <p:nvPr/>
        </p:nvSpPr>
        <p:spPr>
          <a:xfrm>
            <a:off x="3041270" y="4283645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17"/>
          <p:cNvSpPr/>
          <p:nvPr/>
        </p:nvSpPr>
        <p:spPr>
          <a:xfrm>
            <a:off x="4024631" y="4165282"/>
            <a:ext cx="1071880" cy="104139"/>
          </a:xfrm>
          <a:custGeom>
            <a:avLst/>
            <a:gdLst/>
            <a:ahLst/>
            <a:cxnLst/>
            <a:rect l="l" t="t" r="r" b="b"/>
            <a:pathLst>
              <a:path w="1071879" h="104139">
                <a:moveTo>
                  <a:pt x="1071371" y="0"/>
                </a:moveTo>
                <a:lnTo>
                  <a:pt x="1069232" y="40356"/>
                </a:lnTo>
                <a:lnTo>
                  <a:pt x="1063402" y="73294"/>
                </a:lnTo>
                <a:lnTo>
                  <a:pt x="1054762" y="95494"/>
                </a:lnTo>
                <a:lnTo>
                  <a:pt x="1044193" y="103631"/>
                </a:lnTo>
                <a:lnTo>
                  <a:pt x="27177" y="103631"/>
                </a:lnTo>
                <a:lnTo>
                  <a:pt x="16609" y="95494"/>
                </a:lnTo>
                <a:lnTo>
                  <a:pt x="7969" y="73294"/>
                </a:lnTo>
                <a:lnTo>
                  <a:pt x="2139" y="4035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8"/>
          <p:cNvSpPr txBox="1"/>
          <p:nvPr/>
        </p:nvSpPr>
        <p:spPr>
          <a:xfrm>
            <a:off x="4185794" y="4281487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19"/>
          <p:cNvSpPr/>
          <p:nvPr/>
        </p:nvSpPr>
        <p:spPr>
          <a:xfrm>
            <a:off x="5178299" y="4168329"/>
            <a:ext cx="1073150" cy="102235"/>
          </a:xfrm>
          <a:custGeom>
            <a:avLst/>
            <a:gdLst/>
            <a:ahLst/>
            <a:cxnLst/>
            <a:rect l="l" t="t" r="r" b="b"/>
            <a:pathLst>
              <a:path w="1073150" h="102235">
                <a:moveTo>
                  <a:pt x="1072896" y="0"/>
                </a:moveTo>
                <a:lnTo>
                  <a:pt x="1070798" y="39743"/>
                </a:lnTo>
                <a:lnTo>
                  <a:pt x="1065069" y="72199"/>
                </a:lnTo>
                <a:lnTo>
                  <a:pt x="1056554" y="94083"/>
                </a:lnTo>
                <a:lnTo>
                  <a:pt x="1046099" y="102107"/>
                </a:lnTo>
                <a:lnTo>
                  <a:pt x="26797" y="102107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0"/>
          <p:cNvSpPr txBox="1"/>
          <p:nvPr/>
        </p:nvSpPr>
        <p:spPr>
          <a:xfrm>
            <a:off x="5340096" y="4283645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21"/>
          <p:cNvSpPr/>
          <p:nvPr/>
        </p:nvSpPr>
        <p:spPr>
          <a:xfrm>
            <a:off x="6333491" y="4165282"/>
            <a:ext cx="1071880" cy="104139"/>
          </a:xfrm>
          <a:custGeom>
            <a:avLst/>
            <a:gdLst/>
            <a:ahLst/>
            <a:cxnLst/>
            <a:rect l="l" t="t" r="r" b="b"/>
            <a:pathLst>
              <a:path w="1071879" h="104139">
                <a:moveTo>
                  <a:pt x="1071372" y="0"/>
                </a:moveTo>
                <a:lnTo>
                  <a:pt x="1069232" y="40356"/>
                </a:lnTo>
                <a:lnTo>
                  <a:pt x="1063402" y="73294"/>
                </a:lnTo>
                <a:lnTo>
                  <a:pt x="1054762" y="95494"/>
                </a:lnTo>
                <a:lnTo>
                  <a:pt x="1044194" y="103631"/>
                </a:lnTo>
                <a:lnTo>
                  <a:pt x="27177" y="103631"/>
                </a:lnTo>
                <a:lnTo>
                  <a:pt x="16609" y="95494"/>
                </a:lnTo>
                <a:lnTo>
                  <a:pt x="7969" y="73294"/>
                </a:lnTo>
                <a:lnTo>
                  <a:pt x="2139" y="40356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2"/>
          <p:cNvSpPr txBox="1"/>
          <p:nvPr/>
        </p:nvSpPr>
        <p:spPr>
          <a:xfrm>
            <a:off x="7520052" y="3550602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24"/>
          <p:cNvSpPr/>
          <p:nvPr/>
        </p:nvSpPr>
        <p:spPr>
          <a:xfrm>
            <a:off x="7229603" y="3641026"/>
            <a:ext cx="413384" cy="513715"/>
          </a:xfrm>
          <a:custGeom>
            <a:avLst/>
            <a:gdLst/>
            <a:ahLst/>
            <a:cxnLst/>
            <a:rect l="l" t="t" r="r" b="b"/>
            <a:pathLst>
              <a:path w="413384" h="513714">
                <a:moveTo>
                  <a:pt x="0" y="256794"/>
                </a:moveTo>
                <a:lnTo>
                  <a:pt x="170052" y="211455"/>
                </a:lnTo>
                <a:lnTo>
                  <a:pt x="206501" y="0"/>
                </a:lnTo>
                <a:lnTo>
                  <a:pt x="242950" y="211455"/>
                </a:lnTo>
                <a:lnTo>
                  <a:pt x="413003" y="256794"/>
                </a:lnTo>
                <a:lnTo>
                  <a:pt x="242950" y="302133"/>
                </a:lnTo>
                <a:lnTo>
                  <a:pt x="206501" y="513588"/>
                </a:lnTo>
                <a:lnTo>
                  <a:pt x="170052" y="302133"/>
                </a:lnTo>
                <a:lnTo>
                  <a:pt x="0" y="256794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5"/>
          <p:cNvSpPr/>
          <p:nvPr/>
        </p:nvSpPr>
        <p:spPr>
          <a:xfrm>
            <a:off x="578866" y="3101529"/>
            <a:ext cx="1073150" cy="102235"/>
          </a:xfrm>
          <a:custGeom>
            <a:avLst/>
            <a:gdLst/>
            <a:ahLst/>
            <a:cxnLst/>
            <a:rect l="l" t="t" r="r" b="b"/>
            <a:pathLst>
              <a:path w="1073150" h="102235">
                <a:moveTo>
                  <a:pt x="1072895" y="0"/>
                </a:moveTo>
                <a:lnTo>
                  <a:pt x="1070798" y="39743"/>
                </a:lnTo>
                <a:lnTo>
                  <a:pt x="1065069" y="72199"/>
                </a:lnTo>
                <a:lnTo>
                  <a:pt x="1056554" y="94083"/>
                </a:lnTo>
                <a:lnTo>
                  <a:pt x="1046099" y="102108"/>
                </a:lnTo>
                <a:lnTo>
                  <a:pt x="26796" y="102108"/>
                </a:lnTo>
                <a:lnTo>
                  <a:pt x="16368" y="94083"/>
                </a:lnTo>
                <a:lnTo>
                  <a:pt x="7850" y="72199"/>
                </a:lnTo>
                <a:lnTo>
                  <a:pt x="2106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/>
          <p:cNvSpPr txBox="1"/>
          <p:nvPr/>
        </p:nvSpPr>
        <p:spPr>
          <a:xfrm>
            <a:off x="739750" y="3217100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27"/>
          <p:cNvSpPr/>
          <p:nvPr/>
        </p:nvSpPr>
        <p:spPr>
          <a:xfrm>
            <a:off x="1734059" y="3100006"/>
            <a:ext cx="1071880" cy="102235"/>
          </a:xfrm>
          <a:custGeom>
            <a:avLst/>
            <a:gdLst/>
            <a:ahLst/>
            <a:cxnLst/>
            <a:rect l="l" t="t" r="r" b="b"/>
            <a:pathLst>
              <a:path w="1071880" h="102235">
                <a:moveTo>
                  <a:pt x="1071371" y="0"/>
                </a:moveTo>
                <a:lnTo>
                  <a:pt x="1069274" y="39743"/>
                </a:lnTo>
                <a:lnTo>
                  <a:pt x="1063545" y="72199"/>
                </a:lnTo>
                <a:lnTo>
                  <a:pt x="1055030" y="94083"/>
                </a:lnTo>
                <a:lnTo>
                  <a:pt x="1044575" y="102107"/>
                </a:lnTo>
                <a:lnTo>
                  <a:pt x="26796" y="102107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/>
          <p:cNvSpPr txBox="1"/>
          <p:nvPr/>
        </p:nvSpPr>
        <p:spPr>
          <a:xfrm>
            <a:off x="1894333" y="3214940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29"/>
          <p:cNvSpPr/>
          <p:nvPr/>
        </p:nvSpPr>
        <p:spPr>
          <a:xfrm>
            <a:off x="2887727" y="3101529"/>
            <a:ext cx="1071880" cy="102235"/>
          </a:xfrm>
          <a:custGeom>
            <a:avLst/>
            <a:gdLst/>
            <a:ahLst/>
            <a:cxnLst/>
            <a:rect l="l" t="t" r="r" b="b"/>
            <a:pathLst>
              <a:path w="1071879" h="102235">
                <a:moveTo>
                  <a:pt x="1071371" y="0"/>
                </a:moveTo>
                <a:lnTo>
                  <a:pt x="1069274" y="39743"/>
                </a:lnTo>
                <a:lnTo>
                  <a:pt x="1063545" y="72199"/>
                </a:lnTo>
                <a:lnTo>
                  <a:pt x="1055030" y="94083"/>
                </a:lnTo>
                <a:lnTo>
                  <a:pt x="1044574" y="102108"/>
                </a:lnTo>
                <a:lnTo>
                  <a:pt x="26796" y="102108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/>
          <p:cNvSpPr txBox="1"/>
          <p:nvPr/>
        </p:nvSpPr>
        <p:spPr>
          <a:xfrm>
            <a:off x="3048889" y="3217100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31"/>
          <p:cNvSpPr/>
          <p:nvPr/>
        </p:nvSpPr>
        <p:spPr>
          <a:xfrm>
            <a:off x="4032251" y="3100006"/>
            <a:ext cx="1071880" cy="102235"/>
          </a:xfrm>
          <a:custGeom>
            <a:avLst/>
            <a:gdLst/>
            <a:ahLst/>
            <a:cxnLst/>
            <a:rect l="l" t="t" r="r" b="b"/>
            <a:pathLst>
              <a:path w="1071879" h="102235">
                <a:moveTo>
                  <a:pt x="1071372" y="0"/>
                </a:moveTo>
                <a:lnTo>
                  <a:pt x="1069274" y="39743"/>
                </a:lnTo>
                <a:lnTo>
                  <a:pt x="1063545" y="72199"/>
                </a:lnTo>
                <a:lnTo>
                  <a:pt x="1055030" y="94083"/>
                </a:lnTo>
                <a:lnTo>
                  <a:pt x="1044575" y="102107"/>
                </a:lnTo>
                <a:lnTo>
                  <a:pt x="26797" y="102107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2"/>
          <p:cNvSpPr txBox="1"/>
          <p:nvPr/>
        </p:nvSpPr>
        <p:spPr>
          <a:xfrm>
            <a:off x="4193159" y="3214940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33"/>
          <p:cNvSpPr/>
          <p:nvPr/>
        </p:nvSpPr>
        <p:spPr>
          <a:xfrm>
            <a:off x="5185919" y="3101529"/>
            <a:ext cx="1073150" cy="102235"/>
          </a:xfrm>
          <a:custGeom>
            <a:avLst/>
            <a:gdLst/>
            <a:ahLst/>
            <a:cxnLst/>
            <a:rect l="l" t="t" r="r" b="b"/>
            <a:pathLst>
              <a:path w="1073150" h="102235">
                <a:moveTo>
                  <a:pt x="1072895" y="0"/>
                </a:moveTo>
                <a:lnTo>
                  <a:pt x="1070798" y="39743"/>
                </a:lnTo>
                <a:lnTo>
                  <a:pt x="1065069" y="72199"/>
                </a:lnTo>
                <a:lnTo>
                  <a:pt x="1056554" y="94083"/>
                </a:lnTo>
                <a:lnTo>
                  <a:pt x="1046099" y="102108"/>
                </a:lnTo>
                <a:lnTo>
                  <a:pt x="26796" y="102108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4"/>
          <p:cNvSpPr txBox="1"/>
          <p:nvPr/>
        </p:nvSpPr>
        <p:spPr>
          <a:xfrm>
            <a:off x="5347716" y="3217100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35"/>
          <p:cNvSpPr/>
          <p:nvPr/>
        </p:nvSpPr>
        <p:spPr>
          <a:xfrm>
            <a:off x="6341111" y="3100006"/>
            <a:ext cx="1071880" cy="102235"/>
          </a:xfrm>
          <a:custGeom>
            <a:avLst/>
            <a:gdLst/>
            <a:ahLst/>
            <a:cxnLst/>
            <a:rect l="l" t="t" r="r" b="b"/>
            <a:pathLst>
              <a:path w="1071879" h="102235">
                <a:moveTo>
                  <a:pt x="1071372" y="0"/>
                </a:moveTo>
                <a:lnTo>
                  <a:pt x="1069274" y="39743"/>
                </a:lnTo>
                <a:lnTo>
                  <a:pt x="1063545" y="72199"/>
                </a:lnTo>
                <a:lnTo>
                  <a:pt x="1055030" y="94083"/>
                </a:lnTo>
                <a:lnTo>
                  <a:pt x="1044575" y="102107"/>
                </a:lnTo>
                <a:lnTo>
                  <a:pt x="26797" y="102107"/>
                </a:lnTo>
                <a:lnTo>
                  <a:pt x="16341" y="94083"/>
                </a:lnTo>
                <a:lnTo>
                  <a:pt x="7826" y="72199"/>
                </a:lnTo>
                <a:lnTo>
                  <a:pt x="2097" y="3974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6"/>
          <p:cNvSpPr txBox="1"/>
          <p:nvPr/>
        </p:nvSpPr>
        <p:spPr>
          <a:xfrm>
            <a:off x="6494018" y="3214940"/>
            <a:ext cx="7575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S P R I N</a:t>
            </a:r>
            <a:r>
              <a:rPr sz="1400" b="1" spc="-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37"/>
          <p:cNvSpPr txBox="1"/>
          <p:nvPr/>
        </p:nvSpPr>
        <p:spPr>
          <a:xfrm>
            <a:off x="1775206" y="2432875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39"/>
          <p:cNvSpPr/>
          <p:nvPr/>
        </p:nvSpPr>
        <p:spPr>
          <a:xfrm>
            <a:off x="1485646" y="2522410"/>
            <a:ext cx="413384" cy="515620"/>
          </a:xfrm>
          <a:custGeom>
            <a:avLst/>
            <a:gdLst/>
            <a:ahLst/>
            <a:cxnLst/>
            <a:rect l="l" t="t" r="r" b="b"/>
            <a:pathLst>
              <a:path w="413385" h="515619">
                <a:moveTo>
                  <a:pt x="0" y="257555"/>
                </a:moveTo>
                <a:lnTo>
                  <a:pt x="170052" y="211962"/>
                </a:lnTo>
                <a:lnTo>
                  <a:pt x="206501" y="0"/>
                </a:lnTo>
                <a:lnTo>
                  <a:pt x="242950" y="211962"/>
                </a:lnTo>
                <a:lnTo>
                  <a:pt x="413003" y="257555"/>
                </a:lnTo>
                <a:lnTo>
                  <a:pt x="242950" y="303149"/>
                </a:lnTo>
                <a:lnTo>
                  <a:pt x="206501" y="515112"/>
                </a:lnTo>
                <a:lnTo>
                  <a:pt x="170052" y="30314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0"/>
          <p:cNvSpPr txBox="1"/>
          <p:nvPr/>
        </p:nvSpPr>
        <p:spPr>
          <a:xfrm>
            <a:off x="2909062" y="2432875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43"/>
          <p:cNvSpPr txBox="1"/>
          <p:nvPr/>
        </p:nvSpPr>
        <p:spPr>
          <a:xfrm>
            <a:off x="4063620" y="2432875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45"/>
          <p:cNvSpPr/>
          <p:nvPr/>
        </p:nvSpPr>
        <p:spPr>
          <a:xfrm>
            <a:off x="3774695" y="2522410"/>
            <a:ext cx="411480" cy="515620"/>
          </a:xfrm>
          <a:custGeom>
            <a:avLst/>
            <a:gdLst/>
            <a:ahLst/>
            <a:cxnLst/>
            <a:rect l="l" t="t" r="r" b="b"/>
            <a:pathLst>
              <a:path w="411479" h="515619">
                <a:moveTo>
                  <a:pt x="0" y="257555"/>
                </a:moveTo>
                <a:lnTo>
                  <a:pt x="169417" y="211962"/>
                </a:lnTo>
                <a:lnTo>
                  <a:pt x="205739" y="0"/>
                </a:lnTo>
                <a:lnTo>
                  <a:pt x="242062" y="211962"/>
                </a:lnTo>
                <a:lnTo>
                  <a:pt x="411479" y="257555"/>
                </a:lnTo>
                <a:lnTo>
                  <a:pt x="242062" y="303149"/>
                </a:lnTo>
                <a:lnTo>
                  <a:pt x="205739" y="515112"/>
                </a:lnTo>
                <a:lnTo>
                  <a:pt x="169417" y="30314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6"/>
          <p:cNvSpPr txBox="1"/>
          <p:nvPr/>
        </p:nvSpPr>
        <p:spPr>
          <a:xfrm>
            <a:off x="5218176" y="2432875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48"/>
          <p:cNvSpPr/>
          <p:nvPr/>
        </p:nvSpPr>
        <p:spPr>
          <a:xfrm>
            <a:off x="4928363" y="2522410"/>
            <a:ext cx="413384" cy="515620"/>
          </a:xfrm>
          <a:custGeom>
            <a:avLst/>
            <a:gdLst/>
            <a:ahLst/>
            <a:cxnLst/>
            <a:rect l="l" t="t" r="r" b="b"/>
            <a:pathLst>
              <a:path w="413385" h="515619">
                <a:moveTo>
                  <a:pt x="0" y="257555"/>
                </a:moveTo>
                <a:lnTo>
                  <a:pt x="170052" y="211962"/>
                </a:lnTo>
                <a:lnTo>
                  <a:pt x="206501" y="0"/>
                </a:lnTo>
                <a:lnTo>
                  <a:pt x="242950" y="211962"/>
                </a:lnTo>
                <a:lnTo>
                  <a:pt x="413003" y="257555"/>
                </a:lnTo>
                <a:lnTo>
                  <a:pt x="242950" y="303149"/>
                </a:lnTo>
                <a:lnTo>
                  <a:pt x="206501" y="515112"/>
                </a:lnTo>
                <a:lnTo>
                  <a:pt x="170052" y="30314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/>
          <p:cNvSpPr txBox="1"/>
          <p:nvPr/>
        </p:nvSpPr>
        <p:spPr>
          <a:xfrm>
            <a:off x="6372733" y="2432875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51"/>
          <p:cNvSpPr/>
          <p:nvPr/>
        </p:nvSpPr>
        <p:spPr>
          <a:xfrm>
            <a:off x="6083555" y="2522410"/>
            <a:ext cx="411480" cy="515620"/>
          </a:xfrm>
          <a:custGeom>
            <a:avLst/>
            <a:gdLst/>
            <a:ahLst/>
            <a:cxnLst/>
            <a:rect l="l" t="t" r="r" b="b"/>
            <a:pathLst>
              <a:path w="411479" h="515619">
                <a:moveTo>
                  <a:pt x="0" y="257555"/>
                </a:moveTo>
                <a:lnTo>
                  <a:pt x="169417" y="211962"/>
                </a:lnTo>
                <a:lnTo>
                  <a:pt x="205739" y="0"/>
                </a:lnTo>
                <a:lnTo>
                  <a:pt x="242061" y="211962"/>
                </a:lnTo>
                <a:lnTo>
                  <a:pt x="411479" y="257555"/>
                </a:lnTo>
                <a:lnTo>
                  <a:pt x="242061" y="303149"/>
                </a:lnTo>
                <a:lnTo>
                  <a:pt x="205739" y="515112"/>
                </a:lnTo>
                <a:lnTo>
                  <a:pt x="169417" y="30314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2"/>
          <p:cNvSpPr txBox="1"/>
          <p:nvPr/>
        </p:nvSpPr>
        <p:spPr>
          <a:xfrm>
            <a:off x="7513575" y="2432875"/>
            <a:ext cx="6527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RE</a:t>
            </a:r>
            <a:r>
              <a:rPr sz="1400" b="1" spc="-1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81818"/>
                </a:solidFill>
                <a:latin typeface="Calibri"/>
                <a:cs typeface="Calibri"/>
              </a:rPr>
              <a:t>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7223506" y="2522410"/>
            <a:ext cx="413384" cy="515620"/>
          </a:xfrm>
          <a:custGeom>
            <a:avLst/>
            <a:gdLst/>
            <a:ahLst/>
            <a:cxnLst/>
            <a:rect l="l" t="t" r="r" b="b"/>
            <a:pathLst>
              <a:path w="413384" h="515619">
                <a:moveTo>
                  <a:pt x="0" y="257555"/>
                </a:moveTo>
                <a:lnTo>
                  <a:pt x="170052" y="211962"/>
                </a:lnTo>
                <a:lnTo>
                  <a:pt x="206501" y="0"/>
                </a:lnTo>
                <a:lnTo>
                  <a:pt x="242950" y="211962"/>
                </a:lnTo>
                <a:lnTo>
                  <a:pt x="413003" y="257555"/>
                </a:lnTo>
                <a:lnTo>
                  <a:pt x="242950" y="303149"/>
                </a:lnTo>
                <a:lnTo>
                  <a:pt x="206501" y="515112"/>
                </a:lnTo>
                <a:lnTo>
                  <a:pt x="170052" y="30314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5"/>
          <p:cNvSpPr/>
          <p:nvPr/>
        </p:nvSpPr>
        <p:spPr>
          <a:xfrm>
            <a:off x="2636520" y="2556192"/>
            <a:ext cx="411480" cy="515620"/>
          </a:xfrm>
          <a:custGeom>
            <a:avLst/>
            <a:gdLst/>
            <a:ahLst/>
            <a:cxnLst/>
            <a:rect l="l" t="t" r="r" b="b"/>
            <a:pathLst>
              <a:path w="411479" h="515619">
                <a:moveTo>
                  <a:pt x="0" y="257555"/>
                </a:moveTo>
                <a:lnTo>
                  <a:pt x="169417" y="211962"/>
                </a:lnTo>
                <a:lnTo>
                  <a:pt x="205739" y="0"/>
                </a:lnTo>
                <a:lnTo>
                  <a:pt x="242062" y="211962"/>
                </a:lnTo>
                <a:lnTo>
                  <a:pt x="411479" y="257555"/>
                </a:lnTo>
                <a:lnTo>
                  <a:pt x="242062" y="303149"/>
                </a:lnTo>
                <a:lnTo>
                  <a:pt x="205739" y="515112"/>
                </a:lnTo>
                <a:lnTo>
                  <a:pt x="169417" y="30314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If you work with a non-Agile aware executive management or client, their  expectations will be:</a:t>
            </a:r>
          </a:p>
          <a:p>
            <a:r>
              <a:rPr lang="en-US" smtClean="0"/>
              <a:t>You will accept change continuously</a:t>
            </a:r>
          </a:p>
          <a:p>
            <a:r>
              <a:rPr lang="en-US" smtClean="0"/>
              <a:t>You will suddenly become more productive</a:t>
            </a:r>
          </a:p>
          <a:p>
            <a:r>
              <a:rPr lang="en-US" smtClean="0"/>
              <a:t>You are doing development without any discipline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and management myths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23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Waterfall Model</a:t>
            </a:r>
          </a:p>
          <a:p>
            <a:endParaRPr lang="en-US" smtClean="0"/>
          </a:p>
          <a:p>
            <a:r>
              <a:rPr lang="en-US" smtClean="0"/>
              <a:t>Iterative and Incremental  Model</a:t>
            </a:r>
          </a:p>
          <a:p>
            <a:endParaRPr lang="en-US" smtClean="0"/>
          </a:p>
          <a:p>
            <a:r>
              <a:rPr lang="en-US" smtClean="0"/>
              <a:t>V Model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Which one of these life cycle models does Agile follow?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9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Epics</a:t>
            </a:r>
          </a:p>
          <a:p>
            <a:endParaRPr lang="en-US" smtClean="0"/>
          </a:p>
          <a:p>
            <a:r>
              <a:rPr lang="en-US" smtClean="0"/>
              <a:t>User Stories</a:t>
            </a:r>
          </a:p>
          <a:p>
            <a:endParaRPr lang="en-US" smtClean="0"/>
          </a:p>
          <a:p>
            <a:r>
              <a:rPr lang="en-US" smtClean="0"/>
              <a:t>Both A &amp; B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Which of the following prioritized items does the product backlog contain?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Product Owner</a:t>
            </a:r>
          </a:p>
          <a:p>
            <a:endParaRPr lang="en-US" smtClean="0"/>
          </a:p>
          <a:p>
            <a:r>
              <a:rPr lang="en-US" smtClean="0"/>
              <a:t>Project Manager</a:t>
            </a:r>
          </a:p>
          <a:p>
            <a:endParaRPr lang="en-US" smtClean="0"/>
          </a:p>
          <a:p>
            <a:r>
              <a:rPr lang="en-US" smtClean="0"/>
              <a:t>Developer / Tester</a:t>
            </a:r>
          </a:p>
          <a:p>
            <a:endParaRPr lang="en-US" smtClean="0"/>
          </a:p>
          <a:p>
            <a:r>
              <a:rPr lang="en-US" smtClean="0"/>
              <a:t>Scrum Master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Which of the below roles is not defined by Scrum?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9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Scrum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3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Scrum Meeting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1D7D8CBC-E37A-4E53-98E7-8F39DB2F6D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object 8"/>
          <p:cNvSpPr/>
          <p:nvPr/>
        </p:nvSpPr>
        <p:spPr>
          <a:xfrm>
            <a:off x="393190" y="2310384"/>
            <a:ext cx="6611110" cy="68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419099" y="1520952"/>
            <a:ext cx="6525150" cy="579120"/>
          </a:xfrm>
          <a:custGeom>
            <a:avLst/>
            <a:gdLst/>
            <a:ahLst/>
            <a:cxnLst/>
            <a:rect l="l" t="t" r="r" b="b"/>
            <a:pathLst>
              <a:path w="8059420" h="579119">
                <a:moveTo>
                  <a:pt x="8058912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60"/>
                </a:lnTo>
                <a:lnTo>
                  <a:pt x="0" y="579120"/>
                </a:lnTo>
                <a:lnTo>
                  <a:pt x="7769352" y="579120"/>
                </a:lnTo>
                <a:lnTo>
                  <a:pt x="7816313" y="575329"/>
                </a:lnTo>
                <a:lnTo>
                  <a:pt x="7860865" y="564355"/>
                </a:lnTo>
                <a:lnTo>
                  <a:pt x="7902409" y="546794"/>
                </a:lnTo>
                <a:lnTo>
                  <a:pt x="7940350" y="523244"/>
                </a:lnTo>
                <a:lnTo>
                  <a:pt x="7974091" y="494299"/>
                </a:lnTo>
                <a:lnTo>
                  <a:pt x="8003036" y="460558"/>
                </a:lnTo>
                <a:lnTo>
                  <a:pt x="8026586" y="422617"/>
                </a:lnTo>
                <a:lnTo>
                  <a:pt x="8044147" y="381073"/>
                </a:lnTo>
                <a:lnTo>
                  <a:pt x="8055121" y="336521"/>
                </a:lnTo>
                <a:lnTo>
                  <a:pt x="8058912" y="289560"/>
                </a:lnTo>
                <a:lnTo>
                  <a:pt x="8058912" y="0"/>
                </a:lnTo>
                <a:close/>
              </a:path>
            </a:pathLst>
          </a:custGeom>
          <a:solidFill>
            <a:srgbClr val="EA7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381000" y="3150109"/>
            <a:ext cx="6525150" cy="579120"/>
          </a:xfrm>
          <a:custGeom>
            <a:avLst/>
            <a:gdLst/>
            <a:ahLst/>
            <a:cxnLst/>
            <a:rect l="l" t="t" r="r" b="b"/>
            <a:pathLst>
              <a:path w="8059420" h="579120">
                <a:moveTo>
                  <a:pt x="8058912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59"/>
                </a:lnTo>
                <a:lnTo>
                  <a:pt x="0" y="579119"/>
                </a:lnTo>
                <a:lnTo>
                  <a:pt x="7769352" y="579119"/>
                </a:lnTo>
                <a:lnTo>
                  <a:pt x="7816313" y="575329"/>
                </a:lnTo>
                <a:lnTo>
                  <a:pt x="7860865" y="564355"/>
                </a:lnTo>
                <a:lnTo>
                  <a:pt x="7902409" y="546794"/>
                </a:lnTo>
                <a:lnTo>
                  <a:pt x="7940350" y="523244"/>
                </a:lnTo>
                <a:lnTo>
                  <a:pt x="7974091" y="494299"/>
                </a:lnTo>
                <a:lnTo>
                  <a:pt x="8003036" y="460558"/>
                </a:lnTo>
                <a:lnTo>
                  <a:pt x="8026586" y="422617"/>
                </a:lnTo>
                <a:lnTo>
                  <a:pt x="8044147" y="381073"/>
                </a:lnTo>
                <a:lnTo>
                  <a:pt x="8055121" y="336521"/>
                </a:lnTo>
                <a:lnTo>
                  <a:pt x="8058912" y="289559"/>
                </a:lnTo>
                <a:lnTo>
                  <a:pt x="8058912" y="0"/>
                </a:lnTo>
                <a:close/>
              </a:path>
            </a:pathLst>
          </a:custGeom>
          <a:solidFill>
            <a:srgbClr val="83D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/>
          <p:cNvSpPr/>
          <p:nvPr/>
        </p:nvSpPr>
        <p:spPr>
          <a:xfrm>
            <a:off x="419099" y="3963924"/>
            <a:ext cx="6525150" cy="579120"/>
          </a:xfrm>
          <a:custGeom>
            <a:avLst/>
            <a:gdLst/>
            <a:ahLst/>
            <a:cxnLst/>
            <a:rect l="l" t="t" r="r" b="b"/>
            <a:pathLst>
              <a:path w="8059420" h="579120">
                <a:moveTo>
                  <a:pt x="8058912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59"/>
                </a:lnTo>
                <a:lnTo>
                  <a:pt x="0" y="579119"/>
                </a:lnTo>
                <a:lnTo>
                  <a:pt x="7769352" y="579119"/>
                </a:lnTo>
                <a:lnTo>
                  <a:pt x="7816313" y="575329"/>
                </a:lnTo>
                <a:lnTo>
                  <a:pt x="7860865" y="564355"/>
                </a:lnTo>
                <a:lnTo>
                  <a:pt x="7902409" y="546794"/>
                </a:lnTo>
                <a:lnTo>
                  <a:pt x="7940350" y="523244"/>
                </a:lnTo>
                <a:lnTo>
                  <a:pt x="7974091" y="494299"/>
                </a:lnTo>
                <a:lnTo>
                  <a:pt x="8003036" y="460558"/>
                </a:lnTo>
                <a:lnTo>
                  <a:pt x="8026586" y="422617"/>
                </a:lnTo>
                <a:lnTo>
                  <a:pt x="8044147" y="381073"/>
                </a:lnTo>
                <a:lnTo>
                  <a:pt x="8055121" y="336521"/>
                </a:lnTo>
                <a:lnTo>
                  <a:pt x="8058912" y="289559"/>
                </a:lnTo>
                <a:lnTo>
                  <a:pt x="8058912" y="0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/>
          <p:nvPr/>
        </p:nvSpPr>
        <p:spPr>
          <a:xfrm>
            <a:off x="419099" y="4779265"/>
            <a:ext cx="6525150" cy="577850"/>
          </a:xfrm>
          <a:custGeom>
            <a:avLst/>
            <a:gdLst/>
            <a:ahLst/>
            <a:cxnLst/>
            <a:rect l="l" t="t" r="r" b="b"/>
            <a:pathLst>
              <a:path w="8059420" h="577850">
                <a:moveTo>
                  <a:pt x="8058912" y="0"/>
                </a:moveTo>
                <a:lnTo>
                  <a:pt x="288798" y="0"/>
                </a:lnTo>
                <a:lnTo>
                  <a:pt x="241953" y="3779"/>
                </a:lnTo>
                <a:lnTo>
                  <a:pt x="197515" y="14721"/>
                </a:lnTo>
                <a:lnTo>
                  <a:pt x="156078" y="32232"/>
                </a:lnTo>
                <a:lnTo>
                  <a:pt x="118237" y="55717"/>
                </a:lnTo>
                <a:lnTo>
                  <a:pt x="84586" y="84581"/>
                </a:lnTo>
                <a:lnTo>
                  <a:pt x="55721" y="118231"/>
                </a:lnTo>
                <a:lnTo>
                  <a:pt x="32235" y="156072"/>
                </a:lnTo>
                <a:lnTo>
                  <a:pt x="14723" y="197510"/>
                </a:lnTo>
                <a:lnTo>
                  <a:pt x="3779" y="241950"/>
                </a:lnTo>
                <a:lnTo>
                  <a:pt x="0" y="288798"/>
                </a:lnTo>
                <a:lnTo>
                  <a:pt x="0" y="577595"/>
                </a:lnTo>
                <a:lnTo>
                  <a:pt x="7770114" y="577595"/>
                </a:lnTo>
                <a:lnTo>
                  <a:pt x="7816961" y="573816"/>
                </a:lnTo>
                <a:lnTo>
                  <a:pt x="7861401" y="562874"/>
                </a:lnTo>
                <a:lnTo>
                  <a:pt x="7902839" y="545363"/>
                </a:lnTo>
                <a:lnTo>
                  <a:pt x="7940680" y="521878"/>
                </a:lnTo>
                <a:lnTo>
                  <a:pt x="7974330" y="493014"/>
                </a:lnTo>
                <a:lnTo>
                  <a:pt x="8003194" y="459364"/>
                </a:lnTo>
                <a:lnTo>
                  <a:pt x="8026679" y="421523"/>
                </a:lnTo>
                <a:lnTo>
                  <a:pt x="8044190" y="380085"/>
                </a:lnTo>
                <a:lnTo>
                  <a:pt x="8055132" y="335645"/>
                </a:lnTo>
                <a:lnTo>
                  <a:pt x="8058912" y="288798"/>
                </a:lnTo>
                <a:lnTo>
                  <a:pt x="8058912" y="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9"/>
          <p:cNvSpPr/>
          <p:nvPr/>
        </p:nvSpPr>
        <p:spPr>
          <a:xfrm>
            <a:off x="419099" y="5593080"/>
            <a:ext cx="6525150" cy="579120"/>
          </a:xfrm>
          <a:custGeom>
            <a:avLst/>
            <a:gdLst/>
            <a:ahLst/>
            <a:cxnLst/>
            <a:rect l="l" t="t" r="r" b="b"/>
            <a:pathLst>
              <a:path w="8059420" h="579120">
                <a:moveTo>
                  <a:pt x="8058912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60"/>
                </a:lnTo>
                <a:lnTo>
                  <a:pt x="0" y="579120"/>
                </a:lnTo>
                <a:lnTo>
                  <a:pt x="7769352" y="579132"/>
                </a:lnTo>
                <a:lnTo>
                  <a:pt x="7816313" y="575342"/>
                </a:lnTo>
                <a:lnTo>
                  <a:pt x="7860865" y="564370"/>
                </a:lnTo>
                <a:lnTo>
                  <a:pt x="7902409" y="546811"/>
                </a:lnTo>
                <a:lnTo>
                  <a:pt x="7940350" y="523263"/>
                </a:lnTo>
                <a:lnTo>
                  <a:pt x="7974091" y="494320"/>
                </a:lnTo>
                <a:lnTo>
                  <a:pt x="8003036" y="460579"/>
                </a:lnTo>
                <a:lnTo>
                  <a:pt x="8026586" y="422637"/>
                </a:lnTo>
                <a:lnTo>
                  <a:pt x="8044147" y="381089"/>
                </a:lnTo>
                <a:lnTo>
                  <a:pt x="8055121" y="336531"/>
                </a:lnTo>
                <a:lnTo>
                  <a:pt x="8058912" y="289560"/>
                </a:lnTo>
                <a:lnTo>
                  <a:pt x="8058912" y="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/>
          <p:cNvSpPr txBox="1"/>
          <p:nvPr/>
        </p:nvSpPr>
        <p:spPr>
          <a:xfrm>
            <a:off x="467248" y="1629156"/>
            <a:ext cx="7152752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Every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weekday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Whole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attends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Everyone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Lasts </a:t>
            </a:r>
            <a:r>
              <a:rPr sz="1800" dirty="0">
                <a:latin typeface="Calibri"/>
                <a:cs typeface="Calibri"/>
              </a:rPr>
              <a:t>15 </a:t>
            </a:r>
            <a:r>
              <a:rPr sz="1800" spc="-5" dirty="0">
                <a:latin typeface="Calibri"/>
                <a:cs typeface="Calibri"/>
              </a:rPr>
              <a:t>minutes 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spc="-5" dirty="0">
                <a:latin typeface="Calibri"/>
                <a:cs typeface="Calibri"/>
              </a:rPr>
              <a:t>Owner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attend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Update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artifacts after </a:t>
            </a:r>
            <a:r>
              <a:rPr sz="1800" spc="-10" dirty="0" smtClean="0">
                <a:latin typeface="Calibri"/>
                <a:cs typeface="Calibri"/>
              </a:rPr>
              <a:t>standup</a:t>
            </a:r>
            <a:r>
              <a:rPr lang="en-US" spc="-10" dirty="0" smtClean="0">
                <a:latin typeface="Times New Roman"/>
                <a:cs typeface="Times New Roman"/>
              </a:rPr>
              <a:t>-</a:t>
            </a:r>
            <a:r>
              <a:rPr sz="1800" spc="-10" dirty="0" smtClean="0">
                <a:latin typeface="Calibri"/>
                <a:cs typeface="Calibri"/>
              </a:rPr>
              <a:t>Sprint </a:t>
            </a:r>
            <a:r>
              <a:rPr sz="1800" spc="-5" dirty="0">
                <a:latin typeface="Calibri"/>
                <a:cs typeface="Calibri"/>
              </a:rPr>
              <a:t>backlog, </a:t>
            </a:r>
            <a:r>
              <a:rPr sz="1800" spc="-40" dirty="0">
                <a:latin typeface="Calibri"/>
                <a:cs typeface="Calibri"/>
              </a:rPr>
              <a:t>Task </a:t>
            </a:r>
            <a:r>
              <a:rPr sz="1800" spc="-10" dirty="0">
                <a:latin typeface="Calibri"/>
                <a:cs typeface="Calibri"/>
              </a:rPr>
              <a:t>board, </a:t>
            </a:r>
            <a:r>
              <a:rPr sz="1800" dirty="0">
                <a:latin typeface="Calibri"/>
                <a:cs typeface="Calibri"/>
              </a:rPr>
              <a:t>and so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Daily Scrum Meeting (continued)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190499" y="1676400"/>
            <a:ext cx="8059420" cy="579120"/>
          </a:xfrm>
          <a:custGeom>
            <a:avLst/>
            <a:gdLst/>
            <a:ahLst/>
            <a:cxnLst/>
            <a:rect l="l" t="t" r="r" b="b"/>
            <a:pathLst>
              <a:path w="8059420" h="579119">
                <a:moveTo>
                  <a:pt x="8058912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60"/>
                </a:lnTo>
                <a:lnTo>
                  <a:pt x="0" y="579120"/>
                </a:lnTo>
                <a:lnTo>
                  <a:pt x="7769352" y="579120"/>
                </a:lnTo>
                <a:lnTo>
                  <a:pt x="7816313" y="575329"/>
                </a:lnTo>
                <a:lnTo>
                  <a:pt x="7860865" y="564355"/>
                </a:lnTo>
                <a:lnTo>
                  <a:pt x="7902409" y="546794"/>
                </a:lnTo>
                <a:lnTo>
                  <a:pt x="7940350" y="523244"/>
                </a:lnTo>
                <a:lnTo>
                  <a:pt x="7974091" y="494299"/>
                </a:lnTo>
                <a:lnTo>
                  <a:pt x="8003036" y="460558"/>
                </a:lnTo>
                <a:lnTo>
                  <a:pt x="8026586" y="422617"/>
                </a:lnTo>
                <a:lnTo>
                  <a:pt x="8044147" y="381073"/>
                </a:lnTo>
                <a:lnTo>
                  <a:pt x="8055121" y="336521"/>
                </a:lnTo>
                <a:lnTo>
                  <a:pt x="8058912" y="289560"/>
                </a:lnTo>
                <a:lnTo>
                  <a:pt x="8058912" y="0"/>
                </a:lnTo>
                <a:close/>
              </a:path>
            </a:pathLst>
          </a:custGeom>
          <a:solidFill>
            <a:srgbClr val="EA7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152400" y="5654040"/>
            <a:ext cx="8059420" cy="579120"/>
          </a:xfrm>
          <a:custGeom>
            <a:avLst/>
            <a:gdLst/>
            <a:ahLst/>
            <a:cxnLst/>
            <a:rect l="l" t="t" r="r" b="b"/>
            <a:pathLst>
              <a:path w="8059420" h="579120">
                <a:moveTo>
                  <a:pt x="8058912" y="0"/>
                </a:moveTo>
                <a:lnTo>
                  <a:pt x="289559" y="0"/>
                </a:lnTo>
                <a:lnTo>
                  <a:pt x="242592" y="3790"/>
                </a:lnTo>
                <a:lnTo>
                  <a:pt x="198037" y="14764"/>
                </a:lnTo>
                <a:lnTo>
                  <a:pt x="156491" y="32325"/>
                </a:lnTo>
                <a:lnTo>
                  <a:pt x="118550" y="55875"/>
                </a:lnTo>
                <a:lnTo>
                  <a:pt x="84810" y="84820"/>
                </a:lnTo>
                <a:lnTo>
                  <a:pt x="55868" y="118561"/>
                </a:lnTo>
                <a:lnTo>
                  <a:pt x="32320" y="156502"/>
                </a:lnTo>
                <a:lnTo>
                  <a:pt x="14762" y="198046"/>
                </a:lnTo>
                <a:lnTo>
                  <a:pt x="3789" y="242598"/>
                </a:lnTo>
                <a:lnTo>
                  <a:pt x="0" y="289559"/>
                </a:lnTo>
                <a:lnTo>
                  <a:pt x="0" y="579119"/>
                </a:lnTo>
                <a:lnTo>
                  <a:pt x="7769352" y="579132"/>
                </a:lnTo>
                <a:lnTo>
                  <a:pt x="7816313" y="575341"/>
                </a:lnTo>
                <a:lnTo>
                  <a:pt x="7860865" y="564366"/>
                </a:lnTo>
                <a:lnTo>
                  <a:pt x="7902409" y="546804"/>
                </a:lnTo>
                <a:lnTo>
                  <a:pt x="7940350" y="523252"/>
                </a:lnTo>
                <a:lnTo>
                  <a:pt x="7974091" y="494306"/>
                </a:lnTo>
                <a:lnTo>
                  <a:pt x="8003036" y="460563"/>
                </a:lnTo>
                <a:lnTo>
                  <a:pt x="8026586" y="422620"/>
                </a:lnTo>
                <a:lnTo>
                  <a:pt x="8044147" y="381074"/>
                </a:lnTo>
                <a:lnTo>
                  <a:pt x="8055121" y="336522"/>
                </a:lnTo>
                <a:lnTo>
                  <a:pt x="8058912" y="289559"/>
                </a:lnTo>
                <a:lnTo>
                  <a:pt x="8058912" y="0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2586227" y="2567941"/>
            <a:ext cx="5663565" cy="579120"/>
          </a:xfrm>
          <a:custGeom>
            <a:avLst/>
            <a:gdLst/>
            <a:ahLst/>
            <a:cxnLst/>
            <a:rect l="l" t="t" r="r" b="b"/>
            <a:pathLst>
              <a:path w="5663565" h="579119">
                <a:moveTo>
                  <a:pt x="5663184" y="0"/>
                </a:moveTo>
                <a:lnTo>
                  <a:pt x="289560" y="0"/>
                </a:ln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60"/>
                </a:lnTo>
                <a:lnTo>
                  <a:pt x="0" y="579120"/>
                </a:lnTo>
                <a:lnTo>
                  <a:pt x="5373624" y="579120"/>
                </a:lnTo>
                <a:lnTo>
                  <a:pt x="5420585" y="575329"/>
                </a:lnTo>
                <a:lnTo>
                  <a:pt x="5465137" y="564355"/>
                </a:lnTo>
                <a:lnTo>
                  <a:pt x="5506681" y="546794"/>
                </a:lnTo>
                <a:lnTo>
                  <a:pt x="5544622" y="523244"/>
                </a:lnTo>
                <a:lnTo>
                  <a:pt x="5578363" y="494299"/>
                </a:lnTo>
                <a:lnTo>
                  <a:pt x="5607308" y="460558"/>
                </a:lnTo>
                <a:lnTo>
                  <a:pt x="5630858" y="422617"/>
                </a:lnTo>
                <a:lnTo>
                  <a:pt x="5648419" y="381073"/>
                </a:lnTo>
                <a:lnTo>
                  <a:pt x="5659393" y="336521"/>
                </a:lnTo>
                <a:lnTo>
                  <a:pt x="5663184" y="289560"/>
                </a:lnTo>
                <a:lnTo>
                  <a:pt x="5663184" y="0"/>
                </a:lnTo>
                <a:close/>
              </a:path>
            </a:pathLst>
          </a:custGeom>
          <a:solidFill>
            <a:srgbClr val="00A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/>
          <p:cNvSpPr/>
          <p:nvPr/>
        </p:nvSpPr>
        <p:spPr>
          <a:xfrm>
            <a:off x="2546604" y="3383280"/>
            <a:ext cx="5664835" cy="577850"/>
          </a:xfrm>
          <a:custGeom>
            <a:avLst/>
            <a:gdLst/>
            <a:ahLst/>
            <a:cxnLst/>
            <a:rect l="l" t="t" r="r" b="b"/>
            <a:pathLst>
              <a:path w="5664834" h="577850">
                <a:moveTo>
                  <a:pt x="5664708" y="0"/>
                </a:moveTo>
                <a:lnTo>
                  <a:pt x="288797" y="0"/>
                </a:lnTo>
                <a:lnTo>
                  <a:pt x="241950" y="3779"/>
                </a:lnTo>
                <a:lnTo>
                  <a:pt x="197510" y="14721"/>
                </a:lnTo>
                <a:lnTo>
                  <a:pt x="156072" y="32232"/>
                </a:lnTo>
                <a:lnTo>
                  <a:pt x="118231" y="55717"/>
                </a:lnTo>
                <a:lnTo>
                  <a:pt x="84581" y="84581"/>
                </a:lnTo>
                <a:lnTo>
                  <a:pt x="55717" y="118231"/>
                </a:lnTo>
                <a:lnTo>
                  <a:pt x="32232" y="156072"/>
                </a:lnTo>
                <a:lnTo>
                  <a:pt x="14721" y="197510"/>
                </a:lnTo>
                <a:lnTo>
                  <a:pt x="3779" y="241950"/>
                </a:lnTo>
                <a:lnTo>
                  <a:pt x="0" y="288798"/>
                </a:lnTo>
                <a:lnTo>
                  <a:pt x="0" y="577596"/>
                </a:lnTo>
                <a:lnTo>
                  <a:pt x="5375910" y="577596"/>
                </a:lnTo>
                <a:lnTo>
                  <a:pt x="5422757" y="573816"/>
                </a:lnTo>
                <a:lnTo>
                  <a:pt x="5467197" y="562874"/>
                </a:lnTo>
                <a:lnTo>
                  <a:pt x="5508635" y="545363"/>
                </a:lnTo>
                <a:lnTo>
                  <a:pt x="5546476" y="521878"/>
                </a:lnTo>
                <a:lnTo>
                  <a:pt x="5580126" y="493014"/>
                </a:lnTo>
                <a:lnTo>
                  <a:pt x="5608990" y="459364"/>
                </a:lnTo>
                <a:lnTo>
                  <a:pt x="5632475" y="421523"/>
                </a:lnTo>
                <a:lnTo>
                  <a:pt x="5649986" y="380085"/>
                </a:lnTo>
                <a:lnTo>
                  <a:pt x="5660928" y="335645"/>
                </a:lnTo>
                <a:lnTo>
                  <a:pt x="5664708" y="288798"/>
                </a:lnTo>
                <a:lnTo>
                  <a:pt x="5664708" y="0"/>
                </a:lnTo>
                <a:close/>
              </a:path>
            </a:pathLst>
          </a:custGeom>
          <a:solidFill>
            <a:srgbClr val="F09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/>
          <p:nvPr/>
        </p:nvSpPr>
        <p:spPr>
          <a:xfrm>
            <a:off x="2586227" y="4197096"/>
            <a:ext cx="5663565" cy="579120"/>
          </a:xfrm>
          <a:custGeom>
            <a:avLst/>
            <a:gdLst/>
            <a:ahLst/>
            <a:cxnLst/>
            <a:rect l="l" t="t" r="r" b="b"/>
            <a:pathLst>
              <a:path w="5663565" h="579120">
                <a:moveTo>
                  <a:pt x="5663184" y="0"/>
                </a:moveTo>
                <a:lnTo>
                  <a:pt x="289560" y="0"/>
                </a:ln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59"/>
                </a:lnTo>
                <a:lnTo>
                  <a:pt x="0" y="579119"/>
                </a:lnTo>
                <a:lnTo>
                  <a:pt x="5373624" y="579119"/>
                </a:lnTo>
                <a:lnTo>
                  <a:pt x="5420585" y="575329"/>
                </a:lnTo>
                <a:lnTo>
                  <a:pt x="5465137" y="564355"/>
                </a:lnTo>
                <a:lnTo>
                  <a:pt x="5506681" y="546794"/>
                </a:lnTo>
                <a:lnTo>
                  <a:pt x="5544622" y="523244"/>
                </a:lnTo>
                <a:lnTo>
                  <a:pt x="5578363" y="494299"/>
                </a:lnTo>
                <a:lnTo>
                  <a:pt x="5607308" y="460558"/>
                </a:lnTo>
                <a:lnTo>
                  <a:pt x="5630858" y="422617"/>
                </a:lnTo>
                <a:lnTo>
                  <a:pt x="5648419" y="381073"/>
                </a:lnTo>
                <a:lnTo>
                  <a:pt x="5659393" y="336521"/>
                </a:lnTo>
                <a:lnTo>
                  <a:pt x="5663184" y="289559"/>
                </a:lnTo>
                <a:lnTo>
                  <a:pt x="5663184" y="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/>
          <p:cNvSpPr txBox="1"/>
          <p:nvPr/>
        </p:nvSpPr>
        <p:spPr>
          <a:xfrm>
            <a:off x="332028" y="1808734"/>
            <a:ext cx="7288530" cy="278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Every </a:t>
            </a:r>
            <a:r>
              <a:rPr sz="1800" spc="-5" dirty="0">
                <a:latin typeface="Calibri"/>
                <a:cs typeface="Calibri"/>
              </a:rPr>
              <a:t>Developer </a:t>
            </a:r>
            <a:r>
              <a:rPr sz="1800" dirty="0">
                <a:latin typeface="Calibri"/>
                <a:cs typeface="Calibri"/>
              </a:rPr>
              <a:t>/ </a:t>
            </a:r>
            <a:r>
              <a:rPr sz="1800" spc="-35" dirty="0">
                <a:latin typeface="Calibri"/>
                <a:cs typeface="Calibri"/>
              </a:rPr>
              <a:t>Tester </a:t>
            </a:r>
            <a:r>
              <a:rPr sz="1800" spc="-10" dirty="0">
                <a:latin typeface="Calibri"/>
                <a:cs typeface="Calibri"/>
              </a:rPr>
              <a:t>reports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 three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things:</a:t>
            </a:r>
            <a:endParaRPr sz="1800">
              <a:latin typeface="Calibri"/>
              <a:cs typeface="Calibri"/>
            </a:endParaRPr>
          </a:p>
          <a:p>
            <a:pPr marL="2453640" marR="5080">
              <a:lnSpc>
                <a:spcPct val="297100"/>
              </a:lnSpc>
              <a:spcBef>
                <a:spcPts val="640"/>
              </a:spcBef>
            </a:pP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task was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able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accomplish since </a:t>
            </a:r>
            <a:r>
              <a:rPr sz="1800" spc="-15" dirty="0">
                <a:latin typeface="Calibri"/>
                <a:cs typeface="Calibri"/>
              </a:rPr>
              <a:t>yesterday? 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task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I try </a:t>
            </a:r>
            <a:r>
              <a:rPr sz="1800" spc="-10" dirty="0">
                <a:latin typeface="Calibri"/>
                <a:cs typeface="Calibri"/>
              </a:rPr>
              <a:t>to accomplish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day?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550">
              <a:latin typeface="Times New Roman"/>
              <a:cs typeface="Times New Roman"/>
            </a:endParaRPr>
          </a:p>
          <a:p>
            <a:pPr marL="24536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5" dirty="0">
                <a:latin typeface="Calibri"/>
                <a:cs typeface="Calibri"/>
              </a:rPr>
              <a:t>issues blocking </a:t>
            </a:r>
            <a:r>
              <a:rPr sz="1800" spc="-20" dirty="0">
                <a:latin typeface="Calibri"/>
                <a:cs typeface="Calibri"/>
              </a:rPr>
              <a:t>my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9"/>
          <p:cNvSpPr txBox="1"/>
          <p:nvPr/>
        </p:nvSpPr>
        <p:spPr>
          <a:xfrm>
            <a:off x="1772919" y="5867400"/>
            <a:ext cx="47567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discussions or </a:t>
            </a:r>
            <a:r>
              <a:rPr sz="1800" spc="-15" dirty="0">
                <a:latin typeface="Calibri"/>
                <a:cs typeface="Calibri"/>
              </a:rPr>
              <a:t>conversations </a:t>
            </a:r>
            <a:r>
              <a:rPr sz="1800" spc="-5" dirty="0">
                <a:latin typeface="Calibri"/>
                <a:cs typeface="Calibri"/>
              </a:rPr>
              <a:t>until meeting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There are three developers and two testers working on building a product that  will automate the Bank Transactions.</a:t>
            </a:r>
          </a:p>
          <a:p>
            <a:pPr lvl="1"/>
            <a:r>
              <a:rPr lang="en-US" smtClean="0"/>
              <a:t>One person is working on Creating new accounts.</a:t>
            </a:r>
          </a:p>
          <a:p>
            <a:pPr lvl="1"/>
            <a:r>
              <a:rPr lang="en-US" smtClean="0"/>
              <a:t>Sub-tasks:</a:t>
            </a:r>
          </a:p>
          <a:p>
            <a:pPr lvl="1"/>
            <a:r>
              <a:rPr lang="en-US" smtClean="0"/>
              <a:t>Create a Registration/login page.</a:t>
            </a:r>
          </a:p>
          <a:p>
            <a:pPr lvl="1"/>
            <a:r>
              <a:rPr lang="en-US" smtClean="0"/>
              <a:t>Add options for User to select Creating new account.</a:t>
            </a:r>
          </a:p>
          <a:p>
            <a:pPr lvl="1"/>
            <a:r>
              <a:rPr lang="en-US" smtClean="0"/>
              <a:t>Add all the mandatory / optional fields as text box or combo boxes.</a:t>
            </a:r>
          </a:p>
          <a:p>
            <a:pPr lvl="1"/>
            <a:r>
              <a:rPr lang="en-US" smtClean="0"/>
              <a:t>Validate the data entered and the formats and save the data in the  database.</a:t>
            </a:r>
          </a:p>
          <a:p>
            <a:r>
              <a:rPr lang="en-US" smtClean="0"/>
              <a:t>Generate the account number and display.  One person is working on Creating Fixed Deposit.</a:t>
            </a:r>
          </a:p>
          <a:p>
            <a:pPr lvl="1"/>
            <a:r>
              <a:rPr lang="en-US" smtClean="0"/>
              <a:t>Sub-tasks</a:t>
            </a:r>
          </a:p>
          <a:p>
            <a:pPr lvl="1"/>
            <a:r>
              <a:rPr lang="en-US" smtClean="0"/>
              <a:t>Provide the user list of FD plans and the rates.</a:t>
            </a:r>
          </a:p>
          <a:p>
            <a:r>
              <a:rPr lang="en-US" smtClean="0"/>
              <a:t>Check if User is already an account holder. If yes, then display a  webpage which will get the User account details so that FD account to  be linked with S/B account.</a:t>
            </a:r>
          </a:p>
          <a:p>
            <a:pPr lvl="1"/>
            <a:r>
              <a:rPr lang="en-US" smtClean="0"/>
              <a:t>One person is working on Generating Reports.</a:t>
            </a:r>
          </a:p>
          <a:p>
            <a:pPr lvl="1"/>
            <a:r>
              <a:rPr lang="en-US" smtClean="0"/>
              <a:t>Sub-tasks: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Conduct Daily Scrum Meeting in the following scenario: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Design a screen/page to provide the Report generating options.</a:t>
            </a:r>
          </a:p>
          <a:p>
            <a:pPr lvl="1"/>
            <a:r>
              <a:rPr lang="en-US" smtClean="0"/>
              <a:t>Create the tables and views.</a:t>
            </a:r>
          </a:p>
          <a:p>
            <a:pPr lvl="1"/>
            <a:r>
              <a:rPr lang="en-US" smtClean="0"/>
              <a:t>Design the report layout for different queries (ex: fetch all the details of  Customer XYZ like account summary, FD details, Home loan details and  so on.</a:t>
            </a:r>
          </a:p>
          <a:p>
            <a:r>
              <a:rPr lang="en-US" smtClean="0"/>
              <a:t>2 Testers testing first 2 scenarios.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Conduct Daily Scrum Meeting in the following scenario: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899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Backlog Updation</a:t>
            </a:r>
            <a:br>
              <a:rPr lang="en-US" smtClean="0"/>
            </a:br>
            <a:endParaRPr lang="en-US" dirty="0"/>
          </a:p>
        </p:txBody>
      </p:sp>
      <p:pic>
        <p:nvPicPr>
          <p:cNvPr id="14338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7010400" cy="40671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	Software development is to be adopted for new ways of working and technology changes.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Agile?</a:t>
            </a:r>
            <a:br>
              <a:rPr lang="en-US" smtClean="0"/>
            </a:br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533400" y="2337117"/>
            <a:ext cx="8044180" cy="1344295"/>
          </a:xfrm>
          <a:custGeom>
            <a:avLst/>
            <a:gdLst/>
            <a:ahLst/>
            <a:cxnLst/>
            <a:rect l="l" t="t" r="r" b="b"/>
            <a:pathLst>
              <a:path w="8044180" h="1344295">
                <a:moveTo>
                  <a:pt x="7819644" y="0"/>
                </a:moveTo>
                <a:lnTo>
                  <a:pt x="224028" y="0"/>
                </a:lnTo>
                <a:lnTo>
                  <a:pt x="178879" y="4552"/>
                </a:lnTo>
                <a:lnTo>
                  <a:pt x="136827" y="17609"/>
                </a:lnTo>
                <a:lnTo>
                  <a:pt x="98773" y="38268"/>
                </a:lnTo>
                <a:lnTo>
                  <a:pt x="65617" y="65627"/>
                </a:lnTo>
                <a:lnTo>
                  <a:pt x="38261" y="98784"/>
                </a:lnTo>
                <a:lnTo>
                  <a:pt x="17605" y="136838"/>
                </a:lnTo>
                <a:lnTo>
                  <a:pt x="4551" y="178886"/>
                </a:lnTo>
                <a:lnTo>
                  <a:pt x="0" y="224027"/>
                </a:lnTo>
                <a:lnTo>
                  <a:pt x="0" y="1120139"/>
                </a:lnTo>
                <a:lnTo>
                  <a:pt x="4551" y="1165281"/>
                </a:lnTo>
                <a:lnTo>
                  <a:pt x="17605" y="1207329"/>
                </a:lnTo>
                <a:lnTo>
                  <a:pt x="38261" y="1245383"/>
                </a:lnTo>
                <a:lnTo>
                  <a:pt x="65617" y="1278540"/>
                </a:lnTo>
                <a:lnTo>
                  <a:pt x="98773" y="1305899"/>
                </a:lnTo>
                <a:lnTo>
                  <a:pt x="136827" y="1326558"/>
                </a:lnTo>
                <a:lnTo>
                  <a:pt x="178879" y="1339615"/>
                </a:lnTo>
                <a:lnTo>
                  <a:pt x="224028" y="1344167"/>
                </a:lnTo>
                <a:lnTo>
                  <a:pt x="7819644" y="1344167"/>
                </a:lnTo>
                <a:lnTo>
                  <a:pt x="7864785" y="1339615"/>
                </a:lnTo>
                <a:lnTo>
                  <a:pt x="7906833" y="1326558"/>
                </a:lnTo>
                <a:lnTo>
                  <a:pt x="7944887" y="1305899"/>
                </a:lnTo>
                <a:lnTo>
                  <a:pt x="7978044" y="1278540"/>
                </a:lnTo>
                <a:lnTo>
                  <a:pt x="8005403" y="1245383"/>
                </a:lnTo>
                <a:lnTo>
                  <a:pt x="8026062" y="1207329"/>
                </a:lnTo>
                <a:lnTo>
                  <a:pt x="8039119" y="1165281"/>
                </a:lnTo>
                <a:lnTo>
                  <a:pt x="8043672" y="1120139"/>
                </a:lnTo>
                <a:lnTo>
                  <a:pt x="8043672" y="224027"/>
                </a:lnTo>
                <a:lnTo>
                  <a:pt x="8039119" y="178886"/>
                </a:lnTo>
                <a:lnTo>
                  <a:pt x="8026062" y="136838"/>
                </a:lnTo>
                <a:lnTo>
                  <a:pt x="8005403" y="98784"/>
                </a:lnTo>
                <a:lnTo>
                  <a:pt x="7978044" y="65627"/>
                </a:lnTo>
                <a:lnTo>
                  <a:pt x="7944887" y="38268"/>
                </a:lnTo>
                <a:lnTo>
                  <a:pt x="7906833" y="17609"/>
                </a:lnTo>
                <a:lnTo>
                  <a:pt x="7864785" y="4552"/>
                </a:lnTo>
                <a:lnTo>
                  <a:pt x="7819644" y="0"/>
                </a:lnTo>
                <a:close/>
              </a:path>
            </a:pathLst>
          </a:custGeom>
          <a:solidFill>
            <a:srgbClr val="EBE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 txBox="1"/>
          <p:nvPr/>
        </p:nvSpPr>
        <p:spPr>
          <a:xfrm>
            <a:off x="799084" y="2710498"/>
            <a:ext cx="1769745" cy="5810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92710" rIns="0" bIns="0" rtlCol="0">
            <a:spAutoFit/>
          </a:bodyPr>
          <a:lstStyle/>
          <a:p>
            <a:pPr marL="572770" marR="330835" indent="-245745">
              <a:lnSpc>
                <a:spcPts val="1510"/>
              </a:lnSpc>
              <a:spcBef>
                <a:spcPts val="73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Mul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i-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orm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2740661" y="2718117"/>
            <a:ext cx="1769745" cy="57912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04775" rIns="0" bIns="0" rtlCol="0">
            <a:spAutoFit/>
          </a:bodyPr>
          <a:lstStyle/>
          <a:p>
            <a:pPr marL="363855" marR="415290">
              <a:lnSpc>
                <a:spcPts val="1510"/>
              </a:lnSpc>
              <a:spcBef>
                <a:spcPts val="82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llabo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  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lopme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4677664" y="2710498"/>
            <a:ext cx="1769745" cy="581025"/>
          </a:xfrm>
          <a:prstGeom prst="rect">
            <a:avLst/>
          </a:prstGeom>
          <a:solidFill>
            <a:srgbClr val="EF4E37"/>
          </a:solidFill>
        </p:spPr>
        <p:txBody>
          <a:bodyPr vert="horz" wrap="square" lIns="0" tIns="105410" rIns="0" bIns="0" rtlCol="0">
            <a:spAutoFit/>
          </a:bodyPr>
          <a:lstStyle/>
          <a:p>
            <a:pPr marL="579755" marR="570230" indent="91440">
              <a:lnSpc>
                <a:spcPts val="1510"/>
              </a:lnSpc>
              <a:spcBef>
                <a:spcPts val="83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Cloud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eli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6616192" y="2710498"/>
            <a:ext cx="1767839" cy="58102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52069" rIns="0" bIns="0" rtlCol="0">
            <a:spAutoFit/>
          </a:bodyPr>
          <a:lstStyle/>
          <a:p>
            <a:pPr marR="29209" algn="ctr">
              <a:lnSpc>
                <a:spcPts val="1595"/>
              </a:lnSpc>
              <a:spcBef>
                <a:spcPts val="40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Intelligent</a:t>
            </a:r>
            <a:r>
              <a:rPr sz="14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1400">
              <a:latin typeface="Calibri"/>
              <a:cs typeface="Calibri"/>
            </a:endParaRPr>
          </a:p>
          <a:p>
            <a:pPr marR="29845" algn="ctr">
              <a:lnSpc>
                <a:spcPts val="1595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Connected</a:t>
            </a:r>
            <a:r>
              <a:rPr sz="14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9580" y="4138612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Impacts on Business and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000" b="1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Development: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576580" y="4900612"/>
            <a:ext cx="366458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Heavy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demand 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for rapid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sz="16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lifecycles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86055" indent="-17335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690" algn="l"/>
              </a:tabLst>
            </a:pPr>
            <a:r>
              <a:rPr sz="1600" spc="-10" dirty="0">
                <a:latin typeface="Times New Roman" pitchFamily="18" charset="0"/>
                <a:cs typeface="Times New Roman" pitchFamily="18" charset="0"/>
              </a:rPr>
              <a:t>Increasing interactions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6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customer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86055" indent="-17335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Exploring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adjacent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16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markets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4310380" y="4900612"/>
            <a:ext cx="3901440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buFont typeface="Wingdings"/>
              <a:buChar char=""/>
              <a:tabLst>
                <a:tab pos="186690" algn="l"/>
              </a:tabLst>
            </a:pPr>
            <a:r>
              <a:rPr sz="1600" spc="-1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skills and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competencies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needed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86055" indent="-17335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186690" algn="l"/>
              </a:tabLst>
            </a:pPr>
            <a:r>
              <a:rPr sz="1600" spc="-10" dirty="0">
                <a:latin typeface="Times New Roman" pitchFamily="18" charset="0"/>
                <a:cs typeface="Times New Roman" pitchFamily="18" charset="0"/>
              </a:rPr>
              <a:t>Increased security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privacy</a:t>
            </a:r>
            <a:r>
              <a:rPr sz="16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86055" indent="-17335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690" algn="l"/>
              </a:tabLst>
            </a:pPr>
            <a:r>
              <a:rPr sz="1600" spc="-10" dirty="0">
                <a:latin typeface="Times New Roman" pitchFamily="18" charset="0"/>
                <a:cs typeface="Times New Roman" pitchFamily="18" charset="0"/>
              </a:rPr>
              <a:t>Greater need to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align with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strategic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priorities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 Task Board (1 of 4)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8"/>
          <p:cNvSpPr/>
          <p:nvPr/>
        </p:nvSpPr>
        <p:spPr>
          <a:xfrm>
            <a:off x="152400" y="3281425"/>
            <a:ext cx="2293620" cy="2219325"/>
          </a:xfrm>
          <a:custGeom>
            <a:avLst/>
            <a:gdLst/>
            <a:ahLst/>
            <a:cxnLst/>
            <a:rect l="l" t="t" r="r" b="b"/>
            <a:pathLst>
              <a:path w="2293620" h="3133725">
                <a:moveTo>
                  <a:pt x="0" y="3133344"/>
                </a:moveTo>
                <a:lnTo>
                  <a:pt x="2293620" y="3133344"/>
                </a:lnTo>
                <a:lnTo>
                  <a:pt x="2293620" y="0"/>
                </a:lnTo>
                <a:lnTo>
                  <a:pt x="0" y="0"/>
                </a:lnTo>
                <a:lnTo>
                  <a:pt x="0" y="31333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2557271" y="3281425"/>
            <a:ext cx="2293620" cy="2219325"/>
          </a:xfrm>
          <a:custGeom>
            <a:avLst/>
            <a:gdLst/>
            <a:ahLst/>
            <a:cxnLst/>
            <a:rect l="l" t="t" r="r" b="b"/>
            <a:pathLst>
              <a:path w="2293620" h="3133725">
                <a:moveTo>
                  <a:pt x="0" y="3133344"/>
                </a:moveTo>
                <a:lnTo>
                  <a:pt x="2293620" y="3133344"/>
                </a:lnTo>
                <a:lnTo>
                  <a:pt x="2293620" y="0"/>
                </a:lnTo>
                <a:lnTo>
                  <a:pt x="0" y="0"/>
                </a:lnTo>
                <a:lnTo>
                  <a:pt x="0" y="31333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4962144" y="3281425"/>
            <a:ext cx="2295525" cy="2219325"/>
          </a:xfrm>
          <a:custGeom>
            <a:avLst/>
            <a:gdLst/>
            <a:ahLst/>
            <a:cxnLst/>
            <a:rect l="l" t="t" r="r" b="b"/>
            <a:pathLst>
              <a:path w="2295525" h="3133725">
                <a:moveTo>
                  <a:pt x="0" y="3133344"/>
                </a:moveTo>
                <a:lnTo>
                  <a:pt x="2295144" y="3133344"/>
                </a:lnTo>
                <a:lnTo>
                  <a:pt x="2295144" y="0"/>
                </a:lnTo>
                <a:lnTo>
                  <a:pt x="0" y="0"/>
                </a:lnTo>
                <a:lnTo>
                  <a:pt x="0" y="31333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155448" y="2837941"/>
            <a:ext cx="2293620" cy="396240"/>
          </a:xfrm>
          <a:custGeom>
            <a:avLst/>
            <a:gdLst/>
            <a:ahLst/>
            <a:cxnLst/>
            <a:rect l="l" t="t" r="r" b="b"/>
            <a:pathLst>
              <a:path w="2293620" h="396239">
                <a:moveTo>
                  <a:pt x="0" y="396239"/>
                </a:moveTo>
                <a:lnTo>
                  <a:pt x="2293620" y="396239"/>
                </a:lnTo>
                <a:lnTo>
                  <a:pt x="22936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990091" y="2870199"/>
            <a:ext cx="6248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2560320" y="2837941"/>
            <a:ext cx="2293620" cy="396240"/>
          </a:xfrm>
          <a:custGeom>
            <a:avLst/>
            <a:gdLst/>
            <a:ahLst/>
            <a:cxnLst/>
            <a:rect l="l" t="t" r="r" b="b"/>
            <a:pathLst>
              <a:path w="2293620" h="396239">
                <a:moveTo>
                  <a:pt x="0" y="396239"/>
                </a:moveTo>
                <a:lnTo>
                  <a:pt x="2293620" y="396239"/>
                </a:lnTo>
                <a:lnTo>
                  <a:pt x="22936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 txBox="1"/>
          <p:nvPr/>
        </p:nvSpPr>
        <p:spPr>
          <a:xfrm>
            <a:off x="3077083" y="2870199"/>
            <a:ext cx="12611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4965191" y="2837941"/>
            <a:ext cx="2293620" cy="396240"/>
          </a:xfrm>
          <a:custGeom>
            <a:avLst/>
            <a:gdLst/>
            <a:ahLst/>
            <a:cxnLst/>
            <a:rect l="l" t="t" r="r" b="b"/>
            <a:pathLst>
              <a:path w="2293620" h="396239">
                <a:moveTo>
                  <a:pt x="0" y="396239"/>
                </a:moveTo>
                <a:lnTo>
                  <a:pt x="2293620" y="396239"/>
                </a:lnTo>
                <a:lnTo>
                  <a:pt x="22936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 txBox="1"/>
          <p:nvPr/>
        </p:nvSpPr>
        <p:spPr>
          <a:xfrm>
            <a:off x="5825490" y="2870199"/>
            <a:ext cx="5759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7"/>
          <p:cNvSpPr txBox="1"/>
          <p:nvPr/>
        </p:nvSpPr>
        <p:spPr>
          <a:xfrm>
            <a:off x="230835" y="1752600"/>
            <a:ext cx="746536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39"/>
              </a:lnSpc>
            </a:pP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Kanban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board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work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workflow visualization tool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that enables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you to </a:t>
            </a:r>
            <a:endParaRPr lang="en-US" sz="1800" spc="-10" dirty="0" smtClean="0">
              <a:solidFill>
                <a:srgbClr val="181818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ts val="1939"/>
              </a:lnSpc>
            </a:pPr>
            <a:r>
              <a:rPr sz="1800" spc="-10" dirty="0" smtClean="0">
                <a:solidFill>
                  <a:srgbClr val="181818"/>
                </a:solidFill>
                <a:latin typeface="Calibri"/>
                <a:cs typeface="Calibri"/>
              </a:rPr>
              <a:t>optimize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flow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your work. </a:t>
            </a:r>
            <a:r>
              <a:rPr sz="1800" spc="-15" dirty="0">
                <a:solidFill>
                  <a:srgbClr val="181818"/>
                </a:solidFill>
                <a:latin typeface="Calibri"/>
                <a:cs typeface="Calibri"/>
              </a:rPr>
              <a:t>Physical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Kanban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boards, </a:t>
            </a:r>
            <a:r>
              <a:rPr sz="1800" spc="-20" dirty="0">
                <a:solidFill>
                  <a:srgbClr val="181818"/>
                </a:solidFill>
                <a:latin typeface="Calibri"/>
                <a:cs typeface="Calibri"/>
              </a:rPr>
              <a:t>like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one </a:t>
            </a:r>
            <a:endParaRPr lang="en-US" sz="1800" spc="-5" dirty="0" smtClean="0">
              <a:solidFill>
                <a:srgbClr val="181818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ts val="1939"/>
              </a:lnSpc>
            </a:pPr>
            <a:r>
              <a:rPr sz="1800" spc="-10" dirty="0" smtClean="0">
                <a:solidFill>
                  <a:srgbClr val="181818"/>
                </a:solidFill>
                <a:latin typeface="Calibri"/>
                <a:cs typeface="Calibri"/>
              </a:rPr>
              <a:t>pictured </a:t>
            </a:r>
            <a:r>
              <a:rPr sz="1800" spc="-30" dirty="0">
                <a:solidFill>
                  <a:srgbClr val="181818"/>
                </a:solidFill>
                <a:latin typeface="Calibri"/>
                <a:cs typeface="Calibri"/>
              </a:rPr>
              <a:t>below,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typically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use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sticky  notes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whiteboard to </a:t>
            </a:r>
            <a:endParaRPr lang="en-US" sz="1800" spc="-10" dirty="0" smtClean="0">
              <a:solidFill>
                <a:srgbClr val="181818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ts val="1939"/>
              </a:lnSpc>
            </a:pPr>
            <a:r>
              <a:rPr sz="1800" spc="-10" dirty="0" smtClean="0">
                <a:solidFill>
                  <a:srgbClr val="181818"/>
                </a:solidFill>
                <a:latin typeface="Calibri"/>
                <a:cs typeface="Calibri"/>
              </a:rPr>
              <a:t>communicate </a:t>
            </a:r>
            <a:r>
              <a:rPr sz="1800" spc="-10" dirty="0">
                <a:solidFill>
                  <a:srgbClr val="181818"/>
                </a:solidFill>
                <a:latin typeface="Calibri"/>
                <a:cs typeface="Calibri"/>
              </a:rPr>
              <a:t>status, progress, </a:t>
            </a:r>
            <a:r>
              <a:rPr sz="1800" dirty="0">
                <a:solidFill>
                  <a:srgbClr val="181818"/>
                </a:solidFill>
                <a:latin typeface="Calibri"/>
                <a:cs typeface="Calibri"/>
              </a:rPr>
              <a:t>and</a:t>
            </a:r>
            <a:r>
              <a:rPr sz="1800" spc="11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Calibri"/>
                <a:cs typeface="Calibri"/>
              </a:rPr>
              <a:t>issues.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 Task Board (2 of 4)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8"/>
          <p:cNvSpPr/>
          <p:nvPr/>
        </p:nvSpPr>
        <p:spPr>
          <a:xfrm>
            <a:off x="381000" y="2219642"/>
            <a:ext cx="2295525" cy="3519170"/>
          </a:xfrm>
          <a:custGeom>
            <a:avLst/>
            <a:gdLst/>
            <a:ahLst/>
            <a:cxnLst/>
            <a:rect l="l" t="t" r="r" b="b"/>
            <a:pathLst>
              <a:path w="2295525" h="3976370">
                <a:moveTo>
                  <a:pt x="0" y="3976116"/>
                </a:moveTo>
                <a:lnTo>
                  <a:pt x="2295144" y="3976116"/>
                </a:lnTo>
                <a:lnTo>
                  <a:pt x="2295144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2785871" y="2219642"/>
            <a:ext cx="2295525" cy="3519170"/>
          </a:xfrm>
          <a:custGeom>
            <a:avLst/>
            <a:gdLst/>
            <a:ahLst/>
            <a:cxnLst/>
            <a:rect l="l" t="t" r="r" b="b"/>
            <a:pathLst>
              <a:path w="2295525" h="3976370">
                <a:moveTo>
                  <a:pt x="0" y="3976116"/>
                </a:moveTo>
                <a:lnTo>
                  <a:pt x="2295144" y="3976116"/>
                </a:lnTo>
                <a:lnTo>
                  <a:pt x="2295144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5192268" y="2219642"/>
            <a:ext cx="2293620" cy="3519170"/>
          </a:xfrm>
          <a:custGeom>
            <a:avLst/>
            <a:gdLst/>
            <a:ahLst/>
            <a:cxnLst/>
            <a:rect l="l" t="t" r="r" b="b"/>
            <a:pathLst>
              <a:path w="2293620" h="3976370">
                <a:moveTo>
                  <a:pt x="0" y="3976116"/>
                </a:moveTo>
                <a:lnTo>
                  <a:pt x="2293620" y="3976116"/>
                </a:lnTo>
                <a:lnTo>
                  <a:pt x="2293620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384048" y="1657285"/>
            <a:ext cx="2293620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2788920" y="1657285"/>
            <a:ext cx="2295525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193791" y="1657285"/>
            <a:ext cx="2295525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597407" y="226841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1042416" y="226841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1485900" y="2268410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19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1930907" y="226841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597407" y="2649410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3" y="352043"/>
                </a:lnTo>
                <a:lnTo>
                  <a:pt x="413003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1039368" y="2649410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4" y="352043"/>
                </a:lnTo>
                <a:lnTo>
                  <a:pt x="413004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1485900" y="2649410"/>
            <a:ext cx="414655" cy="352425"/>
          </a:xfrm>
          <a:custGeom>
            <a:avLst/>
            <a:gdLst/>
            <a:ahLst/>
            <a:cxnLst/>
            <a:rect l="l" t="t" r="r" b="b"/>
            <a:pathLst>
              <a:path w="414655" h="352425">
                <a:moveTo>
                  <a:pt x="0" y="352043"/>
                </a:moveTo>
                <a:lnTo>
                  <a:pt x="414528" y="352043"/>
                </a:lnTo>
                <a:lnTo>
                  <a:pt x="414528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597407" y="311422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4"/>
                </a:moveTo>
                <a:lnTo>
                  <a:pt x="413003" y="352044"/>
                </a:lnTo>
                <a:lnTo>
                  <a:pt x="41300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1042416" y="311422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4"/>
                </a:moveTo>
                <a:lnTo>
                  <a:pt x="413004" y="352044"/>
                </a:lnTo>
                <a:lnTo>
                  <a:pt x="41300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1485900" y="3114229"/>
            <a:ext cx="414655" cy="352425"/>
          </a:xfrm>
          <a:custGeom>
            <a:avLst/>
            <a:gdLst/>
            <a:ahLst/>
            <a:cxnLst/>
            <a:rect l="l" t="t" r="r" b="b"/>
            <a:pathLst>
              <a:path w="414655" h="352425">
                <a:moveTo>
                  <a:pt x="0" y="352044"/>
                </a:moveTo>
                <a:lnTo>
                  <a:pt x="414528" y="352044"/>
                </a:lnTo>
                <a:lnTo>
                  <a:pt x="41452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1930907" y="311422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4"/>
                </a:moveTo>
                <a:lnTo>
                  <a:pt x="413004" y="352044"/>
                </a:lnTo>
                <a:lnTo>
                  <a:pt x="41300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597407" y="34967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1039368" y="34967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1485900" y="3496754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20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597407" y="3975289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1042416" y="3975289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1485900" y="3975289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20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1930907" y="3975289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597407" y="4356289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/>
          <p:nvPr/>
        </p:nvSpPr>
        <p:spPr>
          <a:xfrm>
            <a:off x="1039368" y="4356289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/>
          <p:cNvSpPr/>
          <p:nvPr/>
        </p:nvSpPr>
        <p:spPr>
          <a:xfrm>
            <a:off x="1485900" y="4356289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20">
                <a:moveTo>
                  <a:pt x="0" y="350519"/>
                </a:moveTo>
                <a:lnTo>
                  <a:pt x="414528" y="350519"/>
                </a:lnTo>
                <a:lnTo>
                  <a:pt x="414528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/>
          <p:cNvSpPr/>
          <p:nvPr/>
        </p:nvSpPr>
        <p:spPr>
          <a:xfrm>
            <a:off x="1930907" y="4356289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597407" y="485158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3" y="352043"/>
                </a:lnTo>
                <a:lnTo>
                  <a:pt x="413003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1042416" y="485158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4" y="352043"/>
                </a:lnTo>
                <a:lnTo>
                  <a:pt x="413004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1485900" y="4851589"/>
            <a:ext cx="414655" cy="352425"/>
          </a:xfrm>
          <a:custGeom>
            <a:avLst/>
            <a:gdLst/>
            <a:ahLst/>
            <a:cxnLst/>
            <a:rect l="l" t="t" r="r" b="b"/>
            <a:pathLst>
              <a:path w="414655" h="352425">
                <a:moveTo>
                  <a:pt x="0" y="352043"/>
                </a:moveTo>
                <a:lnTo>
                  <a:pt x="414528" y="352043"/>
                </a:lnTo>
                <a:lnTo>
                  <a:pt x="414528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597407" y="523411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/>
          <p:cNvSpPr/>
          <p:nvPr/>
        </p:nvSpPr>
        <p:spPr>
          <a:xfrm>
            <a:off x="1039368" y="523411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1485900" y="5234113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20">
                <a:moveTo>
                  <a:pt x="0" y="350519"/>
                </a:moveTo>
                <a:lnTo>
                  <a:pt x="414528" y="350519"/>
                </a:lnTo>
                <a:lnTo>
                  <a:pt x="414528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/>
          <p:nvPr/>
        </p:nvSpPr>
        <p:spPr>
          <a:xfrm>
            <a:off x="1930907" y="523411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 Task Board (3 of 4)</a:t>
            </a:r>
            <a:br>
              <a:rPr lang="en-US" smtClean="0"/>
            </a:br>
            <a:endParaRPr lang="en-US" dirty="0"/>
          </a:p>
        </p:txBody>
      </p:sp>
      <p:sp>
        <p:nvSpPr>
          <p:cNvPr id="39" name="object 8"/>
          <p:cNvSpPr/>
          <p:nvPr/>
        </p:nvSpPr>
        <p:spPr>
          <a:xfrm>
            <a:off x="152400" y="2119630"/>
            <a:ext cx="2295525" cy="3671570"/>
          </a:xfrm>
          <a:custGeom>
            <a:avLst/>
            <a:gdLst/>
            <a:ahLst/>
            <a:cxnLst/>
            <a:rect l="l" t="t" r="r" b="b"/>
            <a:pathLst>
              <a:path w="2295525" h="3976370">
                <a:moveTo>
                  <a:pt x="0" y="3976116"/>
                </a:moveTo>
                <a:lnTo>
                  <a:pt x="2295144" y="3976116"/>
                </a:lnTo>
                <a:lnTo>
                  <a:pt x="2295144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"/>
          <p:cNvSpPr/>
          <p:nvPr/>
        </p:nvSpPr>
        <p:spPr>
          <a:xfrm>
            <a:off x="2557271" y="2119630"/>
            <a:ext cx="2295525" cy="3671570"/>
          </a:xfrm>
          <a:custGeom>
            <a:avLst/>
            <a:gdLst/>
            <a:ahLst/>
            <a:cxnLst/>
            <a:rect l="l" t="t" r="r" b="b"/>
            <a:pathLst>
              <a:path w="2295525" h="3976370">
                <a:moveTo>
                  <a:pt x="0" y="3976116"/>
                </a:moveTo>
                <a:lnTo>
                  <a:pt x="2295144" y="3976116"/>
                </a:lnTo>
                <a:lnTo>
                  <a:pt x="2295144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0"/>
          <p:cNvSpPr/>
          <p:nvPr/>
        </p:nvSpPr>
        <p:spPr>
          <a:xfrm>
            <a:off x="4963668" y="2119630"/>
            <a:ext cx="2293620" cy="3671570"/>
          </a:xfrm>
          <a:custGeom>
            <a:avLst/>
            <a:gdLst/>
            <a:ahLst/>
            <a:cxnLst/>
            <a:rect l="l" t="t" r="r" b="b"/>
            <a:pathLst>
              <a:path w="2293620" h="3976370">
                <a:moveTo>
                  <a:pt x="0" y="3976116"/>
                </a:moveTo>
                <a:lnTo>
                  <a:pt x="2293620" y="3976116"/>
                </a:lnTo>
                <a:lnTo>
                  <a:pt x="2293620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1"/>
          <p:cNvSpPr txBox="1"/>
          <p:nvPr/>
        </p:nvSpPr>
        <p:spPr>
          <a:xfrm>
            <a:off x="155448" y="1557273"/>
            <a:ext cx="2293620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12"/>
          <p:cNvSpPr txBox="1"/>
          <p:nvPr/>
        </p:nvSpPr>
        <p:spPr>
          <a:xfrm>
            <a:off x="2560320" y="1557273"/>
            <a:ext cx="2295525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13"/>
          <p:cNvSpPr txBox="1"/>
          <p:nvPr/>
        </p:nvSpPr>
        <p:spPr>
          <a:xfrm>
            <a:off x="4965191" y="1557273"/>
            <a:ext cx="2295525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14"/>
          <p:cNvSpPr/>
          <p:nvPr/>
        </p:nvSpPr>
        <p:spPr>
          <a:xfrm>
            <a:off x="353568" y="220497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5"/>
          <p:cNvSpPr/>
          <p:nvPr/>
        </p:nvSpPr>
        <p:spPr>
          <a:xfrm>
            <a:off x="798575" y="220497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6"/>
          <p:cNvSpPr/>
          <p:nvPr/>
        </p:nvSpPr>
        <p:spPr>
          <a:xfrm>
            <a:off x="1243584" y="220497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7"/>
          <p:cNvSpPr/>
          <p:nvPr/>
        </p:nvSpPr>
        <p:spPr>
          <a:xfrm>
            <a:off x="353568" y="258597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8"/>
          <p:cNvSpPr/>
          <p:nvPr/>
        </p:nvSpPr>
        <p:spPr>
          <a:xfrm>
            <a:off x="795528" y="258597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9"/>
          <p:cNvSpPr/>
          <p:nvPr/>
        </p:nvSpPr>
        <p:spPr>
          <a:xfrm>
            <a:off x="1243584" y="258597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0"/>
          <p:cNvSpPr/>
          <p:nvPr/>
        </p:nvSpPr>
        <p:spPr>
          <a:xfrm>
            <a:off x="353568" y="30507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1"/>
          <p:cNvSpPr/>
          <p:nvPr/>
        </p:nvSpPr>
        <p:spPr>
          <a:xfrm>
            <a:off x="798575" y="30507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2"/>
          <p:cNvSpPr/>
          <p:nvPr/>
        </p:nvSpPr>
        <p:spPr>
          <a:xfrm>
            <a:off x="1243584" y="30507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3"/>
          <p:cNvSpPr/>
          <p:nvPr/>
        </p:nvSpPr>
        <p:spPr>
          <a:xfrm>
            <a:off x="353568" y="3431793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4"/>
                </a:moveTo>
                <a:lnTo>
                  <a:pt x="413004" y="352044"/>
                </a:lnTo>
                <a:lnTo>
                  <a:pt x="41300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4"/>
          <p:cNvSpPr/>
          <p:nvPr/>
        </p:nvSpPr>
        <p:spPr>
          <a:xfrm>
            <a:off x="795528" y="3431793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4"/>
                </a:moveTo>
                <a:lnTo>
                  <a:pt x="413004" y="352044"/>
                </a:lnTo>
                <a:lnTo>
                  <a:pt x="41300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5"/>
          <p:cNvSpPr/>
          <p:nvPr/>
        </p:nvSpPr>
        <p:spPr>
          <a:xfrm>
            <a:off x="353568" y="391033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/>
          <p:cNvSpPr/>
          <p:nvPr/>
        </p:nvSpPr>
        <p:spPr>
          <a:xfrm>
            <a:off x="798575" y="391033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4" y="350520"/>
                </a:lnTo>
                <a:lnTo>
                  <a:pt x="413004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7"/>
          <p:cNvSpPr/>
          <p:nvPr/>
        </p:nvSpPr>
        <p:spPr>
          <a:xfrm>
            <a:off x="1687068" y="3910330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20">
                <a:moveTo>
                  <a:pt x="0" y="350520"/>
                </a:moveTo>
                <a:lnTo>
                  <a:pt x="414527" y="350520"/>
                </a:lnTo>
                <a:lnTo>
                  <a:pt x="414527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/>
          <p:nvPr/>
        </p:nvSpPr>
        <p:spPr>
          <a:xfrm>
            <a:off x="353568" y="42928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9"/>
          <p:cNvSpPr/>
          <p:nvPr/>
        </p:nvSpPr>
        <p:spPr>
          <a:xfrm>
            <a:off x="795528" y="42928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0"/>
          <p:cNvSpPr/>
          <p:nvPr/>
        </p:nvSpPr>
        <p:spPr>
          <a:xfrm>
            <a:off x="1243584" y="42928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1"/>
          <p:cNvSpPr/>
          <p:nvPr/>
        </p:nvSpPr>
        <p:spPr>
          <a:xfrm>
            <a:off x="1687068" y="4292854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5" h="350520">
                <a:moveTo>
                  <a:pt x="0" y="350519"/>
                </a:moveTo>
                <a:lnTo>
                  <a:pt x="414527" y="350519"/>
                </a:lnTo>
                <a:lnTo>
                  <a:pt x="414527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2"/>
          <p:cNvSpPr/>
          <p:nvPr/>
        </p:nvSpPr>
        <p:spPr>
          <a:xfrm>
            <a:off x="353568" y="47881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3"/>
          <p:cNvSpPr/>
          <p:nvPr/>
        </p:nvSpPr>
        <p:spPr>
          <a:xfrm>
            <a:off x="798575" y="478815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4" y="350519"/>
                </a:lnTo>
                <a:lnTo>
                  <a:pt x="413004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4"/>
          <p:cNvSpPr/>
          <p:nvPr/>
        </p:nvSpPr>
        <p:spPr>
          <a:xfrm>
            <a:off x="353568" y="5169154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4" y="352043"/>
                </a:lnTo>
                <a:lnTo>
                  <a:pt x="413004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5"/>
          <p:cNvSpPr/>
          <p:nvPr/>
        </p:nvSpPr>
        <p:spPr>
          <a:xfrm>
            <a:off x="795528" y="5169154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4" y="352043"/>
                </a:lnTo>
                <a:lnTo>
                  <a:pt x="413004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6"/>
          <p:cNvSpPr/>
          <p:nvPr/>
        </p:nvSpPr>
        <p:spPr>
          <a:xfrm>
            <a:off x="1243584" y="5169154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4" y="352043"/>
                </a:lnTo>
                <a:lnTo>
                  <a:pt x="413004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7"/>
          <p:cNvSpPr/>
          <p:nvPr/>
        </p:nvSpPr>
        <p:spPr>
          <a:xfrm>
            <a:off x="3201923" y="2188210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19">
                <a:moveTo>
                  <a:pt x="0" y="350520"/>
                </a:moveTo>
                <a:lnTo>
                  <a:pt x="414527" y="350520"/>
                </a:lnTo>
                <a:lnTo>
                  <a:pt x="414527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8"/>
          <p:cNvSpPr/>
          <p:nvPr/>
        </p:nvSpPr>
        <p:spPr>
          <a:xfrm>
            <a:off x="2810256" y="30507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9"/>
          <p:cNvSpPr/>
          <p:nvPr/>
        </p:nvSpPr>
        <p:spPr>
          <a:xfrm>
            <a:off x="2805683" y="3443986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0"/>
          <p:cNvSpPr/>
          <p:nvPr/>
        </p:nvSpPr>
        <p:spPr>
          <a:xfrm>
            <a:off x="2791968" y="391033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1"/>
          <p:cNvSpPr/>
          <p:nvPr/>
        </p:nvSpPr>
        <p:spPr>
          <a:xfrm>
            <a:off x="2790444" y="4702810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2"/>
          <p:cNvSpPr/>
          <p:nvPr/>
        </p:nvSpPr>
        <p:spPr>
          <a:xfrm>
            <a:off x="3218688" y="5169154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3"/>
                </a:moveTo>
                <a:lnTo>
                  <a:pt x="413003" y="352043"/>
                </a:lnTo>
                <a:lnTo>
                  <a:pt x="413003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 Task Board (4 of 4)</a:t>
            </a:r>
            <a:br>
              <a:rPr lang="en-US" smtClean="0"/>
            </a:br>
            <a:endParaRPr lang="en-US" dirty="0"/>
          </a:p>
        </p:txBody>
      </p:sp>
      <p:sp>
        <p:nvSpPr>
          <p:cNvPr id="7" name="object 8"/>
          <p:cNvSpPr/>
          <p:nvPr/>
        </p:nvSpPr>
        <p:spPr>
          <a:xfrm>
            <a:off x="381000" y="2067242"/>
            <a:ext cx="2295525" cy="3976370"/>
          </a:xfrm>
          <a:custGeom>
            <a:avLst/>
            <a:gdLst/>
            <a:ahLst/>
            <a:cxnLst/>
            <a:rect l="l" t="t" r="r" b="b"/>
            <a:pathLst>
              <a:path w="2295525" h="3976370">
                <a:moveTo>
                  <a:pt x="0" y="3976116"/>
                </a:moveTo>
                <a:lnTo>
                  <a:pt x="2295144" y="3976116"/>
                </a:lnTo>
                <a:lnTo>
                  <a:pt x="2295144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2785871" y="2067242"/>
            <a:ext cx="2295525" cy="3976370"/>
          </a:xfrm>
          <a:custGeom>
            <a:avLst/>
            <a:gdLst/>
            <a:ahLst/>
            <a:cxnLst/>
            <a:rect l="l" t="t" r="r" b="b"/>
            <a:pathLst>
              <a:path w="2295525" h="3976370">
                <a:moveTo>
                  <a:pt x="0" y="3976116"/>
                </a:moveTo>
                <a:lnTo>
                  <a:pt x="2295144" y="3976116"/>
                </a:lnTo>
                <a:lnTo>
                  <a:pt x="2295144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5192268" y="2067242"/>
            <a:ext cx="2293620" cy="3976370"/>
          </a:xfrm>
          <a:custGeom>
            <a:avLst/>
            <a:gdLst/>
            <a:ahLst/>
            <a:cxnLst/>
            <a:rect l="l" t="t" r="r" b="b"/>
            <a:pathLst>
              <a:path w="2293620" h="3976370">
                <a:moveTo>
                  <a:pt x="0" y="3976116"/>
                </a:moveTo>
                <a:lnTo>
                  <a:pt x="2293620" y="3976116"/>
                </a:lnTo>
                <a:lnTo>
                  <a:pt x="2293620" y="0"/>
                </a:lnTo>
                <a:lnTo>
                  <a:pt x="0" y="0"/>
                </a:lnTo>
                <a:lnTo>
                  <a:pt x="0" y="3976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384048" y="1504885"/>
            <a:ext cx="2293620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2788920" y="1504885"/>
            <a:ext cx="2295525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193791" y="1504885"/>
            <a:ext cx="2295525" cy="5029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850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5343144" y="222421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5786627" y="2224214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19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6231636" y="222421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6676644" y="222421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5343144" y="260521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5783579" y="2605214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19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6231636" y="2605214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4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5343144" y="307003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5786627" y="3070033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19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6231636" y="307003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6676644" y="307003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19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/>
          <p:nvPr/>
        </p:nvSpPr>
        <p:spPr>
          <a:xfrm>
            <a:off x="5343144" y="3452557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/>
          <p:nvPr/>
        </p:nvSpPr>
        <p:spPr>
          <a:xfrm>
            <a:off x="5783579" y="3452557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20">
                <a:moveTo>
                  <a:pt x="0" y="350520"/>
                </a:moveTo>
                <a:lnTo>
                  <a:pt x="414528" y="350520"/>
                </a:lnTo>
                <a:lnTo>
                  <a:pt x="41452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6231636" y="3452557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20">
                <a:moveTo>
                  <a:pt x="0" y="350520"/>
                </a:moveTo>
                <a:lnTo>
                  <a:pt x="413003" y="350520"/>
                </a:lnTo>
                <a:lnTo>
                  <a:pt x="413003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FC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5343144" y="392956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5" h="352425">
                <a:moveTo>
                  <a:pt x="0" y="352044"/>
                </a:moveTo>
                <a:lnTo>
                  <a:pt x="413003" y="352044"/>
                </a:lnTo>
                <a:lnTo>
                  <a:pt x="41300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/>
          <p:nvPr/>
        </p:nvSpPr>
        <p:spPr>
          <a:xfrm>
            <a:off x="5786627" y="3929569"/>
            <a:ext cx="414655" cy="352425"/>
          </a:xfrm>
          <a:custGeom>
            <a:avLst/>
            <a:gdLst/>
            <a:ahLst/>
            <a:cxnLst/>
            <a:rect l="l" t="t" r="r" b="b"/>
            <a:pathLst>
              <a:path w="414654" h="352425">
                <a:moveTo>
                  <a:pt x="0" y="352044"/>
                </a:moveTo>
                <a:lnTo>
                  <a:pt x="414528" y="352044"/>
                </a:lnTo>
                <a:lnTo>
                  <a:pt x="41452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/>
          <p:cNvSpPr/>
          <p:nvPr/>
        </p:nvSpPr>
        <p:spPr>
          <a:xfrm>
            <a:off x="6231636" y="392956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4" h="352425">
                <a:moveTo>
                  <a:pt x="0" y="352044"/>
                </a:moveTo>
                <a:lnTo>
                  <a:pt x="413003" y="352044"/>
                </a:lnTo>
                <a:lnTo>
                  <a:pt x="41300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6644" y="3929569"/>
            <a:ext cx="413384" cy="352425"/>
          </a:xfrm>
          <a:custGeom>
            <a:avLst/>
            <a:gdLst/>
            <a:ahLst/>
            <a:cxnLst/>
            <a:rect l="l" t="t" r="r" b="b"/>
            <a:pathLst>
              <a:path w="413384" h="352425">
                <a:moveTo>
                  <a:pt x="0" y="352044"/>
                </a:moveTo>
                <a:lnTo>
                  <a:pt x="413003" y="352044"/>
                </a:lnTo>
                <a:lnTo>
                  <a:pt x="41300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3144" y="43120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3579" y="4312093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20">
                <a:moveTo>
                  <a:pt x="0" y="350519"/>
                </a:moveTo>
                <a:lnTo>
                  <a:pt x="414528" y="350519"/>
                </a:lnTo>
                <a:lnTo>
                  <a:pt x="414528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1636" y="43120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76644" y="43120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EF4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3144" y="48073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6627" y="4807393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20">
                <a:moveTo>
                  <a:pt x="0" y="350519"/>
                </a:moveTo>
                <a:lnTo>
                  <a:pt x="414528" y="350519"/>
                </a:lnTo>
                <a:lnTo>
                  <a:pt x="414528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31636" y="4807393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3144" y="5189918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5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83579" y="5189918"/>
            <a:ext cx="414655" cy="350520"/>
          </a:xfrm>
          <a:custGeom>
            <a:avLst/>
            <a:gdLst/>
            <a:ahLst/>
            <a:cxnLst/>
            <a:rect l="l" t="t" r="r" b="b"/>
            <a:pathLst>
              <a:path w="414654" h="350520">
                <a:moveTo>
                  <a:pt x="0" y="350519"/>
                </a:moveTo>
                <a:lnTo>
                  <a:pt x="414528" y="350519"/>
                </a:lnTo>
                <a:lnTo>
                  <a:pt x="414528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31636" y="5189918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6644" y="5189918"/>
            <a:ext cx="413384" cy="350520"/>
          </a:xfrm>
          <a:custGeom>
            <a:avLst/>
            <a:gdLst/>
            <a:ahLst/>
            <a:cxnLst/>
            <a:rect l="l" t="t" r="r" b="b"/>
            <a:pathLst>
              <a:path w="413384" h="350520">
                <a:moveTo>
                  <a:pt x="0" y="350519"/>
                </a:moveTo>
                <a:lnTo>
                  <a:pt x="413003" y="350519"/>
                </a:lnTo>
                <a:lnTo>
                  <a:pt x="413003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662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Yes</a:t>
            </a:r>
          </a:p>
          <a:p>
            <a:endParaRPr lang="en-US" smtClean="0"/>
          </a:p>
          <a:p>
            <a:r>
              <a:rPr lang="en-US" smtClean="0"/>
              <a:t>No</a:t>
            </a:r>
          </a:p>
          <a:p>
            <a:endParaRPr lang="en-US" smtClean="0"/>
          </a:p>
          <a:p>
            <a:r>
              <a:rPr lang="en-US" smtClean="0"/>
              <a:t>Not required</a:t>
            </a:r>
          </a:p>
          <a:p>
            <a:endParaRPr lang="en-US" smtClean="0"/>
          </a:p>
          <a:p>
            <a:r>
              <a:rPr lang="en-US" smtClean="0"/>
              <a:t>Need basis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Product Owner has to mandatorily participate in Daily Scrum Meeting.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Scrum Master</a:t>
            </a:r>
          </a:p>
          <a:p>
            <a:endParaRPr lang="en-US" smtClean="0"/>
          </a:p>
          <a:p>
            <a:r>
              <a:rPr lang="en-US" smtClean="0"/>
              <a:t>Scrum Team</a:t>
            </a:r>
          </a:p>
          <a:p>
            <a:endParaRPr lang="en-US" smtClean="0"/>
          </a:p>
          <a:p>
            <a:r>
              <a:rPr lang="en-US" smtClean="0"/>
              <a:t>Scrum Product Owner</a:t>
            </a:r>
          </a:p>
          <a:p>
            <a:endParaRPr lang="en-US" smtClean="0"/>
          </a:p>
          <a:p>
            <a:r>
              <a:rPr lang="en-US" smtClean="0"/>
              <a:t>Any of the above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Sprint backlog is updated by: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4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Sprint Review and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99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Review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7"/>
          <p:cNvSpPr/>
          <p:nvPr/>
        </p:nvSpPr>
        <p:spPr>
          <a:xfrm>
            <a:off x="381000" y="1242059"/>
            <a:ext cx="8686800" cy="50746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685800" y="1611871"/>
            <a:ext cx="8077200" cy="391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buSzPct val="90625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purpose </a:t>
            </a:r>
            <a:r>
              <a:rPr sz="1600" spc="-5" dirty="0">
                <a:latin typeface="Calibri"/>
                <a:cs typeface="Calibri"/>
              </a:rPr>
              <a:t>of the Sprint Review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is:</a:t>
            </a:r>
            <a:endParaRPr sz="1600" dirty="0">
              <a:latin typeface="Calibri"/>
              <a:cs typeface="Calibri"/>
            </a:endParaRPr>
          </a:p>
          <a:p>
            <a:pPr marL="523240" lvl="1" indent="-165100">
              <a:lnSpc>
                <a:spcPct val="100000"/>
              </a:lnSpc>
              <a:spcBef>
                <a:spcPts val="105"/>
              </a:spcBef>
              <a:buSzPct val="87500"/>
              <a:buFont typeface="Arial"/>
              <a:buChar char="•"/>
              <a:tabLst>
                <a:tab pos="523240" algn="l"/>
              </a:tabLst>
            </a:pPr>
            <a:r>
              <a:rPr sz="1600" spc="-10" dirty="0">
                <a:latin typeface="Calibri"/>
                <a:cs typeface="Calibri"/>
              </a:rPr>
              <a:t>Demo </a:t>
            </a:r>
            <a:r>
              <a:rPr sz="1600" spc="-5" dirty="0">
                <a:latin typeface="Calibri"/>
                <a:cs typeface="Calibri"/>
              </a:rPr>
              <a:t>what the team </a:t>
            </a:r>
            <a:r>
              <a:rPr sz="1600" spc="-10" dirty="0">
                <a:latin typeface="Calibri"/>
                <a:cs typeface="Calibri"/>
              </a:rPr>
              <a:t>has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built</a:t>
            </a:r>
            <a:endParaRPr sz="1600" dirty="0">
              <a:latin typeface="Calibri"/>
              <a:cs typeface="Calibri"/>
            </a:endParaRPr>
          </a:p>
          <a:p>
            <a:pPr marL="523240" marR="5080" lvl="1" indent="-165100">
              <a:lnSpc>
                <a:spcPts val="1730"/>
              </a:lnSpc>
              <a:spcBef>
                <a:spcPts val="620"/>
              </a:spcBef>
              <a:buSzPct val="87500"/>
              <a:buFont typeface="Arial"/>
              <a:buChar char="•"/>
              <a:tabLst>
                <a:tab pos="523240" algn="l"/>
              </a:tabLst>
            </a:pPr>
            <a:r>
              <a:rPr sz="1600" spc="-5" dirty="0">
                <a:latin typeface="Calibri"/>
                <a:cs typeface="Calibri"/>
              </a:rPr>
              <a:t>Generate feedback which the </a:t>
            </a:r>
            <a:r>
              <a:rPr sz="1600" spc="-10" dirty="0">
                <a:latin typeface="Calibri"/>
                <a:cs typeface="Calibri"/>
              </a:rPr>
              <a:t>Product Owner </a:t>
            </a:r>
            <a:r>
              <a:rPr sz="1600" spc="-5" dirty="0">
                <a:latin typeface="Calibri"/>
                <a:cs typeface="Calibri"/>
              </a:rPr>
              <a:t>can incorporate in the Product  Backlog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186055" marR="26670" indent="-173355">
              <a:lnSpc>
                <a:spcPts val="1730"/>
              </a:lnSpc>
              <a:buSzPct val="87500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Calibri"/>
                <a:cs typeface="Calibri"/>
              </a:rPr>
              <a:t>Attended by </a:t>
            </a:r>
            <a:r>
              <a:rPr sz="1600" spc="-10" dirty="0">
                <a:latin typeface="Calibri"/>
                <a:cs typeface="Calibri"/>
              </a:rPr>
              <a:t>Team, </a:t>
            </a:r>
            <a:r>
              <a:rPr sz="1600" spc="-5" dirty="0">
                <a:latin typeface="Calibri"/>
                <a:cs typeface="Calibri"/>
              </a:rPr>
              <a:t>Product </a:t>
            </a:r>
            <a:r>
              <a:rPr sz="1600" spc="-10" dirty="0">
                <a:latin typeface="Calibri"/>
                <a:cs typeface="Calibri"/>
              </a:rPr>
              <a:t>Owner, ScrumMaster, </a:t>
            </a:r>
            <a:r>
              <a:rPr sz="1600" spc="-5" dirty="0">
                <a:latin typeface="Calibri"/>
                <a:cs typeface="Calibri"/>
              </a:rPr>
              <a:t>functional managers, and any  other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stakeholders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1350" dirty="0">
              <a:latin typeface="Times New Roman"/>
              <a:cs typeface="Times New Roman"/>
            </a:endParaRPr>
          </a:p>
          <a:p>
            <a:pPr marL="186055" indent="-173355">
              <a:lnSpc>
                <a:spcPts val="1825"/>
              </a:lnSpc>
              <a:buSzPct val="90625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Calibri"/>
                <a:cs typeface="Calibri"/>
              </a:rPr>
              <a:t>A demo of what’s been built and not a presentation about what’s been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built:</a:t>
            </a:r>
          </a:p>
          <a:p>
            <a:pPr marL="523240" lvl="1" indent="-165100">
              <a:lnSpc>
                <a:spcPts val="1825"/>
              </a:lnSpc>
              <a:buSzPct val="87500"/>
              <a:buFont typeface="Arial"/>
              <a:buChar char="•"/>
              <a:tabLst>
                <a:tab pos="523240" algn="l"/>
              </a:tabLst>
            </a:pPr>
            <a:r>
              <a:rPr sz="1600" spc="-5" dirty="0">
                <a:latin typeface="Calibri"/>
                <a:cs typeface="Calibri"/>
              </a:rPr>
              <a:t>No Power Points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allowed!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3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SzPct val="87500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Calibri"/>
                <a:cs typeface="Calibri"/>
              </a:rPr>
              <a:t>Usually lasts 1-2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hours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Wingdings"/>
              <a:buChar char=""/>
            </a:pPr>
            <a:endParaRPr sz="14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SzPct val="87500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Calibri"/>
                <a:cs typeface="Calibri"/>
              </a:rPr>
              <a:t>Followed by Sprint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Retrospective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Retrospective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10"/>
          <p:cNvSpPr txBox="1"/>
          <p:nvPr/>
        </p:nvSpPr>
        <p:spPr>
          <a:xfrm>
            <a:off x="304800" y="1732661"/>
            <a:ext cx="1701164" cy="981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358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"/>
              </a:spcBef>
            </a:pPr>
            <a:endParaRPr sz="22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12"/>
          <p:cNvSpPr/>
          <p:nvPr/>
        </p:nvSpPr>
        <p:spPr>
          <a:xfrm>
            <a:off x="2144268" y="1712850"/>
            <a:ext cx="5114925" cy="1015365"/>
          </a:xfrm>
          <a:custGeom>
            <a:avLst/>
            <a:gdLst/>
            <a:ahLst/>
            <a:cxnLst/>
            <a:rect l="l" t="t" r="r" b="b"/>
            <a:pathLst>
              <a:path w="6257925" h="1015364">
                <a:moveTo>
                  <a:pt x="6257543" y="0"/>
                </a:moveTo>
                <a:lnTo>
                  <a:pt x="348360" y="0"/>
                </a:lnTo>
                <a:lnTo>
                  <a:pt x="0" y="507491"/>
                </a:lnTo>
                <a:lnTo>
                  <a:pt x="348360" y="1014983"/>
                </a:lnTo>
                <a:lnTo>
                  <a:pt x="6257543" y="1014983"/>
                </a:lnTo>
                <a:lnTo>
                  <a:pt x="625754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/>
          <p:cNvSpPr txBox="1"/>
          <p:nvPr/>
        </p:nvSpPr>
        <p:spPr>
          <a:xfrm>
            <a:off x="2501265" y="1744600"/>
            <a:ext cx="468757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1825"/>
              </a:lnSpc>
              <a:buFont typeface="Wingdings"/>
              <a:buChar char=""/>
              <a:tabLst>
                <a:tab pos="287020" algn="l"/>
              </a:tabLst>
            </a:pPr>
            <a:r>
              <a:rPr sz="1600" spc="-5" dirty="0">
                <a:latin typeface="Calibri"/>
                <a:cs typeface="Calibri"/>
              </a:rPr>
              <a:t>1-2 hour meeting </a:t>
            </a:r>
            <a:r>
              <a:rPr sz="1600" spc="-10" dirty="0">
                <a:latin typeface="Calibri"/>
                <a:cs typeface="Calibri"/>
              </a:rPr>
              <a:t>following </a:t>
            </a:r>
            <a:r>
              <a:rPr sz="1600" spc="-5" dirty="0">
                <a:latin typeface="Calibri"/>
                <a:cs typeface="Calibri"/>
              </a:rPr>
              <a:t>each </a:t>
            </a:r>
            <a:r>
              <a:rPr sz="1600" spc="-10" dirty="0">
                <a:latin typeface="Calibri"/>
                <a:cs typeface="Calibri"/>
              </a:rPr>
              <a:t>Sprint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Demo</a:t>
            </a:r>
            <a:endParaRPr sz="1600">
              <a:latin typeface="Calibri"/>
              <a:cs typeface="Calibri"/>
            </a:endParaRPr>
          </a:p>
          <a:p>
            <a:pPr marL="287020" indent="-274320">
              <a:lnSpc>
                <a:spcPts val="1730"/>
              </a:lnSpc>
              <a:buFont typeface="Wingdings"/>
              <a:buChar char=""/>
              <a:tabLst>
                <a:tab pos="287020" algn="l"/>
              </a:tabLst>
            </a:pPr>
            <a:r>
              <a:rPr sz="1600" spc="-15" dirty="0">
                <a:latin typeface="Calibri"/>
                <a:cs typeface="Calibri"/>
              </a:rPr>
              <a:t>Attended </a:t>
            </a:r>
            <a:r>
              <a:rPr sz="1600" spc="-10" dirty="0">
                <a:latin typeface="Calibri"/>
                <a:cs typeface="Calibri"/>
              </a:rPr>
              <a:t>by Product </a:t>
            </a:r>
            <a:r>
              <a:rPr sz="1600" spc="-30" dirty="0">
                <a:latin typeface="Calibri"/>
                <a:cs typeface="Calibri"/>
              </a:rPr>
              <a:t>Owner, </a:t>
            </a:r>
            <a:r>
              <a:rPr sz="1600" spc="-35" dirty="0">
                <a:latin typeface="Calibri"/>
                <a:cs typeface="Calibri"/>
              </a:rPr>
              <a:t>Team,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ScrumMaster</a:t>
            </a:r>
            <a:endParaRPr sz="1600">
              <a:latin typeface="Calibri"/>
              <a:cs typeface="Calibri"/>
            </a:endParaRPr>
          </a:p>
          <a:p>
            <a:pPr marL="287020" indent="-274320">
              <a:lnSpc>
                <a:spcPts val="1730"/>
              </a:lnSpc>
              <a:buFont typeface="Wingdings"/>
              <a:buChar char=""/>
              <a:tabLst>
                <a:tab pos="287020" algn="l"/>
              </a:tabLst>
            </a:pPr>
            <a:r>
              <a:rPr sz="1600" spc="-5" dirty="0">
                <a:latin typeface="Calibri"/>
                <a:cs typeface="Calibri"/>
              </a:rPr>
              <a:t>Usually a </a:t>
            </a:r>
            <a:r>
              <a:rPr sz="1600" spc="-10" dirty="0">
                <a:latin typeface="Calibri"/>
                <a:cs typeface="Calibri"/>
              </a:rPr>
              <a:t>neutral </a:t>
            </a:r>
            <a:r>
              <a:rPr sz="1600" spc="-15" dirty="0">
                <a:latin typeface="Calibri"/>
                <a:cs typeface="Calibri"/>
              </a:rPr>
              <a:t>person </a:t>
            </a:r>
            <a:r>
              <a:rPr sz="1600" spc="-5" dirty="0">
                <a:latin typeface="Calibri"/>
                <a:cs typeface="Calibri"/>
              </a:rPr>
              <a:t>will be </a:t>
            </a:r>
            <a:r>
              <a:rPr sz="1600" spc="-10" dirty="0">
                <a:latin typeface="Calibri"/>
                <a:cs typeface="Calibri"/>
              </a:rPr>
              <a:t>invited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facilitate</a:t>
            </a:r>
            <a:endParaRPr sz="1600">
              <a:latin typeface="Calibri"/>
              <a:cs typeface="Calibri"/>
            </a:endParaRPr>
          </a:p>
          <a:p>
            <a:pPr marL="287020" indent="-274320">
              <a:lnSpc>
                <a:spcPts val="1825"/>
              </a:lnSpc>
              <a:buFont typeface="Wingdings"/>
              <a:buChar char=""/>
              <a:tabLst>
                <a:tab pos="287020" algn="l"/>
              </a:tabLst>
            </a:pPr>
            <a:r>
              <a:rPr sz="1600" spc="-10" dirty="0">
                <a:latin typeface="Calibri"/>
                <a:cs typeface="Calibri"/>
              </a:rPr>
              <a:t>Presents </a:t>
            </a:r>
            <a:r>
              <a:rPr sz="1600" spc="-5" dirty="0">
                <a:latin typeface="Calibri"/>
                <a:cs typeface="Calibri"/>
              </a:rPr>
              <a:t>what is </a:t>
            </a:r>
            <a:r>
              <a:rPr sz="1600" spc="-10" dirty="0">
                <a:latin typeface="Calibri"/>
                <a:cs typeface="Calibri"/>
              </a:rPr>
              <a:t>working </a:t>
            </a:r>
            <a:r>
              <a:rPr sz="1600" spc="-5" dirty="0">
                <a:latin typeface="Calibri"/>
                <a:cs typeface="Calibri"/>
              </a:rPr>
              <a:t>and what </a:t>
            </a:r>
            <a:r>
              <a:rPr sz="1600" spc="-10" dirty="0">
                <a:latin typeface="Calibri"/>
                <a:cs typeface="Calibri"/>
              </a:rPr>
              <a:t>could work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16"/>
          <p:cNvSpPr/>
          <p:nvPr/>
        </p:nvSpPr>
        <p:spPr>
          <a:xfrm>
            <a:off x="2144268" y="2930525"/>
            <a:ext cx="5114925" cy="1108075"/>
          </a:xfrm>
          <a:custGeom>
            <a:avLst/>
            <a:gdLst/>
            <a:ahLst/>
            <a:cxnLst/>
            <a:rect l="l" t="t" r="r" b="b"/>
            <a:pathLst>
              <a:path w="6257925" h="1108075">
                <a:moveTo>
                  <a:pt x="6257543" y="0"/>
                </a:moveTo>
                <a:lnTo>
                  <a:pt x="380238" y="0"/>
                </a:lnTo>
                <a:lnTo>
                  <a:pt x="0" y="553974"/>
                </a:lnTo>
                <a:lnTo>
                  <a:pt x="380238" y="1107947"/>
                </a:lnTo>
                <a:lnTo>
                  <a:pt x="6257543" y="1107947"/>
                </a:lnTo>
                <a:lnTo>
                  <a:pt x="625754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 txBox="1"/>
          <p:nvPr/>
        </p:nvSpPr>
        <p:spPr>
          <a:xfrm>
            <a:off x="2484500" y="3240025"/>
            <a:ext cx="275018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1825"/>
              </a:lnSpc>
              <a:buFont typeface="Wingdings"/>
              <a:buChar char=""/>
              <a:tabLst>
                <a:tab pos="287655" algn="l"/>
              </a:tabLst>
            </a:pPr>
            <a:r>
              <a:rPr sz="1600" spc="-10" dirty="0">
                <a:latin typeface="Calibri"/>
                <a:cs typeface="Calibri"/>
              </a:rPr>
              <a:t>Accelerates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visibility</a:t>
            </a:r>
            <a:endParaRPr sz="1600">
              <a:latin typeface="Calibri"/>
              <a:cs typeface="Calibri"/>
            </a:endParaRPr>
          </a:p>
          <a:p>
            <a:pPr marL="287020" indent="-274320">
              <a:lnSpc>
                <a:spcPts val="1825"/>
              </a:lnSpc>
              <a:buFont typeface="Wingdings"/>
              <a:buChar char=""/>
              <a:tabLst>
                <a:tab pos="287655" algn="l"/>
              </a:tabLst>
            </a:pPr>
            <a:r>
              <a:rPr sz="1600" spc="-10" dirty="0">
                <a:latin typeface="Calibri"/>
                <a:cs typeface="Calibri"/>
              </a:rPr>
              <a:t>Accelerates </a:t>
            </a:r>
            <a:r>
              <a:rPr sz="1600" spc="-5" dirty="0">
                <a:latin typeface="Calibri"/>
                <a:cs typeface="Calibri"/>
              </a:rPr>
              <a:t>action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improve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8"/>
          <p:cNvSpPr txBox="1"/>
          <p:nvPr/>
        </p:nvSpPr>
        <p:spPr>
          <a:xfrm>
            <a:off x="304800" y="2933574"/>
            <a:ext cx="1701164" cy="1069975"/>
          </a:xfrm>
          <a:prstGeom prst="rect">
            <a:avLst/>
          </a:prstGeom>
          <a:solidFill>
            <a:srgbClr val="EF4E37"/>
          </a:solidFill>
        </p:spPr>
        <p:txBody>
          <a:bodyPr vert="horz" wrap="square" lIns="0" tIns="159385" rIns="0" bIns="0" rtlCol="0">
            <a:spAutoFit/>
          </a:bodyPr>
          <a:lstStyle/>
          <a:p>
            <a:pPr marL="227965" marR="160020" algn="ctr">
              <a:lnSpc>
                <a:spcPts val="1939"/>
              </a:lnSpc>
              <a:spcBef>
                <a:spcPts val="1255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8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osp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matter?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Agile manifesto – 2001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10"/>
          <p:cNvSpPr txBox="1"/>
          <p:nvPr/>
        </p:nvSpPr>
        <p:spPr>
          <a:xfrm>
            <a:off x="554227" y="2362200"/>
            <a:ext cx="2266315" cy="577850"/>
          </a:xfrm>
          <a:prstGeom prst="rect">
            <a:avLst/>
          </a:prstGeom>
          <a:solidFill>
            <a:srgbClr val="00AE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570865" marR="406400" indent="-157480">
              <a:lnSpc>
                <a:spcPts val="1939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Individuals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 </a:t>
            </a:r>
            <a:r>
              <a:rPr sz="1800" b="1" spc="-10" dirty="0">
                <a:latin typeface="Calibri"/>
                <a:cs typeface="Calibri"/>
              </a:rPr>
              <a:t>interactions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3736340" y="2362200"/>
            <a:ext cx="4333240" cy="577850"/>
          </a:xfrm>
          <a:prstGeom prst="rect">
            <a:avLst/>
          </a:prstGeom>
          <a:solidFill>
            <a:srgbClr val="83D2F6"/>
          </a:solidFill>
        </p:spPr>
        <p:txBody>
          <a:bodyPr vert="horz" wrap="square" lIns="0" tIns="895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Calibri"/>
                <a:cs typeface="Calibri"/>
              </a:rPr>
              <a:t>processes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3736340" y="3154680"/>
            <a:ext cx="4333240" cy="577850"/>
          </a:xfrm>
          <a:prstGeom prst="rect">
            <a:avLst/>
          </a:prstGeom>
          <a:solidFill>
            <a:srgbClr val="83D2F6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latin typeface="Calibri"/>
                <a:cs typeface="Calibri"/>
              </a:rPr>
              <a:t>comprehensive documentation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3736340" y="3945636"/>
            <a:ext cx="4333240" cy="577850"/>
          </a:xfrm>
          <a:prstGeom prst="rect">
            <a:avLst/>
          </a:prstGeom>
          <a:solidFill>
            <a:srgbClr val="83D2F6"/>
          </a:solidFill>
        </p:spPr>
        <p:txBody>
          <a:bodyPr vert="horz" wrap="square" lIns="0" tIns="577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5"/>
              </a:spcBef>
            </a:pPr>
            <a:r>
              <a:rPr sz="1800" spc="-15" dirty="0">
                <a:latin typeface="Calibri"/>
                <a:cs typeface="Calibri"/>
              </a:rPr>
              <a:t>contract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negotiation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4"/>
          <p:cNvSpPr txBox="1"/>
          <p:nvPr/>
        </p:nvSpPr>
        <p:spPr>
          <a:xfrm>
            <a:off x="3736340" y="4759453"/>
            <a:ext cx="4333240" cy="577850"/>
          </a:xfrm>
          <a:prstGeom prst="rect">
            <a:avLst/>
          </a:prstGeom>
          <a:solidFill>
            <a:srgbClr val="83D2F6"/>
          </a:solidFill>
        </p:spPr>
        <p:txBody>
          <a:bodyPr vert="horz" wrap="square" lIns="0" tIns="1320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40"/>
              </a:spcBef>
            </a:pPr>
            <a:r>
              <a:rPr sz="1800" spc="-10" dirty="0">
                <a:latin typeface="Calibri"/>
                <a:cs typeface="Calibri"/>
              </a:rPr>
              <a:t>following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554227" y="3154680"/>
            <a:ext cx="2266315" cy="577850"/>
          </a:xfrm>
          <a:prstGeom prst="rect">
            <a:avLst/>
          </a:prstGeom>
          <a:solidFill>
            <a:srgbClr val="8BC53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30"/>
              </a:spcBef>
            </a:pPr>
            <a:r>
              <a:rPr sz="1800" b="1" spc="-15" dirty="0">
                <a:latin typeface="Calibri"/>
                <a:cs typeface="Calibri"/>
              </a:rPr>
              <a:t>Working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554227" y="3947160"/>
            <a:ext cx="2266315" cy="577850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14224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20"/>
              </a:spcBef>
            </a:pP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collaboration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554227" y="4760977"/>
            <a:ext cx="2266315" cy="577850"/>
          </a:xfrm>
          <a:prstGeom prst="rect">
            <a:avLst/>
          </a:prstGeom>
          <a:solidFill>
            <a:srgbClr val="F09027"/>
          </a:solidFill>
        </p:spPr>
        <p:txBody>
          <a:bodyPr vert="horz" wrap="square" lIns="0" tIns="12065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50"/>
              </a:spcBef>
            </a:pPr>
            <a:r>
              <a:rPr sz="1800" b="1" spc="-5" dirty="0">
                <a:latin typeface="Calibri"/>
                <a:cs typeface="Calibri"/>
              </a:rPr>
              <a:t>Responding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3113023" y="2484121"/>
            <a:ext cx="325120" cy="402590"/>
          </a:xfrm>
          <a:custGeom>
            <a:avLst/>
            <a:gdLst/>
            <a:ahLst/>
            <a:cxnLst/>
            <a:rect l="l" t="t" r="r" b="b"/>
            <a:pathLst>
              <a:path w="325120" h="402589">
                <a:moveTo>
                  <a:pt x="162306" y="0"/>
                </a:moveTo>
                <a:lnTo>
                  <a:pt x="0" y="0"/>
                </a:lnTo>
                <a:lnTo>
                  <a:pt x="162306" y="201168"/>
                </a:lnTo>
                <a:lnTo>
                  <a:pt x="0" y="402336"/>
                </a:lnTo>
                <a:lnTo>
                  <a:pt x="162306" y="402336"/>
                </a:lnTo>
                <a:lnTo>
                  <a:pt x="324612" y="201168"/>
                </a:lnTo>
                <a:lnTo>
                  <a:pt x="162306" y="0"/>
                </a:lnTo>
                <a:close/>
              </a:path>
            </a:pathLst>
          </a:custGeom>
          <a:solidFill>
            <a:srgbClr val="00A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/>
          <p:cNvSpPr/>
          <p:nvPr/>
        </p:nvSpPr>
        <p:spPr>
          <a:xfrm>
            <a:off x="3113023" y="3285745"/>
            <a:ext cx="325120" cy="403860"/>
          </a:xfrm>
          <a:custGeom>
            <a:avLst/>
            <a:gdLst/>
            <a:ahLst/>
            <a:cxnLst/>
            <a:rect l="l" t="t" r="r" b="b"/>
            <a:pathLst>
              <a:path w="325120" h="403860">
                <a:moveTo>
                  <a:pt x="162306" y="0"/>
                </a:moveTo>
                <a:lnTo>
                  <a:pt x="0" y="0"/>
                </a:lnTo>
                <a:lnTo>
                  <a:pt x="162306" y="201929"/>
                </a:lnTo>
                <a:lnTo>
                  <a:pt x="0" y="403860"/>
                </a:lnTo>
                <a:lnTo>
                  <a:pt x="162306" y="403860"/>
                </a:lnTo>
                <a:lnTo>
                  <a:pt x="324612" y="201929"/>
                </a:lnTo>
                <a:lnTo>
                  <a:pt x="162306" y="0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/>
          <p:cNvSpPr/>
          <p:nvPr/>
        </p:nvSpPr>
        <p:spPr>
          <a:xfrm>
            <a:off x="3113023" y="4087368"/>
            <a:ext cx="326390" cy="403860"/>
          </a:xfrm>
          <a:custGeom>
            <a:avLst/>
            <a:gdLst/>
            <a:ahLst/>
            <a:cxnLst/>
            <a:rect l="l" t="t" r="r" b="b"/>
            <a:pathLst>
              <a:path w="326389" h="403860">
                <a:moveTo>
                  <a:pt x="163068" y="0"/>
                </a:moveTo>
                <a:lnTo>
                  <a:pt x="0" y="0"/>
                </a:lnTo>
                <a:lnTo>
                  <a:pt x="163068" y="201930"/>
                </a:lnTo>
                <a:lnTo>
                  <a:pt x="0" y="403859"/>
                </a:lnTo>
                <a:lnTo>
                  <a:pt x="163068" y="403859"/>
                </a:lnTo>
                <a:lnTo>
                  <a:pt x="326136" y="201930"/>
                </a:lnTo>
                <a:lnTo>
                  <a:pt x="16306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/>
          <p:cNvSpPr/>
          <p:nvPr/>
        </p:nvSpPr>
        <p:spPr>
          <a:xfrm>
            <a:off x="3116072" y="4888992"/>
            <a:ext cx="325120" cy="403860"/>
          </a:xfrm>
          <a:custGeom>
            <a:avLst/>
            <a:gdLst/>
            <a:ahLst/>
            <a:cxnLst/>
            <a:rect l="l" t="t" r="r" b="b"/>
            <a:pathLst>
              <a:path w="325120" h="403860">
                <a:moveTo>
                  <a:pt x="162306" y="0"/>
                </a:moveTo>
                <a:lnTo>
                  <a:pt x="0" y="0"/>
                </a:lnTo>
                <a:lnTo>
                  <a:pt x="162306" y="201929"/>
                </a:lnTo>
                <a:lnTo>
                  <a:pt x="0" y="403859"/>
                </a:lnTo>
                <a:lnTo>
                  <a:pt x="162306" y="403859"/>
                </a:lnTo>
                <a:lnTo>
                  <a:pt x="324612" y="201929"/>
                </a:lnTo>
                <a:lnTo>
                  <a:pt x="162306" y="0"/>
                </a:lnTo>
                <a:close/>
              </a:path>
            </a:pathLst>
          </a:custGeom>
          <a:solidFill>
            <a:srgbClr val="F09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/>
          <p:cNvSpPr txBox="1"/>
          <p:nvPr/>
        </p:nvSpPr>
        <p:spPr>
          <a:xfrm>
            <a:off x="457200" y="1447800"/>
            <a:ext cx="791718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50"/>
              </a:lnSpc>
            </a:pPr>
            <a:r>
              <a:rPr sz="2000" spc="-3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 uncovering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ways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developing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 doing it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helping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others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 it.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work we have come to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value: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381000" y="5638800"/>
            <a:ext cx="79171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 marR="184150">
              <a:lnSpc>
                <a:spcPts val="1939"/>
              </a:lnSpc>
              <a:spcBef>
                <a:spcPts val="284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means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that while there is value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items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right,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we value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items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 the 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b="1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Retrospective: Four Square Method</a:t>
            </a:r>
            <a:br>
              <a:rPr lang="en-US" smtClean="0"/>
            </a:br>
            <a:endParaRPr lang="en-US" dirty="0"/>
          </a:p>
        </p:txBody>
      </p:sp>
      <p:pic>
        <p:nvPicPr>
          <p:cNvPr id="15362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63" y="1649413"/>
            <a:ext cx="6497637" cy="398938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926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Automated build and  Continuous Integration</a:t>
            </a:r>
          </a:p>
          <a:p>
            <a:endParaRPr lang="en-US" smtClean="0"/>
          </a:p>
          <a:p>
            <a:r>
              <a:rPr lang="en-US" smtClean="0"/>
              <a:t>Automated Regression  Testing</a:t>
            </a:r>
          </a:p>
          <a:p>
            <a:endParaRPr lang="en-US" smtClean="0"/>
          </a:p>
          <a:p>
            <a:r>
              <a:rPr lang="en-US" smtClean="0"/>
              <a:t>Code Review and Rework</a:t>
            </a:r>
          </a:p>
          <a:p>
            <a:endParaRPr lang="en-US" smtClean="0"/>
          </a:p>
          <a:p>
            <a:r>
              <a:rPr lang="en-US" smtClean="0"/>
              <a:t>None of the above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Which practice does not fall under technical best practices?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8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Identify areas of  improvement</a:t>
            </a:r>
          </a:p>
          <a:p>
            <a:endParaRPr lang="en-US" smtClean="0"/>
          </a:p>
          <a:p>
            <a:r>
              <a:rPr lang="en-US" smtClean="0"/>
              <a:t>Recognize team members</a:t>
            </a:r>
          </a:p>
          <a:p>
            <a:endParaRPr lang="en-US" smtClean="0"/>
          </a:p>
          <a:p>
            <a:r>
              <a:rPr lang="en-US" smtClean="0"/>
              <a:t>Inspect and Adapt</a:t>
            </a:r>
          </a:p>
          <a:p>
            <a:endParaRPr lang="en-US" smtClean="0"/>
          </a:p>
          <a:p>
            <a:r>
              <a:rPr lang="en-US" smtClean="0"/>
              <a:t>A &amp; B Only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2. Retrospective meetings help us to: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7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Agile -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18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Test Quadrants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9"/>
          <p:cNvSpPr/>
          <p:nvPr/>
        </p:nvSpPr>
        <p:spPr>
          <a:xfrm>
            <a:off x="1283716" y="1864359"/>
            <a:ext cx="2941320" cy="2193290"/>
          </a:xfrm>
          <a:custGeom>
            <a:avLst/>
            <a:gdLst/>
            <a:ahLst/>
            <a:cxnLst/>
            <a:rect l="l" t="t" r="r" b="b"/>
            <a:pathLst>
              <a:path w="2941320" h="2193290">
                <a:moveTo>
                  <a:pt x="0" y="2193036"/>
                </a:moveTo>
                <a:lnTo>
                  <a:pt x="2941320" y="2193036"/>
                </a:lnTo>
                <a:lnTo>
                  <a:pt x="2941320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1546225" y="2118106"/>
            <a:ext cx="1678939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Prototypes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Simulations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4252468" y="1864359"/>
            <a:ext cx="2941320" cy="2193290"/>
          </a:xfrm>
          <a:custGeom>
            <a:avLst/>
            <a:gdLst/>
            <a:ahLst/>
            <a:cxnLst/>
            <a:rect l="l" t="t" r="r" b="b"/>
            <a:pathLst>
              <a:path w="2941320" h="2193290">
                <a:moveTo>
                  <a:pt x="0" y="2193036"/>
                </a:moveTo>
                <a:lnTo>
                  <a:pt x="2941320" y="2193036"/>
                </a:lnTo>
                <a:lnTo>
                  <a:pt x="2941320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solidFill>
            <a:srgbClr val="83D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/>
          <p:cNvSpPr txBox="1"/>
          <p:nvPr/>
        </p:nvSpPr>
        <p:spPr>
          <a:xfrm>
            <a:off x="4789678" y="2118106"/>
            <a:ext cx="2195195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600" spc="-10" dirty="0">
                <a:latin typeface="Calibri"/>
                <a:cs typeface="Calibri"/>
              </a:rPr>
              <a:t>Exploratory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10" dirty="0">
                <a:latin typeface="Calibri"/>
                <a:cs typeface="Calibri"/>
              </a:rPr>
              <a:t>Scenarios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latin typeface="Calibri"/>
                <a:cs typeface="Calibri"/>
              </a:rPr>
              <a:t>Usability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latin typeface="Calibri"/>
                <a:cs typeface="Calibri"/>
              </a:rPr>
              <a:t>User </a:t>
            </a:r>
            <a:r>
              <a:rPr sz="1600" spc="-10" dirty="0">
                <a:latin typeface="Calibri"/>
                <a:cs typeface="Calibri"/>
              </a:rPr>
              <a:t>Acceptance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10" dirty="0">
                <a:latin typeface="Calibri"/>
                <a:cs typeface="Calibri"/>
              </a:rPr>
              <a:t>Alpha/Beta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3"/>
          <p:cNvSpPr/>
          <p:nvPr/>
        </p:nvSpPr>
        <p:spPr>
          <a:xfrm>
            <a:off x="4252468" y="4074159"/>
            <a:ext cx="2941320" cy="2193290"/>
          </a:xfrm>
          <a:custGeom>
            <a:avLst/>
            <a:gdLst/>
            <a:ahLst/>
            <a:cxnLst/>
            <a:rect l="l" t="t" r="r" b="b"/>
            <a:pathLst>
              <a:path w="2941320" h="2193290">
                <a:moveTo>
                  <a:pt x="0" y="2193036"/>
                </a:moveTo>
                <a:lnTo>
                  <a:pt x="2941320" y="2193036"/>
                </a:lnTo>
                <a:lnTo>
                  <a:pt x="2941320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solidFill>
            <a:srgbClr val="AC1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 txBox="1"/>
          <p:nvPr/>
        </p:nvSpPr>
        <p:spPr>
          <a:xfrm>
            <a:off x="4789678" y="4877053"/>
            <a:ext cx="16192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1283716" y="4074159"/>
            <a:ext cx="2941320" cy="2193290"/>
          </a:xfrm>
          <a:custGeom>
            <a:avLst/>
            <a:gdLst/>
            <a:ahLst/>
            <a:cxnLst/>
            <a:rect l="l" t="t" r="r" b="b"/>
            <a:pathLst>
              <a:path w="2941320" h="2193290">
                <a:moveTo>
                  <a:pt x="0" y="2193036"/>
                </a:moveTo>
                <a:lnTo>
                  <a:pt x="2941320" y="2193036"/>
                </a:lnTo>
                <a:lnTo>
                  <a:pt x="2941320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solidFill>
            <a:srgbClr val="8BC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/>
          <p:cNvSpPr txBox="1"/>
          <p:nvPr/>
        </p:nvSpPr>
        <p:spPr>
          <a:xfrm>
            <a:off x="1546225" y="4694174"/>
            <a:ext cx="26231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600" spc="-15" dirty="0">
                <a:latin typeface="Calibri"/>
                <a:cs typeface="Calibri"/>
              </a:rPr>
              <a:t>Performance </a:t>
            </a:r>
            <a:r>
              <a:rPr sz="1600" spc="-5" dirty="0">
                <a:latin typeface="Calibri"/>
                <a:cs typeface="Calibri"/>
              </a:rPr>
              <a:t>and load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1546225" y="5059933"/>
            <a:ext cx="148082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Font typeface="Wingdings"/>
              <a:buChar char=""/>
              <a:tabLst>
                <a:tab pos="180340" algn="l"/>
              </a:tabLst>
            </a:pPr>
            <a:r>
              <a:rPr sz="1600" spc="-5" dirty="0">
                <a:latin typeface="Calibri"/>
                <a:cs typeface="Calibri"/>
              </a:rPr>
              <a:t>Security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180340" algn="l"/>
              </a:tabLst>
            </a:pPr>
            <a:r>
              <a:rPr sz="1600" spc="5" dirty="0">
                <a:latin typeface="Calibri"/>
                <a:cs typeface="Calibri"/>
              </a:rPr>
              <a:t>‘ility’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8"/>
          <p:cNvSpPr txBox="1"/>
          <p:nvPr/>
        </p:nvSpPr>
        <p:spPr>
          <a:xfrm>
            <a:off x="3539998" y="1574926"/>
            <a:ext cx="13341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u="heavy" spc="-5" dirty="0">
                <a:latin typeface="Calibri"/>
                <a:cs typeface="Calibri"/>
              </a:rPr>
              <a:t>Business</a:t>
            </a:r>
            <a:r>
              <a:rPr sz="1600" b="1" i="1" u="heavy" spc="-55" dirty="0">
                <a:latin typeface="Calibri"/>
                <a:cs typeface="Calibri"/>
              </a:rPr>
              <a:t> </a:t>
            </a:r>
            <a:r>
              <a:rPr sz="1600" b="1" i="1" u="heavy" spc="-10" dirty="0">
                <a:latin typeface="Calibri"/>
                <a:cs typeface="Calibri"/>
              </a:rPr>
              <a:t>Facing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21"/>
          <p:cNvSpPr txBox="1"/>
          <p:nvPr/>
        </p:nvSpPr>
        <p:spPr>
          <a:xfrm>
            <a:off x="3450336" y="6286500"/>
            <a:ext cx="1569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u="heavy" spc="-20" dirty="0">
                <a:latin typeface="Calibri"/>
                <a:cs typeface="Calibri"/>
              </a:rPr>
              <a:t>Technology</a:t>
            </a:r>
            <a:r>
              <a:rPr sz="1600" b="1" i="1" u="heavy" spc="-10" dirty="0">
                <a:latin typeface="Calibri"/>
                <a:cs typeface="Calibri"/>
              </a:rPr>
              <a:t> Facing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7230871" y="3367626"/>
            <a:ext cx="228600" cy="13855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b="1" i="1" dirty="0">
                <a:latin typeface="Calibri"/>
                <a:cs typeface="Calibri"/>
              </a:rPr>
              <a:t>Critique </a:t>
            </a:r>
            <a:r>
              <a:rPr sz="1600" b="1" i="1" spc="-5" dirty="0">
                <a:latin typeface="Calibri"/>
                <a:cs typeface="Calibri"/>
              </a:rPr>
              <a:t>P</a:t>
            </a:r>
            <a:r>
              <a:rPr sz="1600" b="1" i="1" dirty="0">
                <a:latin typeface="Calibri"/>
                <a:cs typeface="Calibri"/>
              </a:rPr>
              <a:t>r</a:t>
            </a:r>
            <a:r>
              <a:rPr sz="1600" b="1" i="1" spc="-5" dirty="0">
                <a:latin typeface="Calibri"/>
                <a:cs typeface="Calibri"/>
              </a:rPr>
              <a:t>odu</a:t>
            </a:r>
            <a:r>
              <a:rPr sz="1600" b="1" i="1" dirty="0">
                <a:latin typeface="Calibri"/>
                <a:cs typeface="Calibri"/>
              </a:rPr>
              <a:t>ct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24"/>
          <p:cNvSpPr/>
          <p:nvPr/>
        </p:nvSpPr>
        <p:spPr>
          <a:xfrm>
            <a:off x="609600" y="1372744"/>
            <a:ext cx="1590040" cy="530860"/>
          </a:xfrm>
          <a:custGeom>
            <a:avLst/>
            <a:gdLst/>
            <a:ahLst/>
            <a:cxnLst/>
            <a:rect l="l" t="t" r="r" b="b"/>
            <a:pathLst>
              <a:path w="1590039" h="530860">
                <a:moveTo>
                  <a:pt x="1501140" y="0"/>
                </a:moveTo>
                <a:lnTo>
                  <a:pt x="0" y="0"/>
                </a:lnTo>
                <a:lnTo>
                  <a:pt x="0" y="441959"/>
                </a:lnTo>
                <a:lnTo>
                  <a:pt x="88392" y="530351"/>
                </a:lnTo>
                <a:lnTo>
                  <a:pt x="1589532" y="530351"/>
                </a:lnTo>
                <a:lnTo>
                  <a:pt x="1589532" y="88391"/>
                </a:lnTo>
                <a:lnTo>
                  <a:pt x="150114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/>
          <p:cNvSpPr txBox="1"/>
          <p:nvPr/>
        </p:nvSpPr>
        <p:spPr>
          <a:xfrm>
            <a:off x="855066" y="1349248"/>
            <a:ext cx="10991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6"/>
          <p:cNvSpPr txBox="1"/>
          <p:nvPr/>
        </p:nvSpPr>
        <p:spPr>
          <a:xfrm>
            <a:off x="823062" y="1596136"/>
            <a:ext cx="1163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7"/>
          <p:cNvSpPr txBox="1"/>
          <p:nvPr/>
        </p:nvSpPr>
        <p:spPr>
          <a:xfrm>
            <a:off x="3796030" y="2848863"/>
            <a:ext cx="8502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Q2	</a:t>
            </a:r>
            <a:r>
              <a:rPr sz="1800" b="1" dirty="0">
                <a:latin typeface="Calibri"/>
                <a:cs typeface="Calibri"/>
              </a:rPr>
              <a:t>Q3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815461" y="5130038"/>
            <a:ext cx="8502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</a:tabLst>
            </a:pPr>
            <a:r>
              <a:rPr sz="1800" b="1" dirty="0">
                <a:latin typeface="Calibri"/>
                <a:cs typeface="Calibri"/>
              </a:rPr>
              <a:t>Q1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9"/>
          <p:cNvSpPr/>
          <p:nvPr/>
        </p:nvSpPr>
        <p:spPr>
          <a:xfrm>
            <a:off x="6390640" y="1427988"/>
            <a:ext cx="1590040" cy="530860"/>
          </a:xfrm>
          <a:custGeom>
            <a:avLst/>
            <a:gdLst/>
            <a:ahLst/>
            <a:cxnLst/>
            <a:rect l="l" t="t" r="r" b="b"/>
            <a:pathLst>
              <a:path w="1590040" h="530860">
                <a:moveTo>
                  <a:pt x="1501139" y="0"/>
                </a:moveTo>
                <a:lnTo>
                  <a:pt x="0" y="0"/>
                </a:lnTo>
                <a:lnTo>
                  <a:pt x="0" y="441959"/>
                </a:lnTo>
                <a:lnTo>
                  <a:pt x="88391" y="530351"/>
                </a:lnTo>
                <a:lnTo>
                  <a:pt x="1589531" y="530351"/>
                </a:lnTo>
                <a:lnTo>
                  <a:pt x="1589531" y="88391"/>
                </a:lnTo>
                <a:lnTo>
                  <a:pt x="1501139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/>
          <p:cNvSpPr txBox="1"/>
          <p:nvPr/>
        </p:nvSpPr>
        <p:spPr>
          <a:xfrm>
            <a:off x="6808978" y="1527936"/>
            <a:ext cx="7537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31"/>
          <p:cNvSpPr/>
          <p:nvPr/>
        </p:nvSpPr>
        <p:spPr>
          <a:xfrm>
            <a:off x="685800" y="5921248"/>
            <a:ext cx="1590040" cy="530860"/>
          </a:xfrm>
          <a:custGeom>
            <a:avLst/>
            <a:gdLst/>
            <a:ahLst/>
            <a:cxnLst/>
            <a:rect l="l" t="t" r="r" b="b"/>
            <a:pathLst>
              <a:path w="1590039" h="530860">
                <a:moveTo>
                  <a:pt x="1501140" y="0"/>
                </a:moveTo>
                <a:lnTo>
                  <a:pt x="0" y="0"/>
                </a:lnTo>
                <a:lnTo>
                  <a:pt x="0" y="441959"/>
                </a:lnTo>
                <a:lnTo>
                  <a:pt x="88392" y="530352"/>
                </a:lnTo>
                <a:lnTo>
                  <a:pt x="1589532" y="530352"/>
                </a:lnTo>
                <a:lnTo>
                  <a:pt x="1589532" y="88391"/>
                </a:lnTo>
                <a:lnTo>
                  <a:pt x="150114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/>
          <p:cNvSpPr txBox="1"/>
          <p:nvPr/>
        </p:nvSpPr>
        <p:spPr>
          <a:xfrm>
            <a:off x="930655" y="6021528"/>
            <a:ext cx="10998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33"/>
          <p:cNvSpPr/>
          <p:nvPr/>
        </p:nvSpPr>
        <p:spPr>
          <a:xfrm>
            <a:off x="6314440" y="5826759"/>
            <a:ext cx="1591310" cy="530860"/>
          </a:xfrm>
          <a:custGeom>
            <a:avLst/>
            <a:gdLst/>
            <a:ahLst/>
            <a:cxnLst/>
            <a:rect l="l" t="t" r="r" b="b"/>
            <a:pathLst>
              <a:path w="1591309" h="530860">
                <a:moveTo>
                  <a:pt x="1502663" y="0"/>
                </a:moveTo>
                <a:lnTo>
                  <a:pt x="0" y="0"/>
                </a:lnTo>
                <a:lnTo>
                  <a:pt x="0" y="441959"/>
                </a:lnTo>
                <a:lnTo>
                  <a:pt x="88392" y="530352"/>
                </a:lnTo>
                <a:lnTo>
                  <a:pt x="1591055" y="530352"/>
                </a:lnTo>
                <a:lnTo>
                  <a:pt x="1591055" y="88391"/>
                </a:lnTo>
                <a:lnTo>
                  <a:pt x="1502663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/>
          <p:cNvSpPr txBox="1"/>
          <p:nvPr/>
        </p:nvSpPr>
        <p:spPr>
          <a:xfrm>
            <a:off x="6854063" y="5927039"/>
            <a:ext cx="51244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ools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Test Quadrants (continued)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object 8"/>
          <p:cNvSpPr txBox="1"/>
          <p:nvPr/>
        </p:nvSpPr>
        <p:spPr>
          <a:xfrm>
            <a:off x="440055" y="1395163"/>
            <a:ext cx="1312545" cy="3752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latin typeface="Calibri"/>
                <a:cs typeface="Calibri"/>
              </a:rPr>
              <a:t>Quadrant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304800" y="1770068"/>
            <a:ext cx="8104632" cy="611706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48590" rIns="0" bIns="0" rtlCol="0">
            <a:spAutoFit/>
          </a:bodyPr>
          <a:lstStyle/>
          <a:p>
            <a:pPr marL="378460" indent="-287020">
              <a:lnSpc>
                <a:spcPts val="1825"/>
              </a:lnSpc>
              <a:spcBef>
                <a:spcPts val="1170"/>
              </a:spcBef>
              <a:buFont typeface="Wingdings"/>
              <a:buChar char=""/>
              <a:tabLst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Depicts unit and </a:t>
            </a:r>
            <a:r>
              <a:rPr sz="1600" spc="-10" dirty="0">
                <a:latin typeface="Calibri"/>
                <a:cs typeface="Calibri"/>
              </a:rPr>
              <a:t>component tests written by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developers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ts val="1825"/>
              </a:lnSpc>
              <a:buFont typeface="Wingdings"/>
              <a:buChar char=""/>
              <a:tabLst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Largely automated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represent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low </a:t>
            </a:r>
            <a:r>
              <a:rPr sz="1600" spc="-15" dirty="0">
                <a:latin typeface="Calibri"/>
                <a:cs typeface="Calibri"/>
              </a:rPr>
              <a:t>cost </a:t>
            </a:r>
            <a:r>
              <a:rPr sz="1600" spc="-5" dirty="0">
                <a:latin typeface="Calibri"/>
                <a:cs typeface="Calibri"/>
              </a:rPr>
              <a:t>of ensuring that the </a:t>
            </a:r>
            <a:r>
              <a:rPr sz="1600" spc="-15" dirty="0">
                <a:latin typeface="Calibri"/>
                <a:cs typeface="Calibri"/>
              </a:rPr>
              <a:t>system works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40055" y="2516827"/>
            <a:ext cx="1312545" cy="37528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libri"/>
                <a:cs typeface="Calibri"/>
              </a:rPr>
              <a:t>Quadrant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04800" y="2891732"/>
            <a:ext cx="8104632" cy="61491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51765" rIns="0" bIns="0" rtlCol="0">
            <a:spAutoFit/>
          </a:bodyPr>
          <a:lstStyle/>
          <a:p>
            <a:pPr marL="378460" indent="-287020">
              <a:lnSpc>
                <a:spcPts val="1825"/>
              </a:lnSpc>
              <a:spcBef>
                <a:spcPts val="1195"/>
              </a:spcBef>
              <a:buFont typeface="Wingdings"/>
              <a:buChar char=""/>
              <a:tabLst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Depicts user </a:t>
            </a:r>
            <a:r>
              <a:rPr sz="1600" spc="-10" dirty="0">
                <a:latin typeface="Calibri"/>
                <a:cs typeface="Calibri"/>
              </a:rPr>
              <a:t>facing story </a:t>
            </a:r>
            <a:r>
              <a:rPr sz="1600" spc="-5" dirty="0">
                <a:latin typeface="Calibri"/>
                <a:cs typeface="Calibri"/>
              </a:rPr>
              <a:t>and functional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ts val="1825"/>
              </a:lnSpc>
              <a:buFont typeface="Wingdings"/>
              <a:buChar char=""/>
              <a:tabLst>
                <a:tab pos="379095" algn="l"/>
              </a:tabLst>
            </a:pPr>
            <a:r>
              <a:rPr sz="1600" spc="-35" dirty="0">
                <a:latin typeface="Calibri"/>
                <a:cs typeface="Calibri"/>
              </a:rPr>
              <a:t>Tests </a:t>
            </a:r>
            <a:r>
              <a:rPr sz="1600" spc="-5" dirty="0">
                <a:latin typeface="Calibri"/>
                <a:cs typeface="Calibri"/>
              </a:rPr>
              <a:t>the higher </a:t>
            </a:r>
            <a:r>
              <a:rPr sz="1600" spc="-10" dirty="0">
                <a:latin typeface="Calibri"/>
                <a:cs typeface="Calibri"/>
              </a:rPr>
              <a:t>level </a:t>
            </a:r>
            <a:r>
              <a:rPr sz="1600" spc="-15" dirty="0">
                <a:latin typeface="Calibri"/>
                <a:cs typeface="Calibri"/>
              </a:rPr>
              <a:t>features </a:t>
            </a:r>
            <a:r>
              <a:rPr sz="1600" spc="-5" dirty="0">
                <a:latin typeface="Calibri"/>
                <a:cs typeface="Calibri"/>
              </a:rPr>
              <a:t>of the </a:t>
            </a:r>
            <a:r>
              <a:rPr sz="1600" spc="-15" dirty="0">
                <a:latin typeface="Calibri"/>
                <a:cs typeface="Calibri"/>
              </a:rPr>
              <a:t>system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both </a:t>
            </a:r>
            <a:r>
              <a:rPr sz="1600" spc="-10" dirty="0">
                <a:latin typeface="Calibri"/>
                <a:cs typeface="Calibri"/>
              </a:rPr>
              <a:t>automated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manual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440055" y="3635444"/>
            <a:ext cx="1312545" cy="37655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latin typeface="Calibri"/>
                <a:cs typeface="Calibri"/>
              </a:rPr>
              <a:t>Quadrant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304800" y="4013396"/>
            <a:ext cx="8104632" cy="110236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1250">
              <a:latin typeface="Times New Roman"/>
              <a:cs typeface="Times New Roman"/>
            </a:endParaRPr>
          </a:p>
          <a:p>
            <a:pPr marL="378460" marR="147955" indent="-287020">
              <a:lnSpc>
                <a:spcPts val="1730"/>
              </a:lnSpc>
              <a:buFont typeface="Wingdings"/>
              <a:buChar char=""/>
              <a:tabLst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Depicts </a:t>
            </a:r>
            <a:r>
              <a:rPr sz="1600" spc="-15" dirty="0">
                <a:latin typeface="Calibri"/>
                <a:cs typeface="Calibri"/>
              </a:rPr>
              <a:t>system-level </a:t>
            </a:r>
            <a:r>
              <a:rPr sz="1600" spc="-10" dirty="0">
                <a:latin typeface="Calibri"/>
                <a:cs typeface="Calibri"/>
              </a:rPr>
              <a:t>tests to determine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aggregate behavior </a:t>
            </a:r>
            <a:r>
              <a:rPr sz="1600" spc="-5" dirty="0">
                <a:latin typeface="Calibri"/>
                <a:cs typeface="Calibri"/>
              </a:rPr>
              <a:t>of the </a:t>
            </a:r>
            <a:r>
              <a:rPr sz="1600" spc="-15" dirty="0">
                <a:latin typeface="Calibri"/>
                <a:cs typeface="Calibri"/>
              </a:rPr>
              <a:t>system </a:t>
            </a:r>
            <a:r>
              <a:rPr sz="1600" spc="-10" dirty="0">
                <a:latin typeface="Calibri"/>
                <a:cs typeface="Calibri"/>
              </a:rPr>
              <a:t>meets </a:t>
            </a:r>
            <a:r>
              <a:rPr sz="1600" spc="-5" dirty="0">
                <a:latin typeface="Calibri"/>
                <a:cs typeface="Calibri"/>
              </a:rPr>
              <a:t>its usability  and functionality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requirements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ts val="1605"/>
              </a:lnSpc>
              <a:buFont typeface="Wingdings"/>
              <a:buChar char=""/>
              <a:tabLst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Largely </a:t>
            </a:r>
            <a:r>
              <a:rPr sz="1600" spc="-5" dirty="0">
                <a:latin typeface="Calibri"/>
                <a:cs typeface="Calibri"/>
              </a:rPr>
              <a:t>manual since </a:t>
            </a:r>
            <a:r>
              <a:rPr sz="1600" spc="-10" dirty="0">
                <a:latin typeface="Calibri"/>
                <a:cs typeface="Calibri"/>
              </a:rPr>
              <a:t>they </a:t>
            </a:r>
            <a:r>
              <a:rPr sz="1600" spc="-15" dirty="0">
                <a:latin typeface="Calibri"/>
                <a:cs typeface="Calibri"/>
              </a:rPr>
              <a:t>involve users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testers </a:t>
            </a:r>
            <a:r>
              <a:rPr sz="1600" spc="-5" dirty="0">
                <a:latin typeface="Calibri"/>
                <a:cs typeface="Calibri"/>
              </a:rPr>
              <a:t>using the </a:t>
            </a:r>
            <a:r>
              <a:rPr sz="1600" spc="-15" dirty="0">
                <a:latin typeface="Calibri"/>
                <a:cs typeface="Calibri"/>
              </a:rPr>
              <a:t>system </a:t>
            </a:r>
            <a:r>
              <a:rPr sz="1600" spc="-5" dirty="0">
                <a:latin typeface="Calibri"/>
                <a:cs typeface="Calibri"/>
              </a:rPr>
              <a:t>in actual or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simulated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ts val="1825"/>
              </a:lnSpc>
            </a:pPr>
            <a:r>
              <a:rPr sz="1600" spc="-10" dirty="0">
                <a:latin typeface="Calibri"/>
                <a:cs typeface="Calibri"/>
              </a:rPr>
              <a:t>deployment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440055" y="5191447"/>
            <a:ext cx="1312545" cy="375285"/>
          </a:xfrm>
          <a:prstGeom prst="rect">
            <a:avLst/>
          </a:prstGeom>
          <a:solidFill>
            <a:srgbClr val="FF0482"/>
          </a:solidFill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800" b="1" spc="-5" dirty="0">
                <a:latin typeface="Calibri"/>
                <a:cs typeface="Calibri"/>
              </a:rPr>
              <a:t>Quadrant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304800" y="5566352"/>
            <a:ext cx="8104632" cy="62966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166370" rIns="0" bIns="0" rtlCol="0">
            <a:spAutoFit/>
          </a:bodyPr>
          <a:lstStyle/>
          <a:p>
            <a:pPr marL="434340" indent="-342900">
              <a:lnSpc>
                <a:spcPts val="1825"/>
              </a:lnSpc>
              <a:spcBef>
                <a:spcPts val="1310"/>
              </a:spcBef>
              <a:buFont typeface="Wingdings"/>
              <a:buChar char=""/>
              <a:tabLst>
                <a:tab pos="434975" algn="l"/>
              </a:tabLst>
            </a:pPr>
            <a:r>
              <a:rPr sz="1600" spc="-10" dirty="0">
                <a:latin typeface="Calibri"/>
                <a:cs typeface="Calibri"/>
              </a:rPr>
              <a:t>Ensures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system </a:t>
            </a:r>
            <a:r>
              <a:rPr sz="1600" spc="-10" dirty="0">
                <a:latin typeface="Calibri"/>
                <a:cs typeface="Calibri"/>
              </a:rPr>
              <a:t>meets </a:t>
            </a:r>
            <a:r>
              <a:rPr sz="1600" spc="-5" dirty="0">
                <a:latin typeface="Calibri"/>
                <a:cs typeface="Calibri"/>
              </a:rPr>
              <a:t>non-functional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requirements</a:t>
            </a:r>
            <a:endParaRPr sz="1600">
              <a:latin typeface="Calibri"/>
              <a:cs typeface="Calibri"/>
            </a:endParaRPr>
          </a:p>
          <a:p>
            <a:pPr marL="434340" indent="-342900">
              <a:lnSpc>
                <a:spcPts val="1825"/>
              </a:lnSpc>
              <a:buFont typeface="Wingdings"/>
              <a:buChar char=""/>
              <a:tabLst>
                <a:tab pos="434975" algn="l"/>
              </a:tabLst>
            </a:pPr>
            <a:r>
              <a:rPr sz="1600" spc="-10" dirty="0">
                <a:latin typeface="Calibri"/>
                <a:cs typeface="Calibri"/>
              </a:rPr>
              <a:t>Supported by tools such </a:t>
            </a:r>
            <a:r>
              <a:rPr sz="1600" spc="-5" dirty="0">
                <a:latin typeface="Calibri"/>
                <a:cs typeface="Calibri"/>
              </a:rPr>
              <a:t>as load, </a:t>
            </a:r>
            <a:r>
              <a:rPr sz="1600" spc="-10" dirty="0">
                <a:latin typeface="Calibri"/>
                <a:cs typeface="Calibri"/>
              </a:rPr>
              <a:t>performance,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0" dirty="0">
                <a:latin typeface="Calibri"/>
                <a:cs typeface="Calibri"/>
              </a:rPr>
              <a:t>specialized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tools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0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Testers are a seamless part of the team to improve and build quality into the system and work</a:t>
            </a:r>
          </a:p>
          <a:p>
            <a:r>
              <a:rPr lang="en-US" smtClean="0"/>
              <a:t>closely with the product owner. Following are the key aspects of an agile tester.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Test Quadrants (continued)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8388" y="6316663"/>
            <a:ext cx="455612" cy="365125"/>
          </a:xfrm>
        </p:spPr>
        <p:txBody>
          <a:bodyPr/>
          <a:lstStyle/>
          <a:p>
            <a:fld id="{1D7D8CBC-E37A-4E53-98E7-8F39DB2F6DEC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6386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2118" y="2739799"/>
            <a:ext cx="6543675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typical day in the life of a developer</a:t>
            </a:r>
            <a:br>
              <a:rPr lang="en-US" smtClean="0"/>
            </a:br>
            <a:endParaRPr lang="en-US" dirty="0"/>
          </a:p>
        </p:txBody>
      </p:sp>
      <p:pic>
        <p:nvPicPr>
          <p:cNvPr id="17410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216" y="1291453"/>
            <a:ext cx="8195984" cy="488074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typical day in the life of a tester</a:t>
            </a:r>
            <a:br>
              <a:rPr lang="en-US" smtClean="0"/>
            </a:br>
            <a:endParaRPr lang="en-US" dirty="0"/>
          </a:p>
        </p:txBody>
      </p:sp>
      <p:pic>
        <p:nvPicPr>
          <p:cNvPr id="18434" name="Picture 2" descr="C:\Users\AMRUT-LAPPY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57349"/>
            <a:ext cx="7924800" cy="465931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Waterfall model</a:t>
            </a:r>
            <a:br>
              <a:rPr lang="en-US" smtClean="0"/>
            </a:br>
            <a:endParaRPr lang="en-US" dirty="0"/>
          </a:p>
        </p:txBody>
      </p:sp>
      <p:pic>
        <p:nvPicPr>
          <p:cNvPr id="1026" name="Picture 2" descr="C:\Users\AMRUT-LAPPY\Desktop\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1470025"/>
            <a:ext cx="7499350" cy="44735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98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Non-functional tests</a:t>
            </a:r>
          </a:p>
          <a:p>
            <a:endParaRPr lang="en-US" smtClean="0"/>
          </a:p>
          <a:p>
            <a:r>
              <a:rPr lang="en-US" smtClean="0"/>
              <a:t>User facing story and  functional tests</a:t>
            </a:r>
          </a:p>
          <a:p>
            <a:endParaRPr lang="en-US" smtClean="0"/>
          </a:p>
          <a:p>
            <a:r>
              <a:rPr lang="en-US" smtClean="0"/>
              <a:t>Unit and Component Tests</a:t>
            </a:r>
          </a:p>
          <a:p>
            <a:endParaRPr lang="en-US" smtClean="0"/>
          </a:p>
          <a:p>
            <a:r>
              <a:rPr lang="en-US" smtClean="0"/>
              <a:t>User facing story and  functional tests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mtClean="0"/>
              <a:t>Quadrant 2 in the Agile Test Quadrants depicts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6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The Empirical process is an inspect and adapt process where the product is built  incrementally.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Empirical processes</a:t>
            </a:r>
            <a:br>
              <a:rPr lang="en-US" smtClean="0"/>
            </a:br>
            <a:endParaRPr lang="en-US" dirty="0"/>
          </a:p>
        </p:txBody>
      </p:sp>
      <p:sp>
        <p:nvSpPr>
          <p:cNvPr id="7" name="object 8"/>
          <p:cNvSpPr txBox="1"/>
          <p:nvPr/>
        </p:nvSpPr>
        <p:spPr>
          <a:xfrm>
            <a:off x="3649473" y="2674492"/>
            <a:ext cx="2214880" cy="11430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2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"/>
              </a:spcBef>
            </a:pPr>
            <a:endParaRPr sz="2650">
              <a:latin typeface="Times New Roman"/>
              <a:cs typeface="Times New Roman"/>
            </a:endParaRPr>
          </a:p>
          <a:p>
            <a:pPr marL="70802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685037" y="3875405"/>
            <a:ext cx="1719580" cy="599440"/>
          </a:xfrm>
          <a:prstGeom prst="rect">
            <a:avLst/>
          </a:prstGeom>
          <a:solidFill>
            <a:srgbClr val="00639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975"/>
              </a:spcBef>
            </a:pP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950" b="1" spc="7" baseline="25641" dirty="0">
                <a:solidFill>
                  <a:srgbClr val="FFFFFF"/>
                </a:solidFill>
                <a:latin typeface="Calibri"/>
                <a:cs typeface="Calibri"/>
              </a:rPr>
              <a:t>α</a:t>
            </a:r>
            <a:endParaRPr sz="1950" baseline="25641">
              <a:latin typeface="Calibri"/>
              <a:cs typeface="Calibri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649473" y="4942205"/>
            <a:ext cx="2214880" cy="620395"/>
          </a:xfrm>
          <a:prstGeom prst="rect">
            <a:avLst/>
          </a:prstGeom>
          <a:solidFill>
            <a:srgbClr val="EF4E37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Inspect and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Adapt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2515616" y="3159124"/>
            <a:ext cx="1134745" cy="716915"/>
          </a:xfrm>
          <a:custGeom>
            <a:avLst/>
            <a:gdLst/>
            <a:ahLst/>
            <a:cxnLst/>
            <a:rect l="l" t="t" r="r" b="b"/>
            <a:pathLst>
              <a:path w="1134745" h="716914">
                <a:moveTo>
                  <a:pt x="960628" y="57912"/>
                </a:moveTo>
                <a:lnTo>
                  <a:pt x="28956" y="57912"/>
                </a:lnTo>
                <a:lnTo>
                  <a:pt x="17680" y="60186"/>
                </a:lnTo>
                <a:lnTo>
                  <a:pt x="8477" y="66389"/>
                </a:lnTo>
                <a:lnTo>
                  <a:pt x="2274" y="75592"/>
                </a:lnTo>
                <a:lnTo>
                  <a:pt x="0" y="86868"/>
                </a:lnTo>
                <a:lnTo>
                  <a:pt x="0" y="716788"/>
                </a:lnTo>
                <a:lnTo>
                  <a:pt x="57912" y="716788"/>
                </a:lnTo>
                <a:lnTo>
                  <a:pt x="57912" y="115824"/>
                </a:lnTo>
                <a:lnTo>
                  <a:pt x="28956" y="115824"/>
                </a:lnTo>
                <a:lnTo>
                  <a:pt x="57912" y="86868"/>
                </a:lnTo>
                <a:lnTo>
                  <a:pt x="960628" y="86868"/>
                </a:lnTo>
                <a:lnTo>
                  <a:pt x="960628" y="57912"/>
                </a:lnTo>
                <a:close/>
              </a:path>
              <a:path w="1134745" h="716914">
                <a:moveTo>
                  <a:pt x="960628" y="0"/>
                </a:moveTo>
                <a:lnTo>
                  <a:pt x="960628" y="173736"/>
                </a:lnTo>
                <a:lnTo>
                  <a:pt x="1076452" y="115824"/>
                </a:lnTo>
                <a:lnTo>
                  <a:pt x="989584" y="115824"/>
                </a:lnTo>
                <a:lnTo>
                  <a:pt x="989584" y="57912"/>
                </a:lnTo>
                <a:lnTo>
                  <a:pt x="1076451" y="57912"/>
                </a:lnTo>
                <a:lnTo>
                  <a:pt x="960628" y="0"/>
                </a:lnTo>
                <a:close/>
              </a:path>
              <a:path w="1134745" h="716914">
                <a:moveTo>
                  <a:pt x="57912" y="86868"/>
                </a:moveTo>
                <a:lnTo>
                  <a:pt x="28956" y="115824"/>
                </a:lnTo>
                <a:lnTo>
                  <a:pt x="57912" y="115824"/>
                </a:lnTo>
                <a:lnTo>
                  <a:pt x="57912" y="86868"/>
                </a:lnTo>
                <a:close/>
              </a:path>
              <a:path w="1134745" h="716914">
                <a:moveTo>
                  <a:pt x="960628" y="86868"/>
                </a:moveTo>
                <a:lnTo>
                  <a:pt x="57912" y="86868"/>
                </a:lnTo>
                <a:lnTo>
                  <a:pt x="57912" y="115824"/>
                </a:lnTo>
                <a:lnTo>
                  <a:pt x="960628" y="115824"/>
                </a:lnTo>
                <a:lnTo>
                  <a:pt x="960628" y="86868"/>
                </a:lnTo>
                <a:close/>
              </a:path>
              <a:path w="1134745" h="716914">
                <a:moveTo>
                  <a:pt x="1076451" y="57912"/>
                </a:moveTo>
                <a:lnTo>
                  <a:pt x="989584" y="57912"/>
                </a:lnTo>
                <a:lnTo>
                  <a:pt x="989584" y="115824"/>
                </a:lnTo>
                <a:lnTo>
                  <a:pt x="1076452" y="115824"/>
                </a:lnTo>
                <a:lnTo>
                  <a:pt x="1134364" y="86868"/>
                </a:lnTo>
                <a:lnTo>
                  <a:pt x="1076451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863844" y="3217036"/>
            <a:ext cx="1059815" cy="2122805"/>
          </a:xfrm>
          <a:custGeom>
            <a:avLst/>
            <a:gdLst/>
            <a:ahLst/>
            <a:cxnLst/>
            <a:rect l="l" t="t" r="r" b="b"/>
            <a:pathLst>
              <a:path w="1059815" h="2122804">
                <a:moveTo>
                  <a:pt x="186436" y="1948688"/>
                </a:moveTo>
                <a:lnTo>
                  <a:pt x="12700" y="2035556"/>
                </a:lnTo>
                <a:lnTo>
                  <a:pt x="186436" y="2122424"/>
                </a:lnTo>
                <a:lnTo>
                  <a:pt x="186436" y="2064512"/>
                </a:lnTo>
                <a:lnTo>
                  <a:pt x="157480" y="2064512"/>
                </a:lnTo>
                <a:lnTo>
                  <a:pt x="157480" y="2006600"/>
                </a:lnTo>
                <a:lnTo>
                  <a:pt x="186436" y="2006600"/>
                </a:lnTo>
                <a:lnTo>
                  <a:pt x="186436" y="1948688"/>
                </a:lnTo>
                <a:close/>
              </a:path>
              <a:path w="1059815" h="2122804">
                <a:moveTo>
                  <a:pt x="186436" y="2006600"/>
                </a:moveTo>
                <a:lnTo>
                  <a:pt x="157480" y="2006600"/>
                </a:lnTo>
                <a:lnTo>
                  <a:pt x="157480" y="2064512"/>
                </a:lnTo>
                <a:lnTo>
                  <a:pt x="186436" y="2064512"/>
                </a:lnTo>
                <a:lnTo>
                  <a:pt x="186436" y="2006600"/>
                </a:lnTo>
                <a:close/>
              </a:path>
              <a:path w="1059815" h="2122804">
                <a:moveTo>
                  <a:pt x="1001776" y="2006600"/>
                </a:moveTo>
                <a:lnTo>
                  <a:pt x="186436" y="2006600"/>
                </a:lnTo>
                <a:lnTo>
                  <a:pt x="186436" y="2064512"/>
                </a:lnTo>
                <a:lnTo>
                  <a:pt x="1030731" y="2064512"/>
                </a:lnTo>
                <a:lnTo>
                  <a:pt x="1042007" y="2062237"/>
                </a:lnTo>
                <a:lnTo>
                  <a:pt x="1051210" y="2056034"/>
                </a:lnTo>
                <a:lnTo>
                  <a:pt x="1057413" y="2046831"/>
                </a:lnTo>
                <a:lnTo>
                  <a:pt x="1059688" y="2035556"/>
                </a:lnTo>
                <a:lnTo>
                  <a:pt x="1001776" y="2035556"/>
                </a:lnTo>
                <a:lnTo>
                  <a:pt x="1001776" y="2006600"/>
                </a:lnTo>
                <a:close/>
              </a:path>
              <a:path w="1059815" h="2122804">
                <a:moveTo>
                  <a:pt x="1001776" y="28956"/>
                </a:moveTo>
                <a:lnTo>
                  <a:pt x="1001776" y="2035556"/>
                </a:lnTo>
                <a:lnTo>
                  <a:pt x="1030731" y="2006600"/>
                </a:lnTo>
                <a:lnTo>
                  <a:pt x="1059688" y="2006600"/>
                </a:lnTo>
                <a:lnTo>
                  <a:pt x="1059688" y="57912"/>
                </a:lnTo>
                <a:lnTo>
                  <a:pt x="1030731" y="57912"/>
                </a:lnTo>
                <a:lnTo>
                  <a:pt x="1001776" y="28956"/>
                </a:lnTo>
                <a:close/>
              </a:path>
              <a:path w="1059815" h="2122804">
                <a:moveTo>
                  <a:pt x="1059688" y="2006600"/>
                </a:moveTo>
                <a:lnTo>
                  <a:pt x="1030731" y="2006600"/>
                </a:lnTo>
                <a:lnTo>
                  <a:pt x="1001776" y="2035556"/>
                </a:lnTo>
                <a:lnTo>
                  <a:pt x="1059688" y="2035556"/>
                </a:lnTo>
                <a:lnTo>
                  <a:pt x="1059688" y="2006600"/>
                </a:lnTo>
                <a:close/>
              </a:path>
              <a:path w="1059815" h="2122804">
                <a:moveTo>
                  <a:pt x="1030731" y="0"/>
                </a:moveTo>
                <a:lnTo>
                  <a:pt x="0" y="0"/>
                </a:lnTo>
                <a:lnTo>
                  <a:pt x="0" y="57912"/>
                </a:lnTo>
                <a:lnTo>
                  <a:pt x="1001776" y="57912"/>
                </a:lnTo>
                <a:lnTo>
                  <a:pt x="1001776" y="28956"/>
                </a:lnTo>
                <a:lnTo>
                  <a:pt x="1059688" y="28956"/>
                </a:lnTo>
                <a:lnTo>
                  <a:pt x="1057413" y="17680"/>
                </a:lnTo>
                <a:lnTo>
                  <a:pt x="1051210" y="8477"/>
                </a:lnTo>
                <a:lnTo>
                  <a:pt x="1042007" y="2274"/>
                </a:lnTo>
                <a:lnTo>
                  <a:pt x="1030731" y="0"/>
                </a:lnTo>
                <a:close/>
              </a:path>
              <a:path w="1059815" h="2122804">
                <a:moveTo>
                  <a:pt x="1059688" y="28956"/>
                </a:moveTo>
                <a:lnTo>
                  <a:pt x="1001776" y="28956"/>
                </a:lnTo>
                <a:lnTo>
                  <a:pt x="1030731" y="57912"/>
                </a:lnTo>
                <a:lnTo>
                  <a:pt x="1059688" y="57912"/>
                </a:lnTo>
                <a:lnTo>
                  <a:pt x="1059688" y="289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 txBox="1"/>
          <p:nvPr/>
        </p:nvSpPr>
        <p:spPr>
          <a:xfrm>
            <a:off x="6052820" y="3823588"/>
            <a:ext cx="1719580" cy="59944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2382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97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β</a:t>
            </a:r>
            <a:endParaRPr sz="1950" baseline="25641">
              <a:latin typeface="Calibri"/>
              <a:cs typeface="Calibri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2457704" y="4474337"/>
            <a:ext cx="1192530" cy="807085"/>
          </a:xfrm>
          <a:custGeom>
            <a:avLst/>
            <a:gdLst/>
            <a:ahLst/>
            <a:cxnLst/>
            <a:rect l="l" t="t" r="r" b="b"/>
            <a:pathLst>
              <a:path w="1192529" h="807085">
                <a:moveTo>
                  <a:pt x="115824" y="144780"/>
                </a:moveTo>
                <a:lnTo>
                  <a:pt x="57912" y="144780"/>
                </a:lnTo>
                <a:lnTo>
                  <a:pt x="57912" y="778002"/>
                </a:lnTo>
                <a:lnTo>
                  <a:pt x="60186" y="789277"/>
                </a:lnTo>
                <a:lnTo>
                  <a:pt x="66389" y="798480"/>
                </a:lnTo>
                <a:lnTo>
                  <a:pt x="75592" y="804683"/>
                </a:lnTo>
                <a:lnTo>
                  <a:pt x="86868" y="806958"/>
                </a:lnTo>
                <a:lnTo>
                  <a:pt x="1192276" y="806958"/>
                </a:lnTo>
                <a:lnTo>
                  <a:pt x="1192276" y="778002"/>
                </a:lnTo>
                <a:lnTo>
                  <a:pt x="115824" y="778002"/>
                </a:lnTo>
                <a:lnTo>
                  <a:pt x="86868" y="749046"/>
                </a:lnTo>
                <a:lnTo>
                  <a:pt x="115824" y="749046"/>
                </a:lnTo>
                <a:lnTo>
                  <a:pt x="115824" y="144780"/>
                </a:lnTo>
                <a:close/>
              </a:path>
              <a:path w="1192529" h="807085">
                <a:moveTo>
                  <a:pt x="115824" y="749046"/>
                </a:moveTo>
                <a:lnTo>
                  <a:pt x="86868" y="749046"/>
                </a:lnTo>
                <a:lnTo>
                  <a:pt x="115824" y="778002"/>
                </a:lnTo>
                <a:lnTo>
                  <a:pt x="115824" y="749046"/>
                </a:lnTo>
                <a:close/>
              </a:path>
              <a:path w="1192529" h="807085">
                <a:moveTo>
                  <a:pt x="1192276" y="749046"/>
                </a:moveTo>
                <a:lnTo>
                  <a:pt x="115824" y="749046"/>
                </a:lnTo>
                <a:lnTo>
                  <a:pt x="115824" y="778002"/>
                </a:lnTo>
                <a:lnTo>
                  <a:pt x="1192276" y="778002"/>
                </a:lnTo>
                <a:lnTo>
                  <a:pt x="1192276" y="749046"/>
                </a:lnTo>
                <a:close/>
              </a:path>
              <a:path w="1192529" h="80708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7" y="144780"/>
                </a:lnTo>
                <a:lnTo>
                  <a:pt x="86868" y="0"/>
                </a:lnTo>
                <a:close/>
              </a:path>
              <a:path w="1192529" h="807085">
                <a:moveTo>
                  <a:pt x="159257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7" y="14478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Scrum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Scrum refers to a holistic or “rugby” approach—  where teams go the distance as a unit, passing the  ball back and forth—as opposed to the traditional  sequential or “relay race” approach for managing  new product development.</a:t>
            </a:r>
          </a:p>
          <a:p>
            <a:r>
              <a:rPr lang="en-US" smtClean="0"/>
              <a:t>It is not individual effort but the best coordination  of the team that will determine success.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Scrum?</a:t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T PPT Template_V1_1 (3)">
  <a:themeElements>
    <a:clrScheme name="MAIT Colors">
      <a:dk1>
        <a:sysClr val="windowText" lastClr="000000"/>
      </a:dk1>
      <a:lt1>
        <a:sysClr val="window" lastClr="FFFFFF"/>
      </a:lt1>
      <a:dk2>
        <a:srgbClr val="A65E06"/>
      </a:dk2>
      <a:lt2>
        <a:srgbClr val="D7F5F4"/>
      </a:lt2>
      <a:accent1>
        <a:srgbClr val="02918B"/>
      </a:accent1>
      <a:accent2>
        <a:srgbClr val="30BDB7"/>
      </a:accent2>
      <a:accent3>
        <a:srgbClr val="F8AC52"/>
      </a:accent3>
      <a:accent4>
        <a:srgbClr val="FBBD5A"/>
      </a:accent4>
      <a:accent5>
        <a:srgbClr val="02918B"/>
      </a:accent5>
      <a:accent6>
        <a:srgbClr val="A65E06"/>
      </a:accent6>
      <a:hlink>
        <a:srgbClr val="0563C1"/>
      </a:hlink>
      <a:folHlink>
        <a:srgbClr val="954F72"/>
      </a:folHlink>
    </a:clrScheme>
    <a:fontScheme name="MAIT Fonts">
      <a:majorFont>
        <a:latin typeface="Helvetica LT Std Cond"/>
        <a:ea typeface=""/>
        <a:cs typeface=""/>
      </a:majorFont>
      <a:minorFont>
        <a:latin typeface="Helvetica LT Std Co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T PPT Template_V1_1 (3) [Read-Only]" id="{DA27D220-DABE-48BC-8769-5AEAFC4AF990}" vid="{F1CDD9FC-34E5-42F1-85F9-AE1EC01080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MAIT PPT Template_V1_1 (3)</Template>
  <TotalTime>2410</TotalTime>
  <Words>2027</Words>
  <Application>Microsoft Office PowerPoint</Application>
  <PresentationFormat>On-screen Show (4:3)</PresentationFormat>
  <Paragraphs>435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Courier New</vt:lpstr>
      <vt:lpstr>Helvetica LT Std</vt:lpstr>
      <vt:lpstr>Helvetica LT Std Cond</vt:lpstr>
      <vt:lpstr>Helvetica LT Std Cond Light</vt:lpstr>
      <vt:lpstr>Times New Roman</vt:lpstr>
      <vt:lpstr>Wingdings</vt:lpstr>
      <vt:lpstr>MAIT PPT Template_V1_1 (3)</vt:lpstr>
      <vt:lpstr>Agile Methodology</vt:lpstr>
      <vt:lpstr>PowerPoint Presentation</vt:lpstr>
      <vt:lpstr>Client and management myths </vt:lpstr>
      <vt:lpstr>Why Agile? </vt:lpstr>
      <vt:lpstr>The Agile manifesto – 2001 </vt:lpstr>
      <vt:lpstr>Waterfall model </vt:lpstr>
      <vt:lpstr>Empirical processes </vt:lpstr>
      <vt:lpstr>PowerPoint Presentation</vt:lpstr>
      <vt:lpstr>What is Scrum? </vt:lpstr>
      <vt:lpstr>User Stories: Components </vt:lpstr>
      <vt:lpstr>An example of user stories </vt:lpstr>
      <vt:lpstr>What is an Epic? </vt:lpstr>
      <vt:lpstr>Product Backlog </vt:lpstr>
      <vt:lpstr>Case study : Some possible user stories(1 of 6) </vt:lpstr>
      <vt:lpstr>Case study : Some possible user stories(2 of 6) </vt:lpstr>
      <vt:lpstr>Case study : Some possible user stories(3 of 6) </vt:lpstr>
      <vt:lpstr>Case study : Some possible user stories(4 of 6) </vt:lpstr>
      <vt:lpstr>Case study : Some possible user stories(4 of 6) </vt:lpstr>
      <vt:lpstr>Case study : Some possible user stories(5 of 6)</vt:lpstr>
      <vt:lpstr>Case study : Some possible user stories(6 of 6) </vt:lpstr>
      <vt:lpstr>Scrum roles and responsibilities</vt:lpstr>
      <vt:lpstr>Scrum roles and responsibilities—product owner </vt:lpstr>
      <vt:lpstr>Scrum roles and responsibilities—the team </vt:lpstr>
      <vt:lpstr>Scrum Master Roles </vt:lpstr>
      <vt:lpstr>Scrum project roles in a nutshell </vt:lpstr>
      <vt:lpstr>Sprint planning </vt:lpstr>
      <vt:lpstr>Sprint Backlog </vt:lpstr>
      <vt:lpstr>Sprint Cycle: 2 Weeks </vt:lpstr>
      <vt:lpstr>Definition of Done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Scrum Meeting </vt:lpstr>
      <vt:lpstr>Daily Scrum Meeting (continued) </vt:lpstr>
      <vt:lpstr>Conduct Daily Scrum Meeting in the following scenario: </vt:lpstr>
      <vt:lpstr>Conduct Daily Scrum Meeting in the following scenario: </vt:lpstr>
      <vt:lpstr>Sprint Backlog Updation </vt:lpstr>
      <vt:lpstr>Kanban Task Board (1 of 4) </vt:lpstr>
      <vt:lpstr>Kanban Task Board (2 of 4) </vt:lpstr>
      <vt:lpstr>Kanban Task Board (3 of 4) </vt:lpstr>
      <vt:lpstr>Kanban Task Board (4 of 4) </vt:lpstr>
      <vt:lpstr>PowerPoint Presentation</vt:lpstr>
      <vt:lpstr>PowerPoint Presentation</vt:lpstr>
      <vt:lpstr>PowerPoint Presentation</vt:lpstr>
      <vt:lpstr>PowerPoint Presentation</vt:lpstr>
      <vt:lpstr>Sprint Review </vt:lpstr>
      <vt:lpstr>Sprint Retrospective </vt:lpstr>
      <vt:lpstr>Sprint Retrospective: Four Square Method </vt:lpstr>
      <vt:lpstr>PowerPoint Presentation</vt:lpstr>
      <vt:lpstr>PowerPoint Presentation</vt:lpstr>
      <vt:lpstr>PowerPoint Presentation</vt:lpstr>
      <vt:lpstr>PowerPoint Presentation</vt:lpstr>
      <vt:lpstr>Agile Test Quadrants </vt:lpstr>
      <vt:lpstr>Agile Test Quadrants (continued) </vt:lpstr>
      <vt:lpstr>Agile Test Quadrants (continued) </vt:lpstr>
      <vt:lpstr>A typical day in the life of a developer </vt:lpstr>
      <vt:lpstr>A typical day in the life of a tester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</dc:title>
  <dc:creator>Mavis DCruz [MaGE]</dc:creator>
  <cp:lastModifiedBy>Mavis DCruz [MaGE]</cp:lastModifiedBy>
  <cp:revision>2</cp:revision>
  <dcterms:created xsi:type="dcterms:W3CDTF">2014-03-11T04:24:33Z</dcterms:created>
  <dcterms:modified xsi:type="dcterms:W3CDTF">2017-04-20T17:40:24Z</dcterms:modified>
</cp:coreProperties>
</file>