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141"/>
  </p:notesMasterIdLst>
  <p:sldIdLst>
    <p:sldId id="729" r:id="rId2"/>
    <p:sldId id="863" r:id="rId3"/>
    <p:sldId id="864" r:id="rId4"/>
    <p:sldId id="865" r:id="rId5"/>
    <p:sldId id="866" r:id="rId6"/>
    <p:sldId id="867" r:id="rId7"/>
    <p:sldId id="501" r:id="rId8"/>
    <p:sldId id="503" r:id="rId9"/>
    <p:sldId id="504" r:id="rId10"/>
    <p:sldId id="505" r:id="rId11"/>
    <p:sldId id="740" r:id="rId12"/>
    <p:sldId id="543" r:id="rId13"/>
    <p:sldId id="544" r:id="rId14"/>
    <p:sldId id="545" r:id="rId15"/>
    <p:sldId id="546" r:id="rId16"/>
    <p:sldId id="547" r:id="rId17"/>
    <p:sldId id="869" r:id="rId18"/>
    <p:sldId id="870" r:id="rId19"/>
    <p:sldId id="871" r:id="rId20"/>
    <p:sldId id="872" r:id="rId21"/>
    <p:sldId id="554" r:id="rId22"/>
    <p:sldId id="555" r:id="rId23"/>
    <p:sldId id="556" r:id="rId24"/>
    <p:sldId id="557" r:id="rId25"/>
    <p:sldId id="558" r:id="rId26"/>
    <p:sldId id="559" r:id="rId27"/>
    <p:sldId id="910" r:id="rId28"/>
    <p:sldId id="561" r:id="rId29"/>
    <p:sldId id="562" r:id="rId30"/>
    <p:sldId id="567" r:id="rId31"/>
    <p:sldId id="915" r:id="rId32"/>
    <p:sldId id="916" r:id="rId33"/>
    <p:sldId id="917" r:id="rId34"/>
    <p:sldId id="568" r:id="rId35"/>
    <p:sldId id="569" r:id="rId36"/>
    <p:sldId id="570" r:id="rId37"/>
    <p:sldId id="571" r:id="rId38"/>
    <p:sldId id="573" r:id="rId39"/>
    <p:sldId id="574" r:id="rId40"/>
    <p:sldId id="575" r:id="rId41"/>
    <p:sldId id="576" r:id="rId42"/>
    <p:sldId id="911" r:id="rId43"/>
    <p:sldId id="912" r:id="rId44"/>
    <p:sldId id="577" r:id="rId45"/>
    <p:sldId id="578" r:id="rId46"/>
    <p:sldId id="579" r:id="rId47"/>
    <p:sldId id="909" r:id="rId48"/>
    <p:sldId id="580" r:id="rId49"/>
    <p:sldId id="582" r:id="rId50"/>
    <p:sldId id="873" r:id="rId51"/>
    <p:sldId id="874" r:id="rId52"/>
    <p:sldId id="612" r:id="rId53"/>
    <p:sldId id="875" r:id="rId54"/>
    <p:sldId id="736" r:id="rId55"/>
    <p:sldId id="584" r:id="rId56"/>
    <p:sldId id="585" r:id="rId57"/>
    <p:sldId id="586" r:id="rId58"/>
    <p:sldId id="587" r:id="rId59"/>
    <p:sldId id="588" r:id="rId60"/>
    <p:sldId id="589" r:id="rId61"/>
    <p:sldId id="590" r:id="rId62"/>
    <p:sldId id="591" r:id="rId63"/>
    <p:sldId id="592" r:id="rId64"/>
    <p:sldId id="593" r:id="rId65"/>
    <p:sldId id="594" r:id="rId66"/>
    <p:sldId id="595" r:id="rId67"/>
    <p:sldId id="597" r:id="rId68"/>
    <p:sldId id="598" r:id="rId69"/>
    <p:sldId id="599" r:id="rId70"/>
    <p:sldId id="600" r:id="rId71"/>
    <p:sldId id="876" r:id="rId72"/>
    <p:sldId id="877" r:id="rId73"/>
    <p:sldId id="878" r:id="rId74"/>
    <p:sldId id="601" r:id="rId75"/>
    <p:sldId id="602" r:id="rId76"/>
    <p:sldId id="603" r:id="rId77"/>
    <p:sldId id="604" r:id="rId78"/>
    <p:sldId id="605" r:id="rId79"/>
    <p:sldId id="606" r:id="rId80"/>
    <p:sldId id="607" r:id="rId81"/>
    <p:sldId id="608" r:id="rId82"/>
    <p:sldId id="618" r:id="rId83"/>
    <p:sldId id="619" r:id="rId84"/>
    <p:sldId id="620" r:id="rId85"/>
    <p:sldId id="621" r:id="rId86"/>
    <p:sldId id="622" r:id="rId87"/>
    <p:sldId id="624" r:id="rId88"/>
    <p:sldId id="625" r:id="rId89"/>
    <p:sldId id="626" r:id="rId90"/>
    <p:sldId id="627" r:id="rId91"/>
    <p:sldId id="628" r:id="rId92"/>
    <p:sldId id="629" r:id="rId93"/>
    <p:sldId id="630" r:id="rId94"/>
    <p:sldId id="631" r:id="rId95"/>
    <p:sldId id="632" r:id="rId96"/>
    <p:sldId id="633" r:id="rId97"/>
    <p:sldId id="634" r:id="rId98"/>
    <p:sldId id="879" r:id="rId99"/>
    <p:sldId id="880" r:id="rId100"/>
    <p:sldId id="636" r:id="rId101"/>
    <p:sldId id="637" r:id="rId102"/>
    <p:sldId id="638" r:id="rId103"/>
    <p:sldId id="881" r:id="rId104"/>
    <p:sldId id="882" r:id="rId105"/>
    <p:sldId id="883" r:id="rId106"/>
    <p:sldId id="884" r:id="rId107"/>
    <p:sldId id="885" r:id="rId108"/>
    <p:sldId id="886" r:id="rId109"/>
    <p:sldId id="887" r:id="rId110"/>
    <p:sldId id="888" r:id="rId111"/>
    <p:sldId id="889" r:id="rId112"/>
    <p:sldId id="890" r:id="rId113"/>
    <p:sldId id="649" r:id="rId114"/>
    <p:sldId id="650" r:id="rId115"/>
    <p:sldId id="651" r:id="rId116"/>
    <p:sldId id="652" r:id="rId117"/>
    <p:sldId id="746" r:id="rId118"/>
    <p:sldId id="747" r:id="rId119"/>
    <p:sldId id="748" r:id="rId120"/>
    <p:sldId id="749" r:id="rId121"/>
    <p:sldId id="750" r:id="rId122"/>
    <p:sldId id="751" r:id="rId123"/>
    <p:sldId id="752" r:id="rId124"/>
    <p:sldId id="753" r:id="rId125"/>
    <p:sldId id="754" r:id="rId126"/>
    <p:sldId id="756" r:id="rId127"/>
    <p:sldId id="656" r:id="rId128"/>
    <p:sldId id="657" r:id="rId129"/>
    <p:sldId id="658" r:id="rId130"/>
    <p:sldId id="659" r:id="rId131"/>
    <p:sldId id="660" r:id="rId132"/>
    <p:sldId id="758" r:id="rId133"/>
    <p:sldId id="759" r:id="rId134"/>
    <p:sldId id="728" r:id="rId135"/>
    <p:sldId id="901" r:id="rId136"/>
    <p:sldId id="903" r:id="rId137"/>
    <p:sldId id="904" r:id="rId138"/>
    <p:sldId id="905" r:id="rId139"/>
    <p:sldId id="906" r:id="rId140"/>
  </p:sldIdLst>
  <p:sldSz cx="12188825" cy="6858000"/>
  <p:notesSz cx="6858000" cy="9144000"/>
  <p:defaultTextStyle>
    <a:defPPr>
      <a:defRPr lang="en-US"/>
    </a:defPPr>
    <a:lvl1pPr marL="0" algn="l" defTabSz="1140623" rtl="0" eaLnBrk="1" latinLnBrk="0" hangingPunct="1">
      <a:defRPr sz="2200" kern="1200">
        <a:solidFill>
          <a:schemeClr val="tx1"/>
        </a:solidFill>
        <a:latin typeface="+mn-lt"/>
        <a:ea typeface="+mn-ea"/>
        <a:cs typeface="+mn-cs"/>
      </a:defRPr>
    </a:lvl1pPr>
    <a:lvl2pPr marL="570311" algn="l" defTabSz="1140623" rtl="0" eaLnBrk="1" latinLnBrk="0" hangingPunct="1">
      <a:defRPr sz="2200" kern="1200">
        <a:solidFill>
          <a:schemeClr val="tx1"/>
        </a:solidFill>
        <a:latin typeface="+mn-lt"/>
        <a:ea typeface="+mn-ea"/>
        <a:cs typeface="+mn-cs"/>
      </a:defRPr>
    </a:lvl2pPr>
    <a:lvl3pPr marL="1140623" algn="l" defTabSz="1140623" rtl="0" eaLnBrk="1" latinLnBrk="0" hangingPunct="1">
      <a:defRPr sz="2200" kern="1200">
        <a:solidFill>
          <a:schemeClr val="tx1"/>
        </a:solidFill>
        <a:latin typeface="+mn-lt"/>
        <a:ea typeface="+mn-ea"/>
        <a:cs typeface="+mn-cs"/>
      </a:defRPr>
    </a:lvl3pPr>
    <a:lvl4pPr marL="1710934" algn="l" defTabSz="1140623" rtl="0" eaLnBrk="1" latinLnBrk="0" hangingPunct="1">
      <a:defRPr sz="2200" kern="1200">
        <a:solidFill>
          <a:schemeClr val="tx1"/>
        </a:solidFill>
        <a:latin typeface="+mn-lt"/>
        <a:ea typeface="+mn-ea"/>
        <a:cs typeface="+mn-cs"/>
      </a:defRPr>
    </a:lvl4pPr>
    <a:lvl5pPr marL="2281245" algn="l" defTabSz="1140623" rtl="0" eaLnBrk="1" latinLnBrk="0" hangingPunct="1">
      <a:defRPr sz="2200" kern="1200">
        <a:solidFill>
          <a:schemeClr val="tx1"/>
        </a:solidFill>
        <a:latin typeface="+mn-lt"/>
        <a:ea typeface="+mn-ea"/>
        <a:cs typeface="+mn-cs"/>
      </a:defRPr>
    </a:lvl5pPr>
    <a:lvl6pPr marL="2851556" algn="l" defTabSz="1140623" rtl="0" eaLnBrk="1" latinLnBrk="0" hangingPunct="1">
      <a:defRPr sz="2200" kern="1200">
        <a:solidFill>
          <a:schemeClr val="tx1"/>
        </a:solidFill>
        <a:latin typeface="+mn-lt"/>
        <a:ea typeface="+mn-ea"/>
        <a:cs typeface="+mn-cs"/>
      </a:defRPr>
    </a:lvl6pPr>
    <a:lvl7pPr marL="3421868" algn="l" defTabSz="1140623" rtl="0" eaLnBrk="1" latinLnBrk="0" hangingPunct="1">
      <a:defRPr sz="2200" kern="1200">
        <a:solidFill>
          <a:schemeClr val="tx1"/>
        </a:solidFill>
        <a:latin typeface="+mn-lt"/>
        <a:ea typeface="+mn-ea"/>
        <a:cs typeface="+mn-cs"/>
      </a:defRPr>
    </a:lvl7pPr>
    <a:lvl8pPr marL="3992179" algn="l" defTabSz="1140623" rtl="0" eaLnBrk="1" latinLnBrk="0" hangingPunct="1">
      <a:defRPr sz="2200" kern="1200">
        <a:solidFill>
          <a:schemeClr val="tx1"/>
        </a:solidFill>
        <a:latin typeface="+mn-lt"/>
        <a:ea typeface="+mn-ea"/>
        <a:cs typeface="+mn-cs"/>
      </a:defRPr>
    </a:lvl8pPr>
    <a:lvl9pPr marL="4562490" algn="l" defTabSz="1140623"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nil Nagaraj [MaGE]" initials="SN[" lastIdx="50" clrIdx="0"/>
  <p:cmAuthor id="1" name="COMPUTER" initials="C"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921A"/>
    <a:srgbClr val="CE7408"/>
    <a:srgbClr val="7FB0DD"/>
    <a:srgbClr val="ED8609"/>
    <a:srgbClr val="008A54"/>
    <a:srgbClr val="00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0" autoAdjust="0"/>
    <p:restoredTop sz="94434" autoAdjust="0"/>
  </p:normalViewPr>
  <p:slideViewPr>
    <p:cSldViewPr>
      <p:cViewPr varScale="1">
        <p:scale>
          <a:sx n="74" d="100"/>
          <a:sy n="74" d="100"/>
        </p:scale>
        <p:origin x="552" y="72"/>
      </p:cViewPr>
      <p:guideLst>
        <p:guide orient="horz" pos="2160"/>
        <p:guide pos="288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9D882A-5930-41A1-9526-4C20F536C7A5}" type="doc">
      <dgm:prSet loTypeId="urn:microsoft.com/office/officeart/2005/8/layout/bProcess3" loCatId="process" qsTypeId="urn:microsoft.com/office/officeart/2005/8/quickstyle/3d4" qsCatId="3D" csTypeId="urn:microsoft.com/office/officeart/2005/8/colors/colorful5" csCatId="colorful" phldr="1"/>
      <dgm:spPr/>
      <dgm:t>
        <a:bodyPr/>
        <a:lstStyle/>
        <a:p>
          <a:endParaRPr lang="en-US"/>
        </a:p>
      </dgm:t>
    </dgm:pt>
    <dgm:pt modelId="{288EA01D-B26B-4BA9-A84A-DCAB3BF0CCE7}">
      <dgm:prSet phldrT="[Text]" custT="1"/>
      <dgm:spPr/>
      <dgm:t>
        <a:bodyPr/>
        <a:lstStyle/>
        <a:p>
          <a:r>
            <a:rPr lang="en-US" sz="1800" dirty="0" smtClean="0">
              <a:solidFill>
                <a:schemeClr val="tx1"/>
              </a:solidFill>
              <a:latin typeface="+mn-lt"/>
            </a:rPr>
            <a:t>Requirement gathering: One needs to gather as much information as possible about the details and specifications of the desired software from the client</a:t>
          </a:r>
          <a:endParaRPr lang="en-US" sz="1800" dirty="0">
            <a:solidFill>
              <a:schemeClr val="tx1"/>
            </a:solidFill>
          </a:endParaRPr>
        </a:p>
      </dgm:t>
    </dgm:pt>
    <dgm:pt modelId="{3580BF54-7E0D-4ED2-AD22-39CDD6E560C8}" type="parTrans" cxnId="{E3D89F24-16A5-4DBF-9DCC-B1C9B43C9E8C}">
      <dgm:prSet/>
      <dgm:spPr/>
      <dgm:t>
        <a:bodyPr/>
        <a:lstStyle/>
        <a:p>
          <a:endParaRPr lang="en-US">
            <a:solidFill>
              <a:schemeClr val="tx1"/>
            </a:solidFill>
          </a:endParaRPr>
        </a:p>
      </dgm:t>
    </dgm:pt>
    <dgm:pt modelId="{53D4ED2F-44C7-48FD-8BBD-C86A88D2E47D}" type="sibTrans" cxnId="{E3D89F24-16A5-4DBF-9DCC-B1C9B43C9E8C}">
      <dgm:prSet/>
      <dgm:spPr/>
      <dgm:t>
        <a:bodyPr/>
        <a:lstStyle/>
        <a:p>
          <a:endParaRPr lang="en-US">
            <a:solidFill>
              <a:schemeClr val="tx1"/>
            </a:solidFill>
          </a:endParaRPr>
        </a:p>
      </dgm:t>
    </dgm:pt>
    <dgm:pt modelId="{AE0F3BE2-C319-4484-931B-8E3302BD0E00}">
      <dgm:prSet custT="1"/>
      <dgm:spPr/>
      <dgm:t>
        <a:bodyPr/>
        <a:lstStyle/>
        <a:p>
          <a:r>
            <a:rPr lang="en-US" sz="1800" dirty="0" smtClean="0">
              <a:solidFill>
                <a:schemeClr val="tx1"/>
              </a:solidFill>
              <a:latin typeface="+mn-lt"/>
            </a:rPr>
            <a:t>Design plan: Programming languages like Java, PHP, .NET, and database like Oracle, </a:t>
          </a:r>
          <a:r>
            <a:rPr lang="en-US" sz="1800" dirty="0" err="1" smtClean="0">
              <a:solidFill>
                <a:schemeClr val="tx1"/>
              </a:solidFill>
              <a:latin typeface="+mn-lt"/>
            </a:rPr>
            <a:t>MySQL</a:t>
          </a:r>
          <a:r>
            <a:rPr lang="en-US" sz="1800" dirty="0" smtClean="0">
              <a:solidFill>
                <a:schemeClr val="tx1"/>
              </a:solidFill>
              <a:latin typeface="+mn-lt"/>
            </a:rPr>
            <a:t>, and so on that would be suited for the project, also high- level functions and architecture</a:t>
          </a:r>
        </a:p>
      </dgm:t>
    </dgm:pt>
    <dgm:pt modelId="{29C21DED-3001-4369-9547-E09030CB74D1}" type="parTrans" cxnId="{BF99AC9E-B4BB-4CB2-B9CB-8A32EBBBA192}">
      <dgm:prSet/>
      <dgm:spPr/>
      <dgm:t>
        <a:bodyPr/>
        <a:lstStyle/>
        <a:p>
          <a:endParaRPr lang="en-US">
            <a:solidFill>
              <a:schemeClr val="tx1"/>
            </a:solidFill>
          </a:endParaRPr>
        </a:p>
      </dgm:t>
    </dgm:pt>
    <dgm:pt modelId="{F36E7EB3-A183-4708-83C3-18B666937340}" type="sibTrans" cxnId="{BF99AC9E-B4BB-4CB2-B9CB-8A32EBBBA192}">
      <dgm:prSet/>
      <dgm:spPr/>
      <dgm:t>
        <a:bodyPr/>
        <a:lstStyle/>
        <a:p>
          <a:endParaRPr lang="en-US">
            <a:solidFill>
              <a:schemeClr val="tx1"/>
            </a:solidFill>
          </a:endParaRPr>
        </a:p>
      </dgm:t>
    </dgm:pt>
    <dgm:pt modelId="{F45B974D-3B43-4E9A-87B7-98BD7B5FBF55}">
      <dgm:prSet custT="1"/>
      <dgm:spPr/>
      <dgm:t>
        <a:bodyPr/>
        <a:lstStyle/>
        <a:p>
          <a:r>
            <a:rPr lang="en-US" sz="1800" dirty="0" smtClean="0">
              <a:solidFill>
                <a:schemeClr val="tx1"/>
              </a:solidFill>
              <a:latin typeface="+mn-lt"/>
            </a:rPr>
            <a:t>Built: Coding the software</a:t>
          </a:r>
        </a:p>
      </dgm:t>
    </dgm:pt>
    <dgm:pt modelId="{FFD86B36-A1C4-4F2B-8D01-4E6D98FFF0C9}" type="parTrans" cxnId="{7EED6A4C-748F-4D8C-8D99-F31046A99EB3}">
      <dgm:prSet/>
      <dgm:spPr/>
      <dgm:t>
        <a:bodyPr/>
        <a:lstStyle/>
        <a:p>
          <a:endParaRPr lang="en-US">
            <a:solidFill>
              <a:schemeClr val="tx1"/>
            </a:solidFill>
          </a:endParaRPr>
        </a:p>
      </dgm:t>
    </dgm:pt>
    <dgm:pt modelId="{E2B0E699-595E-412D-ACD4-5199C88DF2F0}" type="sibTrans" cxnId="{7EED6A4C-748F-4D8C-8D99-F31046A99EB3}">
      <dgm:prSet/>
      <dgm:spPr/>
      <dgm:t>
        <a:bodyPr/>
        <a:lstStyle/>
        <a:p>
          <a:endParaRPr lang="en-US">
            <a:solidFill>
              <a:schemeClr val="tx1"/>
            </a:solidFill>
          </a:endParaRPr>
        </a:p>
      </dgm:t>
    </dgm:pt>
    <dgm:pt modelId="{D63994D7-A429-4795-97CF-BAB74020DDB1}">
      <dgm:prSet custT="1"/>
      <dgm:spPr/>
      <dgm:t>
        <a:bodyPr/>
        <a:lstStyle/>
        <a:p>
          <a:r>
            <a:rPr lang="en-US" sz="1800" dirty="0" smtClean="0">
              <a:solidFill>
                <a:schemeClr val="tx1"/>
              </a:solidFill>
              <a:latin typeface="+mn-lt"/>
            </a:rPr>
            <a:t>Deployment: One needs to deploy the application in the respective environment</a:t>
          </a:r>
        </a:p>
      </dgm:t>
    </dgm:pt>
    <dgm:pt modelId="{C1640AAD-2E8C-416F-948D-927EF8F3E97C}" type="parTrans" cxnId="{2EFAF843-3EBC-496A-99C4-E3E3B1D3CC34}">
      <dgm:prSet/>
      <dgm:spPr/>
      <dgm:t>
        <a:bodyPr/>
        <a:lstStyle/>
        <a:p>
          <a:endParaRPr lang="en-US">
            <a:solidFill>
              <a:schemeClr val="tx1"/>
            </a:solidFill>
          </a:endParaRPr>
        </a:p>
      </dgm:t>
    </dgm:pt>
    <dgm:pt modelId="{2033C165-4428-479B-BF56-47B13DBEFF1C}" type="sibTrans" cxnId="{2EFAF843-3EBC-496A-99C4-E3E3B1D3CC34}">
      <dgm:prSet/>
      <dgm:spPr/>
      <dgm:t>
        <a:bodyPr/>
        <a:lstStyle/>
        <a:p>
          <a:endParaRPr lang="en-US">
            <a:solidFill>
              <a:schemeClr val="tx1"/>
            </a:solidFill>
          </a:endParaRPr>
        </a:p>
      </dgm:t>
    </dgm:pt>
    <dgm:pt modelId="{8E8E99C2-F9EA-40B6-8EEC-4D829035246E}">
      <dgm:prSet custT="1"/>
      <dgm:spPr/>
      <dgm:t>
        <a:bodyPr/>
        <a:lstStyle/>
        <a:p>
          <a:r>
            <a:rPr lang="en-US" sz="1800" dirty="0" smtClean="0">
              <a:solidFill>
                <a:schemeClr val="tx1"/>
              </a:solidFill>
              <a:latin typeface="+mn-lt"/>
            </a:rPr>
            <a:t>Testing: Software testing is done</a:t>
          </a:r>
        </a:p>
      </dgm:t>
    </dgm:pt>
    <dgm:pt modelId="{49E71101-FDE1-40AF-87BC-CC0B6262CF77}" type="parTrans" cxnId="{A4ECADCA-5647-4222-8175-764D89EF47E1}">
      <dgm:prSet/>
      <dgm:spPr/>
      <dgm:t>
        <a:bodyPr/>
        <a:lstStyle/>
        <a:p>
          <a:endParaRPr lang="en-US">
            <a:solidFill>
              <a:schemeClr val="tx1"/>
            </a:solidFill>
          </a:endParaRPr>
        </a:p>
      </dgm:t>
    </dgm:pt>
    <dgm:pt modelId="{135F80A5-2E51-4CE4-A6C8-9A1C32375953}" type="sibTrans" cxnId="{A4ECADCA-5647-4222-8175-764D89EF47E1}">
      <dgm:prSet/>
      <dgm:spPr/>
      <dgm:t>
        <a:bodyPr/>
        <a:lstStyle/>
        <a:p>
          <a:endParaRPr lang="en-US">
            <a:solidFill>
              <a:schemeClr val="tx1"/>
            </a:solidFill>
          </a:endParaRPr>
        </a:p>
      </dgm:t>
    </dgm:pt>
    <dgm:pt modelId="{EB5F9D47-487C-44E6-B7C4-F0968FC832B2}">
      <dgm:prSet custT="1"/>
      <dgm:spPr/>
      <dgm:t>
        <a:bodyPr/>
        <a:lstStyle/>
        <a:p>
          <a:r>
            <a:rPr lang="en-US" sz="1800" dirty="0" smtClean="0">
              <a:solidFill>
                <a:schemeClr val="tx1"/>
              </a:solidFill>
              <a:latin typeface="+mn-lt"/>
            </a:rPr>
            <a:t>Maintenance: Once your system is ready to use, you may require to change the code later on as per customer request</a:t>
          </a:r>
          <a:endParaRPr lang="en-US" sz="1800" dirty="0">
            <a:solidFill>
              <a:schemeClr val="tx1"/>
            </a:solidFill>
            <a:latin typeface="+mn-lt"/>
          </a:endParaRPr>
        </a:p>
      </dgm:t>
    </dgm:pt>
    <dgm:pt modelId="{A8E8F5F9-E4D9-4499-850F-EDCD0A646D84}" type="parTrans" cxnId="{361BD8E3-041D-4F14-ADD1-8EBF9B9523F6}">
      <dgm:prSet/>
      <dgm:spPr/>
      <dgm:t>
        <a:bodyPr/>
        <a:lstStyle/>
        <a:p>
          <a:endParaRPr lang="en-US">
            <a:solidFill>
              <a:schemeClr val="tx1"/>
            </a:solidFill>
          </a:endParaRPr>
        </a:p>
      </dgm:t>
    </dgm:pt>
    <dgm:pt modelId="{A65F11EF-5D8F-4AA4-B93D-6A550C524909}" type="sibTrans" cxnId="{361BD8E3-041D-4F14-ADD1-8EBF9B9523F6}">
      <dgm:prSet/>
      <dgm:spPr/>
      <dgm:t>
        <a:bodyPr/>
        <a:lstStyle/>
        <a:p>
          <a:endParaRPr lang="en-US">
            <a:solidFill>
              <a:schemeClr val="tx1"/>
            </a:solidFill>
          </a:endParaRPr>
        </a:p>
      </dgm:t>
    </dgm:pt>
    <dgm:pt modelId="{B1130543-89F3-45B8-890E-FEB4FE07E57B}" type="pres">
      <dgm:prSet presAssocID="{E39D882A-5930-41A1-9526-4C20F536C7A5}" presName="Name0" presStyleCnt="0">
        <dgm:presLayoutVars>
          <dgm:dir/>
          <dgm:resizeHandles val="exact"/>
        </dgm:presLayoutVars>
      </dgm:prSet>
      <dgm:spPr/>
      <dgm:t>
        <a:bodyPr/>
        <a:lstStyle/>
        <a:p>
          <a:endParaRPr lang="en-IN"/>
        </a:p>
      </dgm:t>
    </dgm:pt>
    <dgm:pt modelId="{B5A7894E-B10B-4EC1-83BB-7EE8953BAF97}" type="pres">
      <dgm:prSet presAssocID="{288EA01D-B26B-4BA9-A84A-DCAB3BF0CCE7}" presName="node" presStyleLbl="node1" presStyleIdx="0" presStyleCnt="6" custScaleX="112251">
        <dgm:presLayoutVars>
          <dgm:bulletEnabled val="1"/>
        </dgm:presLayoutVars>
      </dgm:prSet>
      <dgm:spPr/>
      <dgm:t>
        <a:bodyPr/>
        <a:lstStyle/>
        <a:p>
          <a:endParaRPr lang="en-US"/>
        </a:p>
      </dgm:t>
    </dgm:pt>
    <dgm:pt modelId="{7B75A25B-6C8A-409A-ACF5-E99F4CA31F09}" type="pres">
      <dgm:prSet presAssocID="{53D4ED2F-44C7-48FD-8BBD-C86A88D2E47D}" presName="sibTrans" presStyleLbl="sibTrans1D1" presStyleIdx="0" presStyleCnt="5"/>
      <dgm:spPr/>
      <dgm:t>
        <a:bodyPr/>
        <a:lstStyle/>
        <a:p>
          <a:endParaRPr lang="en-IN"/>
        </a:p>
      </dgm:t>
    </dgm:pt>
    <dgm:pt modelId="{7918A5F9-CED6-4DA7-ACD9-F8CC15858C52}" type="pres">
      <dgm:prSet presAssocID="{53D4ED2F-44C7-48FD-8BBD-C86A88D2E47D}" presName="connectorText" presStyleLbl="sibTrans1D1" presStyleIdx="0" presStyleCnt="5"/>
      <dgm:spPr/>
      <dgm:t>
        <a:bodyPr/>
        <a:lstStyle/>
        <a:p>
          <a:endParaRPr lang="en-IN"/>
        </a:p>
      </dgm:t>
    </dgm:pt>
    <dgm:pt modelId="{6B0F19B0-2F06-49C3-ABAD-B37DD0CBC30A}" type="pres">
      <dgm:prSet presAssocID="{AE0F3BE2-C319-4484-931B-8E3302BD0E00}" presName="node" presStyleLbl="node1" presStyleIdx="1" presStyleCnt="6" custScaleX="112251">
        <dgm:presLayoutVars>
          <dgm:bulletEnabled val="1"/>
        </dgm:presLayoutVars>
      </dgm:prSet>
      <dgm:spPr/>
      <dgm:t>
        <a:bodyPr/>
        <a:lstStyle/>
        <a:p>
          <a:endParaRPr lang="en-US"/>
        </a:p>
      </dgm:t>
    </dgm:pt>
    <dgm:pt modelId="{468E9383-90BD-432F-A779-24EEC36FC9F4}" type="pres">
      <dgm:prSet presAssocID="{F36E7EB3-A183-4708-83C3-18B666937340}" presName="sibTrans" presStyleLbl="sibTrans1D1" presStyleIdx="1" presStyleCnt="5"/>
      <dgm:spPr/>
      <dgm:t>
        <a:bodyPr/>
        <a:lstStyle/>
        <a:p>
          <a:endParaRPr lang="en-IN"/>
        </a:p>
      </dgm:t>
    </dgm:pt>
    <dgm:pt modelId="{9DE943B7-C42A-4F2F-A839-576BEAA03080}" type="pres">
      <dgm:prSet presAssocID="{F36E7EB3-A183-4708-83C3-18B666937340}" presName="connectorText" presStyleLbl="sibTrans1D1" presStyleIdx="1" presStyleCnt="5"/>
      <dgm:spPr/>
      <dgm:t>
        <a:bodyPr/>
        <a:lstStyle/>
        <a:p>
          <a:endParaRPr lang="en-IN"/>
        </a:p>
      </dgm:t>
    </dgm:pt>
    <dgm:pt modelId="{0B75C396-DE29-4698-81F8-A9983D6FA9E1}" type="pres">
      <dgm:prSet presAssocID="{F45B974D-3B43-4E9A-87B7-98BD7B5FBF55}" presName="node" presStyleLbl="node1" presStyleIdx="2" presStyleCnt="6" custScaleX="112251">
        <dgm:presLayoutVars>
          <dgm:bulletEnabled val="1"/>
        </dgm:presLayoutVars>
      </dgm:prSet>
      <dgm:spPr/>
      <dgm:t>
        <a:bodyPr/>
        <a:lstStyle/>
        <a:p>
          <a:endParaRPr lang="en-US"/>
        </a:p>
      </dgm:t>
    </dgm:pt>
    <dgm:pt modelId="{DD545A35-0149-462E-B663-037653A6B961}" type="pres">
      <dgm:prSet presAssocID="{E2B0E699-595E-412D-ACD4-5199C88DF2F0}" presName="sibTrans" presStyleLbl="sibTrans1D1" presStyleIdx="2" presStyleCnt="5"/>
      <dgm:spPr/>
      <dgm:t>
        <a:bodyPr/>
        <a:lstStyle/>
        <a:p>
          <a:endParaRPr lang="en-IN"/>
        </a:p>
      </dgm:t>
    </dgm:pt>
    <dgm:pt modelId="{6F945D28-6502-42A6-AA5B-C0B5BC336CC3}" type="pres">
      <dgm:prSet presAssocID="{E2B0E699-595E-412D-ACD4-5199C88DF2F0}" presName="connectorText" presStyleLbl="sibTrans1D1" presStyleIdx="2" presStyleCnt="5"/>
      <dgm:spPr/>
      <dgm:t>
        <a:bodyPr/>
        <a:lstStyle/>
        <a:p>
          <a:endParaRPr lang="en-IN"/>
        </a:p>
      </dgm:t>
    </dgm:pt>
    <dgm:pt modelId="{1AF965D6-DBFE-4925-8840-CB14A3C62FDB}" type="pres">
      <dgm:prSet presAssocID="{D63994D7-A429-4795-97CF-BAB74020DDB1}" presName="node" presStyleLbl="node1" presStyleIdx="3" presStyleCnt="6" custScaleX="112251">
        <dgm:presLayoutVars>
          <dgm:bulletEnabled val="1"/>
        </dgm:presLayoutVars>
      </dgm:prSet>
      <dgm:spPr/>
      <dgm:t>
        <a:bodyPr/>
        <a:lstStyle/>
        <a:p>
          <a:endParaRPr lang="en-US"/>
        </a:p>
      </dgm:t>
    </dgm:pt>
    <dgm:pt modelId="{680CFBA2-562F-4ED5-9513-5DE8A578FD11}" type="pres">
      <dgm:prSet presAssocID="{2033C165-4428-479B-BF56-47B13DBEFF1C}" presName="sibTrans" presStyleLbl="sibTrans1D1" presStyleIdx="3" presStyleCnt="5"/>
      <dgm:spPr/>
      <dgm:t>
        <a:bodyPr/>
        <a:lstStyle/>
        <a:p>
          <a:endParaRPr lang="en-IN"/>
        </a:p>
      </dgm:t>
    </dgm:pt>
    <dgm:pt modelId="{5C2D2EFD-5992-43E6-9445-96013833B0D2}" type="pres">
      <dgm:prSet presAssocID="{2033C165-4428-479B-BF56-47B13DBEFF1C}" presName="connectorText" presStyleLbl="sibTrans1D1" presStyleIdx="3" presStyleCnt="5"/>
      <dgm:spPr/>
      <dgm:t>
        <a:bodyPr/>
        <a:lstStyle/>
        <a:p>
          <a:endParaRPr lang="en-IN"/>
        </a:p>
      </dgm:t>
    </dgm:pt>
    <dgm:pt modelId="{43B2ABA7-B2DB-4107-8D7F-967764BD05A8}" type="pres">
      <dgm:prSet presAssocID="{8E8E99C2-F9EA-40B6-8EEC-4D829035246E}" presName="node" presStyleLbl="node1" presStyleIdx="4" presStyleCnt="6" custScaleX="112251">
        <dgm:presLayoutVars>
          <dgm:bulletEnabled val="1"/>
        </dgm:presLayoutVars>
      </dgm:prSet>
      <dgm:spPr/>
      <dgm:t>
        <a:bodyPr/>
        <a:lstStyle/>
        <a:p>
          <a:endParaRPr lang="en-US"/>
        </a:p>
      </dgm:t>
    </dgm:pt>
    <dgm:pt modelId="{941AA1B6-913D-4278-8418-BCE452DC48C7}" type="pres">
      <dgm:prSet presAssocID="{135F80A5-2E51-4CE4-A6C8-9A1C32375953}" presName="sibTrans" presStyleLbl="sibTrans1D1" presStyleIdx="4" presStyleCnt="5"/>
      <dgm:spPr/>
      <dgm:t>
        <a:bodyPr/>
        <a:lstStyle/>
        <a:p>
          <a:endParaRPr lang="en-IN"/>
        </a:p>
      </dgm:t>
    </dgm:pt>
    <dgm:pt modelId="{FABD342C-E1F9-404A-A8B1-96EDDB432B12}" type="pres">
      <dgm:prSet presAssocID="{135F80A5-2E51-4CE4-A6C8-9A1C32375953}" presName="connectorText" presStyleLbl="sibTrans1D1" presStyleIdx="4" presStyleCnt="5"/>
      <dgm:spPr/>
      <dgm:t>
        <a:bodyPr/>
        <a:lstStyle/>
        <a:p>
          <a:endParaRPr lang="en-IN"/>
        </a:p>
      </dgm:t>
    </dgm:pt>
    <dgm:pt modelId="{48FD1CD7-64AA-47AC-B605-41D6FF2B61DE}" type="pres">
      <dgm:prSet presAssocID="{EB5F9D47-487C-44E6-B7C4-F0968FC832B2}" presName="node" presStyleLbl="node1" presStyleIdx="5" presStyleCnt="6" custScaleX="112251">
        <dgm:presLayoutVars>
          <dgm:bulletEnabled val="1"/>
        </dgm:presLayoutVars>
      </dgm:prSet>
      <dgm:spPr/>
      <dgm:t>
        <a:bodyPr/>
        <a:lstStyle/>
        <a:p>
          <a:endParaRPr lang="en-US"/>
        </a:p>
      </dgm:t>
    </dgm:pt>
  </dgm:ptLst>
  <dgm:cxnLst>
    <dgm:cxn modelId="{A4ECADCA-5647-4222-8175-764D89EF47E1}" srcId="{E39D882A-5930-41A1-9526-4C20F536C7A5}" destId="{8E8E99C2-F9EA-40B6-8EEC-4D829035246E}" srcOrd="4" destOrd="0" parTransId="{49E71101-FDE1-40AF-87BC-CC0B6262CF77}" sibTransId="{135F80A5-2E51-4CE4-A6C8-9A1C32375953}"/>
    <dgm:cxn modelId="{7B339EF0-1B04-4F43-8E39-F91045F2C812}" type="presOf" srcId="{D63994D7-A429-4795-97CF-BAB74020DDB1}" destId="{1AF965D6-DBFE-4925-8840-CB14A3C62FDB}" srcOrd="0" destOrd="0" presId="urn:microsoft.com/office/officeart/2005/8/layout/bProcess3"/>
    <dgm:cxn modelId="{EE069A81-911D-4DDB-AFBD-0ED9B4A8AA4C}" type="presOf" srcId="{E2B0E699-595E-412D-ACD4-5199C88DF2F0}" destId="{DD545A35-0149-462E-B663-037653A6B961}" srcOrd="0" destOrd="0" presId="urn:microsoft.com/office/officeart/2005/8/layout/bProcess3"/>
    <dgm:cxn modelId="{8A7949D7-82C5-4B71-916F-0066C0103A90}" type="presOf" srcId="{F36E7EB3-A183-4708-83C3-18B666937340}" destId="{9DE943B7-C42A-4F2F-A839-576BEAA03080}" srcOrd="1" destOrd="0" presId="urn:microsoft.com/office/officeart/2005/8/layout/bProcess3"/>
    <dgm:cxn modelId="{8882FB30-B52E-4E4F-BCCB-173969BB7690}" type="presOf" srcId="{EB5F9D47-487C-44E6-B7C4-F0968FC832B2}" destId="{48FD1CD7-64AA-47AC-B605-41D6FF2B61DE}" srcOrd="0" destOrd="0" presId="urn:microsoft.com/office/officeart/2005/8/layout/bProcess3"/>
    <dgm:cxn modelId="{16F02851-FAA1-4F3E-8F10-9F3FB1FCA38F}" type="presOf" srcId="{53D4ED2F-44C7-48FD-8BBD-C86A88D2E47D}" destId="{7918A5F9-CED6-4DA7-ACD9-F8CC15858C52}" srcOrd="1" destOrd="0" presId="urn:microsoft.com/office/officeart/2005/8/layout/bProcess3"/>
    <dgm:cxn modelId="{E3D89F24-16A5-4DBF-9DCC-B1C9B43C9E8C}" srcId="{E39D882A-5930-41A1-9526-4C20F536C7A5}" destId="{288EA01D-B26B-4BA9-A84A-DCAB3BF0CCE7}" srcOrd="0" destOrd="0" parTransId="{3580BF54-7E0D-4ED2-AD22-39CDD6E560C8}" sibTransId="{53D4ED2F-44C7-48FD-8BBD-C86A88D2E47D}"/>
    <dgm:cxn modelId="{BF99AC9E-B4BB-4CB2-B9CB-8A32EBBBA192}" srcId="{E39D882A-5930-41A1-9526-4C20F536C7A5}" destId="{AE0F3BE2-C319-4484-931B-8E3302BD0E00}" srcOrd="1" destOrd="0" parTransId="{29C21DED-3001-4369-9547-E09030CB74D1}" sibTransId="{F36E7EB3-A183-4708-83C3-18B666937340}"/>
    <dgm:cxn modelId="{587A20FF-E3F4-4EB2-8D46-37C7BCDA09AC}" type="presOf" srcId="{AE0F3BE2-C319-4484-931B-8E3302BD0E00}" destId="{6B0F19B0-2F06-49C3-ABAD-B37DD0CBC30A}" srcOrd="0" destOrd="0" presId="urn:microsoft.com/office/officeart/2005/8/layout/bProcess3"/>
    <dgm:cxn modelId="{7EED6A4C-748F-4D8C-8D99-F31046A99EB3}" srcId="{E39D882A-5930-41A1-9526-4C20F536C7A5}" destId="{F45B974D-3B43-4E9A-87B7-98BD7B5FBF55}" srcOrd="2" destOrd="0" parTransId="{FFD86B36-A1C4-4F2B-8D01-4E6D98FFF0C9}" sibTransId="{E2B0E699-595E-412D-ACD4-5199C88DF2F0}"/>
    <dgm:cxn modelId="{499F16E5-A655-4C3F-BC3D-BFE37A05839A}" type="presOf" srcId="{135F80A5-2E51-4CE4-A6C8-9A1C32375953}" destId="{FABD342C-E1F9-404A-A8B1-96EDDB432B12}" srcOrd="1" destOrd="0" presId="urn:microsoft.com/office/officeart/2005/8/layout/bProcess3"/>
    <dgm:cxn modelId="{B65F8CDA-154B-4384-A2CD-5391464F84EB}" type="presOf" srcId="{2033C165-4428-479B-BF56-47B13DBEFF1C}" destId="{5C2D2EFD-5992-43E6-9445-96013833B0D2}" srcOrd="1" destOrd="0" presId="urn:microsoft.com/office/officeart/2005/8/layout/bProcess3"/>
    <dgm:cxn modelId="{FC713088-DB83-46CE-8A65-A89FA7E639DB}" type="presOf" srcId="{E2B0E699-595E-412D-ACD4-5199C88DF2F0}" destId="{6F945D28-6502-42A6-AA5B-C0B5BC336CC3}" srcOrd="1" destOrd="0" presId="urn:microsoft.com/office/officeart/2005/8/layout/bProcess3"/>
    <dgm:cxn modelId="{B1AE2B10-3380-47B4-BE02-C8B6E6960C05}" type="presOf" srcId="{288EA01D-B26B-4BA9-A84A-DCAB3BF0CCE7}" destId="{B5A7894E-B10B-4EC1-83BB-7EE8953BAF97}" srcOrd="0" destOrd="0" presId="urn:microsoft.com/office/officeart/2005/8/layout/bProcess3"/>
    <dgm:cxn modelId="{4E8AAB62-8959-4DA2-804F-B5153BEEFDB9}" type="presOf" srcId="{E39D882A-5930-41A1-9526-4C20F536C7A5}" destId="{B1130543-89F3-45B8-890E-FEB4FE07E57B}" srcOrd="0" destOrd="0" presId="urn:microsoft.com/office/officeart/2005/8/layout/bProcess3"/>
    <dgm:cxn modelId="{361BD8E3-041D-4F14-ADD1-8EBF9B9523F6}" srcId="{E39D882A-5930-41A1-9526-4C20F536C7A5}" destId="{EB5F9D47-487C-44E6-B7C4-F0968FC832B2}" srcOrd="5" destOrd="0" parTransId="{A8E8F5F9-E4D9-4499-850F-EDCD0A646D84}" sibTransId="{A65F11EF-5D8F-4AA4-B93D-6A550C524909}"/>
    <dgm:cxn modelId="{2EFAF843-3EBC-496A-99C4-E3E3B1D3CC34}" srcId="{E39D882A-5930-41A1-9526-4C20F536C7A5}" destId="{D63994D7-A429-4795-97CF-BAB74020DDB1}" srcOrd="3" destOrd="0" parTransId="{C1640AAD-2E8C-416F-948D-927EF8F3E97C}" sibTransId="{2033C165-4428-479B-BF56-47B13DBEFF1C}"/>
    <dgm:cxn modelId="{E93F8A74-9733-49AA-97AE-1E4854AFEE92}" type="presOf" srcId="{53D4ED2F-44C7-48FD-8BBD-C86A88D2E47D}" destId="{7B75A25B-6C8A-409A-ACF5-E99F4CA31F09}" srcOrd="0" destOrd="0" presId="urn:microsoft.com/office/officeart/2005/8/layout/bProcess3"/>
    <dgm:cxn modelId="{2A1F872B-AE1B-4323-912D-C0E78D225D38}" type="presOf" srcId="{2033C165-4428-479B-BF56-47B13DBEFF1C}" destId="{680CFBA2-562F-4ED5-9513-5DE8A578FD11}" srcOrd="0" destOrd="0" presId="urn:microsoft.com/office/officeart/2005/8/layout/bProcess3"/>
    <dgm:cxn modelId="{3E375A93-3D77-4E7D-8A2A-7F844ACABE08}" type="presOf" srcId="{F45B974D-3B43-4E9A-87B7-98BD7B5FBF55}" destId="{0B75C396-DE29-4698-81F8-A9983D6FA9E1}" srcOrd="0" destOrd="0" presId="urn:microsoft.com/office/officeart/2005/8/layout/bProcess3"/>
    <dgm:cxn modelId="{C904BB9D-B8AC-4D10-84CE-02AA5A39B66E}" type="presOf" srcId="{8E8E99C2-F9EA-40B6-8EEC-4D829035246E}" destId="{43B2ABA7-B2DB-4107-8D7F-967764BD05A8}" srcOrd="0" destOrd="0" presId="urn:microsoft.com/office/officeart/2005/8/layout/bProcess3"/>
    <dgm:cxn modelId="{D1B73C45-C640-4F7C-A87D-FE4F29F885EE}" type="presOf" srcId="{135F80A5-2E51-4CE4-A6C8-9A1C32375953}" destId="{941AA1B6-913D-4278-8418-BCE452DC48C7}" srcOrd="0" destOrd="0" presId="urn:microsoft.com/office/officeart/2005/8/layout/bProcess3"/>
    <dgm:cxn modelId="{AFFA8870-165E-4951-9410-32D4E0F4D8D8}" type="presOf" srcId="{F36E7EB3-A183-4708-83C3-18B666937340}" destId="{468E9383-90BD-432F-A779-24EEC36FC9F4}" srcOrd="0" destOrd="0" presId="urn:microsoft.com/office/officeart/2005/8/layout/bProcess3"/>
    <dgm:cxn modelId="{9BB8C312-14CA-49C6-90C6-E4DCFE1427BF}" type="presParOf" srcId="{B1130543-89F3-45B8-890E-FEB4FE07E57B}" destId="{B5A7894E-B10B-4EC1-83BB-7EE8953BAF97}" srcOrd="0" destOrd="0" presId="urn:microsoft.com/office/officeart/2005/8/layout/bProcess3"/>
    <dgm:cxn modelId="{07F67C2C-519C-4E92-B535-526AF0A2D652}" type="presParOf" srcId="{B1130543-89F3-45B8-890E-FEB4FE07E57B}" destId="{7B75A25B-6C8A-409A-ACF5-E99F4CA31F09}" srcOrd="1" destOrd="0" presId="urn:microsoft.com/office/officeart/2005/8/layout/bProcess3"/>
    <dgm:cxn modelId="{09AD13D1-F128-4115-AAD9-B512D3264278}" type="presParOf" srcId="{7B75A25B-6C8A-409A-ACF5-E99F4CA31F09}" destId="{7918A5F9-CED6-4DA7-ACD9-F8CC15858C52}" srcOrd="0" destOrd="0" presId="urn:microsoft.com/office/officeart/2005/8/layout/bProcess3"/>
    <dgm:cxn modelId="{EE45E02F-B74F-4108-9F6F-8C687C0544FB}" type="presParOf" srcId="{B1130543-89F3-45B8-890E-FEB4FE07E57B}" destId="{6B0F19B0-2F06-49C3-ABAD-B37DD0CBC30A}" srcOrd="2" destOrd="0" presId="urn:microsoft.com/office/officeart/2005/8/layout/bProcess3"/>
    <dgm:cxn modelId="{30011024-E573-440C-9323-B8E6E0AED249}" type="presParOf" srcId="{B1130543-89F3-45B8-890E-FEB4FE07E57B}" destId="{468E9383-90BD-432F-A779-24EEC36FC9F4}" srcOrd="3" destOrd="0" presId="urn:microsoft.com/office/officeart/2005/8/layout/bProcess3"/>
    <dgm:cxn modelId="{2FB88079-4100-4941-A5F9-BFF01162C2C0}" type="presParOf" srcId="{468E9383-90BD-432F-A779-24EEC36FC9F4}" destId="{9DE943B7-C42A-4F2F-A839-576BEAA03080}" srcOrd="0" destOrd="0" presId="urn:microsoft.com/office/officeart/2005/8/layout/bProcess3"/>
    <dgm:cxn modelId="{AB396829-7B8D-421D-BF5E-2EB3723F062D}" type="presParOf" srcId="{B1130543-89F3-45B8-890E-FEB4FE07E57B}" destId="{0B75C396-DE29-4698-81F8-A9983D6FA9E1}" srcOrd="4" destOrd="0" presId="urn:microsoft.com/office/officeart/2005/8/layout/bProcess3"/>
    <dgm:cxn modelId="{F46DD92B-7643-4EB3-847E-EF32D6FC0E06}" type="presParOf" srcId="{B1130543-89F3-45B8-890E-FEB4FE07E57B}" destId="{DD545A35-0149-462E-B663-037653A6B961}" srcOrd="5" destOrd="0" presId="urn:microsoft.com/office/officeart/2005/8/layout/bProcess3"/>
    <dgm:cxn modelId="{24477C37-2150-4FB6-AAA2-C933321C6A0C}" type="presParOf" srcId="{DD545A35-0149-462E-B663-037653A6B961}" destId="{6F945D28-6502-42A6-AA5B-C0B5BC336CC3}" srcOrd="0" destOrd="0" presId="urn:microsoft.com/office/officeart/2005/8/layout/bProcess3"/>
    <dgm:cxn modelId="{68B178FF-40EE-45B5-B8FC-B620EC7D8886}" type="presParOf" srcId="{B1130543-89F3-45B8-890E-FEB4FE07E57B}" destId="{1AF965D6-DBFE-4925-8840-CB14A3C62FDB}" srcOrd="6" destOrd="0" presId="urn:microsoft.com/office/officeart/2005/8/layout/bProcess3"/>
    <dgm:cxn modelId="{C0021AE4-1BED-4826-9433-5FF64C4BAAD4}" type="presParOf" srcId="{B1130543-89F3-45B8-890E-FEB4FE07E57B}" destId="{680CFBA2-562F-4ED5-9513-5DE8A578FD11}" srcOrd="7" destOrd="0" presId="urn:microsoft.com/office/officeart/2005/8/layout/bProcess3"/>
    <dgm:cxn modelId="{7DE6273B-BA9F-4ECD-924C-D9485C6F18BB}" type="presParOf" srcId="{680CFBA2-562F-4ED5-9513-5DE8A578FD11}" destId="{5C2D2EFD-5992-43E6-9445-96013833B0D2}" srcOrd="0" destOrd="0" presId="urn:microsoft.com/office/officeart/2005/8/layout/bProcess3"/>
    <dgm:cxn modelId="{EDB6A0C6-0B46-4EDF-8F5A-843CE0D8E226}" type="presParOf" srcId="{B1130543-89F3-45B8-890E-FEB4FE07E57B}" destId="{43B2ABA7-B2DB-4107-8D7F-967764BD05A8}" srcOrd="8" destOrd="0" presId="urn:microsoft.com/office/officeart/2005/8/layout/bProcess3"/>
    <dgm:cxn modelId="{99F7B65B-8F64-4BDE-8521-08B1DB551B38}" type="presParOf" srcId="{B1130543-89F3-45B8-890E-FEB4FE07E57B}" destId="{941AA1B6-913D-4278-8418-BCE452DC48C7}" srcOrd="9" destOrd="0" presId="urn:microsoft.com/office/officeart/2005/8/layout/bProcess3"/>
    <dgm:cxn modelId="{F44FA1E9-1089-4157-AB99-549F052CFE38}" type="presParOf" srcId="{941AA1B6-913D-4278-8418-BCE452DC48C7}" destId="{FABD342C-E1F9-404A-A8B1-96EDDB432B12}" srcOrd="0" destOrd="0" presId="urn:microsoft.com/office/officeart/2005/8/layout/bProcess3"/>
    <dgm:cxn modelId="{D596ED2E-D58B-4C6D-B662-AD54CBD18238}" type="presParOf" srcId="{B1130543-89F3-45B8-890E-FEB4FE07E57B}" destId="{48FD1CD7-64AA-47AC-B605-41D6FF2B61DE}"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9745F3-3617-4CBC-A7CF-62AC37C782BA}" type="doc">
      <dgm:prSet loTypeId="urn:microsoft.com/office/officeart/2005/8/layout/default#3" loCatId="list" qsTypeId="urn:microsoft.com/office/officeart/2005/8/quickstyle/simple1" qsCatId="simple" csTypeId="urn:microsoft.com/office/officeart/2005/8/colors/accent1_2" csCatId="accent1" phldr="1"/>
      <dgm:spPr/>
      <dgm:t>
        <a:bodyPr/>
        <a:lstStyle/>
        <a:p>
          <a:endParaRPr lang="en-US"/>
        </a:p>
      </dgm:t>
    </dgm:pt>
    <dgm:pt modelId="{220BF08C-4948-4CA9-837E-0A77ED6780C1}">
      <dgm:prSet phldrT="[Text]" custT="1"/>
      <dgm:spPr>
        <a:solidFill>
          <a:srgbClr val="7FB0DD"/>
        </a:solidFill>
      </dgm:spPr>
      <dgm:t>
        <a:bodyPr/>
        <a:lstStyle/>
        <a:p>
          <a:r>
            <a:rPr lang="en-US" sz="2400" spc="-6" dirty="0" smtClean="0">
              <a:solidFill>
                <a:srgbClr val="FFFFFF"/>
              </a:solidFill>
              <a:latin typeface="+mn-lt"/>
              <a:cs typeface="Calibri"/>
            </a:rPr>
            <a:t>Audit and Controls</a:t>
          </a:r>
          <a:r>
            <a:rPr lang="en-US" sz="2400" spc="-87" dirty="0" smtClean="0">
              <a:solidFill>
                <a:srgbClr val="FFFFFF"/>
              </a:solidFill>
              <a:latin typeface="+mn-lt"/>
              <a:cs typeface="Calibri"/>
            </a:rPr>
            <a:t> </a:t>
          </a:r>
          <a:r>
            <a:rPr lang="en-US" sz="2400" spc="-6" dirty="0" smtClean="0">
              <a:solidFill>
                <a:srgbClr val="FFFFFF"/>
              </a:solidFill>
              <a:latin typeface="+mn-lt"/>
              <a:cs typeface="Calibri"/>
            </a:rPr>
            <a:t>testing</a:t>
          </a:r>
          <a:endParaRPr lang="en-US" sz="2400" dirty="0">
            <a:latin typeface="+mn-lt"/>
          </a:endParaRPr>
        </a:p>
      </dgm:t>
    </dgm:pt>
    <dgm:pt modelId="{C96DA8C5-F8F2-4097-B413-02ACDA8CAC75}" type="parTrans" cxnId="{301B12A7-51F7-4941-9C14-9AB0FEAF0E5A}">
      <dgm:prSet/>
      <dgm:spPr/>
      <dgm:t>
        <a:bodyPr/>
        <a:lstStyle/>
        <a:p>
          <a:endParaRPr lang="en-US" sz="2400">
            <a:latin typeface="+mn-lt"/>
          </a:endParaRPr>
        </a:p>
      </dgm:t>
    </dgm:pt>
    <dgm:pt modelId="{0BD1B367-C589-4A03-ABAA-9EB4130BD975}" type="sibTrans" cxnId="{301B12A7-51F7-4941-9C14-9AB0FEAF0E5A}">
      <dgm:prSet/>
      <dgm:spPr/>
      <dgm:t>
        <a:bodyPr/>
        <a:lstStyle/>
        <a:p>
          <a:endParaRPr lang="en-US" sz="2400">
            <a:latin typeface="+mn-lt"/>
          </a:endParaRPr>
        </a:p>
      </dgm:t>
    </dgm:pt>
    <dgm:pt modelId="{DB394876-EC2E-476D-89EB-6F89F5FEC409}">
      <dgm:prSet custT="1"/>
      <dgm:spPr>
        <a:solidFill>
          <a:srgbClr val="7FB0DD"/>
        </a:solidFill>
      </dgm:spPr>
      <dgm:t>
        <a:bodyPr/>
        <a:lstStyle/>
        <a:p>
          <a:r>
            <a:rPr lang="en-US" sz="2400" spc="-12" dirty="0" smtClean="0">
              <a:solidFill>
                <a:srgbClr val="FFFFFF"/>
              </a:solidFill>
              <a:latin typeface="+mn-lt"/>
              <a:cs typeface="Calibri"/>
            </a:rPr>
            <a:t>Convers</a:t>
          </a:r>
          <a:r>
            <a:rPr lang="en-US" sz="2400" spc="-6" dirty="0" smtClean="0">
              <a:solidFill>
                <a:srgbClr val="FFFFFF"/>
              </a:solidFill>
              <a:latin typeface="+mn-lt"/>
              <a:cs typeface="Calibri"/>
            </a:rPr>
            <a:t>i</a:t>
          </a:r>
          <a:r>
            <a:rPr lang="en-US" sz="2400" spc="-12" dirty="0" smtClean="0">
              <a:solidFill>
                <a:srgbClr val="FFFFFF"/>
              </a:solidFill>
              <a:latin typeface="+mn-lt"/>
              <a:cs typeface="Calibri"/>
            </a:rPr>
            <a:t>on </a:t>
          </a:r>
          <a:r>
            <a:rPr lang="en-US" sz="2400" spc="-6" dirty="0" smtClean="0">
              <a:solidFill>
                <a:srgbClr val="FFFFFF"/>
              </a:solidFill>
              <a:latin typeface="+mn-lt"/>
              <a:cs typeface="Calibri"/>
            </a:rPr>
            <a:t>testing</a:t>
          </a:r>
          <a:endParaRPr lang="en-US" sz="2400" dirty="0">
            <a:latin typeface="+mn-lt"/>
            <a:cs typeface="Calibri"/>
          </a:endParaRPr>
        </a:p>
      </dgm:t>
    </dgm:pt>
    <dgm:pt modelId="{73F80742-8229-405B-AC70-D7B434E5E5E8}" type="parTrans" cxnId="{6F87AE10-4582-47EB-B168-C9A654E91635}">
      <dgm:prSet/>
      <dgm:spPr/>
      <dgm:t>
        <a:bodyPr/>
        <a:lstStyle/>
        <a:p>
          <a:endParaRPr lang="en-US" sz="2400">
            <a:latin typeface="+mn-lt"/>
          </a:endParaRPr>
        </a:p>
      </dgm:t>
    </dgm:pt>
    <dgm:pt modelId="{F65808EB-248F-4F55-B416-5319BB915100}" type="sibTrans" cxnId="{6F87AE10-4582-47EB-B168-C9A654E91635}">
      <dgm:prSet/>
      <dgm:spPr/>
      <dgm:t>
        <a:bodyPr/>
        <a:lstStyle/>
        <a:p>
          <a:endParaRPr lang="en-US" sz="2400">
            <a:latin typeface="+mn-lt"/>
          </a:endParaRPr>
        </a:p>
      </dgm:t>
    </dgm:pt>
    <dgm:pt modelId="{496BE549-DD71-4527-B3F0-4016928F099D}">
      <dgm:prSet custT="1"/>
      <dgm:spPr>
        <a:solidFill>
          <a:srgbClr val="7FB0DD"/>
        </a:solidFill>
      </dgm:spPr>
      <dgm:t>
        <a:bodyPr/>
        <a:lstStyle/>
        <a:p>
          <a:r>
            <a:rPr lang="en-US" sz="2200" spc="-12" dirty="0" smtClean="0">
              <a:solidFill>
                <a:srgbClr val="FFFFFF"/>
              </a:solidFill>
              <a:latin typeface="+mn-lt"/>
              <a:cs typeface="Calibri"/>
            </a:rPr>
            <a:t>Documen</a:t>
          </a:r>
          <a:r>
            <a:rPr lang="en-US" sz="2200" dirty="0" smtClean="0">
              <a:solidFill>
                <a:srgbClr val="FFFFFF"/>
              </a:solidFill>
              <a:latin typeface="+mn-lt"/>
              <a:cs typeface="Calibri"/>
            </a:rPr>
            <a:t>t</a:t>
          </a:r>
          <a:r>
            <a:rPr lang="en-US" sz="2200" spc="-6" dirty="0" smtClean="0">
              <a:solidFill>
                <a:srgbClr val="FFFFFF"/>
              </a:solidFill>
              <a:latin typeface="+mn-lt"/>
              <a:cs typeface="Calibri"/>
            </a:rPr>
            <a:t>a</a:t>
          </a:r>
          <a:r>
            <a:rPr lang="en-US" sz="2200" dirty="0" smtClean="0">
              <a:solidFill>
                <a:srgbClr val="FFFFFF"/>
              </a:solidFill>
              <a:latin typeface="+mn-lt"/>
              <a:cs typeface="Calibri"/>
            </a:rPr>
            <a:t>t</a:t>
          </a:r>
          <a:r>
            <a:rPr lang="en-US" sz="2200" spc="-6" dirty="0" smtClean="0">
              <a:solidFill>
                <a:srgbClr val="FFFFFF"/>
              </a:solidFill>
              <a:latin typeface="+mn-lt"/>
              <a:cs typeface="Calibri"/>
            </a:rPr>
            <a:t>i</a:t>
          </a:r>
          <a:r>
            <a:rPr lang="en-US" sz="2200" spc="-12" dirty="0" smtClean="0">
              <a:solidFill>
                <a:srgbClr val="FFFFFF"/>
              </a:solidFill>
              <a:latin typeface="+mn-lt"/>
              <a:cs typeface="Calibri"/>
            </a:rPr>
            <a:t>on </a:t>
          </a:r>
          <a:r>
            <a:rPr lang="en-US" sz="2200" spc="-6" dirty="0" smtClean="0">
              <a:solidFill>
                <a:srgbClr val="FFFFFF"/>
              </a:solidFill>
              <a:latin typeface="+mn-lt"/>
              <a:cs typeface="Calibri"/>
            </a:rPr>
            <a:t>and</a:t>
          </a:r>
          <a:r>
            <a:rPr lang="en-US" sz="2200" spc="-112" dirty="0" smtClean="0">
              <a:solidFill>
                <a:srgbClr val="FFFFFF"/>
              </a:solidFill>
              <a:latin typeface="+mn-lt"/>
              <a:cs typeface="Calibri"/>
            </a:rPr>
            <a:t> </a:t>
          </a:r>
          <a:r>
            <a:rPr lang="en-US" sz="2200" spc="-6" dirty="0" smtClean="0">
              <a:solidFill>
                <a:srgbClr val="FFFFFF"/>
              </a:solidFill>
              <a:latin typeface="+mn-lt"/>
              <a:cs typeface="Calibri"/>
            </a:rPr>
            <a:t>Procedures testing</a:t>
          </a:r>
          <a:endParaRPr lang="en-US" sz="2200" dirty="0">
            <a:latin typeface="+mn-lt"/>
            <a:cs typeface="Calibri"/>
          </a:endParaRPr>
        </a:p>
      </dgm:t>
    </dgm:pt>
    <dgm:pt modelId="{9A8A804E-ABAA-498C-838F-8137CB542F18}" type="parTrans" cxnId="{20A8A0FF-9E6A-46EF-8073-E16042724244}">
      <dgm:prSet/>
      <dgm:spPr/>
      <dgm:t>
        <a:bodyPr/>
        <a:lstStyle/>
        <a:p>
          <a:endParaRPr lang="en-US" sz="2400">
            <a:latin typeface="+mn-lt"/>
          </a:endParaRPr>
        </a:p>
      </dgm:t>
    </dgm:pt>
    <dgm:pt modelId="{6258A435-6E5F-410C-8F9A-D5751628D471}" type="sibTrans" cxnId="{20A8A0FF-9E6A-46EF-8073-E16042724244}">
      <dgm:prSet/>
      <dgm:spPr/>
      <dgm:t>
        <a:bodyPr/>
        <a:lstStyle/>
        <a:p>
          <a:endParaRPr lang="en-US" sz="2400">
            <a:latin typeface="+mn-lt"/>
          </a:endParaRPr>
        </a:p>
      </dgm:t>
    </dgm:pt>
    <dgm:pt modelId="{0465ED9A-0EDE-48EB-86C2-0254A5C84D8D}">
      <dgm:prSet custT="1"/>
      <dgm:spPr>
        <a:solidFill>
          <a:srgbClr val="7FB0DD"/>
        </a:solidFill>
      </dgm:spPr>
      <dgm:t>
        <a:bodyPr/>
        <a:lstStyle/>
        <a:p>
          <a:r>
            <a:rPr lang="en-US" sz="2400" spc="-12" dirty="0" smtClean="0">
              <a:solidFill>
                <a:srgbClr val="FFFFFF"/>
              </a:solidFill>
              <a:latin typeface="+mn-lt"/>
              <a:cs typeface="Calibri"/>
            </a:rPr>
            <a:t>Error </a:t>
          </a:r>
          <a:r>
            <a:rPr lang="en-US" sz="2400" spc="-6" dirty="0" smtClean="0">
              <a:solidFill>
                <a:srgbClr val="FFFFFF"/>
              </a:solidFill>
              <a:latin typeface="+mn-lt"/>
              <a:cs typeface="Calibri"/>
            </a:rPr>
            <a:t>Handling testing</a:t>
          </a:r>
          <a:endParaRPr lang="en-US" sz="2400" dirty="0">
            <a:latin typeface="+mn-lt"/>
            <a:cs typeface="Calibri"/>
          </a:endParaRPr>
        </a:p>
      </dgm:t>
    </dgm:pt>
    <dgm:pt modelId="{115D634D-6125-47DB-BD7A-65330ACD73AA}" type="parTrans" cxnId="{88C1DE02-C5A8-434E-BD00-1B65009E5F35}">
      <dgm:prSet/>
      <dgm:spPr/>
      <dgm:t>
        <a:bodyPr/>
        <a:lstStyle/>
        <a:p>
          <a:endParaRPr lang="en-US" sz="2400">
            <a:latin typeface="+mn-lt"/>
          </a:endParaRPr>
        </a:p>
      </dgm:t>
    </dgm:pt>
    <dgm:pt modelId="{DAA56FA6-50B9-4B67-A78E-95C328759DE6}" type="sibTrans" cxnId="{88C1DE02-C5A8-434E-BD00-1B65009E5F35}">
      <dgm:prSet/>
      <dgm:spPr/>
      <dgm:t>
        <a:bodyPr/>
        <a:lstStyle/>
        <a:p>
          <a:endParaRPr lang="en-US" sz="2400">
            <a:latin typeface="+mn-lt"/>
          </a:endParaRPr>
        </a:p>
      </dgm:t>
    </dgm:pt>
    <dgm:pt modelId="{20E7E09E-8C86-464D-9C86-AC6B0B27715E}">
      <dgm:prSet custT="1"/>
      <dgm:spPr>
        <a:solidFill>
          <a:srgbClr val="7FB0DD"/>
        </a:solidFill>
      </dgm:spPr>
      <dgm:t>
        <a:bodyPr/>
        <a:lstStyle/>
        <a:p>
          <a:r>
            <a:rPr lang="en-US" sz="2400" spc="-12" dirty="0" smtClean="0">
              <a:solidFill>
                <a:srgbClr val="FFFFFF"/>
              </a:solidFill>
              <a:latin typeface="+mn-lt"/>
              <a:cs typeface="Calibri"/>
            </a:rPr>
            <a:t>Func</a:t>
          </a:r>
          <a:r>
            <a:rPr lang="en-US" sz="2400" dirty="0" smtClean="0">
              <a:solidFill>
                <a:srgbClr val="FFFFFF"/>
              </a:solidFill>
              <a:latin typeface="+mn-lt"/>
              <a:cs typeface="Calibri"/>
            </a:rPr>
            <a:t>t</a:t>
          </a:r>
          <a:r>
            <a:rPr lang="en-US" sz="2400" spc="-6" dirty="0" smtClean="0">
              <a:solidFill>
                <a:srgbClr val="FFFFFF"/>
              </a:solidFill>
              <a:latin typeface="+mn-lt"/>
              <a:cs typeface="Calibri"/>
            </a:rPr>
            <a:t>i</a:t>
          </a:r>
          <a:r>
            <a:rPr lang="en-US" sz="2400" spc="-12" dirty="0" smtClean="0">
              <a:solidFill>
                <a:srgbClr val="FFFFFF"/>
              </a:solidFill>
              <a:latin typeface="+mn-lt"/>
              <a:cs typeface="Calibri"/>
            </a:rPr>
            <a:t>onal </a:t>
          </a:r>
          <a:r>
            <a:rPr lang="en-US" sz="2400" spc="-6" dirty="0" smtClean="0">
              <a:solidFill>
                <a:srgbClr val="FFFFFF"/>
              </a:solidFill>
              <a:latin typeface="+mn-lt"/>
              <a:cs typeface="Calibri"/>
            </a:rPr>
            <a:t>testing</a:t>
          </a:r>
          <a:endParaRPr lang="en-US" sz="2400" dirty="0">
            <a:latin typeface="+mn-lt"/>
            <a:cs typeface="Calibri"/>
          </a:endParaRPr>
        </a:p>
      </dgm:t>
    </dgm:pt>
    <dgm:pt modelId="{4E948A12-909D-4104-8653-8A2D15DA2909}" type="parTrans" cxnId="{3D05C0A6-2F9B-46CD-A47E-A4819E703554}">
      <dgm:prSet/>
      <dgm:spPr/>
      <dgm:t>
        <a:bodyPr/>
        <a:lstStyle/>
        <a:p>
          <a:endParaRPr lang="en-US" sz="2400">
            <a:latin typeface="+mn-lt"/>
          </a:endParaRPr>
        </a:p>
      </dgm:t>
    </dgm:pt>
    <dgm:pt modelId="{E09B949D-5663-4CF5-A308-C28FAF915211}" type="sibTrans" cxnId="{3D05C0A6-2F9B-46CD-A47E-A4819E703554}">
      <dgm:prSet/>
      <dgm:spPr/>
      <dgm:t>
        <a:bodyPr/>
        <a:lstStyle/>
        <a:p>
          <a:endParaRPr lang="en-US" sz="2400">
            <a:latin typeface="+mn-lt"/>
          </a:endParaRPr>
        </a:p>
      </dgm:t>
    </dgm:pt>
    <dgm:pt modelId="{5F1A1C14-6C0E-462D-8325-E6F3DF626E9E}">
      <dgm:prSet custT="1"/>
      <dgm:spPr>
        <a:solidFill>
          <a:srgbClr val="7FB0DD"/>
        </a:solidFill>
      </dgm:spPr>
      <dgm:t>
        <a:bodyPr/>
        <a:lstStyle/>
        <a:p>
          <a:r>
            <a:rPr lang="en-US" sz="2400" spc="-6" dirty="0" smtClean="0">
              <a:solidFill>
                <a:srgbClr val="FFFFFF"/>
              </a:solidFill>
              <a:latin typeface="+mn-lt"/>
              <a:cs typeface="Calibri"/>
            </a:rPr>
            <a:t>Interface/Inter- </a:t>
          </a:r>
          <a:r>
            <a:rPr lang="en-US" sz="2400" spc="-12" dirty="0" smtClean="0">
              <a:solidFill>
                <a:srgbClr val="FFFFFF"/>
              </a:solidFill>
              <a:latin typeface="+mn-lt"/>
              <a:cs typeface="Calibri"/>
            </a:rPr>
            <a:t>system</a:t>
          </a:r>
          <a:r>
            <a:rPr lang="en-US" sz="2400" spc="-69" dirty="0" smtClean="0">
              <a:solidFill>
                <a:srgbClr val="FFFFFF"/>
              </a:solidFill>
              <a:latin typeface="+mn-lt"/>
              <a:cs typeface="Calibri"/>
            </a:rPr>
            <a:t> </a:t>
          </a:r>
          <a:r>
            <a:rPr lang="en-US" sz="2400" spc="-6" dirty="0" smtClean="0">
              <a:solidFill>
                <a:srgbClr val="FFFFFF"/>
              </a:solidFill>
              <a:latin typeface="+mn-lt"/>
              <a:cs typeface="Calibri"/>
            </a:rPr>
            <a:t>testing</a:t>
          </a:r>
          <a:endParaRPr lang="en-US" sz="2400" dirty="0">
            <a:latin typeface="+mn-lt"/>
            <a:cs typeface="Calibri"/>
          </a:endParaRPr>
        </a:p>
      </dgm:t>
    </dgm:pt>
    <dgm:pt modelId="{5AB114A0-EB09-45FD-ADCF-7788137FF596}" type="parTrans" cxnId="{7F87CF84-ED64-49C2-85B6-8ABD3447D49E}">
      <dgm:prSet/>
      <dgm:spPr/>
      <dgm:t>
        <a:bodyPr/>
        <a:lstStyle/>
        <a:p>
          <a:endParaRPr lang="en-US" sz="2400">
            <a:latin typeface="+mn-lt"/>
          </a:endParaRPr>
        </a:p>
      </dgm:t>
    </dgm:pt>
    <dgm:pt modelId="{B5C121E4-31F1-4410-B10B-0436C6A18CD2}" type="sibTrans" cxnId="{7F87CF84-ED64-49C2-85B6-8ABD3447D49E}">
      <dgm:prSet/>
      <dgm:spPr/>
      <dgm:t>
        <a:bodyPr/>
        <a:lstStyle/>
        <a:p>
          <a:endParaRPr lang="en-US" sz="2400">
            <a:latin typeface="+mn-lt"/>
          </a:endParaRPr>
        </a:p>
      </dgm:t>
    </dgm:pt>
    <dgm:pt modelId="{A063EB2B-4D4C-4D04-A708-84CCA03A4B2B}">
      <dgm:prSet custT="1"/>
      <dgm:spPr>
        <a:solidFill>
          <a:srgbClr val="7FB0DD"/>
        </a:solidFill>
      </dgm:spPr>
      <dgm:t>
        <a:bodyPr/>
        <a:lstStyle/>
        <a:p>
          <a:r>
            <a:rPr lang="en-US" sz="2400" spc="-6" dirty="0" smtClean="0">
              <a:solidFill>
                <a:srgbClr val="FFFFFF"/>
              </a:solidFill>
              <a:latin typeface="+mn-lt"/>
              <a:cs typeface="Calibri"/>
            </a:rPr>
            <a:t>Parallel</a:t>
          </a:r>
          <a:r>
            <a:rPr lang="en-US" sz="2400" spc="-100" dirty="0" smtClean="0">
              <a:solidFill>
                <a:srgbClr val="FFFFFF"/>
              </a:solidFill>
              <a:latin typeface="+mn-lt"/>
              <a:cs typeface="Calibri"/>
            </a:rPr>
            <a:t> </a:t>
          </a:r>
          <a:r>
            <a:rPr lang="en-US" sz="2400" spc="-6" dirty="0" smtClean="0">
              <a:solidFill>
                <a:srgbClr val="FFFFFF"/>
              </a:solidFill>
              <a:latin typeface="+mn-lt"/>
              <a:cs typeface="Calibri"/>
            </a:rPr>
            <a:t>testing</a:t>
          </a:r>
          <a:endParaRPr lang="en-US" sz="2400" dirty="0">
            <a:latin typeface="+mn-lt"/>
            <a:cs typeface="Calibri"/>
          </a:endParaRPr>
        </a:p>
      </dgm:t>
    </dgm:pt>
    <dgm:pt modelId="{A8B5F987-4C0A-46C2-8E9E-0214D269A7BA}" type="parTrans" cxnId="{83D4C0C3-EBCC-4939-A308-1D7EB5645F6F}">
      <dgm:prSet/>
      <dgm:spPr/>
      <dgm:t>
        <a:bodyPr/>
        <a:lstStyle/>
        <a:p>
          <a:endParaRPr lang="en-US" sz="2400">
            <a:latin typeface="+mn-lt"/>
          </a:endParaRPr>
        </a:p>
      </dgm:t>
    </dgm:pt>
    <dgm:pt modelId="{17A8C3FD-05A2-44A3-BF8E-73AF4B47AF8A}" type="sibTrans" cxnId="{83D4C0C3-EBCC-4939-A308-1D7EB5645F6F}">
      <dgm:prSet/>
      <dgm:spPr/>
      <dgm:t>
        <a:bodyPr/>
        <a:lstStyle/>
        <a:p>
          <a:endParaRPr lang="en-US" sz="2400">
            <a:latin typeface="+mn-lt"/>
          </a:endParaRPr>
        </a:p>
      </dgm:t>
    </dgm:pt>
    <dgm:pt modelId="{7A5AA1A1-1B96-4446-B7CD-B1B0BEC781A3}">
      <dgm:prSet custT="1"/>
      <dgm:spPr>
        <a:solidFill>
          <a:srgbClr val="7FB0DD"/>
        </a:solidFill>
      </dgm:spPr>
      <dgm:t>
        <a:bodyPr/>
        <a:lstStyle/>
        <a:p>
          <a:r>
            <a:rPr lang="en-US" sz="2400" spc="-6" dirty="0" smtClean="0">
              <a:solidFill>
                <a:srgbClr val="FFFFFF"/>
              </a:solidFill>
              <a:latin typeface="+mn-lt"/>
              <a:cs typeface="Calibri"/>
            </a:rPr>
            <a:t>R</a:t>
          </a:r>
          <a:r>
            <a:rPr lang="en-US" sz="2400" spc="-12" dirty="0" smtClean="0">
              <a:solidFill>
                <a:srgbClr val="FFFFFF"/>
              </a:solidFill>
              <a:latin typeface="+mn-lt"/>
              <a:cs typeface="Calibri"/>
            </a:rPr>
            <a:t>e</a:t>
          </a:r>
          <a:r>
            <a:rPr lang="en-US" sz="2400" spc="-6" dirty="0" smtClean="0">
              <a:solidFill>
                <a:srgbClr val="FFFFFF"/>
              </a:solidFill>
              <a:latin typeface="+mn-lt"/>
              <a:cs typeface="Calibri"/>
            </a:rPr>
            <a:t>gression testing</a:t>
          </a:r>
          <a:endParaRPr lang="en-US" sz="2400" dirty="0">
            <a:latin typeface="+mn-lt"/>
            <a:cs typeface="Calibri"/>
          </a:endParaRPr>
        </a:p>
      </dgm:t>
    </dgm:pt>
    <dgm:pt modelId="{9D913871-C8AF-4966-A4C1-3BBB0F71CBE5}" type="parTrans" cxnId="{B7FEC36B-6CFC-4DE9-A635-CC519B3DE704}">
      <dgm:prSet/>
      <dgm:spPr/>
      <dgm:t>
        <a:bodyPr/>
        <a:lstStyle/>
        <a:p>
          <a:endParaRPr lang="en-US" sz="2400">
            <a:latin typeface="+mn-lt"/>
          </a:endParaRPr>
        </a:p>
      </dgm:t>
    </dgm:pt>
    <dgm:pt modelId="{9B1FD779-B1F3-49A1-BCD6-E55B6441A5D5}" type="sibTrans" cxnId="{B7FEC36B-6CFC-4DE9-A635-CC519B3DE704}">
      <dgm:prSet/>
      <dgm:spPr/>
      <dgm:t>
        <a:bodyPr/>
        <a:lstStyle/>
        <a:p>
          <a:endParaRPr lang="en-US" sz="2400">
            <a:latin typeface="+mn-lt"/>
          </a:endParaRPr>
        </a:p>
      </dgm:t>
    </dgm:pt>
    <dgm:pt modelId="{825D537A-143B-4EB5-9A00-BAE36DFB6069}">
      <dgm:prSet custT="1"/>
      <dgm:spPr>
        <a:solidFill>
          <a:srgbClr val="7FB0DD"/>
        </a:solidFill>
      </dgm:spPr>
      <dgm:t>
        <a:bodyPr/>
        <a:lstStyle/>
        <a:p>
          <a:r>
            <a:rPr lang="en-US" sz="2400" spc="-6" dirty="0" smtClean="0">
              <a:solidFill>
                <a:srgbClr val="FFFFFF"/>
              </a:solidFill>
              <a:latin typeface="+mn-lt"/>
              <a:cs typeface="Calibri"/>
            </a:rPr>
            <a:t>Transaction </a:t>
          </a:r>
          <a:r>
            <a:rPr lang="en-US" sz="2400" spc="-12" dirty="0" smtClean="0">
              <a:solidFill>
                <a:srgbClr val="FFFFFF"/>
              </a:solidFill>
              <a:latin typeface="+mn-lt"/>
              <a:cs typeface="Calibri"/>
            </a:rPr>
            <a:t>Flow</a:t>
          </a:r>
          <a:r>
            <a:rPr lang="en-US" sz="2400" spc="-50" dirty="0" smtClean="0">
              <a:solidFill>
                <a:srgbClr val="FFFFFF"/>
              </a:solidFill>
              <a:latin typeface="+mn-lt"/>
              <a:cs typeface="Calibri"/>
            </a:rPr>
            <a:t> </a:t>
          </a:r>
          <a:r>
            <a:rPr lang="en-US" sz="2400" spc="-6" dirty="0" smtClean="0">
              <a:solidFill>
                <a:srgbClr val="FFFFFF"/>
              </a:solidFill>
              <a:latin typeface="+mn-lt"/>
              <a:cs typeface="Calibri"/>
            </a:rPr>
            <a:t>testing</a:t>
          </a:r>
          <a:endParaRPr lang="en-US" sz="2400" dirty="0">
            <a:latin typeface="+mn-lt"/>
            <a:cs typeface="Calibri"/>
          </a:endParaRPr>
        </a:p>
      </dgm:t>
    </dgm:pt>
    <dgm:pt modelId="{2B04C9DF-E5D3-4AE1-AEB2-8F07D018A113}" type="parTrans" cxnId="{B3F4C49F-E229-4DAC-8024-F83E98D5F76B}">
      <dgm:prSet/>
      <dgm:spPr/>
      <dgm:t>
        <a:bodyPr/>
        <a:lstStyle/>
        <a:p>
          <a:endParaRPr lang="en-US" sz="2400">
            <a:latin typeface="+mn-lt"/>
          </a:endParaRPr>
        </a:p>
      </dgm:t>
    </dgm:pt>
    <dgm:pt modelId="{3D217E88-05F5-41A6-862F-86C17ACE9730}" type="sibTrans" cxnId="{B3F4C49F-E229-4DAC-8024-F83E98D5F76B}">
      <dgm:prSet/>
      <dgm:spPr/>
      <dgm:t>
        <a:bodyPr/>
        <a:lstStyle/>
        <a:p>
          <a:endParaRPr lang="en-US" sz="2400">
            <a:latin typeface="+mn-lt"/>
          </a:endParaRPr>
        </a:p>
      </dgm:t>
    </dgm:pt>
    <dgm:pt modelId="{97D3A9CB-C52F-428F-80A1-D958D9F7F618}">
      <dgm:prSet custT="1"/>
      <dgm:spPr>
        <a:solidFill>
          <a:srgbClr val="7FB0DD"/>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2400" spc="-6" dirty="0" smtClean="0">
              <a:solidFill>
                <a:srgbClr val="FFFFFF"/>
              </a:solidFill>
              <a:latin typeface="+mn-lt"/>
              <a:cs typeface="Calibri"/>
            </a:rPr>
            <a:t>Installation testing</a:t>
          </a:r>
          <a:endParaRPr lang="en-US" sz="2400" dirty="0" smtClean="0">
            <a:latin typeface="+mn-lt"/>
            <a:cs typeface="Calibri"/>
          </a:endParaRPr>
        </a:p>
      </dgm:t>
    </dgm:pt>
    <dgm:pt modelId="{479B6894-609D-49D6-AACB-42CF0F43614E}" type="parTrans" cxnId="{D57A5C2B-CED9-4E1E-9254-B5CF86DD30FE}">
      <dgm:prSet/>
      <dgm:spPr/>
      <dgm:t>
        <a:bodyPr/>
        <a:lstStyle/>
        <a:p>
          <a:endParaRPr lang="en-US" sz="2400">
            <a:latin typeface="+mn-lt"/>
          </a:endParaRPr>
        </a:p>
      </dgm:t>
    </dgm:pt>
    <dgm:pt modelId="{F4348042-E82C-43A4-8610-05CD6759F922}" type="sibTrans" cxnId="{D57A5C2B-CED9-4E1E-9254-B5CF86DD30FE}">
      <dgm:prSet/>
      <dgm:spPr/>
      <dgm:t>
        <a:bodyPr/>
        <a:lstStyle/>
        <a:p>
          <a:endParaRPr lang="en-US" sz="2400">
            <a:latin typeface="+mn-lt"/>
          </a:endParaRPr>
        </a:p>
      </dgm:t>
    </dgm:pt>
    <dgm:pt modelId="{403760A7-2284-447D-9413-FE23B862948C}">
      <dgm:prSet custT="1"/>
      <dgm:spPr>
        <a:solidFill>
          <a:srgbClr val="7FB0DD"/>
        </a:solidFill>
      </dgm:spPr>
      <dgm:t>
        <a:bodyPr/>
        <a:lstStyle/>
        <a:p>
          <a:r>
            <a:rPr lang="en-US" sz="2400" spc="-6" dirty="0" smtClean="0">
              <a:solidFill>
                <a:srgbClr val="FFFFFF"/>
              </a:solidFill>
              <a:latin typeface="+mn-lt"/>
              <a:cs typeface="Calibri"/>
            </a:rPr>
            <a:t>Usability</a:t>
          </a:r>
          <a:r>
            <a:rPr lang="en-US" sz="2400" spc="-100" dirty="0" smtClean="0">
              <a:solidFill>
                <a:srgbClr val="FFFFFF"/>
              </a:solidFill>
              <a:latin typeface="+mn-lt"/>
              <a:cs typeface="Calibri"/>
            </a:rPr>
            <a:t> </a:t>
          </a:r>
          <a:r>
            <a:rPr lang="en-US" sz="2400" spc="-6" dirty="0" smtClean="0">
              <a:solidFill>
                <a:srgbClr val="FFFFFF"/>
              </a:solidFill>
              <a:latin typeface="+mn-lt"/>
              <a:cs typeface="Calibri"/>
            </a:rPr>
            <a:t>testing</a:t>
          </a:r>
          <a:endParaRPr lang="en-US" sz="2400" dirty="0">
            <a:latin typeface="+mn-lt"/>
            <a:cs typeface="Calibri"/>
          </a:endParaRPr>
        </a:p>
      </dgm:t>
    </dgm:pt>
    <dgm:pt modelId="{D53EFA85-41F8-44AD-9594-0412A760B751}" type="parTrans" cxnId="{74160A51-46A7-41D9-97E9-BBF1E4F8ADD5}">
      <dgm:prSet/>
      <dgm:spPr/>
      <dgm:t>
        <a:bodyPr/>
        <a:lstStyle/>
        <a:p>
          <a:endParaRPr lang="en-US" sz="2400">
            <a:latin typeface="+mn-lt"/>
          </a:endParaRPr>
        </a:p>
      </dgm:t>
    </dgm:pt>
    <dgm:pt modelId="{986A0C9B-5619-4E22-A85C-1111A24B54E1}" type="sibTrans" cxnId="{74160A51-46A7-41D9-97E9-BBF1E4F8ADD5}">
      <dgm:prSet/>
      <dgm:spPr/>
      <dgm:t>
        <a:bodyPr/>
        <a:lstStyle/>
        <a:p>
          <a:endParaRPr lang="en-US" sz="2400">
            <a:latin typeface="+mn-lt"/>
          </a:endParaRPr>
        </a:p>
      </dgm:t>
    </dgm:pt>
    <dgm:pt modelId="{3CDFE7C1-0059-4121-8F66-A5F2C64D84AC}" type="pres">
      <dgm:prSet presAssocID="{A99745F3-3617-4CBC-A7CF-62AC37C782BA}" presName="diagram" presStyleCnt="0">
        <dgm:presLayoutVars>
          <dgm:dir/>
          <dgm:resizeHandles val="exact"/>
        </dgm:presLayoutVars>
      </dgm:prSet>
      <dgm:spPr/>
      <dgm:t>
        <a:bodyPr/>
        <a:lstStyle/>
        <a:p>
          <a:endParaRPr lang="en-US"/>
        </a:p>
      </dgm:t>
    </dgm:pt>
    <dgm:pt modelId="{6C84A1A4-3EDE-4973-B274-8B9EF41EFB92}" type="pres">
      <dgm:prSet presAssocID="{220BF08C-4948-4CA9-837E-0A77ED6780C1}" presName="node" presStyleLbl="node1" presStyleIdx="0" presStyleCnt="11">
        <dgm:presLayoutVars>
          <dgm:bulletEnabled val="1"/>
        </dgm:presLayoutVars>
      </dgm:prSet>
      <dgm:spPr/>
      <dgm:t>
        <a:bodyPr/>
        <a:lstStyle/>
        <a:p>
          <a:endParaRPr lang="en-US"/>
        </a:p>
      </dgm:t>
    </dgm:pt>
    <dgm:pt modelId="{C48B770B-80C5-439C-98D6-8BEA50C12047}" type="pres">
      <dgm:prSet presAssocID="{0BD1B367-C589-4A03-ABAA-9EB4130BD975}" presName="sibTrans" presStyleCnt="0"/>
      <dgm:spPr/>
    </dgm:pt>
    <dgm:pt modelId="{59B29865-6AE2-4B8B-A644-B4EEE461C7F7}" type="pres">
      <dgm:prSet presAssocID="{DB394876-EC2E-476D-89EB-6F89F5FEC409}" presName="node" presStyleLbl="node1" presStyleIdx="1" presStyleCnt="11">
        <dgm:presLayoutVars>
          <dgm:bulletEnabled val="1"/>
        </dgm:presLayoutVars>
      </dgm:prSet>
      <dgm:spPr/>
      <dgm:t>
        <a:bodyPr/>
        <a:lstStyle/>
        <a:p>
          <a:endParaRPr lang="en-US"/>
        </a:p>
      </dgm:t>
    </dgm:pt>
    <dgm:pt modelId="{A9B933CA-302D-4BFB-A7F8-6E0D4308F4AB}" type="pres">
      <dgm:prSet presAssocID="{F65808EB-248F-4F55-B416-5319BB915100}" presName="sibTrans" presStyleCnt="0"/>
      <dgm:spPr/>
    </dgm:pt>
    <dgm:pt modelId="{FA4DB60F-CD2B-41D4-86DE-3BE4ABFC73A4}" type="pres">
      <dgm:prSet presAssocID="{496BE549-DD71-4527-B3F0-4016928F099D}" presName="node" presStyleLbl="node1" presStyleIdx="2" presStyleCnt="11">
        <dgm:presLayoutVars>
          <dgm:bulletEnabled val="1"/>
        </dgm:presLayoutVars>
      </dgm:prSet>
      <dgm:spPr/>
      <dgm:t>
        <a:bodyPr/>
        <a:lstStyle/>
        <a:p>
          <a:endParaRPr lang="en-US"/>
        </a:p>
      </dgm:t>
    </dgm:pt>
    <dgm:pt modelId="{849B8C05-6A90-445D-9701-9C433B2FD16F}" type="pres">
      <dgm:prSet presAssocID="{6258A435-6E5F-410C-8F9A-D5751628D471}" presName="sibTrans" presStyleCnt="0"/>
      <dgm:spPr/>
    </dgm:pt>
    <dgm:pt modelId="{CFDF47B7-935F-4DDA-A9C0-58DFA5303ED5}" type="pres">
      <dgm:prSet presAssocID="{0465ED9A-0EDE-48EB-86C2-0254A5C84D8D}" presName="node" presStyleLbl="node1" presStyleIdx="3" presStyleCnt="11">
        <dgm:presLayoutVars>
          <dgm:bulletEnabled val="1"/>
        </dgm:presLayoutVars>
      </dgm:prSet>
      <dgm:spPr/>
      <dgm:t>
        <a:bodyPr/>
        <a:lstStyle/>
        <a:p>
          <a:endParaRPr lang="en-US"/>
        </a:p>
      </dgm:t>
    </dgm:pt>
    <dgm:pt modelId="{48340F0F-6CED-4BB8-B27E-CD8EE289AA29}" type="pres">
      <dgm:prSet presAssocID="{DAA56FA6-50B9-4B67-A78E-95C328759DE6}" presName="sibTrans" presStyleCnt="0"/>
      <dgm:spPr/>
    </dgm:pt>
    <dgm:pt modelId="{96B7957A-E057-44FB-B59B-039DD16680E8}" type="pres">
      <dgm:prSet presAssocID="{20E7E09E-8C86-464D-9C86-AC6B0B27715E}" presName="node" presStyleLbl="node1" presStyleIdx="4" presStyleCnt="11">
        <dgm:presLayoutVars>
          <dgm:bulletEnabled val="1"/>
        </dgm:presLayoutVars>
      </dgm:prSet>
      <dgm:spPr/>
      <dgm:t>
        <a:bodyPr/>
        <a:lstStyle/>
        <a:p>
          <a:endParaRPr lang="en-US"/>
        </a:p>
      </dgm:t>
    </dgm:pt>
    <dgm:pt modelId="{AAB69795-0299-4D63-BF25-6F88EAC1048D}" type="pres">
      <dgm:prSet presAssocID="{E09B949D-5663-4CF5-A308-C28FAF915211}" presName="sibTrans" presStyleCnt="0"/>
      <dgm:spPr/>
    </dgm:pt>
    <dgm:pt modelId="{FE6BAF20-D012-4D05-B275-8AE7FBFC0141}" type="pres">
      <dgm:prSet presAssocID="{5F1A1C14-6C0E-462D-8325-E6F3DF626E9E}" presName="node" presStyleLbl="node1" presStyleIdx="5" presStyleCnt="11">
        <dgm:presLayoutVars>
          <dgm:bulletEnabled val="1"/>
        </dgm:presLayoutVars>
      </dgm:prSet>
      <dgm:spPr/>
      <dgm:t>
        <a:bodyPr/>
        <a:lstStyle/>
        <a:p>
          <a:endParaRPr lang="en-US"/>
        </a:p>
      </dgm:t>
    </dgm:pt>
    <dgm:pt modelId="{6D611275-1F98-4A87-89DB-397D0898C8AB}" type="pres">
      <dgm:prSet presAssocID="{B5C121E4-31F1-4410-B10B-0436C6A18CD2}" presName="sibTrans" presStyleCnt="0"/>
      <dgm:spPr/>
    </dgm:pt>
    <dgm:pt modelId="{BE2FB3BE-4D59-40A2-916A-0B98E221EA3D}" type="pres">
      <dgm:prSet presAssocID="{A063EB2B-4D4C-4D04-A708-84CCA03A4B2B}" presName="node" presStyleLbl="node1" presStyleIdx="6" presStyleCnt="11">
        <dgm:presLayoutVars>
          <dgm:bulletEnabled val="1"/>
        </dgm:presLayoutVars>
      </dgm:prSet>
      <dgm:spPr/>
      <dgm:t>
        <a:bodyPr/>
        <a:lstStyle/>
        <a:p>
          <a:endParaRPr lang="en-US"/>
        </a:p>
      </dgm:t>
    </dgm:pt>
    <dgm:pt modelId="{6FC4FEE8-2913-4B27-9861-55786837E8D7}" type="pres">
      <dgm:prSet presAssocID="{17A8C3FD-05A2-44A3-BF8E-73AF4B47AF8A}" presName="sibTrans" presStyleCnt="0"/>
      <dgm:spPr/>
    </dgm:pt>
    <dgm:pt modelId="{65AC5834-A00B-4B78-AF9C-E0DF747285B0}" type="pres">
      <dgm:prSet presAssocID="{7A5AA1A1-1B96-4446-B7CD-B1B0BEC781A3}" presName="node" presStyleLbl="node1" presStyleIdx="7" presStyleCnt="11">
        <dgm:presLayoutVars>
          <dgm:bulletEnabled val="1"/>
        </dgm:presLayoutVars>
      </dgm:prSet>
      <dgm:spPr/>
      <dgm:t>
        <a:bodyPr/>
        <a:lstStyle/>
        <a:p>
          <a:endParaRPr lang="en-US"/>
        </a:p>
      </dgm:t>
    </dgm:pt>
    <dgm:pt modelId="{94F83A9E-533D-4FD2-B906-286D2A4CAA05}" type="pres">
      <dgm:prSet presAssocID="{9B1FD779-B1F3-49A1-BCD6-E55B6441A5D5}" presName="sibTrans" presStyleCnt="0"/>
      <dgm:spPr/>
    </dgm:pt>
    <dgm:pt modelId="{A2FD6DC3-7CE8-43C6-93EE-56E726F0D705}" type="pres">
      <dgm:prSet presAssocID="{825D537A-143B-4EB5-9A00-BAE36DFB6069}" presName="node" presStyleLbl="node1" presStyleIdx="8" presStyleCnt="11">
        <dgm:presLayoutVars>
          <dgm:bulletEnabled val="1"/>
        </dgm:presLayoutVars>
      </dgm:prSet>
      <dgm:spPr/>
      <dgm:t>
        <a:bodyPr/>
        <a:lstStyle/>
        <a:p>
          <a:endParaRPr lang="en-US"/>
        </a:p>
      </dgm:t>
    </dgm:pt>
    <dgm:pt modelId="{E61EEC2B-52B0-4109-91EE-67D2C187181B}" type="pres">
      <dgm:prSet presAssocID="{3D217E88-05F5-41A6-862F-86C17ACE9730}" presName="sibTrans" presStyleCnt="0"/>
      <dgm:spPr/>
    </dgm:pt>
    <dgm:pt modelId="{27222848-DCB7-41D8-A7DB-70622187AD1F}" type="pres">
      <dgm:prSet presAssocID="{97D3A9CB-C52F-428F-80A1-D958D9F7F618}" presName="node" presStyleLbl="node1" presStyleIdx="9" presStyleCnt="11">
        <dgm:presLayoutVars>
          <dgm:bulletEnabled val="1"/>
        </dgm:presLayoutVars>
      </dgm:prSet>
      <dgm:spPr/>
      <dgm:t>
        <a:bodyPr/>
        <a:lstStyle/>
        <a:p>
          <a:endParaRPr lang="en-US"/>
        </a:p>
      </dgm:t>
    </dgm:pt>
    <dgm:pt modelId="{212796B1-96F8-428F-A65F-36327849091B}" type="pres">
      <dgm:prSet presAssocID="{F4348042-E82C-43A4-8610-05CD6759F922}" presName="sibTrans" presStyleCnt="0"/>
      <dgm:spPr/>
    </dgm:pt>
    <dgm:pt modelId="{137D8B18-2579-491A-B040-8FA3AD6C448D}" type="pres">
      <dgm:prSet presAssocID="{403760A7-2284-447D-9413-FE23B862948C}" presName="node" presStyleLbl="node1" presStyleIdx="10" presStyleCnt="11">
        <dgm:presLayoutVars>
          <dgm:bulletEnabled val="1"/>
        </dgm:presLayoutVars>
      </dgm:prSet>
      <dgm:spPr/>
      <dgm:t>
        <a:bodyPr/>
        <a:lstStyle/>
        <a:p>
          <a:endParaRPr lang="en-US"/>
        </a:p>
      </dgm:t>
    </dgm:pt>
  </dgm:ptLst>
  <dgm:cxnLst>
    <dgm:cxn modelId="{83D4C0C3-EBCC-4939-A308-1D7EB5645F6F}" srcId="{A99745F3-3617-4CBC-A7CF-62AC37C782BA}" destId="{A063EB2B-4D4C-4D04-A708-84CCA03A4B2B}" srcOrd="6" destOrd="0" parTransId="{A8B5F987-4C0A-46C2-8E9E-0214D269A7BA}" sibTransId="{17A8C3FD-05A2-44A3-BF8E-73AF4B47AF8A}"/>
    <dgm:cxn modelId="{B6FD83AD-B322-4DE4-971C-2D3EE788A001}" type="presOf" srcId="{7A5AA1A1-1B96-4446-B7CD-B1B0BEC781A3}" destId="{65AC5834-A00B-4B78-AF9C-E0DF747285B0}" srcOrd="0" destOrd="0" presId="urn:microsoft.com/office/officeart/2005/8/layout/default#3"/>
    <dgm:cxn modelId="{2B75E3B9-BD5B-4645-8BED-0016B493312B}" type="presOf" srcId="{A99745F3-3617-4CBC-A7CF-62AC37C782BA}" destId="{3CDFE7C1-0059-4121-8F66-A5F2C64D84AC}" srcOrd="0" destOrd="0" presId="urn:microsoft.com/office/officeart/2005/8/layout/default#3"/>
    <dgm:cxn modelId="{A8B9AD6C-60B5-4004-ACC3-EE098624398E}" type="presOf" srcId="{DB394876-EC2E-476D-89EB-6F89F5FEC409}" destId="{59B29865-6AE2-4B8B-A644-B4EEE461C7F7}" srcOrd="0" destOrd="0" presId="urn:microsoft.com/office/officeart/2005/8/layout/default#3"/>
    <dgm:cxn modelId="{A507F309-8EAE-4B76-8F21-9E850A3CB4D9}" type="presOf" srcId="{403760A7-2284-447D-9413-FE23B862948C}" destId="{137D8B18-2579-491A-B040-8FA3AD6C448D}" srcOrd="0" destOrd="0" presId="urn:microsoft.com/office/officeart/2005/8/layout/default#3"/>
    <dgm:cxn modelId="{7F93D5AE-C5E6-4B2C-8B46-4836E0A12BE8}" type="presOf" srcId="{220BF08C-4948-4CA9-837E-0A77ED6780C1}" destId="{6C84A1A4-3EDE-4973-B274-8B9EF41EFB92}" srcOrd="0" destOrd="0" presId="urn:microsoft.com/office/officeart/2005/8/layout/default#3"/>
    <dgm:cxn modelId="{FB3961E6-6657-4E98-AB86-4F0F7289BC95}" type="presOf" srcId="{496BE549-DD71-4527-B3F0-4016928F099D}" destId="{FA4DB60F-CD2B-41D4-86DE-3BE4ABFC73A4}" srcOrd="0" destOrd="0" presId="urn:microsoft.com/office/officeart/2005/8/layout/default#3"/>
    <dgm:cxn modelId="{1028FF13-589A-480D-829F-26799EC8A791}" type="presOf" srcId="{97D3A9CB-C52F-428F-80A1-D958D9F7F618}" destId="{27222848-DCB7-41D8-A7DB-70622187AD1F}" srcOrd="0" destOrd="0" presId="urn:microsoft.com/office/officeart/2005/8/layout/default#3"/>
    <dgm:cxn modelId="{D57A5C2B-CED9-4E1E-9254-B5CF86DD30FE}" srcId="{A99745F3-3617-4CBC-A7CF-62AC37C782BA}" destId="{97D3A9CB-C52F-428F-80A1-D958D9F7F618}" srcOrd="9" destOrd="0" parTransId="{479B6894-609D-49D6-AACB-42CF0F43614E}" sibTransId="{F4348042-E82C-43A4-8610-05CD6759F922}"/>
    <dgm:cxn modelId="{B3F4C49F-E229-4DAC-8024-F83E98D5F76B}" srcId="{A99745F3-3617-4CBC-A7CF-62AC37C782BA}" destId="{825D537A-143B-4EB5-9A00-BAE36DFB6069}" srcOrd="8" destOrd="0" parTransId="{2B04C9DF-E5D3-4AE1-AEB2-8F07D018A113}" sibTransId="{3D217E88-05F5-41A6-862F-86C17ACE9730}"/>
    <dgm:cxn modelId="{301B12A7-51F7-4941-9C14-9AB0FEAF0E5A}" srcId="{A99745F3-3617-4CBC-A7CF-62AC37C782BA}" destId="{220BF08C-4948-4CA9-837E-0A77ED6780C1}" srcOrd="0" destOrd="0" parTransId="{C96DA8C5-F8F2-4097-B413-02ACDA8CAC75}" sibTransId="{0BD1B367-C589-4A03-ABAA-9EB4130BD975}"/>
    <dgm:cxn modelId="{99906C99-3EFC-47BB-8E1A-D23E7995D6FB}" type="presOf" srcId="{20E7E09E-8C86-464D-9C86-AC6B0B27715E}" destId="{96B7957A-E057-44FB-B59B-039DD16680E8}" srcOrd="0" destOrd="0" presId="urn:microsoft.com/office/officeart/2005/8/layout/default#3"/>
    <dgm:cxn modelId="{3D05C0A6-2F9B-46CD-A47E-A4819E703554}" srcId="{A99745F3-3617-4CBC-A7CF-62AC37C782BA}" destId="{20E7E09E-8C86-464D-9C86-AC6B0B27715E}" srcOrd="4" destOrd="0" parTransId="{4E948A12-909D-4104-8653-8A2D15DA2909}" sibTransId="{E09B949D-5663-4CF5-A308-C28FAF915211}"/>
    <dgm:cxn modelId="{7F87CF84-ED64-49C2-85B6-8ABD3447D49E}" srcId="{A99745F3-3617-4CBC-A7CF-62AC37C782BA}" destId="{5F1A1C14-6C0E-462D-8325-E6F3DF626E9E}" srcOrd="5" destOrd="0" parTransId="{5AB114A0-EB09-45FD-ADCF-7788137FF596}" sibTransId="{B5C121E4-31F1-4410-B10B-0436C6A18CD2}"/>
    <dgm:cxn modelId="{20A8A0FF-9E6A-46EF-8073-E16042724244}" srcId="{A99745F3-3617-4CBC-A7CF-62AC37C782BA}" destId="{496BE549-DD71-4527-B3F0-4016928F099D}" srcOrd="2" destOrd="0" parTransId="{9A8A804E-ABAA-498C-838F-8137CB542F18}" sibTransId="{6258A435-6E5F-410C-8F9A-D5751628D471}"/>
    <dgm:cxn modelId="{88C1DE02-C5A8-434E-BD00-1B65009E5F35}" srcId="{A99745F3-3617-4CBC-A7CF-62AC37C782BA}" destId="{0465ED9A-0EDE-48EB-86C2-0254A5C84D8D}" srcOrd="3" destOrd="0" parTransId="{115D634D-6125-47DB-BD7A-65330ACD73AA}" sibTransId="{DAA56FA6-50B9-4B67-A78E-95C328759DE6}"/>
    <dgm:cxn modelId="{B7FEC36B-6CFC-4DE9-A635-CC519B3DE704}" srcId="{A99745F3-3617-4CBC-A7CF-62AC37C782BA}" destId="{7A5AA1A1-1B96-4446-B7CD-B1B0BEC781A3}" srcOrd="7" destOrd="0" parTransId="{9D913871-C8AF-4966-A4C1-3BBB0F71CBE5}" sibTransId="{9B1FD779-B1F3-49A1-BCD6-E55B6441A5D5}"/>
    <dgm:cxn modelId="{C479C8F7-F579-4A12-A6A2-C5F5384BD854}" type="presOf" srcId="{825D537A-143B-4EB5-9A00-BAE36DFB6069}" destId="{A2FD6DC3-7CE8-43C6-93EE-56E726F0D705}" srcOrd="0" destOrd="0" presId="urn:microsoft.com/office/officeart/2005/8/layout/default#3"/>
    <dgm:cxn modelId="{74160A51-46A7-41D9-97E9-BBF1E4F8ADD5}" srcId="{A99745F3-3617-4CBC-A7CF-62AC37C782BA}" destId="{403760A7-2284-447D-9413-FE23B862948C}" srcOrd="10" destOrd="0" parTransId="{D53EFA85-41F8-44AD-9594-0412A760B751}" sibTransId="{986A0C9B-5619-4E22-A85C-1111A24B54E1}"/>
    <dgm:cxn modelId="{1B6B2118-4DC1-4E0C-866E-1BEA35392545}" type="presOf" srcId="{0465ED9A-0EDE-48EB-86C2-0254A5C84D8D}" destId="{CFDF47B7-935F-4DDA-A9C0-58DFA5303ED5}" srcOrd="0" destOrd="0" presId="urn:microsoft.com/office/officeart/2005/8/layout/default#3"/>
    <dgm:cxn modelId="{2FFC1D5E-5629-4143-AD95-DA8E3641C6B0}" type="presOf" srcId="{5F1A1C14-6C0E-462D-8325-E6F3DF626E9E}" destId="{FE6BAF20-D012-4D05-B275-8AE7FBFC0141}" srcOrd="0" destOrd="0" presId="urn:microsoft.com/office/officeart/2005/8/layout/default#3"/>
    <dgm:cxn modelId="{F2468036-8789-4EC2-9BD6-4248F32681BE}" type="presOf" srcId="{A063EB2B-4D4C-4D04-A708-84CCA03A4B2B}" destId="{BE2FB3BE-4D59-40A2-916A-0B98E221EA3D}" srcOrd="0" destOrd="0" presId="urn:microsoft.com/office/officeart/2005/8/layout/default#3"/>
    <dgm:cxn modelId="{6F87AE10-4582-47EB-B168-C9A654E91635}" srcId="{A99745F3-3617-4CBC-A7CF-62AC37C782BA}" destId="{DB394876-EC2E-476D-89EB-6F89F5FEC409}" srcOrd="1" destOrd="0" parTransId="{73F80742-8229-405B-AC70-D7B434E5E5E8}" sibTransId="{F65808EB-248F-4F55-B416-5319BB915100}"/>
    <dgm:cxn modelId="{85ADE0EA-4871-4303-B07E-4561DA2257E7}" type="presParOf" srcId="{3CDFE7C1-0059-4121-8F66-A5F2C64D84AC}" destId="{6C84A1A4-3EDE-4973-B274-8B9EF41EFB92}" srcOrd="0" destOrd="0" presId="urn:microsoft.com/office/officeart/2005/8/layout/default#3"/>
    <dgm:cxn modelId="{9575AE4F-9E6F-465A-80DD-29B81D724216}" type="presParOf" srcId="{3CDFE7C1-0059-4121-8F66-A5F2C64D84AC}" destId="{C48B770B-80C5-439C-98D6-8BEA50C12047}" srcOrd="1" destOrd="0" presId="urn:microsoft.com/office/officeart/2005/8/layout/default#3"/>
    <dgm:cxn modelId="{B2C427F3-E55F-447E-B000-600C1877DBB7}" type="presParOf" srcId="{3CDFE7C1-0059-4121-8F66-A5F2C64D84AC}" destId="{59B29865-6AE2-4B8B-A644-B4EEE461C7F7}" srcOrd="2" destOrd="0" presId="urn:microsoft.com/office/officeart/2005/8/layout/default#3"/>
    <dgm:cxn modelId="{7E1576F0-0559-4A4B-9172-2F08FFEFADC0}" type="presParOf" srcId="{3CDFE7C1-0059-4121-8F66-A5F2C64D84AC}" destId="{A9B933CA-302D-4BFB-A7F8-6E0D4308F4AB}" srcOrd="3" destOrd="0" presId="urn:microsoft.com/office/officeart/2005/8/layout/default#3"/>
    <dgm:cxn modelId="{7C99AF25-38C3-4E7C-911C-C0D3C701E4F4}" type="presParOf" srcId="{3CDFE7C1-0059-4121-8F66-A5F2C64D84AC}" destId="{FA4DB60F-CD2B-41D4-86DE-3BE4ABFC73A4}" srcOrd="4" destOrd="0" presId="urn:microsoft.com/office/officeart/2005/8/layout/default#3"/>
    <dgm:cxn modelId="{55A9A537-D0DD-4536-A7DC-30DE0A8431FA}" type="presParOf" srcId="{3CDFE7C1-0059-4121-8F66-A5F2C64D84AC}" destId="{849B8C05-6A90-445D-9701-9C433B2FD16F}" srcOrd="5" destOrd="0" presId="urn:microsoft.com/office/officeart/2005/8/layout/default#3"/>
    <dgm:cxn modelId="{1E7AAD2E-A1EA-45B3-B2B5-ECCAD6A4458D}" type="presParOf" srcId="{3CDFE7C1-0059-4121-8F66-A5F2C64D84AC}" destId="{CFDF47B7-935F-4DDA-A9C0-58DFA5303ED5}" srcOrd="6" destOrd="0" presId="urn:microsoft.com/office/officeart/2005/8/layout/default#3"/>
    <dgm:cxn modelId="{231B234B-2B7D-4893-81EB-81E027F8192B}" type="presParOf" srcId="{3CDFE7C1-0059-4121-8F66-A5F2C64D84AC}" destId="{48340F0F-6CED-4BB8-B27E-CD8EE289AA29}" srcOrd="7" destOrd="0" presId="urn:microsoft.com/office/officeart/2005/8/layout/default#3"/>
    <dgm:cxn modelId="{D96E5441-13CD-4728-9D14-EFDDAC4298CA}" type="presParOf" srcId="{3CDFE7C1-0059-4121-8F66-A5F2C64D84AC}" destId="{96B7957A-E057-44FB-B59B-039DD16680E8}" srcOrd="8" destOrd="0" presId="urn:microsoft.com/office/officeart/2005/8/layout/default#3"/>
    <dgm:cxn modelId="{7486B071-02A3-4AD2-9DBE-1E6F355A8CFE}" type="presParOf" srcId="{3CDFE7C1-0059-4121-8F66-A5F2C64D84AC}" destId="{AAB69795-0299-4D63-BF25-6F88EAC1048D}" srcOrd="9" destOrd="0" presId="urn:microsoft.com/office/officeart/2005/8/layout/default#3"/>
    <dgm:cxn modelId="{A7CE8721-063B-46C8-BBFB-1047365C1122}" type="presParOf" srcId="{3CDFE7C1-0059-4121-8F66-A5F2C64D84AC}" destId="{FE6BAF20-D012-4D05-B275-8AE7FBFC0141}" srcOrd="10" destOrd="0" presId="urn:microsoft.com/office/officeart/2005/8/layout/default#3"/>
    <dgm:cxn modelId="{391D42CD-CAD1-4578-B5CA-8C085F08BCA7}" type="presParOf" srcId="{3CDFE7C1-0059-4121-8F66-A5F2C64D84AC}" destId="{6D611275-1F98-4A87-89DB-397D0898C8AB}" srcOrd="11" destOrd="0" presId="urn:microsoft.com/office/officeart/2005/8/layout/default#3"/>
    <dgm:cxn modelId="{ACC29DDC-6292-42E6-B234-3D60DA89D810}" type="presParOf" srcId="{3CDFE7C1-0059-4121-8F66-A5F2C64D84AC}" destId="{BE2FB3BE-4D59-40A2-916A-0B98E221EA3D}" srcOrd="12" destOrd="0" presId="urn:microsoft.com/office/officeart/2005/8/layout/default#3"/>
    <dgm:cxn modelId="{DA8BD02A-5681-4021-88C7-790B3444A938}" type="presParOf" srcId="{3CDFE7C1-0059-4121-8F66-A5F2C64D84AC}" destId="{6FC4FEE8-2913-4B27-9861-55786837E8D7}" srcOrd="13" destOrd="0" presId="urn:microsoft.com/office/officeart/2005/8/layout/default#3"/>
    <dgm:cxn modelId="{41C5C437-3CB2-408A-A38F-E1E473C034AB}" type="presParOf" srcId="{3CDFE7C1-0059-4121-8F66-A5F2C64D84AC}" destId="{65AC5834-A00B-4B78-AF9C-E0DF747285B0}" srcOrd="14" destOrd="0" presId="urn:microsoft.com/office/officeart/2005/8/layout/default#3"/>
    <dgm:cxn modelId="{0630807B-63B2-410F-8B62-49E96BD2A178}" type="presParOf" srcId="{3CDFE7C1-0059-4121-8F66-A5F2C64D84AC}" destId="{94F83A9E-533D-4FD2-B906-286D2A4CAA05}" srcOrd="15" destOrd="0" presId="urn:microsoft.com/office/officeart/2005/8/layout/default#3"/>
    <dgm:cxn modelId="{B6EFB79F-C9AB-4744-9770-EFE946B6B817}" type="presParOf" srcId="{3CDFE7C1-0059-4121-8F66-A5F2C64D84AC}" destId="{A2FD6DC3-7CE8-43C6-93EE-56E726F0D705}" srcOrd="16" destOrd="0" presId="urn:microsoft.com/office/officeart/2005/8/layout/default#3"/>
    <dgm:cxn modelId="{D3E01680-0094-454F-BEEC-3FD2FDF11357}" type="presParOf" srcId="{3CDFE7C1-0059-4121-8F66-A5F2C64D84AC}" destId="{E61EEC2B-52B0-4109-91EE-67D2C187181B}" srcOrd="17" destOrd="0" presId="urn:microsoft.com/office/officeart/2005/8/layout/default#3"/>
    <dgm:cxn modelId="{8B99155F-CE77-4539-9FE7-A505F88B2A81}" type="presParOf" srcId="{3CDFE7C1-0059-4121-8F66-A5F2C64D84AC}" destId="{27222848-DCB7-41D8-A7DB-70622187AD1F}" srcOrd="18" destOrd="0" presId="urn:microsoft.com/office/officeart/2005/8/layout/default#3"/>
    <dgm:cxn modelId="{33C033F7-8279-4B38-9C5E-747C66BF9E30}" type="presParOf" srcId="{3CDFE7C1-0059-4121-8F66-A5F2C64D84AC}" destId="{212796B1-96F8-428F-A65F-36327849091B}" srcOrd="19" destOrd="0" presId="urn:microsoft.com/office/officeart/2005/8/layout/default#3"/>
    <dgm:cxn modelId="{A7F8672A-3E48-4475-B420-E5069DF2A013}" type="presParOf" srcId="{3CDFE7C1-0059-4121-8F66-A5F2C64D84AC}" destId="{137D8B18-2579-491A-B040-8FA3AD6C448D}" srcOrd="20"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4345AE-8036-4CD2-9F25-0BDF23A17A5E}"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78B24FB8-0BC6-4906-A3A5-E0058EB40686}">
      <dgm:prSet phldrT="[Text]"/>
      <dgm:spPr/>
      <dgm:t>
        <a:bodyPr/>
        <a:lstStyle/>
        <a:p>
          <a:r>
            <a:rPr lang="en-US" b="1" dirty="0" smtClean="0"/>
            <a:t>Smoke Testing</a:t>
          </a:r>
          <a:endParaRPr lang="en-US" dirty="0"/>
        </a:p>
      </dgm:t>
    </dgm:pt>
    <dgm:pt modelId="{322D821A-9794-4A0F-ABF5-3B0587883B5D}" type="parTrans" cxnId="{5853DA0D-7D1B-4FDF-A5E7-C7EECA96CA07}">
      <dgm:prSet/>
      <dgm:spPr/>
      <dgm:t>
        <a:bodyPr/>
        <a:lstStyle/>
        <a:p>
          <a:endParaRPr lang="en-US"/>
        </a:p>
      </dgm:t>
    </dgm:pt>
    <dgm:pt modelId="{2A6D492A-79DA-4D0E-B736-5439C40C7636}" type="sibTrans" cxnId="{5853DA0D-7D1B-4FDF-A5E7-C7EECA96CA07}">
      <dgm:prSet/>
      <dgm:spPr/>
      <dgm:t>
        <a:bodyPr/>
        <a:lstStyle/>
        <a:p>
          <a:endParaRPr lang="en-US"/>
        </a:p>
      </dgm:t>
    </dgm:pt>
    <dgm:pt modelId="{99FD51D8-5731-4DC4-ABAA-3C9F4A3F076F}">
      <dgm:prSet phldrT="[Text]"/>
      <dgm:spPr/>
      <dgm:t>
        <a:bodyPr/>
        <a:lstStyle/>
        <a:p>
          <a:pPr>
            <a:spcAft>
              <a:spcPts val="600"/>
            </a:spcAft>
          </a:pPr>
          <a:r>
            <a:rPr lang="en-US" b="0" dirty="0" smtClean="0"/>
            <a:t>It is performed to ascertain that the critical functionalities of the program is working fine.</a:t>
          </a:r>
          <a:endParaRPr lang="en-US" b="0" dirty="0"/>
        </a:p>
      </dgm:t>
    </dgm:pt>
    <dgm:pt modelId="{60B0A65A-00C4-48E7-9148-EA432E90D619}" type="parTrans" cxnId="{D20A0DED-E10E-4D9E-8454-06C4D44B6FFD}">
      <dgm:prSet/>
      <dgm:spPr/>
      <dgm:t>
        <a:bodyPr/>
        <a:lstStyle/>
        <a:p>
          <a:endParaRPr lang="en-US"/>
        </a:p>
      </dgm:t>
    </dgm:pt>
    <dgm:pt modelId="{0750FF7D-134C-438C-BCA3-DB9BF7E316E0}" type="sibTrans" cxnId="{D20A0DED-E10E-4D9E-8454-06C4D44B6FFD}">
      <dgm:prSet/>
      <dgm:spPr/>
      <dgm:t>
        <a:bodyPr/>
        <a:lstStyle/>
        <a:p>
          <a:endParaRPr lang="en-US"/>
        </a:p>
      </dgm:t>
    </dgm:pt>
    <dgm:pt modelId="{EF297FDA-F468-420C-9FD1-91EFE57341C9}">
      <dgm:prSet/>
      <dgm:spPr/>
      <dgm:t>
        <a:bodyPr/>
        <a:lstStyle/>
        <a:p>
          <a:pPr>
            <a:spcAft>
              <a:spcPts val="600"/>
            </a:spcAft>
          </a:pPr>
          <a:r>
            <a:rPr lang="en-US" b="0" dirty="0" smtClean="0"/>
            <a:t>In Smoke Testing, the test cases chosen cover the most important functionality or component of the system.</a:t>
          </a:r>
          <a:endParaRPr lang="en-US" b="0" dirty="0"/>
        </a:p>
      </dgm:t>
    </dgm:pt>
    <dgm:pt modelId="{7F5EFA01-8921-4436-B80A-6B96B54716E3}" type="parTrans" cxnId="{4E7C3A8A-6733-4E9A-9D49-980B18F5480C}">
      <dgm:prSet/>
      <dgm:spPr/>
      <dgm:t>
        <a:bodyPr/>
        <a:lstStyle/>
        <a:p>
          <a:endParaRPr lang="en-US"/>
        </a:p>
      </dgm:t>
    </dgm:pt>
    <dgm:pt modelId="{DF91E0C1-9155-400E-85E6-50E380AE6F54}" type="sibTrans" cxnId="{4E7C3A8A-6733-4E9A-9D49-980B18F5480C}">
      <dgm:prSet/>
      <dgm:spPr/>
      <dgm:t>
        <a:bodyPr/>
        <a:lstStyle/>
        <a:p>
          <a:endParaRPr lang="en-US"/>
        </a:p>
      </dgm:t>
    </dgm:pt>
    <dgm:pt modelId="{B62630E1-35A6-4ACB-B2D2-AD6D2AA189BB}">
      <dgm:prSet phldrT="[Text]"/>
      <dgm:spPr/>
      <dgm:t>
        <a:bodyPr/>
        <a:lstStyle/>
        <a:p>
          <a:pPr>
            <a:spcAft>
              <a:spcPts val="600"/>
            </a:spcAft>
          </a:pPr>
          <a:r>
            <a:rPr lang="en-US" b="0" dirty="0" smtClean="0"/>
            <a:t>It is executed "before" any detailed functional or regression tests are executed on the software build.</a:t>
          </a:r>
          <a:endParaRPr lang="en-US" b="0" dirty="0"/>
        </a:p>
      </dgm:t>
    </dgm:pt>
    <dgm:pt modelId="{71199DBE-BE86-4760-8A70-5EE5E99B12F8}" type="parTrans" cxnId="{7410E652-0A98-4BBB-885E-B3903C321A5F}">
      <dgm:prSet/>
      <dgm:spPr/>
      <dgm:t>
        <a:bodyPr/>
        <a:lstStyle/>
        <a:p>
          <a:endParaRPr lang="en-US"/>
        </a:p>
      </dgm:t>
    </dgm:pt>
    <dgm:pt modelId="{A86AC8A5-4CF6-47C9-835E-5606FC9A1605}" type="sibTrans" cxnId="{7410E652-0A98-4BBB-885E-B3903C321A5F}">
      <dgm:prSet/>
      <dgm:spPr/>
      <dgm:t>
        <a:bodyPr/>
        <a:lstStyle/>
        <a:p>
          <a:endParaRPr lang="en-US"/>
        </a:p>
      </dgm:t>
    </dgm:pt>
    <dgm:pt modelId="{C6E089A6-6877-4279-A648-649F8BB93E1F}">
      <dgm:prSet/>
      <dgm:spPr/>
      <dgm:t>
        <a:bodyPr/>
        <a:lstStyle/>
        <a:p>
          <a:pPr>
            <a:spcAft>
              <a:spcPts val="600"/>
            </a:spcAft>
          </a:pPr>
          <a:r>
            <a:rPr lang="en-US" b="0" dirty="0" smtClean="0"/>
            <a:t> The objective is not to perform exhaustive testing, but to verify that the critical functionalities of the system is working fine.</a:t>
          </a:r>
          <a:endParaRPr lang="en-US" b="0" dirty="0"/>
        </a:p>
      </dgm:t>
    </dgm:pt>
    <dgm:pt modelId="{A806D1AB-13C2-4DF3-9A2E-E47E2CC77342}" type="parTrans" cxnId="{6641C32E-5A37-405A-B61E-61352CFE9E87}">
      <dgm:prSet/>
      <dgm:spPr/>
      <dgm:t>
        <a:bodyPr/>
        <a:lstStyle/>
        <a:p>
          <a:endParaRPr lang="en-US"/>
        </a:p>
      </dgm:t>
    </dgm:pt>
    <dgm:pt modelId="{04C1A663-57DB-465E-A32E-1D89AC0BD456}" type="sibTrans" cxnId="{6641C32E-5A37-405A-B61E-61352CFE9E87}">
      <dgm:prSet/>
      <dgm:spPr/>
      <dgm:t>
        <a:bodyPr/>
        <a:lstStyle/>
        <a:p>
          <a:endParaRPr lang="en-US"/>
        </a:p>
      </dgm:t>
    </dgm:pt>
    <dgm:pt modelId="{E8E2E1CB-342D-4FA8-8633-CEA2845F194A}">
      <dgm:prSet/>
      <dgm:spPr/>
      <dgm:t>
        <a:bodyPr/>
        <a:lstStyle/>
        <a:p>
          <a:pPr>
            <a:spcAft>
              <a:spcPts val="600"/>
            </a:spcAft>
          </a:pPr>
          <a:r>
            <a:rPr lang="en-US" b="0" dirty="0" smtClean="0"/>
            <a:t>For Example a typical smoke test would be – Verify that the application launches successfully, Check that the GUI is responsive ... etc.</a:t>
          </a:r>
          <a:endParaRPr lang="en-US" b="0" dirty="0"/>
        </a:p>
      </dgm:t>
    </dgm:pt>
    <dgm:pt modelId="{D7C9F74B-3BF9-477E-9875-82B0ABCFDED4}" type="parTrans" cxnId="{32403197-FC74-4D25-A258-D7572EBBBD74}">
      <dgm:prSet/>
      <dgm:spPr/>
      <dgm:t>
        <a:bodyPr/>
        <a:lstStyle/>
        <a:p>
          <a:endParaRPr lang="en-US"/>
        </a:p>
      </dgm:t>
    </dgm:pt>
    <dgm:pt modelId="{4BEE9420-56F2-4607-BE5B-74E32C684581}" type="sibTrans" cxnId="{32403197-FC74-4D25-A258-D7572EBBBD74}">
      <dgm:prSet/>
      <dgm:spPr/>
      <dgm:t>
        <a:bodyPr/>
        <a:lstStyle/>
        <a:p>
          <a:endParaRPr lang="en-US"/>
        </a:p>
      </dgm:t>
    </dgm:pt>
    <dgm:pt modelId="{224F448B-E9CA-4B97-9CB5-9FBDC11DF0C2}">
      <dgm:prSet phldrT="[Text]"/>
      <dgm:spPr/>
      <dgm:t>
        <a:bodyPr/>
        <a:lstStyle/>
        <a:p>
          <a:pPr>
            <a:spcAft>
              <a:spcPts val="600"/>
            </a:spcAft>
          </a:pPr>
          <a:r>
            <a:rPr lang="en-US" b="0" dirty="0" smtClean="0"/>
            <a:t>Purpose is to reject a badly broken application, so that the QA team does not waste time installing and testing the software application.</a:t>
          </a:r>
          <a:endParaRPr lang="en-US" b="0" dirty="0"/>
        </a:p>
      </dgm:t>
    </dgm:pt>
    <dgm:pt modelId="{129292D4-A512-4D1D-9A10-E17190D9BFB2}" type="parTrans" cxnId="{9B57C588-42ED-4CF5-803F-D4119F956AE3}">
      <dgm:prSet/>
      <dgm:spPr/>
      <dgm:t>
        <a:bodyPr/>
        <a:lstStyle/>
        <a:p>
          <a:endParaRPr lang="en-US"/>
        </a:p>
      </dgm:t>
    </dgm:pt>
    <dgm:pt modelId="{BE0E82DA-9FA1-4804-9D56-72224345A30F}" type="sibTrans" cxnId="{9B57C588-42ED-4CF5-803F-D4119F956AE3}">
      <dgm:prSet/>
      <dgm:spPr/>
      <dgm:t>
        <a:bodyPr/>
        <a:lstStyle/>
        <a:p>
          <a:endParaRPr lang="en-US"/>
        </a:p>
      </dgm:t>
    </dgm:pt>
    <dgm:pt modelId="{A5A0D16C-957F-4D14-937D-9674B89B53FF}" type="pres">
      <dgm:prSet presAssocID="{FF4345AE-8036-4CD2-9F25-0BDF23A17A5E}" presName="linear" presStyleCnt="0">
        <dgm:presLayoutVars>
          <dgm:dir/>
          <dgm:animLvl val="lvl"/>
          <dgm:resizeHandles val="exact"/>
        </dgm:presLayoutVars>
      </dgm:prSet>
      <dgm:spPr/>
      <dgm:t>
        <a:bodyPr/>
        <a:lstStyle/>
        <a:p>
          <a:endParaRPr lang="en-US"/>
        </a:p>
      </dgm:t>
    </dgm:pt>
    <dgm:pt modelId="{3FCDAF92-2E1C-45BF-98A9-D75B19D452FB}" type="pres">
      <dgm:prSet presAssocID="{78B24FB8-0BC6-4906-A3A5-E0058EB40686}" presName="parentLin" presStyleCnt="0"/>
      <dgm:spPr/>
      <dgm:t>
        <a:bodyPr/>
        <a:lstStyle/>
        <a:p>
          <a:endParaRPr lang="en-US"/>
        </a:p>
      </dgm:t>
    </dgm:pt>
    <dgm:pt modelId="{BE182667-7D36-40CB-95AC-D8F6ADEA5755}" type="pres">
      <dgm:prSet presAssocID="{78B24FB8-0BC6-4906-A3A5-E0058EB40686}" presName="parentLeftMargin" presStyleLbl="node1" presStyleIdx="0" presStyleCnt="1"/>
      <dgm:spPr/>
      <dgm:t>
        <a:bodyPr/>
        <a:lstStyle/>
        <a:p>
          <a:endParaRPr lang="en-US"/>
        </a:p>
      </dgm:t>
    </dgm:pt>
    <dgm:pt modelId="{98E51EF7-0AE8-44E6-8433-3BFEFDA0EB88}" type="pres">
      <dgm:prSet presAssocID="{78B24FB8-0BC6-4906-A3A5-E0058EB40686}" presName="parentText" presStyleLbl="node1" presStyleIdx="0" presStyleCnt="1">
        <dgm:presLayoutVars>
          <dgm:chMax val="0"/>
          <dgm:bulletEnabled val="1"/>
        </dgm:presLayoutVars>
      </dgm:prSet>
      <dgm:spPr/>
      <dgm:t>
        <a:bodyPr/>
        <a:lstStyle/>
        <a:p>
          <a:endParaRPr lang="en-US"/>
        </a:p>
      </dgm:t>
    </dgm:pt>
    <dgm:pt modelId="{4CB37B55-7C4E-4EFB-BAB1-A9EFE18B7DB5}" type="pres">
      <dgm:prSet presAssocID="{78B24FB8-0BC6-4906-A3A5-E0058EB40686}" presName="negativeSpace" presStyleCnt="0"/>
      <dgm:spPr/>
      <dgm:t>
        <a:bodyPr/>
        <a:lstStyle/>
        <a:p>
          <a:endParaRPr lang="en-US"/>
        </a:p>
      </dgm:t>
    </dgm:pt>
    <dgm:pt modelId="{35F5DE2A-564B-464B-B1E1-1CE717ECA8B8}" type="pres">
      <dgm:prSet presAssocID="{78B24FB8-0BC6-4906-A3A5-E0058EB40686}" presName="childText" presStyleLbl="conFgAcc1" presStyleIdx="0" presStyleCnt="1">
        <dgm:presLayoutVars>
          <dgm:bulletEnabled val="1"/>
        </dgm:presLayoutVars>
      </dgm:prSet>
      <dgm:spPr/>
      <dgm:t>
        <a:bodyPr/>
        <a:lstStyle/>
        <a:p>
          <a:endParaRPr lang="en-US"/>
        </a:p>
      </dgm:t>
    </dgm:pt>
  </dgm:ptLst>
  <dgm:cxnLst>
    <dgm:cxn modelId="{5853DA0D-7D1B-4FDF-A5E7-C7EECA96CA07}" srcId="{FF4345AE-8036-4CD2-9F25-0BDF23A17A5E}" destId="{78B24FB8-0BC6-4906-A3A5-E0058EB40686}" srcOrd="0" destOrd="0" parTransId="{322D821A-9794-4A0F-ABF5-3B0587883B5D}" sibTransId="{2A6D492A-79DA-4D0E-B736-5439C40C7636}"/>
    <dgm:cxn modelId="{285865B0-AC6E-4AF9-A786-007A9D5BE4A6}" type="presOf" srcId="{B62630E1-35A6-4ACB-B2D2-AD6D2AA189BB}" destId="{35F5DE2A-564B-464B-B1E1-1CE717ECA8B8}" srcOrd="0" destOrd="1" presId="urn:microsoft.com/office/officeart/2005/8/layout/list1"/>
    <dgm:cxn modelId="{07BCED96-41C4-4054-BC18-8B57233C433A}" type="presOf" srcId="{EF297FDA-F468-420C-9FD1-91EFE57341C9}" destId="{35F5DE2A-564B-464B-B1E1-1CE717ECA8B8}" srcOrd="0" destOrd="3" presId="urn:microsoft.com/office/officeart/2005/8/layout/list1"/>
    <dgm:cxn modelId="{6641C32E-5A37-405A-B61E-61352CFE9E87}" srcId="{EF297FDA-F468-420C-9FD1-91EFE57341C9}" destId="{C6E089A6-6877-4279-A648-649F8BB93E1F}" srcOrd="0" destOrd="0" parTransId="{A806D1AB-13C2-4DF3-9A2E-E47E2CC77342}" sibTransId="{04C1A663-57DB-465E-A32E-1D89AC0BD456}"/>
    <dgm:cxn modelId="{D20A0DED-E10E-4D9E-8454-06C4D44B6FFD}" srcId="{78B24FB8-0BC6-4906-A3A5-E0058EB40686}" destId="{99FD51D8-5731-4DC4-ABAA-3C9F4A3F076F}" srcOrd="0" destOrd="0" parTransId="{60B0A65A-00C4-48E7-9148-EA432E90D619}" sibTransId="{0750FF7D-134C-438C-BCA3-DB9BF7E316E0}"/>
    <dgm:cxn modelId="{32403197-FC74-4D25-A258-D7572EBBBD74}" srcId="{C6E089A6-6877-4279-A648-649F8BB93E1F}" destId="{E8E2E1CB-342D-4FA8-8633-CEA2845F194A}" srcOrd="0" destOrd="0" parTransId="{D7C9F74B-3BF9-477E-9875-82B0ABCFDED4}" sibTransId="{4BEE9420-56F2-4607-BE5B-74E32C684581}"/>
    <dgm:cxn modelId="{4E7C3A8A-6733-4E9A-9D49-980B18F5480C}" srcId="{78B24FB8-0BC6-4906-A3A5-E0058EB40686}" destId="{EF297FDA-F468-420C-9FD1-91EFE57341C9}" srcOrd="2" destOrd="0" parTransId="{7F5EFA01-8921-4436-B80A-6B96B54716E3}" sibTransId="{DF91E0C1-9155-400E-85E6-50E380AE6F54}"/>
    <dgm:cxn modelId="{9B57C588-42ED-4CF5-803F-D4119F956AE3}" srcId="{B62630E1-35A6-4ACB-B2D2-AD6D2AA189BB}" destId="{224F448B-E9CA-4B97-9CB5-9FBDC11DF0C2}" srcOrd="0" destOrd="0" parTransId="{129292D4-A512-4D1D-9A10-E17190D9BFB2}" sibTransId="{BE0E82DA-9FA1-4804-9D56-72224345A30F}"/>
    <dgm:cxn modelId="{B11E8BC2-6A1D-43E4-B785-0615D1BCF865}" type="presOf" srcId="{224F448B-E9CA-4B97-9CB5-9FBDC11DF0C2}" destId="{35F5DE2A-564B-464B-B1E1-1CE717ECA8B8}" srcOrd="0" destOrd="2" presId="urn:microsoft.com/office/officeart/2005/8/layout/list1"/>
    <dgm:cxn modelId="{579E1918-CC36-454C-988E-93FFBBE440B9}" type="presOf" srcId="{E8E2E1CB-342D-4FA8-8633-CEA2845F194A}" destId="{35F5DE2A-564B-464B-B1E1-1CE717ECA8B8}" srcOrd="0" destOrd="5" presId="urn:microsoft.com/office/officeart/2005/8/layout/list1"/>
    <dgm:cxn modelId="{E7819058-4F2E-4D03-BA91-CB6DFFF9383F}" type="presOf" srcId="{78B24FB8-0BC6-4906-A3A5-E0058EB40686}" destId="{98E51EF7-0AE8-44E6-8433-3BFEFDA0EB88}" srcOrd="1" destOrd="0" presId="urn:microsoft.com/office/officeart/2005/8/layout/list1"/>
    <dgm:cxn modelId="{0E6CCA18-11EC-423A-8D90-121A7EFA6BFA}" type="presOf" srcId="{C6E089A6-6877-4279-A648-649F8BB93E1F}" destId="{35F5DE2A-564B-464B-B1E1-1CE717ECA8B8}" srcOrd="0" destOrd="4" presId="urn:microsoft.com/office/officeart/2005/8/layout/list1"/>
    <dgm:cxn modelId="{9FAFA823-CFB6-474E-B1B1-09526711602D}" type="presOf" srcId="{FF4345AE-8036-4CD2-9F25-0BDF23A17A5E}" destId="{A5A0D16C-957F-4D14-937D-9674B89B53FF}" srcOrd="0" destOrd="0" presId="urn:microsoft.com/office/officeart/2005/8/layout/list1"/>
    <dgm:cxn modelId="{5157D343-934A-44CA-BA17-2E0A8780CABA}" type="presOf" srcId="{78B24FB8-0BC6-4906-A3A5-E0058EB40686}" destId="{BE182667-7D36-40CB-95AC-D8F6ADEA5755}" srcOrd="0" destOrd="0" presId="urn:microsoft.com/office/officeart/2005/8/layout/list1"/>
    <dgm:cxn modelId="{6BA82587-2E1A-41BE-A2ED-9484D620EFA3}" type="presOf" srcId="{99FD51D8-5731-4DC4-ABAA-3C9F4A3F076F}" destId="{35F5DE2A-564B-464B-B1E1-1CE717ECA8B8}" srcOrd="0" destOrd="0" presId="urn:microsoft.com/office/officeart/2005/8/layout/list1"/>
    <dgm:cxn modelId="{7410E652-0A98-4BBB-885E-B3903C321A5F}" srcId="{78B24FB8-0BC6-4906-A3A5-E0058EB40686}" destId="{B62630E1-35A6-4ACB-B2D2-AD6D2AA189BB}" srcOrd="1" destOrd="0" parTransId="{71199DBE-BE86-4760-8A70-5EE5E99B12F8}" sibTransId="{A86AC8A5-4CF6-47C9-835E-5606FC9A1605}"/>
    <dgm:cxn modelId="{BCBFB44F-C770-4EA4-81E9-9BE612CDA9D8}" type="presParOf" srcId="{A5A0D16C-957F-4D14-937D-9674B89B53FF}" destId="{3FCDAF92-2E1C-45BF-98A9-D75B19D452FB}" srcOrd="0" destOrd="0" presId="urn:microsoft.com/office/officeart/2005/8/layout/list1"/>
    <dgm:cxn modelId="{78E03DCA-9269-42BF-8506-063626BC3B4B}" type="presParOf" srcId="{3FCDAF92-2E1C-45BF-98A9-D75B19D452FB}" destId="{BE182667-7D36-40CB-95AC-D8F6ADEA5755}" srcOrd="0" destOrd="0" presId="urn:microsoft.com/office/officeart/2005/8/layout/list1"/>
    <dgm:cxn modelId="{7FDE45B1-98F9-4CF1-8C28-A4B09CE5CF18}" type="presParOf" srcId="{3FCDAF92-2E1C-45BF-98A9-D75B19D452FB}" destId="{98E51EF7-0AE8-44E6-8433-3BFEFDA0EB88}" srcOrd="1" destOrd="0" presId="urn:microsoft.com/office/officeart/2005/8/layout/list1"/>
    <dgm:cxn modelId="{6E9DAFCC-70F6-43B5-B738-899F71F04FBC}" type="presParOf" srcId="{A5A0D16C-957F-4D14-937D-9674B89B53FF}" destId="{4CB37B55-7C4E-4EFB-BAB1-A9EFE18B7DB5}" srcOrd="1" destOrd="0" presId="urn:microsoft.com/office/officeart/2005/8/layout/list1"/>
    <dgm:cxn modelId="{0D991228-2343-4534-AD48-8E2E86076CB5}" type="presParOf" srcId="{A5A0D16C-957F-4D14-937D-9674B89B53FF}" destId="{35F5DE2A-564B-464B-B1E1-1CE717ECA8B8}"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7A4931-76CB-4CEC-86F2-6A2A002F43B1}"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810DA7DC-D2D5-4049-A6F7-FF233417AE06}">
      <dgm:prSet phldrT="[Text]"/>
      <dgm:spPr/>
      <dgm:t>
        <a:bodyPr/>
        <a:lstStyle/>
        <a:p>
          <a:r>
            <a:rPr lang="en-US" b="1" dirty="0" smtClean="0"/>
            <a:t>Sanity Testing</a:t>
          </a:r>
          <a:endParaRPr lang="en-US" b="1" dirty="0"/>
        </a:p>
      </dgm:t>
    </dgm:pt>
    <dgm:pt modelId="{D7659942-E5C4-4C65-88E9-ADAA76376BE8}" type="parTrans" cxnId="{DA1A4784-3941-4062-8DC6-8DF2CD265F61}">
      <dgm:prSet/>
      <dgm:spPr/>
      <dgm:t>
        <a:bodyPr/>
        <a:lstStyle/>
        <a:p>
          <a:endParaRPr lang="en-US"/>
        </a:p>
      </dgm:t>
    </dgm:pt>
    <dgm:pt modelId="{8D268187-82D3-4178-AFA5-59B691292C6C}" type="sibTrans" cxnId="{DA1A4784-3941-4062-8DC6-8DF2CD265F61}">
      <dgm:prSet/>
      <dgm:spPr/>
      <dgm:t>
        <a:bodyPr/>
        <a:lstStyle/>
        <a:p>
          <a:endParaRPr lang="en-US"/>
        </a:p>
      </dgm:t>
    </dgm:pt>
    <dgm:pt modelId="{8256F026-5F5B-405A-A453-5D86E2325B77}">
      <dgm:prSet phldrT="[Text]"/>
      <dgm:spPr/>
      <dgm:t>
        <a:bodyPr/>
        <a:lstStyle/>
        <a:p>
          <a:pPr>
            <a:spcAft>
              <a:spcPts val="600"/>
            </a:spcAft>
          </a:pPr>
          <a:r>
            <a:rPr lang="en-US" b="0" dirty="0" smtClean="0"/>
            <a:t>After receiving a software build, with minor changes in code, or functionality, Sanity testing is performed to ascertain that the bugs have been fixed and no further issues are introduced due to these changes.</a:t>
          </a:r>
          <a:endParaRPr lang="en-US" b="0" dirty="0"/>
        </a:p>
      </dgm:t>
    </dgm:pt>
    <dgm:pt modelId="{620284D1-991E-41B6-A997-24857B5C3A22}" type="parTrans" cxnId="{27407E68-0D7F-4CD5-8FE1-CF42CDD6EF72}">
      <dgm:prSet/>
      <dgm:spPr/>
      <dgm:t>
        <a:bodyPr/>
        <a:lstStyle/>
        <a:p>
          <a:endParaRPr lang="en-US"/>
        </a:p>
      </dgm:t>
    </dgm:pt>
    <dgm:pt modelId="{A76CF254-70DE-4F59-881A-439CC9CED9E4}" type="sibTrans" cxnId="{27407E68-0D7F-4CD5-8FE1-CF42CDD6EF72}">
      <dgm:prSet/>
      <dgm:spPr/>
      <dgm:t>
        <a:bodyPr/>
        <a:lstStyle/>
        <a:p>
          <a:endParaRPr lang="en-US"/>
        </a:p>
      </dgm:t>
    </dgm:pt>
    <dgm:pt modelId="{5A73C4E0-1031-46C4-86E0-84FE785030D1}">
      <dgm:prSet/>
      <dgm:spPr/>
      <dgm:t>
        <a:bodyPr/>
        <a:lstStyle/>
        <a:p>
          <a:pPr>
            <a:spcAft>
              <a:spcPts val="600"/>
            </a:spcAft>
          </a:pPr>
          <a:r>
            <a:rPr lang="en-US" b="0" dirty="0" smtClean="0"/>
            <a:t>The objective is "not" to verify thoroughly the new functionality, but to determine that the developer has applied some rationality (sanity) while producing the software. For instance, if your scientific calculator gives the result of 2 + 2 =5! Then, there is no point testing the advanced functionalities like sin 30 + </a:t>
          </a:r>
          <a:r>
            <a:rPr lang="en-US" b="0" dirty="0" err="1" smtClean="0"/>
            <a:t>cos</a:t>
          </a:r>
          <a:r>
            <a:rPr lang="en-US" b="0" dirty="0" smtClean="0"/>
            <a:t> 50.</a:t>
          </a:r>
          <a:endParaRPr lang="en-US" b="0" dirty="0"/>
        </a:p>
      </dgm:t>
    </dgm:pt>
    <dgm:pt modelId="{8067C7BE-2075-453E-A679-8EDFBB4C6E0B}" type="parTrans" cxnId="{8AE849C6-75F0-4F3C-B47E-FCD4422C7221}">
      <dgm:prSet/>
      <dgm:spPr/>
      <dgm:t>
        <a:bodyPr/>
        <a:lstStyle/>
        <a:p>
          <a:endParaRPr lang="en-US"/>
        </a:p>
      </dgm:t>
    </dgm:pt>
    <dgm:pt modelId="{88479AD6-FBB8-430F-9B0A-67FA066D5D61}" type="sibTrans" cxnId="{8AE849C6-75F0-4F3C-B47E-FCD4422C7221}">
      <dgm:prSet/>
      <dgm:spPr/>
      <dgm:t>
        <a:bodyPr/>
        <a:lstStyle/>
        <a:p>
          <a:endParaRPr lang="en-US"/>
        </a:p>
      </dgm:t>
    </dgm:pt>
    <dgm:pt modelId="{A8DE73B2-0E61-4E4B-94EC-B73A9557CC98}">
      <dgm:prSet phldrT="[Text]"/>
      <dgm:spPr/>
      <dgm:t>
        <a:bodyPr/>
        <a:lstStyle/>
        <a:p>
          <a:pPr>
            <a:spcAft>
              <a:spcPts val="600"/>
            </a:spcAft>
          </a:pPr>
          <a:r>
            <a:rPr lang="en-US" b="0" dirty="0" smtClean="0"/>
            <a:t>The goal is to determine that the proposed functionality works roughly as expected. </a:t>
          </a:r>
          <a:endParaRPr lang="en-US" b="0" dirty="0"/>
        </a:p>
      </dgm:t>
    </dgm:pt>
    <dgm:pt modelId="{878A9297-DA53-4E27-86EB-C0DE3E66ADCE}" type="parTrans" cxnId="{CC83C311-AA23-4534-A146-EB233D5F42A5}">
      <dgm:prSet/>
      <dgm:spPr/>
      <dgm:t>
        <a:bodyPr/>
        <a:lstStyle/>
        <a:p>
          <a:endParaRPr lang="en-US"/>
        </a:p>
      </dgm:t>
    </dgm:pt>
    <dgm:pt modelId="{0A1E74DD-83B7-48FE-971A-E742C299523A}" type="sibTrans" cxnId="{CC83C311-AA23-4534-A146-EB233D5F42A5}">
      <dgm:prSet/>
      <dgm:spPr/>
      <dgm:t>
        <a:bodyPr/>
        <a:lstStyle/>
        <a:p>
          <a:endParaRPr lang="en-US"/>
        </a:p>
      </dgm:t>
    </dgm:pt>
    <dgm:pt modelId="{B744B337-6103-4604-BB49-E2BB91C1DE9A}">
      <dgm:prSet phldrT="[Text]"/>
      <dgm:spPr/>
      <dgm:t>
        <a:bodyPr/>
        <a:lstStyle/>
        <a:p>
          <a:pPr>
            <a:spcAft>
              <a:spcPts val="600"/>
            </a:spcAft>
          </a:pPr>
          <a:r>
            <a:rPr lang="en-US" b="0" dirty="0" smtClean="0"/>
            <a:t>If sanity test fails, the build is rejected to save the time and costs involved in a more rigorous testing.</a:t>
          </a:r>
          <a:endParaRPr lang="en-US" b="0" dirty="0"/>
        </a:p>
      </dgm:t>
    </dgm:pt>
    <dgm:pt modelId="{2E211FA0-5E4D-46A7-B792-A6F413311512}" type="parTrans" cxnId="{A7BB0AE2-691A-46A2-9231-4BE20495DDDC}">
      <dgm:prSet/>
      <dgm:spPr/>
      <dgm:t>
        <a:bodyPr/>
        <a:lstStyle/>
        <a:p>
          <a:endParaRPr lang="en-US"/>
        </a:p>
      </dgm:t>
    </dgm:pt>
    <dgm:pt modelId="{16089EEC-30E4-496E-AF7A-66C7BA9C22D4}" type="sibTrans" cxnId="{A7BB0AE2-691A-46A2-9231-4BE20495DDDC}">
      <dgm:prSet/>
      <dgm:spPr/>
      <dgm:t>
        <a:bodyPr/>
        <a:lstStyle/>
        <a:p>
          <a:endParaRPr lang="en-US"/>
        </a:p>
      </dgm:t>
    </dgm:pt>
    <dgm:pt modelId="{D7ECA42D-5600-4A14-97A5-F8745440519F}" type="pres">
      <dgm:prSet presAssocID="{9B7A4931-76CB-4CEC-86F2-6A2A002F43B1}" presName="linear" presStyleCnt="0">
        <dgm:presLayoutVars>
          <dgm:dir/>
          <dgm:animLvl val="lvl"/>
          <dgm:resizeHandles val="exact"/>
        </dgm:presLayoutVars>
      </dgm:prSet>
      <dgm:spPr/>
      <dgm:t>
        <a:bodyPr/>
        <a:lstStyle/>
        <a:p>
          <a:endParaRPr lang="en-US"/>
        </a:p>
      </dgm:t>
    </dgm:pt>
    <dgm:pt modelId="{FDFA3FE1-9B34-46DF-934E-1C6427069F9B}" type="pres">
      <dgm:prSet presAssocID="{810DA7DC-D2D5-4049-A6F7-FF233417AE06}" presName="parentLin" presStyleCnt="0"/>
      <dgm:spPr/>
      <dgm:t>
        <a:bodyPr/>
        <a:lstStyle/>
        <a:p>
          <a:endParaRPr lang="en-US"/>
        </a:p>
      </dgm:t>
    </dgm:pt>
    <dgm:pt modelId="{324799D8-053F-4921-8185-00946C50CB2D}" type="pres">
      <dgm:prSet presAssocID="{810DA7DC-D2D5-4049-A6F7-FF233417AE06}" presName="parentLeftMargin" presStyleLbl="node1" presStyleIdx="0" presStyleCnt="1"/>
      <dgm:spPr/>
      <dgm:t>
        <a:bodyPr/>
        <a:lstStyle/>
        <a:p>
          <a:endParaRPr lang="en-US"/>
        </a:p>
      </dgm:t>
    </dgm:pt>
    <dgm:pt modelId="{52B0A4AB-7218-403D-8801-D45F37A5857D}" type="pres">
      <dgm:prSet presAssocID="{810DA7DC-D2D5-4049-A6F7-FF233417AE06}" presName="parentText" presStyleLbl="node1" presStyleIdx="0" presStyleCnt="1">
        <dgm:presLayoutVars>
          <dgm:chMax val="0"/>
          <dgm:bulletEnabled val="1"/>
        </dgm:presLayoutVars>
      </dgm:prSet>
      <dgm:spPr/>
      <dgm:t>
        <a:bodyPr/>
        <a:lstStyle/>
        <a:p>
          <a:endParaRPr lang="en-US"/>
        </a:p>
      </dgm:t>
    </dgm:pt>
    <dgm:pt modelId="{32D5FD3B-2873-457F-84D4-D7CCBA754C70}" type="pres">
      <dgm:prSet presAssocID="{810DA7DC-D2D5-4049-A6F7-FF233417AE06}" presName="negativeSpace" presStyleCnt="0"/>
      <dgm:spPr/>
      <dgm:t>
        <a:bodyPr/>
        <a:lstStyle/>
        <a:p>
          <a:endParaRPr lang="en-US"/>
        </a:p>
      </dgm:t>
    </dgm:pt>
    <dgm:pt modelId="{71BBB147-EE68-4927-8DAF-A609380DE3FB}" type="pres">
      <dgm:prSet presAssocID="{810DA7DC-D2D5-4049-A6F7-FF233417AE06}" presName="childText" presStyleLbl="conFgAcc1" presStyleIdx="0" presStyleCnt="1">
        <dgm:presLayoutVars>
          <dgm:bulletEnabled val="1"/>
        </dgm:presLayoutVars>
      </dgm:prSet>
      <dgm:spPr/>
      <dgm:t>
        <a:bodyPr/>
        <a:lstStyle/>
        <a:p>
          <a:endParaRPr lang="en-US"/>
        </a:p>
      </dgm:t>
    </dgm:pt>
  </dgm:ptLst>
  <dgm:cxnLst>
    <dgm:cxn modelId="{0D0E0DFA-1926-4B1B-AC7B-EF58B4E0159C}" type="presOf" srcId="{9B7A4931-76CB-4CEC-86F2-6A2A002F43B1}" destId="{D7ECA42D-5600-4A14-97A5-F8745440519F}" srcOrd="0" destOrd="0" presId="urn:microsoft.com/office/officeart/2005/8/layout/list1"/>
    <dgm:cxn modelId="{CC3B58C9-1E79-4BCC-8FC0-A9959EF3D256}" type="presOf" srcId="{8256F026-5F5B-405A-A453-5D86E2325B77}" destId="{71BBB147-EE68-4927-8DAF-A609380DE3FB}" srcOrd="0" destOrd="0" presId="urn:microsoft.com/office/officeart/2005/8/layout/list1"/>
    <dgm:cxn modelId="{A7BB0AE2-691A-46A2-9231-4BE20495DDDC}" srcId="{810DA7DC-D2D5-4049-A6F7-FF233417AE06}" destId="{B744B337-6103-4604-BB49-E2BB91C1DE9A}" srcOrd="2" destOrd="0" parTransId="{2E211FA0-5E4D-46A7-B792-A6F413311512}" sibTransId="{16089EEC-30E4-496E-AF7A-66C7BA9C22D4}"/>
    <dgm:cxn modelId="{8AE849C6-75F0-4F3C-B47E-FCD4422C7221}" srcId="{810DA7DC-D2D5-4049-A6F7-FF233417AE06}" destId="{5A73C4E0-1031-46C4-86E0-84FE785030D1}" srcOrd="3" destOrd="0" parTransId="{8067C7BE-2075-453E-A679-8EDFBB4C6E0B}" sibTransId="{88479AD6-FBB8-430F-9B0A-67FA066D5D61}"/>
    <dgm:cxn modelId="{27407E68-0D7F-4CD5-8FE1-CF42CDD6EF72}" srcId="{810DA7DC-D2D5-4049-A6F7-FF233417AE06}" destId="{8256F026-5F5B-405A-A453-5D86E2325B77}" srcOrd="0" destOrd="0" parTransId="{620284D1-991E-41B6-A997-24857B5C3A22}" sibTransId="{A76CF254-70DE-4F59-881A-439CC9CED9E4}"/>
    <dgm:cxn modelId="{B034C565-89CA-4F7C-B3C4-EC34D122B2E0}" type="presOf" srcId="{A8DE73B2-0E61-4E4B-94EC-B73A9557CC98}" destId="{71BBB147-EE68-4927-8DAF-A609380DE3FB}" srcOrd="0" destOrd="1" presId="urn:microsoft.com/office/officeart/2005/8/layout/list1"/>
    <dgm:cxn modelId="{F1F383CA-5FF7-4D3D-9A3E-4F31F4EA2E70}" type="presOf" srcId="{810DA7DC-D2D5-4049-A6F7-FF233417AE06}" destId="{52B0A4AB-7218-403D-8801-D45F37A5857D}" srcOrd="1" destOrd="0" presId="urn:microsoft.com/office/officeart/2005/8/layout/list1"/>
    <dgm:cxn modelId="{CC83C311-AA23-4534-A146-EB233D5F42A5}" srcId="{810DA7DC-D2D5-4049-A6F7-FF233417AE06}" destId="{A8DE73B2-0E61-4E4B-94EC-B73A9557CC98}" srcOrd="1" destOrd="0" parTransId="{878A9297-DA53-4E27-86EB-C0DE3E66ADCE}" sibTransId="{0A1E74DD-83B7-48FE-971A-E742C299523A}"/>
    <dgm:cxn modelId="{DA1A4784-3941-4062-8DC6-8DF2CD265F61}" srcId="{9B7A4931-76CB-4CEC-86F2-6A2A002F43B1}" destId="{810DA7DC-D2D5-4049-A6F7-FF233417AE06}" srcOrd="0" destOrd="0" parTransId="{D7659942-E5C4-4C65-88E9-ADAA76376BE8}" sibTransId="{8D268187-82D3-4178-AFA5-59B691292C6C}"/>
    <dgm:cxn modelId="{F702D564-D7D7-4079-981D-0D65DE3EACAE}" type="presOf" srcId="{5A73C4E0-1031-46C4-86E0-84FE785030D1}" destId="{71BBB147-EE68-4927-8DAF-A609380DE3FB}" srcOrd="0" destOrd="3" presId="urn:microsoft.com/office/officeart/2005/8/layout/list1"/>
    <dgm:cxn modelId="{26A57A89-CA78-4BC6-8352-296C3BCC75AD}" type="presOf" srcId="{B744B337-6103-4604-BB49-E2BB91C1DE9A}" destId="{71BBB147-EE68-4927-8DAF-A609380DE3FB}" srcOrd="0" destOrd="2" presId="urn:microsoft.com/office/officeart/2005/8/layout/list1"/>
    <dgm:cxn modelId="{4D508C34-0279-481D-9611-982258795F27}" type="presOf" srcId="{810DA7DC-D2D5-4049-A6F7-FF233417AE06}" destId="{324799D8-053F-4921-8185-00946C50CB2D}" srcOrd="0" destOrd="0" presId="urn:microsoft.com/office/officeart/2005/8/layout/list1"/>
    <dgm:cxn modelId="{9355B4F6-F4AF-4DBE-892D-27E3D75DA2AB}" type="presParOf" srcId="{D7ECA42D-5600-4A14-97A5-F8745440519F}" destId="{FDFA3FE1-9B34-46DF-934E-1C6427069F9B}" srcOrd="0" destOrd="0" presId="urn:microsoft.com/office/officeart/2005/8/layout/list1"/>
    <dgm:cxn modelId="{90EF329D-4B94-4196-85B4-704B7CFB5FB0}" type="presParOf" srcId="{FDFA3FE1-9B34-46DF-934E-1C6427069F9B}" destId="{324799D8-053F-4921-8185-00946C50CB2D}" srcOrd="0" destOrd="0" presId="urn:microsoft.com/office/officeart/2005/8/layout/list1"/>
    <dgm:cxn modelId="{030E1698-E477-4631-A417-20DFAAC1DA09}" type="presParOf" srcId="{FDFA3FE1-9B34-46DF-934E-1C6427069F9B}" destId="{52B0A4AB-7218-403D-8801-D45F37A5857D}" srcOrd="1" destOrd="0" presId="urn:microsoft.com/office/officeart/2005/8/layout/list1"/>
    <dgm:cxn modelId="{6CAB895F-F6EA-44B0-9925-35FF4A04B8B4}" type="presParOf" srcId="{D7ECA42D-5600-4A14-97A5-F8745440519F}" destId="{32D5FD3B-2873-457F-84D4-D7CCBA754C70}" srcOrd="1" destOrd="0" presId="urn:microsoft.com/office/officeart/2005/8/layout/list1"/>
    <dgm:cxn modelId="{FC37680C-F516-4E4A-9727-DE8DAF111AA5}" type="presParOf" srcId="{D7ECA42D-5600-4A14-97A5-F8745440519F}" destId="{71BBB147-EE68-4927-8DAF-A609380DE3F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9745F3-3617-4CBC-A7CF-62AC37C782BA}" type="doc">
      <dgm:prSet loTypeId="urn:microsoft.com/office/officeart/2005/8/layout/default#4" loCatId="list" qsTypeId="urn:microsoft.com/office/officeart/2005/8/quickstyle/simple1" qsCatId="simple" csTypeId="urn:microsoft.com/office/officeart/2005/8/colors/accent1_2" csCatId="accent1" phldr="1"/>
      <dgm:spPr/>
      <dgm:t>
        <a:bodyPr/>
        <a:lstStyle/>
        <a:p>
          <a:endParaRPr lang="en-US"/>
        </a:p>
      </dgm:t>
    </dgm:pt>
    <dgm:pt modelId="{220BF08C-4948-4CA9-837E-0A77ED6780C1}">
      <dgm:prSet phldrT="[Text]" custT="1"/>
      <dgm:spPr>
        <a:solidFill>
          <a:srgbClr val="7FB0DD"/>
        </a:solidFill>
      </dgm:spPr>
      <dgm:t>
        <a:bodyPr/>
        <a:lstStyle/>
        <a:p>
          <a:r>
            <a:rPr lang="en-US" sz="2400" dirty="0" smtClean="0"/>
            <a:t>Backup and Recovery testing </a:t>
          </a:r>
          <a:endParaRPr lang="en-US" sz="2400" dirty="0">
            <a:latin typeface="+mn-lt"/>
          </a:endParaRPr>
        </a:p>
      </dgm:t>
    </dgm:pt>
    <dgm:pt modelId="{C96DA8C5-F8F2-4097-B413-02ACDA8CAC75}" type="parTrans" cxnId="{301B12A7-51F7-4941-9C14-9AB0FEAF0E5A}">
      <dgm:prSet/>
      <dgm:spPr/>
      <dgm:t>
        <a:bodyPr/>
        <a:lstStyle/>
        <a:p>
          <a:endParaRPr lang="en-US" sz="2400">
            <a:latin typeface="+mn-lt"/>
          </a:endParaRPr>
        </a:p>
      </dgm:t>
    </dgm:pt>
    <dgm:pt modelId="{0BD1B367-C589-4A03-ABAA-9EB4130BD975}" type="sibTrans" cxnId="{301B12A7-51F7-4941-9C14-9AB0FEAF0E5A}">
      <dgm:prSet/>
      <dgm:spPr/>
      <dgm:t>
        <a:bodyPr/>
        <a:lstStyle/>
        <a:p>
          <a:endParaRPr lang="en-US" sz="2400">
            <a:latin typeface="+mn-lt"/>
          </a:endParaRPr>
        </a:p>
      </dgm:t>
    </dgm:pt>
    <dgm:pt modelId="{630F6FFE-0A11-4F44-BB20-C2F57A9B610D}">
      <dgm:prSet custT="1"/>
      <dgm:spPr>
        <a:solidFill>
          <a:srgbClr val="7FB0DD"/>
        </a:solidFill>
      </dgm:spPr>
      <dgm:t>
        <a:bodyPr/>
        <a:lstStyle/>
        <a:p>
          <a:r>
            <a:rPr lang="en-US" sz="2400" smtClean="0"/>
            <a:t>Contingency testing </a:t>
          </a:r>
          <a:endParaRPr lang="en-US" sz="2400" dirty="0" smtClean="0"/>
        </a:p>
      </dgm:t>
    </dgm:pt>
    <dgm:pt modelId="{C70D08ED-18BF-4E1A-88F7-1D6A2049D4B7}" type="parTrans" cxnId="{E031C6E8-5FB6-4136-8473-FA161EAE9216}">
      <dgm:prSet/>
      <dgm:spPr/>
      <dgm:t>
        <a:bodyPr/>
        <a:lstStyle/>
        <a:p>
          <a:endParaRPr lang="en-US"/>
        </a:p>
      </dgm:t>
    </dgm:pt>
    <dgm:pt modelId="{1A2852C7-A94A-48FA-9335-56B40B40410F}" type="sibTrans" cxnId="{E031C6E8-5FB6-4136-8473-FA161EAE9216}">
      <dgm:prSet/>
      <dgm:spPr/>
      <dgm:t>
        <a:bodyPr/>
        <a:lstStyle/>
        <a:p>
          <a:endParaRPr lang="en-US"/>
        </a:p>
      </dgm:t>
    </dgm:pt>
    <dgm:pt modelId="{33D0BE9F-5EA1-49FB-AE0A-C8B3668AF1F6}">
      <dgm:prSet custT="1"/>
      <dgm:spPr>
        <a:solidFill>
          <a:srgbClr val="7FB0DD"/>
        </a:solidFill>
      </dgm:spPr>
      <dgm:t>
        <a:bodyPr/>
        <a:lstStyle/>
        <a:p>
          <a:r>
            <a:rPr lang="en-US" sz="2400" smtClean="0"/>
            <a:t>Operational testing</a:t>
          </a:r>
          <a:endParaRPr lang="en-US" sz="2400" dirty="0" smtClean="0"/>
        </a:p>
      </dgm:t>
    </dgm:pt>
    <dgm:pt modelId="{50E3E044-A786-4E0D-97C1-0B4FEBB8452E}" type="parTrans" cxnId="{C18FFF9D-AF6A-4707-81FA-C561C4D13E6A}">
      <dgm:prSet/>
      <dgm:spPr/>
      <dgm:t>
        <a:bodyPr/>
        <a:lstStyle/>
        <a:p>
          <a:endParaRPr lang="en-US"/>
        </a:p>
      </dgm:t>
    </dgm:pt>
    <dgm:pt modelId="{88C55160-EECB-4C08-96AD-0E87D8DB2614}" type="sibTrans" cxnId="{C18FFF9D-AF6A-4707-81FA-C561C4D13E6A}">
      <dgm:prSet/>
      <dgm:spPr/>
      <dgm:t>
        <a:bodyPr/>
        <a:lstStyle/>
        <a:p>
          <a:endParaRPr lang="en-US"/>
        </a:p>
      </dgm:t>
    </dgm:pt>
    <dgm:pt modelId="{D21972C1-42D6-4157-9490-6DCFE0285BDB}">
      <dgm:prSet custT="1"/>
      <dgm:spPr>
        <a:solidFill>
          <a:srgbClr val="7FB0DD"/>
        </a:solidFill>
      </dgm:spPr>
      <dgm:t>
        <a:bodyPr/>
        <a:lstStyle/>
        <a:p>
          <a:r>
            <a:rPr lang="en-US" sz="2400" dirty="0" smtClean="0"/>
            <a:t>Job Stream testing </a:t>
          </a:r>
        </a:p>
      </dgm:t>
    </dgm:pt>
    <dgm:pt modelId="{D5FA1FC5-D8D6-4734-9213-813D02B92CFA}" type="parTrans" cxnId="{A258569F-965D-4EBC-AFD3-12190C1521BB}">
      <dgm:prSet/>
      <dgm:spPr/>
      <dgm:t>
        <a:bodyPr/>
        <a:lstStyle/>
        <a:p>
          <a:endParaRPr lang="en-US"/>
        </a:p>
      </dgm:t>
    </dgm:pt>
    <dgm:pt modelId="{6475DBCB-4158-4F4B-B245-41395259F965}" type="sibTrans" cxnId="{A258569F-965D-4EBC-AFD3-12190C1521BB}">
      <dgm:prSet/>
      <dgm:spPr/>
      <dgm:t>
        <a:bodyPr/>
        <a:lstStyle/>
        <a:p>
          <a:endParaRPr lang="en-US"/>
        </a:p>
      </dgm:t>
    </dgm:pt>
    <dgm:pt modelId="{04237AE3-C6EB-4DC8-A60C-A68A404CE00A}">
      <dgm:prSet custT="1"/>
      <dgm:spPr>
        <a:solidFill>
          <a:srgbClr val="7FB0DD"/>
        </a:solidFill>
      </dgm:spPr>
      <dgm:t>
        <a:bodyPr/>
        <a:lstStyle/>
        <a:p>
          <a:r>
            <a:rPr lang="en-US" sz="2400" dirty="0" smtClean="0"/>
            <a:t>Performance testing </a:t>
          </a:r>
        </a:p>
      </dgm:t>
    </dgm:pt>
    <dgm:pt modelId="{1C1D02C2-EA12-40AB-8805-8AE2B4803FDF}" type="parTrans" cxnId="{DE3728B9-284F-49C7-A8A9-8302977E0744}">
      <dgm:prSet/>
      <dgm:spPr/>
      <dgm:t>
        <a:bodyPr/>
        <a:lstStyle/>
        <a:p>
          <a:endParaRPr lang="en-US"/>
        </a:p>
      </dgm:t>
    </dgm:pt>
    <dgm:pt modelId="{44B8267A-52C2-4768-986C-6E278CBDE7BB}" type="sibTrans" cxnId="{DE3728B9-284F-49C7-A8A9-8302977E0744}">
      <dgm:prSet/>
      <dgm:spPr/>
      <dgm:t>
        <a:bodyPr/>
        <a:lstStyle/>
        <a:p>
          <a:endParaRPr lang="en-US"/>
        </a:p>
      </dgm:t>
    </dgm:pt>
    <dgm:pt modelId="{B32AFE56-E926-42AF-92C7-5B774A4EE95D}">
      <dgm:prSet custT="1"/>
      <dgm:spPr>
        <a:solidFill>
          <a:srgbClr val="7FB0DD"/>
        </a:solidFill>
      </dgm:spPr>
      <dgm:t>
        <a:bodyPr/>
        <a:lstStyle/>
        <a:p>
          <a:r>
            <a:rPr lang="en-US" sz="2400" smtClean="0"/>
            <a:t>Security testing</a:t>
          </a:r>
          <a:endParaRPr lang="en-US" sz="2400" dirty="0" smtClean="0"/>
        </a:p>
      </dgm:t>
    </dgm:pt>
    <dgm:pt modelId="{AF8E5B50-4481-47DD-90F9-DF1C9D5AFA02}" type="parTrans" cxnId="{95EF407A-E763-464E-8CFA-9F2D24974D65}">
      <dgm:prSet/>
      <dgm:spPr/>
      <dgm:t>
        <a:bodyPr/>
        <a:lstStyle/>
        <a:p>
          <a:endParaRPr lang="en-US"/>
        </a:p>
      </dgm:t>
    </dgm:pt>
    <dgm:pt modelId="{7166F590-B88A-44D5-956A-AAA58FA4AF87}" type="sibTrans" cxnId="{95EF407A-E763-464E-8CFA-9F2D24974D65}">
      <dgm:prSet/>
      <dgm:spPr/>
      <dgm:t>
        <a:bodyPr/>
        <a:lstStyle/>
        <a:p>
          <a:endParaRPr lang="en-US"/>
        </a:p>
      </dgm:t>
    </dgm:pt>
    <dgm:pt modelId="{E6F5363B-EB50-4B69-BA58-143A3AB00533}">
      <dgm:prSet custT="1"/>
      <dgm:spPr>
        <a:solidFill>
          <a:srgbClr val="7FB0DD"/>
        </a:solidFill>
      </dgm:spPr>
      <dgm:t>
        <a:bodyPr/>
        <a:lstStyle/>
        <a:p>
          <a:r>
            <a:rPr lang="en-US" sz="2400" dirty="0" smtClean="0"/>
            <a:t>Stress/Volume testing</a:t>
          </a:r>
          <a:endParaRPr lang="en-US" sz="2400" dirty="0"/>
        </a:p>
      </dgm:t>
    </dgm:pt>
    <dgm:pt modelId="{53484903-70AD-434A-882F-ABEF4072DDCE}" type="parTrans" cxnId="{C8E7AA31-D064-4747-BF4A-41BB8A28FD40}">
      <dgm:prSet/>
      <dgm:spPr/>
      <dgm:t>
        <a:bodyPr/>
        <a:lstStyle/>
        <a:p>
          <a:endParaRPr lang="en-US"/>
        </a:p>
      </dgm:t>
    </dgm:pt>
    <dgm:pt modelId="{66D676DA-3E34-4090-825B-F6A42BDE2F30}" type="sibTrans" cxnId="{C8E7AA31-D064-4747-BF4A-41BB8A28FD40}">
      <dgm:prSet/>
      <dgm:spPr/>
      <dgm:t>
        <a:bodyPr/>
        <a:lstStyle/>
        <a:p>
          <a:endParaRPr lang="en-US"/>
        </a:p>
      </dgm:t>
    </dgm:pt>
    <dgm:pt modelId="{3CDFE7C1-0059-4121-8F66-A5F2C64D84AC}" type="pres">
      <dgm:prSet presAssocID="{A99745F3-3617-4CBC-A7CF-62AC37C782BA}" presName="diagram" presStyleCnt="0">
        <dgm:presLayoutVars>
          <dgm:dir/>
          <dgm:resizeHandles val="exact"/>
        </dgm:presLayoutVars>
      </dgm:prSet>
      <dgm:spPr/>
      <dgm:t>
        <a:bodyPr/>
        <a:lstStyle/>
        <a:p>
          <a:endParaRPr lang="en-US"/>
        </a:p>
      </dgm:t>
    </dgm:pt>
    <dgm:pt modelId="{6C84A1A4-3EDE-4973-B274-8B9EF41EFB92}" type="pres">
      <dgm:prSet presAssocID="{220BF08C-4948-4CA9-837E-0A77ED6780C1}" presName="node" presStyleLbl="node1" presStyleIdx="0" presStyleCnt="7">
        <dgm:presLayoutVars>
          <dgm:bulletEnabled val="1"/>
        </dgm:presLayoutVars>
      </dgm:prSet>
      <dgm:spPr/>
      <dgm:t>
        <a:bodyPr/>
        <a:lstStyle/>
        <a:p>
          <a:endParaRPr lang="en-US"/>
        </a:p>
      </dgm:t>
    </dgm:pt>
    <dgm:pt modelId="{C48B770B-80C5-439C-98D6-8BEA50C12047}" type="pres">
      <dgm:prSet presAssocID="{0BD1B367-C589-4A03-ABAA-9EB4130BD975}" presName="sibTrans" presStyleCnt="0"/>
      <dgm:spPr/>
    </dgm:pt>
    <dgm:pt modelId="{5E57B4F9-3732-4025-97E3-6F22F27BC87A}" type="pres">
      <dgm:prSet presAssocID="{630F6FFE-0A11-4F44-BB20-C2F57A9B610D}" presName="node" presStyleLbl="node1" presStyleIdx="1" presStyleCnt="7">
        <dgm:presLayoutVars>
          <dgm:bulletEnabled val="1"/>
        </dgm:presLayoutVars>
      </dgm:prSet>
      <dgm:spPr/>
      <dgm:t>
        <a:bodyPr/>
        <a:lstStyle/>
        <a:p>
          <a:endParaRPr lang="en-US"/>
        </a:p>
      </dgm:t>
    </dgm:pt>
    <dgm:pt modelId="{5B544C09-82D2-4842-9594-0D5BD4575380}" type="pres">
      <dgm:prSet presAssocID="{1A2852C7-A94A-48FA-9335-56B40B40410F}" presName="sibTrans" presStyleCnt="0"/>
      <dgm:spPr/>
    </dgm:pt>
    <dgm:pt modelId="{7CB698D4-D666-4502-BE6D-74E4FED5EC90}" type="pres">
      <dgm:prSet presAssocID="{33D0BE9F-5EA1-49FB-AE0A-C8B3668AF1F6}" presName="node" presStyleLbl="node1" presStyleIdx="2" presStyleCnt="7">
        <dgm:presLayoutVars>
          <dgm:bulletEnabled val="1"/>
        </dgm:presLayoutVars>
      </dgm:prSet>
      <dgm:spPr/>
      <dgm:t>
        <a:bodyPr/>
        <a:lstStyle/>
        <a:p>
          <a:endParaRPr lang="en-US"/>
        </a:p>
      </dgm:t>
    </dgm:pt>
    <dgm:pt modelId="{1EC8C61A-B8A4-428D-A450-3A9828608B89}" type="pres">
      <dgm:prSet presAssocID="{88C55160-EECB-4C08-96AD-0E87D8DB2614}" presName="sibTrans" presStyleCnt="0"/>
      <dgm:spPr/>
    </dgm:pt>
    <dgm:pt modelId="{6C7F9D4A-98F6-4FAB-9FF0-572C44E792EE}" type="pres">
      <dgm:prSet presAssocID="{D21972C1-42D6-4157-9490-6DCFE0285BDB}" presName="node" presStyleLbl="node1" presStyleIdx="3" presStyleCnt="7">
        <dgm:presLayoutVars>
          <dgm:bulletEnabled val="1"/>
        </dgm:presLayoutVars>
      </dgm:prSet>
      <dgm:spPr/>
      <dgm:t>
        <a:bodyPr/>
        <a:lstStyle/>
        <a:p>
          <a:endParaRPr lang="en-US"/>
        </a:p>
      </dgm:t>
    </dgm:pt>
    <dgm:pt modelId="{6DB9C524-1606-4588-9640-19DD5274A950}" type="pres">
      <dgm:prSet presAssocID="{6475DBCB-4158-4F4B-B245-41395259F965}" presName="sibTrans" presStyleCnt="0"/>
      <dgm:spPr/>
    </dgm:pt>
    <dgm:pt modelId="{FDF853CF-1BE1-4181-A011-E5413FDC2EED}" type="pres">
      <dgm:prSet presAssocID="{04237AE3-C6EB-4DC8-A60C-A68A404CE00A}" presName="node" presStyleLbl="node1" presStyleIdx="4" presStyleCnt="7">
        <dgm:presLayoutVars>
          <dgm:bulletEnabled val="1"/>
        </dgm:presLayoutVars>
      </dgm:prSet>
      <dgm:spPr/>
      <dgm:t>
        <a:bodyPr/>
        <a:lstStyle/>
        <a:p>
          <a:endParaRPr lang="en-US"/>
        </a:p>
      </dgm:t>
    </dgm:pt>
    <dgm:pt modelId="{90EF7EAD-08C2-4A67-820F-FC1A3D3D2025}" type="pres">
      <dgm:prSet presAssocID="{44B8267A-52C2-4768-986C-6E278CBDE7BB}" presName="sibTrans" presStyleCnt="0"/>
      <dgm:spPr/>
    </dgm:pt>
    <dgm:pt modelId="{FF01000F-F14E-487C-B1E6-69D5BEE6B32A}" type="pres">
      <dgm:prSet presAssocID="{B32AFE56-E926-42AF-92C7-5B774A4EE95D}" presName="node" presStyleLbl="node1" presStyleIdx="5" presStyleCnt="7">
        <dgm:presLayoutVars>
          <dgm:bulletEnabled val="1"/>
        </dgm:presLayoutVars>
      </dgm:prSet>
      <dgm:spPr/>
      <dgm:t>
        <a:bodyPr/>
        <a:lstStyle/>
        <a:p>
          <a:endParaRPr lang="en-US"/>
        </a:p>
      </dgm:t>
    </dgm:pt>
    <dgm:pt modelId="{CFF04D8D-0A52-4ADC-8625-0E24C6BD1940}" type="pres">
      <dgm:prSet presAssocID="{7166F590-B88A-44D5-956A-AAA58FA4AF87}" presName="sibTrans" presStyleCnt="0"/>
      <dgm:spPr/>
    </dgm:pt>
    <dgm:pt modelId="{A3F16B74-6AD2-4784-878F-6CAC83BCB790}" type="pres">
      <dgm:prSet presAssocID="{E6F5363B-EB50-4B69-BA58-143A3AB00533}" presName="node" presStyleLbl="node1" presStyleIdx="6" presStyleCnt="7">
        <dgm:presLayoutVars>
          <dgm:bulletEnabled val="1"/>
        </dgm:presLayoutVars>
      </dgm:prSet>
      <dgm:spPr/>
      <dgm:t>
        <a:bodyPr/>
        <a:lstStyle/>
        <a:p>
          <a:endParaRPr lang="en-US"/>
        </a:p>
      </dgm:t>
    </dgm:pt>
  </dgm:ptLst>
  <dgm:cxnLst>
    <dgm:cxn modelId="{E031C6E8-5FB6-4136-8473-FA161EAE9216}" srcId="{A99745F3-3617-4CBC-A7CF-62AC37C782BA}" destId="{630F6FFE-0A11-4F44-BB20-C2F57A9B610D}" srcOrd="1" destOrd="0" parTransId="{C70D08ED-18BF-4E1A-88F7-1D6A2049D4B7}" sibTransId="{1A2852C7-A94A-48FA-9335-56B40B40410F}"/>
    <dgm:cxn modelId="{C18FFF9D-AF6A-4707-81FA-C561C4D13E6A}" srcId="{A99745F3-3617-4CBC-A7CF-62AC37C782BA}" destId="{33D0BE9F-5EA1-49FB-AE0A-C8B3668AF1F6}" srcOrd="2" destOrd="0" parTransId="{50E3E044-A786-4E0D-97C1-0B4FEBB8452E}" sibTransId="{88C55160-EECB-4C08-96AD-0E87D8DB2614}"/>
    <dgm:cxn modelId="{DE3728B9-284F-49C7-A8A9-8302977E0744}" srcId="{A99745F3-3617-4CBC-A7CF-62AC37C782BA}" destId="{04237AE3-C6EB-4DC8-A60C-A68A404CE00A}" srcOrd="4" destOrd="0" parTransId="{1C1D02C2-EA12-40AB-8805-8AE2B4803FDF}" sibTransId="{44B8267A-52C2-4768-986C-6E278CBDE7BB}"/>
    <dgm:cxn modelId="{BF87A0CD-C447-4E77-B305-DBD91EC7D59C}" type="presOf" srcId="{220BF08C-4948-4CA9-837E-0A77ED6780C1}" destId="{6C84A1A4-3EDE-4973-B274-8B9EF41EFB92}" srcOrd="0" destOrd="0" presId="urn:microsoft.com/office/officeart/2005/8/layout/default#4"/>
    <dgm:cxn modelId="{D5F5316B-8689-4463-9EA3-B16750931804}" type="presOf" srcId="{D21972C1-42D6-4157-9490-6DCFE0285BDB}" destId="{6C7F9D4A-98F6-4FAB-9FF0-572C44E792EE}" srcOrd="0" destOrd="0" presId="urn:microsoft.com/office/officeart/2005/8/layout/default#4"/>
    <dgm:cxn modelId="{95EF407A-E763-464E-8CFA-9F2D24974D65}" srcId="{A99745F3-3617-4CBC-A7CF-62AC37C782BA}" destId="{B32AFE56-E926-42AF-92C7-5B774A4EE95D}" srcOrd="5" destOrd="0" parTransId="{AF8E5B50-4481-47DD-90F9-DF1C9D5AFA02}" sibTransId="{7166F590-B88A-44D5-956A-AAA58FA4AF87}"/>
    <dgm:cxn modelId="{3F901EB1-633C-45BA-86BE-220E59EE7501}" type="presOf" srcId="{A99745F3-3617-4CBC-A7CF-62AC37C782BA}" destId="{3CDFE7C1-0059-4121-8F66-A5F2C64D84AC}" srcOrd="0" destOrd="0" presId="urn:microsoft.com/office/officeart/2005/8/layout/default#4"/>
    <dgm:cxn modelId="{43697E02-E1EA-4735-8D8E-7D36FB40280A}" type="presOf" srcId="{E6F5363B-EB50-4B69-BA58-143A3AB00533}" destId="{A3F16B74-6AD2-4784-878F-6CAC83BCB790}" srcOrd="0" destOrd="0" presId="urn:microsoft.com/office/officeart/2005/8/layout/default#4"/>
    <dgm:cxn modelId="{4A90EBA4-6F8E-4C14-A292-D31D98EF2238}" type="presOf" srcId="{04237AE3-C6EB-4DC8-A60C-A68A404CE00A}" destId="{FDF853CF-1BE1-4181-A011-E5413FDC2EED}" srcOrd="0" destOrd="0" presId="urn:microsoft.com/office/officeart/2005/8/layout/default#4"/>
    <dgm:cxn modelId="{C8E7AA31-D064-4747-BF4A-41BB8A28FD40}" srcId="{A99745F3-3617-4CBC-A7CF-62AC37C782BA}" destId="{E6F5363B-EB50-4B69-BA58-143A3AB00533}" srcOrd="6" destOrd="0" parTransId="{53484903-70AD-434A-882F-ABEF4072DDCE}" sibTransId="{66D676DA-3E34-4090-825B-F6A42BDE2F30}"/>
    <dgm:cxn modelId="{301B12A7-51F7-4941-9C14-9AB0FEAF0E5A}" srcId="{A99745F3-3617-4CBC-A7CF-62AC37C782BA}" destId="{220BF08C-4948-4CA9-837E-0A77ED6780C1}" srcOrd="0" destOrd="0" parTransId="{C96DA8C5-F8F2-4097-B413-02ACDA8CAC75}" sibTransId="{0BD1B367-C589-4A03-ABAA-9EB4130BD975}"/>
    <dgm:cxn modelId="{A258569F-965D-4EBC-AFD3-12190C1521BB}" srcId="{A99745F3-3617-4CBC-A7CF-62AC37C782BA}" destId="{D21972C1-42D6-4157-9490-6DCFE0285BDB}" srcOrd="3" destOrd="0" parTransId="{D5FA1FC5-D8D6-4734-9213-813D02B92CFA}" sibTransId="{6475DBCB-4158-4F4B-B245-41395259F965}"/>
    <dgm:cxn modelId="{8258842E-B1A7-415A-B582-E048637011F6}" type="presOf" srcId="{630F6FFE-0A11-4F44-BB20-C2F57A9B610D}" destId="{5E57B4F9-3732-4025-97E3-6F22F27BC87A}" srcOrd="0" destOrd="0" presId="urn:microsoft.com/office/officeart/2005/8/layout/default#4"/>
    <dgm:cxn modelId="{5AD6BEF3-89DB-4813-8978-3FCFF1D01770}" type="presOf" srcId="{33D0BE9F-5EA1-49FB-AE0A-C8B3668AF1F6}" destId="{7CB698D4-D666-4502-BE6D-74E4FED5EC90}" srcOrd="0" destOrd="0" presId="urn:microsoft.com/office/officeart/2005/8/layout/default#4"/>
    <dgm:cxn modelId="{CC096272-6DC9-49AF-BC55-5A5F43C2AD4C}" type="presOf" srcId="{B32AFE56-E926-42AF-92C7-5B774A4EE95D}" destId="{FF01000F-F14E-487C-B1E6-69D5BEE6B32A}" srcOrd="0" destOrd="0" presId="urn:microsoft.com/office/officeart/2005/8/layout/default#4"/>
    <dgm:cxn modelId="{AFBECB5C-F9B4-414C-9FA2-0025730C7776}" type="presParOf" srcId="{3CDFE7C1-0059-4121-8F66-A5F2C64D84AC}" destId="{6C84A1A4-3EDE-4973-B274-8B9EF41EFB92}" srcOrd="0" destOrd="0" presId="urn:microsoft.com/office/officeart/2005/8/layout/default#4"/>
    <dgm:cxn modelId="{9DDD4B25-2266-4FF8-8895-B863BEDC36B2}" type="presParOf" srcId="{3CDFE7C1-0059-4121-8F66-A5F2C64D84AC}" destId="{C48B770B-80C5-439C-98D6-8BEA50C12047}" srcOrd="1" destOrd="0" presId="urn:microsoft.com/office/officeart/2005/8/layout/default#4"/>
    <dgm:cxn modelId="{E075ED41-B99D-4A6C-9741-6E1A314B5B7E}" type="presParOf" srcId="{3CDFE7C1-0059-4121-8F66-A5F2C64D84AC}" destId="{5E57B4F9-3732-4025-97E3-6F22F27BC87A}" srcOrd="2" destOrd="0" presId="urn:microsoft.com/office/officeart/2005/8/layout/default#4"/>
    <dgm:cxn modelId="{BA5B17F5-B441-4531-9B54-F3A3EDDD75BB}" type="presParOf" srcId="{3CDFE7C1-0059-4121-8F66-A5F2C64D84AC}" destId="{5B544C09-82D2-4842-9594-0D5BD4575380}" srcOrd="3" destOrd="0" presId="urn:microsoft.com/office/officeart/2005/8/layout/default#4"/>
    <dgm:cxn modelId="{736C8705-0091-4229-9151-3BF4234BFD49}" type="presParOf" srcId="{3CDFE7C1-0059-4121-8F66-A5F2C64D84AC}" destId="{7CB698D4-D666-4502-BE6D-74E4FED5EC90}" srcOrd="4" destOrd="0" presId="urn:microsoft.com/office/officeart/2005/8/layout/default#4"/>
    <dgm:cxn modelId="{B57A5E1F-4C17-4CB8-8589-BB7E5915BF85}" type="presParOf" srcId="{3CDFE7C1-0059-4121-8F66-A5F2C64D84AC}" destId="{1EC8C61A-B8A4-428D-A450-3A9828608B89}" srcOrd="5" destOrd="0" presId="urn:microsoft.com/office/officeart/2005/8/layout/default#4"/>
    <dgm:cxn modelId="{09DC15DB-F4AB-4B17-B2A7-287C397F243E}" type="presParOf" srcId="{3CDFE7C1-0059-4121-8F66-A5F2C64D84AC}" destId="{6C7F9D4A-98F6-4FAB-9FF0-572C44E792EE}" srcOrd="6" destOrd="0" presId="urn:microsoft.com/office/officeart/2005/8/layout/default#4"/>
    <dgm:cxn modelId="{A92908BF-80A8-40C2-A197-422EBAB038F1}" type="presParOf" srcId="{3CDFE7C1-0059-4121-8F66-A5F2C64D84AC}" destId="{6DB9C524-1606-4588-9640-19DD5274A950}" srcOrd="7" destOrd="0" presId="urn:microsoft.com/office/officeart/2005/8/layout/default#4"/>
    <dgm:cxn modelId="{79966041-A697-4432-A49F-74E796C70239}" type="presParOf" srcId="{3CDFE7C1-0059-4121-8F66-A5F2C64D84AC}" destId="{FDF853CF-1BE1-4181-A011-E5413FDC2EED}" srcOrd="8" destOrd="0" presId="urn:microsoft.com/office/officeart/2005/8/layout/default#4"/>
    <dgm:cxn modelId="{B2F7CEAD-EA91-407C-953A-D7B15EBC01E8}" type="presParOf" srcId="{3CDFE7C1-0059-4121-8F66-A5F2C64D84AC}" destId="{90EF7EAD-08C2-4A67-820F-FC1A3D3D2025}" srcOrd="9" destOrd="0" presId="urn:microsoft.com/office/officeart/2005/8/layout/default#4"/>
    <dgm:cxn modelId="{E64C0380-79D7-4B40-9259-0E404D5E035D}" type="presParOf" srcId="{3CDFE7C1-0059-4121-8F66-A5F2C64D84AC}" destId="{FF01000F-F14E-487C-B1E6-69D5BEE6B32A}" srcOrd="10" destOrd="0" presId="urn:microsoft.com/office/officeart/2005/8/layout/default#4"/>
    <dgm:cxn modelId="{D88F4C01-B44F-406F-8959-D783DF8C38F5}" type="presParOf" srcId="{3CDFE7C1-0059-4121-8F66-A5F2C64D84AC}" destId="{CFF04D8D-0A52-4ADC-8625-0E24C6BD1940}" srcOrd="11" destOrd="0" presId="urn:microsoft.com/office/officeart/2005/8/layout/default#4"/>
    <dgm:cxn modelId="{D9658F61-B773-484E-A86B-F848AB41D832}" type="presParOf" srcId="{3CDFE7C1-0059-4121-8F66-A5F2C64D84AC}" destId="{A3F16B74-6AD2-4784-878F-6CAC83BCB790}" srcOrd="12" destOrd="0" presId="urn:microsoft.com/office/officeart/2005/8/layout/defaul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12670E-3BFE-49E8-B473-5671DF0FB57E}" type="doc">
      <dgm:prSet loTypeId="urn:microsoft.com/office/officeart/2005/8/layout/default#5" loCatId="list" qsTypeId="urn:microsoft.com/office/officeart/2005/8/quickstyle/simple1" qsCatId="simple" csTypeId="urn:microsoft.com/office/officeart/2005/8/colors/accent1_3" csCatId="accent1" phldr="1"/>
      <dgm:spPr/>
      <dgm:t>
        <a:bodyPr/>
        <a:lstStyle/>
        <a:p>
          <a:endParaRPr lang="en-US"/>
        </a:p>
      </dgm:t>
    </dgm:pt>
    <dgm:pt modelId="{895CFF90-D4EA-4232-96D9-7947C4F2FD4D}">
      <dgm:prSet phldrT="[Text]" custT="1"/>
      <dgm:spPr/>
      <dgm:t>
        <a:bodyPr/>
        <a:lstStyle/>
        <a:p>
          <a:r>
            <a:rPr lang="en-US" sz="2400" spc="-6" dirty="0" smtClean="0">
              <a:latin typeface="+mn-lt"/>
              <a:cs typeface="Calibri"/>
            </a:rPr>
            <a:t>Work product</a:t>
          </a:r>
          <a:r>
            <a:rPr lang="en-US" sz="2400" spc="-112" dirty="0" smtClean="0">
              <a:latin typeface="+mn-lt"/>
              <a:cs typeface="Calibri"/>
            </a:rPr>
            <a:t> </a:t>
          </a:r>
          <a:r>
            <a:rPr lang="en-US" sz="2400" dirty="0" smtClean="0">
              <a:latin typeface="+mn-lt"/>
              <a:cs typeface="Calibri"/>
            </a:rPr>
            <a:t>type</a:t>
          </a:r>
          <a:endParaRPr lang="en-US" sz="2400" dirty="0">
            <a:latin typeface="+mn-lt"/>
          </a:endParaRPr>
        </a:p>
      </dgm:t>
    </dgm:pt>
    <dgm:pt modelId="{1CD7FA67-E8F5-43DE-98FA-5ECB17C658F4}" type="parTrans" cxnId="{D8495913-4B9F-4007-BEAA-7E7072046C7E}">
      <dgm:prSet/>
      <dgm:spPr/>
      <dgm:t>
        <a:bodyPr/>
        <a:lstStyle/>
        <a:p>
          <a:endParaRPr lang="en-US" sz="2400">
            <a:latin typeface="+mn-lt"/>
          </a:endParaRPr>
        </a:p>
      </dgm:t>
    </dgm:pt>
    <dgm:pt modelId="{BE368F2A-13AF-4218-A4CF-7E451CB3C216}" type="sibTrans" cxnId="{D8495913-4B9F-4007-BEAA-7E7072046C7E}">
      <dgm:prSet/>
      <dgm:spPr/>
      <dgm:t>
        <a:bodyPr/>
        <a:lstStyle/>
        <a:p>
          <a:endParaRPr lang="en-US" sz="2400">
            <a:latin typeface="+mn-lt"/>
          </a:endParaRPr>
        </a:p>
      </dgm:t>
    </dgm:pt>
    <dgm:pt modelId="{3FEEA6CA-54C1-4BAE-84DF-CBAAAC850013}">
      <dgm:prSet custT="1"/>
      <dgm:spPr/>
      <dgm:t>
        <a:bodyPr/>
        <a:lstStyle/>
        <a:p>
          <a:r>
            <a:rPr lang="en-US" sz="2400" spc="-6" dirty="0" smtClean="0">
              <a:latin typeface="+mn-lt"/>
              <a:cs typeface="Calibri"/>
            </a:rPr>
            <a:t>Business</a:t>
          </a:r>
          <a:r>
            <a:rPr lang="en-US" sz="2400" spc="-106" dirty="0" smtClean="0">
              <a:latin typeface="+mn-lt"/>
              <a:cs typeface="Calibri"/>
            </a:rPr>
            <a:t> </a:t>
          </a:r>
          <a:r>
            <a:rPr lang="en-US" sz="2400" spc="-6" dirty="0" smtClean="0">
              <a:latin typeface="+mn-lt"/>
              <a:cs typeface="Calibri"/>
            </a:rPr>
            <a:t>criticality</a:t>
          </a:r>
          <a:endParaRPr lang="en-US" sz="2400" dirty="0">
            <a:latin typeface="+mn-lt"/>
            <a:cs typeface="Calibri"/>
          </a:endParaRPr>
        </a:p>
      </dgm:t>
    </dgm:pt>
    <dgm:pt modelId="{ECBFB247-B174-4EF5-B0E5-A7277445A900}" type="parTrans" cxnId="{5E5A252C-0BC3-4DB2-8D38-088712F32B32}">
      <dgm:prSet/>
      <dgm:spPr/>
      <dgm:t>
        <a:bodyPr/>
        <a:lstStyle/>
        <a:p>
          <a:endParaRPr lang="en-US" sz="2400">
            <a:latin typeface="+mn-lt"/>
          </a:endParaRPr>
        </a:p>
      </dgm:t>
    </dgm:pt>
    <dgm:pt modelId="{40BDC631-0D40-4202-8CD7-50CDBE9E552A}" type="sibTrans" cxnId="{5E5A252C-0BC3-4DB2-8D38-088712F32B32}">
      <dgm:prSet/>
      <dgm:spPr/>
      <dgm:t>
        <a:bodyPr/>
        <a:lstStyle/>
        <a:p>
          <a:endParaRPr lang="en-US" sz="2400">
            <a:latin typeface="+mn-lt"/>
          </a:endParaRPr>
        </a:p>
      </dgm:t>
    </dgm:pt>
    <dgm:pt modelId="{14EA8720-F4C8-47D8-B7B2-502B1D86D9DC}">
      <dgm:prSet custT="1"/>
      <dgm:spPr/>
      <dgm:t>
        <a:bodyPr/>
        <a:lstStyle/>
        <a:p>
          <a:r>
            <a:rPr lang="en-US" sz="2400" spc="-6" dirty="0" smtClean="0">
              <a:latin typeface="+mn-lt"/>
              <a:cs typeface="Calibri"/>
            </a:rPr>
            <a:t>Work product complexity</a:t>
          </a:r>
          <a:endParaRPr lang="en-US" sz="2400" spc="-6" dirty="0">
            <a:latin typeface="+mn-lt"/>
            <a:cs typeface="Calibri"/>
          </a:endParaRPr>
        </a:p>
      </dgm:t>
    </dgm:pt>
    <dgm:pt modelId="{1676297F-E6A8-416F-8F30-EB7915C42AAC}" type="parTrans" cxnId="{228D1EB7-BFCC-429B-BE2B-71BB7F137499}">
      <dgm:prSet/>
      <dgm:spPr/>
      <dgm:t>
        <a:bodyPr/>
        <a:lstStyle/>
        <a:p>
          <a:endParaRPr lang="en-US" sz="2400">
            <a:latin typeface="+mn-lt"/>
          </a:endParaRPr>
        </a:p>
      </dgm:t>
    </dgm:pt>
    <dgm:pt modelId="{2B8D7D7F-52DC-4A39-8D85-E8F078E5BDF0}" type="sibTrans" cxnId="{228D1EB7-BFCC-429B-BE2B-71BB7F137499}">
      <dgm:prSet/>
      <dgm:spPr/>
      <dgm:t>
        <a:bodyPr/>
        <a:lstStyle/>
        <a:p>
          <a:endParaRPr lang="en-US" sz="2400">
            <a:latin typeface="+mn-lt"/>
          </a:endParaRPr>
        </a:p>
      </dgm:t>
    </dgm:pt>
    <dgm:pt modelId="{B7C89EE1-CD7C-41E6-ABD1-B9C9CBDD363E}" type="pres">
      <dgm:prSet presAssocID="{8312670E-3BFE-49E8-B473-5671DF0FB57E}" presName="diagram" presStyleCnt="0">
        <dgm:presLayoutVars>
          <dgm:dir/>
          <dgm:resizeHandles val="exact"/>
        </dgm:presLayoutVars>
      </dgm:prSet>
      <dgm:spPr/>
      <dgm:t>
        <a:bodyPr/>
        <a:lstStyle/>
        <a:p>
          <a:endParaRPr lang="en-US"/>
        </a:p>
      </dgm:t>
    </dgm:pt>
    <dgm:pt modelId="{8CE30E01-81CE-4F06-B686-C80A3EC0311C}" type="pres">
      <dgm:prSet presAssocID="{895CFF90-D4EA-4232-96D9-7947C4F2FD4D}" presName="node" presStyleLbl="node1" presStyleIdx="0" presStyleCnt="3">
        <dgm:presLayoutVars>
          <dgm:bulletEnabled val="1"/>
        </dgm:presLayoutVars>
      </dgm:prSet>
      <dgm:spPr/>
      <dgm:t>
        <a:bodyPr/>
        <a:lstStyle/>
        <a:p>
          <a:endParaRPr lang="en-US"/>
        </a:p>
      </dgm:t>
    </dgm:pt>
    <dgm:pt modelId="{A8FEA5FD-B0FF-43E9-A559-A55B08A38AFF}" type="pres">
      <dgm:prSet presAssocID="{BE368F2A-13AF-4218-A4CF-7E451CB3C216}" presName="sibTrans" presStyleCnt="0"/>
      <dgm:spPr/>
    </dgm:pt>
    <dgm:pt modelId="{C2E1B787-AE0A-4FA2-BD6B-1E81E97FAB0B}" type="pres">
      <dgm:prSet presAssocID="{3FEEA6CA-54C1-4BAE-84DF-CBAAAC850013}" presName="node" presStyleLbl="node1" presStyleIdx="1" presStyleCnt="3">
        <dgm:presLayoutVars>
          <dgm:bulletEnabled val="1"/>
        </dgm:presLayoutVars>
      </dgm:prSet>
      <dgm:spPr/>
      <dgm:t>
        <a:bodyPr/>
        <a:lstStyle/>
        <a:p>
          <a:endParaRPr lang="en-US"/>
        </a:p>
      </dgm:t>
    </dgm:pt>
    <dgm:pt modelId="{21024136-26E3-422D-83E6-91F4AE2A2445}" type="pres">
      <dgm:prSet presAssocID="{40BDC631-0D40-4202-8CD7-50CDBE9E552A}" presName="sibTrans" presStyleCnt="0"/>
      <dgm:spPr/>
    </dgm:pt>
    <dgm:pt modelId="{17F31F23-253E-4AD0-8F37-1D5A18D37A11}" type="pres">
      <dgm:prSet presAssocID="{14EA8720-F4C8-47D8-B7B2-502B1D86D9DC}" presName="node" presStyleLbl="node1" presStyleIdx="2" presStyleCnt="3">
        <dgm:presLayoutVars>
          <dgm:bulletEnabled val="1"/>
        </dgm:presLayoutVars>
      </dgm:prSet>
      <dgm:spPr/>
      <dgm:t>
        <a:bodyPr/>
        <a:lstStyle/>
        <a:p>
          <a:endParaRPr lang="en-US"/>
        </a:p>
      </dgm:t>
    </dgm:pt>
  </dgm:ptLst>
  <dgm:cxnLst>
    <dgm:cxn modelId="{25F387A2-4314-45ED-862E-EF62ADAEA125}" type="presOf" srcId="{14EA8720-F4C8-47D8-B7B2-502B1D86D9DC}" destId="{17F31F23-253E-4AD0-8F37-1D5A18D37A11}" srcOrd="0" destOrd="0" presId="urn:microsoft.com/office/officeart/2005/8/layout/default#5"/>
    <dgm:cxn modelId="{C51CD6DE-0948-4FB0-AEFA-2B772BE8BFAE}" type="presOf" srcId="{895CFF90-D4EA-4232-96D9-7947C4F2FD4D}" destId="{8CE30E01-81CE-4F06-B686-C80A3EC0311C}" srcOrd="0" destOrd="0" presId="urn:microsoft.com/office/officeart/2005/8/layout/default#5"/>
    <dgm:cxn modelId="{19A1427E-8E84-4D80-A976-272D58783A9E}" type="presOf" srcId="{3FEEA6CA-54C1-4BAE-84DF-CBAAAC850013}" destId="{C2E1B787-AE0A-4FA2-BD6B-1E81E97FAB0B}" srcOrd="0" destOrd="0" presId="urn:microsoft.com/office/officeart/2005/8/layout/default#5"/>
    <dgm:cxn modelId="{D8495913-4B9F-4007-BEAA-7E7072046C7E}" srcId="{8312670E-3BFE-49E8-B473-5671DF0FB57E}" destId="{895CFF90-D4EA-4232-96D9-7947C4F2FD4D}" srcOrd="0" destOrd="0" parTransId="{1CD7FA67-E8F5-43DE-98FA-5ECB17C658F4}" sibTransId="{BE368F2A-13AF-4218-A4CF-7E451CB3C216}"/>
    <dgm:cxn modelId="{A5E0B780-F952-4D69-80B8-C183172FDBD9}" type="presOf" srcId="{8312670E-3BFE-49E8-B473-5671DF0FB57E}" destId="{B7C89EE1-CD7C-41E6-ABD1-B9C9CBDD363E}" srcOrd="0" destOrd="0" presId="urn:microsoft.com/office/officeart/2005/8/layout/default#5"/>
    <dgm:cxn modelId="{228D1EB7-BFCC-429B-BE2B-71BB7F137499}" srcId="{8312670E-3BFE-49E8-B473-5671DF0FB57E}" destId="{14EA8720-F4C8-47D8-B7B2-502B1D86D9DC}" srcOrd="2" destOrd="0" parTransId="{1676297F-E6A8-416F-8F30-EB7915C42AAC}" sibTransId="{2B8D7D7F-52DC-4A39-8D85-E8F078E5BDF0}"/>
    <dgm:cxn modelId="{5E5A252C-0BC3-4DB2-8D38-088712F32B32}" srcId="{8312670E-3BFE-49E8-B473-5671DF0FB57E}" destId="{3FEEA6CA-54C1-4BAE-84DF-CBAAAC850013}" srcOrd="1" destOrd="0" parTransId="{ECBFB247-B174-4EF5-B0E5-A7277445A900}" sibTransId="{40BDC631-0D40-4202-8CD7-50CDBE9E552A}"/>
    <dgm:cxn modelId="{8059EE4D-1D86-484C-AAB0-4E9EDD7BC468}" type="presParOf" srcId="{B7C89EE1-CD7C-41E6-ABD1-B9C9CBDD363E}" destId="{8CE30E01-81CE-4F06-B686-C80A3EC0311C}" srcOrd="0" destOrd="0" presId="urn:microsoft.com/office/officeart/2005/8/layout/default#5"/>
    <dgm:cxn modelId="{55E4BA71-EA2D-40D2-8A14-E42BBEDF7DAB}" type="presParOf" srcId="{B7C89EE1-CD7C-41E6-ABD1-B9C9CBDD363E}" destId="{A8FEA5FD-B0FF-43E9-A559-A55B08A38AFF}" srcOrd="1" destOrd="0" presId="urn:microsoft.com/office/officeart/2005/8/layout/default#5"/>
    <dgm:cxn modelId="{4D8E4DE5-9CA7-44C1-AD46-AB47AF5D09D9}" type="presParOf" srcId="{B7C89EE1-CD7C-41E6-ABD1-B9C9CBDD363E}" destId="{C2E1B787-AE0A-4FA2-BD6B-1E81E97FAB0B}" srcOrd="2" destOrd="0" presId="urn:microsoft.com/office/officeart/2005/8/layout/default#5"/>
    <dgm:cxn modelId="{04B717B5-E8EA-4861-96A7-864AB6187499}" type="presParOf" srcId="{B7C89EE1-CD7C-41E6-ABD1-B9C9CBDD363E}" destId="{21024136-26E3-422D-83E6-91F4AE2A2445}" srcOrd="3" destOrd="0" presId="urn:microsoft.com/office/officeart/2005/8/layout/default#5"/>
    <dgm:cxn modelId="{80DAAAAE-DB9F-4E0A-A914-329F834D7CF1}" type="presParOf" srcId="{B7C89EE1-CD7C-41E6-ABD1-B9C9CBDD363E}" destId="{17F31F23-253E-4AD0-8F37-1D5A18D37A11}" srcOrd="4" destOrd="0" presId="urn:microsoft.com/office/officeart/2005/8/layout/defaul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F10A8F-F55A-4B50-88FF-C408753D40E4}" type="doc">
      <dgm:prSet loTypeId="urn:microsoft.com/office/officeart/2005/8/layout/default#6" loCatId="list" qsTypeId="urn:microsoft.com/office/officeart/2005/8/quickstyle/simple1" qsCatId="simple" csTypeId="urn:microsoft.com/office/officeart/2005/8/colors/accent6_5" csCatId="accent6" phldr="1"/>
      <dgm:spPr/>
      <dgm:t>
        <a:bodyPr/>
        <a:lstStyle/>
        <a:p>
          <a:endParaRPr lang="en-US"/>
        </a:p>
      </dgm:t>
    </dgm:pt>
    <dgm:pt modelId="{781C09B2-F5EF-4923-92A6-533C794B561C}">
      <dgm:prSet phldrT="[Text]" custT="1"/>
      <dgm:spPr>
        <a:solidFill>
          <a:schemeClr val="accent4">
            <a:lumMod val="50000"/>
          </a:schemeClr>
        </a:solidFill>
      </dgm:spPr>
      <dgm:t>
        <a:bodyPr/>
        <a:lstStyle/>
        <a:p>
          <a:r>
            <a:rPr lang="en-US" sz="2400" spc="-6" dirty="0" smtClean="0">
              <a:latin typeface="+mn-lt"/>
              <a:cs typeface="Calibri"/>
            </a:rPr>
            <a:t>This </a:t>
          </a:r>
          <a:r>
            <a:rPr lang="en-US" sz="2400" dirty="0" smtClean="0">
              <a:latin typeface="+mn-lt"/>
              <a:cs typeface="Calibri"/>
            </a:rPr>
            <a:t>is a less</a:t>
          </a:r>
          <a:r>
            <a:rPr lang="en-US" sz="2400" spc="-125" dirty="0" smtClean="0">
              <a:latin typeface="+mn-lt"/>
              <a:cs typeface="Calibri"/>
            </a:rPr>
            <a:t> </a:t>
          </a:r>
          <a:r>
            <a:rPr lang="en-US" sz="2400" spc="-12" dirty="0" smtClean="0">
              <a:latin typeface="+mn-lt"/>
              <a:cs typeface="Calibri"/>
            </a:rPr>
            <a:t>formal verification </a:t>
          </a:r>
          <a:r>
            <a:rPr lang="en-US" sz="2400" spc="-6" dirty="0" smtClean="0">
              <a:latin typeface="+mn-lt"/>
              <a:cs typeface="Calibri"/>
            </a:rPr>
            <a:t>technique.</a:t>
          </a:r>
          <a:endParaRPr lang="en-US" sz="2400" dirty="0">
            <a:latin typeface="+mn-lt"/>
          </a:endParaRPr>
        </a:p>
      </dgm:t>
    </dgm:pt>
    <dgm:pt modelId="{A4A38736-E230-4DC8-B5CB-BB890D9020F6}" type="parTrans" cxnId="{364EB655-3B67-4BAB-A300-5FC8496D7FE3}">
      <dgm:prSet/>
      <dgm:spPr/>
      <dgm:t>
        <a:bodyPr/>
        <a:lstStyle/>
        <a:p>
          <a:endParaRPr lang="en-US" sz="2400">
            <a:latin typeface="+mn-lt"/>
          </a:endParaRPr>
        </a:p>
      </dgm:t>
    </dgm:pt>
    <dgm:pt modelId="{FF66BF51-ED18-4C4F-9C31-9AE96CD94E87}" type="sibTrans" cxnId="{364EB655-3B67-4BAB-A300-5FC8496D7FE3}">
      <dgm:prSet/>
      <dgm:spPr/>
      <dgm:t>
        <a:bodyPr/>
        <a:lstStyle/>
        <a:p>
          <a:endParaRPr lang="en-US" sz="2400">
            <a:latin typeface="+mn-lt"/>
          </a:endParaRPr>
        </a:p>
      </dgm:t>
    </dgm:pt>
    <dgm:pt modelId="{09691B04-41DB-4B2E-98C6-6152F228D1B5}">
      <dgm:prSet custT="1"/>
      <dgm:spPr>
        <a:solidFill>
          <a:schemeClr val="accent4">
            <a:lumMod val="50000"/>
          </a:schemeClr>
        </a:solidFill>
      </dgm:spPr>
      <dgm:t>
        <a:bodyPr/>
        <a:lstStyle/>
        <a:p>
          <a:r>
            <a:rPr lang="en-US" sz="2400" dirty="0" smtClean="0">
              <a:latin typeface="+mn-lt"/>
              <a:cs typeface="Calibri"/>
            </a:rPr>
            <a:t>It is the </a:t>
          </a:r>
          <a:r>
            <a:rPr lang="en-US" sz="2400" spc="-6" dirty="0" smtClean="0">
              <a:latin typeface="+mn-lt"/>
              <a:cs typeface="Calibri"/>
            </a:rPr>
            <a:t>author </a:t>
          </a:r>
          <a:r>
            <a:rPr lang="en-US" sz="2400" dirty="0" smtClean="0">
              <a:latin typeface="+mn-lt"/>
              <a:cs typeface="Calibri"/>
            </a:rPr>
            <a:t>who </a:t>
          </a:r>
          <a:r>
            <a:rPr lang="en-US" sz="2400" spc="-12" dirty="0" smtClean="0">
              <a:latin typeface="+mn-lt"/>
              <a:cs typeface="Calibri"/>
            </a:rPr>
            <a:t>initiates </a:t>
          </a:r>
          <a:r>
            <a:rPr lang="en-US" sz="2400" dirty="0" smtClean="0">
              <a:latin typeface="+mn-lt"/>
              <a:cs typeface="Calibri"/>
            </a:rPr>
            <a:t>the</a:t>
          </a:r>
          <a:r>
            <a:rPr lang="en-US" sz="2400" spc="-69" dirty="0" smtClean="0">
              <a:latin typeface="+mn-lt"/>
              <a:cs typeface="Calibri"/>
            </a:rPr>
            <a:t> </a:t>
          </a:r>
          <a:r>
            <a:rPr lang="en-US" sz="2400" dirty="0" smtClean="0">
              <a:latin typeface="+mn-lt"/>
              <a:cs typeface="Calibri"/>
            </a:rPr>
            <a:t>session.</a:t>
          </a:r>
          <a:endParaRPr lang="en-US" sz="2400" dirty="0">
            <a:latin typeface="+mn-lt"/>
            <a:cs typeface="Calibri"/>
          </a:endParaRPr>
        </a:p>
      </dgm:t>
    </dgm:pt>
    <dgm:pt modelId="{45C2857A-3941-4035-AB8D-A2D4D8C49342}" type="parTrans" cxnId="{CC4C7F84-F0BE-4FCA-9C91-02F04CF3BBF5}">
      <dgm:prSet/>
      <dgm:spPr/>
      <dgm:t>
        <a:bodyPr/>
        <a:lstStyle/>
        <a:p>
          <a:endParaRPr lang="en-US" sz="2400">
            <a:latin typeface="+mn-lt"/>
          </a:endParaRPr>
        </a:p>
      </dgm:t>
    </dgm:pt>
    <dgm:pt modelId="{1FF99CB2-87B5-4622-8DE1-F43D906383FA}" type="sibTrans" cxnId="{CC4C7F84-F0BE-4FCA-9C91-02F04CF3BBF5}">
      <dgm:prSet/>
      <dgm:spPr/>
      <dgm:t>
        <a:bodyPr/>
        <a:lstStyle/>
        <a:p>
          <a:endParaRPr lang="en-US" sz="2400">
            <a:latin typeface="+mn-lt"/>
          </a:endParaRPr>
        </a:p>
      </dgm:t>
    </dgm:pt>
    <dgm:pt modelId="{D86817B7-F8E3-4875-9322-27181F572A9E}">
      <dgm:prSet custT="1"/>
      <dgm:spPr>
        <a:solidFill>
          <a:schemeClr val="accent4">
            <a:lumMod val="50000"/>
          </a:schemeClr>
        </a:solidFill>
      </dgm:spPr>
      <dgm:t>
        <a:bodyPr/>
        <a:lstStyle/>
        <a:p>
          <a:r>
            <a:rPr lang="en-US" sz="2400" spc="-12" dirty="0" smtClean="0">
              <a:latin typeface="+mn-lt"/>
              <a:cs typeface="Calibri"/>
            </a:rPr>
            <a:t>There </a:t>
          </a:r>
          <a:r>
            <a:rPr lang="en-US" sz="2400" spc="-19" dirty="0" smtClean="0">
              <a:latin typeface="+mn-lt"/>
              <a:cs typeface="Calibri"/>
            </a:rPr>
            <a:t>may </a:t>
          </a:r>
          <a:r>
            <a:rPr lang="en-US" sz="2400" spc="-6" dirty="0" smtClean="0">
              <a:latin typeface="+mn-lt"/>
              <a:cs typeface="Calibri"/>
            </a:rPr>
            <a:t>be </a:t>
          </a:r>
          <a:r>
            <a:rPr lang="en-US" sz="2400" spc="-12" dirty="0" smtClean="0">
              <a:latin typeface="+mn-lt"/>
              <a:cs typeface="Calibri"/>
            </a:rPr>
            <a:t>several </a:t>
          </a:r>
          <a:r>
            <a:rPr lang="en-US" sz="2400" dirty="0" smtClean="0">
              <a:latin typeface="+mn-lt"/>
              <a:cs typeface="Calibri"/>
            </a:rPr>
            <a:t>peer</a:t>
          </a:r>
          <a:r>
            <a:rPr lang="en-US" sz="2400" spc="-106" dirty="0" smtClean="0">
              <a:latin typeface="+mn-lt"/>
              <a:cs typeface="Calibri"/>
            </a:rPr>
            <a:t> </a:t>
          </a:r>
          <a:r>
            <a:rPr lang="en-US" sz="2400" spc="-12" dirty="0" smtClean="0">
              <a:latin typeface="+mn-lt"/>
              <a:cs typeface="Calibri"/>
            </a:rPr>
            <a:t>reviews </a:t>
          </a:r>
          <a:r>
            <a:rPr lang="en-US" sz="2400" spc="-6" dirty="0" smtClean="0">
              <a:latin typeface="+mn-lt"/>
              <a:cs typeface="Calibri"/>
            </a:rPr>
            <a:t>in </a:t>
          </a:r>
          <a:r>
            <a:rPr lang="en-US" sz="2400" dirty="0" smtClean="0">
              <a:latin typeface="+mn-lt"/>
              <a:cs typeface="Calibri"/>
            </a:rPr>
            <a:t>each </a:t>
          </a:r>
          <a:r>
            <a:rPr lang="en-US" sz="2400" spc="-12" dirty="0" smtClean="0">
              <a:latin typeface="+mn-lt"/>
              <a:cs typeface="Calibri"/>
            </a:rPr>
            <a:t>software </a:t>
          </a:r>
          <a:r>
            <a:rPr lang="en-US" sz="2400" spc="-6" dirty="0" smtClean="0">
              <a:latin typeface="+mn-lt"/>
              <a:cs typeface="Calibri"/>
            </a:rPr>
            <a:t>development </a:t>
          </a:r>
          <a:r>
            <a:rPr lang="en-US" sz="2400" spc="-19" dirty="0" smtClean="0">
              <a:latin typeface="+mn-lt"/>
              <a:cs typeface="Calibri"/>
            </a:rPr>
            <a:t>lifecycle</a:t>
          </a:r>
          <a:r>
            <a:rPr lang="en-US" sz="2400" dirty="0" smtClean="0">
              <a:latin typeface="+mn-lt"/>
              <a:cs typeface="Calibri"/>
            </a:rPr>
            <a:t> </a:t>
          </a:r>
          <a:r>
            <a:rPr lang="en-US" sz="2400" spc="-25" dirty="0" smtClean="0">
              <a:latin typeface="+mn-lt"/>
              <a:cs typeface="Calibri"/>
            </a:rPr>
            <a:t>activity.</a:t>
          </a:r>
          <a:endParaRPr lang="en-US" sz="2400" dirty="0">
            <a:latin typeface="+mn-lt"/>
            <a:cs typeface="Calibri"/>
          </a:endParaRPr>
        </a:p>
      </dgm:t>
    </dgm:pt>
    <dgm:pt modelId="{CDB2A153-7954-49AF-8968-8888AC9C1300}" type="parTrans" cxnId="{76E667D8-C376-4408-A4F0-89B7C5259A8F}">
      <dgm:prSet/>
      <dgm:spPr/>
      <dgm:t>
        <a:bodyPr/>
        <a:lstStyle/>
        <a:p>
          <a:endParaRPr lang="en-US" sz="2400">
            <a:latin typeface="+mn-lt"/>
          </a:endParaRPr>
        </a:p>
      </dgm:t>
    </dgm:pt>
    <dgm:pt modelId="{A77FE315-C744-4C23-9129-87785CD4E88D}" type="sibTrans" cxnId="{76E667D8-C376-4408-A4F0-89B7C5259A8F}">
      <dgm:prSet/>
      <dgm:spPr/>
      <dgm:t>
        <a:bodyPr/>
        <a:lstStyle/>
        <a:p>
          <a:endParaRPr lang="en-US" sz="2400">
            <a:latin typeface="+mn-lt"/>
          </a:endParaRPr>
        </a:p>
      </dgm:t>
    </dgm:pt>
    <dgm:pt modelId="{1598671B-2BE0-49E4-AD53-0E7BA9E4121D}" type="pres">
      <dgm:prSet presAssocID="{B2F10A8F-F55A-4B50-88FF-C408753D40E4}" presName="diagram" presStyleCnt="0">
        <dgm:presLayoutVars>
          <dgm:dir/>
          <dgm:resizeHandles val="exact"/>
        </dgm:presLayoutVars>
      </dgm:prSet>
      <dgm:spPr/>
      <dgm:t>
        <a:bodyPr/>
        <a:lstStyle/>
        <a:p>
          <a:endParaRPr lang="en-US"/>
        </a:p>
      </dgm:t>
    </dgm:pt>
    <dgm:pt modelId="{30757770-D861-4F34-ACB3-A17C1B808669}" type="pres">
      <dgm:prSet presAssocID="{781C09B2-F5EF-4923-92A6-533C794B561C}" presName="node" presStyleLbl="node1" presStyleIdx="0" presStyleCnt="3">
        <dgm:presLayoutVars>
          <dgm:bulletEnabled val="1"/>
        </dgm:presLayoutVars>
      </dgm:prSet>
      <dgm:spPr/>
      <dgm:t>
        <a:bodyPr/>
        <a:lstStyle/>
        <a:p>
          <a:endParaRPr lang="en-US"/>
        </a:p>
      </dgm:t>
    </dgm:pt>
    <dgm:pt modelId="{378E39B3-0016-4782-ADDE-E26753B43582}" type="pres">
      <dgm:prSet presAssocID="{FF66BF51-ED18-4C4F-9C31-9AE96CD94E87}" presName="sibTrans" presStyleCnt="0"/>
      <dgm:spPr/>
    </dgm:pt>
    <dgm:pt modelId="{B39E321A-D2FF-41BF-8B8B-BBDFA3C846FE}" type="pres">
      <dgm:prSet presAssocID="{09691B04-41DB-4B2E-98C6-6152F228D1B5}" presName="node" presStyleLbl="node1" presStyleIdx="1" presStyleCnt="3">
        <dgm:presLayoutVars>
          <dgm:bulletEnabled val="1"/>
        </dgm:presLayoutVars>
      </dgm:prSet>
      <dgm:spPr/>
      <dgm:t>
        <a:bodyPr/>
        <a:lstStyle/>
        <a:p>
          <a:endParaRPr lang="en-US"/>
        </a:p>
      </dgm:t>
    </dgm:pt>
    <dgm:pt modelId="{C3971E33-DE9D-4A3E-A771-831A9F859DEE}" type="pres">
      <dgm:prSet presAssocID="{1FF99CB2-87B5-4622-8DE1-F43D906383FA}" presName="sibTrans" presStyleCnt="0"/>
      <dgm:spPr/>
    </dgm:pt>
    <dgm:pt modelId="{593FF649-C77B-4E9E-A04F-AD9ADEF9BD41}" type="pres">
      <dgm:prSet presAssocID="{D86817B7-F8E3-4875-9322-27181F572A9E}" presName="node" presStyleLbl="node1" presStyleIdx="2" presStyleCnt="3">
        <dgm:presLayoutVars>
          <dgm:bulletEnabled val="1"/>
        </dgm:presLayoutVars>
      </dgm:prSet>
      <dgm:spPr/>
      <dgm:t>
        <a:bodyPr/>
        <a:lstStyle/>
        <a:p>
          <a:endParaRPr lang="en-US"/>
        </a:p>
      </dgm:t>
    </dgm:pt>
  </dgm:ptLst>
  <dgm:cxnLst>
    <dgm:cxn modelId="{364EB655-3B67-4BAB-A300-5FC8496D7FE3}" srcId="{B2F10A8F-F55A-4B50-88FF-C408753D40E4}" destId="{781C09B2-F5EF-4923-92A6-533C794B561C}" srcOrd="0" destOrd="0" parTransId="{A4A38736-E230-4DC8-B5CB-BB890D9020F6}" sibTransId="{FF66BF51-ED18-4C4F-9C31-9AE96CD94E87}"/>
    <dgm:cxn modelId="{9C69D345-4007-4FB0-8788-54E881F4605D}" type="presOf" srcId="{781C09B2-F5EF-4923-92A6-533C794B561C}" destId="{30757770-D861-4F34-ACB3-A17C1B808669}" srcOrd="0" destOrd="0" presId="urn:microsoft.com/office/officeart/2005/8/layout/default#6"/>
    <dgm:cxn modelId="{905940EE-4E4D-4D46-B528-CC2B5F2B035E}" type="presOf" srcId="{09691B04-41DB-4B2E-98C6-6152F228D1B5}" destId="{B39E321A-D2FF-41BF-8B8B-BBDFA3C846FE}" srcOrd="0" destOrd="0" presId="urn:microsoft.com/office/officeart/2005/8/layout/default#6"/>
    <dgm:cxn modelId="{FAB14ACC-AECD-4CCC-AD21-6CF16611F675}" type="presOf" srcId="{B2F10A8F-F55A-4B50-88FF-C408753D40E4}" destId="{1598671B-2BE0-49E4-AD53-0E7BA9E4121D}" srcOrd="0" destOrd="0" presId="urn:microsoft.com/office/officeart/2005/8/layout/default#6"/>
    <dgm:cxn modelId="{76E667D8-C376-4408-A4F0-89B7C5259A8F}" srcId="{B2F10A8F-F55A-4B50-88FF-C408753D40E4}" destId="{D86817B7-F8E3-4875-9322-27181F572A9E}" srcOrd="2" destOrd="0" parTransId="{CDB2A153-7954-49AF-8968-8888AC9C1300}" sibTransId="{A77FE315-C744-4C23-9129-87785CD4E88D}"/>
    <dgm:cxn modelId="{CC4C7F84-F0BE-4FCA-9C91-02F04CF3BBF5}" srcId="{B2F10A8F-F55A-4B50-88FF-C408753D40E4}" destId="{09691B04-41DB-4B2E-98C6-6152F228D1B5}" srcOrd="1" destOrd="0" parTransId="{45C2857A-3941-4035-AB8D-A2D4D8C49342}" sibTransId="{1FF99CB2-87B5-4622-8DE1-F43D906383FA}"/>
    <dgm:cxn modelId="{01DF2F03-A3E9-448B-B01A-FEA4BD704173}" type="presOf" srcId="{D86817B7-F8E3-4875-9322-27181F572A9E}" destId="{593FF649-C77B-4E9E-A04F-AD9ADEF9BD41}" srcOrd="0" destOrd="0" presId="urn:microsoft.com/office/officeart/2005/8/layout/default#6"/>
    <dgm:cxn modelId="{B49C7069-3F30-494C-B6C2-9CE40BECF9E9}" type="presParOf" srcId="{1598671B-2BE0-49E4-AD53-0E7BA9E4121D}" destId="{30757770-D861-4F34-ACB3-A17C1B808669}" srcOrd="0" destOrd="0" presId="urn:microsoft.com/office/officeart/2005/8/layout/default#6"/>
    <dgm:cxn modelId="{C105E9AA-BF97-4A27-A098-1FDE7F12D263}" type="presParOf" srcId="{1598671B-2BE0-49E4-AD53-0E7BA9E4121D}" destId="{378E39B3-0016-4782-ADDE-E26753B43582}" srcOrd="1" destOrd="0" presId="urn:microsoft.com/office/officeart/2005/8/layout/default#6"/>
    <dgm:cxn modelId="{85C0251A-D06F-4A1E-86B8-C152B81C2EC1}" type="presParOf" srcId="{1598671B-2BE0-49E4-AD53-0E7BA9E4121D}" destId="{B39E321A-D2FF-41BF-8B8B-BBDFA3C846FE}" srcOrd="2" destOrd="0" presId="urn:microsoft.com/office/officeart/2005/8/layout/default#6"/>
    <dgm:cxn modelId="{C47EA58E-CDCC-44B1-A06E-913A8C8AD1D3}" type="presParOf" srcId="{1598671B-2BE0-49E4-AD53-0E7BA9E4121D}" destId="{C3971E33-DE9D-4A3E-A771-831A9F859DEE}" srcOrd="3" destOrd="0" presId="urn:microsoft.com/office/officeart/2005/8/layout/default#6"/>
    <dgm:cxn modelId="{3B1AC41A-D747-4784-85B7-4A1304AE08E0}" type="presParOf" srcId="{1598671B-2BE0-49E4-AD53-0E7BA9E4121D}" destId="{593FF649-C77B-4E9E-A04F-AD9ADEF9BD41}" srcOrd="4" destOrd="0" presId="urn:microsoft.com/office/officeart/2005/8/layout/default#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5A25B-6C8A-409A-ACF5-E99F4CA31F09}">
      <dsp:nvSpPr>
        <dsp:cNvPr id="0" name=""/>
        <dsp:cNvSpPr/>
      </dsp:nvSpPr>
      <dsp:spPr>
        <a:xfrm>
          <a:off x="3473877" y="747438"/>
          <a:ext cx="576021" cy="91440"/>
        </a:xfrm>
        <a:custGeom>
          <a:avLst/>
          <a:gdLst/>
          <a:ahLst/>
          <a:cxnLst/>
          <a:rect l="0" t="0" r="0" b="0"/>
          <a:pathLst>
            <a:path>
              <a:moveTo>
                <a:pt x="0" y="45720"/>
              </a:moveTo>
              <a:lnTo>
                <a:pt x="576021" y="45720"/>
              </a:lnTo>
            </a:path>
          </a:pathLst>
        </a:custGeom>
        <a:noFill/>
        <a:ln w="9525" cap="flat" cmpd="sng" algn="ctr">
          <a:solidFill>
            <a:schemeClr val="accent5">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3746722" y="790122"/>
        <a:ext cx="30331" cy="6072"/>
      </dsp:txXfrm>
    </dsp:sp>
    <dsp:sp modelId="{B5A7894E-B10B-4EC1-83BB-7EE8953BAF97}">
      <dsp:nvSpPr>
        <dsp:cNvPr id="0" name=""/>
        <dsp:cNvSpPr/>
      </dsp:nvSpPr>
      <dsp:spPr>
        <a:xfrm>
          <a:off x="515075" y="1913"/>
          <a:ext cx="2960601" cy="1582490"/>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Requirement gathering: One needs to gather as much information as possible about the details and specifications of the desired software from the client</a:t>
          </a:r>
          <a:endParaRPr lang="en-US" sz="1800" kern="1200" dirty="0">
            <a:solidFill>
              <a:schemeClr val="tx1"/>
            </a:solidFill>
          </a:endParaRPr>
        </a:p>
      </dsp:txBody>
      <dsp:txXfrm>
        <a:off x="515075" y="1913"/>
        <a:ext cx="2960601" cy="1582490"/>
      </dsp:txXfrm>
    </dsp:sp>
    <dsp:sp modelId="{468E9383-90BD-432F-A779-24EEC36FC9F4}">
      <dsp:nvSpPr>
        <dsp:cNvPr id="0" name=""/>
        <dsp:cNvSpPr/>
      </dsp:nvSpPr>
      <dsp:spPr>
        <a:xfrm>
          <a:off x="7041100" y="747438"/>
          <a:ext cx="576021" cy="91440"/>
        </a:xfrm>
        <a:custGeom>
          <a:avLst/>
          <a:gdLst/>
          <a:ahLst/>
          <a:cxnLst/>
          <a:rect l="0" t="0" r="0" b="0"/>
          <a:pathLst>
            <a:path>
              <a:moveTo>
                <a:pt x="0" y="45720"/>
              </a:moveTo>
              <a:lnTo>
                <a:pt x="576021" y="45720"/>
              </a:lnTo>
            </a:path>
          </a:pathLst>
        </a:custGeom>
        <a:noFill/>
        <a:ln w="9525" cap="flat" cmpd="sng" algn="ctr">
          <a:solidFill>
            <a:schemeClr val="accent5">
              <a:hueOff val="-2167227"/>
              <a:satOff val="-1059"/>
              <a:lumOff val="1225"/>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7313945" y="790122"/>
        <a:ext cx="30331" cy="6072"/>
      </dsp:txXfrm>
    </dsp:sp>
    <dsp:sp modelId="{6B0F19B0-2F06-49C3-ABAD-B37DD0CBC30A}">
      <dsp:nvSpPr>
        <dsp:cNvPr id="0" name=""/>
        <dsp:cNvSpPr/>
      </dsp:nvSpPr>
      <dsp:spPr>
        <a:xfrm>
          <a:off x="4082298" y="1913"/>
          <a:ext cx="2960601" cy="1582490"/>
        </a:xfrm>
        <a:prstGeom prst="rect">
          <a:avLst/>
        </a:prstGeom>
        <a:solidFill>
          <a:schemeClr val="accent5">
            <a:hueOff val="-1733782"/>
            <a:satOff val="-848"/>
            <a:lumOff val="98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Design plan: Programming languages like Java, PHP, .NET, and database like Oracle, </a:t>
          </a:r>
          <a:r>
            <a:rPr lang="en-US" sz="1800" kern="1200" dirty="0" err="1" smtClean="0">
              <a:solidFill>
                <a:schemeClr val="tx1"/>
              </a:solidFill>
              <a:latin typeface="+mn-lt"/>
            </a:rPr>
            <a:t>MySQL</a:t>
          </a:r>
          <a:r>
            <a:rPr lang="en-US" sz="1800" kern="1200" dirty="0" smtClean="0">
              <a:solidFill>
                <a:schemeClr val="tx1"/>
              </a:solidFill>
              <a:latin typeface="+mn-lt"/>
            </a:rPr>
            <a:t>, and so on that would be suited for the project, also high- level functions and architecture</a:t>
          </a:r>
        </a:p>
      </dsp:txBody>
      <dsp:txXfrm>
        <a:off x="4082298" y="1913"/>
        <a:ext cx="2960601" cy="1582490"/>
      </dsp:txXfrm>
    </dsp:sp>
    <dsp:sp modelId="{DD545A35-0149-462E-B663-037653A6B961}">
      <dsp:nvSpPr>
        <dsp:cNvPr id="0" name=""/>
        <dsp:cNvSpPr/>
      </dsp:nvSpPr>
      <dsp:spPr>
        <a:xfrm>
          <a:off x="1995376" y="1582603"/>
          <a:ext cx="7134446" cy="576021"/>
        </a:xfrm>
        <a:custGeom>
          <a:avLst/>
          <a:gdLst/>
          <a:ahLst/>
          <a:cxnLst/>
          <a:rect l="0" t="0" r="0" b="0"/>
          <a:pathLst>
            <a:path>
              <a:moveTo>
                <a:pt x="7134446" y="0"/>
              </a:moveTo>
              <a:lnTo>
                <a:pt x="7134446" y="305110"/>
              </a:lnTo>
              <a:lnTo>
                <a:pt x="0" y="305110"/>
              </a:lnTo>
              <a:lnTo>
                <a:pt x="0" y="576021"/>
              </a:lnTo>
            </a:path>
          </a:pathLst>
        </a:custGeom>
        <a:noFill/>
        <a:ln w="9525" cap="flat" cmpd="sng" algn="ctr">
          <a:solidFill>
            <a:schemeClr val="accent5">
              <a:hueOff val="-4334455"/>
              <a:satOff val="-2119"/>
              <a:lumOff val="245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5383594" y="1867577"/>
        <a:ext cx="358009" cy="6072"/>
      </dsp:txXfrm>
    </dsp:sp>
    <dsp:sp modelId="{0B75C396-DE29-4698-81F8-A9983D6FA9E1}">
      <dsp:nvSpPr>
        <dsp:cNvPr id="0" name=""/>
        <dsp:cNvSpPr/>
      </dsp:nvSpPr>
      <dsp:spPr>
        <a:xfrm>
          <a:off x="7649521" y="1913"/>
          <a:ext cx="2960601" cy="1582490"/>
        </a:xfrm>
        <a:prstGeom prst="rect">
          <a:avLst/>
        </a:prstGeom>
        <a:solidFill>
          <a:schemeClr val="accent5">
            <a:hueOff val="-3467564"/>
            <a:satOff val="-1695"/>
            <a:lumOff val="196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Built: Coding the software</a:t>
          </a:r>
        </a:p>
      </dsp:txBody>
      <dsp:txXfrm>
        <a:off x="7649521" y="1913"/>
        <a:ext cx="2960601" cy="1582490"/>
      </dsp:txXfrm>
    </dsp:sp>
    <dsp:sp modelId="{680CFBA2-562F-4ED5-9513-5DE8A578FD11}">
      <dsp:nvSpPr>
        <dsp:cNvPr id="0" name=""/>
        <dsp:cNvSpPr/>
      </dsp:nvSpPr>
      <dsp:spPr>
        <a:xfrm>
          <a:off x="3473877" y="2936549"/>
          <a:ext cx="576021" cy="91440"/>
        </a:xfrm>
        <a:custGeom>
          <a:avLst/>
          <a:gdLst/>
          <a:ahLst/>
          <a:cxnLst/>
          <a:rect l="0" t="0" r="0" b="0"/>
          <a:pathLst>
            <a:path>
              <a:moveTo>
                <a:pt x="0" y="45720"/>
              </a:moveTo>
              <a:lnTo>
                <a:pt x="576021" y="45720"/>
              </a:lnTo>
            </a:path>
          </a:pathLst>
        </a:custGeom>
        <a:noFill/>
        <a:ln w="9525" cap="flat" cmpd="sng" algn="ctr">
          <a:solidFill>
            <a:schemeClr val="accent5">
              <a:hueOff val="-6501682"/>
              <a:satOff val="-3178"/>
              <a:lumOff val="3675"/>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3746722" y="2979233"/>
        <a:ext cx="30331" cy="6072"/>
      </dsp:txXfrm>
    </dsp:sp>
    <dsp:sp modelId="{1AF965D6-DBFE-4925-8840-CB14A3C62FDB}">
      <dsp:nvSpPr>
        <dsp:cNvPr id="0" name=""/>
        <dsp:cNvSpPr/>
      </dsp:nvSpPr>
      <dsp:spPr>
        <a:xfrm>
          <a:off x="515075" y="2191024"/>
          <a:ext cx="2960601" cy="1582490"/>
        </a:xfrm>
        <a:prstGeom prst="rect">
          <a:avLst/>
        </a:prstGeom>
        <a:solidFill>
          <a:schemeClr val="accent5">
            <a:hueOff val="-5201346"/>
            <a:satOff val="-2543"/>
            <a:lumOff val="294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Deployment: One needs to deploy the application in the respective environment</a:t>
          </a:r>
        </a:p>
      </dsp:txBody>
      <dsp:txXfrm>
        <a:off x="515075" y="2191024"/>
        <a:ext cx="2960601" cy="1582490"/>
      </dsp:txXfrm>
    </dsp:sp>
    <dsp:sp modelId="{941AA1B6-913D-4278-8418-BCE452DC48C7}">
      <dsp:nvSpPr>
        <dsp:cNvPr id="0" name=""/>
        <dsp:cNvSpPr/>
      </dsp:nvSpPr>
      <dsp:spPr>
        <a:xfrm>
          <a:off x="7041100" y="2936549"/>
          <a:ext cx="576021" cy="91440"/>
        </a:xfrm>
        <a:custGeom>
          <a:avLst/>
          <a:gdLst/>
          <a:ahLst/>
          <a:cxnLst/>
          <a:rect l="0" t="0" r="0" b="0"/>
          <a:pathLst>
            <a:path>
              <a:moveTo>
                <a:pt x="0" y="45720"/>
              </a:moveTo>
              <a:lnTo>
                <a:pt x="576021" y="45720"/>
              </a:lnTo>
            </a:path>
          </a:pathLst>
        </a:custGeom>
        <a:noFill/>
        <a:ln w="9525" cap="flat" cmpd="sng" algn="ctr">
          <a:solidFill>
            <a:schemeClr val="accent5">
              <a:hueOff val="-8668910"/>
              <a:satOff val="-4238"/>
              <a:lumOff val="490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7313945" y="2979233"/>
        <a:ext cx="30331" cy="6072"/>
      </dsp:txXfrm>
    </dsp:sp>
    <dsp:sp modelId="{43B2ABA7-B2DB-4107-8D7F-967764BD05A8}">
      <dsp:nvSpPr>
        <dsp:cNvPr id="0" name=""/>
        <dsp:cNvSpPr/>
      </dsp:nvSpPr>
      <dsp:spPr>
        <a:xfrm>
          <a:off x="4082298" y="2191024"/>
          <a:ext cx="2960601" cy="1582490"/>
        </a:xfrm>
        <a:prstGeom prst="rect">
          <a:avLst/>
        </a:prstGeom>
        <a:solidFill>
          <a:schemeClr val="accent5">
            <a:hueOff val="-6935128"/>
            <a:satOff val="-3390"/>
            <a:lumOff val="392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Testing: Software testing is done</a:t>
          </a:r>
        </a:p>
      </dsp:txBody>
      <dsp:txXfrm>
        <a:off x="4082298" y="2191024"/>
        <a:ext cx="2960601" cy="1582490"/>
      </dsp:txXfrm>
    </dsp:sp>
    <dsp:sp modelId="{48FD1CD7-64AA-47AC-B605-41D6FF2B61DE}">
      <dsp:nvSpPr>
        <dsp:cNvPr id="0" name=""/>
        <dsp:cNvSpPr/>
      </dsp:nvSpPr>
      <dsp:spPr>
        <a:xfrm>
          <a:off x="7649521" y="2191024"/>
          <a:ext cx="2960601" cy="1582490"/>
        </a:xfrm>
        <a:prstGeom prst="rect">
          <a:avLst/>
        </a:prstGeom>
        <a:solidFill>
          <a:schemeClr val="accent5">
            <a:hueOff val="-8668910"/>
            <a:satOff val="-4238"/>
            <a:lumOff val="490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n-lt"/>
            </a:rPr>
            <a:t>Maintenance: Once your system is ready to use, you may require to change the code later on as per customer request</a:t>
          </a:r>
          <a:endParaRPr lang="en-US" sz="1800" kern="1200" dirty="0">
            <a:solidFill>
              <a:schemeClr val="tx1"/>
            </a:solidFill>
            <a:latin typeface="+mn-lt"/>
          </a:endParaRPr>
        </a:p>
      </dsp:txBody>
      <dsp:txXfrm>
        <a:off x="7649521" y="2191024"/>
        <a:ext cx="2960601" cy="1582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4A1A4-3EDE-4973-B274-8B9EF41EFB92}">
      <dsp:nvSpPr>
        <dsp:cNvPr id="0" name=""/>
        <dsp:cNvSpPr/>
      </dsp:nvSpPr>
      <dsp:spPr>
        <a:xfrm>
          <a:off x="2380" y="303881"/>
          <a:ext cx="1888632" cy="1133179"/>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dirty="0" smtClean="0">
              <a:solidFill>
                <a:srgbClr val="FFFFFF"/>
              </a:solidFill>
              <a:latin typeface="+mn-lt"/>
              <a:cs typeface="Calibri"/>
            </a:rPr>
            <a:t>Audit and Controls</a:t>
          </a:r>
          <a:r>
            <a:rPr lang="en-US" sz="2400" kern="1200" spc="-87" dirty="0" smtClean="0">
              <a:solidFill>
                <a:srgbClr val="FFFFFF"/>
              </a:solidFill>
              <a:latin typeface="+mn-lt"/>
              <a:cs typeface="Calibri"/>
            </a:rPr>
            <a:t> </a:t>
          </a:r>
          <a:r>
            <a:rPr lang="en-US" sz="2400" kern="1200" spc="-6" dirty="0" smtClean="0">
              <a:solidFill>
                <a:srgbClr val="FFFFFF"/>
              </a:solidFill>
              <a:latin typeface="+mn-lt"/>
              <a:cs typeface="Calibri"/>
            </a:rPr>
            <a:t>testing</a:t>
          </a:r>
          <a:endParaRPr lang="en-US" sz="2400" kern="1200" dirty="0">
            <a:latin typeface="+mn-lt"/>
          </a:endParaRPr>
        </a:p>
      </dsp:txBody>
      <dsp:txXfrm>
        <a:off x="2380" y="303881"/>
        <a:ext cx="1888632" cy="1133179"/>
      </dsp:txXfrm>
    </dsp:sp>
    <dsp:sp modelId="{59B29865-6AE2-4B8B-A644-B4EEE461C7F7}">
      <dsp:nvSpPr>
        <dsp:cNvPr id="0" name=""/>
        <dsp:cNvSpPr/>
      </dsp:nvSpPr>
      <dsp:spPr>
        <a:xfrm>
          <a:off x="2079876" y="303881"/>
          <a:ext cx="1888632" cy="1133179"/>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12" dirty="0" smtClean="0">
              <a:solidFill>
                <a:srgbClr val="FFFFFF"/>
              </a:solidFill>
              <a:latin typeface="+mn-lt"/>
              <a:cs typeface="Calibri"/>
            </a:rPr>
            <a:t>Convers</a:t>
          </a:r>
          <a:r>
            <a:rPr lang="en-US" sz="2400" kern="1200" spc="-6" dirty="0" smtClean="0">
              <a:solidFill>
                <a:srgbClr val="FFFFFF"/>
              </a:solidFill>
              <a:latin typeface="+mn-lt"/>
              <a:cs typeface="Calibri"/>
            </a:rPr>
            <a:t>i</a:t>
          </a:r>
          <a:r>
            <a:rPr lang="en-US" sz="2400" kern="1200" spc="-12" dirty="0" smtClean="0">
              <a:solidFill>
                <a:srgbClr val="FFFFFF"/>
              </a:solidFill>
              <a:latin typeface="+mn-lt"/>
              <a:cs typeface="Calibri"/>
            </a:rPr>
            <a:t>on </a:t>
          </a:r>
          <a:r>
            <a:rPr lang="en-US" sz="2400" kern="1200" spc="-6" dirty="0" smtClean="0">
              <a:solidFill>
                <a:srgbClr val="FFFFFF"/>
              </a:solidFill>
              <a:latin typeface="+mn-lt"/>
              <a:cs typeface="Calibri"/>
            </a:rPr>
            <a:t>testing</a:t>
          </a:r>
          <a:endParaRPr lang="en-US" sz="2400" kern="1200" dirty="0">
            <a:latin typeface="+mn-lt"/>
            <a:cs typeface="Calibri"/>
          </a:endParaRPr>
        </a:p>
      </dsp:txBody>
      <dsp:txXfrm>
        <a:off x="2079876" y="303881"/>
        <a:ext cx="1888632" cy="1133179"/>
      </dsp:txXfrm>
    </dsp:sp>
    <dsp:sp modelId="{FA4DB60F-CD2B-41D4-86DE-3BE4ABFC73A4}">
      <dsp:nvSpPr>
        <dsp:cNvPr id="0" name=""/>
        <dsp:cNvSpPr/>
      </dsp:nvSpPr>
      <dsp:spPr>
        <a:xfrm>
          <a:off x="4157373" y="303881"/>
          <a:ext cx="1888632" cy="1133179"/>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spc="-12" dirty="0" smtClean="0">
              <a:solidFill>
                <a:srgbClr val="FFFFFF"/>
              </a:solidFill>
              <a:latin typeface="+mn-lt"/>
              <a:cs typeface="Calibri"/>
            </a:rPr>
            <a:t>Documen</a:t>
          </a:r>
          <a:r>
            <a:rPr lang="en-US" sz="2200" kern="1200" dirty="0" smtClean="0">
              <a:solidFill>
                <a:srgbClr val="FFFFFF"/>
              </a:solidFill>
              <a:latin typeface="+mn-lt"/>
              <a:cs typeface="Calibri"/>
            </a:rPr>
            <a:t>t</a:t>
          </a:r>
          <a:r>
            <a:rPr lang="en-US" sz="2200" kern="1200" spc="-6" dirty="0" smtClean="0">
              <a:solidFill>
                <a:srgbClr val="FFFFFF"/>
              </a:solidFill>
              <a:latin typeface="+mn-lt"/>
              <a:cs typeface="Calibri"/>
            </a:rPr>
            <a:t>a</a:t>
          </a:r>
          <a:r>
            <a:rPr lang="en-US" sz="2200" kern="1200" dirty="0" smtClean="0">
              <a:solidFill>
                <a:srgbClr val="FFFFFF"/>
              </a:solidFill>
              <a:latin typeface="+mn-lt"/>
              <a:cs typeface="Calibri"/>
            </a:rPr>
            <a:t>t</a:t>
          </a:r>
          <a:r>
            <a:rPr lang="en-US" sz="2200" kern="1200" spc="-6" dirty="0" smtClean="0">
              <a:solidFill>
                <a:srgbClr val="FFFFFF"/>
              </a:solidFill>
              <a:latin typeface="+mn-lt"/>
              <a:cs typeface="Calibri"/>
            </a:rPr>
            <a:t>i</a:t>
          </a:r>
          <a:r>
            <a:rPr lang="en-US" sz="2200" kern="1200" spc="-12" dirty="0" smtClean="0">
              <a:solidFill>
                <a:srgbClr val="FFFFFF"/>
              </a:solidFill>
              <a:latin typeface="+mn-lt"/>
              <a:cs typeface="Calibri"/>
            </a:rPr>
            <a:t>on </a:t>
          </a:r>
          <a:r>
            <a:rPr lang="en-US" sz="2200" kern="1200" spc="-6" dirty="0" smtClean="0">
              <a:solidFill>
                <a:srgbClr val="FFFFFF"/>
              </a:solidFill>
              <a:latin typeface="+mn-lt"/>
              <a:cs typeface="Calibri"/>
            </a:rPr>
            <a:t>and</a:t>
          </a:r>
          <a:r>
            <a:rPr lang="en-US" sz="2200" kern="1200" spc="-112" dirty="0" smtClean="0">
              <a:solidFill>
                <a:srgbClr val="FFFFFF"/>
              </a:solidFill>
              <a:latin typeface="+mn-lt"/>
              <a:cs typeface="Calibri"/>
            </a:rPr>
            <a:t> </a:t>
          </a:r>
          <a:r>
            <a:rPr lang="en-US" sz="2200" kern="1200" spc="-6" dirty="0" smtClean="0">
              <a:solidFill>
                <a:srgbClr val="FFFFFF"/>
              </a:solidFill>
              <a:latin typeface="+mn-lt"/>
              <a:cs typeface="Calibri"/>
            </a:rPr>
            <a:t>Procedures testing</a:t>
          </a:r>
          <a:endParaRPr lang="en-US" sz="2200" kern="1200" dirty="0">
            <a:latin typeface="+mn-lt"/>
            <a:cs typeface="Calibri"/>
          </a:endParaRPr>
        </a:p>
      </dsp:txBody>
      <dsp:txXfrm>
        <a:off x="4157373" y="303881"/>
        <a:ext cx="1888632" cy="1133179"/>
      </dsp:txXfrm>
    </dsp:sp>
    <dsp:sp modelId="{CFDF47B7-935F-4DDA-A9C0-58DFA5303ED5}">
      <dsp:nvSpPr>
        <dsp:cNvPr id="0" name=""/>
        <dsp:cNvSpPr/>
      </dsp:nvSpPr>
      <dsp:spPr>
        <a:xfrm>
          <a:off x="6234869" y="303881"/>
          <a:ext cx="1888632" cy="1133179"/>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12" dirty="0" smtClean="0">
              <a:solidFill>
                <a:srgbClr val="FFFFFF"/>
              </a:solidFill>
              <a:latin typeface="+mn-lt"/>
              <a:cs typeface="Calibri"/>
            </a:rPr>
            <a:t>Error </a:t>
          </a:r>
          <a:r>
            <a:rPr lang="en-US" sz="2400" kern="1200" spc="-6" dirty="0" smtClean="0">
              <a:solidFill>
                <a:srgbClr val="FFFFFF"/>
              </a:solidFill>
              <a:latin typeface="+mn-lt"/>
              <a:cs typeface="Calibri"/>
            </a:rPr>
            <a:t>Handling testing</a:t>
          </a:r>
          <a:endParaRPr lang="en-US" sz="2400" kern="1200" dirty="0">
            <a:latin typeface="+mn-lt"/>
            <a:cs typeface="Calibri"/>
          </a:endParaRPr>
        </a:p>
      </dsp:txBody>
      <dsp:txXfrm>
        <a:off x="6234869" y="303881"/>
        <a:ext cx="1888632" cy="1133179"/>
      </dsp:txXfrm>
    </dsp:sp>
    <dsp:sp modelId="{96B7957A-E057-44FB-B59B-039DD16680E8}">
      <dsp:nvSpPr>
        <dsp:cNvPr id="0" name=""/>
        <dsp:cNvSpPr/>
      </dsp:nvSpPr>
      <dsp:spPr>
        <a:xfrm>
          <a:off x="2380" y="1625924"/>
          <a:ext cx="1888632" cy="1133179"/>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12" dirty="0" smtClean="0">
              <a:solidFill>
                <a:srgbClr val="FFFFFF"/>
              </a:solidFill>
              <a:latin typeface="+mn-lt"/>
              <a:cs typeface="Calibri"/>
            </a:rPr>
            <a:t>Func</a:t>
          </a:r>
          <a:r>
            <a:rPr lang="en-US" sz="2400" kern="1200" dirty="0" smtClean="0">
              <a:solidFill>
                <a:srgbClr val="FFFFFF"/>
              </a:solidFill>
              <a:latin typeface="+mn-lt"/>
              <a:cs typeface="Calibri"/>
            </a:rPr>
            <a:t>t</a:t>
          </a:r>
          <a:r>
            <a:rPr lang="en-US" sz="2400" kern="1200" spc="-6" dirty="0" smtClean="0">
              <a:solidFill>
                <a:srgbClr val="FFFFFF"/>
              </a:solidFill>
              <a:latin typeface="+mn-lt"/>
              <a:cs typeface="Calibri"/>
            </a:rPr>
            <a:t>i</a:t>
          </a:r>
          <a:r>
            <a:rPr lang="en-US" sz="2400" kern="1200" spc="-12" dirty="0" smtClean="0">
              <a:solidFill>
                <a:srgbClr val="FFFFFF"/>
              </a:solidFill>
              <a:latin typeface="+mn-lt"/>
              <a:cs typeface="Calibri"/>
            </a:rPr>
            <a:t>onal </a:t>
          </a:r>
          <a:r>
            <a:rPr lang="en-US" sz="2400" kern="1200" spc="-6" dirty="0" smtClean="0">
              <a:solidFill>
                <a:srgbClr val="FFFFFF"/>
              </a:solidFill>
              <a:latin typeface="+mn-lt"/>
              <a:cs typeface="Calibri"/>
            </a:rPr>
            <a:t>testing</a:t>
          </a:r>
          <a:endParaRPr lang="en-US" sz="2400" kern="1200" dirty="0">
            <a:latin typeface="+mn-lt"/>
            <a:cs typeface="Calibri"/>
          </a:endParaRPr>
        </a:p>
      </dsp:txBody>
      <dsp:txXfrm>
        <a:off x="2380" y="1625924"/>
        <a:ext cx="1888632" cy="1133179"/>
      </dsp:txXfrm>
    </dsp:sp>
    <dsp:sp modelId="{FE6BAF20-D012-4D05-B275-8AE7FBFC0141}">
      <dsp:nvSpPr>
        <dsp:cNvPr id="0" name=""/>
        <dsp:cNvSpPr/>
      </dsp:nvSpPr>
      <dsp:spPr>
        <a:xfrm>
          <a:off x="2079876" y="1625924"/>
          <a:ext cx="1888632" cy="1133179"/>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dirty="0" smtClean="0">
              <a:solidFill>
                <a:srgbClr val="FFFFFF"/>
              </a:solidFill>
              <a:latin typeface="+mn-lt"/>
              <a:cs typeface="Calibri"/>
            </a:rPr>
            <a:t>Interface/Inter- </a:t>
          </a:r>
          <a:r>
            <a:rPr lang="en-US" sz="2400" kern="1200" spc="-12" dirty="0" smtClean="0">
              <a:solidFill>
                <a:srgbClr val="FFFFFF"/>
              </a:solidFill>
              <a:latin typeface="+mn-lt"/>
              <a:cs typeface="Calibri"/>
            </a:rPr>
            <a:t>system</a:t>
          </a:r>
          <a:r>
            <a:rPr lang="en-US" sz="2400" kern="1200" spc="-69" dirty="0" smtClean="0">
              <a:solidFill>
                <a:srgbClr val="FFFFFF"/>
              </a:solidFill>
              <a:latin typeface="+mn-lt"/>
              <a:cs typeface="Calibri"/>
            </a:rPr>
            <a:t> </a:t>
          </a:r>
          <a:r>
            <a:rPr lang="en-US" sz="2400" kern="1200" spc="-6" dirty="0" smtClean="0">
              <a:solidFill>
                <a:srgbClr val="FFFFFF"/>
              </a:solidFill>
              <a:latin typeface="+mn-lt"/>
              <a:cs typeface="Calibri"/>
            </a:rPr>
            <a:t>testing</a:t>
          </a:r>
          <a:endParaRPr lang="en-US" sz="2400" kern="1200" dirty="0">
            <a:latin typeface="+mn-lt"/>
            <a:cs typeface="Calibri"/>
          </a:endParaRPr>
        </a:p>
      </dsp:txBody>
      <dsp:txXfrm>
        <a:off x="2079876" y="1625924"/>
        <a:ext cx="1888632" cy="1133179"/>
      </dsp:txXfrm>
    </dsp:sp>
    <dsp:sp modelId="{BE2FB3BE-4D59-40A2-916A-0B98E221EA3D}">
      <dsp:nvSpPr>
        <dsp:cNvPr id="0" name=""/>
        <dsp:cNvSpPr/>
      </dsp:nvSpPr>
      <dsp:spPr>
        <a:xfrm>
          <a:off x="4157373" y="1625924"/>
          <a:ext cx="1888632" cy="1133179"/>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dirty="0" smtClean="0">
              <a:solidFill>
                <a:srgbClr val="FFFFFF"/>
              </a:solidFill>
              <a:latin typeface="+mn-lt"/>
              <a:cs typeface="Calibri"/>
            </a:rPr>
            <a:t>Parallel</a:t>
          </a:r>
          <a:r>
            <a:rPr lang="en-US" sz="2400" kern="1200" spc="-100" dirty="0" smtClean="0">
              <a:solidFill>
                <a:srgbClr val="FFFFFF"/>
              </a:solidFill>
              <a:latin typeface="+mn-lt"/>
              <a:cs typeface="Calibri"/>
            </a:rPr>
            <a:t> </a:t>
          </a:r>
          <a:r>
            <a:rPr lang="en-US" sz="2400" kern="1200" spc="-6" dirty="0" smtClean="0">
              <a:solidFill>
                <a:srgbClr val="FFFFFF"/>
              </a:solidFill>
              <a:latin typeface="+mn-lt"/>
              <a:cs typeface="Calibri"/>
            </a:rPr>
            <a:t>testing</a:t>
          </a:r>
          <a:endParaRPr lang="en-US" sz="2400" kern="1200" dirty="0">
            <a:latin typeface="+mn-lt"/>
            <a:cs typeface="Calibri"/>
          </a:endParaRPr>
        </a:p>
      </dsp:txBody>
      <dsp:txXfrm>
        <a:off x="4157373" y="1625924"/>
        <a:ext cx="1888632" cy="1133179"/>
      </dsp:txXfrm>
    </dsp:sp>
    <dsp:sp modelId="{65AC5834-A00B-4B78-AF9C-E0DF747285B0}">
      <dsp:nvSpPr>
        <dsp:cNvPr id="0" name=""/>
        <dsp:cNvSpPr/>
      </dsp:nvSpPr>
      <dsp:spPr>
        <a:xfrm>
          <a:off x="6234869" y="1625924"/>
          <a:ext cx="1888632" cy="1133179"/>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dirty="0" smtClean="0">
              <a:solidFill>
                <a:srgbClr val="FFFFFF"/>
              </a:solidFill>
              <a:latin typeface="+mn-lt"/>
              <a:cs typeface="Calibri"/>
            </a:rPr>
            <a:t>R</a:t>
          </a:r>
          <a:r>
            <a:rPr lang="en-US" sz="2400" kern="1200" spc="-12" dirty="0" smtClean="0">
              <a:solidFill>
                <a:srgbClr val="FFFFFF"/>
              </a:solidFill>
              <a:latin typeface="+mn-lt"/>
              <a:cs typeface="Calibri"/>
            </a:rPr>
            <a:t>e</a:t>
          </a:r>
          <a:r>
            <a:rPr lang="en-US" sz="2400" kern="1200" spc="-6" dirty="0" smtClean="0">
              <a:solidFill>
                <a:srgbClr val="FFFFFF"/>
              </a:solidFill>
              <a:latin typeface="+mn-lt"/>
              <a:cs typeface="Calibri"/>
            </a:rPr>
            <a:t>gression testing</a:t>
          </a:r>
          <a:endParaRPr lang="en-US" sz="2400" kern="1200" dirty="0">
            <a:latin typeface="+mn-lt"/>
            <a:cs typeface="Calibri"/>
          </a:endParaRPr>
        </a:p>
      </dsp:txBody>
      <dsp:txXfrm>
        <a:off x="6234869" y="1625924"/>
        <a:ext cx="1888632" cy="1133179"/>
      </dsp:txXfrm>
    </dsp:sp>
    <dsp:sp modelId="{A2FD6DC3-7CE8-43C6-93EE-56E726F0D705}">
      <dsp:nvSpPr>
        <dsp:cNvPr id="0" name=""/>
        <dsp:cNvSpPr/>
      </dsp:nvSpPr>
      <dsp:spPr>
        <a:xfrm>
          <a:off x="1041128" y="2947967"/>
          <a:ext cx="1888632" cy="1133179"/>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dirty="0" smtClean="0">
              <a:solidFill>
                <a:srgbClr val="FFFFFF"/>
              </a:solidFill>
              <a:latin typeface="+mn-lt"/>
              <a:cs typeface="Calibri"/>
            </a:rPr>
            <a:t>Transaction </a:t>
          </a:r>
          <a:r>
            <a:rPr lang="en-US" sz="2400" kern="1200" spc="-12" dirty="0" smtClean="0">
              <a:solidFill>
                <a:srgbClr val="FFFFFF"/>
              </a:solidFill>
              <a:latin typeface="+mn-lt"/>
              <a:cs typeface="Calibri"/>
            </a:rPr>
            <a:t>Flow</a:t>
          </a:r>
          <a:r>
            <a:rPr lang="en-US" sz="2400" kern="1200" spc="-50" dirty="0" smtClean="0">
              <a:solidFill>
                <a:srgbClr val="FFFFFF"/>
              </a:solidFill>
              <a:latin typeface="+mn-lt"/>
              <a:cs typeface="Calibri"/>
            </a:rPr>
            <a:t> </a:t>
          </a:r>
          <a:r>
            <a:rPr lang="en-US" sz="2400" kern="1200" spc="-6" dirty="0" smtClean="0">
              <a:solidFill>
                <a:srgbClr val="FFFFFF"/>
              </a:solidFill>
              <a:latin typeface="+mn-lt"/>
              <a:cs typeface="Calibri"/>
            </a:rPr>
            <a:t>testing</a:t>
          </a:r>
          <a:endParaRPr lang="en-US" sz="2400" kern="1200" dirty="0">
            <a:latin typeface="+mn-lt"/>
            <a:cs typeface="Calibri"/>
          </a:endParaRPr>
        </a:p>
      </dsp:txBody>
      <dsp:txXfrm>
        <a:off x="1041128" y="2947967"/>
        <a:ext cx="1888632" cy="1133179"/>
      </dsp:txXfrm>
    </dsp:sp>
    <dsp:sp modelId="{27222848-DCB7-41D8-A7DB-70622187AD1F}">
      <dsp:nvSpPr>
        <dsp:cNvPr id="0" name=""/>
        <dsp:cNvSpPr/>
      </dsp:nvSpPr>
      <dsp:spPr>
        <a:xfrm>
          <a:off x="3118625" y="2947967"/>
          <a:ext cx="1888632" cy="1133179"/>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2400" kern="1200" spc="-6" dirty="0" smtClean="0">
              <a:solidFill>
                <a:srgbClr val="FFFFFF"/>
              </a:solidFill>
              <a:latin typeface="+mn-lt"/>
              <a:cs typeface="Calibri"/>
            </a:rPr>
            <a:t>Installation testing</a:t>
          </a:r>
          <a:endParaRPr lang="en-US" sz="2400" kern="1200" dirty="0" smtClean="0">
            <a:latin typeface="+mn-lt"/>
            <a:cs typeface="Calibri"/>
          </a:endParaRPr>
        </a:p>
      </dsp:txBody>
      <dsp:txXfrm>
        <a:off x="3118625" y="2947967"/>
        <a:ext cx="1888632" cy="1133179"/>
      </dsp:txXfrm>
    </dsp:sp>
    <dsp:sp modelId="{137D8B18-2579-491A-B040-8FA3AD6C448D}">
      <dsp:nvSpPr>
        <dsp:cNvPr id="0" name=""/>
        <dsp:cNvSpPr/>
      </dsp:nvSpPr>
      <dsp:spPr>
        <a:xfrm>
          <a:off x="5196121" y="2947967"/>
          <a:ext cx="1888632" cy="1133179"/>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dirty="0" smtClean="0">
              <a:solidFill>
                <a:srgbClr val="FFFFFF"/>
              </a:solidFill>
              <a:latin typeface="+mn-lt"/>
              <a:cs typeface="Calibri"/>
            </a:rPr>
            <a:t>Usability</a:t>
          </a:r>
          <a:r>
            <a:rPr lang="en-US" sz="2400" kern="1200" spc="-100" dirty="0" smtClean="0">
              <a:solidFill>
                <a:srgbClr val="FFFFFF"/>
              </a:solidFill>
              <a:latin typeface="+mn-lt"/>
              <a:cs typeface="Calibri"/>
            </a:rPr>
            <a:t> </a:t>
          </a:r>
          <a:r>
            <a:rPr lang="en-US" sz="2400" kern="1200" spc="-6" dirty="0" smtClean="0">
              <a:solidFill>
                <a:srgbClr val="FFFFFF"/>
              </a:solidFill>
              <a:latin typeface="+mn-lt"/>
              <a:cs typeface="Calibri"/>
            </a:rPr>
            <a:t>testing</a:t>
          </a:r>
          <a:endParaRPr lang="en-US" sz="2400" kern="1200" dirty="0">
            <a:latin typeface="+mn-lt"/>
            <a:cs typeface="Calibri"/>
          </a:endParaRPr>
        </a:p>
      </dsp:txBody>
      <dsp:txXfrm>
        <a:off x="5196121" y="2947967"/>
        <a:ext cx="1888632" cy="11331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5DE2A-564B-464B-B1E1-1CE717ECA8B8}">
      <dsp:nvSpPr>
        <dsp:cNvPr id="0" name=""/>
        <dsp:cNvSpPr/>
      </dsp:nvSpPr>
      <dsp:spPr>
        <a:xfrm>
          <a:off x="0" y="410673"/>
          <a:ext cx="10861219" cy="42336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glow rad="70000">
            <a:schemeClr val="lt1">
              <a:alpha val="90000"/>
              <a:hueOff val="0"/>
              <a:satOff val="0"/>
              <a:lumOff val="0"/>
              <a:alphaOff val="0"/>
              <a:tint val="30000"/>
              <a:shade val="95000"/>
              <a:satMod val="300000"/>
              <a:alpha val="50000"/>
            </a:schemeClr>
          </a:glow>
        </a:effectLst>
      </dsp:spPr>
      <dsp:style>
        <a:lnRef idx="1">
          <a:scrgbClr r="0" g="0" b="0"/>
        </a:lnRef>
        <a:fillRef idx="1">
          <a:scrgbClr r="0" g="0" b="0"/>
        </a:fillRef>
        <a:effectRef idx="2">
          <a:scrgbClr r="0" g="0" b="0"/>
        </a:effectRef>
        <a:fontRef idx="minor"/>
      </dsp:style>
      <dsp:txBody>
        <a:bodyPr spcFirstLastPara="0" vert="horz" wrap="square" lIns="842951" tIns="437388" rIns="842951" bIns="149352" numCol="1" spcCol="1270" anchor="t" anchorCtr="0">
          <a:noAutofit/>
        </a:bodyPr>
        <a:lstStyle/>
        <a:p>
          <a:pPr marL="228600" lvl="1" indent="-228600" algn="l" defTabSz="933450">
            <a:lnSpc>
              <a:spcPct val="90000"/>
            </a:lnSpc>
            <a:spcBef>
              <a:spcPct val="0"/>
            </a:spcBef>
            <a:spcAft>
              <a:spcPts val="600"/>
            </a:spcAft>
            <a:buChar char="••"/>
          </a:pPr>
          <a:r>
            <a:rPr lang="en-US" sz="2100" b="0" kern="1200" dirty="0" smtClean="0"/>
            <a:t>It is performed to ascertain that the critical functionalities of the program is working fine.</a:t>
          </a:r>
          <a:endParaRPr lang="en-US" sz="2100" b="0" kern="1200" dirty="0"/>
        </a:p>
        <a:p>
          <a:pPr marL="228600" lvl="1" indent="-228600" algn="l" defTabSz="933450">
            <a:lnSpc>
              <a:spcPct val="90000"/>
            </a:lnSpc>
            <a:spcBef>
              <a:spcPct val="0"/>
            </a:spcBef>
            <a:spcAft>
              <a:spcPts val="600"/>
            </a:spcAft>
            <a:buChar char="••"/>
          </a:pPr>
          <a:r>
            <a:rPr lang="en-US" sz="2100" b="0" kern="1200" dirty="0" smtClean="0"/>
            <a:t>It is executed "before" any detailed functional or regression tests are executed on the software build.</a:t>
          </a:r>
          <a:endParaRPr lang="en-US" sz="2100" b="0" kern="1200" dirty="0"/>
        </a:p>
        <a:p>
          <a:pPr marL="457200" lvl="2" indent="-228600" algn="l" defTabSz="933450">
            <a:lnSpc>
              <a:spcPct val="90000"/>
            </a:lnSpc>
            <a:spcBef>
              <a:spcPct val="0"/>
            </a:spcBef>
            <a:spcAft>
              <a:spcPts val="600"/>
            </a:spcAft>
            <a:buChar char="••"/>
          </a:pPr>
          <a:r>
            <a:rPr lang="en-US" sz="2100" b="0" kern="1200" dirty="0" smtClean="0"/>
            <a:t>Purpose is to reject a badly broken application, so that the QA team does not waste time installing and testing the software application.</a:t>
          </a:r>
          <a:endParaRPr lang="en-US" sz="2100" b="0" kern="1200" dirty="0"/>
        </a:p>
        <a:p>
          <a:pPr marL="228600" lvl="1" indent="-228600" algn="l" defTabSz="933450">
            <a:lnSpc>
              <a:spcPct val="90000"/>
            </a:lnSpc>
            <a:spcBef>
              <a:spcPct val="0"/>
            </a:spcBef>
            <a:spcAft>
              <a:spcPts val="600"/>
            </a:spcAft>
            <a:buChar char="••"/>
          </a:pPr>
          <a:r>
            <a:rPr lang="en-US" sz="2100" b="0" kern="1200" dirty="0" smtClean="0"/>
            <a:t>In Smoke Testing, the test cases chosen cover the most important functionality or component of the system.</a:t>
          </a:r>
          <a:endParaRPr lang="en-US" sz="2100" b="0" kern="1200" dirty="0"/>
        </a:p>
        <a:p>
          <a:pPr marL="457200" lvl="2" indent="-228600" algn="l" defTabSz="933450">
            <a:lnSpc>
              <a:spcPct val="90000"/>
            </a:lnSpc>
            <a:spcBef>
              <a:spcPct val="0"/>
            </a:spcBef>
            <a:spcAft>
              <a:spcPts val="600"/>
            </a:spcAft>
            <a:buChar char="••"/>
          </a:pPr>
          <a:r>
            <a:rPr lang="en-US" sz="2100" b="0" kern="1200" dirty="0" smtClean="0"/>
            <a:t> The objective is not to perform exhaustive testing, but to verify that the critical functionalities of the system is working fine.</a:t>
          </a:r>
          <a:endParaRPr lang="en-US" sz="2100" b="0" kern="1200" dirty="0"/>
        </a:p>
        <a:p>
          <a:pPr marL="685800" lvl="3" indent="-228600" algn="l" defTabSz="933450">
            <a:lnSpc>
              <a:spcPct val="90000"/>
            </a:lnSpc>
            <a:spcBef>
              <a:spcPct val="0"/>
            </a:spcBef>
            <a:spcAft>
              <a:spcPts val="600"/>
            </a:spcAft>
            <a:buChar char="••"/>
          </a:pPr>
          <a:r>
            <a:rPr lang="en-US" sz="2100" b="0" kern="1200" dirty="0" smtClean="0"/>
            <a:t>For Example a typical smoke test would be – Verify that the application launches successfully, Check that the GUI is responsive ... etc.</a:t>
          </a:r>
          <a:endParaRPr lang="en-US" sz="2100" b="0" kern="1200" dirty="0"/>
        </a:p>
      </dsp:txBody>
      <dsp:txXfrm>
        <a:off x="0" y="410673"/>
        <a:ext cx="10861219" cy="4233600"/>
      </dsp:txXfrm>
    </dsp:sp>
    <dsp:sp modelId="{98E51EF7-0AE8-44E6-8433-3BFEFDA0EB88}">
      <dsp:nvSpPr>
        <dsp:cNvPr id="0" name=""/>
        <dsp:cNvSpPr/>
      </dsp:nvSpPr>
      <dsp:spPr>
        <a:xfrm>
          <a:off x="543060" y="100713"/>
          <a:ext cx="7602853" cy="619920"/>
        </a:xfrm>
        <a:prstGeom prst="roundRect">
          <a:avLst/>
        </a:prstGeom>
        <a:gradFill rotWithShape="0">
          <a:gsLst>
            <a:gs pos="0">
              <a:schemeClr val="accent2">
                <a:hueOff val="0"/>
                <a:satOff val="0"/>
                <a:lumOff val="0"/>
                <a:alphaOff val="0"/>
                <a:tint val="73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shade val="57000"/>
                <a:satMod val="120000"/>
              </a:schemeClr>
            </a:gs>
            <a:gs pos="80000">
              <a:schemeClr val="accent2">
                <a:hueOff val="0"/>
                <a:satOff val="0"/>
                <a:lumOff val="0"/>
                <a:alphaOff val="0"/>
                <a:shade val="56000"/>
                <a:satMod val="145000"/>
              </a:schemeClr>
            </a:gs>
            <a:gs pos="88000">
              <a:schemeClr val="accent2">
                <a:hueOff val="0"/>
                <a:satOff val="0"/>
                <a:lumOff val="0"/>
                <a:alphaOff val="0"/>
                <a:shade val="63000"/>
                <a:satMod val="160000"/>
              </a:schemeClr>
            </a:gs>
            <a:gs pos="100000">
              <a:schemeClr val="accent2">
                <a:hueOff val="0"/>
                <a:satOff val="0"/>
                <a:lumOff val="0"/>
                <a:alphaOff val="0"/>
                <a:tint val="99555"/>
                <a:satMod val="155000"/>
              </a:schemeClr>
            </a:gs>
          </a:gsLst>
          <a:lin ang="5400000" scaled="1"/>
        </a:gradFill>
        <a:ln>
          <a:noFill/>
        </a:ln>
        <a:effectLst>
          <a:glow rad="76200">
            <a:schemeClr val="accent2">
              <a:hueOff val="0"/>
              <a:satOff val="0"/>
              <a:lumOff val="0"/>
              <a:alphaOff val="0"/>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accent2">
              <a:hueOff val="0"/>
              <a:satOff val="0"/>
              <a:lumOff val="0"/>
              <a:alphaOff val="0"/>
              <a:shade val="30000"/>
              <a:satMod val="2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7370" tIns="0" rIns="287370" bIns="0" numCol="1" spcCol="1270" anchor="ctr" anchorCtr="0">
          <a:noAutofit/>
        </a:bodyPr>
        <a:lstStyle/>
        <a:p>
          <a:pPr lvl="0" algn="l" defTabSz="933450">
            <a:lnSpc>
              <a:spcPct val="90000"/>
            </a:lnSpc>
            <a:spcBef>
              <a:spcPct val="0"/>
            </a:spcBef>
            <a:spcAft>
              <a:spcPct val="35000"/>
            </a:spcAft>
          </a:pPr>
          <a:r>
            <a:rPr lang="en-US" sz="2100" b="1" kern="1200" dirty="0" smtClean="0"/>
            <a:t>Smoke Testing</a:t>
          </a:r>
          <a:endParaRPr lang="en-US" sz="2100" kern="1200" dirty="0"/>
        </a:p>
      </dsp:txBody>
      <dsp:txXfrm>
        <a:off x="573322" y="130975"/>
        <a:ext cx="7542329"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BB147-EE68-4927-8DAF-A609380DE3FB}">
      <dsp:nvSpPr>
        <dsp:cNvPr id="0" name=""/>
        <dsp:cNvSpPr/>
      </dsp:nvSpPr>
      <dsp:spPr>
        <a:xfrm>
          <a:off x="0" y="403115"/>
          <a:ext cx="10294694" cy="38367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glow rad="70000">
            <a:schemeClr val="lt1">
              <a:alpha val="90000"/>
              <a:hueOff val="0"/>
              <a:satOff val="0"/>
              <a:lumOff val="0"/>
              <a:alphaOff val="0"/>
              <a:tint val="30000"/>
              <a:shade val="95000"/>
              <a:satMod val="300000"/>
              <a:alpha val="50000"/>
            </a:schemeClr>
          </a:glow>
        </a:effectLst>
      </dsp:spPr>
      <dsp:style>
        <a:lnRef idx="1">
          <a:scrgbClr r="0" g="0" b="0"/>
        </a:lnRef>
        <a:fillRef idx="1">
          <a:scrgbClr r="0" g="0" b="0"/>
        </a:fillRef>
        <a:effectRef idx="2">
          <a:scrgbClr r="0" g="0" b="0"/>
        </a:effectRef>
        <a:fontRef idx="minor"/>
      </dsp:style>
      <dsp:txBody>
        <a:bodyPr spcFirstLastPara="0" vert="horz" wrap="square" lIns="798983" tIns="437388" rIns="798983" bIns="149352" numCol="1" spcCol="1270" anchor="t" anchorCtr="0">
          <a:noAutofit/>
        </a:bodyPr>
        <a:lstStyle/>
        <a:p>
          <a:pPr marL="228600" lvl="1" indent="-228600" algn="l" defTabSz="933450">
            <a:lnSpc>
              <a:spcPct val="90000"/>
            </a:lnSpc>
            <a:spcBef>
              <a:spcPct val="0"/>
            </a:spcBef>
            <a:spcAft>
              <a:spcPts val="600"/>
            </a:spcAft>
            <a:buChar char="••"/>
          </a:pPr>
          <a:r>
            <a:rPr lang="en-US" sz="2100" b="0" kern="1200" dirty="0" smtClean="0"/>
            <a:t>After receiving a software build, with minor changes in code, or functionality, Sanity testing is performed to ascertain that the bugs have been fixed and no further issues are introduced due to these changes.</a:t>
          </a:r>
          <a:endParaRPr lang="en-US" sz="2100" b="0" kern="1200" dirty="0"/>
        </a:p>
        <a:p>
          <a:pPr marL="228600" lvl="1" indent="-228600" algn="l" defTabSz="933450">
            <a:lnSpc>
              <a:spcPct val="90000"/>
            </a:lnSpc>
            <a:spcBef>
              <a:spcPct val="0"/>
            </a:spcBef>
            <a:spcAft>
              <a:spcPts val="600"/>
            </a:spcAft>
            <a:buChar char="••"/>
          </a:pPr>
          <a:r>
            <a:rPr lang="en-US" sz="2100" b="0" kern="1200" dirty="0" smtClean="0"/>
            <a:t>The goal is to determine that the proposed functionality works roughly as expected. </a:t>
          </a:r>
          <a:endParaRPr lang="en-US" sz="2100" b="0" kern="1200" dirty="0"/>
        </a:p>
        <a:p>
          <a:pPr marL="228600" lvl="1" indent="-228600" algn="l" defTabSz="933450">
            <a:lnSpc>
              <a:spcPct val="90000"/>
            </a:lnSpc>
            <a:spcBef>
              <a:spcPct val="0"/>
            </a:spcBef>
            <a:spcAft>
              <a:spcPts val="600"/>
            </a:spcAft>
            <a:buChar char="••"/>
          </a:pPr>
          <a:r>
            <a:rPr lang="en-US" sz="2100" b="0" kern="1200" dirty="0" smtClean="0"/>
            <a:t>If sanity test fails, the build is rejected to save the time and costs involved in a more rigorous testing.</a:t>
          </a:r>
          <a:endParaRPr lang="en-US" sz="2100" b="0" kern="1200" dirty="0"/>
        </a:p>
        <a:p>
          <a:pPr marL="228600" lvl="1" indent="-228600" algn="l" defTabSz="933450">
            <a:lnSpc>
              <a:spcPct val="90000"/>
            </a:lnSpc>
            <a:spcBef>
              <a:spcPct val="0"/>
            </a:spcBef>
            <a:spcAft>
              <a:spcPts val="600"/>
            </a:spcAft>
            <a:buChar char="••"/>
          </a:pPr>
          <a:r>
            <a:rPr lang="en-US" sz="2100" b="0" kern="1200" dirty="0" smtClean="0"/>
            <a:t>The objective is "not" to verify thoroughly the new functionality, but to determine that the developer has applied some rationality (sanity) while producing the software. For instance, if your scientific calculator gives the result of 2 + 2 =5! Then, there is no point testing the advanced functionalities like sin 30 + </a:t>
          </a:r>
          <a:r>
            <a:rPr lang="en-US" sz="2100" b="0" kern="1200" dirty="0" err="1" smtClean="0"/>
            <a:t>cos</a:t>
          </a:r>
          <a:r>
            <a:rPr lang="en-US" sz="2100" b="0" kern="1200" dirty="0" smtClean="0"/>
            <a:t> 50.</a:t>
          </a:r>
          <a:endParaRPr lang="en-US" sz="2100" b="0" kern="1200" dirty="0"/>
        </a:p>
      </dsp:txBody>
      <dsp:txXfrm>
        <a:off x="0" y="403115"/>
        <a:ext cx="10294694" cy="3836700"/>
      </dsp:txXfrm>
    </dsp:sp>
    <dsp:sp modelId="{52B0A4AB-7218-403D-8801-D45F37A5857D}">
      <dsp:nvSpPr>
        <dsp:cNvPr id="0" name=""/>
        <dsp:cNvSpPr/>
      </dsp:nvSpPr>
      <dsp:spPr>
        <a:xfrm>
          <a:off x="514734" y="93155"/>
          <a:ext cx="7206285" cy="619920"/>
        </a:xfrm>
        <a:prstGeom prst="roundRect">
          <a:avLst/>
        </a:prstGeom>
        <a:gradFill rotWithShape="0">
          <a:gsLst>
            <a:gs pos="0">
              <a:schemeClr val="accent2">
                <a:hueOff val="0"/>
                <a:satOff val="0"/>
                <a:lumOff val="0"/>
                <a:alphaOff val="0"/>
                <a:tint val="73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shade val="57000"/>
                <a:satMod val="120000"/>
              </a:schemeClr>
            </a:gs>
            <a:gs pos="80000">
              <a:schemeClr val="accent2">
                <a:hueOff val="0"/>
                <a:satOff val="0"/>
                <a:lumOff val="0"/>
                <a:alphaOff val="0"/>
                <a:shade val="56000"/>
                <a:satMod val="145000"/>
              </a:schemeClr>
            </a:gs>
            <a:gs pos="88000">
              <a:schemeClr val="accent2">
                <a:hueOff val="0"/>
                <a:satOff val="0"/>
                <a:lumOff val="0"/>
                <a:alphaOff val="0"/>
                <a:shade val="63000"/>
                <a:satMod val="160000"/>
              </a:schemeClr>
            </a:gs>
            <a:gs pos="100000">
              <a:schemeClr val="accent2">
                <a:hueOff val="0"/>
                <a:satOff val="0"/>
                <a:lumOff val="0"/>
                <a:alphaOff val="0"/>
                <a:tint val="99555"/>
                <a:satMod val="155000"/>
              </a:schemeClr>
            </a:gs>
          </a:gsLst>
          <a:lin ang="5400000" scaled="1"/>
        </a:gradFill>
        <a:ln>
          <a:noFill/>
        </a:ln>
        <a:effectLst>
          <a:glow rad="76200">
            <a:schemeClr val="accent2">
              <a:hueOff val="0"/>
              <a:satOff val="0"/>
              <a:lumOff val="0"/>
              <a:alphaOff val="0"/>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accent2">
              <a:hueOff val="0"/>
              <a:satOff val="0"/>
              <a:lumOff val="0"/>
              <a:alphaOff val="0"/>
              <a:shade val="30000"/>
              <a:satMod val="2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72380" tIns="0" rIns="272380" bIns="0" numCol="1" spcCol="1270" anchor="ctr" anchorCtr="0">
          <a:noAutofit/>
        </a:bodyPr>
        <a:lstStyle/>
        <a:p>
          <a:pPr lvl="0" algn="l" defTabSz="933450">
            <a:lnSpc>
              <a:spcPct val="90000"/>
            </a:lnSpc>
            <a:spcBef>
              <a:spcPct val="0"/>
            </a:spcBef>
            <a:spcAft>
              <a:spcPct val="35000"/>
            </a:spcAft>
          </a:pPr>
          <a:r>
            <a:rPr lang="en-US" sz="2100" b="1" kern="1200" dirty="0" smtClean="0"/>
            <a:t>Sanity Testing</a:t>
          </a:r>
          <a:endParaRPr lang="en-US" sz="2100" b="1" kern="1200" dirty="0"/>
        </a:p>
      </dsp:txBody>
      <dsp:txXfrm>
        <a:off x="544996" y="123417"/>
        <a:ext cx="7145761"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4A1A4-3EDE-4973-B274-8B9EF41EFB92}">
      <dsp:nvSpPr>
        <dsp:cNvPr id="0" name=""/>
        <dsp:cNvSpPr/>
      </dsp:nvSpPr>
      <dsp:spPr>
        <a:xfrm>
          <a:off x="2589" y="552338"/>
          <a:ext cx="2054423" cy="1232654"/>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Backup and Recovery testing </a:t>
          </a:r>
          <a:endParaRPr lang="en-US" sz="2400" kern="1200" dirty="0">
            <a:latin typeface="+mn-lt"/>
          </a:endParaRPr>
        </a:p>
      </dsp:txBody>
      <dsp:txXfrm>
        <a:off x="2589" y="552338"/>
        <a:ext cx="2054423" cy="1232654"/>
      </dsp:txXfrm>
    </dsp:sp>
    <dsp:sp modelId="{5E57B4F9-3732-4025-97E3-6F22F27BC87A}">
      <dsp:nvSpPr>
        <dsp:cNvPr id="0" name=""/>
        <dsp:cNvSpPr/>
      </dsp:nvSpPr>
      <dsp:spPr>
        <a:xfrm>
          <a:off x="2262455" y="552338"/>
          <a:ext cx="2054423" cy="1232654"/>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Contingency testing </a:t>
          </a:r>
          <a:endParaRPr lang="en-US" sz="2400" kern="1200" dirty="0" smtClean="0"/>
        </a:p>
      </dsp:txBody>
      <dsp:txXfrm>
        <a:off x="2262455" y="552338"/>
        <a:ext cx="2054423" cy="1232654"/>
      </dsp:txXfrm>
    </dsp:sp>
    <dsp:sp modelId="{7CB698D4-D666-4502-BE6D-74E4FED5EC90}">
      <dsp:nvSpPr>
        <dsp:cNvPr id="0" name=""/>
        <dsp:cNvSpPr/>
      </dsp:nvSpPr>
      <dsp:spPr>
        <a:xfrm>
          <a:off x="4522321" y="552338"/>
          <a:ext cx="2054423" cy="1232654"/>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Operational testing</a:t>
          </a:r>
          <a:endParaRPr lang="en-US" sz="2400" kern="1200" dirty="0" smtClean="0"/>
        </a:p>
      </dsp:txBody>
      <dsp:txXfrm>
        <a:off x="4522321" y="552338"/>
        <a:ext cx="2054423" cy="1232654"/>
      </dsp:txXfrm>
    </dsp:sp>
    <dsp:sp modelId="{6C7F9D4A-98F6-4FAB-9FF0-572C44E792EE}">
      <dsp:nvSpPr>
        <dsp:cNvPr id="0" name=""/>
        <dsp:cNvSpPr/>
      </dsp:nvSpPr>
      <dsp:spPr>
        <a:xfrm>
          <a:off x="6782186" y="552338"/>
          <a:ext cx="2054423" cy="1232654"/>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Job Stream testing </a:t>
          </a:r>
        </a:p>
      </dsp:txBody>
      <dsp:txXfrm>
        <a:off x="6782186" y="552338"/>
        <a:ext cx="2054423" cy="1232654"/>
      </dsp:txXfrm>
    </dsp:sp>
    <dsp:sp modelId="{FDF853CF-1BE1-4181-A011-E5413FDC2EED}">
      <dsp:nvSpPr>
        <dsp:cNvPr id="0" name=""/>
        <dsp:cNvSpPr/>
      </dsp:nvSpPr>
      <dsp:spPr>
        <a:xfrm>
          <a:off x="1132522" y="1990435"/>
          <a:ext cx="2054423" cy="1232654"/>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Performance testing </a:t>
          </a:r>
        </a:p>
      </dsp:txBody>
      <dsp:txXfrm>
        <a:off x="1132522" y="1990435"/>
        <a:ext cx="2054423" cy="1232654"/>
      </dsp:txXfrm>
    </dsp:sp>
    <dsp:sp modelId="{FF01000F-F14E-487C-B1E6-69D5BEE6B32A}">
      <dsp:nvSpPr>
        <dsp:cNvPr id="0" name=""/>
        <dsp:cNvSpPr/>
      </dsp:nvSpPr>
      <dsp:spPr>
        <a:xfrm>
          <a:off x="3392388" y="1990435"/>
          <a:ext cx="2054423" cy="1232654"/>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Security testing</a:t>
          </a:r>
          <a:endParaRPr lang="en-US" sz="2400" kern="1200" dirty="0" smtClean="0"/>
        </a:p>
      </dsp:txBody>
      <dsp:txXfrm>
        <a:off x="3392388" y="1990435"/>
        <a:ext cx="2054423" cy="1232654"/>
      </dsp:txXfrm>
    </dsp:sp>
    <dsp:sp modelId="{A3F16B74-6AD2-4784-878F-6CAC83BCB790}">
      <dsp:nvSpPr>
        <dsp:cNvPr id="0" name=""/>
        <dsp:cNvSpPr/>
      </dsp:nvSpPr>
      <dsp:spPr>
        <a:xfrm>
          <a:off x="5652254" y="1990435"/>
          <a:ext cx="2054423" cy="1232654"/>
        </a:xfrm>
        <a:prstGeom prst="rect">
          <a:avLst/>
        </a:prstGeom>
        <a:solidFill>
          <a:srgbClr val="7FB0D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Stress/Volume testing</a:t>
          </a:r>
          <a:endParaRPr lang="en-US" sz="2400" kern="1200" dirty="0"/>
        </a:p>
      </dsp:txBody>
      <dsp:txXfrm>
        <a:off x="5652254" y="1990435"/>
        <a:ext cx="2054423" cy="12326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30E01-81CE-4F06-B686-C80A3EC0311C}">
      <dsp:nvSpPr>
        <dsp:cNvPr id="0" name=""/>
        <dsp:cNvSpPr/>
      </dsp:nvSpPr>
      <dsp:spPr>
        <a:xfrm>
          <a:off x="0" y="404195"/>
          <a:ext cx="2786062" cy="1671637"/>
        </a:xfrm>
        <a:prstGeom prst="rect">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dirty="0" smtClean="0">
              <a:latin typeface="+mn-lt"/>
              <a:cs typeface="Calibri"/>
            </a:rPr>
            <a:t>Work product</a:t>
          </a:r>
          <a:r>
            <a:rPr lang="en-US" sz="2400" kern="1200" spc="-112" dirty="0" smtClean="0">
              <a:latin typeface="+mn-lt"/>
              <a:cs typeface="Calibri"/>
            </a:rPr>
            <a:t> </a:t>
          </a:r>
          <a:r>
            <a:rPr lang="en-US" sz="2400" kern="1200" dirty="0" smtClean="0">
              <a:latin typeface="+mn-lt"/>
              <a:cs typeface="Calibri"/>
            </a:rPr>
            <a:t>type</a:t>
          </a:r>
          <a:endParaRPr lang="en-US" sz="2400" kern="1200" dirty="0">
            <a:latin typeface="+mn-lt"/>
          </a:endParaRPr>
        </a:p>
      </dsp:txBody>
      <dsp:txXfrm>
        <a:off x="0" y="404195"/>
        <a:ext cx="2786062" cy="1671637"/>
      </dsp:txXfrm>
    </dsp:sp>
    <dsp:sp modelId="{C2E1B787-AE0A-4FA2-BD6B-1E81E97FAB0B}">
      <dsp:nvSpPr>
        <dsp:cNvPr id="0" name=""/>
        <dsp:cNvSpPr/>
      </dsp:nvSpPr>
      <dsp:spPr>
        <a:xfrm>
          <a:off x="3064668" y="404195"/>
          <a:ext cx="2786062" cy="1671637"/>
        </a:xfrm>
        <a:prstGeom prst="rect">
          <a:avLst/>
        </a:prstGeom>
        <a:solidFill>
          <a:schemeClr val="accent1">
            <a:shade val="80000"/>
            <a:hueOff val="-63762"/>
            <a:satOff val="-37781"/>
            <a:lumOff val="1997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dirty="0" smtClean="0">
              <a:latin typeface="+mn-lt"/>
              <a:cs typeface="Calibri"/>
            </a:rPr>
            <a:t>Business</a:t>
          </a:r>
          <a:r>
            <a:rPr lang="en-US" sz="2400" kern="1200" spc="-106" dirty="0" smtClean="0">
              <a:latin typeface="+mn-lt"/>
              <a:cs typeface="Calibri"/>
            </a:rPr>
            <a:t> </a:t>
          </a:r>
          <a:r>
            <a:rPr lang="en-US" sz="2400" kern="1200" spc="-6" dirty="0" smtClean="0">
              <a:latin typeface="+mn-lt"/>
              <a:cs typeface="Calibri"/>
            </a:rPr>
            <a:t>criticality</a:t>
          </a:r>
          <a:endParaRPr lang="en-US" sz="2400" kern="1200" dirty="0">
            <a:latin typeface="+mn-lt"/>
            <a:cs typeface="Calibri"/>
          </a:endParaRPr>
        </a:p>
      </dsp:txBody>
      <dsp:txXfrm>
        <a:off x="3064668" y="404195"/>
        <a:ext cx="2786062" cy="1671637"/>
      </dsp:txXfrm>
    </dsp:sp>
    <dsp:sp modelId="{17F31F23-253E-4AD0-8F37-1D5A18D37A11}">
      <dsp:nvSpPr>
        <dsp:cNvPr id="0" name=""/>
        <dsp:cNvSpPr/>
      </dsp:nvSpPr>
      <dsp:spPr>
        <a:xfrm>
          <a:off x="6129337" y="404195"/>
          <a:ext cx="2786062" cy="1671637"/>
        </a:xfrm>
        <a:prstGeom prst="rect">
          <a:avLst/>
        </a:prstGeom>
        <a:solidFill>
          <a:schemeClr val="accent1">
            <a:shade val="80000"/>
            <a:hueOff val="-127525"/>
            <a:satOff val="-75562"/>
            <a:lumOff val="3993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dirty="0" smtClean="0">
              <a:latin typeface="+mn-lt"/>
              <a:cs typeface="Calibri"/>
            </a:rPr>
            <a:t>Work product complexity</a:t>
          </a:r>
          <a:endParaRPr lang="en-US" sz="2400" kern="1200" spc="-6" dirty="0">
            <a:latin typeface="+mn-lt"/>
            <a:cs typeface="Calibri"/>
          </a:endParaRPr>
        </a:p>
      </dsp:txBody>
      <dsp:txXfrm>
        <a:off x="6129337" y="404195"/>
        <a:ext cx="2786062" cy="16716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57770-D861-4F34-ACB3-A17C1B808669}">
      <dsp:nvSpPr>
        <dsp:cNvPr id="0" name=""/>
        <dsp:cNvSpPr/>
      </dsp:nvSpPr>
      <dsp:spPr>
        <a:xfrm>
          <a:off x="0" y="897113"/>
          <a:ext cx="3428999" cy="2057400"/>
        </a:xfrm>
        <a:prstGeom prst="rect">
          <a:avLst/>
        </a:prstGeom>
        <a:solidFill>
          <a:schemeClr val="accent4">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dirty="0" smtClean="0">
              <a:latin typeface="+mn-lt"/>
              <a:cs typeface="Calibri"/>
            </a:rPr>
            <a:t>This </a:t>
          </a:r>
          <a:r>
            <a:rPr lang="en-US" sz="2400" kern="1200" dirty="0" smtClean="0">
              <a:latin typeface="+mn-lt"/>
              <a:cs typeface="Calibri"/>
            </a:rPr>
            <a:t>is a less</a:t>
          </a:r>
          <a:r>
            <a:rPr lang="en-US" sz="2400" kern="1200" spc="-125" dirty="0" smtClean="0">
              <a:latin typeface="+mn-lt"/>
              <a:cs typeface="Calibri"/>
            </a:rPr>
            <a:t> </a:t>
          </a:r>
          <a:r>
            <a:rPr lang="en-US" sz="2400" kern="1200" spc="-12" dirty="0" smtClean="0">
              <a:latin typeface="+mn-lt"/>
              <a:cs typeface="Calibri"/>
            </a:rPr>
            <a:t>formal verification </a:t>
          </a:r>
          <a:r>
            <a:rPr lang="en-US" sz="2400" kern="1200" spc="-6" dirty="0" smtClean="0">
              <a:latin typeface="+mn-lt"/>
              <a:cs typeface="Calibri"/>
            </a:rPr>
            <a:t>technique.</a:t>
          </a:r>
          <a:endParaRPr lang="en-US" sz="2400" kern="1200" dirty="0">
            <a:latin typeface="+mn-lt"/>
          </a:endParaRPr>
        </a:p>
      </dsp:txBody>
      <dsp:txXfrm>
        <a:off x="0" y="897113"/>
        <a:ext cx="3428999" cy="2057400"/>
      </dsp:txXfrm>
    </dsp:sp>
    <dsp:sp modelId="{B39E321A-D2FF-41BF-8B8B-BBDFA3C846FE}">
      <dsp:nvSpPr>
        <dsp:cNvPr id="0" name=""/>
        <dsp:cNvSpPr/>
      </dsp:nvSpPr>
      <dsp:spPr>
        <a:xfrm>
          <a:off x="3771900" y="897113"/>
          <a:ext cx="3428999" cy="2057400"/>
        </a:xfrm>
        <a:prstGeom prst="rect">
          <a:avLst/>
        </a:prstGeom>
        <a:solidFill>
          <a:schemeClr val="accent4">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mn-lt"/>
              <a:cs typeface="Calibri"/>
            </a:rPr>
            <a:t>It is the </a:t>
          </a:r>
          <a:r>
            <a:rPr lang="en-US" sz="2400" kern="1200" spc="-6" dirty="0" smtClean="0">
              <a:latin typeface="+mn-lt"/>
              <a:cs typeface="Calibri"/>
            </a:rPr>
            <a:t>author </a:t>
          </a:r>
          <a:r>
            <a:rPr lang="en-US" sz="2400" kern="1200" dirty="0" smtClean="0">
              <a:latin typeface="+mn-lt"/>
              <a:cs typeface="Calibri"/>
            </a:rPr>
            <a:t>who </a:t>
          </a:r>
          <a:r>
            <a:rPr lang="en-US" sz="2400" kern="1200" spc="-12" dirty="0" smtClean="0">
              <a:latin typeface="+mn-lt"/>
              <a:cs typeface="Calibri"/>
            </a:rPr>
            <a:t>initiates </a:t>
          </a:r>
          <a:r>
            <a:rPr lang="en-US" sz="2400" kern="1200" dirty="0" smtClean="0">
              <a:latin typeface="+mn-lt"/>
              <a:cs typeface="Calibri"/>
            </a:rPr>
            <a:t>the</a:t>
          </a:r>
          <a:r>
            <a:rPr lang="en-US" sz="2400" kern="1200" spc="-69" dirty="0" smtClean="0">
              <a:latin typeface="+mn-lt"/>
              <a:cs typeface="Calibri"/>
            </a:rPr>
            <a:t> </a:t>
          </a:r>
          <a:r>
            <a:rPr lang="en-US" sz="2400" kern="1200" dirty="0" smtClean="0">
              <a:latin typeface="+mn-lt"/>
              <a:cs typeface="Calibri"/>
            </a:rPr>
            <a:t>session.</a:t>
          </a:r>
          <a:endParaRPr lang="en-US" sz="2400" kern="1200" dirty="0">
            <a:latin typeface="+mn-lt"/>
            <a:cs typeface="Calibri"/>
          </a:endParaRPr>
        </a:p>
      </dsp:txBody>
      <dsp:txXfrm>
        <a:off x="3771900" y="897113"/>
        <a:ext cx="3428999" cy="2057400"/>
      </dsp:txXfrm>
    </dsp:sp>
    <dsp:sp modelId="{593FF649-C77B-4E9E-A04F-AD9ADEF9BD41}">
      <dsp:nvSpPr>
        <dsp:cNvPr id="0" name=""/>
        <dsp:cNvSpPr/>
      </dsp:nvSpPr>
      <dsp:spPr>
        <a:xfrm>
          <a:off x="7543800" y="897113"/>
          <a:ext cx="3428999" cy="2057400"/>
        </a:xfrm>
        <a:prstGeom prst="rect">
          <a:avLst/>
        </a:prstGeom>
        <a:solidFill>
          <a:schemeClr val="accent4">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12" dirty="0" smtClean="0">
              <a:latin typeface="+mn-lt"/>
              <a:cs typeface="Calibri"/>
            </a:rPr>
            <a:t>There </a:t>
          </a:r>
          <a:r>
            <a:rPr lang="en-US" sz="2400" kern="1200" spc="-19" dirty="0" smtClean="0">
              <a:latin typeface="+mn-lt"/>
              <a:cs typeface="Calibri"/>
            </a:rPr>
            <a:t>may </a:t>
          </a:r>
          <a:r>
            <a:rPr lang="en-US" sz="2400" kern="1200" spc="-6" dirty="0" smtClean="0">
              <a:latin typeface="+mn-lt"/>
              <a:cs typeface="Calibri"/>
            </a:rPr>
            <a:t>be </a:t>
          </a:r>
          <a:r>
            <a:rPr lang="en-US" sz="2400" kern="1200" spc="-12" dirty="0" smtClean="0">
              <a:latin typeface="+mn-lt"/>
              <a:cs typeface="Calibri"/>
            </a:rPr>
            <a:t>several </a:t>
          </a:r>
          <a:r>
            <a:rPr lang="en-US" sz="2400" kern="1200" dirty="0" smtClean="0">
              <a:latin typeface="+mn-lt"/>
              <a:cs typeface="Calibri"/>
            </a:rPr>
            <a:t>peer</a:t>
          </a:r>
          <a:r>
            <a:rPr lang="en-US" sz="2400" kern="1200" spc="-106" dirty="0" smtClean="0">
              <a:latin typeface="+mn-lt"/>
              <a:cs typeface="Calibri"/>
            </a:rPr>
            <a:t> </a:t>
          </a:r>
          <a:r>
            <a:rPr lang="en-US" sz="2400" kern="1200" spc="-12" dirty="0" smtClean="0">
              <a:latin typeface="+mn-lt"/>
              <a:cs typeface="Calibri"/>
            </a:rPr>
            <a:t>reviews </a:t>
          </a:r>
          <a:r>
            <a:rPr lang="en-US" sz="2400" kern="1200" spc="-6" dirty="0" smtClean="0">
              <a:latin typeface="+mn-lt"/>
              <a:cs typeface="Calibri"/>
            </a:rPr>
            <a:t>in </a:t>
          </a:r>
          <a:r>
            <a:rPr lang="en-US" sz="2400" kern="1200" dirty="0" smtClean="0">
              <a:latin typeface="+mn-lt"/>
              <a:cs typeface="Calibri"/>
            </a:rPr>
            <a:t>each </a:t>
          </a:r>
          <a:r>
            <a:rPr lang="en-US" sz="2400" kern="1200" spc="-12" dirty="0" smtClean="0">
              <a:latin typeface="+mn-lt"/>
              <a:cs typeface="Calibri"/>
            </a:rPr>
            <a:t>software </a:t>
          </a:r>
          <a:r>
            <a:rPr lang="en-US" sz="2400" kern="1200" spc="-6" dirty="0" smtClean="0">
              <a:latin typeface="+mn-lt"/>
              <a:cs typeface="Calibri"/>
            </a:rPr>
            <a:t>development </a:t>
          </a:r>
          <a:r>
            <a:rPr lang="en-US" sz="2400" kern="1200" spc="-19" dirty="0" smtClean="0">
              <a:latin typeface="+mn-lt"/>
              <a:cs typeface="Calibri"/>
            </a:rPr>
            <a:t>lifecycle</a:t>
          </a:r>
          <a:r>
            <a:rPr lang="en-US" sz="2400" kern="1200" dirty="0" smtClean="0">
              <a:latin typeface="+mn-lt"/>
              <a:cs typeface="Calibri"/>
            </a:rPr>
            <a:t> </a:t>
          </a:r>
          <a:r>
            <a:rPr lang="en-US" sz="2400" kern="1200" spc="-25" dirty="0" smtClean="0">
              <a:latin typeface="+mn-lt"/>
              <a:cs typeface="Calibri"/>
            </a:rPr>
            <a:t>activity.</a:t>
          </a:r>
          <a:endParaRPr lang="en-US" sz="2400" kern="1200" dirty="0">
            <a:latin typeface="+mn-lt"/>
            <a:cs typeface="Calibri"/>
          </a:endParaRPr>
        </a:p>
      </dsp:txBody>
      <dsp:txXfrm>
        <a:off x="7543800" y="897113"/>
        <a:ext cx="3428999" cy="205740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E3624D-01B5-4ABB-85E2-621741046C6F}" type="datetimeFigureOut">
              <a:rPr lang="en-US" smtClean="0"/>
              <a:pPr/>
              <a:t>4/20/2017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036BD4-2FAD-4639-B07A-FA2AB449624A}" type="slidenum">
              <a:rPr lang="en-US" smtClean="0"/>
              <a:pPr/>
              <a:t>‹#›</a:t>
            </a:fld>
            <a:endParaRPr lang="en-US" dirty="0"/>
          </a:p>
        </p:txBody>
      </p:sp>
    </p:spTree>
    <p:extLst>
      <p:ext uri="{BB962C8B-B14F-4D97-AF65-F5344CB8AC3E}">
        <p14:creationId xmlns:p14="http://schemas.microsoft.com/office/powerpoint/2010/main" val="1348473370"/>
      </p:ext>
    </p:extLst>
  </p:cSld>
  <p:clrMap bg1="lt1" tx1="dk1" bg2="lt2" tx2="dk2" accent1="accent1" accent2="accent2" accent3="accent3" accent4="accent4" accent5="accent5" accent6="accent6" hlink="hlink" folHlink="folHlink"/>
  <p:notesStyle>
    <a:lvl1pPr marL="0" algn="l" defTabSz="1140623" rtl="0" eaLnBrk="1" latinLnBrk="0" hangingPunct="1">
      <a:defRPr sz="1500" kern="1200">
        <a:solidFill>
          <a:schemeClr val="tx1"/>
        </a:solidFill>
        <a:latin typeface="+mn-lt"/>
        <a:ea typeface="+mn-ea"/>
        <a:cs typeface="+mn-cs"/>
      </a:defRPr>
    </a:lvl1pPr>
    <a:lvl2pPr marL="570311" algn="l" defTabSz="1140623" rtl="0" eaLnBrk="1" latinLnBrk="0" hangingPunct="1">
      <a:defRPr sz="1500" kern="1200">
        <a:solidFill>
          <a:schemeClr val="tx1"/>
        </a:solidFill>
        <a:latin typeface="+mn-lt"/>
        <a:ea typeface="+mn-ea"/>
        <a:cs typeface="+mn-cs"/>
      </a:defRPr>
    </a:lvl2pPr>
    <a:lvl3pPr marL="1140623" algn="l" defTabSz="1140623" rtl="0" eaLnBrk="1" latinLnBrk="0" hangingPunct="1">
      <a:defRPr sz="1500" kern="1200">
        <a:solidFill>
          <a:schemeClr val="tx1"/>
        </a:solidFill>
        <a:latin typeface="+mn-lt"/>
        <a:ea typeface="+mn-ea"/>
        <a:cs typeface="+mn-cs"/>
      </a:defRPr>
    </a:lvl3pPr>
    <a:lvl4pPr marL="1710934" algn="l" defTabSz="1140623" rtl="0" eaLnBrk="1" latinLnBrk="0" hangingPunct="1">
      <a:defRPr sz="1500" kern="1200">
        <a:solidFill>
          <a:schemeClr val="tx1"/>
        </a:solidFill>
        <a:latin typeface="+mn-lt"/>
        <a:ea typeface="+mn-ea"/>
        <a:cs typeface="+mn-cs"/>
      </a:defRPr>
    </a:lvl4pPr>
    <a:lvl5pPr marL="2281245" algn="l" defTabSz="1140623" rtl="0" eaLnBrk="1" latinLnBrk="0" hangingPunct="1">
      <a:defRPr sz="1500" kern="1200">
        <a:solidFill>
          <a:schemeClr val="tx1"/>
        </a:solidFill>
        <a:latin typeface="+mn-lt"/>
        <a:ea typeface="+mn-ea"/>
        <a:cs typeface="+mn-cs"/>
      </a:defRPr>
    </a:lvl5pPr>
    <a:lvl6pPr marL="2851556" algn="l" defTabSz="1140623" rtl="0" eaLnBrk="1" latinLnBrk="0" hangingPunct="1">
      <a:defRPr sz="1500" kern="1200">
        <a:solidFill>
          <a:schemeClr val="tx1"/>
        </a:solidFill>
        <a:latin typeface="+mn-lt"/>
        <a:ea typeface="+mn-ea"/>
        <a:cs typeface="+mn-cs"/>
      </a:defRPr>
    </a:lvl6pPr>
    <a:lvl7pPr marL="3421868" algn="l" defTabSz="1140623" rtl="0" eaLnBrk="1" latinLnBrk="0" hangingPunct="1">
      <a:defRPr sz="1500" kern="1200">
        <a:solidFill>
          <a:schemeClr val="tx1"/>
        </a:solidFill>
        <a:latin typeface="+mn-lt"/>
        <a:ea typeface="+mn-ea"/>
        <a:cs typeface="+mn-cs"/>
      </a:defRPr>
    </a:lvl7pPr>
    <a:lvl8pPr marL="3992179" algn="l" defTabSz="1140623" rtl="0" eaLnBrk="1" latinLnBrk="0" hangingPunct="1">
      <a:defRPr sz="1500" kern="1200">
        <a:solidFill>
          <a:schemeClr val="tx1"/>
        </a:solidFill>
        <a:latin typeface="+mn-lt"/>
        <a:ea typeface="+mn-ea"/>
        <a:cs typeface="+mn-cs"/>
      </a:defRPr>
    </a:lvl8pPr>
    <a:lvl9pPr marL="4562490" algn="l" defTabSz="1140623"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8" Type="http://schemas.openxmlformats.org/officeDocument/2006/relationships/hyperlink" Target="https://en.wikipedia.org/wiki/Job_stream#cite_note-1" TargetMode="External"/><Relationship Id="rId13" Type="http://schemas.openxmlformats.org/officeDocument/2006/relationships/hyperlink" Target="https://en.wikipedia.org/wiki/Z/OS" TargetMode="External"/><Relationship Id="rId3" Type="http://schemas.openxmlformats.org/officeDocument/2006/relationships/hyperlink" Target="https://en.wikipedia.org/wiki/Non-interactive" TargetMode="External"/><Relationship Id="rId7" Type="http://schemas.openxmlformats.org/officeDocument/2006/relationships/hyperlink" Target="https://en.wikipedia.org/wiki/Job_control_language" TargetMode="External"/><Relationship Id="rId12" Type="http://schemas.openxmlformats.org/officeDocument/2006/relationships/hyperlink" Target="https://en.wikipedia.org/wiki/Computer_program"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en.wikipedia.org/wiki/Job_(computing)" TargetMode="External"/><Relationship Id="rId11" Type="http://schemas.openxmlformats.org/officeDocument/2006/relationships/hyperlink" Target="https://en.wikipedia.org/wiki/Execution_(computing)" TargetMode="External"/><Relationship Id="rId5" Type="http://schemas.openxmlformats.org/officeDocument/2006/relationships/hyperlink" Target="https://en.wikipedia.org/wiki/Mainframe" TargetMode="External"/><Relationship Id="rId15" Type="http://schemas.openxmlformats.org/officeDocument/2006/relationships/hyperlink" Target="https://en.wikipedia.org/w/index.php?title=Job_stream&amp;action=edit&amp;section=1" TargetMode="External"/><Relationship Id="rId10" Type="http://schemas.openxmlformats.org/officeDocument/2006/relationships/hyperlink" Target="https://en.wikipedia.org/wiki/Batch_job" TargetMode="External"/><Relationship Id="rId4" Type="http://schemas.openxmlformats.org/officeDocument/2006/relationships/hyperlink" Target="https://en.wikipedia.org/wiki/IBM" TargetMode="External"/><Relationship Id="rId9" Type="http://schemas.openxmlformats.org/officeDocument/2006/relationships/hyperlink" Target="https://en.wikipedia.org/wiki/Batch_processing" TargetMode="External"/><Relationship Id="rId14" Type="http://schemas.openxmlformats.org/officeDocument/2006/relationships/hyperlink" Target="https://en.wikipedia.org/wiki/Computer_file" TargetMode="External"/></Relationships>
</file>

<file path=ppt/notesSlides/_rels/notesSlide42.xml.rels><?xml version="1.0" encoding="UTF-8" standalone="yes"?>
<Relationships xmlns="http://schemas.openxmlformats.org/package/2006/relationships"><Relationship Id="rId8" Type="http://schemas.openxmlformats.org/officeDocument/2006/relationships/hyperlink" Target="https://en.wikipedia.org/wiki/Job_stream#cite_note-1" TargetMode="External"/><Relationship Id="rId13" Type="http://schemas.openxmlformats.org/officeDocument/2006/relationships/hyperlink" Target="https://en.wikipedia.org/wiki/Z/OS" TargetMode="External"/><Relationship Id="rId3" Type="http://schemas.openxmlformats.org/officeDocument/2006/relationships/hyperlink" Target="https://en.wikipedia.org/wiki/Non-interactive" TargetMode="External"/><Relationship Id="rId7" Type="http://schemas.openxmlformats.org/officeDocument/2006/relationships/hyperlink" Target="https://en.wikipedia.org/wiki/Job_control_language" TargetMode="External"/><Relationship Id="rId12" Type="http://schemas.openxmlformats.org/officeDocument/2006/relationships/hyperlink" Target="https://en.wikipedia.org/wiki/Computer_program"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en.wikipedia.org/wiki/Job_(computing)" TargetMode="External"/><Relationship Id="rId11" Type="http://schemas.openxmlformats.org/officeDocument/2006/relationships/hyperlink" Target="https://en.wikipedia.org/wiki/Execution_(computing)" TargetMode="External"/><Relationship Id="rId5" Type="http://schemas.openxmlformats.org/officeDocument/2006/relationships/hyperlink" Target="https://en.wikipedia.org/wiki/Mainframe" TargetMode="External"/><Relationship Id="rId15" Type="http://schemas.openxmlformats.org/officeDocument/2006/relationships/hyperlink" Target="https://en.wikipedia.org/w/index.php?title=Job_stream&amp;action=edit&amp;section=1" TargetMode="External"/><Relationship Id="rId10" Type="http://schemas.openxmlformats.org/officeDocument/2006/relationships/hyperlink" Target="https://en.wikipedia.org/wiki/Batch_job" TargetMode="External"/><Relationship Id="rId4" Type="http://schemas.openxmlformats.org/officeDocument/2006/relationships/hyperlink" Target="https://en.wikipedia.org/wiki/IBM" TargetMode="External"/><Relationship Id="rId9" Type="http://schemas.openxmlformats.org/officeDocument/2006/relationships/hyperlink" Target="https://en.wikipedia.org/wiki/Batch_processing" TargetMode="External"/><Relationship Id="rId14" Type="http://schemas.openxmlformats.org/officeDocument/2006/relationships/hyperlink" Target="https://en.wikipedia.org/wiki/Computer_file" TargetMode="External"/></Relationships>
</file>

<file path=ppt/notesSlides/_rels/notesSlide43.xml.rels><?xml version="1.0" encoding="UTF-8" standalone="yes"?>
<Relationships xmlns="http://schemas.openxmlformats.org/package/2006/relationships"><Relationship Id="rId8" Type="http://schemas.openxmlformats.org/officeDocument/2006/relationships/hyperlink" Target="https://en.wikipedia.org/wiki/Job_stream#cite_note-1" TargetMode="External"/><Relationship Id="rId13" Type="http://schemas.openxmlformats.org/officeDocument/2006/relationships/hyperlink" Target="https://en.wikipedia.org/wiki/Z/OS" TargetMode="External"/><Relationship Id="rId3" Type="http://schemas.openxmlformats.org/officeDocument/2006/relationships/hyperlink" Target="https://en.wikipedia.org/wiki/Non-interactive" TargetMode="External"/><Relationship Id="rId7" Type="http://schemas.openxmlformats.org/officeDocument/2006/relationships/hyperlink" Target="https://en.wikipedia.org/wiki/Job_control_language" TargetMode="External"/><Relationship Id="rId12" Type="http://schemas.openxmlformats.org/officeDocument/2006/relationships/hyperlink" Target="https://en.wikipedia.org/wiki/Computer_program"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s://en.wikipedia.org/wiki/Job_(computing)" TargetMode="External"/><Relationship Id="rId11" Type="http://schemas.openxmlformats.org/officeDocument/2006/relationships/hyperlink" Target="https://en.wikipedia.org/wiki/Execution_(computing)" TargetMode="External"/><Relationship Id="rId5" Type="http://schemas.openxmlformats.org/officeDocument/2006/relationships/hyperlink" Target="https://en.wikipedia.org/wiki/Mainframe" TargetMode="External"/><Relationship Id="rId15" Type="http://schemas.openxmlformats.org/officeDocument/2006/relationships/hyperlink" Target="https://en.wikipedia.org/w/index.php?title=Job_stream&amp;action=edit&amp;section=1" TargetMode="External"/><Relationship Id="rId10" Type="http://schemas.openxmlformats.org/officeDocument/2006/relationships/hyperlink" Target="https://en.wikipedia.org/wiki/Batch_job" TargetMode="External"/><Relationship Id="rId4" Type="http://schemas.openxmlformats.org/officeDocument/2006/relationships/hyperlink" Target="https://en.wikipedia.org/wiki/IBM" TargetMode="External"/><Relationship Id="rId9" Type="http://schemas.openxmlformats.org/officeDocument/2006/relationships/hyperlink" Target="https://en.wikipedia.org/wiki/Batch_processing" TargetMode="External"/><Relationship Id="rId14" Type="http://schemas.openxmlformats.org/officeDocument/2006/relationships/hyperlink" Target="https://en.wikipedia.org/wiki/Computer_file"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pPr/>
              <a:t>1</a:t>
            </a:fld>
            <a:endParaRPr lang="en-US" dirty="0"/>
          </a:p>
        </p:txBody>
      </p:sp>
    </p:spTree>
    <p:extLst>
      <p:ext uri="{BB962C8B-B14F-4D97-AF65-F5344CB8AC3E}">
        <p14:creationId xmlns:p14="http://schemas.microsoft.com/office/powerpoint/2010/main" val="1158983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10</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23389800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100</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Planning: Choose team, materials, and dates </a:t>
            </a: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Orientation: Present product, process and goals (Kick-off)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Preparation: Check product, and note issues </a:t>
            </a:r>
          </a:p>
          <a:p>
            <a:r>
              <a:rPr lang="en-IN" sz="1500" b="0" i="0" u="none" strike="noStrike" kern="1200" baseline="0" dirty="0" smtClean="0">
                <a:solidFill>
                  <a:schemeClr val="tx1"/>
                </a:solidFill>
                <a:latin typeface="+mn-lt"/>
                <a:ea typeface="+mn-ea"/>
                <a:cs typeface="+mn-cs"/>
              </a:rPr>
              <a:t> Review Meeting: Consolidate issues </a:t>
            </a:r>
          </a:p>
          <a:p>
            <a:r>
              <a:rPr lang="en-IN" sz="1500" b="0" i="0" u="none" strike="noStrike" kern="1200" baseline="0" dirty="0" smtClean="0">
                <a:solidFill>
                  <a:schemeClr val="tx1"/>
                </a:solidFill>
                <a:latin typeface="+mn-lt"/>
                <a:ea typeface="+mn-ea"/>
                <a:cs typeface="+mn-cs"/>
              </a:rPr>
              <a:t> Rework: Correct defects </a:t>
            </a:r>
          </a:p>
          <a:p>
            <a:r>
              <a:rPr lang="en-IN" sz="1500" b="0" i="0" u="none" strike="noStrike" kern="1200" baseline="0" dirty="0" smtClean="0">
                <a:solidFill>
                  <a:schemeClr val="tx1"/>
                </a:solidFill>
                <a:latin typeface="+mn-lt"/>
                <a:ea typeface="+mn-ea"/>
                <a:cs typeface="+mn-cs"/>
              </a:rPr>
              <a:t> Verify: Verify product / process quality (Follow-up) </a:t>
            </a:r>
          </a:p>
          <a:p>
            <a:r>
              <a:rPr lang="en-IN" sz="1500" b="0" i="0" u="none" strike="noStrike" kern="1200" baseline="0" dirty="0" smtClean="0">
                <a:solidFill>
                  <a:schemeClr val="tx1"/>
                </a:solidFill>
                <a:latin typeface="+mn-lt"/>
                <a:ea typeface="+mn-ea"/>
                <a:cs typeface="+mn-cs"/>
              </a:rPr>
              <a:t>	</a:t>
            </a:r>
          </a:p>
          <a:p>
            <a:pPr eaLnBrk="1" hangingPunct="1"/>
            <a:endParaRPr lang="en-US" dirty="0" smtClean="0"/>
          </a:p>
        </p:txBody>
      </p:sp>
    </p:spTree>
    <p:extLst>
      <p:ext uri="{BB962C8B-B14F-4D97-AF65-F5344CB8AC3E}">
        <p14:creationId xmlns:p14="http://schemas.microsoft.com/office/powerpoint/2010/main" val="213718136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101</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marL="0" marR="0" indent="0" algn="l" defTabSz="1140623" rtl="0" eaLnBrk="1" fontAlgn="auto" latinLnBrk="0" hangingPunct="1">
              <a:lnSpc>
                <a:spcPct val="100000"/>
              </a:lnSpc>
              <a:spcBef>
                <a:spcPts val="0"/>
              </a:spcBef>
              <a:spcAft>
                <a:spcPts val="0"/>
              </a:spcAft>
              <a:buClrTx/>
              <a:buSzTx/>
              <a:buFontTx/>
              <a:buNone/>
              <a:tabLst/>
              <a:defRPr/>
            </a:pPr>
            <a:r>
              <a:rPr lang="en-IN" sz="1500" b="1" i="0" u="none" strike="noStrike" kern="1200" baseline="0" dirty="0" smtClean="0">
                <a:solidFill>
                  <a:schemeClr val="tx1"/>
                </a:solidFill>
                <a:latin typeface="+mn-lt"/>
                <a:ea typeface="+mn-ea"/>
                <a:cs typeface="+mn-cs"/>
              </a:rPr>
              <a:t>The clients have just specified their requirement to the onsite coordinator, Jason. After which, he went to the site to meet up with the team to discuss it, to ensure that everything as expected is covered and nothing gets missed out. </a:t>
            </a:r>
            <a:r>
              <a:rPr lang="en-IN" sz="1500" b="0" i="0" u="none" strike="noStrike" kern="1200" baseline="0" dirty="0" smtClean="0">
                <a:solidFill>
                  <a:schemeClr val="tx1"/>
                </a:solidFill>
                <a:latin typeface="+mn-lt"/>
                <a:ea typeface="+mn-ea"/>
                <a:cs typeface="+mn-cs"/>
              </a:rPr>
              <a:t>	</a:t>
            </a:r>
          </a:p>
          <a:p>
            <a:pPr eaLnBrk="1" hangingPunct="1"/>
            <a:endParaRPr lang="en-US" dirty="0" smtClean="0"/>
          </a:p>
        </p:txBody>
      </p:sp>
    </p:spTree>
    <p:extLst>
      <p:ext uri="{BB962C8B-B14F-4D97-AF65-F5344CB8AC3E}">
        <p14:creationId xmlns:p14="http://schemas.microsoft.com/office/powerpoint/2010/main" val="78436245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102</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570961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103</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570961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104</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570961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105</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570961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106</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570961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107</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570961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108</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570961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109</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5709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140623" rtl="0" eaLnBrk="1" fontAlgn="auto" latinLnBrk="0" hangingPunct="1">
              <a:lnSpc>
                <a:spcPct val="100000"/>
              </a:lnSpc>
              <a:spcBef>
                <a:spcPts val="0"/>
              </a:spcBef>
              <a:spcAft>
                <a:spcPts val="0"/>
              </a:spcAft>
              <a:buClrTx/>
              <a:buSzTx/>
              <a:buFontTx/>
              <a:buNone/>
              <a:tabLst/>
              <a:defRPr/>
            </a:pPr>
            <a:r>
              <a:rPr lang="en-IN" dirty="0" smtClean="0"/>
              <a:t>Answer:</a:t>
            </a:r>
            <a:r>
              <a:rPr lang="en-US" dirty="0" smtClean="0"/>
              <a:t>As soon as possible in the development lifecycle</a:t>
            </a:r>
          </a:p>
          <a:p>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11</a:t>
            </a:fld>
            <a:endParaRPr lang="en-US" dirty="0"/>
          </a:p>
        </p:txBody>
      </p:sp>
    </p:spTree>
    <p:extLst>
      <p:ext uri="{BB962C8B-B14F-4D97-AF65-F5344CB8AC3E}">
        <p14:creationId xmlns:p14="http://schemas.microsoft.com/office/powerpoint/2010/main" val="14052409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110</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570961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111</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570961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112</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570961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113</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69224210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114</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42375432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115</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5661574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116</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03507467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To measure contribution of each team member</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117</a:t>
            </a:fld>
            <a:endParaRPr lang="en-US" dirty="0"/>
          </a:p>
        </p:txBody>
      </p:sp>
    </p:spTree>
    <p:extLst>
      <p:ext uri="{BB962C8B-B14F-4D97-AF65-F5344CB8AC3E}">
        <p14:creationId xmlns:p14="http://schemas.microsoft.com/office/powerpoint/2010/main" val="133039931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Inspection.</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118</a:t>
            </a:fld>
            <a:endParaRPr lang="en-US" dirty="0"/>
          </a:p>
        </p:txBody>
      </p:sp>
    </p:spTree>
    <p:extLst>
      <p:ext uri="{BB962C8B-B14F-4D97-AF65-F5344CB8AC3E}">
        <p14:creationId xmlns:p14="http://schemas.microsoft.com/office/powerpoint/2010/main" val="422036813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Size of work Product.</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119</a:t>
            </a:fld>
            <a:endParaRPr lang="en-US" dirty="0"/>
          </a:p>
        </p:txBody>
      </p:sp>
    </p:spTree>
    <p:extLst>
      <p:ext uri="{BB962C8B-B14F-4D97-AF65-F5344CB8AC3E}">
        <p14:creationId xmlns:p14="http://schemas.microsoft.com/office/powerpoint/2010/main" val="378222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12</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21924184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Facilitator.</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120</a:t>
            </a:fld>
            <a:endParaRPr lang="en-US" dirty="0"/>
          </a:p>
        </p:txBody>
      </p:sp>
    </p:spTree>
    <p:extLst>
      <p:ext uri="{BB962C8B-B14F-4D97-AF65-F5344CB8AC3E}">
        <p14:creationId xmlns:p14="http://schemas.microsoft.com/office/powerpoint/2010/main" val="413453930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Initiates the Review Process.</a:t>
            </a:r>
          </a:p>
          <a:p>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121</a:t>
            </a:fld>
            <a:endParaRPr lang="en-US" dirty="0"/>
          </a:p>
        </p:txBody>
      </p:sp>
    </p:spTree>
    <p:extLst>
      <p:ext uri="{BB962C8B-B14F-4D97-AF65-F5344CB8AC3E}">
        <p14:creationId xmlns:p14="http://schemas.microsoft.com/office/powerpoint/2010/main" val="421521876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The</a:t>
            </a:r>
            <a:r>
              <a:rPr lang="en-IN" baseline="0" dirty="0" smtClean="0"/>
              <a:t> Review activity takes more then 2 hours.</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122</a:t>
            </a:fld>
            <a:endParaRPr lang="en-US" dirty="0"/>
          </a:p>
        </p:txBody>
      </p:sp>
    </p:spTree>
    <p:extLst>
      <p:ext uri="{BB962C8B-B14F-4D97-AF65-F5344CB8AC3E}">
        <p14:creationId xmlns:p14="http://schemas.microsoft.com/office/powerpoint/2010/main" val="367648532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Director.</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123</a:t>
            </a:fld>
            <a:endParaRPr lang="en-US" dirty="0"/>
          </a:p>
        </p:txBody>
      </p:sp>
    </p:spTree>
    <p:extLst>
      <p:ext uri="{BB962C8B-B14F-4D97-AF65-F5344CB8AC3E}">
        <p14:creationId xmlns:p14="http://schemas.microsoft.com/office/powerpoint/2010/main" val="181903013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Initiates the review process.</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124</a:t>
            </a:fld>
            <a:endParaRPr lang="en-US" dirty="0"/>
          </a:p>
        </p:txBody>
      </p:sp>
    </p:spTree>
    <p:extLst>
      <p:ext uri="{BB962C8B-B14F-4D97-AF65-F5344CB8AC3E}">
        <p14:creationId xmlns:p14="http://schemas.microsoft.com/office/powerpoint/2010/main" val="312370075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Understand the material Being Reviewed.</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125</a:t>
            </a:fld>
            <a:endParaRPr lang="en-US" dirty="0"/>
          </a:p>
        </p:txBody>
      </p:sp>
    </p:spTree>
    <p:extLst>
      <p:ext uri="{BB962C8B-B14F-4D97-AF65-F5344CB8AC3E}">
        <p14:creationId xmlns:p14="http://schemas.microsoft.com/office/powerpoint/2010/main" val="112231467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Testing Effort.</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126</a:t>
            </a:fld>
            <a:endParaRPr lang="en-US" dirty="0"/>
          </a:p>
        </p:txBody>
      </p:sp>
    </p:spTree>
    <p:extLst>
      <p:ext uri="{BB962C8B-B14F-4D97-AF65-F5344CB8AC3E}">
        <p14:creationId xmlns:p14="http://schemas.microsoft.com/office/powerpoint/2010/main" val="128178777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127</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normAutofit fontScale="77500" lnSpcReduction="20000"/>
          </a:bodyPr>
          <a:lstStyle/>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Reviews increase quality–which increases management and customer satisfaction.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Reviews help to find errors that cannot be detected through testing.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It is observed that reviews can find 60-100% of all defects.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Review data can assess or improve quality of: </a:t>
            </a:r>
          </a:p>
          <a:p>
            <a:r>
              <a:rPr lang="en-IN" sz="1500" b="0" i="0" u="none" strike="noStrike" kern="1200" baseline="0" dirty="0" smtClean="0">
                <a:solidFill>
                  <a:schemeClr val="tx1"/>
                </a:solidFill>
                <a:latin typeface="+mn-lt"/>
                <a:ea typeface="+mn-ea"/>
                <a:cs typeface="+mn-cs"/>
              </a:rPr>
              <a:t>o Work product </a:t>
            </a:r>
          </a:p>
          <a:p>
            <a:r>
              <a:rPr lang="en-IN" sz="1500" b="0" i="0" u="none" strike="noStrike" kern="1200" baseline="0" dirty="0" smtClean="0">
                <a:solidFill>
                  <a:schemeClr val="tx1"/>
                </a:solidFill>
                <a:latin typeface="+mn-lt"/>
                <a:ea typeface="+mn-ea"/>
                <a:cs typeface="+mn-cs"/>
              </a:rPr>
              <a:t>o Software development process </a:t>
            </a:r>
          </a:p>
          <a:p>
            <a:r>
              <a:rPr lang="en-IN" sz="1500" b="0" i="0" u="none" strike="noStrike" kern="1200" baseline="0" dirty="0" smtClean="0">
                <a:solidFill>
                  <a:schemeClr val="tx1"/>
                </a:solidFill>
                <a:latin typeface="+mn-lt"/>
                <a:ea typeface="+mn-ea"/>
                <a:cs typeface="+mn-cs"/>
              </a:rPr>
              <a:t>o Review process </a:t>
            </a:r>
          </a:p>
          <a:p>
            <a:r>
              <a:rPr lang="en-IN" sz="1500" b="0" i="0" u="none" strike="noStrike" kern="1200" baseline="0" dirty="0" smtClean="0">
                <a:solidFill>
                  <a:schemeClr val="tx1"/>
                </a:solidFill>
                <a:latin typeface="+mn-lt"/>
                <a:ea typeface="+mn-ea"/>
                <a:cs typeface="+mn-cs"/>
              </a:rPr>
              <a:t>	</a:t>
            </a:r>
          </a:p>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Reviews are a way of using the diversity and power of a group of people to: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o Detect defects (errors) </a:t>
            </a:r>
          </a:p>
          <a:p>
            <a:r>
              <a:rPr lang="en-IN" sz="1500" b="0" i="0" u="none" strike="noStrike" kern="1200" baseline="0" dirty="0" smtClean="0">
                <a:solidFill>
                  <a:schemeClr val="tx1"/>
                </a:solidFill>
                <a:latin typeface="+mn-lt"/>
                <a:ea typeface="+mn-ea"/>
                <a:cs typeface="+mn-cs"/>
              </a:rPr>
              <a:t>o </a:t>
            </a:r>
            <a:r>
              <a:rPr lang="en-IN" sz="1500" b="1" i="0" u="none" strike="noStrike" kern="1200" baseline="0" dirty="0" smtClean="0">
                <a:solidFill>
                  <a:schemeClr val="tx1"/>
                </a:solidFill>
                <a:latin typeface="+mn-lt"/>
                <a:ea typeface="+mn-ea"/>
                <a:cs typeface="+mn-cs"/>
              </a:rPr>
              <a:t>Remove defects as close to the point of insertion as possible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o Determine product progress or status </a:t>
            </a:r>
          </a:p>
          <a:p>
            <a:r>
              <a:rPr lang="en-IN" sz="1500" b="0" i="0" u="none" strike="noStrike" kern="1200" baseline="0" dirty="0" smtClean="0">
                <a:solidFill>
                  <a:schemeClr val="tx1"/>
                </a:solidFill>
                <a:latin typeface="+mn-lt"/>
                <a:ea typeface="+mn-ea"/>
                <a:cs typeface="+mn-cs"/>
              </a:rPr>
              <a:t>o Identify potential improvements </a:t>
            </a:r>
          </a:p>
          <a:p>
            <a:r>
              <a:rPr lang="en-IN" sz="1500" b="0" i="0" u="none" strike="noStrike" kern="1200" baseline="0" dirty="0" smtClean="0">
                <a:solidFill>
                  <a:schemeClr val="tx1"/>
                </a:solidFill>
                <a:latin typeface="+mn-lt"/>
                <a:ea typeface="+mn-ea"/>
                <a:cs typeface="+mn-cs"/>
              </a:rPr>
              <a:t>o </a:t>
            </a:r>
            <a:r>
              <a:rPr lang="en-IN" sz="1500" b="1" i="0" u="none" strike="noStrike" kern="1200" baseline="0" dirty="0" smtClean="0">
                <a:solidFill>
                  <a:schemeClr val="tx1"/>
                </a:solidFill>
                <a:latin typeface="+mn-lt"/>
                <a:ea typeface="+mn-ea"/>
                <a:cs typeface="+mn-cs"/>
              </a:rPr>
              <a:t>Produce technical work of a more uniform and predictable quality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o </a:t>
            </a:r>
            <a:r>
              <a:rPr lang="en-IN" sz="1500" b="1" i="0" u="none" strike="noStrike" kern="1200" baseline="0" dirty="0" smtClean="0">
                <a:solidFill>
                  <a:schemeClr val="tx1"/>
                </a:solidFill>
                <a:latin typeface="+mn-lt"/>
                <a:ea typeface="+mn-ea"/>
                <a:cs typeface="+mn-cs"/>
              </a:rPr>
              <a:t>Gain ownership by the project team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o </a:t>
            </a:r>
            <a:r>
              <a:rPr lang="en-IN" sz="1500" b="1" i="0" u="none" strike="noStrike" kern="1200" baseline="0" dirty="0" smtClean="0">
                <a:solidFill>
                  <a:schemeClr val="tx1"/>
                </a:solidFill>
                <a:latin typeface="+mn-lt"/>
                <a:ea typeface="+mn-ea"/>
                <a:cs typeface="+mn-cs"/>
              </a:rPr>
              <a:t>Establish an audit trail from systems requirements allocated to software through the successive phases of development (traceability) </a:t>
            </a:r>
            <a:endParaRPr lang="en-IN" sz="1500" b="0" i="0" u="none" strike="noStrike" kern="1200" baseline="0" dirty="0" smtClean="0">
              <a:solidFill>
                <a:schemeClr val="tx1"/>
              </a:solidFill>
              <a:latin typeface="+mn-lt"/>
              <a:ea typeface="+mn-ea"/>
              <a:cs typeface="+mn-cs"/>
            </a:endParaRPr>
          </a:p>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Reviews reduce rework and thus reduce overall project cost. </a:t>
            </a:r>
          </a:p>
          <a:p>
            <a:r>
              <a:rPr lang="en-IN" sz="1500" b="0" i="0" u="none" strike="noStrike" kern="1200" baseline="0" dirty="0" smtClean="0">
                <a:solidFill>
                  <a:schemeClr val="tx1"/>
                </a:solidFill>
                <a:latin typeface="+mn-lt"/>
                <a:ea typeface="+mn-ea"/>
                <a:cs typeface="+mn-cs"/>
              </a:rPr>
              <a:t>o </a:t>
            </a:r>
            <a:r>
              <a:rPr lang="en-IN" sz="1500" b="1" i="0" u="none" strike="noStrike" kern="1200" baseline="0" dirty="0" smtClean="0">
                <a:solidFill>
                  <a:schemeClr val="tx1"/>
                </a:solidFill>
                <a:latin typeface="+mn-lt"/>
                <a:ea typeface="+mn-ea"/>
                <a:cs typeface="+mn-cs"/>
              </a:rPr>
              <a:t>Rework accounts for 44% of development cost while review accounts for only 15%.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o </a:t>
            </a:r>
            <a:r>
              <a:rPr lang="en-IN" sz="1500" b="1" i="0" u="none" strike="noStrike" kern="1200" baseline="0" dirty="0" smtClean="0">
                <a:solidFill>
                  <a:schemeClr val="tx1"/>
                </a:solidFill>
                <a:latin typeface="+mn-lt"/>
                <a:ea typeface="+mn-ea"/>
                <a:cs typeface="+mn-cs"/>
              </a:rPr>
              <a:t>The 44% is split as: Requirement (1%), Design (12%), Coding (12%), and Testing (19%).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p>
          <a:p>
            <a:pPr eaLnBrk="1" hangingPunct="1"/>
            <a:endParaRPr lang="en-US" dirty="0" smtClean="0"/>
          </a:p>
        </p:txBody>
      </p:sp>
    </p:spTree>
    <p:extLst>
      <p:ext uri="{BB962C8B-B14F-4D97-AF65-F5344CB8AC3E}">
        <p14:creationId xmlns:p14="http://schemas.microsoft.com/office/powerpoint/2010/main" val="257216038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128</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marL="0" marR="0" indent="0" algn="l" defTabSz="1140623" rtl="0" eaLnBrk="1" fontAlgn="auto" latinLnBrk="0" hangingPunct="1">
              <a:lnSpc>
                <a:spcPct val="100000"/>
              </a:lnSpc>
              <a:spcBef>
                <a:spcPts val="0"/>
              </a:spcBef>
              <a:spcAft>
                <a:spcPts val="0"/>
              </a:spcAft>
              <a:buClrTx/>
              <a:buSzTx/>
              <a:buFontTx/>
              <a:buNone/>
              <a:tabLst/>
              <a:defRPr/>
            </a:pPr>
            <a:r>
              <a:rPr lang="en-IN" sz="1500" b="1" i="0" u="none" strike="noStrike" kern="1200" baseline="0" dirty="0" smtClean="0">
                <a:solidFill>
                  <a:schemeClr val="tx1"/>
                </a:solidFill>
                <a:latin typeface="+mn-lt"/>
                <a:ea typeface="+mn-ea"/>
                <a:cs typeface="+mn-cs"/>
              </a:rPr>
              <a:t>It is observed that the maximum number of defects are injected during requirements phase itself (Requirements – 56%, Design – 27%, Code – 7%, Other – 10%). Upstream defect removal is 10 to 100 times cheaper. Hence, timely reviews help in keeping project cost under control. </a:t>
            </a:r>
            <a:r>
              <a:rPr lang="en-IN" sz="1500" b="0" i="0" u="none" strike="noStrike" kern="1200" baseline="0" dirty="0" smtClean="0">
                <a:solidFill>
                  <a:schemeClr val="tx1"/>
                </a:solidFill>
                <a:latin typeface="+mn-lt"/>
                <a:ea typeface="+mn-ea"/>
                <a:cs typeface="+mn-cs"/>
              </a:rPr>
              <a:t>	</a:t>
            </a:r>
          </a:p>
          <a:p>
            <a:pPr eaLnBrk="1" hangingPunct="1"/>
            <a:endParaRPr lang="en-US" dirty="0" smtClean="0"/>
          </a:p>
        </p:txBody>
      </p:sp>
    </p:spTree>
    <p:extLst>
      <p:ext uri="{BB962C8B-B14F-4D97-AF65-F5344CB8AC3E}">
        <p14:creationId xmlns:p14="http://schemas.microsoft.com/office/powerpoint/2010/main" val="416301460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129</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76716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13</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87049026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130</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r>
              <a:rPr lang="en-IN" sz="1500" b="1" i="0" u="none" strike="noStrike" kern="1200" baseline="0" dirty="0" smtClean="0">
                <a:solidFill>
                  <a:schemeClr val="tx1"/>
                </a:solidFill>
                <a:latin typeface="+mn-lt"/>
                <a:ea typeface="+mn-ea"/>
                <a:cs typeface="+mn-cs"/>
              </a:rPr>
              <a:t>Note: </a:t>
            </a:r>
            <a:endParaRPr lang="en-IN" sz="1500" b="0" i="0" u="none" strike="noStrike" kern="1200" baseline="0" dirty="0" smtClean="0">
              <a:solidFill>
                <a:schemeClr val="tx1"/>
              </a:solidFill>
              <a:latin typeface="+mn-lt"/>
              <a:ea typeface="+mn-ea"/>
              <a:cs typeface="+mn-cs"/>
            </a:endParaRPr>
          </a:p>
          <a:p>
            <a:r>
              <a:rPr lang="en-IN" sz="1500" b="1" i="0" u="none" strike="noStrike" kern="1200" baseline="0" dirty="0" smtClean="0">
                <a:solidFill>
                  <a:schemeClr val="tx1"/>
                </a:solidFill>
                <a:latin typeface="+mn-lt"/>
                <a:ea typeface="+mn-ea"/>
                <a:cs typeface="+mn-cs"/>
              </a:rPr>
              <a:t>ROI helps to justify the cost of reviews. It is calculated as follows: </a:t>
            </a:r>
            <a:endParaRPr lang="en-IN" sz="1500" b="0" i="0" u="none" strike="noStrike" kern="1200" baseline="0" dirty="0" smtClean="0">
              <a:solidFill>
                <a:schemeClr val="tx1"/>
              </a:solidFill>
              <a:latin typeface="+mn-lt"/>
              <a:ea typeface="+mn-ea"/>
              <a:cs typeface="+mn-cs"/>
            </a:endParaRPr>
          </a:p>
          <a:p>
            <a:r>
              <a:rPr lang="en-IN" sz="1500" b="1" i="0" u="none" strike="noStrike" kern="1200" baseline="0" dirty="0" smtClean="0">
                <a:solidFill>
                  <a:schemeClr val="tx1"/>
                </a:solidFill>
                <a:latin typeface="+mn-lt"/>
                <a:ea typeface="+mn-ea"/>
                <a:cs typeface="+mn-cs"/>
              </a:rPr>
              <a:t>ROI = Net Savings / Detection Cost </a:t>
            </a:r>
            <a:endParaRPr lang="en-IN" sz="1500" b="0" i="0" u="none" strike="noStrike" kern="1200" baseline="0" dirty="0" smtClean="0">
              <a:solidFill>
                <a:schemeClr val="tx1"/>
              </a:solidFill>
              <a:latin typeface="+mn-lt"/>
              <a:ea typeface="+mn-ea"/>
              <a:cs typeface="+mn-cs"/>
            </a:endParaRPr>
          </a:p>
          <a:p>
            <a:r>
              <a:rPr lang="en-IN" sz="1500" b="1" i="0" u="none" strike="noStrike" kern="1200" baseline="0" dirty="0" smtClean="0">
                <a:solidFill>
                  <a:schemeClr val="tx1"/>
                </a:solidFill>
                <a:latin typeface="+mn-lt"/>
                <a:ea typeface="+mn-ea"/>
                <a:cs typeface="+mn-cs"/>
              </a:rPr>
              <a:t>Where, Net Savings = Cost to Repair – Cost Avoidance </a:t>
            </a:r>
            <a:endParaRPr lang="en-IN" sz="1500" b="0" i="0" u="none" strike="noStrike" kern="1200" baseline="0" dirty="0" smtClean="0">
              <a:solidFill>
                <a:schemeClr val="tx1"/>
              </a:solidFill>
              <a:latin typeface="+mn-lt"/>
              <a:ea typeface="+mn-ea"/>
              <a:cs typeface="+mn-cs"/>
            </a:endParaRPr>
          </a:p>
          <a:p>
            <a:r>
              <a:rPr lang="en-IN" sz="1500" b="1" i="0" u="none" strike="noStrike" kern="1200" baseline="0" dirty="0" smtClean="0">
                <a:solidFill>
                  <a:schemeClr val="tx1"/>
                </a:solidFill>
                <a:latin typeface="+mn-lt"/>
                <a:ea typeface="+mn-ea"/>
                <a:cs typeface="+mn-cs"/>
              </a:rPr>
              <a:t>Detection Cost = Cost of Preparation Effort + Cost of Effort to Conduct Review </a:t>
            </a:r>
            <a:r>
              <a:rPr lang="en-IN" sz="1500" b="0" i="0" u="none" strike="noStrike" kern="1200" baseline="0" dirty="0" smtClean="0">
                <a:solidFill>
                  <a:schemeClr val="tx1"/>
                </a:solidFill>
                <a:latin typeface="+mn-lt"/>
                <a:ea typeface="+mn-ea"/>
                <a:cs typeface="+mn-cs"/>
              </a:rPr>
              <a:t>	</a:t>
            </a:r>
          </a:p>
          <a:p>
            <a:pPr eaLnBrk="1" hangingPunct="1"/>
            <a:endParaRPr lang="en-US" dirty="0" smtClean="0"/>
          </a:p>
        </p:txBody>
      </p:sp>
    </p:spTree>
    <p:extLst>
      <p:ext uri="{BB962C8B-B14F-4D97-AF65-F5344CB8AC3E}">
        <p14:creationId xmlns:p14="http://schemas.microsoft.com/office/powerpoint/2010/main" val="316225937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131</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92493472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To measure contribution of each team member.</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132</a:t>
            </a:fld>
            <a:endParaRPr lang="en-US" dirty="0"/>
          </a:p>
        </p:txBody>
      </p:sp>
    </p:spTree>
    <p:extLst>
      <p:ext uri="{BB962C8B-B14F-4D97-AF65-F5344CB8AC3E}">
        <p14:creationId xmlns:p14="http://schemas.microsoft.com/office/powerpoint/2010/main" val="335520720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Return on Investment.</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133</a:t>
            </a:fld>
            <a:endParaRPr lang="en-US" dirty="0"/>
          </a:p>
        </p:txBody>
      </p:sp>
    </p:spTree>
    <p:extLst>
      <p:ext uri="{BB962C8B-B14F-4D97-AF65-F5344CB8AC3E}">
        <p14:creationId xmlns:p14="http://schemas.microsoft.com/office/powerpoint/2010/main" val="309673578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134</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2271387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pPr/>
              <a:t>135</a:t>
            </a:fld>
            <a:endParaRPr lang="en-US" dirty="0"/>
          </a:p>
        </p:txBody>
      </p:sp>
    </p:spTree>
    <p:extLst>
      <p:ext uri="{BB962C8B-B14F-4D97-AF65-F5344CB8AC3E}">
        <p14:creationId xmlns:p14="http://schemas.microsoft.com/office/powerpoint/2010/main" val="326845304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pPr/>
              <a:t>136</a:t>
            </a:fld>
            <a:endParaRPr lang="en-US" dirty="0"/>
          </a:p>
        </p:txBody>
      </p:sp>
    </p:spTree>
    <p:extLst>
      <p:ext uri="{BB962C8B-B14F-4D97-AF65-F5344CB8AC3E}">
        <p14:creationId xmlns:p14="http://schemas.microsoft.com/office/powerpoint/2010/main" val="305947246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pPr/>
              <a:t>137</a:t>
            </a:fld>
            <a:endParaRPr lang="en-US" dirty="0"/>
          </a:p>
        </p:txBody>
      </p:sp>
    </p:spTree>
    <p:extLst>
      <p:ext uri="{BB962C8B-B14F-4D97-AF65-F5344CB8AC3E}">
        <p14:creationId xmlns:p14="http://schemas.microsoft.com/office/powerpoint/2010/main" val="766152525"/>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pPr/>
              <a:t>138</a:t>
            </a:fld>
            <a:endParaRPr lang="en-US" dirty="0"/>
          </a:p>
        </p:txBody>
      </p:sp>
    </p:spTree>
    <p:extLst>
      <p:ext uri="{BB962C8B-B14F-4D97-AF65-F5344CB8AC3E}">
        <p14:creationId xmlns:p14="http://schemas.microsoft.com/office/powerpoint/2010/main" val="30959287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pPr/>
              <a:t>139</a:t>
            </a:fld>
            <a:endParaRPr lang="en-US" dirty="0"/>
          </a:p>
        </p:txBody>
      </p:sp>
    </p:spTree>
    <p:extLst>
      <p:ext uri="{BB962C8B-B14F-4D97-AF65-F5344CB8AC3E}">
        <p14:creationId xmlns:p14="http://schemas.microsoft.com/office/powerpoint/2010/main" val="2554995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14</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411852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15</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967068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16</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r>
              <a:rPr lang="en-IN" sz="1500" b="0" i="0" u="none" strike="noStrike" kern="1200" baseline="0" dirty="0" smtClean="0">
                <a:solidFill>
                  <a:schemeClr val="tx1"/>
                </a:solidFill>
                <a:latin typeface="+mn-lt"/>
                <a:ea typeface="+mn-ea"/>
                <a:cs typeface="+mn-cs"/>
              </a:rPr>
              <a:t>AIT, UAT, Structural in one </a:t>
            </a:r>
          </a:p>
          <a:p>
            <a:r>
              <a:rPr lang="en-IN" sz="1500" b="0" i="0" u="none" strike="noStrike" kern="1200" baseline="0" dirty="0" smtClean="0">
                <a:solidFill>
                  <a:schemeClr val="tx1"/>
                </a:solidFill>
                <a:latin typeface="+mn-lt"/>
                <a:ea typeface="+mn-ea"/>
                <a:cs typeface="+mn-cs"/>
              </a:rPr>
              <a:t>Conversion, cutover, security in second ----- phase wise. </a:t>
            </a:r>
          </a:p>
          <a:p>
            <a:r>
              <a:rPr lang="en-IN" sz="1500" b="0" i="0" u="none" strike="noStrike" kern="1200" baseline="0" dirty="0" smtClean="0">
                <a:solidFill>
                  <a:schemeClr val="tx1"/>
                </a:solidFill>
                <a:latin typeface="+mn-lt"/>
                <a:ea typeface="+mn-ea"/>
                <a:cs typeface="+mn-cs"/>
              </a:rPr>
              <a:t>It is execution of technical application, system, and database tests, such as, backup and recovery testing. Documentation tool: Excel 	</a:t>
            </a:r>
          </a:p>
          <a:p>
            <a:pPr eaLnBrk="1" hangingPunct="1"/>
            <a:endParaRPr lang="en-US" b="0" dirty="0" smtClean="0"/>
          </a:p>
        </p:txBody>
      </p:sp>
    </p:spTree>
    <p:extLst>
      <p:ext uri="{BB962C8B-B14F-4D97-AF65-F5344CB8AC3E}">
        <p14:creationId xmlns:p14="http://schemas.microsoft.com/office/powerpoint/2010/main" val="1530227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17</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530227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Feasibility Study.</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18</a:t>
            </a:fld>
            <a:endParaRPr lang="en-US" dirty="0"/>
          </a:p>
        </p:txBody>
      </p:sp>
    </p:spTree>
    <p:extLst>
      <p:ext uri="{BB962C8B-B14F-4D97-AF65-F5344CB8AC3E}">
        <p14:creationId xmlns:p14="http://schemas.microsoft.com/office/powerpoint/2010/main" val="2534641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When the software Requirement have</a:t>
            </a:r>
            <a:r>
              <a:rPr lang="en-IN" baseline="0" dirty="0" smtClean="0"/>
              <a:t> been approved</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19</a:t>
            </a:fld>
            <a:endParaRPr lang="en-US" dirty="0"/>
          </a:p>
        </p:txBody>
      </p:sp>
    </p:spTree>
    <p:extLst>
      <p:ext uri="{BB962C8B-B14F-4D97-AF65-F5344CB8AC3E}">
        <p14:creationId xmlns:p14="http://schemas.microsoft.com/office/powerpoint/2010/main" val="2397530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pPr/>
              <a:t>2</a:t>
            </a:fld>
            <a:endParaRPr lang="en-US" dirty="0"/>
          </a:p>
        </p:txBody>
      </p:sp>
    </p:spTree>
    <p:extLst>
      <p:ext uri="{BB962C8B-B14F-4D97-AF65-F5344CB8AC3E}">
        <p14:creationId xmlns:p14="http://schemas.microsoft.com/office/powerpoint/2010/main" val="862297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pPr/>
              <a:t>20</a:t>
            </a:fld>
            <a:endParaRPr lang="en-US" dirty="0"/>
          </a:p>
        </p:txBody>
      </p:sp>
    </p:spTree>
    <p:extLst>
      <p:ext uri="{BB962C8B-B14F-4D97-AF65-F5344CB8AC3E}">
        <p14:creationId xmlns:p14="http://schemas.microsoft.com/office/powerpoint/2010/main" val="2253397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21</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775535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22</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330696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23</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marL="0" marR="0" indent="0" algn="l" defTabSz="1140623" rtl="0" eaLnBrk="1" fontAlgn="auto" latinLnBrk="0" hangingPunct="1">
              <a:lnSpc>
                <a:spcPct val="100000"/>
              </a:lnSpc>
              <a:spcBef>
                <a:spcPts val="0"/>
              </a:spcBef>
              <a:spcAft>
                <a:spcPts val="0"/>
              </a:spcAft>
              <a:buClrTx/>
              <a:buSzTx/>
              <a:buFontTx/>
              <a:buNone/>
              <a:tabLst/>
              <a:defRPr/>
            </a:pPr>
            <a:r>
              <a:rPr lang="en-IN" sz="1500" b="0" i="0" u="none" strike="noStrike" kern="1200" baseline="0" dirty="0" smtClean="0">
                <a:solidFill>
                  <a:schemeClr val="tx1"/>
                </a:solidFill>
                <a:latin typeface="+mn-lt"/>
                <a:ea typeface="+mn-ea"/>
                <a:cs typeface="+mn-cs"/>
              </a:rPr>
              <a:t>Example: Conversion Testing is done whenever a project database is converted to a new version. The First verification method involves the use of a database auditor that must be built by the development group. When ran against the converted database, the database auditor will check value ranges within a record and the required relationships between records. The second verification method involves the random selection of a small subset of old records and then a direct comparison against a corresponding subset of the new records. 	</a:t>
            </a:r>
          </a:p>
          <a:p>
            <a:pPr eaLnBrk="1" hangingPunct="1"/>
            <a:endParaRPr lang="en-US" b="0" dirty="0" smtClean="0"/>
          </a:p>
        </p:txBody>
      </p:sp>
    </p:spTree>
    <p:extLst>
      <p:ext uri="{BB962C8B-B14F-4D97-AF65-F5344CB8AC3E}">
        <p14:creationId xmlns:p14="http://schemas.microsoft.com/office/powerpoint/2010/main" val="4134081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24</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marL="0" marR="0" indent="0" algn="l" defTabSz="1140623" rtl="0" eaLnBrk="1" fontAlgn="auto" latinLnBrk="0" hangingPunct="1">
              <a:lnSpc>
                <a:spcPct val="100000"/>
              </a:lnSpc>
              <a:spcBef>
                <a:spcPts val="0"/>
              </a:spcBef>
              <a:spcAft>
                <a:spcPts val="0"/>
              </a:spcAft>
              <a:buClrTx/>
              <a:buSzTx/>
              <a:buFontTx/>
              <a:buNone/>
              <a:tabLst/>
              <a:defRPr/>
            </a:pPr>
            <a:r>
              <a:rPr lang="en-IN" sz="1500" b="0" i="0" u="none" strike="noStrike" kern="1200" baseline="0" dirty="0" smtClean="0">
                <a:solidFill>
                  <a:schemeClr val="tx1"/>
                </a:solidFill>
                <a:latin typeface="+mn-lt"/>
                <a:ea typeface="+mn-ea"/>
                <a:cs typeface="+mn-cs"/>
              </a:rPr>
              <a:t>Example: Documentation is as important to a product’s success as the product itself. If the documentation is poor, non-existent, or wrong, it reflects on the quality of the product. Document testing includes any type of document verification—test case specification, test incident report, test log, test plan, test procedure, and test report. 	</a:t>
            </a:r>
          </a:p>
          <a:p>
            <a:pPr eaLnBrk="1" hangingPunct="1"/>
            <a:endParaRPr lang="en-US" b="0" dirty="0" smtClean="0"/>
          </a:p>
        </p:txBody>
      </p:sp>
    </p:spTree>
    <p:extLst>
      <p:ext uri="{BB962C8B-B14F-4D97-AF65-F5344CB8AC3E}">
        <p14:creationId xmlns:p14="http://schemas.microsoft.com/office/powerpoint/2010/main" val="549731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25</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834856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26</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613037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27</a:t>
            </a:fld>
            <a:endParaRPr lang="en-US" dirty="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562722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28</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marL="0" marR="0" indent="0" algn="l" defTabSz="1140623" rtl="0" eaLnBrk="1" fontAlgn="auto" latinLnBrk="0" hangingPunct="1">
              <a:lnSpc>
                <a:spcPct val="100000"/>
              </a:lnSpc>
              <a:spcBef>
                <a:spcPts val="0"/>
              </a:spcBef>
              <a:spcAft>
                <a:spcPts val="0"/>
              </a:spcAft>
              <a:buClrTx/>
              <a:buSzTx/>
              <a:buFontTx/>
              <a:buNone/>
              <a:tabLst/>
              <a:defRPr/>
            </a:pPr>
            <a:r>
              <a:rPr lang="en-IN" sz="1500" b="0" i="0" u="none" strike="noStrike" kern="1200" baseline="0" dirty="0" smtClean="0">
                <a:solidFill>
                  <a:schemeClr val="tx1"/>
                </a:solidFill>
                <a:latin typeface="+mn-lt"/>
                <a:ea typeface="+mn-ea"/>
                <a:cs typeface="+mn-cs"/>
              </a:rPr>
              <a:t>Example: Interface Testing is performed to evaluate whether systems or components pass data and control correctly to one another. It is to verify if all the interactions between these modules are working properly and errors are handled properly. 	</a:t>
            </a:r>
          </a:p>
          <a:p>
            <a:pPr eaLnBrk="1" hangingPunct="1"/>
            <a:endParaRPr lang="en-US" b="0" dirty="0" smtClean="0"/>
          </a:p>
          <a:p>
            <a:pPr marL="0" marR="0" indent="0" algn="l" defTabSz="1140623" rtl="0" eaLnBrk="1" fontAlgn="auto" latinLnBrk="0" hangingPunct="1">
              <a:lnSpc>
                <a:spcPct val="100000"/>
              </a:lnSpc>
              <a:spcBef>
                <a:spcPts val="0"/>
              </a:spcBef>
              <a:spcAft>
                <a:spcPts val="0"/>
              </a:spcAft>
              <a:buClrTx/>
              <a:buSzTx/>
              <a:buFontTx/>
              <a:buNone/>
              <a:tabLst/>
              <a:defRPr/>
            </a:pPr>
            <a:r>
              <a:rPr lang="en-IN" sz="1500" b="0" i="0" u="none" strike="noStrike" kern="1200" baseline="0" dirty="0" smtClean="0">
                <a:solidFill>
                  <a:schemeClr val="tx1"/>
                </a:solidFill>
                <a:latin typeface="+mn-lt"/>
                <a:ea typeface="+mn-ea"/>
                <a:cs typeface="+mn-cs"/>
              </a:rPr>
              <a:t>An inter-system test, for example, could be a memory map, showing what is in memory at that moment. It basically is the way you find out if the inter-system is working without any problem, and is a big help when you do have a problem in finding a fix for it. 	</a:t>
            </a:r>
          </a:p>
          <a:p>
            <a:pPr eaLnBrk="1" hangingPunct="1"/>
            <a:endParaRPr lang="en-US" b="0" dirty="0" smtClean="0"/>
          </a:p>
        </p:txBody>
      </p:sp>
    </p:spTree>
    <p:extLst>
      <p:ext uri="{BB962C8B-B14F-4D97-AF65-F5344CB8AC3E}">
        <p14:creationId xmlns:p14="http://schemas.microsoft.com/office/powerpoint/2010/main" val="3673613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29</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r>
              <a:rPr lang="en-IN" sz="1500" b="0" i="0" u="none" strike="noStrike" kern="1200" baseline="0" dirty="0" smtClean="0">
                <a:solidFill>
                  <a:schemeClr val="tx1"/>
                </a:solidFill>
                <a:latin typeface="+mn-lt"/>
                <a:ea typeface="+mn-ea"/>
                <a:cs typeface="+mn-cs"/>
              </a:rPr>
              <a:t>Example: Parallel testing is a testing technique in which the same inputs are entered in two different versions of the application and reporting the anomalies. </a:t>
            </a:r>
          </a:p>
          <a:p>
            <a:r>
              <a:rPr lang="en-IN" sz="1500" b="0" i="0" u="none" strike="noStrike" kern="1200" baseline="0" dirty="0" smtClean="0">
                <a:solidFill>
                  <a:schemeClr val="tx1"/>
                </a:solidFill>
                <a:latin typeface="+mn-lt"/>
                <a:ea typeface="+mn-ea"/>
                <a:cs typeface="+mn-cs"/>
              </a:rPr>
              <a:t> Ensures that the new version of the application performs correctly. </a:t>
            </a:r>
          </a:p>
          <a:p>
            <a:r>
              <a:rPr lang="en-IN" sz="1500" b="0" i="0" u="none" strike="noStrike" kern="1200" baseline="0" dirty="0" smtClean="0">
                <a:solidFill>
                  <a:schemeClr val="tx1"/>
                </a:solidFill>
                <a:latin typeface="+mn-lt"/>
                <a:ea typeface="+mn-ea"/>
                <a:cs typeface="+mn-cs"/>
              </a:rPr>
              <a:t> Ensures consistencies and inconsistencies are the same between the old and the new version. </a:t>
            </a:r>
          </a:p>
          <a:p>
            <a:r>
              <a:rPr lang="en-IN" sz="1500" b="0" i="0" u="none" strike="noStrike" kern="1200" baseline="0" dirty="0" smtClean="0">
                <a:solidFill>
                  <a:schemeClr val="tx1"/>
                </a:solidFill>
                <a:latin typeface="+mn-lt"/>
                <a:ea typeface="+mn-ea"/>
                <a:cs typeface="+mn-cs"/>
              </a:rPr>
              <a:t> Ensures the integrity of the new application. </a:t>
            </a:r>
          </a:p>
          <a:p>
            <a:r>
              <a:rPr lang="en-IN" sz="1500" b="0" i="0" u="none" strike="noStrike" kern="1200" baseline="0" dirty="0" smtClean="0">
                <a:solidFill>
                  <a:schemeClr val="tx1"/>
                </a:solidFill>
                <a:latin typeface="+mn-lt"/>
                <a:ea typeface="+mn-ea"/>
                <a:cs typeface="+mn-cs"/>
              </a:rPr>
              <a:t> Verifies if the data format between the two versions have changed. </a:t>
            </a:r>
          </a:p>
          <a:p>
            <a:r>
              <a:rPr lang="en-IN" sz="1500" b="0" i="0" u="none" strike="noStrike" kern="1200" baseline="0" dirty="0" smtClean="0">
                <a:solidFill>
                  <a:schemeClr val="tx1"/>
                </a:solidFill>
                <a:latin typeface="+mn-lt"/>
                <a:ea typeface="+mn-ea"/>
                <a:cs typeface="+mn-cs"/>
              </a:rPr>
              <a:t> Operating new and old version of a payroll system to determine that the </a:t>
            </a:r>
            <a:r>
              <a:rPr lang="en-IN" sz="1500" b="0" i="0" u="none" strike="noStrike" kern="1200" baseline="0" dirty="0" err="1" smtClean="0">
                <a:solidFill>
                  <a:schemeClr val="tx1"/>
                </a:solidFill>
                <a:latin typeface="+mn-lt"/>
                <a:ea typeface="+mn-ea"/>
                <a:cs typeface="+mn-cs"/>
              </a:rPr>
              <a:t>paychecks</a:t>
            </a:r>
            <a:r>
              <a:rPr lang="en-IN" sz="1500" b="0" i="0" u="none" strike="noStrike" kern="1200" baseline="0" dirty="0" smtClean="0">
                <a:solidFill>
                  <a:schemeClr val="tx1"/>
                </a:solidFill>
                <a:latin typeface="+mn-lt"/>
                <a:ea typeface="+mn-ea"/>
                <a:cs typeface="+mn-cs"/>
              </a:rPr>
              <a:t> from both systems are reconcilable. “Running old version of </a:t>
            </a:r>
          </a:p>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application to Example: - ensure that the functions of old system are working fine with respect to the problems encountered in the new system. </a:t>
            </a:r>
          </a:p>
          <a:p>
            <a:r>
              <a:rPr lang="en-IN" sz="1500" b="0" i="0" u="none" strike="noStrike" kern="1200" baseline="0" dirty="0" smtClean="0">
                <a:solidFill>
                  <a:schemeClr val="tx1"/>
                </a:solidFill>
                <a:latin typeface="+mn-lt"/>
                <a:ea typeface="+mn-ea"/>
                <a:cs typeface="+mn-cs"/>
              </a:rPr>
              <a:t>	</a:t>
            </a:r>
          </a:p>
          <a:p>
            <a:endParaRPr lang="en-IN" sz="1500" b="0" i="0" u="none" strike="noStrike" kern="1200" baseline="0" dirty="0" smtClean="0">
              <a:solidFill>
                <a:schemeClr val="tx1"/>
              </a:solidFill>
              <a:latin typeface="+mn-lt"/>
              <a:ea typeface="+mn-ea"/>
              <a:cs typeface="+mn-cs"/>
            </a:endParaRPr>
          </a:p>
          <a:p>
            <a:pPr eaLnBrk="1" hangingPunct="1"/>
            <a:endParaRPr lang="en-US" dirty="0" smtClean="0"/>
          </a:p>
        </p:txBody>
      </p:sp>
    </p:spTree>
    <p:extLst>
      <p:ext uri="{BB962C8B-B14F-4D97-AF65-F5344CB8AC3E}">
        <p14:creationId xmlns:p14="http://schemas.microsoft.com/office/powerpoint/2010/main" val="3609673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pPr/>
              <a:t>3</a:t>
            </a:fld>
            <a:endParaRPr lang="en-US" dirty="0"/>
          </a:p>
        </p:txBody>
      </p:sp>
    </p:spTree>
    <p:extLst>
      <p:ext uri="{BB962C8B-B14F-4D97-AF65-F5344CB8AC3E}">
        <p14:creationId xmlns:p14="http://schemas.microsoft.com/office/powerpoint/2010/main" val="2811923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30</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4662057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pPr/>
              <a:t>31</a:t>
            </a:fld>
            <a:endParaRPr lang="en-US" dirty="0"/>
          </a:p>
        </p:txBody>
      </p:sp>
    </p:spTree>
    <p:extLst>
      <p:ext uri="{BB962C8B-B14F-4D97-AF65-F5344CB8AC3E}">
        <p14:creationId xmlns:p14="http://schemas.microsoft.com/office/powerpoint/2010/main" val="989888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pPr/>
              <a:t>32</a:t>
            </a:fld>
            <a:endParaRPr lang="en-US" dirty="0"/>
          </a:p>
        </p:txBody>
      </p:sp>
    </p:spTree>
    <p:extLst>
      <p:ext uri="{BB962C8B-B14F-4D97-AF65-F5344CB8AC3E}">
        <p14:creationId xmlns:p14="http://schemas.microsoft.com/office/powerpoint/2010/main" val="97180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pPr/>
              <a:t>33</a:t>
            </a:fld>
            <a:endParaRPr lang="en-US" dirty="0"/>
          </a:p>
        </p:txBody>
      </p:sp>
    </p:spTree>
    <p:extLst>
      <p:ext uri="{BB962C8B-B14F-4D97-AF65-F5344CB8AC3E}">
        <p14:creationId xmlns:p14="http://schemas.microsoft.com/office/powerpoint/2010/main" val="6282410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34</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5810117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35</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981281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36</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06991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37</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238864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38</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527791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39</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r>
              <a:rPr lang="en-IN" sz="1500" b="0" i="0" u="none" strike="noStrike" kern="1200" baseline="0" dirty="0" smtClean="0">
                <a:solidFill>
                  <a:schemeClr val="tx1"/>
                </a:solidFill>
                <a:latin typeface="+mn-lt"/>
                <a:ea typeface="+mn-ea"/>
                <a:cs typeface="+mn-cs"/>
              </a:rPr>
              <a:t>Example: The process of testing that the disaster recovery plans (also known as system contingency plans) and the associated business continuity plans work as specified. </a:t>
            </a:r>
          </a:p>
          <a:p>
            <a:r>
              <a:rPr lang="en-IN" sz="1500" b="0" i="0" u="none" strike="noStrike" kern="1200" baseline="0" dirty="0" smtClean="0">
                <a:solidFill>
                  <a:schemeClr val="tx1"/>
                </a:solidFill>
                <a:latin typeface="+mn-lt"/>
                <a:ea typeface="+mn-ea"/>
                <a:cs typeface="+mn-cs"/>
              </a:rPr>
              <a:t>Risk server overload (denial of service): The online reservation system can handle only 500 users at one time, more than 500 users attempting to access the system may result in denial of service. </a:t>
            </a:r>
          </a:p>
          <a:p>
            <a:r>
              <a:rPr lang="en-IN" sz="1500" b="0" i="0" u="none" strike="noStrike" kern="1200" baseline="0" dirty="0" smtClean="0">
                <a:solidFill>
                  <a:schemeClr val="tx1"/>
                </a:solidFill>
                <a:latin typeface="+mn-lt"/>
                <a:ea typeface="+mn-ea"/>
                <a:cs typeface="+mn-cs"/>
              </a:rPr>
              <a:t>Mitigation Plan: An extra server to be maintained so that it could share the traffic with the main server. </a:t>
            </a:r>
          </a:p>
          <a:p>
            <a:endParaRPr lang="en-IN" sz="1500" b="0" i="0" u="none" strike="noStrike" kern="1200" baseline="0" dirty="0" smtClean="0">
              <a:solidFill>
                <a:schemeClr val="tx1"/>
              </a:solidFill>
              <a:latin typeface="+mn-lt"/>
              <a:ea typeface="+mn-ea"/>
              <a:cs typeface="+mn-cs"/>
            </a:endParaRPr>
          </a:p>
          <a:p>
            <a:pPr marL="0" marR="0" indent="0" algn="l" defTabSz="1140623" rtl="0" eaLnBrk="1" fontAlgn="auto" latinLnBrk="0" hangingPunct="1">
              <a:lnSpc>
                <a:spcPct val="100000"/>
              </a:lnSpc>
              <a:spcBef>
                <a:spcPts val="0"/>
              </a:spcBef>
              <a:spcAft>
                <a:spcPts val="0"/>
              </a:spcAft>
              <a:buClrTx/>
              <a:buSzTx/>
              <a:buFontTx/>
              <a:buNone/>
              <a:tabLst/>
              <a:defRPr/>
            </a:pPr>
            <a:r>
              <a:rPr lang="en-IN" sz="1500" b="0" i="0" u="none" strike="noStrike" kern="1200" baseline="0" dirty="0" smtClean="0">
                <a:solidFill>
                  <a:schemeClr val="tx1"/>
                </a:solidFill>
                <a:latin typeface="+mn-lt"/>
                <a:ea typeface="+mn-ea"/>
                <a:cs typeface="+mn-cs"/>
              </a:rPr>
              <a:t>Contingency Plan: On failure of the two servers to handle the load, route any new user to a third server showing a message for service not available. 	</a:t>
            </a:r>
          </a:p>
          <a:p>
            <a:r>
              <a:rPr lang="en-IN" sz="1500" b="0" i="0" u="none" strike="noStrike" kern="1200" baseline="0" dirty="0" smtClean="0">
                <a:solidFill>
                  <a:schemeClr val="tx1"/>
                </a:solidFill>
                <a:latin typeface="+mn-lt"/>
                <a:ea typeface="+mn-ea"/>
                <a:cs typeface="+mn-cs"/>
              </a:rPr>
              <a:t>	</a:t>
            </a:r>
          </a:p>
          <a:p>
            <a:pPr eaLnBrk="1" hangingPunct="1"/>
            <a:endParaRPr lang="en-US" b="0" dirty="0" smtClean="0"/>
          </a:p>
        </p:txBody>
      </p:sp>
    </p:spTree>
    <p:extLst>
      <p:ext uri="{BB962C8B-B14F-4D97-AF65-F5344CB8AC3E}">
        <p14:creationId xmlns:p14="http://schemas.microsoft.com/office/powerpoint/2010/main" val="339938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pPr/>
              <a:t>4</a:t>
            </a:fld>
            <a:endParaRPr lang="en-US" dirty="0"/>
          </a:p>
        </p:txBody>
      </p:sp>
    </p:spTree>
    <p:extLst>
      <p:ext uri="{BB962C8B-B14F-4D97-AF65-F5344CB8AC3E}">
        <p14:creationId xmlns:p14="http://schemas.microsoft.com/office/powerpoint/2010/main" val="26911765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40</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r>
              <a:rPr lang="en-IN" sz="1500" b="0" i="0" u="none" strike="noStrike" kern="1200" baseline="0" dirty="0" smtClean="0">
                <a:solidFill>
                  <a:schemeClr val="tx1"/>
                </a:solidFill>
                <a:latin typeface="+mn-lt"/>
                <a:ea typeface="+mn-ea"/>
                <a:cs typeface="+mn-cs"/>
              </a:rPr>
              <a:t>Example: To verify that before application goes to production the operating procedures and staff can properly execute the application. Evaluation of process and execution of process. </a:t>
            </a:r>
          </a:p>
          <a:p>
            <a:r>
              <a:rPr lang="en-IN" sz="1500" b="0" i="0" u="none" strike="noStrike" kern="1200" baseline="0" dirty="0" smtClean="0">
                <a:solidFill>
                  <a:schemeClr val="tx1"/>
                </a:solidFill>
                <a:latin typeface="+mn-lt"/>
                <a:ea typeface="+mn-ea"/>
                <a:cs typeface="+mn-cs"/>
              </a:rPr>
              <a:t> Verifying file labelling and protection functions are working properly. </a:t>
            </a:r>
          </a:p>
          <a:p>
            <a:r>
              <a:rPr lang="en-IN" sz="1500" b="0" i="0" u="none" strike="noStrike" kern="1200" baseline="0" dirty="0" smtClean="0">
                <a:solidFill>
                  <a:schemeClr val="tx1"/>
                </a:solidFill>
                <a:latin typeface="+mn-lt"/>
                <a:ea typeface="+mn-ea"/>
                <a:cs typeface="+mn-cs"/>
              </a:rPr>
              <a:t> Determine system can run using document </a:t>
            </a:r>
          </a:p>
          <a:p>
            <a:r>
              <a:rPr lang="en-IN" sz="1500" b="0" i="0" u="none" strike="noStrike" kern="1200" baseline="0" dirty="0" smtClean="0">
                <a:solidFill>
                  <a:schemeClr val="tx1"/>
                </a:solidFill>
                <a:latin typeface="+mn-lt"/>
                <a:ea typeface="+mn-ea"/>
                <a:cs typeface="+mn-cs"/>
              </a:rPr>
              <a:t>	</a:t>
            </a:r>
          </a:p>
          <a:p>
            <a:pPr eaLnBrk="1" hangingPunct="1"/>
            <a:endParaRPr lang="en-US" b="0" dirty="0" smtClean="0"/>
          </a:p>
        </p:txBody>
      </p:sp>
    </p:spTree>
    <p:extLst>
      <p:ext uri="{BB962C8B-B14F-4D97-AF65-F5344CB8AC3E}">
        <p14:creationId xmlns:p14="http://schemas.microsoft.com/office/powerpoint/2010/main" val="13917776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41</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normAutofit fontScale="62500" lnSpcReduction="20000"/>
          </a:bodyPr>
          <a:lstStyle/>
          <a:p>
            <a:r>
              <a:rPr lang="en-US" sz="1500" b="0" i="0" kern="1200" dirty="0" smtClean="0">
                <a:solidFill>
                  <a:schemeClr val="tx1"/>
                </a:solidFill>
                <a:effectLst/>
                <a:latin typeface="+mn-lt"/>
                <a:ea typeface="+mn-ea"/>
                <a:cs typeface="+mn-cs"/>
              </a:rPr>
              <a:t>In a </a:t>
            </a:r>
            <a:r>
              <a:rPr lang="en-US" sz="1500" b="0" i="0" u="none" strike="noStrike" kern="1200" dirty="0" smtClean="0">
                <a:solidFill>
                  <a:schemeClr val="tx1"/>
                </a:solidFill>
                <a:effectLst/>
                <a:latin typeface="+mn-lt"/>
                <a:ea typeface="+mn-ea"/>
                <a:cs typeface="+mn-cs"/>
                <a:hlinkClick r:id="rId3" tooltip="Non-interactive"/>
              </a:rPr>
              <a:t>non-interactive</a:t>
            </a:r>
            <a:r>
              <a:rPr lang="en-US" sz="1500" b="0" i="0" kern="1200" dirty="0" smtClean="0">
                <a:solidFill>
                  <a:schemeClr val="tx1"/>
                </a:solidFill>
                <a:effectLst/>
                <a:latin typeface="+mn-lt"/>
                <a:ea typeface="+mn-ea"/>
                <a:cs typeface="+mn-cs"/>
              </a:rPr>
              <a:t> computer system, particularly </a:t>
            </a:r>
            <a:r>
              <a:rPr lang="en-US" sz="1500" b="0" i="0" u="none" strike="noStrike" kern="1200" dirty="0" smtClean="0">
                <a:solidFill>
                  <a:schemeClr val="tx1"/>
                </a:solidFill>
                <a:effectLst/>
                <a:latin typeface="+mn-lt"/>
                <a:ea typeface="+mn-ea"/>
                <a:cs typeface="+mn-cs"/>
                <a:hlinkClick r:id="rId4" tooltip="IBM"/>
              </a:rPr>
              <a:t>IBM</a:t>
            </a:r>
            <a:r>
              <a:rPr lang="en-US" sz="1500" b="0" i="0" kern="1200" dirty="0" smtClean="0">
                <a:solidFill>
                  <a:schemeClr val="tx1"/>
                </a:solidFill>
                <a:effectLst/>
                <a:latin typeface="+mn-lt"/>
                <a:ea typeface="+mn-ea"/>
                <a:cs typeface="+mn-cs"/>
              </a:rPr>
              <a:t> </a:t>
            </a:r>
            <a:r>
              <a:rPr lang="en-US" sz="1500" b="0" i="0" u="none" strike="noStrike" kern="1200" dirty="0" smtClean="0">
                <a:solidFill>
                  <a:schemeClr val="tx1"/>
                </a:solidFill>
                <a:effectLst/>
                <a:latin typeface="+mn-lt"/>
                <a:ea typeface="+mn-ea"/>
                <a:cs typeface="+mn-cs"/>
                <a:hlinkClick r:id="rId5" tooltip="Mainframe"/>
              </a:rPr>
              <a:t>mainframes</a:t>
            </a:r>
            <a:r>
              <a:rPr lang="en-US" sz="1500" b="0" i="0" kern="1200" dirty="0" smtClean="0">
                <a:solidFill>
                  <a:schemeClr val="tx1"/>
                </a:solidFill>
                <a:effectLst/>
                <a:latin typeface="+mn-lt"/>
                <a:ea typeface="+mn-ea"/>
                <a:cs typeface="+mn-cs"/>
              </a:rPr>
              <a:t>, a </a:t>
            </a:r>
            <a:r>
              <a:rPr lang="en-US" sz="1500" b="1" i="0" kern="1200" dirty="0" smtClean="0">
                <a:solidFill>
                  <a:schemeClr val="tx1"/>
                </a:solidFill>
                <a:effectLst/>
                <a:latin typeface="+mn-lt"/>
                <a:ea typeface="+mn-ea"/>
                <a:cs typeface="+mn-cs"/>
              </a:rPr>
              <a:t>job stream</a:t>
            </a:r>
            <a:r>
              <a:rPr lang="en-US" sz="1500" b="0" i="0" kern="1200" dirty="0" smtClean="0">
                <a:solidFill>
                  <a:schemeClr val="tx1"/>
                </a:solidFill>
                <a:effectLst/>
                <a:latin typeface="+mn-lt"/>
                <a:ea typeface="+mn-ea"/>
                <a:cs typeface="+mn-cs"/>
              </a:rPr>
              <a:t>, </a:t>
            </a:r>
            <a:r>
              <a:rPr lang="en-US" sz="1500" b="1" i="0" kern="1200" dirty="0" err="1" smtClean="0">
                <a:solidFill>
                  <a:schemeClr val="tx1"/>
                </a:solidFill>
                <a:effectLst/>
                <a:latin typeface="+mn-lt"/>
                <a:ea typeface="+mn-ea"/>
                <a:cs typeface="+mn-cs"/>
              </a:rPr>
              <a:t>jobstream</a:t>
            </a:r>
            <a:r>
              <a:rPr lang="en-US" sz="1500" b="0" i="0" kern="1200" dirty="0" smtClean="0">
                <a:solidFill>
                  <a:schemeClr val="tx1"/>
                </a:solidFill>
                <a:effectLst/>
                <a:latin typeface="+mn-lt"/>
                <a:ea typeface="+mn-ea"/>
                <a:cs typeface="+mn-cs"/>
              </a:rPr>
              <a:t>, or simply </a:t>
            </a:r>
            <a:r>
              <a:rPr lang="en-US" sz="1500" b="1" i="0" u="none" strike="noStrike" kern="1200" dirty="0" smtClean="0">
                <a:solidFill>
                  <a:schemeClr val="tx1"/>
                </a:solidFill>
                <a:effectLst/>
                <a:latin typeface="+mn-lt"/>
                <a:ea typeface="+mn-ea"/>
                <a:cs typeface="+mn-cs"/>
                <a:hlinkClick r:id="rId6" tooltip="Job (computing)"/>
              </a:rPr>
              <a:t>job</a:t>
            </a:r>
            <a:r>
              <a:rPr lang="en-US" sz="1500" b="0" i="0" kern="1200" dirty="0" smtClean="0">
                <a:solidFill>
                  <a:schemeClr val="tx1"/>
                </a:solidFill>
                <a:effectLst/>
                <a:latin typeface="+mn-lt"/>
                <a:ea typeface="+mn-ea"/>
                <a:cs typeface="+mn-cs"/>
              </a:rPr>
              <a:t> is the sequence of </a:t>
            </a:r>
            <a:r>
              <a:rPr lang="en-US" sz="1500" b="0" i="0" u="none" strike="noStrike" kern="1200" dirty="0" smtClean="0">
                <a:solidFill>
                  <a:schemeClr val="tx1"/>
                </a:solidFill>
                <a:effectLst/>
                <a:latin typeface="+mn-lt"/>
                <a:ea typeface="+mn-ea"/>
                <a:cs typeface="+mn-cs"/>
                <a:hlinkClick r:id="rId7" tooltip="Job control language"/>
              </a:rPr>
              <a:t>job control language</a:t>
            </a:r>
            <a:r>
              <a:rPr lang="en-US" sz="1500" b="0" i="0" kern="1200" dirty="0" smtClean="0">
                <a:solidFill>
                  <a:schemeClr val="tx1"/>
                </a:solidFill>
                <a:effectLst/>
                <a:latin typeface="+mn-lt"/>
                <a:ea typeface="+mn-ea"/>
                <a:cs typeface="+mn-cs"/>
              </a:rPr>
              <a:t> statements (JCL) and data (called </a:t>
            </a:r>
            <a:r>
              <a:rPr lang="en-US" sz="1500" b="0" i="1" kern="1200" dirty="0" err="1" smtClean="0">
                <a:solidFill>
                  <a:schemeClr val="tx1"/>
                </a:solidFill>
                <a:effectLst/>
                <a:latin typeface="+mn-lt"/>
                <a:ea typeface="+mn-ea"/>
                <a:cs typeface="+mn-cs"/>
              </a:rPr>
              <a:t>instream</a:t>
            </a:r>
            <a:r>
              <a:rPr lang="en-US" sz="1500" b="0" i="1" kern="1200" dirty="0" smtClean="0">
                <a:solidFill>
                  <a:schemeClr val="tx1"/>
                </a:solidFill>
                <a:effectLst/>
                <a:latin typeface="+mn-lt"/>
                <a:ea typeface="+mn-ea"/>
                <a:cs typeface="+mn-cs"/>
              </a:rPr>
              <a:t> data</a:t>
            </a:r>
            <a:r>
              <a:rPr lang="en-US" sz="1500" b="0" i="0" kern="1200" dirty="0" smtClean="0">
                <a:solidFill>
                  <a:schemeClr val="tx1"/>
                </a:solidFill>
                <a:effectLst/>
                <a:latin typeface="+mn-lt"/>
                <a:ea typeface="+mn-ea"/>
                <a:cs typeface="+mn-cs"/>
              </a:rPr>
              <a:t>) that comprise a single "unit of work for an operating system".</a:t>
            </a:r>
            <a:r>
              <a:rPr lang="en-US" sz="1500" b="0" i="0" u="none" strike="noStrike" kern="1200" baseline="30000" dirty="0" smtClean="0">
                <a:solidFill>
                  <a:schemeClr val="tx1"/>
                </a:solidFill>
                <a:effectLst/>
                <a:latin typeface="+mn-lt"/>
                <a:ea typeface="+mn-ea"/>
                <a:cs typeface="+mn-cs"/>
                <a:hlinkClick r:id="rId8"/>
              </a:rPr>
              <a:t>[1]</a:t>
            </a:r>
            <a:r>
              <a:rPr lang="en-US" sz="1500" b="0" i="0" kern="1200" dirty="0" smtClean="0">
                <a:solidFill>
                  <a:schemeClr val="tx1"/>
                </a:solidFill>
                <a:effectLst/>
                <a:latin typeface="+mn-lt"/>
                <a:ea typeface="+mn-ea"/>
                <a:cs typeface="+mn-cs"/>
              </a:rPr>
              <a:t> The term </a:t>
            </a:r>
            <a:r>
              <a:rPr lang="en-US" sz="1500" b="0" i="1" kern="1200" dirty="0" smtClean="0">
                <a:solidFill>
                  <a:schemeClr val="tx1"/>
                </a:solidFill>
                <a:effectLst/>
                <a:latin typeface="+mn-lt"/>
                <a:ea typeface="+mn-ea"/>
                <a:cs typeface="+mn-cs"/>
              </a:rPr>
              <a:t>job</a:t>
            </a:r>
            <a:r>
              <a:rPr lang="en-US" sz="1500" b="0" i="0" kern="1200" dirty="0" smtClean="0">
                <a:solidFill>
                  <a:schemeClr val="tx1"/>
                </a:solidFill>
                <a:effectLst/>
                <a:latin typeface="+mn-lt"/>
                <a:ea typeface="+mn-ea"/>
                <a:cs typeface="+mn-cs"/>
              </a:rPr>
              <a:t> traditionally means a one-off piece of work, and is contrasted with a </a:t>
            </a:r>
            <a:r>
              <a:rPr lang="en-US" sz="1500" b="0" i="1" kern="1200" dirty="0" smtClean="0">
                <a:solidFill>
                  <a:schemeClr val="tx1"/>
                </a:solidFill>
                <a:effectLst/>
                <a:latin typeface="+mn-lt"/>
                <a:ea typeface="+mn-ea"/>
                <a:cs typeface="+mn-cs"/>
              </a:rPr>
              <a:t>batch</a:t>
            </a:r>
            <a:r>
              <a:rPr lang="en-US" sz="1500" b="0" i="0" kern="1200" dirty="0" smtClean="0">
                <a:solidFill>
                  <a:schemeClr val="tx1"/>
                </a:solidFill>
                <a:effectLst/>
                <a:latin typeface="+mn-lt"/>
                <a:ea typeface="+mn-ea"/>
                <a:cs typeface="+mn-cs"/>
              </a:rPr>
              <a:t>(executing the same steps over many inputs), but non-interactive computation has come to be called "</a:t>
            </a:r>
            <a:r>
              <a:rPr lang="en-US" sz="1500" b="0" i="0" u="none" strike="noStrike" kern="1200" dirty="0" smtClean="0">
                <a:solidFill>
                  <a:schemeClr val="tx1"/>
                </a:solidFill>
                <a:effectLst/>
                <a:latin typeface="+mn-lt"/>
                <a:ea typeface="+mn-ea"/>
                <a:cs typeface="+mn-cs"/>
                <a:hlinkClick r:id="rId9" tooltip="Batch processing"/>
              </a:rPr>
              <a:t>batch processing</a:t>
            </a:r>
            <a:r>
              <a:rPr lang="en-US" sz="1500" b="0" i="0" kern="1200" dirty="0" smtClean="0">
                <a:solidFill>
                  <a:schemeClr val="tx1"/>
                </a:solidFill>
                <a:effectLst/>
                <a:latin typeface="+mn-lt"/>
                <a:ea typeface="+mn-ea"/>
                <a:cs typeface="+mn-cs"/>
              </a:rPr>
              <a:t>", and thus a unit of batch processing is often called a </a:t>
            </a:r>
            <a:r>
              <a:rPr lang="en-US" sz="1500" b="0" i="1" kern="1200" dirty="0" smtClean="0">
                <a:solidFill>
                  <a:schemeClr val="tx1"/>
                </a:solidFill>
                <a:effectLst/>
                <a:latin typeface="+mn-lt"/>
                <a:ea typeface="+mn-ea"/>
                <a:cs typeface="+mn-cs"/>
              </a:rPr>
              <a:t>job</a:t>
            </a:r>
            <a:r>
              <a:rPr lang="en-US" sz="1500" b="0" i="0" kern="1200" dirty="0" smtClean="0">
                <a:solidFill>
                  <a:schemeClr val="tx1"/>
                </a:solidFill>
                <a:effectLst/>
                <a:latin typeface="+mn-lt"/>
                <a:ea typeface="+mn-ea"/>
                <a:cs typeface="+mn-cs"/>
              </a:rPr>
              <a:t>, or by the oxymoronic term </a:t>
            </a:r>
            <a:r>
              <a:rPr lang="en-US" sz="1500" b="0" i="0" u="none" strike="noStrike" kern="1200" dirty="0" smtClean="0">
                <a:solidFill>
                  <a:schemeClr val="tx1"/>
                </a:solidFill>
                <a:effectLst/>
                <a:latin typeface="+mn-lt"/>
                <a:ea typeface="+mn-ea"/>
                <a:cs typeface="+mn-cs"/>
                <a:hlinkClick r:id="rId10" tooltip="Batch job"/>
              </a:rPr>
              <a:t>batch job</a:t>
            </a:r>
            <a:r>
              <a:rPr lang="en-US" sz="1500" b="0" i="0" kern="1200" dirty="0" smtClean="0">
                <a:solidFill>
                  <a:schemeClr val="tx1"/>
                </a:solidFill>
                <a:effectLst/>
                <a:latin typeface="+mn-lt"/>
                <a:ea typeface="+mn-ea"/>
                <a:cs typeface="+mn-cs"/>
              </a:rPr>
              <a:t>; see </a:t>
            </a:r>
            <a:r>
              <a:rPr lang="en-US" sz="1500" b="0" i="1" u="none" strike="noStrike" kern="1200" dirty="0" smtClean="0">
                <a:solidFill>
                  <a:schemeClr val="tx1"/>
                </a:solidFill>
                <a:effectLst/>
                <a:latin typeface="+mn-lt"/>
                <a:ea typeface="+mn-ea"/>
                <a:cs typeface="+mn-cs"/>
                <a:hlinkClick r:id="rId6" tooltip="Job (computing)"/>
              </a:rPr>
              <a:t>job</a:t>
            </a:r>
            <a:r>
              <a:rPr lang="en-US" sz="1500" b="0" i="0" kern="1200" dirty="0" smtClean="0">
                <a:solidFill>
                  <a:schemeClr val="tx1"/>
                </a:solidFill>
                <a:effectLst/>
                <a:latin typeface="+mn-lt"/>
                <a:ea typeface="+mn-ea"/>
                <a:cs typeface="+mn-cs"/>
              </a:rPr>
              <a:t> for details. Performing a job consists of </a:t>
            </a:r>
            <a:r>
              <a:rPr lang="en-US" sz="1500" b="0" i="0" u="none" strike="noStrike" kern="1200" dirty="0" smtClean="0">
                <a:solidFill>
                  <a:schemeClr val="tx1"/>
                </a:solidFill>
                <a:effectLst/>
                <a:latin typeface="+mn-lt"/>
                <a:ea typeface="+mn-ea"/>
                <a:cs typeface="+mn-cs"/>
                <a:hlinkClick r:id="rId11" tooltip="Execution (computing)"/>
              </a:rPr>
              <a:t>executing</a:t>
            </a:r>
            <a:r>
              <a:rPr lang="en-US" sz="1500" b="0" i="0" kern="1200" dirty="0" smtClean="0">
                <a:solidFill>
                  <a:schemeClr val="tx1"/>
                </a:solidFill>
                <a:effectLst/>
                <a:latin typeface="+mn-lt"/>
                <a:ea typeface="+mn-ea"/>
                <a:cs typeface="+mn-cs"/>
              </a:rPr>
              <a:t> one or more </a:t>
            </a:r>
            <a:r>
              <a:rPr lang="en-US" sz="1500" b="0" i="0" u="none" strike="noStrike" kern="1200" dirty="0" smtClean="0">
                <a:solidFill>
                  <a:schemeClr val="tx1"/>
                </a:solidFill>
                <a:effectLst/>
                <a:latin typeface="+mn-lt"/>
                <a:ea typeface="+mn-ea"/>
                <a:cs typeface="+mn-cs"/>
                <a:hlinkClick r:id="rId12" tooltip="Computer program"/>
              </a:rPr>
              <a:t>programs</a:t>
            </a:r>
            <a:r>
              <a:rPr lang="en-US" sz="1500" b="0" i="0" kern="1200" dirty="0" smtClean="0">
                <a:solidFill>
                  <a:schemeClr val="tx1"/>
                </a:solidFill>
                <a:effectLst/>
                <a:latin typeface="+mn-lt"/>
                <a:ea typeface="+mn-ea"/>
                <a:cs typeface="+mn-cs"/>
              </a:rPr>
              <a:t>. Each program execution, called a </a:t>
            </a:r>
            <a:r>
              <a:rPr lang="en-US" sz="1500" b="0" i="1" kern="1200" dirty="0" smtClean="0">
                <a:solidFill>
                  <a:schemeClr val="tx1"/>
                </a:solidFill>
                <a:effectLst/>
                <a:latin typeface="+mn-lt"/>
                <a:ea typeface="+mn-ea"/>
                <a:cs typeface="+mn-cs"/>
              </a:rPr>
              <a:t>job step</a:t>
            </a:r>
            <a:r>
              <a:rPr lang="en-US" sz="1500" b="0" i="0" kern="1200" dirty="0" smtClean="0">
                <a:solidFill>
                  <a:schemeClr val="tx1"/>
                </a:solidFill>
                <a:effectLst/>
                <a:latin typeface="+mn-lt"/>
                <a:ea typeface="+mn-ea"/>
                <a:cs typeface="+mn-cs"/>
              </a:rPr>
              <a:t>, </a:t>
            </a:r>
            <a:r>
              <a:rPr lang="en-US" sz="1500" b="0" i="1" kern="1200" dirty="0" err="1" smtClean="0">
                <a:solidFill>
                  <a:schemeClr val="tx1"/>
                </a:solidFill>
                <a:effectLst/>
                <a:latin typeface="+mn-lt"/>
                <a:ea typeface="+mn-ea"/>
                <a:cs typeface="+mn-cs"/>
              </a:rPr>
              <a:t>jobstep</a:t>
            </a:r>
            <a:r>
              <a:rPr lang="en-US" sz="1500" b="0" i="0" kern="1200" dirty="0" smtClean="0">
                <a:solidFill>
                  <a:schemeClr val="tx1"/>
                </a:solidFill>
                <a:effectLst/>
                <a:latin typeface="+mn-lt"/>
                <a:ea typeface="+mn-ea"/>
                <a:cs typeface="+mn-cs"/>
              </a:rPr>
              <a:t>, </a:t>
            </a:r>
            <a:r>
              <a:rPr lang="en-US" sz="1500" b="0" i="0" kern="1200" dirty="0" err="1" smtClean="0">
                <a:solidFill>
                  <a:schemeClr val="tx1"/>
                </a:solidFill>
                <a:effectLst/>
                <a:latin typeface="+mn-lt"/>
                <a:ea typeface="+mn-ea"/>
                <a:cs typeface="+mn-cs"/>
              </a:rPr>
              <a:t>or</a:t>
            </a:r>
            <a:r>
              <a:rPr lang="en-US" sz="1500" b="0" i="1" kern="1200" dirty="0" err="1" smtClean="0">
                <a:solidFill>
                  <a:schemeClr val="tx1"/>
                </a:solidFill>
                <a:effectLst/>
                <a:latin typeface="+mn-lt"/>
                <a:ea typeface="+mn-ea"/>
                <a:cs typeface="+mn-cs"/>
              </a:rPr>
              <a:t>step</a:t>
            </a:r>
            <a:r>
              <a:rPr lang="en-US" sz="1500" b="0" i="0" kern="1200" dirty="0" smtClean="0">
                <a:solidFill>
                  <a:schemeClr val="tx1"/>
                </a:solidFill>
                <a:effectLst/>
                <a:latin typeface="+mn-lt"/>
                <a:ea typeface="+mn-ea"/>
                <a:cs typeface="+mn-cs"/>
              </a:rPr>
              <a:t>, is usually related in some way to the others in the job. Steps in a job are executed sequentially, possibly depending on the results of previous steps, particularly in batch processing.</a:t>
            </a:r>
          </a:p>
          <a:p>
            <a:r>
              <a:rPr lang="en-US" sz="1500" b="0" i="0" kern="1200" dirty="0" smtClean="0">
                <a:solidFill>
                  <a:schemeClr val="tx1"/>
                </a:solidFill>
                <a:effectLst/>
                <a:latin typeface="+mn-lt"/>
                <a:ea typeface="+mn-ea"/>
                <a:cs typeface="+mn-cs"/>
              </a:rPr>
              <a:t>The term "job stream" is particularly associated with mainframes; in the </a:t>
            </a:r>
            <a:r>
              <a:rPr lang="en-US" sz="1500" b="0" i="0" u="none" strike="noStrike" kern="1200" dirty="0" smtClean="0">
                <a:solidFill>
                  <a:schemeClr val="tx1"/>
                </a:solidFill>
                <a:effectLst/>
                <a:latin typeface="+mn-lt"/>
                <a:ea typeface="+mn-ea"/>
                <a:cs typeface="+mn-cs"/>
                <a:hlinkClick r:id="rId4" tooltip="IBM"/>
              </a:rPr>
              <a:t>IBM</a:t>
            </a:r>
            <a:r>
              <a:rPr lang="en-US" sz="1500" b="0" i="0" kern="1200" dirty="0" smtClean="0">
                <a:solidFill>
                  <a:schemeClr val="tx1"/>
                </a:solidFill>
                <a:effectLst/>
                <a:latin typeface="+mn-lt"/>
                <a:ea typeface="+mn-ea"/>
                <a:cs typeface="+mn-cs"/>
              </a:rPr>
              <a:t> </a:t>
            </a:r>
            <a:r>
              <a:rPr lang="en-US" sz="1500" b="0" i="0" u="none" strike="noStrike" kern="1200" dirty="0" smtClean="0">
                <a:solidFill>
                  <a:schemeClr val="tx1"/>
                </a:solidFill>
                <a:effectLst/>
                <a:latin typeface="+mn-lt"/>
                <a:ea typeface="+mn-ea"/>
                <a:cs typeface="+mn-cs"/>
                <a:hlinkClick r:id="rId13" tooltip="Z/OS"/>
              </a:rPr>
              <a:t>z/OS</a:t>
            </a:r>
            <a:r>
              <a:rPr lang="en-US" sz="1500" b="0" i="0" kern="1200" dirty="0" smtClean="0">
                <a:solidFill>
                  <a:schemeClr val="tx1"/>
                </a:solidFill>
                <a:effectLst/>
                <a:latin typeface="+mn-lt"/>
                <a:ea typeface="+mn-ea"/>
                <a:cs typeface="+mn-cs"/>
              </a:rPr>
              <a:t> operating system, a job is initiated by a // JOB and terminated by the next // JOB or //statement. Each job step consists of one // EXEC statement indicating the program to be executed and usually multiple // DD statements defining the </a:t>
            </a:r>
            <a:r>
              <a:rPr lang="en-US" sz="1500" b="0" i="0" u="none" strike="noStrike" kern="1200" dirty="0" smtClean="0">
                <a:solidFill>
                  <a:schemeClr val="tx1"/>
                </a:solidFill>
                <a:effectLst/>
                <a:latin typeface="+mn-lt"/>
                <a:ea typeface="+mn-ea"/>
                <a:cs typeface="+mn-cs"/>
                <a:hlinkClick r:id="rId14" tooltip="Computer file"/>
              </a:rPr>
              <a:t>files</a:t>
            </a:r>
            <a:r>
              <a:rPr lang="en-US" sz="1500" b="0" i="0" kern="1200" dirty="0" smtClean="0">
                <a:solidFill>
                  <a:schemeClr val="tx1"/>
                </a:solidFill>
                <a:effectLst/>
                <a:latin typeface="+mn-lt"/>
                <a:ea typeface="+mn-ea"/>
                <a:cs typeface="+mn-cs"/>
              </a:rPr>
              <a:t> and devices to be used.</a:t>
            </a:r>
          </a:p>
          <a:p>
            <a:r>
              <a:rPr lang="en-US" sz="1500" b="0" i="0" kern="1200" dirty="0" smtClean="0">
                <a:solidFill>
                  <a:schemeClr val="tx1"/>
                </a:solidFill>
                <a:effectLst/>
                <a:latin typeface="+mn-lt"/>
                <a:ea typeface="+mn-ea"/>
                <a:cs typeface="+mn-cs"/>
              </a:rPr>
              <a:t>Example[</a:t>
            </a:r>
            <a:r>
              <a:rPr lang="en-US" sz="1500" b="0" i="0" u="none" strike="noStrike" kern="1200" dirty="0" smtClean="0">
                <a:solidFill>
                  <a:schemeClr val="tx1"/>
                </a:solidFill>
                <a:effectLst/>
                <a:latin typeface="+mn-lt"/>
                <a:ea typeface="+mn-ea"/>
                <a:cs typeface="+mn-cs"/>
                <a:hlinkClick r:id="rId15" tooltip="Edit section: Example"/>
              </a:rPr>
              <a:t>edit</a:t>
            </a:r>
            <a:r>
              <a:rPr lang="en-US" sz="1500" b="0" i="0" kern="1200" dirty="0" smtClean="0">
                <a:solidFill>
                  <a:schemeClr val="tx1"/>
                </a:solidFill>
                <a:effectLst/>
                <a:latin typeface="+mn-lt"/>
                <a:ea typeface="+mn-ea"/>
                <a:cs typeface="+mn-cs"/>
              </a:rPr>
              <a:t>]</a:t>
            </a:r>
          </a:p>
          <a:p>
            <a:r>
              <a:rPr lang="en-US" sz="1500" b="0" i="0" kern="1200" dirty="0" smtClean="0">
                <a:solidFill>
                  <a:schemeClr val="tx1"/>
                </a:solidFill>
                <a:effectLst/>
                <a:latin typeface="+mn-lt"/>
                <a:ea typeface="+mn-ea"/>
                <a:cs typeface="+mn-cs"/>
              </a:rPr>
              <a:t>A simple example of a job stream is a system to print payroll checks which might consist of the following steps, performed on a batch of inputs:</a:t>
            </a:r>
          </a:p>
          <a:p>
            <a:r>
              <a:rPr lang="en-US" sz="1500" b="0" i="0" kern="1200" dirty="0" smtClean="0">
                <a:solidFill>
                  <a:schemeClr val="tx1"/>
                </a:solidFill>
                <a:effectLst/>
                <a:latin typeface="+mn-lt"/>
                <a:ea typeface="+mn-ea"/>
                <a:cs typeface="+mn-cs"/>
              </a:rPr>
              <a:t>Read a file of data containing employee id numbers and hours worked for the current pay period (batch of input data). Validate the data to check that the employee numbers are valid and that the hours worked are reasonable.</a:t>
            </a:r>
          </a:p>
          <a:p>
            <a:r>
              <a:rPr lang="en-US" sz="1500" b="0" i="0" kern="1200" dirty="0" smtClean="0">
                <a:solidFill>
                  <a:schemeClr val="tx1"/>
                </a:solidFill>
                <a:effectLst/>
                <a:latin typeface="+mn-lt"/>
                <a:ea typeface="+mn-ea"/>
                <a:cs typeface="+mn-cs"/>
              </a:rPr>
              <a:t>Compute salary and deductions for the current pay period based on hours input and pay rate and deductions from the employee's master record. Update the employee master "year-to-date" figures and create a file of records containing information to be used in the following steps.</a:t>
            </a:r>
          </a:p>
          <a:p>
            <a:r>
              <a:rPr lang="en-US" sz="1500" b="0" i="0" kern="1200" dirty="0" smtClean="0">
                <a:solidFill>
                  <a:schemeClr val="tx1"/>
                </a:solidFill>
                <a:effectLst/>
                <a:latin typeface="+mn-lt"/>
                <a:ea typeface="+mn-ea"/>
                <a:cs typeface="+mn-cs"/>
              </a:rPr>
              <a:t>Print payroll checks using the data created in the previous step.</a:t>
            </a:r>
          </a:p>
          <a:p>
            <a:r>
              <a:rPr lang="en-US" sz="1500" b="0" i="0" kern="1200" dirty="0" smtClean="0">
                <a:solidFill>
                  <a:schemeClr val="tx1"/>
                </a:solidFill>
                <a:effectLst/>
                <a:latin typeface="+mn-lt"/>
                <a:ea typeface="+mn-ea"/>
                <a:cs typeface="+mn-cs"/>
              </a:rPr>
              <a:t>Update bank account balance to reflect check numbers and amounts written.</a:t>
            </a:r>
          </a:p>
          <a:p>
            <a:r>
              <a:rPr lang="en-US" sz="1500" b="0" i="0" kern="1200" dirty="0" smtClean="0">
                <a:solidFill>
                  <a:schemeClr val="tx1"/>
                </a:solidFill>
                <a:effectLst/>
                <a:latin typeface="+mn-lt"/>
                <a:ea typeface="+mn-ea"/>
                <a:cs typeface="+mn-cs"/>
              </a:rPr>
              <a:t>Each step depends on successful completion of the previous step. For example, if incorrect data is input to the first step the job might terminate without executing the subsequent steps to allow the payroll department to correct the data and rerun the edit. If there are no errors the job will run to completion with no manual intervention.</a:t>
            </a:r>
          </a:p>
          <a:p>
            <a:pPr eaLnBrk="1" hangingPunct="1"/>
            <a:endParaRPr lang="en-US" dirty="0" smtClean="0"/>
          </a:p>
        </p:txBody>
      </p:sp>
    </p:spTree>
    <p:extLst>
      <p:ext uri="{BB962C8B-B14F-4D97-AF65-F5344CB8AC3E}">
        <p14:creationId xmlns:p14="http://schemas.microsoft.com/office/powerpoint/2010/main" val="2430750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42</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normAutofit fontScale="62500" lnSpcReduction="20000"/>
          </a:bodyPr>
          <a:lstStyle/>
          <a:p>
            <a:r>
              <a:rPr lang="en-US" sz="1500" b="0" i="0" kern="1200" dirty="0" smtClean="0">
                <a:solidFill>
                  <a:schemeClr val="tx1"/>
                </a:solidFill>
                <a:effectLst/>
                <a:latin typeface="+mn-lt"/>
                <a:ea typeface="+mn-ea"/>
                <a:cs typeface="+mn-cs"/>
              </a:rPr>
              <a:t>In a </a:t>
            </a:r>
            <a:r>
              <a:rPr lang="en-US" sz="1500" b="0" i="0" u="none" strike="noStrike" kern="1200" dirty="0" smtClean="0">
                <a:solidFill>
                  <a:schemeClr val="tx1"/>
                </a:solidFill>
                <a:effectLst/>
                <a:latin typeface="+mn-lt"/>
                <a:ea typeface="+mn-ea"/>
                <a:cs typeface="+mn-cs"/>
                <a:hlinkClick r:id="rId3" tooltip="Non-interactive"/>
              </a:rPr>
              <a:t>non-interactive</a:t>
            </a:r>
            <a:r>
              <a:rPr lang="en-US" sz="1500" b="0" i="0" kern="1200" dirty="0" smtClean="0">
                <a:solidFill>
                  <a:schemeClr val="tx1"/>
                </a:solidFill>
                <a:effectLst/>
                <a:latin typeface="+mn-lt"/>
                <a:ea typeface="+mn-ea"/>
                <a:cs typeface="+mn-cs"/>
              </a:rPr>
              <a:t> computer system, particularly </a:t>
            </a:r>
            <a:r>
              <a:rPr lang="en-US" sz="1500" b="0" i="0" u="none" strike="noStrike" kern="1200" dirty="0" smtClean="0">
                <a:solidFill>
                  <a:schemeClr val="tx1"/>
                </a:solidFill>
                <a:effectLst/>
                <a:latin typeface="+mn-lt"/>
                <a:ea typeface="+mn-ea"/>
                <a:cs typeface="+mn-cs"/>
                <a:hlinkClick r:id="rId4" tooltip="IBM"/>
              </a:rPr>
              <a:t>IBM</a:t>
            </a:r>
            <a:r>
              <a:rPr lang="en-US" sz="1500" b="0" i="0" kern="1200" dirty="0" smtClean="0">
                <a:solidFill>
                  <a:schemeClr val="tx1"/>
                </a:solidFill>
                <a:effectLst/>
                <a:latin typeface="+mn-lt"/>
                <a:ea typeface="+mn-ea"/>
                <a:cs typeface="+mn-cs"/>
              </a:rPr>
              <a:t> </a:t>
            </a:r>
            <a:r>
              <a:rPr lang="en-US" sz="1500" b="0" i="0" u="none" strike="noStrike" kern="1200" dirty="0" smtClean="0">
                <a:solidFill>
                  <a:schemeClr val="tx1"/>
                </a:solidFill>
                <a:effectLst/>
                <a:latin typeface="+mn-lt"/>
                <a:ea typeface="+mn-ea"/>
                <a:cs typeface="+mn-cs"/>
                <a:hlinkClick r:id="rId5" tooltip="Mainframe"/>
              </a:rPr>
              <a:t>mainframes</a:t>
            </a:r>
            <a:r>
              <a:rPr lang="en-US" sz="1500" b="0" i="0" kern="1200" dirty="0" smtClean="0">
                <a:solidFill>
                  <a:schemeClr val="tx1"/>
                </a:solidFill>
                <a:effectLst/>
                <a:latin typeface="+mn-lt"/>
                <a:ea typeface="+mn-ea"/>
                <a:cs typeface="+mn-cs"/>
              </a:rPr>
              <a:t>, a </a:t>
            </a:r>
            <a:r>
              <a:rPr lang="en-US" sz="1500" b="1" i="0" kern="1200" dirty="0" smtClean="0">
                <a:solidFill>
                  <a:schemeClr val="tx1"/>
                </a:solidFill>
                <a:effectLst/>
                <a:latin typeface="+mn-lt"/>
                <a:ea typeface="+mn-ea"/>
                <a:cs typeface="+mn-cs"/>
              </a:rPr>
              <a:t>job stream</a:t>
            </a:r>
            <a:r>
              <a:rPr lang="en-US" sz="1500" b="0" i="0" kern="1200" dirty="0" smtClean="0">
                <a:solidFill>
                  <a:schemeClr val="tx1"/>
                </a:solidFill>
                <a:effectLst/>
                <a:latin typeface="+mn-lt"/>
                <a:ea typeface="+mn-ea"/>
                <a:cs typeface="+mn-cs"/>
              </a:rPr>
              <a:t>, </a:t>
            </a:r>
            <a:r>
              <a:rPr lang="en-US" sz="1500" b="1" i="0" kern="1200" dirty="0" err="1" smtClean="0">
                <a:solidFill>
                  <a:schemeClr val="tx1"/>
                </a:solidFill>
                <a:effectLst/>
                <a:latin typeface="+mn-lt"/>
                <a:ea typeface="+mn-ea"/>
                <a:cs typeface="+mn-cs"/>
              </a:rPr>
              <a:t>jobstream</a:t>
            </a:r>
            <a:r>
              <a:rPr lang="en-US" sz="1500" b="0" i="0" kern="1200" dirty="0" smtClean="0">
                <a:solidFill>
                  <a:schemeClr val="tx1"/>
                </a:solidFill>
                <a:effectLst/>
                <a:latin typeface="+mn-lt"/>
                <a:ea typeface="+mn-ea"/>
                <a:cs typeface="+mn-cs"/>
              </a:rPr>
              <a:t>, or simply </a:t>
            </a:r>
            <a:r>
              <a:rPr lang="en-US" sz="1500" b="1" i="0" u="none" strike="noStrike" kern="1200" dirty="0" smtClean="0">
                <a:solidFill>
                  <a:schemeClr val="tx1"/>
                </a:solidFill>
                <a:effectLst/>
                <a:latin typeface="+mn-lt"/>
                <a:ea typeface="+mn-ea"/>
                <a:cs typeface="+mn-cs"/>
                <a:hlinkClick r:id="rId6" tooltip="Job (computing)"/>
              </a:rPr>
              <a:t>job</a:t>
            </a:r>
            <a:r>
              <a:rPr lang="en-US" sz="1500" b="0" i="0" kern="1200" dirty="0" smtClean="0">
                <a:solidFill>
                  <a:schemeClr val="tx1"/>
                </a:solidFill>
                <a:effectLst/>
                <a:latin typeface="+mn-lt"/>
                <a:ea typeface="+mn-ea"/>
                <a:cs typeface="+mn-cs"/>
              </a:rPr>
              <a:t> is the sequence of </a:t>
            </a:r>
            <a:r>
              <a:rPr lang="en-US" sz="1500" b="0" i="0" u="none" strike="noStrike" kern="1200" dirty="0" smtClean="0">
                <a:solidFill>
                  <a:schemeClr val="tx1"/>
                </a:solidFill>
                <a:effectLst/>
                <a:latin typeface="+mn-lt"/>
                <a:ea typeface="+mn-ea"/>
                <a:cs typeface="+mn-cs"/>
                <a:hlinkClick r:id="rId7" tooltip="Job control language"/>
              </a:rPr>
              <a:t>job control language</a:t>
            </a:r>
            <a:r>
              <a:rPr lang="en-US" sz="1500" b="0" i="0" kern="1200" dirty="0" smtClean="0">
                <a:solidFill>
                  <a:schemeClr val="tx1"/>
                </a:solidFill>
                <a:effectLst/>
                <a:latin typeface="+mn-lt"/>
                <a:ea typeface="+mn-ea"/>
                <a:cs typeface="+mn-cs"/>
              </a:rPr>
              <a:t> statements (JCL) and data (called </a:t>
            </a:r>
            <a:r>
              <a:rPr lang="en-US" sz="1500" b="0" i="1" kern="1200" dirty="0" err="1" smtClean="0">
                <a:solidFill>
                  <a:schemeClr val="tx1"/>
                </a:solidFill>
                <a:effectLst/>
                <a:latin typeface="+mn-lt"/>
                <a:ea typeface="+mn-ea"/>
                <a:cs typeface="+mn-cs"/>
              </a:rPr>
              <a:t>instream</a:t>
            </a:r>
            <a:r>
              <a:rPr lang="en-US" sz="1500" b="0" i="1" kern="1200" dirty="0" smtClean="0">
                <a:solidFill>
                  <a:schemeClr val="tx1"/>
                </a:solidFill>
                <a:effectLst/>
                <a:latin typeface="+mn-lt"/>
                <a:ea typeface="+mn-ea"/>
                <a:cs typeface="+mn-cs"/>
              </a:rPr>
              <a:t> data</a:t>
            </a:r>
            <a:r>
              <a:rPr lang="en-US" sz="1500" b="0" i="0" kern="1200" dirty="0" smtClean="0">
                <a:solidFill>
                  <a:schemeClr val="tx1"/>
                </a:solidFill>
                <a:effectLst/>
                <a:latin typeface="+mn-lt"/>
                <a:ea typeface="+mn-ea"/>
                <a:cs typeface="+mn-cs"/>
              </a:rPr>
              <a:t>) that comprise a single "unit of work for an operating system".</a:t>
            </a:r>
            <a:r>
              <a:rPr lang="en-US" sz="1500" b="0" i="0" u="none" strike="noStrike" kern="1200" baseline="30000" dirty="0" smtClean="0">
                <a:solidFill>
                  <a:schemeClr val="tx1"/>
                </a:solidFill>
                <a:effectLst/>
                <a:latin typeface="+mn-lt"/>
                <a:ea typeface="+mn-ea"/>
                <a:cs typeface="+mn-cs"/>
                <a:hlinkClick r:id="rId8"/>
              </a:rPr>
              <a:t>[1]</a:t>
            </a:r>
            <a:r>
              <a:rPr lang="en-US" sz="1500" b="0" i="0" kern="1200" dirty="0" smtClean="0">
                <a:solidFill>
                  <a:schemeClr val="tx1"/>
                </a:solidFill>
                <a:effectLst/>
                <a:latin typeface="+mn-lt"/>
                <a:ea typeface="+mn-ea"/>
                <a:cs typeface="+mn-cs"/>
              </a:rPr>
              <a:t> The term </a:t>
            </a:r>
            <a:r>
              <a:rPr lang="en-US" sz="1500" b="0" i="1" kern="1200" dirty="0" smtClean="0">
                <a:solidFill>
                  <a:schemeClr val="tx1"/>
                </a:solidFill>
                <a:effectLst/>
                <a:latin typeface="+mn-lt"/>
                <a:ea typeface="+mn-ea"/>
                <a:cs typeface="+mn-cs"/>
              </a:rPr>
              <a:t>job</a:t>
            </a:r>
            <a:r>
              <a:rPr lang="en-US" sz="1500" b="0" i="0" kern="1200" dirty="0" smtClean="0">
                <a:solidFill>
                  <a:schemeClr val="tx1"/>
                </a:solidFill>
                <a:effectLst/>
                <a:latin typeface="+mn-lt"/>
                <a:ea typeface="+mn-ea"/>
                <a:cs typeface="+mn-cs"/>
              </a:rPr>
              <a:t> traditionally means a one-off piece of work, and is contrasted with a </a:t>
            </a:r>
            <a:r>
              <a:rPr lang="en-US" sz="1500" b="0" i="1" kern="1200" dirty="0" smtClean="0">
                <a:solidFill>
                  <a:schemeClr val="tx1"/>
                </a:solidFill>
                <a:effectLst/>
                <a:latin typeface="+mn-lt"/>
                <a:ea typeface="+mn-ea"/>
                <a:cs typeface="+mn-cs"/>
              </a:rPr>
              <a:t>batch</a:t>
            </a:r>
            <a:r>
              <a:rPr lang="en-US" sz="1500" b="0" i="0" kern="1200" dirty="0" smtClean="0">
                <a:solidFill>
                  <a:schemeClr val="tx1"/>
                </a:solidFill>
                <a:effectLst/>
                <a:latin typeface="+mn-lt"/>
                <a:ea typeface="+mn-ea"/>
                <a:cs typeface="+mn-cs"/>
              </a:rPr>
              <a:t>(executing the same steps over many inputs), but non-interactive computation has come to be called "</a:t>
            </a:r>
            <a:r>
              <a:rPr lang="en-US" sz="1500" b="0" i="0" u="none" strike="noStrike" kern="1200" dirty="0" smtClean="0">
                <a:solidFill>
                  <a:schemeClr val="tx1"/>
                </a:solidFill>
                <a:effectLst/>
                <a:latin typeface="+mn-lt"/>
                <a:ea typeface="+mn-ea"/>
                <a:cs typeface="+mn-cs"/>
                <a:hlinkClick r:id="rId9" tooltip="Batch processing"/>
              </a:rPr>
              <a:t>batch processing</a:t>
            </a:r>
            <a:r>
              <a:rPr lang="en-US" sz="1500" b="0" i="0" kern="1200" dirty="0" smtClean="0">
                <a:solidFill>
                  <a:schemeClr val="tx1"/>
                </a:solidFill>
                <a:effectLst/>
                <a:latin typeface="+mn-lt"/>
                <a:ea typeface="+mn-ea"/>
                <a:cs typeface="+mn-cs"/>
              </a:rPr>
              <a:t>", and thus a unit of batch processing is often called a </a:t>
            </a:r>
            <a:r>
              <a:rPr lang="en-US" sz="1500" b="0" i="1" kern="1200" dirty="0" smtClean="0">
                <a:solidFill>
                  <a:schemeClr val="tx1"/>
                </a:solidFill>
                <a:effectLst/>
                <a:latin typeface="+mn-lt"/>
                <a:ea typeface="+mn-ea"/>
                <a:cs typeface="+mn-cs"/>
              </a:rPr>
              <a:t>job</a:t>
            </a:r>
            <a:r>
              <a:rPr lang="en-US" sz="1500" b="0" i="0" kern="1200" dirty="0" smtClean="0">
                <a:solidFill>
                  <a:schemeClr val="tx1"/>
                </a:solidFill>
                <a:effectLst/>
                <a:latin typeface="+mn-lt"/>
                <a:ea typeface="+mn-ea"/>
                <a:cs typeface="+mn-cs"/>
              </a:rPr>
              <a:t>, or by the oxymoronic term </a:t>
            </a:r>
            <a:r>
              <a:rPr lang="en-US" sz="1500" b="0" i="0" u="none" strike="noStrike" kern="1200" dirty="0" smtClean="0">
                <a:solidFill>
                  <a:schemeClr val="tx1"/>
                </a:solidFill>
                <a:effectLst/>
                <a:latin typeface="+mn-lt"/>
                <a:ea typeface="+mn-ea"/>
                <a:cs typeface="+mn-cs"/>
                <a:hlinkClick r:id="rId10" tooltip="Batch job"/>
              </a:rPr>
              <a:t>batch job</a:t>
            </a:r>
            <a:r>
              <a:rPr lang="en-US" sz="1500" b="0" i="0" kern="1200" dirty="0" smtClean="0">
                <a:solidFill>
                  <a:schemeClr val="tx1"/>
                </a:solidFill>
                <a:effectLst/>
                <a:latin typeface="+mn-lt"/>
                <a:ea typeface="+mn-ea"/>
                <a:cs typeface="+mn-cs"/>
              </a:rPr>
              <a:t>; see </a:t>
            </a:r>
            <a:r>
              <a:rPr lang="en-US" sz="1500" b="0" i="1" u="none" strike="noStrike" kern="1200" dirty="0" smtClean="0">
                <a:solidFill>
                  <a:schemeClr val="tx1"/>
                </a:solidFill>
                <a:effectLst/>
                <a:latin typeface="+mn-lt"/>
                <a:ea typeface="+mn-ea"/>
                <a:cs typeface="+mn-cs"/>
                <a:hlinkClick r:id="rId6" tooltip="Job (computing)"/>
              </a:rPr>
              <a:t>job</a:t>
            </a:r>
            <a:r>
              <a:rPr lang="en-US" sz="1500" b="0" i="0" kern="1200" dirty="0" smtClean="0">
                <a:solidFill>
                  <a:schemeClr val="tx1"/>
                </a:solidFill>
                <a:effectLst/>
                <a:latin typeface="+mn-lt"/>
                <a:ea typeface="+mn-ea"/>
                <a:cs typeface="+mn-cs"/>
              </a:rPr>
              <a:t> for details. Performing a job consists of </a:t>
            </a:r>
            <a:r>
              <a:rPr lang="en-US" sz="1500" b="0" i="0" u="none" strike="noStrike" kern="1200" dirty="0" smtClean="0">
                <a:solidFill>
                  <a:schemeClr val="tx1"/>
                </a:solidFill>
                <a:effectLst/>
                <a:latin typeface="+mn-lt"/>
                <a:ea typeface="+mn-ea"/>
                <a:cs typeface="+mn-cs"/>
                <a:hlinkClick r:id="rId11" tooltip="Execution (computing)"/>
              </a:rPr>
              <a:t>executing</a:t>
            </a:r>
            <a:r>
              <a:rPr lang="en-US" sz="1500" b="0" i="0" kern="1200" dirty="0" smtClean="0">
                <a:solidFill>
                  <a:schemeClr val="tx1"/>
                </a:solidFill>
                <a:effectLst/>
                <a:latin typeface="+mn-lt"/>
                <a:ea typeface="+mn-ea"/>
                <a:cs typeface="+mn-cs"/>
              </a:rPr>
              <a:t> one or more </a:t>
            </a:r>
            <a:r>
              <a:rPr lang="en-US" sz="1500" b="0" i="0" u="none" strike="noStrike" kern="1200" dirty="0" smtClean="0">
                <a:solidFill>
                  <a:schemeClr val="tx1"/>
                </a:solidFill>
                <a:effectLst/>
                <a:latin typeface="+mn-lt"/>
                <a:ea typeface="+mn-ea"/>
                <a:cs typeface="+mn-cs"/>
                <a:hlinkClick r:id="rId12" tooltip="Computer program"/>
              </a:rPr>
              <a:t>programs</a:t>
            </a:r>
            <a:r>
              <a:rPr lang="en-US" sz="1500" b="0" i="0" kern="1200" dirty="0" smtClean="0">
                <a:solidFill>
                  <a:schemeClr val="tx1"/>
                </a:solidFill>
                <a:effectLst/>
                <a:latin typeface="+mn-lt"/>
                <a:ea typeface="+mn-ea"/>
                <a:cs typeface="+mn-cs"/>
              </a:rPr>
              <a:t>. Each program execution, called a </a:t>
            </a:r>
            <a:r>
              <a:rPr lang="en-US" sz="1500" b="0" i="1" kern="1200" dirty="0" smtClean="0">
                <a:solidFill>
                  <a:schemeClr val="tx1"/>
                </a:solidFill>
                <a:effectLst/>
                <a:latin typeface="+mn-lt"/>
                <a:ea typeface="+mn-ea"/>
                <a:cs typeface="+mn-cs"/>
              </a:rPr>
              <a:t>job step</a:t>
            </a:r>
            <a:r>
              <a:rPr lang="en-US" sz="1500" b="0" i="0" kern="1200" dirty="0" smtClean="0">
                <a:solidFill>
                  <a:schemeClr val="tx1"/>
                </a:solidFill>
                <a:effectLst/>
                <a:latin typeface="+mn-lt"/>
                <a:ea typeface="+mn-ea"/>
                <a:cs typeface="+mn-cs"/>
              </a:rPr>
              <a:t>, </a:t>
            </a:r>
            <a:r>
              <a:rPr lang="en-US" sz="1500" b="0" i="1" kern="1200" dirty="0" err="1" smtClean="0">
                <a:solidFill>
                  <a:schemeClr val="tx1"/>
                </a:solidFill>
                <a:effectLst/>
                <a:latin typeface="+mn-lt"/>
                <a:ea typeface="+mn-ea"/>
                <a:cs typeface="+mn-cs"/>
              </a:rPr>
              <a:t>jobstep</a:t>
            </a:r>
            <a:r>
              <a:rPr lang="en-US" sz="1500" b="0" i="0" kern="1200" dirty="0" smtClean="0">
                <a:solidFill>
                  <a:schemeClr val="tx1"/>
                </a:solidFill>
                <a:effectLst/>
                <a:latin typeface="+mn-lt"/>
                <a:ea typeface="+mn-ea"/>
                <a:cs typeface="+mn-cs"/>
              </a:rPr>
              <a:t>, </a:t>
            </a:r>
            <a:r>
              <a:rPr lang="en-US" sz="1500" b="0" i="0" kern="1200" dirty="0" err="1" smtClean="0">
                <a:solidFill>
                  <a:schemeClr val="tx1"/>
                </a:solidFill>
                <a:effectLst/>
                <a:latin typeface="+mn-lt"/>
                <a:ea typeface="+mn-ea"/>
                <a:cs typeface="+mn-cs"/>
              </a:rPr>
              <a:t>or</a:t>
            </a:r>
            <a:r>
              <a:rPr lang="en-US" sz="1500" b="0" i="1" kern="1200" dirty="0" err="1" smtClean="0">
                <a:solidFill>
                  <a:schemeClr val="tx1"/>
                </a:solidFill>
                <a:effectLst/>
                <a:latin typeface="+mn-lt"/>
                <a:ea typeface="+mn-ea"/>
                <a:cs typeface="+mn-cs"/>
              </a:rPr>
              <a:t>step</a:t>
            </a:r>
            <a:r>
              <a:rPr lang="en-US" sz="1500" b="0" i="0" kern="1200" dirty="0" smtClean="0">
                <a:solidFill>
                  <a:schemeClr val="tx1"/>
                </a:solidFill>
                <a:effectLst/>
                <a:latin typeface="+mn-lt"/>
                <a:ea typeface="+mn-ea"/>
                <a:cs typeface="+mn-cs"/>
              </a:rPr>
              <a:t>, is usually related in some way to the others in the job. Steps in a job are executed sequentially, possibly depending on the results of previous steps, particularly in batch processing.</a:t>
            </a:r>
          </a:p>
          <a:p>
            <a:r>
              <a:rPr lang="en-US" sz="1500" b="0" i="0" kern="1200" dirty="0" smtClean="0">
                <a:solidFill>
                  <a:schemeClr val="tx1"/>
                </a:solidFill>
                <a:effectLst/>
                <a:latin typeface="+mn-lt"/>
                <a:ea typeface="+mn-ea"/>
                <a:cs typeface="+mn-cs"/>
              </a:rPr>
              <a:t>The term "job stream" is particularly associated with mainframes; in the </a:t>
            </a:r>
            <a:r>
              <a:rPr lang="en-US" sz="1500" b="0" i="0" u="none" strike="noStrike" kern="1200" dirty="0" smtClean="0">
                <a:solidFill>
                  <a:schemeClr val="tx1"/>
                </a:solidFill>
                <a:effectLst/>
                <a:latin typeface="+mn-lt"/>
                <a:ea typeface="+mn-ea"/>
                <a:cs typeface="+mn-cs"/>
                <a:hlinkClick r:id="rId4" tooltip="IBM"/>
              </a:rPr>
              <a:t>IBM</a:t>
            </a:r>
            <a:r>
              <a:rPr lang="en-US" sz="1500" b="0" i="0" kern="1200" dirty="0" smtClean="0">
                <a:solidFill>
                  <a:schemeClr val="tx1"/>
                </a:solidFill>
                <a:effectLst/>
                <a:latin typeface="+mn-lt"/>
                <a:ea typeface="+mn-ea"/>
                <a:cs typeface="+mn-cs"/>
              </a:rPr>
              <a:t> </a:t>
            </a:r>
            <a:r>
              <a:rPr lang="en-US" sz="1500" b="0" i="0" u="none" strike="noStrike" kern="1200" dirty="0" smtClean="0">
                <a:solidFill>
                  <a:schemeClr val="tx1"/>
                </a:solidFill>
                <a:effectLst/>
                <a:latin typeface="+mn-lt"/>
                <a:ea typeface="+mn-ea"/>
                <a:cs typeface="+mn-cs"/>
                <a:hlinkClick r:id="rId13" tooltip="Z/OS"/>
              </a:rPr>
              <a:t>z/OS</a:t>
            </a:r>
            <a:r>
              <a:rPr lang="en-US" sz="1500" b="0" i="0" kern="1200" dirty="0" smtClean="0">
                <a:solidFill>
                  <a:schemeClr val="tx1"/>
                </a:solidFill>
                <a:effectLst/>
                <a:latin typeface="+mn-lt"/>
                <a:ea typeface="+mn-ea"/>
                <a:cs typeface="+mn-cs"/>
              </a:rPr>
              <a:t> operating system, a job is initiated by a // JOB and terminated by the next // JOB or //statement. Each job step consists of one // EXEC statement indicating the program to be executed and usually multiple // DD statements defining the </a:t>
            </a:r>
            <a:r>
              <a:rPr lang="en-US" sz="1500" b="0" i="0" u="none" strike="noStrike" kern="1200" dirty="0" smtClean="0">
                <a:solidFill>
                  <a:schemeClr val="tx1"/>
                </a:solidFill>
                <a:effectLst/>
                <a:latin typeface="+mn-lt"/>
                <a:ea typeface="+mn-ea"/>
                <a:cs typeface="+mn-cs"/>
                <a:hlinkClick r:id="rId14" tooltip="Computer file"/>
              </a:rPr>
              <a:t>files</a:t>
            </a:r>
            <a:r>
              <a:rPr lang="en-US" sz="1500" b="0" i="0" kern="1200" dirty="0" smtClean="0">
                <a:solidFill>
                  <a:schemeClr val="tx1"/>
                </a:solidFill>
                <a:effectLst/>
                <a:latin typeface="+mn-lt"/>
                <a:ea typeface="+mn-ea"/>
                <a:cs typeface="+mn-cs"/>
              </a:rPr>
              <a:t> and devices to be used.</a:t>
            </a:r>
          </a:p>
          <a:p>
            <a:r>
              <a:rPr lang="en-US" sz="1500" b="0" i="0" kern="1200" dirty="0" smtClean="0">
                <a:solidFill>
                  <a:schemeClr val="tx1"/>
                </a:solidFill>
                <a:effectLst/>
                <a:latin typeface="+mn-lt"/>
                <a:ea typeface="+mn-ea"/>
                <a:cs typeface="+mn-cs"/>
              </a:rPr>
              <a:t>Example[</a:t>
            </a:r>
            <a:r>
              <a:rPr lang="en-US" sz="1500" b="0" i="0" u="none" strike="noStrike" kern="1200" dirty="0" smtClean="0">
                <a:solidFill>
                  <a:schemeClr val="tx1"/>
                </a:solidFill>
                <a:effectLst/>
                <a:latin typeface="+mn-lt"/>
                <a:ea typeface="+mn-ea"/>
                <a:cs typeface="+mn-cs"/>
                <a:hlinkClick r:id="rId15" tooltip="Edit section: Example"/>
              </a:rPr>
              <a:t>edit</a:t>
            </a:r>
            <a:r>
              <a:rPr lang="en-US" sz="1500" b="0" i="0" kern="1200" dirty="0" smtClean="0">
                <a:solidFill>
                  <a:schemeClr val="tx1"/>
                </a:solidFill>
                <a:effectLst/>
                <a:latin typeface="+mn-lt"/>
                <a:ea typeface="+mn-ea"/>
                <a:cs typeface="+mn-cs"/>
              </a:rPr>
              <a:t>]</a:t>
            </a:r>
          </a:p>
          <a:p>
            <a:r>
              <a:rPr lang="en-US" sz="1500" b="0" i="0" kern="1200" dirty="0" smtClean="0">
                <a:solidFill>
                  <a:schemeClr val="tx1"/>
                </a:solidFill>
                <a:effectLst/>
                <a:latin typeface="+mn-lt"/>
                <a:ea typeface="+mn-ea"/>
                <a:cs typeface="+mn-cs"/>
              </a:rPr>
              <a:t>A simple example of a job stream is a system to print payroll checks which might consist of the following steps, performed on a batch of inputs:</a:t>
            </a:r>
          </a:p>
          <a:p>
            <a:r>
              <a:rPr lang="en-US" sz="1500" b="0" i="0" kern="1200" dirty="0" smtClean="0">
                <a:solidFill>
                  <a:schemeClr val="tx1"/>
                </a:solidFill>
                <a:effectLst/>
                <a:latin typeface="+mn-lt"/>
                <a:ea typeface="+mn-ea"/>
                <a:cs typeface="+mn-cs"/>
              </a:rPr>
              <a:t>Read a file of data containing employee id numbers and hours worked for the current pay period (batch of input data). Validate the data to check that the employee numbers are valid and that the hours worked are reasonable.</a:t>
            </a:r>
          </a:p>
          <a:p>
            <a:r>
              <a:rPr lang="en-US" sz="1500" b="0" i="0" kern="1200" dirty="0" smtClean="0">
                <a:solidFill>
                  <a:schemeClr val="tx1"/>
                </a:solidFill>
                <a:effectLst/>
                <a:latin typeface="+mn-lt"/>
                <a:ea typeface="+mn-ea"/>
                <a:cs typeface="+mn-cs"/>
              </a:rPr>
              <a:t>Compute salary and deductions for the current pay period based on hours input and pay rate and deductions from the employee's master record. Update the employee master "year-to-date" figures and create a file of records containing information to be used in the following steps.</a:t>
            </a:r>
          </a:p>
          <a:p>
            <a:r>
              <a:rPr lang="en-US" sz="1500" b="0" i="0" kern="1200" dirty="0" smtClean="0">
                <a:solidFill>
                  <a:schemeClr val="tx1"/>
                </a:solidFill>
                <a:effectLst/>
                <a:latin typeface="+mn-lt"/>
                <a:ea typeface="+mn-ea"/>
                <a:cs typeface="+mn-cs"/>
              </a:rPr>
              <a:t>Print payroll checks using the data created in the previous step.</a:t>
            </a:r>
          </a:p>
          <a:p>
            <a:r>
              <a:rPr lang="en-US" sz="1500" b="0" i="0" kern="1200" dirty="0" smtClean="0">
                <a:solidFill>
                  <a:schemeClr val="tx1"/>
                </a:solidFill>
                <a:effectLst/>
                <a:latin typeface="+mn-lt"/>
                <a:ea typeface="+mn-ea"/>
                <a:cs typeface="+mn-cs"/>
              </a:rPr>
              <a:t>Update bank account balance to reflect check numbers and amounts written.</a:t>
            </a:r>
          </a:p>
          <a:p>
            <a:r>
              <a:rPr lang="en-US" sz="1500" b="0" i="0" kern="1200" dirty="0" smtClean="0">
                <a:solidFill>
                  <a:schemeClr val="tx1"/>
                </a:solidFill>
                <a:effectLst/>
                <a:latin typeface="+mn-lt"/>
                <a:ea typeface="+mn-ea"/>
                <a:cs typeface="+mn-cs"/>
              </a:rPr>
              <a:t>Each step depends on successful completion of the previous step. For example, if incorrect data is input to the first step the job might terminate without executing the subsequent steps to allow the payroll department to correct the data and rerun the edit. If there are no errors the job will run to completion with no manual intervention.</a:t>
            </a:r>
          </a:p>
          <a:p>
            <a:pPr eaLnBrk="1" hangingPunct="1"/>
            <a:endParaRPr lang="en-US" dirty="0" smtClean="0"/>
          </a:p>
        </p:txBody>
      </p:sp>
    </p:spTree>
    <p:extLst>
      <p:ext uri="{BB962C8B-B14F-4D97-AF65-F5344CB8AC3E}">
        <p14:creationId xmlns:p14="http://schemas.microsoft.com/office/powerpoint/2010/main" val="31111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43</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normAutofit fontScale="62500" lnSpcReduction="20000"/>
          </a:bodyPr>
          <a:lstStyle/>
          <a:p>
            <a:r>
              <a:rPr lang="en-US" sz="1500" b="0" i="0" kern="1200" dirty="0" smtClean="0">
                <a:solidFill>
                  <a:schemeClr val="tx1"/>
                </a:solidFill>
                <a:effectLst/>
                <a:latin typeface="+mn-lt"/>
                <a:ea typeface="+mn-ea"/>
                <a:cs typeface="+mn-cs"/>
              </a:rPr>
              <a:t>In a </a:t>
            </a:r>
            <a:r>
              <a:rPr lang="en-US" sz="1500" b="0" i="0" u="none" strike="noStrike" kern="1200" dirty="0" smtClean="0">
                <a:solidFill>
                  <a:schemeClr val="tx1"/>
                </a:solidFill>
                <a:effectLst/>
                <a:latin typeface="+mn-lt"/>
                <a:ea typeface="+mn-ea"/>
                <a:cs typeface="+mn-cs"/>
                <a:hlinkClick r:id="rId3" tooltip="Non-interactive"/>
              </a:rPr>
              <a:t>non-interactive</a:t>
            </a:r>
            <a:r>
              <a:rPr lang="en-US" sz="1500" b="0" i="0" kern="1200" dirty="0" smtClean="0">
                <a:solidFill>
                  <a:schemeClr val="tx1"/>
                </a:solidFill>
                <a:effectLst/>
                <a:latin typeface="+mn-lt"/>
                <a:ea typeface="+mn-ea"/>
                <a:cs typeface="+mn-cs"/>
              </a:rPr>
              <a:t> computer system, particularly </a:t>
            </a:r>
            <a:r>
              <a:rPr lang="en-US" sz="1500" b="0" i="0" u="none" strike="noStrike" kern="1200" dirty="0" smtClean="0">
                <a:solidFill>
                  <a:schemeClr val="tx1"/>
                </a:solidFill>
                <a:effectLst/>
                <a:latin typeface="+mn-lt"/>
                <a:ea typeface="+mn-ea"/>
                <a:cs typeface="+mn-cs"/>
                <a:hlinkClick r:id="rId4" tooltip="IBM"/>
              </a:rPr>
              <a:t>IBM</a:t>
            </a:r>
            <a:r>
              <a:rPr lang="en-US" sz="1500" b="0" i="0" kern="1200" dirty="0" smtClean="0">
                <a:solidFill>
                  <a:schemeClr val="tx1"/>
                </a:solidFill>
                <a:effectLst/>
                <a:latin typeface="+mn-lt"/>
                <a:ea typeface="+mn-ea"/>
                <a:cs typeface="+mn-cs"/>
              </a:rPr>
              <a:t> </a:t>
            </a:r>
            <a:r>
              <a:rPr lang="en-US" sz="1500" b="0" i="0" u="none" strike="noStrike" kern="1200" dirty="0" smtClean="0">
                <a:solidFill>
                  <a:schemeClr val="tx1"/>
                </a:solidFill>
                <a:effectLst/>
                <a:latin typeface="+mn-lt"/>
                <a:ea typeface="+mn-ea"/>
                <a:cs typeface="+mn-cs"/>
                <a:hlinkClick r:id="rId5" tooltip="Mainframe"/>
              </a:rPr>
              <a:t>mainframes</a:t>
            </a:r>
            <a:r>
              <a:rPr lang="en-US" sz="1500" b="0" i="0" kern="1200" dirty="0" smtClean="0">
                <a:solidFill>
                  <a:schemeClr val="tx1"/>
                </a:solidFill>
                <a:effectLst/>
                <a:latin typeface="+mn-lt"/>
                <a:ea typeface="+mn-ea"/>
                <a:cs typeface="+mn-cs"/>
              </a:rPr>
              <a:t>, a </a:t>
            </a:r>
            <a:r>
              <a:rPr lang="en-US" sz="1500" b="1" i="0" kern="1200" dirty="0" smtClean="0">
                <a:solidFill>
                  <a:schemeClr val="tx1"/>
                </a:solidFill>
                <a:effectLst/>
                <a:latin typeface="+mn-lt"/>
                <a:ea typeface="+mn-ea"/>
                <a:cs typeface="+mn-cs"/>
              </a:rPr>
              <a:t>job stream</a:t>
            </a:r>
            <a:r>
              <a:rPr lang="en-US" sz="1500" b="0" i="0" kern="1200" dirty="0" smtClean="0">
                <a:solidFill>
                  <a:schemeClr val="tx1"/>
                </a:solidFill>
                <a:effectLst/>
                <a:latin typeface="+mn-lt"/>
                <a:ea typeface="+mn-ea"/>
                <a:cs typeface="+mn-cs"/>
              </a:rPr>
              <a:t>, </a:t>
            </a:r>
            <a:r>
              <a:rPr lang="en-US" sz="1500" b="1" i="0" kern="1200" dirty="0" err="1" smtClean="0">
                <a:solidFill>
                  <a:schemeClr val="tx1"/>
                </a:solidFill>
                <a:effectLst/>
                <a:latin typeface="+mn-lt"/>
                <a:ea typeface="+mn-ea"/>
                <a:cs typeface="+mn-cs"/>
              </a:rPr>
              <a:t>jobstream</a:t>
            </a:r>
            <a:r>
              <a:rPr lang="en-US" sz="1500" b="0" i="0" kern="1200" dirty="0" smtClean="0">
                <a:solidFill>
                  <a:schemeClr val="tx1"/>
                </a:solidFill>
                <a:effectLst/>
                <a:latin typeface="+mn-lt"/>
                <a:ea typeface="+mn-ea"/>
                <a:cs typeface="+mn-cs"/>
              </a:rPr>
              <a:t>, or simply </a:t>
            </a:r>
            <a:r>
              <a:rPr lang="en-US" sz="1500" b="1" i="0" u="none" strike="noStrike" kern="1200" dirty="0" smtClean="0">
                <a:solidFill>
                  <a:schemeClr val="tx1"/>
                </a:solidFill>
                <a:effectLst/>
                <a:latin typeface="+mn-lt"/>
                <a:ea typeface="+mn-ea"/>
                <a:cs typeface="+mn-cs"/>
                <a:hlinkClick r:id="rId6" tooltip="Job (computing)"/>
              </a:rPr>
              <a:t>job</a:t>
            </a:r>
            <a:r>
              <a:rPr lang="en-US" sz="1500" b="0" i="0" kern="1200" dirty="0" smtClean="0">
                <a:solidFill>
                  <a:schemeClr val="tx1"/>
                </a:solidFill>
                <a:effectLst/>
                <a:latin typeface="+mn-lt"/>
                <a:ea typeface="+mn-ea"/>
                <a:cs typeface="+mn-cs"/>
              </a:rPr>
              <a:t> is the sequence of </a:t>
            </a:r>
            <a:r>
              <a:rPr lang="en-US" sz="1500" b="0" i="0" u="none" strike="noStrike" kern="1200" dirty="0" smtClean="0">
                <a:solidFill>
                  <a:schemeClr val="tx1"/>
                </a:solidFill>
                <a:effectLst/>
                <a:latin typeface="+mn-lt"/>
                <a:ea typeface="+mn-ea"/>
                <a:cs typeface="+mn-cs"/>
                <a:hlinkClick r:id="rId7" tooltip="Job control language"/>
              </a:rPr>
              <a:t>job control language</a:t>
            </a:r>
            <a:r>
              <a:rPr lang="en-US" sz="1500" b="0" i="0" kern="1200" dirty="0" smtClean="0">
                <a:solidFill>
                  <a:schemeClr val="tx1"/>
                </a:solidFill>
                <a:effectLst/>
                <a:latin typeface="+mn-lt"/>
                <a:ea typeface="+mn-ea"/>
                <a:cs typeface="+mn-cs"/>
              </a:rPr>
              <a:t> statements (JCL) and data (called </a:t>
            </a:r>
            <a:r>
              <a:rPr lang="en-US" sz="1500" b="0" i="1" kern="1200" dirty="0" err="1" smtClean="0">
                <a:solidFill>
                  <a:schemeClr val="tx1"/>
                </a:solidFill>
                <a:effectLst/>
                <a:latin typeface="+mn-lt"/>
                <a:ea typeface="+mn-ea"/>
                <a:cs typeface="+mn-cs"/>
              </a:rPr>
              <a:t>instream</a:t>
            </a:r>
            <a:r>
              <a:rPr lang="en-US" sz="1500" b="0" i="1" kern="1200" dirty="0" smtClean="0">
                <a:solidFill>
                  <a:schemeClr val="tx1"/>
                </a:solidFill>
                <a:effectLst/>
                <a:latin typeface="+mn-lt"/>
                <a:ea typeface="+mn-ea"/>
                <a:cs typeface="+mn-cs"/>
              </a:rPr>
              <a:t> data</a:t>
            </a:r>
            <a:r>
              <a:rPr lang="en-US" sz="1500" b="0" i="0" kern="1200" dirty="0" smtClean="0">
                <a:solidFill>
                  <a:schemeClr val="tx1"/>
                </a:solidFill>
                <a:effectLst/>
                <a:latin typeface="+mn-lt"/>
                <a:ea typeface="+mn-ea"/>
                <a:cs typeface="+mn-cs"/>
              </a:rPr>
              <a:t>) that comprise a single "unit of work for an operating system".</a:t>
            </a:r>
            <a:r>
              <a:rPr lang="en-US" sz="1500" b="0" i="0" u="none" strike="noStrike" kern="1200" baseline="30000" dirty="0" smtClean="0">
                <a:solidFill>
                  <a:schemeClr val="tx1"/>
                </a:solidFill>
                <a:effectLst/>
                <a:latin typeface="+mn-lt"/>
                <a:ea typeface="+mn-ea"/>
                <a:cs typeface="+mn-cs"/>
                <a:hlinkClick r:id="rId8"/>
              </a:rPr>
              <a:t>[1]</a:t>
            </a:r>
            <a:r>
              <a:rPr lang="en-US" sz="1500" b="0" i="0" kern="1200" dirty="0" smtClean="0">
                <a:solidFill>
                  <a:schemeClr val="tx1"/>
                </a:solidFill>
                <a:effectLst/>
                <a:latin typeface="+mn-lt"/>
                <a:ea typeface="+mn-ea"/>
                <a:cs typeface="+mn-cs"/>
              </a:rPr>
              <a:t> The term </a:t>
            </a:r>
            <a:r>
              <a:rPr lang="en-US" sz="1500" b="0" i="1" kern="1200" dirty="0" smtClean="0">
                <a:solidFill>
                  <a:schemeClr val="tx1"/>
                </a:solidFill>
                <a:effectLst/>
                <a:latin typeface="+mn-lt"/>
                <a:ea typeface="+mn-ea"/>
                <a:cs typeface="+mn-cs"/>
              </a:rPr>
              <a:t>job</a:t>
            </a:r>
            <a:r>
              <a:rPr lang="en-US" sz="1500" b="0" i="0" kern="1200" dirty="0" smtClean="0">
                <a:solidFill>
                  <a:schemeClr val="tx1"/>
                </a:solidFill>
                <a:effectLst/>
                <a:latin typeface="+mn-lt"/>
                <a:ea typeface="+mn-ea"/>
                <a:cs typeface="+mn-cs"/>
              </a:rPr>
              <a:t> traditionally means a one-off piece of work, and is contrasted with a </a:t>
            </a:r>
            <a:r>
              <a:rPr lang="en-US" sz="1500" b="0" i="1" kern="1200" dirty="0" smtClean="0">
                <a:solidFill>
                  <a:schemeClr val="tx1"/>
                </a:solidFill>
                <a:effectLst/>
                <a:latin typeface="+mn-lt"/>
                <a:ea typeface="+mn-ea"/>
                <a:cs typeface="+mn-cs"/>
              </a:rPr>
              <a:t>batch</a:t>
            </a:r>
            <a:r>
              <a:rPr lang="en-US" sz="1500" b="0" i="0" kern="1200" dirty="0" smtClean="0">
                <a:solidFill>
                  <a:schemeClr val="tx1"/>
                </a:solidFill>
                <a:effectLst/>
                <a:latin typeface="+mn-lt"/>
                <a:ea typeface="+mn-ea"/>
                <a:cs typeface="+mn-cs"/>
              </a:rPr>
              <a:t>(executing the same steps over many inputs), but non-interactive computation has come to be called "</a:t>
            </a:r>
            <a:r>
              <a:rPr lang="en-US" sz="1500" b="0" i="0" u="none" strike="noStrike" kern="1200" dirty="0" smtClean="0">
                <a:solidFill>
                  <a:schemeClr val="tx1"/>
                </a:solidFill>
                <a:effectLst/>
                <a:latin typeface="+mn-lt"/>
                <a:ea typeface="+mn-ea"/>
                <a:cs typeface="+mn-cs"/>
                <a:hlinkClick r:id="rId9" tooltip="Batch processing"/>
              </a:rPr>
              <a:t>batch processing</a:t>
            </a:r>
            <a:r>
              <a:rPr lang="en-US" sz="1500" b="0" i="0" kern="1200" dirty="0" smtClean="0">
                <a:solidFill>
                  <a:schemeClr val="tx1"/>
                </a:solidFill>
                <a:effectLst/>
                <a:latin typeface="+mn-lt"/>
                <a:ea typeface="+mn-ea"/>
                <a:cs typeface="+mn-cs"/>
              </a:rPr>
              <a:t>", and thus a unit of batch processing is often called a </a:t>
            </a:r>
            <a:r>
              <a:rPr lang="en-US" sz="1500" b="0" i="1" kern="1200" dirty="0" smtClean="0">
                <a:solidFill>
                  <a:schemeClr val="tx1"/>
                </a:solidFill>
                <a:effectLst/>
                <a:latin typeface="+mn-lt"/>
                <a:ea typeface="+mn-ea"/>
                <a:cs typeface="+mn-cs"/>
              </a:rPr>
              <a:t>job</a:t>
            </a:r>
            <a:r>
              <a:rPr lang="en-US" sz="1500" b="0" i="0" kern="1200" dirty="0" smtClean="0">
                <a:solidFill>
                  <a:schemeClr val="tx1"/>
                </a:solidFill>
                <a:effectLst/>
                <a:latin typeface="+mn-lt"/>
                <a:ea typeface="+mn-ea"/>
                <a:cs typeface="+mn-cs"/>
              </a:rPr>
              <a:t>, or by the oxymoronic term </a:t>
            </a:r>
            <a:r>
              <a:rPr lang="en-US" sz="1500" b="0" i="0" u="none" strike="noStrike" kern="1200" dirty="0" smtClean="0">
                <a:solidFill>
                  <a:schemeClr val="tx1"/>
                </a:solidFill>
                <a:effectLst/>
                <a:latin typeface="+mn-lt"/>
                <a:ea typeface="+mn-ea"/>
                <a:cs typeface="+mn-cs"/>
                <a:hlinkClick r:id="rId10" tooltip="Batch job"/>
              </a:rPr>
              <a:t>batch job</a:t>
            </a:r>
            <a:r>
              <a:rPr lang="en-US" sz="1500" b="0" i="0" kern="1200" dirty="0" smtClean="0">
                <a:solidFill>
                  <a:schemeClr val="tx1"/>
                </a:solidFill>
                <a:effectLst/>
                <a:latin typeface="+mn-lt"/>
                <a:ea typeface="+mn-ea"/>
                <a:cs typeface="+mn-cs"/>
              </a:rPr>
              <a:t>; see </a:t>
            </a:r>
            <a:r>
              <a:rPr lang="en-US" sz="1500" b="0" i="1" u="none" strike="noStrike" kern="1200" dirty="0" smtClean="0">
                <a:solidFill>
                  <a:schemeClr val="tx1"/>
                </a:solidFill>
                <a:effectLst/>
                <a:latin typeface="+mn-lt"/>
                <a:ea typeface="+mn-ea"/>
                <a:cs typeface="+mn-cs"/>
                <a:hlinkClick r:id="rId6" tooltip="Job (computing)"/>
              </a:rPr>
              <a:t>job</a:t>
            </a:r>
            <a:r>
              <a:rPr lang="en-US" sz="1500" b="0" i="0" kern="1200" dirty="0" smtClean="0">
                <a:solidFill>
                  <a:schemeClr val="tx1"/>
                </a:solidFill>
                <a:effectLst/>
                <a:latin typeface="+mn-lt"/>
                <a:ea typeface="+mn-ea"/>
                <a:cs typeface="+mn-cs"/>
              </a:rPr>
              <a:t> for details. Performing a job consists of </a:t>
            </a:r>
            <a:r>
              <a:rPr lang="en-US" sz="1500" b="0" i="0" u="none" strike="noStrike" kern="1200" dirty="0" smtClean="0">
                <a:solidFill>
                  <a:schemeClr val="tx1"/>
                </a:solidFill>
                <a:effectLst/>
                <a:latin typeface="+mn-lt"/>
                <a:ea typeface="+mn-ea"/>
                <a:cs typeface="+mn-cs"/>
                <a:hlinkClick r:id="rId11" tooltip="Execution (computing)"/>
              </a:rPr>
              <a:t>executing</a:t>
            </a:r>
            <a:r>
              <a:rPr lang="en-US" sz="1500" b="0" i="0" kern="1200" dirty="0" smtClean="0">
                <a:solidFill>
                  <a:schemeClr val="tx1"/>
                </a:solidFill>
                <a:effectLst/>
                <a:latin typeface="+mn-lt"/>
                <a:ea typeface="+mn-ea"/>
                <a:cs typeface="+mn-cs"/>
              </a:rPr>
              <a:t> one or more </a:t>
            </a:r>
            <a:r>
              <a:rPr lang="en-US" sz="1500" b="0" i="0" u="none" strike="noStrike" kern="1200" dirty="0" smtClean="0">
                <a:solidFill>
                  <a:schemeClr val="tx1"/>
                </a:solidFill>
                <a:effectLst/>
                <a:latin typeface="+mn-lt"/>
                <a:ea typeface="+mn-ea"/>
                <a:cs typeface="+mn-cs"/>
                <a:hlinkClick r:id="rId12" tooltip="Computer program"/>
              </a:rPr>
              <a:t>programs</a:t>
            </a:r>
            <a:r>
              <a:rPr lang="en-US" sz="1500" b="0" i="0" kern="1200" dirty="0" smtClean="0">
                <a:solidFill>
                  <a:schemeClr val="tx1"/>
                </a:solidFill>
                <a:effectLst/>
                <a:latin typeface="+mn-lt"/>
                <a:ea typeface="+mn-ea"/>
                <a:cs typeface="+mn-cs"/>
              </a:rPr>
              <a:t>. Each program execution, called a </a:t>
            </a:r>
            <a:r>
              <a:rPr lang="en-US" sz="1500" b="0" i="1" kern="1200" dirty="0" smtClean="0">
                <a:solidFill>
                  <a:schemeClr val="tx1"/>
                </a:solidFill>
                <a:effectLst/>
                <a:latin typeface="+mn-lt"/>
                <a:ea typeface="+mn-ea"/>
                <a:cs typeface="+mn-cs"/>
              </a:rPr>
              <a:t>job step</a:t>
            </a:r>
            <a:r>
              <a:rPr lang="en-US" sz="1500" b="0" i="0" kern="1200" dirty="0" smtClean="0">
                <a:solidFill>
                  <a:schemeClr val="tx1"/>
                </a:solidFill>
                <a:effectLst/>
                <a:latin typeface="+mn-lt"/>
                <a:ea typeface="+mn-ea"/>
                <a:cs typeface="+mn-cs"/>
              </a:rPr>
              <a:t>, </a:t>
            </a:r>
            <a:r>
              <a:rPr lang="en-US" sz="1500" b="0" i="1" kern="1200" dirty="0" err="1" smtClean="0">
                <a:solidFill>
                  <a:schemeClr val="tx1"/>
                </a:solidFill>
                <a:effectLst/>
                <a:latin typeface="+mn-lt"/>
                <a:ea typeface="+mn-ea"/>
                <a:cs typeface="+mn-cs"/>
              </a:rPr>
              <a:t>jobstep</a:t>
            </a:r>
            <a:r>
              <a:rPr lang="en-US" sz="1500" b="0" i="0" kern="1200" dirty="0" smtClean="0">
                <a:solidFill>
                  <a:schemeClr val="tx1"/>
                </a:solidFill>
                <a:effectLst/>
                <a:latin typeface="+mn-lt"/>
                <a:ea typeface="+mn-ea"/>
                <a:cs typeface="+mn-cs"/>
              </a:rPr>
              <a:t>, </a:t>
            </a:r>
            <a:r>
              <a:rPr lang="en-US" sz="1500" b="0" i="0" kern="1200" dirty="0" err="1" smtClean="0">
                <a:solidFill>
                  <a:schemeClr val="tx1"/>
                </a:solidFill>
                <a:effectLst/>
                <a:latin typeface="+mn-lt"/>
                <a:ea typeface="+mn-ea"/>
                <a:cs typeface="+mn-cs"/>
              </a:rPr>
              <a:t>or</a:t>
            </a:r>
            <a:r>
              <a:rPr lang="en-US" sz="1500" b="0" i="1" kern="1200" dirty="0" err="1" smtClean="0">
                <a:solidFill>
                  <a:schemeClr val="tx1"/>
                </a:solidFill>
                <a:effectLst/>
                <a:latin typeface="+mn-lt"/>
                <a:ea typeface="+mn-ea"/>
                <a:cs typeface="+mn-cs"/>
              </a:rPr>
              <a:t>step</a:t>
            </a:r>
            <a:r>
              <a:rPr lang="en-US" sz="1500" b="0" i="0" kern="1200" dirty="0" smtClean="0">
                <a:solidFill>
                  <a:schemeClr val="tx1"/>
                </a:solidFill>
                <a:effectLst/>
                <a:latin typeface="+mn-lt"/>
                <a:ea typeface="+mn-ea"/>
                <a:cs typeface="+mn-cs"/>
              </a:rPr>
              <a:t>, is usually related in some way to the others in the job. Steps in a job are executed sequentially, possibly depending on the results of previous steps, particularly in batch processing.</a:t>
            </a:r>
          </a:p>
          <a:p>
            <a:r>
              <a:rPr lang="en-US" sz="1500" b="0" i="0" kern="1200" dirty="0" smtClean="0">
                <a:solidFill>
                  <a:schemeClr val="tx1"/>
                </a:solidFill>
                <a:effectLst/>
                <a:latin typeface="+mn-lt"/>
                <a:ea typeface="+mn-ea"/>
                <a:cs typeface="+mn-cs"/>
              </a:rPr>
              <a:t>The term "job stream" is particularly associated with mainframes; in the </a:t>
            </a:r>
            <a:r>
              <a:rPr lang="en-US" sz="1500" b="0" i="0" u="none" strike="noStrike" kern="1200" dirty="0" smtClean="0">
                <a:solidFill>
                  <a:schemeClr val="tx1"/>
                </a:solidFill>
                <a:effectLst/>
                <a:latin typeface="+mn-lt"/>
                <a:ea typeface="+mn-ea"/>
                <a:cs typeface="+mn-cs"/>
                <a:hlinkClick r:id="rId4" tooltip="IBM"/>
              </a:rPr>
              <a:t>IBM</a:t>
            </a:r>
            <a:r>
              <a:rPr lang="en-US" sz="1500" b="0" i="0" kern="1200" dirty="0" smtClean="0">
                <a:solidFill>
                  <a:schemeClr val="tx1"/>
                </a:solidFill>
                <a:effectLst/>
                <a:latin typeface="+mn-lt"/>
                <a:ea typeface="+mn-ea"/>
                <a:cs typeface="+mn-cs"/>
              </a:rPr>
              <a:t> </a:t>
            </a:r>
            <a:r>
              <a:rPr lang="en-US" sz="1500" b="0" i="0" u="none" strike="noStrike" kern="1200" dirty="0" smtClean="0">
                <a:solidFill>
                  <a:schemeClr val="tx1"/>
                </a:solidFill>
                <a:effectLst/>
                <a:latin typeface="+mn-lt"/>
                <a:ea typeface="+mn-ea"/>
                <a:cs typeface="+mn-cs"/>
                <a:hlinkClick r:id="rId13" tooltip="Z/OS"/>
              </a:rPr>
              <a:t>z/OS</a:t>
            </a:r>
            <a:r>
              <a:rPr lang="en-US" sz="1500" b="0" i="0" kern="1200" dirty="0" smtClean="0">
                <a:solidFill>
                  <a:schemeClr val="tx1"/>
                </a:solidFill>
                <a:effectLst/>
                <a:latin typeface="+mn-lt"/>
                <a:ea typeface="+mn-ea"/>
                <a:cs typeface="+mn-cs"/>
              </a:rPr>
              <a:t> operating system, a job is initiated by a // JOB and terminated by the next // JOB or //statement. Each job step consists of one // EXEC statement indicating the program to be executed and usually multiple // DD statements defining the </a:t>
            </a:r>
            <a:r>
              <a:rPr lang="en-US" sz="1500" b="0" i="0" u="none" strike="noStrike" kern="1200" dirty="0" smtClean="0">
                <a:solidFill>
                  <a:schemeClr val="tx1"/>
                </a:solidFill>
                <a:effectLst/>
                <a:latin typeface="+mn-lt"/>
                <a:ea typeface="+mn-ea"/>
                <a:cs typeface="+mn-cs"/>
                <a:hlinkClick r:id="rId14" tooltip="Computer file"/>
              </a:rPr>
              <a:t>files</a:t>
            </a:r>
            <a:r>
              <a:rPr lang="en-US" sz="1500" b="0" i="0" kern="1200" dirty="0" smtClean="0">
                <a:solidFill>
                  <a:schemeClr val="tx1"/>
                </a:solidFill>
                <a:effectLst/>
                <a:latin typeface="+mn-lt"/>
                <a:ea typeface="+mn-ea"/>
                <a:cs typeface="+mn-cs"/>
              </a:rPr>
              <a:t> and devices to be used.</a:t>
            </a:r>
          </a:p>
          <a:p>
            <a:r>
              <a:rPr lang="en-US" sz="1500" b="0" i="0" kern="1200" dirty="0" smtClean="0">
                <a:solidFill>
                  <a:schemeClr val="tx1"/>
                </a:solidFill>
                <a:effectLst/>
                <a:latin typeface="+mn-lt"/>
                <a:ea typeface="+mn-ea"/>
                <a:cs typeface="+mn-cs"/>
              </a:rPr>
              <a:t>Example[</a:t>
            </a:r>
            <a:r>
              <a:rPr lang="en-US" sz="1500" b="0" i="0" u="none" strike="noStrike" kern="1200" dirty="0" smtClean="0">
                <a:solidFill>
                  <a:schemeClr val="tx1"/>
                </a:solidFill>
                <a:effectLst/>
                <a:latin typeface="+mn-lt"/>
                <a:ea typeface="+mn-ea"/>
                <a:cs typeface="+mn-cs"/>
                <a:hlinkClick r:id="rId15" tooltip="Edit section: Example"/>
              </a:rPr>
              <a:t>edit</a:t>
            </a:r>
            <a:r>
              <a:rPr lang="en-US" sz="1500" b="0" i="0" kern="1200" dirty="0" smtClean="0">
                <a:solidFill>
                  <a:schemeClr val="tx1"/>
                </a:solidFill>
                <a:effectLst/>
                <a:latin typeface="+mn-lt"/>
                <a:ea typeface="+mn-ea"/>
                <a:cs typeface="+mn-cs"/>
              </a:rPr>
              <a:t>]</a:t>
            </a:r>
          </a:p>
          <a:p>
            <a:r>
              <a:rPr lang="en-US" sz="1500" b="0" i="0" kern="1200" dirty="0" smtClean="0">
                <a:solidFill>
                  <a:schemeClr val="tx1"/>
                </a:solidFill>
                <a:effectLst/>
                <a:latin typeface="+mn-lt"/>
                <a:ea typeface="+mn-ea"/>
                <a:cs typeface="+mn-cs"/>
              </a:rPr>
              <a:t>A simple example of a job stream is a system to print payroll checks which might consist of the following steps, performed on a batch of inputs:</a:t>
            </a:r>
          </a:p>
          <a:p>
            <a:r>
              <a:rPr lang="en-US" sz="1500" b="0" i="0" kern="1200" dirty="0" smtClean="0">
                <a:solidFill>
                  <a:schemeClr val="tx1"/>
                </a:solidFill>
                <a:effectLst/>
                <a:latin typeface="+mn-lt"/>
                <a:ea typeface="+mn-ea"/>
                <a:cs typeface="+mn-cs"/>
              </a:rPr>
              <a:t>Read a file of data containing employee id numbers and hours worked for the current pay period (batch of input data). Validate the data to check that the employee numbers are valid and that the hours worked are reasonable.</a:t>
            </a:r>
          </a:p>
          <a:p>
            <a:r>
              <a:rPr lang="en-US" sz="1500" b="0" i="0" kern="1200" dirty="0" smtClean="0">
                <a:solidFill>
                  <a:schemeClr val="tx1"/>
                </a:solidFill>
                <a:effectLst/>
                <a:latin typeface="+mn-lt"/>
                <a:ea typeface="+mn-ea"/>
                <a:cs typeface="+mn-cs"/>
              </a:rPr>
              <a:t>Compute salary and deductions for the current pay period based on hours input and pay rate and deductions from the employee's master record. Update the employee master "year-to-date" figures and create a file of records containing information to be used in the following steps.</a:t>
            </a:r>
          </a:p>
          <a:p>
            <a:r>
              <a:rPr lang="en-US" sz="1500" b="0" i="0" kern="1200" dirty="0" smtClean="0">
                <a:solidFill>
                  <a:schemeClr val="tx1"/>
                </a:solidFill>
                <a:effectLst/>
                <a:latin typeface="+mn-lt"/>
                <a:ea typeface="+mn-ea"/>
                <a:cs typeface="+mn-cs"/>
              </a:rPr>
              <a:t>Print payroll checks using the data created in the previous step.</a:t>
            </a:r>
          </a:p>
          <a:p>
            <a:r>
              <a:rPr lang="en-US" sz="1500" b="0" i="0" kern="1200" dirty="0" smtClean="0">
                <a:solidFill>
                  <a:schemeClr val="tx1"/>
                </a:solidFill>
                <a:effectLst/>
                <a:latin typeface="+mn-lt"/>
                <a:ea typeface="+mn-ea"/>
                <a:cs typeface="+mn-cs"/>
              </a:rPr>
              <a:t>Update bank account balance to reflect check numbers and amounts written.</a:t>
            </a:r>
          </a:p>
          <a:p>
            <a:r>
              <a:rPr lang="en-US" sz="1500" b="0" i="0" kern="1200" dirty="0" smtClean="0">
                <a:solidFill>
                  <a:schemeClr val="tx1"/>
                </a:solidFill>
                <a:effectLst/>
                <a:latin typeface="+mn-lt"/>
                <a:ea typeface="+mn-ea"/>
                <a:cs typeface="+mn-cs"/>
              </a:rPr>
              <a:t>Each step depends on successful completion of the previous step. For example, if incorrect data is input to the first step the job might terminate without executing the subsequent steps to allow the payroll department to correct the data and rerun the edit. If there are no errors the job will run to completion with no manual intervention.</a:t>
            </a:r>
          </a:p>
          <a:p>
            <a:pPr eaLnBrk="1" hangingPunct="1"/>
            <a:endParaRPr lang="en-US" dirty="0" smtClean="0"/>
          </a:p>
        </p:txBody>
      </p:sp>
    </p:spTree>
    <p:extLst>
      <p:ext uri="{BB962C8B-B14F-4D97-AF65-F5344CB8AC3E}">
        <p14:creationId xmlns:p14="http://schemas.microsoft.com/office/powerpoint/2010/main" val="34265255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44</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6379225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45</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r>
              <a:rPr lang="en-IN" sz="1500" b="0" i="0" u="none" strike="noStrike" kern="1200" baseline="0" dirty="0" smtClean="0">
                <a:solidFill>
                  <a:schemeClr val="tx1"/>
                </a:solidFill>
                <a:latin typeface="+mn-lt"/>
                <a:ea typeface="+mn-ea"/>
                <a:cs typeface="+mn-cs"/>
              </a:rPr>
              <a:t>Example: Attempted access without a proper password to the on-line data entry and display transactions (notification to the user of invalid authentication) will be tested. </a:t>
            </a:r>
          </a:p>
          <a:p>
            <a:r>
              <a:rPr lang="en-IN" sz="1500" b="0" i="0" u="none" strike="noStrike" kern="1200" baseline="0" dirty="0" smtClean="0">
                <a:solidFill>
                  <a:schemeClr val="tx1"/>
                </a:solidFill>
                <a:latin typeface="+mn-lt"/>
                <a:ea typeface="+mn-ea"/>
                <a:cs typeface="+mn-cs"/>
              </a:rPr>
              <a:t>Can system be penetrated by any hacking way? Test how well the system protects against unauthorized internal or external access. Check if system database is safe from external attacks. 	</a:t>
            </a:r>
          </a:p>
          <a:p>
            <a:pPr eaLnBrk="1" hangingPunct="1"/>
            <a:endParaRPr lang="en-US" b="0" dirty="0" smtClean="0"/>
          </a:p>
        </p:txBody>
      </p:sp>
    </p:spTree>
    <p:extLst>
      <p:ext uri="{BB962C8B-B14F-4D97-AF65-F5344CB8AC3E}">
        <p14:creationId xmlns:p14="http://schemas.microsoft.com/office/powerpoint/2010/main" val="30782584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46</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4141801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47</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429735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48</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483778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49</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r>
              <a:rPr lang="en-IN" sz="1500" b="1" i="0" u="none" strike="noStrike" kern="1200" baseline="0" dirty="0" smtClean="0">
                <a:solidFill>
                  <a:schemeClr val="tx1"/>
                </a:solidFill>
                <a:latin typeface="+mn-lt"/>
                <a:ea typeface="+mn-ea"/>
                <a:cs typeface="+mn-cs"/>
              </a:rPr>
              <a:t>Identify what type or kind of testing should be used in the following situations provided by the instructor: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Is the example given / provided require Functional or Structural testing? </a:t>
            </a:r>
          </a:p>
          <a:p>
            <a:endParaRPr lang="en-IN" sz="1500" b="0" i="0" u="none" strike="noStrike" kern="1200" baseline="0" dirty="0" smtClean="0">
              <a:solidFill>
                <a:schemeClr val="tx1"/>
              </a:solidFill>
              <a:latin typeface="+mn-lt"/>
              <a:ea typeface="+mn-ea"/>
              <a:cs typeface="+mn-cs"/>
            </a:endParaRPr>
          </a:p>
          <a:p>
            <a:r>
              <a:rPr lang="en-IN" sz="1500" b="1" i="0" u="none" strike="noStrike" kern="1200" baseline="0" dirty="0" smtClean="0">
                <a:solidFill>
                  <a:schemeClr val="tx1"/>
                </a:solidFill>
                <a:latin typeface="+mn-lt"/>
                <a:ea typeface="+mn-ea"/>
                <a:cs typeface="+mn-cs"/>
              </a:rPr>
              <a:t>The correct answer is C. Security Testing </a:t>
            </a:r>
            <a:r>
              <a:rPr lang="en-IN" sz="1500" b="0" i="0" u="none" strike="noStrike" kern="1200" baseline="0" dirty="0" smtClean="0">
                <a:solidFill>
                  <a:schemeClr val="tx1"/>
                </a:solidFill>
                <a:latin typeface="+mn-lt"/>
                <a:ea typeface="+mn-ea"/>
                <a:cs typeface="+mn-cs"/>
              </a:rPr>
              <a:t>	</a:t>
            </a:r>
          </a:p>
        </p:txBody>
      </p:sp>
    </p:spTree>
    <p:extLst>
      <p:ext uri="{BB962C8B-B14F-4D97-AF65-F5344CB8AC3E}">
        <p14:creationId xmlns:p14="http://schemas.microsoft.com/office/powerpoint/2010/main" val="342980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pPr/>
              <a:t>5</a:t>
            </a:fld>
            <a:endParaRPr lang="en-US" dirty="0"/>
          </a:p>
        </p:txBody>
      </p:sp>
    </p:spTree>
    <p:extLst>
      <p:ext uri="{BB962C8B-B14F-4D97-AF65-F5344CB8AC3E}">
        <p14:creationId xmlns:p14="http://schemas.microsoft.com/office/powerpoint/2010/main" val="31166285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Static</a:t>
            </a:r>
            <a:r>
              <a:rPr lang="en-IN" baseline="0" dirty="0" smtClean="0"/>
              <a:t> and Dynamic Testing.</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50</a:t>
            </a:fld>
            <a:endParaRPr lang="en-US" dirty="0"/>
          </a:p>
        </p:txBody>
      </p:sp>
    </p:spTree>
    <p:extLst>
      <p:ext uri="{BB962C8B-B14F-4D97-AF65-F5344CB8AC3E}">
        <p14:creationId xmlns:p14="http://schemas.microsoft.com/office/powerpoint/2010/main" val="9747032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To check That</a:t>
            </a:r>
            <a:r>
              <a:rPr lang="en-IN" baseline="0" dirty="0" smtClean="0"/>
              <a:t> no unwanted changes were introduced to one part of the system as a result of making changes to another part of the system.</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51</a:t>
            </a:fld>
            <a:endParaRPr lang="en-US" dirty="0"/>
          </a:p>
        </p:txBody>
      </p:sp>
    </p:spTree>
    <p:extLst>
      <p:ext uri="{BB962C8B-B14F-4D97-AF65-F5344CB8AC3E}">
        <p14:creationId xmlns:p14="http://schemas.microsoft.com/office/powerpoint/2010/main" val="39017610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52</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r>
              <a:rPr lang="en-US" dirty="0" smtClean="0"/>
              <a:t>Answer: White box testing and Black Box Testing.</a:t>
            </a:r>
          </a:p>
        </p:txBody>
      </p:sp>
    </p:spTree>
    <p:extLst>
      <p:ext uri="{BB962C8B-B14F-4D97-AF65-F5344CB8AC3E}">
        <p14:creationId xmlns:p14="http://schemas.microsoft.com/office/powerpoint/2010/main" val="23623634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pPr/>
              <a:t>53</a:t>
            </a:fld>
            <a:endParaRPr lang="en-US" dirty="0"/>
          </a:p>
        </p:txBody>
      </p:sp>
    </p:spTree>
    <p:extLst>
      <p:ext uri="{BB962C8B-B14F-4D97-AF65-F5344CB8AC3E}">
        <p14:creationId xmlns:p14="http://schemas.microsoft.com/office/powerpoint/2010/main" val="20193263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54</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marL="0" marR="0" indent="0" algn="l" defTabSz="1140623" rtl="0" eaLnBrk="1" fontAlgn="auto" latinLnBrk="0" hangingPunct="1">
              <a:lnSpc>
                <a:spcPct val="100000"/>
              </a:lnSpc>
              <a:spcBef>
                <a:spcPts val="0"/>
              </a:spcBef>
              <a:spcAft>
                <a:spcPts val="0"/>
              </a:spcAft>
              <a:buClrTx/>
              <a:buSzTx/>
              <a:buFontTx/>
              <a:buNone/>
              <a:tabLst/>
              <a:defRPr/>
            </a:pPr>
            <a:r>
              <a:rPr lang="en-IN" sz="1500" b="0" i="0" u="none" strike="noStrike" kern="1200" baseline="0" dirty="0" smtClean="0">
                <a:solidFill>
                  <a:schemeClr val="tx1"/>
                </a:solidFill>
                <a:latin typeface="+mn-lt"/>
                <a:ea typeface="+mn-ea"/>
                <a:cs typeface="+mn-cs"/>
              </a:rPr>
              <a:t>A methodical examination of software work products: Reviews and Inspections is a methodical examination of software work products generated at different phases of software development life cycle or modified during maintenance (for example, code change for a bug in an existing software). 	</a:t>
            </a:r>
          </a:p>
          <a:p>
            <a:pPr eaLnBrk="1" hangingPunct="1"/>
            <a:endParaRPr lang="en-US" b="0" dirty="0" smtClean="0"/>
          </a:p>
        </p:txBody>
      </p:sp>
    </p:spTree>
    <p:extLst>
      <p:ext uri="{BB962C8B-B14F-4D97-AF65-F5344CB8AC3E}">
        <p14:creationId xmlns:p14="http://schemas.microsoft.com/office/powerpoint/2010/main" val="30874785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55</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r>
              <a:rPr lang="en-IN" sz="1500" b="0" i="0" u="none" strike="noStrike" kern="1200" baseline="0" dirty="0" smtClean="0">
                <a:solidFill>
                  <a:schemeClr val="tx1"/>
                </a:solidFill>
                <a:latin typeface="+mn-lt"/>
                <a:ea typeface="+mn-ea"/>
                <a:cs typeface="+mn-cs"/>
              </a:rPr>
              <a:t>Why? </a:t>
            </a:r>
          </a:p>
          <a:p>
            <a:r>
              <a:rPr lang="en-IN" sz="1500" b="0" i="0" u="none" strike="noStrike" kern="1200" baseline="0" dirty="0" smtClean="0">
                <a:solidFill>
                  <a:schemeClr val="tx1"/>
                </a:solidFill>
                <a:latin typeface="+mn-lt"/>
                <a:ea typeface="+mn-ea"/>
                <a:cs typeface="+mn-cs"/>
              </a:rPr>
              <a:t>It helps to: </a:t>
            </a:r>
          </a:p>
          <a:p>
            <a:r>
              <a:rPr lang="en-IN" sz="1500" b="0" i="0" u="none" strike="noStrike" kern="1200" baseline="0" dirty="0" smtClean="0">
                <a:solidFill>
                  <a:schemeClr val="tx1"/>
                </a:solidFill>
                <a:latin typeface="+mn-lt"/>
                <a:ea typeface="+mn-ea"/>
                <a:cs typeface="+mn-cs"/>
              </a:rPr>
              <a:t>• Detect defects early in a project so as to enable mid-course or timely corrections. </a:t>
            </a:r>
          </a:p>
          <a:p>
            <a:r>
              <a:rPr lang="en-IN" sz="1500" b="0" i="0" u="none" strike="noStrike" kern="1200" baseline="0" dirty="0" smtClean="0">
                <a:solidFill>
                  <a:schemeClr val="tx1"/>
                </a:solidFill>
                <a:latin typeface="+mn-lt"/>
                <a:ea typeface="+mn-ea"/>
                <a:cs typeface="+mn-cs"/>
              </a:rPr>
              <a:t>• Ensure correctness and consistency with respect to requirements, thus improving the software product and increasing customer satisfaction. </a:t>
            </a:r>
          </a:p>
          <a:p>
            <a:r>
              <a:rPr lang="en-IN" sz="1500" b="0" i="0" u="none" strike="noStrike" kern="1200" baseline="0" dirty="0" smtClean="0">
                <a:solidFill>
                  <a:schemeClr val="tx1"/>
                </a:solidFill>
                <a:latin typeface="+mn-lt"/>
                <a:ea typeface="+mn-ea"/>
                <a:cs typeface="+mn-cs"/>
              </a:rPr>
              <a:t>• Ensure adherence to the standards (set by IBM or customer). </a:t>
            </a:r>
          </a:p>
          <a:p>
            <a:r>
              <a:rPr lang="en-IN" sz="1500" b="0" i="0" u="none" strike="noStrike" kern="1200" baseline="0" dirty="0" smtClean="0">
                <a:solidFill>
                  <a:schemeClr val="tx1"/>
                </a:solidFill>
                <a:latin typeface="+mn-lt"/>
                <a:ea typeface="+mn-ea"/>
                <a:cs typeface="+mn-cs"/>
              </a:rPr>
              <a:t>	</a:t>
            </a:r>
          </a:p>
          <a:p>
            <a:pPr eaLnBrk="1" hangingPunct="1"/>
            <a:endParaRPr lang="en-US" dirty="0" smtClean="0"/>
          </a:p>
        </p:txBody>
      </p:sp>
    </p:spTree>
    <p:extLst>
      <p:ext uri="{BB962C8B-B14F-4D97-AF65-F5344CB8AC3E}">
        <p14:creationId xmlns:p14="http://schemas.microsoft.com/office/powerpoint/2010/main" val="2838206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56</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1436279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57</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650141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58</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587461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59</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710149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pPr/>
              <a:t>6</a:t>
            </a:fld>
            <a:endParaRPr lang="en-US" dirty="0"/>
          </a:p>
        </p:txBody>
      </p:sp>
    </p:spTree>
    <p:extLst>
      <p:ext uri="{BB962C8B-B14F-4D97-AF65-F5344CB8AC3E}">
        <p14:creationId xmlns:p14="http://schemas.microsoft.com/office/powerpoint/2010/main" val="13342149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60</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294088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61</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730708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62</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4380684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63</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9822942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64</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36523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65</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r>
              <a:rPr lang="en-IN" sz="1500" b="0" i="0" u="none" strike="noStrike" kern="1200" baseline="0" dirty="0" smtClean="0">
                <a:solidFill>
                  <a:schemeClr val="tx1"/>
                </a:solidFill>
                <a:latin typeface="+mn-lt"/>
                <a:ea typeface="+mn-ea"/>
                <a:cs typeface="+mn-cs"/>
              </a:rPr>
              <a:t>So what were the lessons learned? </a:t>
            </a:r>
          </a:p>
          <a:p>
            <a:r>
              <a:rPr lang="en-IN" sz="1500" b="0" i="0" u="none" strike="noStrike" kern="1200" baseline="0" dirty="0" smtClean="0">
                <a:solidFill>
                  <a:schemeClr val="tx1"/>
                </a:solidFill>
                <a:latin typeface="+mn-lt"/>
                <a:ea typeface="+mn-ea"/>
                <a:cs typeface="+mn-cs"/>
              </a:rPr>
              <a:t>Lessons: </a:t>
            </a:r>
          </a:p>
          <a:p>
            <a:r>
              <a:rPr lang="en-IN" sz="1500" b="0" i="0" u="none" strike="noStrike" kern="1200" baseline="0" dirty="0" smtClean="0">
                <a:solidFill>
                  <a:schemeClr val="tx1"/>
                </a:solidFill>
                <a:latin typeface="+mn-lt"/>
                <a:ea typeface="+mn-ea"/>
                <a:cs typeface="+mn-cs"/>
              </a:rPr>
              <a:t> Had Tom checked the parts of the fake tree before assembling it and also the extension cord before connecting it, it would have saved him a lot of time and effort. Even then, he would still have to travel all the way back to the store to get it replaced (wasted time). </a:t>
            </a:r>
          </a:p>
          <a:p>
            <a:r>
              <a:rPr lang="en-IN" sz="1500" b="0" i="0" u="none" strike="noStrike" kern="1200" baseline="0" dirty="0" smtClean="0">
                <a:solidFill>
                  <a:schemeClr val="tx1"/>
                </a:solidFill>
                <a:latin typeface="+mn-lt"/>
                <a:ea typeface="+mn-ea"/>
                <a:cs typeface="+mn-cs"/>
              </a:rPr>
              <a:t> Had Tom checked the parts of the fake tree, the lights, and the extension cord right at the store, he would have saved even more time and effort. </a:t>
            </a:r>
          </a:p>
          <a:p>
            <a:r>
              <a:rPr lang="en-IN" sz="1500" b="0" i="0" u="none" strike="noStrike" kern="1200" baseline="0" dirty="0" smtClean="0">
                <a:solidFill>
                  <a:schemeClr val="tx1"/>
                </a:solidFill>
                <a:latin typeface="+mn-lt"/>
                <a:ea typeface="+mn-ea"/>
                <a:cs typeface="+mn-cs"/>
              </a:rPr>
              <a:t>	</a:t>
            </a:r>
          </a:p>
          <a:p>
            <a:pPr eaLnBrk="1" hangingPunct="1"/>
            <a:endParaRPr lang="en-US" b="0" dirty="0" smtClean="0"/>
          </a:p>
        </p:txBody>
      </p:sp>
    </p:spTree>
    <p:extLst>
      <p:ext uri="{BB962C8B-B14F-4D97-AF65-F5344CB8AC3E}">
        <p14:creationId xmlns:p14="http://schemas.microsoft.com/office/powerpoint/2010/main" val="15055456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66</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4428960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67</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normAutofit fontScale="92500" lnSpcReduction="20000"/>
          </a:bodyPr>
          <a:lstStyle/>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The assembling of the Christmas tree is similar to a software project. Pam giving directions to Tom is similar to a client specifying his requirements to IBM. Pam is unhappy that Tom bought a silver star instead of a gold one. </a:t>
            </a:r>
          </a:p>
          <a:p>
            <a:r>
              <a:rPr lang="en-IN" sz="1500" b="0" i="0" u="none" strike="noStrike" kern="1200" baseline="0" dirty="0" smtClean="0">
                <a:solidFill>
                  <a:schemeClr val="tx1"/>
                </a:solidFill>
                <a:latin typeface="+mn-lt"/>
                <a:ea typeface="+mn-ea"/>
                <a:cs typeface="+mn-cs"/>
              </a:rPr>
              <a:t> Similarly, when clients specify requirements, reviews are required to ensure that IBM’s understanding matches with the client’s specifications. </a:t>
            </a:r>
          </a:p>
          <a:p>
            <a:r>
              <a:rPr lang="en-IN" sz="1500" b="0" i="0" u="none" strike="noStrike" kern="1200" baseline="0" dirty="0" smtClean="0">
                <a:solidFill>
                  <a:schemeClr val="tx1"/>
                </a:solidFill>
                <a:latin typeface="+mn-lt"/>
                <a:ea typeface="+mn-ea"/>
                <a:cs typeface="+mn-cs"/>
              </a:rPr>
              <a:t> The different tree parts, lights, and extension cord are similar to different blocks of code that developers might produce. The code is developed in line with the design which in turn is produced in line with the requirements gathered. </a:t>
            </a:r>
          </a:p>
          <a:p>
            <a:r>
              <a:rPr lang="en-IN" sz="1500" b="0" i="0" u="none" strike="noStrike" kern="1200" baseline="0" dirty="0" smtClean="0">
                <a:solidFill>
                  <a:schemeClr val="tx1"/>
                </a:solidFill>
                <a:latin typeface="+mn-lt"/>
                <a:ea typeface="+mn-ea"/>
                <a:cs typeface="+mn-cs"/>
              </a:rPr>
              <a:t>	</a:t>
            </a:r>
          </a:p>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If the requirements are gathered wrong, the defect is passed on to the design, and if there is an error in the design, it is also reflected in the code. So when the code is tested, desired results are not achieved. </a:t>
            </a:r>
          </a:p>
          <a:p>
            <a:r>
              <a:rPr lang="en-IN" sz="1500" b="0" i="0" u="none" strike="noStrike" kern="1200" baseline="0" dirty="0" smtClean="0">
                <a:solidFill>
                  <a:schemeClr val="tx1"/>
                </a:solidFill>
                <a:latin typeface="+mn-lt"/>
                <a:ea typeface="+mn-ea"/>
                <a:cs typeface="+mn-cs"/>
              </a:rPr>
              <a:t> In fact, defective parts, when assembled, do not function as a whole, and a great deal of effort is wasted on detecting the source of the defect, that is, is it a defect in the code or a defect in the design or a defect in the requirements gathered? </a:t>
            </a:r>
          </a:p>
          <a:p>
            <a:r>
              <a:rPr lang="en-IN" sz="1500" b="0" i="0" u="none" strike="noStrike" kern="1200" baseline="0" dirty="0" smtClean="0">
                <a:solidFill>
                  <a:schemeClr val="tx1"/>
                </a:solidFill>
                <a:latin typeface="+mn-lt"/>
                <a:ea typeface="+mn-ea"/>
                <a:cs typeface="+mn-cs"/>
              </a:rPr>
              <a:t> Thus, we see the importance of reviews and also the importance of detecting errors as soon as they are made. </a:t>
            </a:r>
          </a:p>
          <a:p>
            <a:r>
              <a:rPr lang="en-IN" sz="1500" b="0" i="0" u="none" strike="noStrike" kern="1200" baseline="0" dirty="0" smtClean="0">
                <a:solidFill>
                  <a:schemeClr val="tx1"/>
                </a:solidFill>
                <a:latin typeface="+mn-lt"/>
                <a:ea typeface="+mn-ea"/>
                <a:cs typeface="+mn-cs"/>
              </a:rPr>
              <a:t>	</a:t>
            </a:r>
          </a:p>
          <a:p>
            <a:pPr eaLnBrk="1" hangingPunct="1"/>
            <a:endParaRPr lang="en-US" b="0" dirty="0" smtClean="0"/>
          </a:p>
        </p:txBody>
      </p:sp>
    </p:spTree>
    <p:extLst>
      <p:ext uri="{BB962C8B-B14F-4D97-AF65-F5344CB8AC3E}">
        <p14:creationId xmlns:p14="http://schemas.microsoft.com/office/powerpoint/2010/main" val="7956652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68</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0367645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69</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The main reason of such accidents is lack of supervision, which leads to poor quality construction. </a:t>
            </a:r>
          </a:p>
          <a:p>
            <a:r>
              <a:rPr lang="en-IN" sz="1500" b="0" i="0" u="none" strike="noStrike" kern="1200" baseline="0" dirty="0" smtClean="0">
                <a:solidFill>
                  <a:schemeClr val="tx1"/>
                </a:solidFill>
                <a:latin typeface="+mn-lt"/>
                <a:ea typeface="+mn-ea"/>
                <a:cs typeface="+mn-cs"/>
              </a:rPr>
              <a:t> There are certain operating procedures which have to be followed at every step of construction and inspection. As these types of projects depend upon team work, it is the moral duty of everyone, either director or </a:t>
            </a:r>
            <a:r>
              <a:rPr lang="en-IN" sz="1500" b="0" i="0" u="none" strike="noStrike" kern="1200" baseline="0" dirty="0" err="1" smtClean="0">
                <a:solidFill>
                  <a:schemeClr val="tx1"/>
                </a:solidFill>
                <a:latin typeface="+mn-lt"/>
                <a:ea typeface="+mn-ea"/>
                <a:cs typeface="+mn-cs"/>
              </a:rPr>
              <a:t>laborer</a:t>
            </a:r>
            <a:r>
              <a:rPr lang="en-IN" sz="1500" b="0" i="0" u="none" strike="noStrike" kern="1200" baseline="0" dirty="0" smtClean="0">
                <a:solidFill>
                  <a:schemeClr val="tx1"/>
                </a:solidFill>
                <a:latin typeface="+mn-lt"/>
                <a:ea typeface="+mn-ea"/>
                <a:cs typeface="+mn-cs"/>
              </a:rPr>
              <a:t>, to not compromise on the quality and bypass inspection process. </a:t>
            </a:r>
          </a:p>
          <a:p>
            <a:r>
              <a:rPr lang="en-IN" sz="1500" b="0" i="0" u="none" strike="noStrike" kern="1200" baseline="0" dirty="0" smtClean="0">
                <a:solidFill>
                  <a:schemeClr val="tx1"/>
                </a:solidFill>
                <a:latin typeface="+mn-lt"/>
                <a:ea typeface="+mn-ea"/>
                <a:cs typeface="+mn-cs"/>
              </a:rPr>
              <a:t> Since Gammon and DMRC had bypassed certain checks and inspection processes, this disaster occurred. </a:t>
            </a:r>
          </a:p>
          <a:p>
            <a:r>
              <a:rPr lang="en-IN" sz="1500" b="0" i="0" u="none" strike="noStrike" kern="1200" baseline="0" dirty="0" smtClean="0">
                <a:solidFill>
                  <a:schemeClr val="tx1"/>
                </a:solidFill>
                <a:latin typeface="+mn-lt"/>
                <a:ea typeface="+mn-ea"/>
                <a:cs typeface="+mn-cs"/>
              </a:rPr>
              <a:t>	</a:t>
            </a:r>
          </a:p>
          <a:p>
            <a:endParaRPr lang="en-IN" sz="1500" b="0" i="0" u="none" strike="noStrike" kern="1200" baseline="0" dirty="0" smtClean="0">
              <a:solidFill>
                <a:schemeClr val="tx1"/>
              </a:solidFill>
              <a:latin typeface="+mn-lt"/>
              <a:ea typeface="+mn-ea"/>
              <a:cs typeface="+mn-cs"/>
            </a:endParaRPr>
          </a:p>
          <a:p>
            <a:pPr eaLnBrk="1" hangingPunct="1"/>
            <a:endParaRPr lang="en-US" b="0" dirty="0" smtClean="0"/>
          </a:p>
        </p:txBody>
      </p:sp>
    </p:spTree>
    <p:extLst>
      <p:ext uri="{BB962C8B-B14F-4D97-AF65-F5344CB8AC3E}">
        <p14:creationId xmlns:p14="http://schemas.microsoft.com/office/powerpoint/2010/main" val="881597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7</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6894077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70</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r>
              <a:rPr lang="en-IN" sz="1500" b="0" i="0" u="none" strike="noStrike" kern="1200" baseline="0" dirty="0" smtClean="0">
                <a:solidFill>
                  <a:schemeClr val="tx1"/>
                </a:solidFill>
                <a:latin typeface="+mn-lt"/>
                <a:ea typeface="+mn-ea"/>
                <a:cs typeface="+mn-cs"/>
              </a:rPr>
              <a:t>Reality: </a:t>
            </a:r>
          </a:p>
          <a:p>
            <a:r>
              <a:rPr lang="en-IN" sz="1500" b="0" i="0" u="none" strike="noStrike" kern="1200" baseline="0" dirty="0" smtClean="0">
                <a:solidFill>
                  <a:schemeClr val="tx1"/>
                </a:solidFill>
                <a:latin typeface="+mn-lt"/>
                <a:ea typeface="+mn-ea"/>
                <a:cs typeface="+mn-cs"/>
              </a:rPr>
              <a:t> If reviews are done in a timely manner and by members who are well-versed with the product being reviewed, it requires minimal effort. No reviews result in defects and rework taking even more time and effort to make fixes. </a:t>
            </a:r>
          </a:p>
          <a:p>
            <a:r>
              <a:rPr lang="en-IN" sz="1500" b="0" i="0" u="none" strike="noStrike" kern="1200" baseline="0" dirty="0" smtClean="0">
                <a:solidFill>
                  <a:schemeClr val="tx1"/>
                </a:solidFill>
                <a:latin typeface="+mn-lt"/>
                <a:ea typeface="+mn-ea"/>
                <a:cs typeface="+mn-cs"/>
              </a:rPr>
              <a:t> Even if everyone genuinely works hard to produce high quality products, manual error is always possible. Also, it is easy to miss defects when we continuously look at the same piece of code. A peer might be able to catch it easily. </a:t>
            </a:r>
          </a:p>
          <a:p>
            <a:r>
              <a:rPr lang="en-IN" sz="1500" b="0" i="0" u="none" strike="noStrike" kern="1200" baseline="0" dirty="0" smtClean="0">
                <a:solidFill>
                  <a:schemeClr val="tx1"/>
                </a:solidFill>
                <a:latin typeface="+mn-lt"/>
                <a:ea typeface="+mn-ea"/>
                <a:cs typeface="+mn-cs"/>
              </a:rPr>
              <a:t> Anyone who is well-versed about the product being reviewed can do the reviews. </a:t>
            </a:r>
          </a:p>
          <a:p>
            <a:r>
              <a:rPr lang="en-IN" sz="1500" b="0" i="0" u="none" strike="noStrike" kern="1200" baseline="0" dirty="0" smtClean="0">
                <a:solidFill>
                  <a:schemeClr val="tx1"/>
                </a:solidFill>
                <a:latin typeface="+mn-lt"/>
                <a:ea typeface="+mn-ea"/>
                <a:cs typeface="+mn-cs"/>
              </a:rPr>
              <a:t>	</a:t>
            </a:r>
          </a:p>
          <a:p>
            <a:pPr eaLnBrk="1" hangingPunct="1"/>
            <a:endParaRPr lang="en-US" b="0" dirty="0" smtClean="0"/>
          </a:p>
        </p:txBody>
      </p:sp>
    </p:spTree>
    <p:extLst>
      <p:ext uri="{BB962C8B-B14F-4D97-AF65-F5344CB8AC3E}">
        <p14:creationId xmlns:p14="http://schemas.microsoft.com/office/powerpoint/2010/main" val="1600957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Executable software work products</a:t>
            </a:r>
            <a:r>
              <a:rPr lang="en-IN" baseline="0" dirty="0" smtClean="0"/>
              <a:t> and Non-Executable software work product.</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71</a:t>
            </a:fld>
            <a:endParaRPr lang="en-US" dirty="0"/>
          </a:p>
        </p:txBody>
      </p:sp>
    </p:spTree>
    <p:extLst>
      <p:ext uri="{BB962C8B-B14F-4D97-AF65-F5344CB8AC3E}">
        <p14:creationId xmlns:p14="http://schemas.microsoft.com/office/powerpoint/2010/main" val="27535119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a:t>
            </a:r>
            <a:r>
              <a:rPr lang="en-IN" baseline="0" dirty="0" smtClean="0"/>
              <a:t> To Adherence to Standards.</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72</a:t>
            </a:fld>
            <a:endParaRPr lang="en-US" dirty="0"/>
          </a:p>
        </p:txBody>
      </p:sp>
    </p:spTree>
    <p:extLst>
      <p:ext uri="{BB962C8B-B14F-4D97-AF65-F5344CB8AC3E}">
        <p14:creationId xmlns:p14="http://schemas.microsoft.com/office/powerpoint/2010/main" val="306270589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Reviews are one</a:t>
            </a:r>
            <a:r>
              <a:rPr lang="en-IN" baseline="0" dirty="0" smtClean="0"/>
              <a:t> of the best industry Practices.</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pPr/>
              <a:t>73</a:t>
            </a:fld>
            <a:endParaRPr lang="en-US" dirty="0"/>
          </a:p>
        </p:txBody>
      </p:sp>
    </p:spTree>
    <p:extLst>
      <p:ext uri="{BB962C8B-B14F-4D97-AF65-F5344CB8AC3E}">
        <p14:creationId xmlns:p14="http://schemas.microsoft.com/office/powerpoint/2010/main" val="10830617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74</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normAutofit fontScale="92500" lnSpcReduction="20000"/>
          </a:bodyPr>
          <a:lstStyle/>
          <a:p>
            <a:r>
              <a:rPr lang="en-IN" sz="1500" b="1" i="0" u="none" strike="noStrike" kern="1200" baseline="0" dirty="0" smtClean="0">
                <a:solidFill>
                  <a:schemeClr val="tx1"/>
                </a:solidFill>
                <a:latin typeface="+mn-lt"/>
                <a:ea typeface="+mn-ea"/>
                <a:cs typeface="+mn-cs"/>
              </a:rPr>
              <a:t>There are many types of reviews based on different factors. A few are mentioned here: </a:t>
            </a:r>
            <a:endParaRPr lang="en-IN" sz="1500" b="0" i="0" u="none" strike="noStrike" kern="1200" baseline="0" dirty="0" smtClean="0">
              <a:solidFill>
                <a:schemeClr val="tx1"/>
              </a:solidFill>
              <a:latin typeface="+mn-lt"/>
              <a:ea typeface="+mn-ea"/>
              <a:cs typeface="+mn-cs"/>
            </a:endParaRPr>
          </a:p>
          <a:p>
            <a:r>
              <a:rPr lang="en-IN" sz="1500" b="1" i="0" u="none" strike="noStrike" kern="1200" baseline="0" dirty="0" smtClean="0">
                <a:solidFill>
                  <a:schemeClr val="tx1"/>
                </a:solidFill>
                <a:latin typeface="+mn-lt"/>
                <a:ea typeface="+mn-ea"/>
                <a:cs typeface="+mn-cs"/>
              </a:rPr>
              <a:t>Based on method of review: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Peer or buddy reviews </a:t>
            </a:r>
          </a:p>
          <a:p>
            <a:r>
              <a:rPr lang="en-IN" sz="1500" b="0" i="0" u="none" strike="noStrike" kern="1200" baseline="0" dirty="0" smtClean="0">
                <a:solidFill>
                  <a:schemeClr val="tx1"/>
                </a:solidFill>
                <a:latin typeface="+mn-lt"/>
                <a:ea typeface="+mn-ea"/>
                <a:cs typeface="+mn-cs"/>
              </a:rPr>
              <a:t>• Facilitation reviews or inspections </a:t>
            </a:r>
          </a:p>
          <a:p>
            <a:endParaRPr lang="en-IN" sz="1500" b="0" i="0" u="none" strike="noStrike" kern="1200" baseline="0" dirty="0" smtClean="0">
              <a:solidFill>
                <a:schemeClr val="tx1"/>
              </a:solidFill>
              <a:latin typeface="+mn-lt"/>
              <a:ea typeface="+mn-ea"/>
              <a:cs typeface="+mn-cs"/>
            </a:endParaRPr>
          </a:p>
          <a:p>
            <a:r>
              <a:rPr lang="en-IN" sz="1500" b="1" i="0" u="none" strike="noStrike" kern="1200" baseline="0" dirty="0" smtClean="0">
                <a:solidFill>
                  <a:schemeClr val="tx1"/>
                </a:solidFill>
                <a:latin typeface="+mn-lt"/>
                <a:ea typeface="+mn-ea"/>
                <a:cs typeface="+mn-cs"/>
              </a:rPr>
              <a:t>Based on product reviewed: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Requirement review </a:t>
            </a:r>
          </a:p>
          <a:p>
            <a:r>
              <a:rPr lang="en-IN" sz="1500" b="0" i="0" u="none" strike="noStrike" kern="1200" baseline="0" dirty="0" smtClean="0">
                <a:solidFill>
                  <a:schemeClr val="tx1"/>
                </a:solidFill>
                <a:latin typeface="+mn-lt"/>
                <a:ea typeface="+mn-ea"/>
                <a:cs typeface="+mn-cs"/>
              </a:rPr>
              <a:t>• Design review </a:t>
            </a:r>
          </a:p>
          <a:p>
            <a:r>
              <a:rPr lang="en-IN" sz="1500" b="0" i="0" u="none" strike="noStrike" kern="1200" baseline="0" dirty="0" smtClean="0">
                <a:solidFill>
                  <a:schemeClr val="tx1"/>
                </a:solidFill>
                <a:latin typeface="+mn-lt"/>
                <a:ea typeface="+mn-ea"/>
                <a:cs typeface="+mn-cs"/>
              </a:rPr>
              <a:t>	</a:t>
            </a:r>
          </a:p>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Code review </a:t>
            </a:r>
          </a:p>
          <a:p>
            <a:r>
              <a:rPr lang="en-IN" sz="1500" b="0" i="0" u="none" strike="noStrike" kern="1200" baseline="0" dirty="0" smtClean="0">
                <a:solidFill>
                  <a:schemeClr val="tx1"/>
                </a:solidFill>
                <a:latin typeface="+mn-lt"/>
                <a:ea typeface="+mn-ea"/>
                <a:cs typeface="+mn-cs"/>
              </a:rPr>
              <a:t>• Test Results review </a:t>
            </a:r>
          </a:p>
          <a:p>
            <a:endParaRPr lang="en-IN" sz="1500" b="0" i="0" u="none" strike="noStrike" kern="1200" baseline="0" dirty="0" smtClean="0">
              <a:solidFill>
                <a:schemeClr val="tx1"/>
              </a:solidFill>
              <a:latin typeface="+mn-lt"/>
              <a:ea typeface="+mn-ea"/>
              <a:cs typeface="+mn-cs"/>
            </a:endParaRPr>
          </a:p>
          <a:p>
            <a:r>
              <a:rPr lang="en-IN" sz="1500" b="1" i="0" u="none" strike="noStrike" kern="1200" baseline="0" dirty="0" smtClean="0">
                <a:solidFill>
                  <a:schemeClr val="tx1"/>
                </a:solidFill>
                <a:latin typeface="+mn-lt"/>
                <a:ea typeface="+mn-ea"/>
                <a:cs typeface="+mn-cs"/>
              </a:rPr>
              <a:t>Based on purpose: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Process reviews (to check compliance to organization processes) </a:t>
            </a: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Project Management Reviews (to review project health and check risks)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Critical Thread Reviews (meetings to discuss and review topics on people, process, and performance)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p>
          <a:p>
            <a:pPr eaLnBrk="1" hangingPunct="1"/>
            <a:endParaRPr lang="en-US" dirty="0" smtClean="0"/>
          </a:p>
        </p:txBody>
      </p:sp>
    </p:spTree>
    <p:extLst>
      <p:ext uri="{BB962C8B-B14F-4D97-AF65-F5344CB8AC3E}">
        <p14:creationId xmlns:p14="http://schemas.microsoft.com/office/powerpoint/2010/main" val="367060670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75</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normAutofit lnSpcReduction="10000"/>
          </a:bodyPr>
          <a:lstStyle/>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Peer reviews </a:t>
            </a:r>
          </a:p>
          <a:p>
            <a:r>
              <a:rPr lang="en-IN" sz="1500" b="0" i="0" u="none" strike="noStrike" kern="1200" baseline="0" dirty="0" smtClean="0">
                <a:solidFill>
                  <a:schemeClr val="tx1"/>
                </a:solidFill>
                <a:latin typeface="+mn-lt"/>
                <a:ea typeface="+mn-ea"/>
                <a:cs typeface="+mn-cs"/>
              </a:rPr>
              <a:t>o </a:t>
            </a:r>
            <a:r>
              <a:rPr lang="en-IN" sz="1500" b="1" i="0" u="none" strike="noStrike" kern="1200" baseline="0" dirty="0" smtClean="0">
                <a:solidFill>
                  <a:schemeClr val="tx1"/>
                </a:solidFill>
                <a:latin typeface="+mn-lt"/>
                <a:ea typeface="+mn-ea"/>
                <a:cs typeface="+mn-cs"/>
              </a:rPr>
              <a:t>Peer or buddy reviews (walkthroughs) are informal reviews used to confirm the understanding of the producer and check for correctness of product being reviewed.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o </a:t>
            </a:r>
            <a:r>
              <a:rPr lang="en-IN" sz="1500" b="1" i="0" u="none" strike="noStrike" kern="1200" baseline="0" dirty="0" smtClean="0">
                <a:solidFill>
                  <a:schemeClr val="tx1"/>
                </a:solidFill>
                <a:latin typeface="+mn-lt"/>
                <a:ea typeface="+mn-ea"/>
                <a:cs typeface="+mn-cs"/>
              </a:rPr>
              <a:t>One or more peer members (with expertise in the subject of the product to be reviewed) perform the review either jointly or independently.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p>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Facilitator Reviews </a:t>
            </a:r>
          </a:p>
          <a:p>
            <a:r>
              <a:rPr lang="en-IN" sz="1500" b="0" i="0" u="none" strike="noStrike" kern="1200" baseline="0" dirty="0" smtClean="0">
                <a:solidFill>
                  <a:schemeClr val="tx1"/>
                </a:solidFill>
                <a:latin typeface="+mn-lt"/>
                <a:ea typeface="+mn-ea"/>
                <a:cs typeface="+mn-cs"/>
              </a:rPr>
              <a:t>	</a:t>
            </a:r>
          </a:p>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o </a:t>
            </a:r>
            <a:r>
              <a:rPr lang="en-IN" sz="1500" b="1" i="0" u="none" strike="noStrike" kern="1200" baseline="0" dirty="0" smtClean="0">
                <a:solidFill>
                  <a:schemeClr val="tx1"/>
                </a:solidFill>
                <a:latin typeface="+mn-lt"/>
                <a:ea typeface="+mn-ea"/>
                <a:cs typeface="+mn-cs"/>
              </a:rPr>
              <a:t>Facilitator reviews (inspection) are formal reviews used to verify that the </a:t>
            </a:r>
            <a:r>
              <a:rPr lang="en-IN" sz="1500" b="1" i="0" u="none" strike="noStrike" kern="1200" baseline="0" dirty="0" err="1" smtClean="0">
                <a:solidFill>
                  <a:schemeClr val="tx1"/>
                </a:solidFill>
                <a:latin typeface="+mn-lt"/>
                <a:ea typeface="+mn-ea"/>
                <a:cs typeface="+mn-cs"/>
              </a:rPr>
              <a:t>artifact</a:t>
            </a:r>
            <a:r>
              <a:rPr lang="en-IN" sz="1500" b="1" i="0" u="none" strike="noStrike" kern="1200" baseline="0" dirty="0" smtClean="0">
                <a:solidFill>
                  <a:schemeClr val="tx1"/>
                </a:solidFill>
                <a:latin typeface="+mn-lt"/>
                <a:ea typeface="+mn-ea"/>
                <a:cs typeface="+mn-cs"/>
              </a:rPr>
              <a:t> compiles with the standard of excellence.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o </a:t>
            </a:r>
            <a:r>
              <a:rPr lang="en-IN" sz="1500" b="1" i="0" u="none" strike="noStrike" kern="1200" baseline="0" dirty="0" smtClean="0">
                <a:solidFill>
                  <a:schemeClr val="tx1"/>
                </a:solidFill>
                <a:latin typeface="+mn-lt"/>
                <a:ea typeface="+mn-ea"/>
                <a:cs typeface="+mn-cs"/>
              </a:rPr>
              <a:t>A team of not less than 5 </a:t>
            </a:r>
            <a:r>
              <a:rPr lang="en-IN" sz="1500" b="1" i="0" u="none" strike="noStrike" kern="1200" baseline="0" dirty="0" err="1" smtClean="0">
                <a:solidFill>
                  <a:schemeClr val="tx1"/>
                </a:solidFill>
                <a:latin typeface="+mn-lt"/>
                <a:ea typeface="+mn-ea"/>
                <a:cs typeface="+mn-cs"/>
              </a:rPr>
              <a:t>percent</a:t>
            </a:r>
            <a:r>
              <a:rPr lang="en-IN" sz="1500" b="1" i="0" u="none" strike="noStrike" kern="1200" baseline="0" dirty="0" smtClean="0">
                <a:solidFill>
                  <a:schemeClr val="tx1"/>
                </a:solidFill>
                <a:latin typeface="+mn-lt"/>
                <a:ea typeface="+mn-ea"/>
                <a:cs typeface="+mn-cs"/>
              </a:rPr>
              <a:t> and not more than 10 (each with specific defined roles) participates in the review that is led by a review leader.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p>
          <a:p>
            <a:pPr eaLnBrk="1" hangingPunct="1"/>
            <a:endParaRPr lang="en-US" dirty="0" smtClean="0"/>
          </a:p>
        </p:txBody>
      </p:sp>
    </p:spTree>
    <p:extLst>
      <p:ext uri="{BB962C8B-B14F-4D97-AF65-F5344CB8AC3E}">
        <p14:creationId xmlns:p14="http://schemas.microsoft.com/office/powerpoint/2010/main" val="13228807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76</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2772101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77</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normAutofit fontScale="92500" lnSpcReduction="10000"/>
          </a:bodyPr>
          <a:lstStyle/>
          <a:p>
            <a:r>
              <a:rPr lang="en-IN" sz="1500" b="1" i="0" u="none" strike="noStrike" kern="1200" baseline="0" dirty="0" smtClean="0">
                <a:solidFill>
                  <a:schemeClr val="tx1"/>
                </a:solidFill>
                <a:latin typeface="+mn-lt"/>
                <a:ea typeface="+mn-ea"/>
                <a:cs typeface="+mn-cs"/>
              </a:rPr>
              <a:t>Peer reviews: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This is a less formal verification technique - This is a less formal verification technique in which a technical peer </a:t>
            </a:r>
            <a:r>
              <a:rPr lang="en-IN" sz="1500" b="1" i="0" u="none" strike="noStrike" kern="1200" baseline="0" dirty="0" err="1" smtClean="0">
                <a:solidFill>
                  <a:schemeClr val="tx1"/>
                </a:solidFill>
                <a:latin typeface="+mn-lt"/>
                <a:ea typeface="+mn-ea"/>
                <a:cs typeface="+mn-cs"/>
              </a:rPr>
              <a:t>analyzes</a:t>
            </a:r>
            <a:r>
              <a:rPr lang="en-IN" sz="1500" b="1" i="0" u="none" strike="noStrike" kern="1200" baseline="0" dirty="0" smtClean="0">
                <a:solidFill>
                  <a:schemeClr val="tx1"/>
                </a:solidFill>
                <a:latin typeface="+mn-lt"/>
                <a:ea typeface="+mn-ea"/>
                <a:cs typeface="+mn-cs"/>
              </a:rPr>
              <a:t> or improves the quality of the original work product, for example, by finding defects or proposing a more optimal solution. </a:t>
            </a:r>
            <a:endParaRPr lang="en-IN" sz="1500" b="0" i="0" u="none" strike="noStrike" kern="1200" baseline="0" dirty="0" smtClean="0">
              <a:solidFill>
                <a:schemeClr val="tx1"/>
              </a:solidFill>
              <a:latin typeface="+mn-lt"/>
              <a:ea typeface="+mn-ea"/>
              <a:cs typeface="+mn-cs"/>
            </a:endParaRPr>
          </a:p>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It is the author who initiates the session - Since peer reviews cater to the needs of the producer or author of the software </a:t>
            </a:r>
            <a:r>
              <a:rPr lang="en-IN" sz="1500" b="1" i="0" u="none" strike="noStrike" kern="1200" baseline="0" dirty="0" err="1" smtClean="0">
                <a:solidFill>
                  <a:schemeClr val="tx1"/>
                </a:solidFill>
                <a:latin typeface="+mn-lt"/>
                <a:ea typeface="+mn-ea"/>
                <a:cs typeface="+mn-cs"/>
              </a:rPr>
              <a:t>artifact</a:t>
            </a:r>
            <a:r>
              <a:rPr lang="en-IN" sz="1500" b="1" i="0" u="none" strike="noStrike" kern="1200" baseline="0" dirty="0" smtClean="0">
                <a:solidFill>
                  <a:schemeClr val="tx1"/>
                </a:solidFill>
                <a:latin typeface="+mn-lt"/>
                <a:ea typeface="+mn-ea"/>
                <a:cs typeface="+mn-cs"/>
              </a:rPr>
              <a:t> (in acquiring superior knowledge of all aspects of it), it is the author who initiates the session.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p>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There may be several peer reviews in each software development life cycle activity - There may be several peer reviews in each software development life cycle activity and they yield open issues and action items. While these issues and action items may be tracked to closure, the only measurement taken from these reviews is a count of the number of peer reviews held along with effort spent and process improvements identified.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p>
          <a:p>
            <a:pPr eaLnBrk="1" hangingPunct="1"/>
            <a:endParaRPr lang="en-US" dirty="0" smtClean="0"/>
          </a:p>
        </p:txBody>
      </p:sp>
    </p:spTree>
    <p:extLst>
      <p:ext uri="{BB962C8B-B14F-4D97-AF65-F5344CB8AC3E}">
        <p14:creationId xmlns:p14="http://schemas.microsoft.com/office/powerpoint/2010/main" val="155848031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78</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60989424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79</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119947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8</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15620095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80</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normAutofit fontScale="92500" lnSpcReduction="20000"/>
          </a:bodyPr>
          <a:lstStyle/>
          <a:p>
            <a:r>
              <a:rPr lang="en-IN" sz="1500" b="1" i="0" u="none" strike="noStrike" kern="1200" baseline="0" dirty="0" smtClean="0">
                <a:solidFill>
                  <a:schemeClr val="tx1"/>
                </a:solidFill>
                <a:latin typeface="+mn-lt"/>
                <a:ea typeface="+mn-ea"/>
                <a:cs typeface="+mn-cs"/>
              </a:rPr>
              <a:t>Product Owner (Author):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Initiating the review process and scheduling reviews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Ensuring the review process is adhered to </a:t>
            </a: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Identifying reviewers and distributing the product for review. The owner may seek help from his manager in identification.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Ensuring any rework as a result of the review is carried out </a:t>
            </a: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Filing the quality records that are generated during the review process as objective evidence of having carried out the review </a:t>
            </a:r>
            <a:endParaRPr lang="en-IN" sz="1500" b="0" i="0" u="none" strike="noStrike" kern="1200" baseline="0" dirty="0" smtClean="0">
              <a:solidFill>
                <a:schemeClr val="tx1"/>
              </a:solidFill>
              <a:latin typeface="+mn-lt"/>
              <a:ea typeface="+mn-ea"/>
              <a:cs typeface="+mn-cs"/>
            </a:endParaRPr>
          </a:p>
          <a:p>
            <a:endParaRPr lang="en-IN" sz="1500" b="0" i="0" u="none" strike="noStrike" kern="1200" baseline="0" dirty="0" smtClean="0">
              <a:solidFill>
                <a:schemeClr val="tx1"/>
              </a:solidFill>
              <a:latin typeface="+mn-lt"/>
              <a:ea typeface="+mn-ea"/>
              <a:cs typeface="+mn-cs"/>
            </a:endParaRPr>
          </a:p>
          <a:p>
            <a:r>
              <a:rPr lang="en-IN" sz="1500" b="1" i="0" u="none" strike="noStrike" kern="1200" baseline="0" dirty="0" smtClean="0">
                <a:solidFill>
                  <a:schemeClr val="tx1"/>
                </a:solidFill>
                <a:latin typeface="+mn-lt"/>
                <a:ea typeface="+mn-ea"/>
                <a:cs typeface="+mn-cs"/>
              </a:rPr>
              <a:t>Reviewers: </a:t>
            </a:r>
            <a:r>
              <a:rPr lang="en-IN" sz="1500" b="0" i="0" u="none" strike="noStrike" kern="1200" baseline="0" dirty="0" smtClean="0">
                <a:solidFill>
                  <a:schemeClr val="tx1"/>
                </a:solidFill>
                <a:latin typeface="+mn-lt"/>
                <a:ea typeface="+mn-ea"/>
                <a:cs typeface="+mn-cs"/>
              </a:rPr>
              <a:t>	</a:t>
            </a:r>
          </a:p>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Documenting the review findings and completing the ‘Review Summary Report’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Reviewing the product </a:t>
            </a:r>
          </a:p>
          <a:p>
            <a:r>
              <a:rPr lang="en-IN" sz="1500" b="0" i="0" u="none" strike="noStrike" kern="1200" baseline="0" dirty="0" smtClean="0">
                <a:solidFill>
                  <a:schemeClr val="tx1"/>
                </a:solidFill>
                <a:latin typeface="+mn-lt"/>
                <a:ea typeface="+mn-ea"/>
                <a:cs typeface="+mn-cs"/>
              </a:rPr>
              <a:t> Can also approve the product </a:t>
            </a:r>
          </a:p>
          <a:p>
            <a:endParaRPr lang="en-IN" sz="1500" b="0" i="0" u="none" strike="noStrike" kern="1200" baseline="0" dirty="0" smtClean="0">
              <a:solidFill>
                <a:schemeClr val="tx1"/>
              </a:solidFill>
              <a:latin typeface="+mn-lt"/>
              <a:ea typeface="+mn-ea"/>
              <a:cs typeface="+mn-cs"/>
            </a:endParaRPr>
          </a:p>
          <a:p>
            <a:r>
              <a:rPr lang="en-IN" sz="1500" b="1" i="0" u="none" strike="noStrike" kern="1200" baseline="0" dirty="0" smtClean="0">
                <a:solidFill>
                  <a:schemeClr val="tx1"/>
                </a:solidFill>
                <a:latin typeface="+mn-lt"/>
                <a:ea typeface="+mn-ea"/>
                <a:cs typeface="+mn-cs"/>
              </a:rPr>
              <a:t>SQA (Software Quality Analyst):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Where applicable, reviewing the product and communicating the comments to the review leader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Where applicable, tracking the rework and resolution list to closure </a:t>
            </a: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Signing off the review summary report after ensuring the defect / resolutions list is closed and the summary report is complete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p>
          <a:p>
            <a:pPr eaLnBrk="1" hangingPunct="1"/>
            <a:endParaRPr lang="en-US" dirty="0" smtClean="0"/>
          </a:p>
        </p:txBody>
      </p:sp>
    </p:spTree>
    <p:extLst>
      <p:ext uri="{BB962C8B-B14F-4D97-AF65-F5344CB8AC3E}">
        <p14:creationId xmlns:p14="http://schemas.microsoft.com/office/powerpoint/2010/main" val="335804590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81</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normAutofit fontScale="92500" lnSpcReduction="20000"/>
          </a:bodyPr>
          <a:lstStyle/>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a:t>
            </a:r>
            <a:r>
              <a:rPr lang="en-IN" sz="1500" b="1" i="0" u="none" strike="noStrike" kern="1200" baseline="0" dirty="0" smtClean="0">
                <a:solidFill>
                  <a:schemeClr val="tx1"/>
                </a:solidFill>
                <a:latin typeface="+mn-lt"/>
                <a:ea typeface="+mn-ea"/>
                <a:cs typeface="+mn-cs"/>
              </a:rPr>
              <a:t>The Project Manager (PM) or Project Lead (PL) identifies the reviewer based on the size, complexity, and importance of the product or document to be reviewed.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a:t>
            </a:r>
            <a:r>
              <a:rPr lang="en-IN" sz="1500" b="1" i="0" u="none" strike="noStrike" kern="1200" baseline="0" dirty="0" smtClean="0">
                <a:solidFill>
                  <a:schemeClr val="tx1"/>
                </a:solidFill>
                <a:latin typeface="+mn-lt"/>
                <a:ea typeface="+mn-ea"/>
                <a:cs typeface="+mn-cs"/>
              </a:rPr>
              <a:t>The reviewer goes through the product or document and identifies defects based on appropriate checklists or specifications or standards.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a:t>
            </a:r>
            <a:r>
              <a:rPr lang="en-IN" sz="1500" b="1" i="0" u="none" strike="noStrike" kern="1200" baseline="0" dirty="0" smtClean="0">
                <a:solidFill>
                  <a:schemeClr val="tx1"/>
                </a:solidFill>
                <a:latin typeface="+mn-lt"/>
                <a:ea typeface="+mn-ea"/>
                <a:cs typeface="+mn-cs"/>
              </a:rPr>
              <a:t>The reviewer discusses the defects or improvements identified, the corrective action required, and provides clarifications if any.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a:t>
            </a:r>
            <a:r>
              <a:rPr lang="en-IN" sz="1500" b="1" i="0" u="none" strike="noStrike" kern="1200" baseline="0" dirty="0" smtClean="0">
                <a:solidFill>
                  <a:schemeClr val="tx1"/>
                </a:solidFill>
                <a:latin typeface="+mn-lt"/>
                <a:ea typeface="+mn-ea"/>
                <a:cs typeface="+mn-cs"/>
              </a:rPr>
              <a:t>Once the defects or improvements are agreed upon, they are documented in the Work Product Inspection (WPI) form. It is the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p>
          <a:p>
            <a:endParaRPr lang="en-IN" sz="1500" b="0" i="0" u="none" strike="noStrike" kern="1200" baseline="0" dirty="0" smtClean="0">
              <a:solidFill>
                <a:schemeClr val="tx1"/>
              </a:solidFill>
              <a:latin typeface="+mn-lt"/>
              <a:ea typeface="+mn-ea"/>
              <a:cs typeface="+mn-cs"/>
            </a:endParaRPr>
          </a:p>
          <a:p>
            <a:r>
              <a:rPr lang="en-IN" sz="1500" b="1" i="0" u="none" strike="noStrike" kern="1200" baseline="0" dirty="0" smtClean="0">
                <a:solidFill>
                  <a:schemeClr val="tx1"/>
                </a:solidFill>
                <a:latin typeface="+mn-lt"/>
                <a:ea typeface="+mn-ea"/>
                <a:cs typeface="+mn-cs"/>
              </a:rPr>
              <a:t>responsibility of the PM or PL to ensure that the reviews are conducted, results documented, and the defect corrections are carried out.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a:t>
            </a:r>
            <a:r>
              <a:rPr lang="en-IN" sz="1500" b="1" i="0" u="none" strike="noStrike" kern="1200" baseline="0" dirty="0" smtClean="0">
                <a:solidFill>
                  <a:schemeClr val="tx1"/>
                </a:solidFill>
                <a:latin typeface="+mn-lt"/>
                <a:ea typeface="+mn-ea"/>
                <a:cs typeface="+mn-cs"/>
              </a:rPr>
              <a:t>The author takes up the correction of all the defects identified to be corrected and informs the readiness of the product or the document to the reviewer.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a:t>
            </a:r>
            <a:r>
              <a:rPr lang="en-IN" sz="1500" b="1" i="0" u="none" strike="noStrike" kern="1200" baseline="0" dirty="0" smtClean="0">
                <a:solidFill>
                  <a:schemeClr val="tx1"/>
                </a:solidFill>
                <a:latin typeface="+mn-lt"/>
                <a:ea typeface="+mn-ea"/>
                <a:cs typeface="+mn-cs"/>
              </a:rPr>
              <a:t>If re-review is required, another iteration of review is done, but if the review result requires only verification of the closure of defects or comments, the reviewer checks whether all defects have been closed.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p>
          <a:p>
            <a:pPr eaLnBrk="1" hangingPunct="1"/>
            <a:endParaRPr lang="en-US" dirty="0" smtClean="0"/>
          </a:p>
        </p:txBody>
      </p:sp>
    </p:spTree>
    <p:extLst>
      <p:ext uri="{BB962C8B-B14F-4D97-AF65-F5344CB8AC3E}">
        <p14:creationId xmlns:p14="http://schemas.microsoft.com/office/powerpoint/2010/main" val="336915232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82</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31630927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83</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4317463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84</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01396784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85</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5519247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86</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3333380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87</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865786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88</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63644394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89</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51115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9</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87909416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90</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74624159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91</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97888494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92</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9431330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93</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Facilitation Reviews or Inspections (also called Fagan’s Review) are the most rigorous form of reviews which involve structured formal reviews done by a group of technical personnel who </a:t>
            </a:r>
            <a:r>
              <a:rPr lang="en-IN" sz="1500" b="1" i="0" u="none" strike="noStrike" kern="1200" baseline="0" dirty="0" err="1" smtClean="0">
                <a:solidFill>
                  <a:schemeClr val="tx1"/>
                </a:solidFill>
                <a:latin typeface="+mn-lt"/>
                <a:ea typeface="+mn-ea"/>
                <a:cs typeface="+mn-cs"/>
              </a:rPr>
              <a:t>analyze</a:t>
            </a:r>
            <a:r>
              <a:rPr lang="en-IN" sz="1500" b="1" i="0" u="none" strike="noStrike" kern="1200" baseline="0" dirty="0" smtClean="0">
                <a:solidFill>
                  <a:schemeClr val="tx1"/>
                </a:solidFill>
                <a:latin typeface="+mn-lt"/>
                <a:ea typeface="+mn-ea"/>
                <a:cs typeface="+mn-cs"/>
              </a:rPr>
              <a:t> or improve the quality of the original work product as well as the quality of the method. </a:t>
            </a:r>
            <a:endParaRPr lang="en-IN" sz="1500" b="0" i="0" u="none" strike="noStrike" kern="1200" baseline="0" dirty="0" smtClean="0">
              <a:solidFill>
                <a:schemeClr val="tx1"/>
              </a:solidFill>
              <a:latin typeface="+mn-lt"/>
              <a:ea typeface="+mn-ea"/>
              <a:cs typeface="+mn-cs"/>
            </a:endParaRPr>
          </a:p>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In a lifecycle activity, the software inspection is the exit criteria or gate that concludes the activity.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p>
          <a:p>
            <a:pPr eaLnBrk="1" hangingPunct="1"/>
            <a:endParaRPr lang="en-US" dirty="0" smtClean="0"/>
          </a:p>
        </p:txBody>
      </p:sp>
    </p:spTree>
    <p:extLst>
      <p:ext uri="{BB962C8B-B14F-4D97-AF65-F5344CB8AC3E}">
        <p14:creationId xmlns:p14="http://schemas.microsoft.com/office/powerpoint/2010/main" val="216288217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94</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r>
              <a:rPr lang="en-IN" sz="1500" b="1" i="0" u="none" strike="noStrike" kern="1200" baseline="0" dirty="0" smtClean="0">
                <a:solidFill>
                  <a:schemeClr val="tx1"/>
                </a:solidFill>
                <a:latin typeface="+mn-lt"/>
                <a:ea typeface="+mn-ea"/>
                <a:cs typeface="+mn-cs"/>
              </a:rPr>
              <a:t>Characteristics of Facilitation reviews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They are done by technical people for technical people. </a:t>
            </a: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They consist of structured, well defined processes with well-defined roles for participants.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Reviewers are prepared in advance, and clarifications are obtained before the meeting.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Focus is on identifying problems and not resolving them. </a:t>
            </a: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Review data from these reviews is recorded and used for monitoring effectiveness of the review procedure.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p>
          <a:p>
            <a:pPr eaLnBrk="1" hangingPunct="1"/>
            <a:endParaRPr lang="en-US" dirty="0" smtClean="0"/>
          </a:p>
        </p:txBody>
      </p:sp>
    </p:spTree>
    <p:extLst>
      <p:ext uri="{BB962C8B-B14F-4D97-AF65-F5344CB8AC3E}">
        <p14:creationId xmlns:p14="http://schemas.microsoft.com/office/powerpoint/2010/main" val="356950095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95</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41505986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96</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8586233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97</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normAutofit fontScale="62500" lnSpcReduction="20000"/>
          </a:bodyPr>
          <a:lstStyle/>
          <a:p>
            <a:r>
              <a:rPr lang="en-IN" sz="1500" b="1" i="0" u="none" strike="noStrike" kern="1200" baseline="0" dirty="0" smtClean="0">
                <a:solidFill>
                  <a:schemeClr val="tx1"/>
                </a:solidFill>
                <a:latin typeface="+mn-lt"/>
                <a:ea typeface="+mn-ea"/>
                <a:cs typeface="+mn-cs"/>
              </a:rPr>
              <a:t>Author / Producer: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Distributes material to be reviewed </a:t>
            </a:r>
          </a:p>
          <a:p>
            <a:r>
              <a:rPr lang="en-IN" sz="1500" b="0" i="0" u="none" strike="noStrike" kern="1200" baseline="0" dirty="0" smtClean="0">
                <a:solidFill>
                  <a:schemeClr val="tx1"/>
                </a:solidFill>
                <a:latin typeface="+mn-lt"/>
                <a:ea typeface="+mn-ea"/>
                <a:cs typeface="+mn-cs"/>
              </a:rPr>
              <a:t>• Provides overview on product </a:t>
            </a: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Provides clarifications as required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Participates as an inspector </a:t>
            </a:r>
          </a:p>
          <a:p>
            <a:r>
              <a:rPr lang="en-IN" sz="1500" b="0" i="0" u="none" strike="noStrike" kern="1200" baseline="0" dirty="0" smtClean="0">
                <a:solidFill>
                  <a:schemeClr val="tx1"/>
                </a:solidFill>
                <a:latin typeface="+mn-lt"/>
                <a:ea typeface="+mn-ea"/>
                <a:cs typeface="+mn-cs"/>
              </a:rPr>
              <a:t>• Should not get defensive on an identified defect </a:t>
            </a:r>
          </a:p>
          <a:p>
            <a:endParaRPr lang="en-IN" sz="1500" b="0" i="0" u="none" strike="noStrike" kern="1200" baseline="0" dirty="0" smtClean="0">
              <a:solidFill>
                <a:schemeClr val="tx1"/>
              </a:solidFill>
              <a:latin typeface="+mn-lt"/>
              <a:ea typeface="+mn-ea"/>
              <a:cs typeface="+mn-cs"/>
            </a:endParaRPr>
          </a:p>
          <a:p>
            <a:r>
              <a:rPr lang="en-IN" sz="1500" b="1" i="0" u="none" strike="noStrike" kern="1200" baseline="0" dirty="0" smtClean="0">
                <a:solidFill>
                  <a:schemeClr val="tx1"/>
                </a:solidFill>
                <a:latin typeface="+mn-lt"/>
                <a:ea typeface="+mn-ea"/>
                <a:cs typeface="+mn-cs"/>
              </a:rPr>
              <a:t>Product Owner: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Initiates the review process </a:t>
            </a: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Identifies a review leader; may seek help from his manager in identifying a review leader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p>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Assesses the readiness for review of the work-product along with the review leader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Identifies the reviewers and distributes the product for review along with the review leader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Ensures that any rework as a result of the review is carried out </a:t>
            </a: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Files the review records that are generated during the review process as objective evidence of having carried out the review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Review Leader / Inspection Leader (Moderator): </a:t>
            </a: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Manages the entire process and ensures that the review process is adhered to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Should be skilled in the area of leadership and communication, and be impartial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Identifies the reviewers and assigns their roles, distributes the product and related documents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Ensures preparedness before the review </a:t>
            </a: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Controls the pace of review meetings, moderates the review, and also generates and distributes review forms or reports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Participates as an inspector </a:t>
            </a: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Takes responsibility for follow-up of rework and completion of the ‘Review Summary Report’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Ensures that entry and exit criteria of the review process are met </a:t>
            </a:r>
          </a:p>
          <a:p>
            <a:r>
              <a:rPr lang="en-IN" sz="1500" b="0" i="0" u="none" strike="noStrike" kern="1200" baseline="0" dirty="0" smtClean="0">
                <a:solidFill>
                  <a:schemeClr val="tx1"/>
                </a:solidFill>
                <a:latin typeface="+mn-lt"/>
                <a:ea typeface="+mn-ea"/>
                <a:cs typeface="+mn-cs"/>
              </a:rPr>
              <a:t>	</a:t>
            </a:r>
          </a:p>
          <a:p>
            <a:pPr eaLnBrk="1" hangingPunct="1"/>
            <a:endParaRPr lang="en-US" dirty="0" smtClean="0"/>
          </a:p>
        </p:txBody>
      </p:sp>
    </p:spTree>
    <p:extLst>
      <p:ext uri="{BB962C8B-B14F-4D97-AF65-F5344CB8AC3E}">
        <p14:creationId xmlns:p14="http://schemas.microsoft.com/office/powerpoint/2010/main" val="25837079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98</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normAutofit fontScale="77500" lnSpcReduction="20000"/>
          </a:bodyPr>
          <a:lstStyle/>
          <a:p>
            <a:r>
              <a:rPr lang="en-IN" sz="1500" b="1" i="0" u="none" strike="noStrike" kern="1200" baseline="0" dirty="0" smtClean="0">
                <a:solidFill>
                  <a:schemeClr val="tx1"/>
                </a:solidFill>
                <a:latin typeface="+mn-lt"/>
                <a:ea typeface="+mn-ea"/>
                <a:cs typeface="+mn-cs"/>
              </a:rPr>
              <a:t>Reviewers / Inspectors: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Review the product and communicate the comments to the review leader in the review meeting. This involves: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o Preparing for the inspection meeting </a:t>
            </a:r>
          </a:p>
          <a:p>
            <a:r>
              <a:rPr lang="en-IN" sz="1500" b="0" i="0" u="none" strike="noStrike" kern="1200" baseline="0" dirty="0" smtClean="0">
                <a:solidFill>
                  <a:schemeClr val="tx1"/>
                </a:solidFill>
                <a:latin typeface="+mn-lt"/>
                <a:ea typeface="+mn-ea"/>
                <a:cs typeface="+mn-cs"/>
              </a:rPr>
              <a:t>o Understanding the product </a:t>
            </a:r>
          </a:p>
          <a:p>
            <a:r>
              <a:rPr lang="en-IN" sz="1500" b="0" i="0" u="none" strike="noStrike" kern="1200" baseline="0" dirty="0" smtClean="0">
                <a:solidFill>
                  <a:schemeClr val="tx1"/>
                </a:solidFill>
                <a:latin typeface="+mn-lt"/>
                <a:ea typeface="+mn-ea"/>
                <a:cs typeface="+mn-cs"/>
              </a:rPr>
              <a:t>o Doing the inspection </a:t>
            </a:r>
          </a:p>
          <a:p>
            <a:r>
              <a:rPr lang="en-IN" sz="1500" b="0" i="0" u="none" strike="noStrike" kern="1200" baseline="0" dirty="0" smtClean="0">
                <a:solidFill>
                  <a:schemeClr val="tx1"/>
                </a:solidFill>
                <a:latin typeface="+mn-lt"/>
                <a:ea typeface="+mn-ea"/>
                <a:cs typeface="+mn-cs"/>
              </a:rPr>
              <a:t>o Focusing on product and NOT the producer </a:t>
            </a:r>
          </a:p>
          <a:p>
            <a:r>
              <a:rPr lang="en-IN" sz="1500" b="0" i="0" u="none" strike="noStrike" kern="1200" baseline="0" dirty="0" smtClean="0">
                <a:solidFill>
                  <a:schemeClr val="tx1"/>
                </a:solidFill>
                <a:latin typeface="+mn-lt"/>
                <a:ea typeface="+mn-ea"/>
                <a:cs typeface="+mn-cs"/>
              </a:rPr>
              <a:t>	</a:t>
            </a:r>
          </a:p>
          <a:p>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In the absence of the recorder, the review leader is responsible for identifying one of the reviewers to consolidate the comments.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Everybody involved in the facilitation review (leader, reader, recorded, and author) is an inspector, but it is important that at least one inspector (apart from the author) should be an expert on the product being reviewed. </a:t>
            </a:r>
            <a:endParaRPr lang="en-IN" sz="1500" b="0" i="0" u="none" strike="noStrike" kern="1200" baseline="0" dirty="0" smtClean="0">
              <a:solidFill>
                <a:schemeClr val="tx1"/>
              </a:solidFill>
              <a:latin typeface="+mn-lt"/>
              <a:ea typeface="+mn-ea"/>
              <a:cs typeface="+mn-cs"/>
            </a:endParaRPr>
          </a:p>
          <a:p>
            <a:endParaRPr lang="en-IN" sz="1500" b="0" i="0" u="none" strike="noStrike" kern="1200" baseline="0" dirty="0" smtClean="0">
              <a:solidFill>
                <a:schemeClr val="tx1"/>
              </a:solidFill>
              <a:latin typeface="+mn-lt"/>
              <a:ea typeface="+mn-ea"/>
              <a:cs typeface="+mn-cs"/>
            </a:endParaRPr>
          </a:p>
          <a:p>
            <a:r>
              <a:rPr lang="en-IN" sz="1500" b="1" i="0" u="none" strike="noStrike" kern="1200" baseline="0" dirty="0" smtClean="0">
                <a:solidFill>
                  <a:schemeClr val="tx1"/>
                </a:solidFill>
                <a:latin typeface="+mn-lt"/>
                <a:ea typeface="+mn-ea"/>
                <a:cs typeface="+mn-cs"/>
              </a:rPr>
              <a:t>Reader: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Understands the material being reviewed </a:t>
            </a:r>
          </a:p>
          <a:p>
            <a:r>
              <a:rPr lang="en-IN" sz="1500" b="0" i="0" u="none" strike="noStrike" kern="1200" baseline="0" dirty="0" smtClean="0">
                <a:solidFill>
                  <a:schemeClr val="tx1"/>
                </a:solidFill>
                <a:latin typeface="+mn-lt"/>
                <a:ea typeface="+mn-ea"/>
                <a:cs typeface="+mn-cs"/>
              </a:rPr>
              <a:t> Paraphrases while reading </a:t>
            </a:r>
          </a:p>
          <a:p>
            <a:r>
              <a:rPr lang="en-IN" sz="1500" b="0" i="0" u="none" strike="noStrike" kern="1200" baseline="0" dirty="0" smtClean="0">
                <a:solidFill>
                  <a:schemeClr val="tx1"/>
                </a:solidFill>
                <a:latin typeface="+mn-lt"/>
                <a:ea typeface="+mn-ea"/>
                <a:cs typeface="+mn-cs"/>
              </a:rPr>
              <a:t> Sets the pace of inspection </a:t>
            </a:r>
          </a:p>
          <a:p>
            <a:r>
              <a:rPr lang="en-IN" sz="1500" b="0" i="0" u="none" strike="noStrike" kern="1200" baseline="0" dirty="0" smtClean="0">
                <a:solidFill>
                  <a:schemeClr val="tx1"/>
                </a:solidFill>
                <a:latin typeface="+mn-lt"/>
                <a:ea typeface="+mn-ea"/>
                <a:cs typeface="+mn-cs"/>
              </a:rPr>
              <a:t> Participates as an inspector </a:t>
            </a:r>
          </a:p>
          <a:p>
            <a:endParaRPr lang="en-IN" sz="1500" b="0" i="0" u="none" strike="noStrike" kern="1200" baseline="0" dirty="0" smtClean="0">
              <a:solidFill>
                <a:schemeClr val="tx1"/>
              </a:solidFill>
              <a:latin typeface="+mn-lt"/>
              <a:ea typeface="+mn-ea"/>
              <a:cs typeface="+mn-cs"/>
            </a:endParaRPr>
          </a:p>
          <a:p>
            <a:r>
              <a:rPr lang="en-IN" sz="1500" b="1" i="0" u="none" strike="noStrike" kern="1200" baseline="0" dirty="0" smtClean="0">
                <a:solidFill>
                  <a:schemeClr val="tx1"/>
                </a:solidFill>
                <a:latin typeface="+mn-lt"/>
                <a:ea typeface="+mn-ea"/>
                <a:cs typeface="+mn-cs"/>
              </a:rPr>
              <a:t>Recorder: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r>
              <a:rPr lang="en-IN" sz="1500" b="1" i="0" u="none" strike="noStrike" kern="1200" baseline="0" dirty="0" smtClean="0">
                <a:solidFill>
                  <a:schemeClr val="tx1"/>
                </a:solidFill>
                <a:latin typeface="+mn-lt"/>
                <a:ea typeface="+mn-ea"/>
                <a:cs typeface="+mn-cs"/>
              </a:rPr>
              <a:t>Records all review comments made at the meeting (as indicated by leader)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Classifies errors </a:t>
            </a:r>
          </a:p>
          <a:p>
            <a:r>
              <a:rPr lang="en-IN" sz="1500" b="0" i="0" u="none" strike="noStrike" kern="1200" baseline="0" dirty="0" smtClean="0">
                <a:solidFill>
                  <a:schemeClr val="tx1"/>
                </a:solidFill>
                <a:latin typeface="+mn-lt"/>
                <a:ea typeface="+mn-ea"/>
                <a:cs typeface="+mn-cs"/>
              </a:rPr>
              <a:t> Takes confirmation on each recorded error </a:t>
            </a:r>
          </a:p>
          <a:p>
            <a:r>
              <a:rPr lang="en-IN" sz="1500" b="0" i="0" u="none" strike="noStrike" kern="1200" baseline="0" dirty="0" smtClean="0">
                <a:solidFill>
                  <a:schemeClr val="tx1"/>
                </a:solidFill>
                <a:latin typeface="+mn-lt"/>
                <a:ea typeface="+mn-ea"/>
                <a:cs typeface="+mn-cs"/>
              </a:rPr>
              <a:t> Participates as an inspector </a:t>
            </a:r>
          </a:p>
          <a:p>
            <a:r>
              <a:rPr lang="en-IN" sz="1500" b="0" i="0" u="none" strike="noStrike" kern="1200" baseline="0" dirty="0" smtClean="0">
                <a:solidFill>
                  <a:schemeClr val="tx1"/>
                </a:solidFill>
                <a:latin typeface="+mn-lt"/>
                <a:ea typeface="+mn-ea"/>
                <a:cs typeface="+mn-cs"/>
              </a:rPr>
              <a:t>	</a:t>
            </a:r>
          </a:p>
          <a:p>
            <a:pPr eaLnBrk="1" hangingPunct="1"/>
            <a:endParaRPr lang="en-US" dirty="0" smtClean="0"/>
          </a:p>
        </p:txBody>
      </p:sp>
    </p:spTree>
    <p:extLst>
      <p:ext uri="{BB962C8B-B14F-4D97-AF65-F5344CB8AC3E}">
        <p14:creationId xmlns:p14="http://schemas.microsoft.com/office/powerpoint/2010/main" val="258370797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pPr/>
              <a:t>99</a:t>
            </a:fld>
            <a:endParaRPr lang="en-US" dirty="0" smtClean="0"/>
          </a:p>
        </p:txBody>
      </p:sp>
      <p:sp>
        <p:nvSpPr>
          <p:cNvPr id="47107" name="Rectangle 2"/>
          <p:cNvSpPr>
            <a:spLocks noGrp="1" noRot="1" noChangeAspect="1" noChangeArrowheads="1" noTextEdit="1"/>
          </p:cNvSpPr>
          <p:nvPr>
            <p:ph type="sldImg"/>
          </p:nvPr>
        </p:nvSpPr>
        <p:spPr>
          <a:xfrm>
            <a:off x="382588" y="685800"/>
            <a:ext cx="6092825" cy="3429000"/>
          </a:xfrm>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583707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31" name="Text Placeholder 2"/>
          <p:cNvSpPr>
            <a:spLocks noGrp="1"/>
          </p:cNvSpPr>
          <p:nvPr>
            <p:ph type="body" idx="1" hasCustomPrompt="1"/>
          </p:nvPr>
        </p:nvSpPr>
        <p:spPr>
          <a:xfrm>
            <a:off x="2361030" y="4749506"/>
            <a:ext cx="3864092" cy="750094"/>
          </a:xfrm>
          <a:prstGeom prst="rect">
            <a:avLst/>
          </a:prstGeom>
        </p:spPr>
        <p:txBody>
          <a:bodyPr/>
          <a:lstStyle>
            <a:lvl1pPr marL="0" indent="0">
              <a:buNone/>
              <a:defRPr sz="3600" i="0"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1048364" y="3964774"/>
            <a:ext cx="9052742" cy="746633"/>
          </a:xfrm>
          <a:prstGeom prst="rect">
            <a:avLst/>
          </a:prstGeom>
        </p:spPr>
        <p:txBody>
          <a:bodyPr anchor="b"/>
          <a:lstStyle>
            <a:lvl1pPr>
              <a:defRPr sz="44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794224" y="4762673"/>
            <a:ext cx="529271" cy="750094"/>
          </a:xfrm>
          <a:prstGeom prst="rect">
            <a:avLst/>
          </a:prstGeom>
        </p:spPr>
        <p:txBody>
          <a:bodyPr/>
          <a:lstStyle>
            <a:lvl1pPr marL="0" indent="0">
              <a:buNone/>
              <a:defRPr sz="2800" b="1" i="0" baseline="0">
                <a:solidFill>
                  <a:srgbClr val="8EE2DE"/>
                </a:solidFill>
                <a:latin typeface="Helvetica LT Std Cond" panose="020B05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by</a:t>
            </a:r>
          </a:p>
        </p:txBody>
      </p:sp>
      <p:sp>
        <p:nvSpPr>
          <p:cNvPr id="40" name="TextBox 39"/>
          <p:cNvSpPr txBox="1"/>
          <p:nvPr/>
        </p:nvSpPr>
        <p:spPr>
          <a:xfrm>
            <a:off x="9244503" y="6576309"/>
            <a:ext cx="294431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smtClean="0">
              <a:ln>
                <a:noFill/>
              </a:ln>
              <a:solidFill>
                <a:prstClr val="black">
                  <a:tint val="75000"/>
                </a:prstClr>
              </a:solidFill>
              <a:effectLst/>
              <a:uLnTx/>
              <a:uFillTx/>
              <a:latin typeface="+mn-lt"/>
              <a:ea typeface="+mn-ea"/>
              <a:cs typeface="+mn-cs"/>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p:blipFill>
        <p:spPr>
          <a:xfrm>
            <a:off x="106844" y="66262"/>
            <a:ext cx="766716" cy="9144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9" name="TextBox 8"/>
          <p:cNvSpPr txBox="1"/>
          <p:nvPr/>
        </p:nvSpPr>
        <p:spPr>
          <a:xfrm>
            <a:off x="9244503" y="6576309"/>
            <a:ext cx="294431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smtClean="0">
              <a:ln>
                <a:noFill/>
              </a:ln>
              <a:solidFill>
                <a:prstClr val="black">
                  <a:tint val="75000"/>
                </a:prstClr>
              </a:solidFill>
              <a:effectLst/>
              <a:uLnTx/>
              <a:uFillTx/>
              <a:latin typeface="+mn-lt"/>
              <a:ea typeface="+mn-ea"/>
              <a:cs typeface="+mn-cs"/>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p:blipFill>
        <p:spPr>
          <a:xfrm>
            <a:off x="106844" y="66262"/>
            <a:ext cx="766716" cy="9144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12" name="TextBox 11"/>
          <p:cNvSpPr txBox="1"/>
          <p:nvPr/>
        </p:nvSpPr>
        <p:spPr>
          <a:xfrm>
            <a:off x="9244503" y="6576309"/>
            <a:ext cx="294431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smtClean="0">
              <a:ln>
                <a:noFill/>
              </a:ln>
              <a:solidFill>
                <a:prstClr val="black">
                  <a:tint val="75000"/>
                </a:prstClr>
              </a:solidFill>
              <a:effectLst/>
              <a:uLnTx/>
              <a:uFillTx/>
              <a:latin typeface="+mn-lt"/>
              <a:ea typeface="+mn-ea"/>
              <a:cs typeface="+mn-cs"/>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p:blipFill>
        <p:spPr>
          <a:xfrm>
            <a:off x="106844" y="66262"/>
            <a:ext cx="766716" cy="914400"/>
          </a:xfrm>
          <a:prstGeom prst="rect">
            <a:avLst/>
          </a:prstGeom>
        </p:spPr>
      </p:pic>
    </p:spTree>
    <p:extLst>
      <p:ext uri="{BB962C8B-B14F-4D97-AF65-F5344CB8AC3E}">
        <p14:creationId xmlns:p14="http://schemas.microsoft.com/office/powerpoint/2010/main" val="4238779638"/>
      </p:ext>
    </p:extLst>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216" y="1742500"/>
            <a:ext cx="10619810"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349530" y="921641"/>
            <a:ext cx="9542520"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5" name="TextBox 4"/>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7" name="TextBox 6"/>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29775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528216" y="2719878"/>
            <a:ext cx="1113066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p:cNvSpPr>
            <a:spLocks noGrp="1"/>
          </p:cNvSpPr>
          <p:nvPr>
            <p:ph sz="half" idx="1"/>
          </p:nvPr>
        </p:nvSpPr>
        <p:spPr>
          <a:xfrm>
            <a:off x="528216" y="1742499"/>
            <a:ext cx="10619810" cy="788666"/>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634205" y="2812643"/>
            <a:ext cx="10931929" cy="349539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7" name="Rectangle 6"/>
          <p:cNvSpPr/>
          <p:nvPr/>
        </p:nvSpPr>
        <p:spPr>
          <a:xfrm>
            <a:off x="528216" y="2719878"/>
            <a:ext cx="1113066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11" name="Rectangle 10"/>
          <p:cNvSpPr/>
          <p:nvPr/>
        </p:nvSpPr>
        <p:spPr>
          <a:xfrm>
            <a:off x="528216" y="2719878"/>
            <a:ext cx="1113066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418226694"/>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5630707" y="1742498"/>
            <a:ext cx="6028168"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p:cNvSpPr>
            <a:spLocks noGrp="1"/>
          </p:cNvSpPr>
          <p:nvPr>
            <p:ph sz="half" idx="1"/>
          </p:nvPr>
        </p:nvSpPr>
        <p:spPr>
          <a:xfrm>
            <a:off x="528216" y="1742499"/>
            <a:ext cx="4983252" cy="4661967"/>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5736697" y="1842053"/>
            <a:ext cx="5829437" cy="446598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7" name="Rectangle 6"/>
          <p:cNvSpPr/>
          <p:nvPr/>
        </p:nvSpPr>
        <p:spPr>
          <a:xfrm>
            <a:off x="5630707" y="1742498"/>
            <a:ext cx="6028168"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11" name="Rectangle 10"/>
          <p:cNvSpPr/>
          <p:nvPr/>
        </p:nvSpPr>
        <p:spPr>
          <a:xfrm>
            <a:off x="5630707" y="1742498"/>
            <a:ext cx="6028168"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9404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622691" y="1480168"/>
            <a:ext cx="10943443" cy="4827868"/>
          </a:xfrm>
          <a:prstGeom prst="rect">
            <a:avLst/>
          </a:prstGeom>
        </p:spPr>
        <p:txBody>
          <a:bodyPr/>
          <a:lstStyle>
            <a:lvl1pPr marL="0" indent="0">
              <a:spcBef>
                <a:spcPts val="500"/>
              </a:spcBef>
              <a:buFont typeface="Wingdings" panose="05000000000000000000" pitchFamily="2" charset="2"/>
              <a:buNone/>
              <a:defRPr sz="1800">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6" name="TextBox 5"/>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7" name="TextBox 6"/>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664856915"/>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622" y="1716789"/>
            <a:ext cx="5372288"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0623" y="2422472"/>
            <a:ext cx="5156444"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6169005" y="1716789"/>
            <a:ext cx="5181838"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9005" y="2422472"/>
            <a:ext cx="5181838"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9" name="TextBox 8"/>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11" name="TextBox 10"/>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7638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341" y="2112122"/>
            <a:ext cx="5365531" cy="3910606"/>
          </a:xfrm>
          <a:prstGeom prst="rect">
            <a:avLst/>
          </a:prstGeom>
        </p:spPr>
      </p:pic>
      <p:sp>
        <p:nvSpPr>
          <p:cNvPr id="3" name="Content Placeholder 2"/>
          <p:cNvSpPr>
            <a:spLocks noGrp="1"/>
          </p:cNvSpPr>
          <p:nvPr>
            <p:ph sz="half" idx="1" hasCustomPrompt="1"/>
          </p:nvPr>
        </p:nvSpPr>
        <p:spPr>
          <a:xfrm>
            <a:off x="1099655" y="2407603"/>
            <a:ext cx="5872535" cy="3831796"/>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528750" y="1721063"/>
            <a:ext cx="10768653" cy="665024"/>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341" y="2112122"/>
            <a:ext cx="5365531" cy="3910606"/>
          </a:xfrm>
          <a:prstGeom prst="rect">
            <a:avLst/>
          </a:prstGeom>
        </p:spPr>
      </p:pic>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341" y="2112122"/>
            <a:ext cx="5365531" cy="3910606"/>
          </a:xfrm>
          <a:prstGeom prst="rect">
            <a:avLst/>
          </a:prstGeom>
        </p:spPr>
      </p:pic>
      <p:sp>
        <p:nvSpPr>
          <p:cNvPr id="12" name="TextBox 11"/>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79269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341" y="2112122"/>
            <a:ext cx="5365531" cy="3910605"/>
          </a:xfrm>
          <a:prstGeom prst="rect">
            <a:avLst/>
          </a:prstGeom>
        </p:spPr>
      </p:pic>
      <p:sp>
        <p:nvSpPr>
          <p:cNvPr id="3" name="Content Placeholder 2"/>
          <p:cNvSpPr>
            <a:spLocks noGrp="1"/>
          </p:cNvSpPr>
          <p:nvPr>
            <p:ph sz="half" idx="1" hasCustomPrompt="1"/>
          </p:nvPr>
        </p:nvSpPr>
        <p:spPr>
          <a:xfrm>
            <a:off x="1107750" y="3550024"/>
            <a:ext cx="10141818" cy="2689375"/>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528750" y="1721063"/>
            <a:ext cx="10720818" cy="1742899"/>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341" y="2112122"/>
            <a:ext cx="5365531" cy="3910605"/>
          </a:xfrm>
          <a:prstGeom prst="rect">
            <a:avLst/>
          </a:prstGeom>
        </p:spPr>
      </p:pic>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341" y="2112122"/>
            <a:ext cx="5365531" cy="3910605"/>
          </a:xfrm>
          <a:prstGeom prst="rect">
            <a:avLst/>
          </a:prstGeom>
        </p:spPr>
      </p:pic>
      <p:sp>
        <p:nvSpPr>
          <p:cNvPr id="12" name="TextBox 11"/>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47008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341" y="2112122"/>
            <a:ext cx="5365531" cy="3910605"/>
          </a:xfrm>
          <a:prstGeom prst="rect">
            <a:avLst/>
          </a:prstGeom>
        </p:spPr>
      </p:pic>
      <p:sp>
        <p:nvSpPr>
          <p:cNvPr id="14" name="Content Placeholder 2"/>
          <p:cNvSpPr>
            <a:spLocks noGrp="1"/>
          </p:cNvSpPr>
          <p:nvPr>
            <p:ph sz="half" idx="13" hasCustomPrompt="1"/>
          </p:nvPr>
        </p:nvSpPr>
        <p:spPr>
          <a:xfrm>
            <a:off x="528750" y="1721062"/>
            <a:ext cx="10720818" cy="4518336"/>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341" y="2112122"/>
            <a:ext cx="5365531" cy="3910605"/>
          </a:xfrm>
          <a:prstGeom prst="rect">
            <a:avLst/>
          </a:prstGeom>
        </p:spPr>
      </p:pic>
      <p:sp>
        <p:nvSpPr>
          <p:cNvPr id="7" name="TextBox 6"/>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341" y="2112122"/>
            <a:ext cx="5365531" cy="3910605"/>
          </a:xfrm>
          <a:prstGeom prst="rect">
            <a:avLst/>
          </a:prstGeom>
        </p:spPr>
      </p:pic>
      <p:sp>
        <p:nvSpPr>
          <p:cNvPr id="11" name="TextBox 10"/>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50232173"/>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0825" y="3441814"/>
            <a:ext cx="4789528"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590" y="2686453"/>
            <a:ext cx="897802" cy="898036"/>
          </a:xfrm>
          <a:prstGeom prst="rect">
            <a:avLst/>
          </a:prstGeom>
        </p:spPr>
      </p:pic>
      <p:sp>
        <p:nvSpPr>
          <p:cNvPr id="13" name="TextBox 12"/>
          <p:cNvSpPr txBox="1"/>
          <p:nvPr/>
        </p:nvSpPr>
        <p:spPr>
          <a:xfrm>
            <a:off x="6640903" y="2788864"/>
            <a:ext cx="4789450"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SUMMARY</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590" y="2686453"/>
            <a:ext cx="897802" cy="898036"/>
          </a:xfrm>
          <a:prstGeom prst="rect">
            <a:avLst/>
          </a:prstGeom>
        </p:spPr>
      </p:pic>
      <p:sp>
        <p:nvSpPr>
          <p:cNvPr id="7" name="TextBox 6"/>
          <p:cNvSpPr txBox="1"/>
          <p:nvPr/>
        </p:nvSpPr>
        <p:spPr>
          <a:xfrm>
            <a:off x="6640903" y="2788864"/>
            <a:ext cx="4789450"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SUMMARY</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9" name="TextBox 8"/>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590" y="2686453"/>
            <a:ext cx="897802" cy="898036"/>
          </a:xfrm>
          <a:prstGeom prst="rect">
            <a:avLst/>
          </a:prstGeom>
        </p:spPr>
      </p:pic>
      <p:sp>
        <p:nvSpPr>
          <p:cNvPr id="12" name="TextBox 11"/>
          <p:cNvSpPr txBox="1"/>
          <p:nvPr/>
        </p:nvSpPr>
        <p:spPr>
          <a:xfrm>
            <a:off x="6640903" y="2788864"/>
            <a:ext cx="4789450"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SUMMARY</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14" name="TextBox 13"/>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428245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115293" y="1983758"/>
            <a:ext cx="6635740"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000" baseline="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349530" y="875715"/>
            <a:ext cx="4789450"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604020202020204" pitchFamily="34" charset="0"/>
              </a:rPr>
              <a:t>SUMMARY</a:t>
            </a:r>
            <a:endParaRPr lang="en-IN" sz="2400"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969056" y="2089307"/>
            <a:ext cx="3364027" cy="3954169"/>
          </a:xfrm>
          <a:prstGeom prst="rect">
            <a:avLst/>
          </a:prstGeom>
        </p:spPr>
      </p:pic>
      <p:sp>
        <p:nvSpPr>
          <p:cNvPr id="16" name="TextBox 15"/>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9" name="TextBox 8"/>
          <p:cNvSpPr txBox="1"/>
          <p:nvPr/>
        </p:nvSpPr>
        <p:spPr>
          <a:xfrm>
            <a:off x="349530" y="875715"/>
            <a:ext cx="4789450"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604020202020204" pitchFamily="34" charset="0"/>
              </a:rPr>
              <a:t>SUMMARY</a:t>
            </a:r>
            <a:endParaRPr lang="en-IN" sz="2400" b="1" dirty="0">
              <a:solidFill>
                <a:srgbClr val="02918B"/>
              </a:solidFill>
              <a:latin typeface="Helvetica LT Std Cond" panose="020B0506020202030204" pitchFamily="34" charset="0"/>
              <a:cs typeface="Arial" panose="020B06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969056" y="2089307"/>
            <a:ext cx="3364027" cy="3954169"/>
          </a:xfrm>
          <a:prstGeom prst="rect">
            <a:avLst/>
          </a:prstGeom>
        </p:spPr>
      </p:pic>
      <p:sp>
        <p:nvSpPr>
          <p:cNvPr id="11" name="TextBox 10"/>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13" name="TextBox 12"/>
          <p:cNvSpPr txBox="1"/>
          <p:nvPr/>
        </p:nvSpPr>
        <p:spPr>
          <a:xfrm>
            <a:off x="5269870" y="1711914"/>
            <a:ext cx="6187079" cy="492443"/>
          </a:xfrm>
          <a:prstGeom prst="rect">
            <a:avLst/>
          </a:prstGeom>
          <a:noFill/>
        </p:spPr>
        <p:txBody>
          <a:bodyPr wrap="square" rtlCol="0">
            <a:spAutoFit/>
          </a:bodyPr>
          <a:lstStyle/>
          <a:p>
            <a:r>
              <a:rPr lang="en-IN" sz="2600" dirty="0" smtClean="0">
                <a:latin typeface="Helvetica LT Std Cond Light" panose="020B0406020202030204" pitchFamily="34" charset="0"/>
              </a:rPr>
              <a:t>In </a:t>
            </a:r>
            <a:r>
              <a:rPr lang="en-IN" sz="2600" dirty="0">
                <a:latin typeface="Helvetica LT Std Cond Light" panose="020B0406020202030204" pitchFamily="34" charset="0"/>
              </a:rPr>
              <a:t>this </a:t>
            </a:r>
            <a:r>
              <a:rPr lang="en-IN" sz="2600" dirty="0" smtClean="0">
                <a:latin typeface="Helvetica LT Std Cond Light" panose="020B0406020202030204" pitchFamily="34" charset="0"/>
              </a:rPr>
              <a:t>lesson, you’ve learned to:</a:t>
            </a:r>
            <a:endParaRPr lang="en-IN" sz="2600" dirty="0">
              <a:latin typeface="Helvetica LT Std Cond Light" panose="020B0406020202030204" pitchFamily="34" charset="0"/>
            </a:endParaRPr>
          </a:p>
        </p:txBody>
      </p:sp>
      <p:sp>
        <p:nvSpPr>
          <p:cNvPr id="14" name="TextBox 13"/>
          <p:cNvSpPr txBox="1"/>
          <p:nvPr/>
        </p:nvSpPr>
        <p:spPr>
          <a:xfrm>
            <a:off x="349530" y="875715"/>
            <a:ext cx="4789450"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604020202020204" pitchFamily="34" charset="0"/>
              </a:rPr>
              <a:t>SUMMARY</a:t>
            </a:r>
            <a:endParaRPr lang="en-IN" sz="2400" b="1" dirty="0">
              <a:solidFill>
                <a:srgbClr val="02918B"/>
              </a:solidFill>
              <a:latin typeface="Helvetica LT Std Cond" panose="020B0506020202030204" pitchFamily="34" charset="0"/>
              <a:cs typeface="Arial" panose="020B06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969056" y="2089307"/>
            <a:ext cx="3364027" cy="3954169"/>
          </a:xfrm>
          <a:prstGeom prst="rect">
            <a:avLst/>
          </a:prstGeom>
        </p:spPr>
      </p:pic>
      <p:sp>
        <p:nvSpPr>
          <p:cNvPr id="18" name="TextBox 1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406475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0825" y="3498964"/>
            <a:ext cx="4789528"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009" y="2743603"/>
            <a:ext cx="906964" cy="898036"/>
          </a:xfrm>
          <a:prstGeom prst="rect">
            <a:avLst/>
          </a:prstGeom>
        </p:spPr>
      </p:pic>
      <p:sp>
        <p:nvSpPr>
          <p:cNvPr id="8" name="TextBox 7"/>
          <p:cNvSpPr txBox="1"/>
          <p:nvPr/>
        </p:nvSpPr>
        <p:spPr>
          <a:xfrm>
            <a:off x="6640903" y="2846014"/>
            <a:ext cx="4789450"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INTRODUCTION</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2" name="TextBox 1"/>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009" y="2743603"/>
            <a:ext cx="906964" cy="898036"/>
          </a:xfrm>
          <a:prstGeom prst="rect">
            <a:avLst/>
          </a:prstGeom>
        </p:spPr>
      </p:pic>
      <p:sp>
        <p:nvSpPr>
          <p:cNvPr id="9" name="TextBox 8"/>
          <p:cNvSpPr txBox="1"/>
          <p:nvPr/>
        </p:nvSpPr>
        <p:spPr>
          <a:xfrm>
            <a:off x="6640903" y="2846014"/>
            <a:ext cx="4789450"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INTRODUCTION</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009" y="2743603"/>
            <a:ext cx="906964" cy="898036"/>
          </a:xfrm>
          <a:prstGeom prst="rect">
            <a:avLst/>
          </a:prstGeom>
        </p:spPr>
      </p:pic>
      <p:sp>
        <p:nvSpPr>
          <p:cNvPr id="12" name="TextBox 11"/>
          <p:cNvSpPr txBox="1"/>
          <p:nvPr/>
        </p:nvSpPr>
        <p:spPr>
          <a:xfrm>
            <a:off x="6640903" y="2846014"/>
            <a:ext cx="4789450"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INTRODUCTION</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13" name="TextBox 12"/>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1773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1046650" y="1470995"/>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6" name="Rectangle 5"/>
          <p:cNvSpPr/>
          <p:nvPr/>
        </p:nvSpPr>
        <p:spPr>
          <a:xfrm>
            <a:off x="2250471" y="1470995"/>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7" name="Content Placeholder 2"/>
          <p:cNvSpPr>
            <a:spLocks noGrp="1"/>
          </p:cNvSpPr>
          <p:nvPr>
            <p:ph idx="1"/>
          </p:nvPr>
        </p:nvSpPr>
        <p:spPr>
          <a:xfrm>
            <a:off x="2329963" y="1577012"/>
            <a:ext cx="8573737"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1" name="Rectangle 10"/>
          <p:cNvSpPr/>
          <p:nvPr/>
        </p:nvSpPr>
        <p:spPr>
          <a:xfrm>
            <a:off x="1046650" y="2782961"/>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12" name="Rectangle 11"/>
          <p:cNvSpPr/>
          <p:nvPr/>
        </p:nvSpPr>
        <p:spPr>
          <a:xfrm>
            <a:off x="2250471" y="2782961"/>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3" name="Content Placeholder 2"/>
          <p:cNvSpPr>
            <a:spLocks noGrp="1"/>
          </p:cNvSpPr>
          <p:nvPr>
            <p:ph idx="12"/>
          </p:nvPr>
        </p:nvSpPr>
        <p:spPr>
          <a:xfrm>
            <a:off x="2329963" y="2888978"/>
            <a:ext cx="8573737"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4" name="Rectangle 13"/>
          <p:cNvSpPr/>
          <p:nvPr/>
        </p:nvSpPr>
        <p:spPr>
          <a:xfrm>
            <a:off x="1046650" y="4094927"/>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15" name="Rectangle 14"/>
          <p:cNvSpPr/>
          <p:nvPr/>
        </p:nvSpPr>
        <p:spPr>
          <a:xfrm>
            <a:off x="2250471" y="4094927"/>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6" name="Content Placeholder 2"/>
          <p:cNvSpPr>
            <a:spLocks noGrp="1"/>
          </p:cNvSpPr>
          <p:nvPr>
            <p:ph idx="13"/>
          </p:nvPr>
        </p:nvSpPr>
        <p:spPr>
          <a:xfrm>
            <a:off x="2329963" y="4200944"/>
            <a:ext cx="8573737"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7" name="Rectangle 16"/>
          <p:cNvSpPr/>
          <p:nvPr/>
        </p:nvSpPr>
        <p:spPr>
          <a:xfrm>
            <a:off x="1046650" y="5291271"/>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18" name="Rectangle 17"/>
          <p:cNvSpPr/>
          <p:nvPr/>
        </p:nvSpPr>
        <p:spPr>
          <a:xfrm>
            <a:off x="2250471" y="5291271"/>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9" name="Content Placeholder 2"/>
          <p:cNvSpPr>
            <a:spLocks noGrp="1"/>
          </p:cNvSpPr>
          <p:nvPr>
            <p:ph idx="14"/>
          </p:nvPr>
        </p:nvSpPr>
        <p:spPr>
          <a:xfrm>
            <a:off x="2329963" y="5397288"/>
            <a:ext cx="8573737"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20"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21" name="Rectangle 20"/>
          <p:cNvSpPr/>
          <p:nvPr/>
        </p:nvSpPr>
        <p:spPr>
          <a:xfrm>
            <a:off x="1046650" y="1470995"/>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23" name="Rectangle 22"/>
          <p:cNvSpPr/>
          <p:nvPr/>
        </p:nvSpPr>
        <p:spPr>
          <a:xfrm>
            <a:off x="2250471" y="1470995"/>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24" name="Rectangle 23"/>
          <p:cNvSpPr/>
          <p:nvPr/>
        </p:nvSpPr>
        <p:spPr>
          <a:xfrm>
            <a:off x="1046650" y="2782961"/>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25" name="Rectangle 24"/>
          <p:cNvSpPr/>
          <p:nvPr/>
        </p:nvSpPr>
        <p:spPr>
          <a:xfrm>
            <a:off x="2250471" y="2782961"/>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26" name="Rectangle 25"/>
          <p:cNvSpPr/>
          <p:nvPr/>
        </p:nvSpPr>
        <p:spPr>
          <a:xfrm>
            <a:off x="1046650" y="4094927"/>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27" name="Rectangle 26"/>
          <p:cNvSpPr/>
          <p:nvPr/>
        </p:nvSpPr>
        <p:spPr>
          <a:xfrm>
            <a:off x="2250471" y="4094927"/>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28" name="Rectangle 27"/>
          <p:cNvSpPr/>
          <p:nvPr/>
        </p:nvSpPr>
        <p:spPr>
          <a:xfrm>
            <a:off x="1046650" y="5291271"/>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29" name="Rectangle 28"/>
          <p:cNvSpPr/>
          <p:nvPr/>
        </p:nvSpPr>
        <p:spPr>
          <a:xfrm>
            <a:off x="2250471" y="5291271"/>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30" name="TextBox 2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31" name="Rectangle 30"/>
          <p:cNvSpPr/>
          <p:nvPr/>
        </p:nvSpPr>
        <p:spPr>
          <a:xfrm>
            <a:off x="1046650" y="1470995"/>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32" name="Rectangle 31"/>
          <p:cNvSpPr/>
          <p:nvPr/>
        </p:nvSpPr>
        <p:spPr>
          <a:xfrm>
            <a:off x="2250471" y="1470995"/>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33" name="Rectangle 32"/>
          <p:cNvSpPr/>
          <p:nvPr/>
        </p:nvSpPr>
        <p:spPr>
          <a:xfrm>
            <a:off x="1046650" y="2782961"/>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34" name="Rectangle 33"/>
          <p:cNvSpPr/>
          <p:nvPr/>
        </p:nvSpPr>
        <p:spPr>
          <a:xfrm>
            <a:off x="2250471" y="2782961"/>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35" name="Rectangle 34"/>
          <p:cNvSpPr/>
          <p:nvPr/>
        </p:nvSpPr>
        <p:spPr>
          <a:xfrm>
            <a:off x="1046650" y="4094927"/>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36" name="Rectangle 35"/>
          <p:cNvSpPr/>
          <p:nvPr/>
        </p:nvSpPr>
        <p:spPr>
          <a:xfrm>
            <a:off x="2250471" y="4094927"/>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37" name="Rectangle 36"/>
          <p:cNvSpPr/>
          <p:nvPr/>
        </p:nvSpPr>
        <p:spPr>
          <a:xfrm>
            <a:off x="1046650" y="5291271"/>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38" name="Rectangle 37"/>
          <p:cNvSpPr/>
          <p:nvPr/>
        </p:nvSpPr>
        <p:spPr>
          <a:xfrm>
            <a:off x="2250471" y="5291271"/>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39" name="TextBox 38"/>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009709681"/>
      </p:ext>
    </p:extLst>
  </p:cSld>
  <p:clrMapOvr>
    <a:masterClrMapping/>
  </p:clrMapOvr>
  <p:timing>
    <p:tnLst>
      <p:par>
        <p:cTn id="1" dur="indefinite" restart="never" nodeType="tmRoot"/>
      </p:par>
    </p:tnLst>
  </p:timing>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633" y="4589464"/>
            <a:ext cx="10512862"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TextBox 3"/>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909767136"/>
      </p:ext>
    </p:extLst>
  </p:cSld>
  <p:clrMapOvr>
    <a:masterClrMapping/>
  </p:clrMapOvr>
  <p:timing>
    <p:tnLst>
      <p:par>
        <p:cTn id="1" dur="indefinite" restart="never" nodeType="tmRoot"/>
      </p:par>
    </p:tnLst>
  </p:timing>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878851462"/>
      </p:ext>
    </p:extLst>
  </p:cSld>
  <p:clrMapOvr>
    <a:masterClrMapping/>
  </p:clrMapOvr>
  <p:timing>
    <p:tnLst>
      <p:par>
        <p:cTn id="1" dur="indefinite" restart="never" nodeType="tmRoot"/>
      </p:par>
    </p:tnLst>
  </p:timing>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1838" y="987426"/>
            <a:ext cx="6170593"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839570" y="2057400"/>
            <a:ext cx="3931213"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7982" y="6356351"/>
            <a:ext cx="2742486" cy="365125"/>
          </a:xfrm>
          <a:prstGeom prst="rect">
            <a:avLst/>
          </a:prstGeom>
        </p:spPr>
        <p:txBody>
          <a:bodyPr/>
          <a:lstStyle/>
          <a:p>
            <a:fld id="{7F6CF134-35D3-4F9F-A651-25C9F574A8A2}" type="datetime1">
              <a:rPr lang="en-US" smtClean="0"/>
              <a:pPr/>
              <a:t>4/20/2017</a:t>
            </a:fld>
            <a:endParaRPr lang="en-US" dirty="0"/>
          </a:p>
        </p:txBody>
      </p:sp>
      <p:sp>
        <p:nvSpPr>
          <p:cNvPr id="6" name="Footer Placeholder 5"/>
          <p:cNvSpPr>
            <a:spLocks noGrp="1"/>
          </p:cNvSpPr>
          <p:nvPr>
            <p:ph type="ftr" sz="quarter" idx="11"/>
          </p:nvPr>
        </p:nvSpPr>
        <p:spPr>
          <a:xfrm>
            <a:off x="9035629" y="6593181"/>
            <a:ext cx="3153192" cy="260127"/>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08357" y="6356351"/>
            <a:ext cx="2742486" cy="365125"/>
          </a:xfrm>
          <a:prstGeom prst="rect">
            <a:avLst/>
          </a:prstGeom>
        </p:spPr>
        <p:txBody>
          <a:bodyPr/>
          <a:lstStyle/>
          <a:p>
            <a:fld id="{1D7D8CBC-E37A-4E53-98E7-8F39DB2F6DEC}" type="slidenum">
              <a:rPr lang="en-US" smtClean="0"/>
              <a:pPr/>
              <a:t>‹#›</a:t>
            </a:fld>
            <a:endParaRPr lang="en-US" dirty="0"/>
          </a:p>
        </p:txBody>
      </p:sp>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8633582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1838" y="987426"/>
            <a:ext cx="617059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839570" y="2057400"/>
            <a:ext cx="3931213"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7982" y="6356351"/>
            <a:ext cx="2742486" cy="365125"/>
          </a:xfrm>
          <a:prstGeom prst="rect">
            <a:avLst/>
          </a:prstGeom>
        </p:spPr>
        <p:txBody>
          <a:bodyPr/>
          <a:lstStyle/>
          <a:p>
            <a:fld id="{DAEBAD27-248A-4192-9EA6-9CCF42892474}" type="datetime1">
              <a:rPr lang="en-US" smtClean="0"/>
              <a:pPr/>
              <a:t>4/20/2017</a:t>
            </a:fld>
            <a:endParaRPr lang="en-US" dirty="0"/>
          </a:p>
        </p:txBody>
      </p:sp>
      <p:sp>
        <p:nvSpPr>
          <p:cNvPr id="6" name="Footer Placeholder 5"/>
          <p:cNvSpPr>
            <a:spLocks noGrp="1"/>
          </p:cNvSpPr>
          <p:nvPr>
            <p:ph type="ftr" sz="quarter" idx="11"/>
          </p:nvPr>
        </p:nvSpPr>
        <p:spPr>
          <a:xfrm>
            <a:off x="9035629" y="6593181"/>
            <a:ext cx="3153192" cy="260127"/>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08357" y="6356351"/>
            <a:ext cx="2742486" cy="365125"/>
          </a:xfrm>
          <a:prstGeom prst="rect">
            <a:avLst/>
          </a:prstGeom>
        </p:spPr>
        <p:txBody>
          <a:bodyPr/>
          <a:lstStyle/>
          <a:p>
            <a:fld id="{1D7D8CBC-E37A-4E53-98E7-8F39DB2F6DEC}" type="slidenum">
              <a:rPr lang="en-US" smtClean="0"/>
              <a:pPr/>
              <a:t>‹#›</a:t>
            </a:fld>
            <a:endParaRPr lang="en-US" dirty="0"/>
          </a:p>
        </p:txBody>
      </p:sp>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74932334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6"/>
            <a:ext cx="10512862"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7982" y="1825625"/>
            <a:ext cx="10512862"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7982" y="6356351"/>
            <a:ext cx="2742486" cy="365125"/>
          </a:xfrm>
          <a:prstGeom prst="rect">
            <a:avLst/>
          </a:prstGeom>
        </p:spPr>
        <p:txBody>
          <a:bodyPr/>
          <a:lstStyle/>
          <a:p>
            <a:fld id="{AA6FE39A-402B-4A08-8CDB-522CBE580663}" type="datetime1">
              <a:rPr lang="en-US" smtClean="0"/>
              <a:pPr/>
              <a:t>4/20/2017</a:t>
            </a:fld>
            <a:endParaRPr lang="en-US" dirty="0"/>
          </a:p>
        </p:txBody>
      </p:sp>
      <p:sp>
        <p:nvSpPr>
          <p:cNvPr id="5" name="Footer Placeholder 4"/>
          <p:cNvSpPr>
            <a:spLocks noGrp="1"/>
          </p:cNvSpPr>
          <p:nvPr>
            <p:ph type="ftr" sz="quarter" idx="11"/>
          </p:nvPr>
        </p:nvSpPr>
        <p:spPr>
          <a:xfrm>
            <a:off x="9035629" y="6593181"/>
            <a:ext cx="3153192" cy="260127"/>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08357" y="6356351"/>
            <a:ext cx="2742486" cy="365125"/>
          </a:xfrm>
          <a:prstGeom prst="rect">
            <a:avLst/>
          </a:prstGeom>
        </p:spPr>
        <p:txBody>
          <a:bodyPr/>
          <a:lstStyle/>
          <a:p>
            <a:fld id="{1D7D8CBC-E37A-4E53-98E7-8F39DB2F6DEC}" type="slidenum">
              <a:rPr lang="en-US" smtClean="0"/>
              <a:pPr/>
              <a:t>‹#›</a:t>
            </a:fld>
            <a:endParaRPr lang="en-US" dirty="0"/>
          </a:p>
        </p:txBody>
      </p:sp>
      <p:sp>
        <p:nvSpPr>
          <p:cNvPr id="7" name="TextBox 6"/>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66063624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7982" y="365125"/>
            <a:ext cx="7732286"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7982" y="6356351"/>
            <a:ext cx="2742486" cy="365125"/>
          </a:xfrm>
          <a:prstGeom prst="rect">
            <a:avLst/>
          </a:prstGeom>
        </p:spPr>
        <p:txBody>
          <a:bodyPr/>
          <a:lstStyle/>
          <a:p>
            <a:fld id="{DE3CA29F-A548-4093-8F2F-672A233EA88D}" type="datetime1">
              <a:rPr lang="en-US" smtClean="0"/>
              <a:pPr/>
              <a:t>4/20/2017</a:t>
            </a:fld>
            <a:endParaRPr lang="en-US" dirty="0"/>
          </a:p>
        </p:txBody>
      </p:sp>
      <p:sp>
        <p:nvSpPr>
          <p:cNvPr id="5" name="Footer Placeholder 4"/>
          <p:cNvSpPr>
            <a:spLocks noGrp="1"/>
          </p:cNvSpPr>
          <p:nvPr>
            <p:ph type="ftr" sz="quarter" idx="11"/>
          </p:nvPr>
        </p:nvSpPr>
        <p:spPr>
          <a:xfrm>
            <a:off x="9035629" y="6593181"/>
            <a:ext cx="3153192" cy="260127"/>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08357" y="6356351"/>
            <a:ext cx="2742486" cy="365125"/>
          </a:xfrm>
          <a:prstGeom prst="rect">
            <a:avLst/>
          </a:prstGeom>
        </p:spPr>
        <p:txBody>
          <a:bodyPr/>
          <a:lstStyle/>
          <a:p>
            <a:fld id="{1D7D8CBC-E37A-4E53-98E7-8F39DB2F6DEC}" type="slidenum">
              <a:rPr lang="en-US" smtClean="0"/>
              <a:pPr/>
              <a:t>‹#›</a:t>
            </a:fld>
            <a:endParaRPr lang="en-US" dirty="0"/>
          </a:p>
        </p:txBody>
      </p:sp>
      <p:sp>
        <p:nvSpPr>
          <p:cNvPr id="7" name="TextBox 6"/>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44216373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689964696"/>
      </p:ext>
    </p:extLst>
  </p:cSld>
  <p:clrMapOvr>
    <a:masterClrMapping/>
  </p:clrMapOvr>
  <p:timing>
    <p:tnLst>
      <p:par>
        <p:cTn id="1" dur="indefinite" restart="never" nodeType="tmRoot"/>
      </p:par>
    </p:tnLst>
  </p:timing>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66219" y="2542135"/>
            <a:ext cx="5754335" cy="651910"/>
          </a:xfrm>
          <a:prstGeom prst="rect">
            <a:avLst/>
          </a:prstGeom>
        </p:spPr>
        <p:txBody>
          <a:bodyPr wrap="square">
            <a:spAutoFit/>
          </a:bodyPr>
          <a:lstStyle>
            <a:lvl1pPr marL="687229" indent="-395844">
              <a:buClr>
                <a:schemeClr val="tx1"/>
              </a:buClr>
              <a:buSzPct val="110000"/>
              <a:buFont typeface="Wingdings" pitchFamily="2" charset="2"/>
              <a:buChar char="Ø"/>
              <a:defRPr lang="en-US" sz="2424" smtClean="0">
                <a:latin typeface="Helvetica LT Std Cond" panose="020B0506020202030204" pitchFamily="34" charset="0"/>
              </a:defRPr>
            </a:lvl1pPr>
            <a:lvl2pPr marL="647369" indent="-395844">
              <a:buFont typeface="Wingdings" pitchFamily="2" charset="2"/>
              <a:buChar char="Ø"/>
              <a:defRPr lang="en-US" sz="2771" b="1" smtClean="0">
                <a:solidFill>
                  <a:srgbClr val="0066CC"/>
                </a:solidFill>
                <a:latin typeface="Helvetica LT Std Cond" panose="020B0506020202030204" pitchFamily="34" charset="0"/>
              </a:defRPr>
            </a:lvl2pPr>
            <a:lvl3pPr marL="1187373" indent="-395844">
              <a:buFont typeface="+mj-lt"/>
              <a:buAutoNum type="arabicPeriod"/>
              <a:defRPr lang="en-US" sz="2165" smtClean="0"/>
            </a:lvl3pPr>
            <a:lvl4pPr marL="1731579" indent="-395844">
              <a:buFont typeface="+mj-lt"/>
              <a:buAutoNum type="arabicPeriod"/>
              <a:defRPr lang="en-US" sz="2165" smtClean="0"/>
            </a:lvl4pPr>
            <a:lvl5pPr marL="2275785" indent="-395844">
              <a:buFont typeface="+mj-lt"/>
              <a:buAutoNum type="arabicPeriod"/>
              <a:defRPr lang="en-US" sz="2165"/>
            </a:lvl5pPr>
          </a:lstStyle>
          <a:p>
            <a:pPr marL="0" lvl="0" defTabSz="1088412">
              <a:lnSpc>
                <a:spcPct val="150000"/>
              </a:lnSpc>
            </a:pPr>
            <a:r>
              <a:rPr lang="en-US" smtClean="0"/>
              <a:t>Click to edit Master text styles</a:t>
            </a:r>
          </a:p>
        </p:txBody>
      </p:sp>
      <p:sp>
        <p:nvSpPr>
          <p:cNvPr id="6" name="Title 1"/>
          <p:cNvSpPr>
            <a:spLocks noGrp="1"/>
          </p:cNvSpPr>
          <p:nvPr>
            <p:ph type="title" hasCustomPrompt="1"/>
          </p:nvPr>
        </p:nvSpPr>
        <p:spPr>
          <a:xfrm>
            <a:off x="150389" y="712749"/>
            <a:ext cx="9640687" cy="372213"/>
          </a:xfrm>
          <a:prstGeom prst="rect">
            <a:avLst/>
          </a:prstGeom>
        </p:spPr>
        <p:txBody>
          <a:bodyPr vert="horz" lIns="91440" tIns="45720" rIns="91440" bIns="45720" rtlCol="0" anchor="ctr">
            <a:noAutofit/>
          </a:bodyPr>
          <a:lstStyle>
            <a:lvl1pPr algn="l">
              <a:defRPr lang="en-US" sz="2078" b="1" cap="all" baseline="0">
                <a:solidFill>
                  <a:sysClr val="windowText" lastClr="000000"/>
                </a:solidFill>
                <a:latin typeface="Helvetica LT Std Cond" panose="020B0506020202030204" pitchFamily="34" charset="0"/>
              </a:defRPr>
            </a:lvl1pPr>
          </a:lstStyle>
          <a:p>
            <a:pPr marL="0" lvl="0" algn="l" defTabSz="791688">
              <a:lnSpc>
                <a:spcPct val="90000"/>
              </a:lnSpc>
            </a:pPr>
            <a:r>
              <a:rPr lang="en-US" smtClean="0"/>
              <a:t>CLICK TO EDIT MASTER TITLE STYLE</a:t>
            </a:r>
            <a:endParaRPr lang="en-US"/>
          </a:p>
        </p:txBody>
      </p:sp>
      <p:sp>
        <p:nvSpPr>
          <p:cNvPr id="5" name="TextBox 4"/>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47027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3925" y="685801"/>
            <a:ext cx="10016104"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483925" y="1556264"/>
            <a:ext cx="10016104"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730123" y="5883277"/>
            <a:ext cx="1142702" cy="365125"/>
          </a:xfrm>
          <a:prstGeom prst="rect">
            <a:avLst/>
          </a:prstGeom>
        </p:spPr>
        <p:txBody>
          <a:bodyPr/>
          <a:lstStyle/>
          <a:p>
            <a:fld id="{B5F9CF39-E959-47E3-ACF1-7469765E1E78}" type="datetime1">
              <a:rPr lang="en-US" smtClean="0"/>
              <a:pPr/>
              <a:t>4/20/2017</a:t>
            </a:fld>
            <a:endParaRPr lang="en-US" dirty="0"/>
          </a:p>
        </p:txBody>
      </p:sp>
      <p:sp>
        <p:nvSpPr>
          <p:cNvPr id="5" name="Footer Placeholder 4"/>
          <p:cNvSpPr>
            <a:spLocks noGrp="1"/>
          </p:cNvSpPr>
          <p:nvPr>
            <p:ph type="ftr" sz="quarter" idx="11"/>
          </p:nvPr>
        </p:nvSpPr>
        <p:spPr>
          <a:xfrm>
            <a:off x="2571611" y="5883277"/>
            <a:ext cx="7082332"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949006" y="5867133"/>
            <a:ext cx="551023" cy="365125"/>
          </a:xfrm>
          <a:prstGeom prst="rect">
            <a:avLst/>
          </a:prstGeom>
        </p:spPr>
        <p:txBody>
          <a:bodyPr/>
          <a:lstStyle/>
          <a:p>
            <a:fld id="{1D7D8CBC-E37A-4E53-98E7-8F39DB2F6DEC}" type="slidenum">
              <a:rPr lang="en-US" smtClean="0"/>
              <a:pPr/>
              <a:t>‹#›</a:t>
            </a:fld>
            <a:endParaRPr lang="en-US" dirty="0"/>
          </a:p>
        </p:txBody>
      </p:sp>
    </p:spTree>
    <p:extLst>
      <p:ext uri="{BB962C8B-B14F-4D97-AF65-F5344CB8AC3E}">
        <p14:creationId xmlns:p14="http://schemas.microsoft.com/office/powerpoint/2010/main" val="4094860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0825" y="3498964"/>
            <a:ext cx="4789528"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009" y="2743603"/>
            <a:ext cx="906963" cy="898036"/>
          </a:xfrm>
          <a:prstGeom prst="rect">
            <a:avLst/>
          </a:prstGeom>
        </p:spPr>
      </p:pic>
      <p:sp>
        <p:nvSpPr>
          <p:cNvPr id="8" name="TextBox 7"/>
          <p:cNvSpPr txBox="1"/>
          <p:nvPr/>
        </p:nvSpPr>
        <p:spPr>
          <a:xfrm>
            <a:off x="6640903" y="2846014"/>
            <a:ext cx="4789450"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OBJECTIVES</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9" name="TextBox 8"/>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009" y="2743603"/>
            <a:ext cx="906963" cy="898036"/>
          </a:xfrm>
          <a:prstGeom prst="rect">
            <a:avLst/>
          </a:prstGeom>
        </p:spPr>
      </p:pic>
      <p:sp>
        <p:nvSpPr>
          <p:cNvPr id="10" name="TextBox 9"/>
          <p:cNvSpPr txBox="1"/>
          <p:nvPr/>
        </p:nvSpPr>
        <p:spPr>
          <a:xfrm>
            <a:off x="6640903" y="2846014"/>
            <a:ext cx="4789450"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OBJECTIVES</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11" name="TextBox 10"/>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009" y="2743603"/>
            <a:ext cx="906963" cy="898036"/>
          </a:xfrm>
          <a:prstGeom prst="rect">
            <a:avLst/>
          </a:prstGeom>
        </p:spPr>
      </p:pic>
      <p:sp>
        <p:nvSpPr>
          <p:cNvPr id="13" name="TextBox 12"/>
          <p:cNvSpPr txBox="1"/>
          <p:nvPr/>
        </p:nvSpPr>
        <p:spPr>
          <a:xfrm>
            <a:off x="6640903" y="2846014"/>
            <a:ext cx="4789450"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OBJECTIVES</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14" name="TextBox 13"/>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1933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31" name="Text Placeholder 2"/>
          <p:cNvSpPr>
            <a:spLocks noGrp="1"/>
          </p:cNvSpPr>
          <p:nvPr>
            <p:ph type="body" idx="1" hasCustomPrompt="1"/>
          </p:nvPr>
        </p:nvSpPr>
        <p:spPr>
          <a:xfrm>
            <a:off x="2361030" y="4749506"/>
            <a:ext cx="3864092" cy="750094"/>
          </a:xfrm>
          <a:prstGeom prst="rect">
            <a:avLst/>
          </a:prstGeom>
        </p:spPr>
        <p:txBody>
          <a:bodyPr/>
          <a:lstStyle>
            <a:lvl1pPr marL="0" indent="0">
              <a:buNone/>
              <a:defRPr sz="3600" i="0"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1048364" y="3964774"/>
            <a:ext cx="9052742" cy="746633"/>
          </a:xfrm>
          <a:prstGeom prst="rect">
            <a:avLst/>
          </a:prstGeom>
        </p:spPr>
        <p:txBody>
          <a:bodyPr anchor="b"/>
          <a:lstStyle>
            <a:lvl1pPr>
              <a:defRPr sz="44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794224" y="4762673"/>
            <a:ext cx="529271" cy="750094"/>
          </a:xfrm>
          <a:prstGeom prst="rect">
            <a:avLst/>
          </a:prstGeom>
        </p:spPr>
        <p:txBody>
          <a:bodyPr/>
          <a:lstStyle>
            <a:lvl1pPr marL="0" indent="0">
              <a:buNone/>
              <a:defRPr sz="2800" b="1" i="0" baseline="0">
                <a:solidFill>
                  <a:srgbClr val="8EE2DE"/>
                </a:solidFill>
                <a:latin typeface="Helvetica LT Std Cond" panose="020B05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by</a:t>
            </a:r>
          </a:p>
        </p:txBody>
      </p:sp>
      <p:sp>
        <p:nvSpPr>
          <p:cNvPr id="40" name="TextBox 39"/>
          <p:cNvSpPr txBox="1"/>
          <p:nvPr/>
        </p:nvSpPr>
        <p:spPr>
          <a:xfrm>
            <a:off x="9244503" y="6576309"/>
            <a:ext cx="294431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smtClean="0">
              <a:ln>
                <a:noFill/>
              </a:ln>
              <a:solidFill>
                <a:prstClr val="black">
                  <a:tint val="75000"/>
                </a:prstClr>
              </a:solidFill>
              <a:effectLst/>
              <a:uLnTx/>
              <a:uFillTx/>
              <a:latin typeface="+mn-lt"/>
              <a:ea typeface="+mn-ea"/>
              <a:cs typeface="+mn-cs"/>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p:blipFill>
        <p:spPr>
          <a:xfrm>
            <a:off x="106844" y="66262"/>
            <a:ext cx="766716" cy="914400"/>
          </a:xfrm>
          <a:prstGeom prst="rect">
            <a:avLst/>
          </a:prstGeom>
        </p:spPr>
      </p:pic>
    </p:spTree>
    <p:extLst>
      <p:ext uri="{BB962C8B-B14F-4D97-AF65-F5344CB8AC3E}">
        <p14:creationId xmlns:p14="http://schemas.microsoft.com/office/powerpoint/2010/main" val="1403258263"/>
      </p:ext>
    </p:extLst>
  </p:cSld>
  <p:clrMapOvr>
    <a:masterClrMapping/>
  </p:clrMapOvr>
  <p:timing>
    <p:tnLst>
      <p:par>
        <p:cTn id="1" dur="indefinite" restart="never" nodeType="tmRoot"/>
      </p:par>
    </p:tnLst>
  </p:timing>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0825" y="3498964"/>
            <a:ext cx="4789528"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009" y="2743603"/>
            <a:ext cx="906964" cy="898036"/>
          </a:xfrm>
          <a:prstGeom prst="rect">
            <a:avLst/>
          </a:prstGeom>
        </p:spPr>
      </p:pic>
      <p:sp>
        <p:nvSpPr>
          <p:cNvPr id="8" name="TextBox 7"/>
          <p:cNvSpPr txBox="1"/>
          <p:nvPr/>
        </p:nvSpPr>
        <p:spPr>
          <a:xfrm>
            <a:off x="6640903" y="2846014"/>
            <a:ext cx="4789450"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INTRODUCTION</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2" name="TextBox 1"/>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79032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0825" y="3498964"/>
            <a:ext cx="4789528"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009" y="2743603"/>
            <a:ext cx="906963" cy="898036"/>
          </a:xfrm>
          <a:prstGeom prst="rect">
            <a:avLst/>
          </a:prstGeom>
        </p:spPr>
      </p:pic>
      <p:sp>
        <p:nvSpPr>
          <p:cNvPr id="8" name="TextBox 7"/>
          <p:cNvSpPr txBox="1"/>
          <p:nvPr/>
        </p:nvSpPr>
        <p:spPr>
          <a:xfrm>
            <a:off x="6640903" y="2846014"/>
            <a:ext cx="4789450"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OBJECTIVES</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9" name="TextBox 8"/>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61868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0825" y="3441814"/>
            <a:ext cx="4789528"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009" y="2686453"/>
            <a:ext cx="906964" cy="898036"/>
          </a:xfrm>
          <a:prstGeom prst="rect">
            <a:avLst/>
          </a:prstGeom>
        </p:spPr>
      </p:pic>
      <p:sp>
        <p:nvSpPr>
          <p:cNvPr id="13" name="TextBox 12"/>
          <p:cNvSpPr txBox="1"/>
          <p:nvPr/>
        </p:nvSpPr>
        <p:spPr>
          <a:xfrm>
            <a:off x="6640903" y="2788864"/>
            <a:ext cx="4789450"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CONCEPT</a:t>
            </a:r>
          </a:p>
        </p:txBody>
      </p:sp>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74164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6640903" y="2788864"/>
            <a:ext cx="4789450" cy="1200329"/>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CHECK YOUR UNDERSTANDING</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7" name="Oval 6"/>
          <p:cNvSpPr/>
          <p:nvPr/>
        </p:nvSpPr>
        <p:spPr>
          <a:xfrm>
            <a:off x="5644009" y="2686454"/>
            <a:ext cx="881897"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latin typeface="Helvetica LT Std" panose="020B0504020202020204" pitchFamily="34" charset="0"/>
              </a:rPr>
              <a:t>?</a:t>
            </a:r>
            <a:endParaRPr lang="en-IN" sz="6600" dirty="0">
              <a:latin typeface="Helvetica LT Std" panose="020B0504020202020204" pitchFamily="34" charset="0"/>
            </a:endParaRPr>
          </a:p>
        </p:txBody>
      </p:sp>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83858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745382" y="1968392"/>
            <a:ext cx="4443443" cy="3573711"/>
          </a:xfrm>
          <a:prstGeom prst="rect">
            <a:avLst/>
          </a:prstGeom>
        </p:spPr>
      </p:pic>
      <p:sp>
        <p:nvSpPr>
          <p:cNvPr id="3" name="Content Placeholder 2"/>
          <p:cNvSpPr>
            <a:spLocks noGrp="1"/>
          </p:cNvSpPr>
          <p:nvPr>
            <p:ph idx="1" hasCustomPrompt="1"/>
          </p:nvPr>
        </p:nvSpPr>
        <p:spPr>
          <a:xfrm>
            <a:off x="686567" y="2488725"/>
            <a:ext cx="10512862"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40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528217" y="1711914"/>
            <a:ext cx="6187079" cy="492443"/>
          </a:xfrm>
          <a:prstGeom prst="rect">
            <a:avLst/>
          </a:prstGeom>
          <a:noFill/>
        </p:spPr>
        <p:txBody>
          <a:bodyPr wrap="square" rtlCol="0">
            <a:spAutoFit/>
          </a:bodyPr>
          <a:lstStyle/>
          <a:p>
            <a:r>
              <a:rPr lang="en-IN" sz="2600" dirty="0">
                <a:latin typeface="Helvetica LT Std Cond Light" panose="020B0406020202030204" pitchFamily="34" charset="0"/>
              </a:rPr>
              <a:t>At the end of this </a:t>
            </a:r>
            <a:r>
              <a:rPr lang="en-IN" sz="2600" dirty="0" smtClean="0">
                <a:latin typeface="Helvetica LT Std Cond Light" panose="020B0406020202030204" pitchFamily="34" charset="0"/>
              </a:rPr>
              <a:t>lesson, </a:t>
            </a:r>
            <a:r>
              <a:rPr lang="en-IN" sz="2600" dirty="0">
                <a:latin typeface="Helvetica LT Std Cond Light" panose="020B0406020202030204" pitchFamily="34" charset="0"/>
              </a:rPr>
              <a:t>you will be able </a:t>
            </a:r>
            <a:r>
              <a:rPr lang="en-IN" sz="2600" dirty="0" smtClean="0">
                <a:latin typeface="Helvetica LT Std Cond Light" panose="020B0406020202030204" pitchFamily="34" charset="0"/>
              </a:rPr>
              <a:t>to:</a:t>
            </a:r>
            <a:endParaRPr lang="en-IN" sz="2600" dirty="0">
              <a:latin typeface="Helvetica LT Std Cond Light" panose="020B0406020202030204" pitchFamily="34" charset="0"/>
            </a:endParaRPr>
          </a:p>
        </p:txBody>
      </p:sp>
      <p:sp>
        <p:nvSpPr>
          <p:cNvPr id="9" name="TextBox 8"/>
          <p:cNvSpPr txBox="1"/>
          <p:nvPr/>
        </p:nvSpPr>
        <p:spPr>
          <a:xfrm>
            <a:off x="349530" y="875716"/>
            <a:ext cx="4789450"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604020202020204" pitchFamily="34" charset="0"/>
              </a:rPr>
              <a:t>LEARNING</a:t>
            </a:r>
            <a:r>
              <a:rPr lang="en-IN" sz="2400" b="1" baseline="0" dirty="0" smtClean="0">
                <a:solidFill>
                  <a:srgbClr val="02918B"/>
                </a:solidFill>
                <a:latin typeface="Helvetica LT Std Cond" panose="020B0506020202030204" pitchFamily="34" charset="0"/>
                <a:cs typeface="Arial" panose="020B0604020202020204" pitchFamily="34" charset="0"/>
              </a:rPr>
              <a:t> OBJECTIVES</a:t>
            </a:r>
            <a:endParaRPr lang="en-IN" sz="2400"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72737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217" y="1742500"/>
            <a:ext cx="6796227" cy="435133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7410090" y="1742500"/>
            <a:ext cx="4778735" cy="43513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7"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044776382"/>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216" y="1742500"/>
            <a:ext cx="10619810"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528218" y="4272147"/>
            <a:ext cx="10619809" cy="19452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6"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683160491"/>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216" y="1742500"/>
            <a:ext cx="10619810"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528216" y="4192916"/>
            <a:ext cx="10619810" cy="2121824"/>
          </a:xfrm>
          <a:prstGeom prst="rect">
            <a:avLst/>
          </a:prstGeom>
        </p:spPr>
        <p:txBody>
          <a:bodyPr/>
          <a:lstStyle>
            <a:lvl1pPr marL="228600" indent="-228600">
              <a:buFont typeface="Wingdings" panose="05000000000000000000" pitchFamily="2" charset="2"/>
              <a:buChar char="Ø"/>
              <a:defRPr sz="2400">
                <a:latin typeface="Helvetica LT Std Cond Light" panose="020B0406020202030204" pitchFamily="34" charset="0"/>
              </a:defRPr>
            </a:lvl1pPr>
            <a:lvl2pPr>
              <a:defRPr sz="2400">
                <a:latin typeface="Helvetica LT Std Cond Light" panose="020B0406020202030204" pitchFamily="34" charset="0"/>
              </a:defRPr>
            </a:lvl2pPr>
            <a:lvl3pPr marL="1143000" indent="-228600">
              <a:buFont typeface="Wingdings" panose="05000000000000000000" pitchFamily="2" charset="2"/>
              <a:buChar char="§"/>
              <a:defRPr sz="2400">
                <a:latin typeface="Helvetica LT Std Cond Light" panose="020B0406020202030204" pitchFamily="34" charset="0"/>
              </a:defRPr>
            </a:lvl3pPr>
            <a:lvl4pPr marL="1600200" indent="-228600">
              <a:buFont typeface="Wingdings" panose="05000000000000000000" pitchFamily="2" charset="2"/>
              <a:buChar char="§"/>
              <a:defRPr sz="2400">
                <a:latin typeface="Helvetica LT Std Cond Light" panose="020B0406020202030204" pitchFamily="34" charset="0"/>
              </a:defRPr>
            </a:lvl4pPr>
            <a:lvl5pPr marL="2057400" indent="-228600">
              <a:buFont typeface="Wingdings" panose="05000000000000000000" pitchFamily="2" charset="2"/>
              <a:buChar char="§"/>
              <a:defRPr sz="24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4151458726"/>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216" y="1742500"/>
            <a:ext cx="10619810"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646325058"/>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0825" y="3441814"/>
            <a:ext cx="4789528"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009" y="2686453"/>
            <a:ext cx="906964" cy="898036"/>
          </a:xfrm>
          <a:prstGeom prst="rect">
            <a:avLst/>
          </a:prstGeom>
        </p:spPr>
      </p:pic>
      <p:sp>
        <p:nvSpPr>
          <p:cNvPr id="13" name="TextBox 12"/>
          <p:cNvSpPr txBox="1"/>
          <p:nvPr/>
        </p:nvSpPr>
        <p:spPr>
          <a:xfrm>
            <a:off x="6640903" y="2788864"/>
            <a:ext cx="4789450"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CONCEPT</a:t>
            </a:r>
          </a:p>
        </p:txBody>
      </p:sp>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009" y="2686453"/>
            <a:ext cx="906964" cy="898036"/>
          </a:xfrm>
          <a:prstGeom prst="rect">
            <a:avLst/>
          </a:prstGeom>
        </p:spPr>
      </p:pic>
      <p:sp>
        <p:nvSpPr>
          <p:cNvPr id="7" name="TextBox 6"/>
          <p:cNvSpPr txBox="1"/>
          <p:nvPr/>
        </p:nvSpPr>
        <p:spPr>
          <a:xfrm>
            <a:off x="6640903" y="2788864"/>
            <a:ext cx="4789450"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CONCEPT</a:t>
            </a:r>
          </a:p>
        </p:txBody>
      </p:sp>
      <p:sp>
        <p:nvSpPr>
          <p:cNvPr id="9" name="TextBox 8"/>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009" y="2686453"/>
            <a:ext cx="906964" cy="898036"/>
          </a:xfrm>
          <a:prstGeom prst="rect">
            <a:avLst/>
          </a:prstGeom>
        </p:spPr>
      </p:pic>
      <p:sp>
        <p:nvSpPr>
          <p:cNvPr id="12" name="TextBox 11"/>
          <p:cNvSpPr txBox="1"/>
          <p:nvPr/>
        </p:nvSpPr>
        <p:spPr>
          <a:xfrm>
            <a:off x="6640903" y="2788864"/>
            <a:ext cx="4789450"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CONCEPT</a:t>
            </a:r>
          </a:p>
        </p:txBody>
      </p:sp>
      <p:sp>
        <p:nvSpPr>
          <p:cNvPr id="14" name="TextBox 13"/>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55496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528216" y="2719878"/>
            <a:ext cx="1113066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p:cNvSpPr>
            <a:spLocks noGrp="1"/>
          </p:cNvSpPr>
          <p:nvPr>
            <p:ph sz="half" idx="1"/>
          </p:nvPr>
        </p:nvSpPr>
        <p:spPr>
          <a:xfrm>
            <a:off x="528216" y="1742499"/>
            <a:ext cx="10619810" cy="788666"/>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634205" y="2812643"/>
            <a:ext cx="10931929" cy="349539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333127947"/>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5630707" y="1742498"/>
            <a:ext cx="6028168"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p:cNvSpPr>
            <a:spLocks noGrp="1"/>
          </p:cNvSpPr>
          <p:nvPr>
            <p:ph sz="half" idx="1"/>
          </p:nvPr>
        </p:nvSpPr>
        <p:spPr>
          <a:xfrm>
            <a:off x="528216" y="1742499"/>
            <a:ext cx="4983252" cy="4661967"/>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5736697" y="1842053"/>
            <a:ext cx="5829437" cy="446598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972001732"/>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622691" y="1480168"/>
            <a:ext cx="10943443" cy="4827868"/>
          </a:xfrm>
          <a:prstGeom prst="rect">
            <a:avLst/>
          </a:prstGeom>
        </p:spPr>
        <p:txBody>
          <a:bodyPr/>
          <a:lstStyle>
            <a:lvl1pPr marL="0" indent="0">
              <a:spcBef>
                <a:spcPts val="500"/>
              </a:spcBef>
              <a:buFont typeface="Wingdings" panose="05000000000000000000" pitchFamily="2" charset="2"/>
              <a:buNone/>
              <a:defRPr sz="1800">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345813727"/>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622" y="1716789"/>
            <a:ext cx="5372288"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0623" y="2422472"/>
            <a:ext cx="5156444"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6169005" y="1716789"/>
            <a:ext cx="5181838"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9005" y="2422472"/>
            <a:ext cx="5181838"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992660070"/>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341" y="2112122"/>
            <a:ext cx="5365531" cy="3910606"/>
          </a:xfrm>
          <a:prstGeom prst="rect">
            <a:avLst/>
          </a:prstGeom>
        </p:spPr>
      </p:pic>
      <p:sp>
        <p:nvSpPr>
          <p:cNvPr id="3" name="Content Placeholder 2"/>
          <p:cNvSpPr>
            <a:spLocks noGrp="1"/>
          </p:cNvSpPr>
          <p:nvPr>
            <p:ph sz="half" idx="1" hasCustomPrompt="1"/>
          </p:nvPr>
        </p:nvSpPr>
        <p:spPr>
          <a:xfrm>
            <a:off x="1099655" y="2407603"/>
            <a:ext cx="5191901" cy="3831796"/>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528750" y="1721063"/>
            <a:ext cx="9314594" cy="665024"/>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61931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341" y="2112122"/>
            <a:ext cx="5365531" cy="3910605"/>
          </a:xfrm>
          <a:prstGeom prst="rect">
            <a:avLst/>
          </a:prstGeom>
        </p:spPr>
      </p:pic>
      <p:sp>
        <p:nvSpPr>
          <p:cNvPr id="3" name="Content Placeholder 2"/>
          <p:cNvSpPr>
            <a:spLocks noGrp="1"/>
          </p:cNvSpPr>
          <p:nvPr>
            <p:ph sz="half" idx="1" hasCustomPrompt="1"/>
          </p:nvPr>
        </p:nvSpPr>
        <p:spPr>
          <a:xfrm>
            <a:off x="1107750" y="3550024"/>
            <a:ext cx="10141818" cy="2689375"/>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528750" y="1721063"/>
            <a:ext cx="10720818" cy="1742899"/>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97262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341" y="2112122"/>
            <a:ext cx="5365531" cy="3910605"/>
          </a:xfrm>
          <a:prstGeom prst="rect">
            <a:avLst/>
          </a:prstGeom>
        </p:spPr>
      </p:pic>
      <p:sp>
        <p:nvSpPr>
          <p:cNvPr id="14" name="Content Placeholder 2"/>
          <p:cNvSpPr>
            <a:spLocks noGrp="1"/>
          </p:cNvSpPr>
          <p:nvPr>
            <p:ph sz="half" idx="13" hasCustomPrompt="1"/>
          </p:nvPr>
        </p:nvSpPr>
        <p:spPr>
          <a:xfrm>
            <a:off x="528750" y="1721062"/>
            <a:ext cx="10720818" cy="4518336"/>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252055032"/>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0825" y="3441814"/>
            <a:ext cx="4789528"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590" y="2686453"/>
            <a:ext cx="897802" cy="898036"/>
          </a:xfrm>
          <a:prstGeom prst="rect">
            <a:avLst/>
          </a:prstGeom>
        </p:spPr>
      </p:pic>
      <p:sp>
        <p:nvSpPr>
          <p:cNvPr id="13" name="TextBox 12"/>
          <p:cNvSpPr txBox="1"/>
          <p:nvPr/>
        </p:nvSpPr>
        <p:spPr>
          <a:xfrm>
            <a:off x="6640903" y="2788864"/>
            <a:ext cx="4789450"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SUMMARY</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12937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88177" y="2488725"/>
            <a:ext cx="6635740"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000" baseline="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349530" y="875715"/>
            <a:ext cx="4789450"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604020202020204" pitchFamily="34" charset="0"/>
              </a:rPr>
              <a:t>SUMMARY</a:t>
            </a:r>
            <a:endParaRPr lang="en-IN" sz="2400"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969056" y="2089307"/>
            <a:ext cx="3364027" cy="3954169"/>
          </a:xfrm>
          <a:prstGeom prst="rect">
            <a:avLst/>
          </a:prstGeom>
        </p:spPr>
      </p:pic>
      <p:sp>
        <p:nvSpPr>
          <p:cNvPr id="16" name="TextBox 15"/>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58700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1046650" y="1470995"/>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6" name="Rectangle 5"/>
          <p:cNvSpPr/>
          <p:nvPr/>
        </p:nvSpPr>
        <p:spPr>
          <a:xfrm>
            <a:off x="2250471" y="1470995"/>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7" name="Content Placeholder 2"/>
          <p:cNvSpPr>
            <a:spLocks noGrp="1"/>
          </p:cNvSpPr>
          <p:nvPr>
            <p:ph idx="1"/>
          </p:nvPr>
        </p:nvSpPr>
        <p:spPr>
          <a:xfrm>
            <a:off x="2329963" y="1577012"/>
            <a:ext cx="8573737"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1" name="Rectangle 10"/>
          <p:cNvSpPr/>
          <p:nvPr/>
        </p:nvSpPr>
        <p:spPr>
          <a:xfrm>
            <a:off x="1046650" y="2782961"/>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12" name="Rectangle 11"/>
          <p:cNvSpPr/>
          <p:nvPr/>
        </p:nvSpPr>
        <p:spPr>
          <a:xfrm>
            <a:off x="2250471" y="2782961"/>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3" name="Content Placeholder 2"/>
          <p:cNvSpPr>
            <a:spLocks noGrp="1"/>
          </p:cNvSpPr>
          <p:nvPr>
            <p:ph idx="12"/>
          </p:nvPr>
        </p:nvSpPr>
        <p:spPr>
          <a:xfrm>
            <a:off x="2329963" y="2888978"/>
            <a:ext cx="8573737"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4" name="Rectangle 13"/>
          <p:cNvSpPr/>
          <p:nvPr/>
        </p:nvSpPr>
        <p:spPr>
          <a:xfrm>
            <a:off x="1046650" y="4094927"/>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15" name="Rectangle 14"/>
          <p:cNvSpPr/>
          <p:nvPr/>
        </p:nvSpPr>
        <p:spPr>
          <a:xfrm>
            <a:off x="2250471" y="4094927"/>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6" name="Content Placeholder 2"/>
          <p:cNvSpPr>
            <a:spLocks noGrp="1"/>
          </p:cNvSpPr>
          <p:nvPr>
            <p:ph idx="13"/>
          </p:nvPr>
        </p:nvSpPr>
        <p:spPr>
          <a:xfrm>
            <a:off x="2329963" y="4200944"/>
            <a:ext cx="8573737"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7" name="Rectangle 16"/>
          <p:cNvSpPr/>
          <p:nvPr/>
        </p:nvSpPr>
        <p:spPr>
          <a:xfrm>
            <a:off x="1046650" y="5291271"/>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18" name="Rectangle 17"/>
          <p:cNvSpPr/>
          <p:nvPr/>
        </p:nvSpPr>
        <p:spPr>
          <a:xfrm>
            <a:off x="2250471" y="5291271"/>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9" name="Content Placeholder 2"/>
          <p:cNvSpPr>
            <a:spLocks noGrp="1"/>
          </p:cNvSpPr>
          <p:nvPr>
            <p:ph idx="14"/>
          </p:nvPr>
        </p:nvSpPr>
        <p:spPr>
          <a:xfrm>
            <a:off x="2329963" y="5397288"/>
            <a:ext cx="8573737"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20"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183078560"/>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6640903" y="2788864"/>
            <a:ext cx="4789450" cy="1200329"/>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CHECK YOUR UNDERSTANDING</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7" name="Oval 6"/>
          <p:cNvSpPr/>
          <p:nvPr/>
        </p:nvSpPr>
        <p:spPr>
          <a:xfrm>
            <a:off x="5644009" y="2686454"/>
            <a:ext cx="881897"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latin typeface="Helvetica LT Std" panose="020B0504020202020204" pitchFamily="34" charset="0"/>
              </a:rPr>
              <a:t>?</a:t>
            </a:r>
            <a:endParaRPr lang="en-IN" sz="6600" dirty="0">
              <a:latin typeface="Helvetica LT Std" panose="020B0504020202020204" pitchFamily="34" charset="0"/>
            </a:endParaRPr>
          </a:p>
        </p:txBody>
      </p:sp>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5" name="TextBox 4"/>
          <p:cNvSpPr txBox="1"/>
          <p:nvPr/>
        </p:nvSpPr>
        <p:spPr>
          <a:xfrm>
            <a:off x="6640903" y="2788864"/>
            <a:ext cx="4789450" cy="1200329"/>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CHECK YOUR UNDERSTANDING</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6" name="Oval 5"/>
          <p:cNvSpPr/>
          <p:nvPr/>
        </p:nvSpPr>
        <p:spPr>
          <a:xfrm>
            <a:off x="5644009" y="2686454"/>
            <a:ext cx="881897"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latin typeface="Helvetica LT Std" panose="020B0504020202020204" pitchFamily="34" charset="0"/>
              </a:rPr>
              <a:t>?</a:t>
            </a:r>
            <a:endParaRPr lang="en-IN" sz="6600" dirty="0">
              <a:latin typeface="Helvetica LT Std" panose="020B0504020202020204" pitchFamily="34" charset="0"/>
            </a:endParaRPr>
          </a:p>
        </p:txBody>
      </p:sp>
      <p:sp>
        <p:nvSpPr>
          <p:cNvPr id="9" name="TextBox 8"/>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10" name="TextBox 9"/>
          <p:cNvSpPr txBox="1"/>
          <p:nvPr/>
        </p:nvSpPr>
        <p:spPr>
          <a:xfrm>
            <a:off x="6640903" y="2788864"/>
            <a:ext cx="4789450" cy="1200329"/>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CHECK YOUR UNDERSTANDING</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11" name="Oval 10"/>
          <p:cNvSpPr/>
          <p:nvPr/>
        </p:nvSpPr>
        <p:spPr>
          <a:xfrm>
            <a:off x="5644009" y="2686454"/>
            <a:ext cx="881897"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latin typeface="Helvetica LT Std" panose="020B0504020202020204" pitchFamily="34" charset="0"/>
              </a:rPr>
              <a:t>?</a:t>
            </a:r>
            <a:endParaRPr lang="en-IN" sz="6600" dirty="0">
              <a:latin typeface="Helvetica LT Std" panose="020B0504020202020204" pitchFamily="34" charset="0"/>
            </a:endParaRPr>
          </a:p>
        </p:txBody>
      </p:sp>
      <p:sp>
        <p:nvSpPr>
          <p:cNvPr id="12" name="TextBox 11"/>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86449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878942"/>
      </p:ext>
    </p:extLst>
  </p:cSld>
  <p:clrMapOvr>
    <a:masterClrMapping/>
  </p:clrMapOvr>
  <p:timing>
    <p:tnLst>
      <p:par>
        <p:cTn id="1" dur="indefinite" restart="never" nodeType="tmRoot"/>
      </p:par>
    </p:tnLst>
  </p:timing>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3603" y="3602038"/>
            <a:ext cx="9141619"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7982" y="6356351"/>
            <a:ext cx="2742486" cy="365125"/>
          </a:xfrm>
          <a:prstGeom prst="rect">
            <a:avLst/>
          </a:prstGeom>
        </p:spPr>
        <p:txBody>
          <a:bodyPr/>
          <a:lstStyle/>
          <a:p>
            <a:fld id="{5BB9B6C2-3388-44A5-AD82-6845F33CF5B5}" type="datetimeFigureOut">
              <a:rPr lang="en-US" smtClean="0"/>
              <a:pPr/>
              <a:t>4/20/2017</a:t>
            </a:fld>
            <a:endParaRPr lang="en-US" dirty="0"/>
          </a:p>
        </p:txBody>
      </p:sp>
      <p:sp>
        <p:nvSpPr>
          <p:cNvPr id="5" name="Footer Placeholder 4"/>
          <p:cNvSpPr>
            <a:spLocks noGrp="1"/>
          </p:cNvSpPr>
          <p:nvPr>
            <p:ph type="ftr" sz="quarter" idx="11"/>
          </p:nvPr>
        </p:nvSpPr>
        <p:spPr>
          <a:xfrm>
            <a:off x="4037549" y="6356351"/>
            <a:ext cx="4113728"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1D7D8CBC-E37A-4E53-98E7-8F39DB2F6DEC}" type="slidenum">
              <a:rPr lang="en-US" smtClean="0"/>
              <a:pPr/>
              <a:t>‹#›</a:t>
            </a:fld>
            <a:endParaRPr lang="en-US" dirty="0"/>
          </a:p>
        </p:txBody>
      </p:sp>
    </p:spTree>
    <p:extLst>
      <p:ext uri="{BB962C8B-B14F-4D97-AF65-F5344CB8AC3E}">
        <p14:creationId xmlns:p14="http://schemas.microsoft.com/office/powerpoint/2010/main" val="2101469901"/>
      </p:ext>
    </p:extLst>
  </p:cSld>
  <p:clrMapOvr>
    <a:masterClrMapping/>
  </p:clrMapOvr>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0825" y="3441814"/>
            <a:ext cx="4789528"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sp>
        <p:nvSpPr>
          <p:cNvPr id="13" name="TextBox 12"/>
          <p:cNvSpPr txBox="1"/>
          <p:nvPr/>
        </p:nvSpPr>
        <p:spPr>
          <a:xfrm>
            <a:off x="6640903" y="2788864"/>
            <a:ext cx="4789450"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GUIDED ACTIVITY</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93278" y="2761907"/>
            <a:ext cx="785580" cy="1079951"/>
          </a:xfrm>
          <a:prstGeom prst="rect">
            <a:avLst/>
          </a:prstGeom>
        </p:spPr>
      </p:pic>
    </p:spTree>
    <p:extLst>
      <p:ext uri="{BB962C8B-B14F-4D97-AF65-F5344CB8AC3E}">
        <p14:creationId xmlns:p14="http://schemas.microsoft.com/office/powerpoint/2010/main" val="280697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4003190"/>
      </p:ext>
    </p:extLst>
  </p:cSld>
  <p:clrMapOvr>
    <a:masterClrMapping/>
  </p:clrMapOvr>
  <p:timing>
    <p:tnLst>
      <p:par>
        <p:cTn id="1" dur="indefinite" restart="never" nodeType="tmRoot"/>
      </p:par>
    </p:tnLst>
  </p:timing>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31" name="Text Placeholder 2"/>
          <p:cNvSpPr>
            <a:spLocks noGrp="1"/>
          </p:cNvSpPr>
          <p:nvPr>
            <p:ph type="body" idx="1" hasCustomPrompt="1"/>
          </p:nvPr>
        </p:nvSpPr>
        <p:spPr>
          <a:xfrm>
            <a:off x="2361030" y="4749506"/>
            <a:ext cx="3864092" cy="750094"/>
          </a:xfrm>
          <a:prstGeom prst="rect">
            <a:avLst/>
          </a:prstGeom>
        </p:spPr>
        <p:txBody>
          <a:bodyPr/>
          <a:lstStyle>
            <a:lvl1pPr marL="0" indent="0">
              <a:buNone/>
              <a:defRPr sz="3600" i="0"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1048364" y="3964774"/>
            <a:ext cx="9052742" cy="746633"/>
          </a:xfrm>
          <a:prstGeom prst="rect">
            <a:avLst/>
          </a:prstGeom>
        </p:spPr>
        <p:txBody>
          <a:bodyPr anchor="b"/>
          <a:lstStyle>
            <a:lvl1pPr>
              <a:defRPr sz="44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794224" y="4762673"/>
            <a:ext cx="529271" cy="750094"/>
          </a:xfrm>
          <a:prstGeom prst="rect">
            <a:avLst/>
          </a:prstGeom>
        </p:spPr>
        <p:txBody>
          <a:bodyPr/>
          <a:lstStyle>
            <a:lvl1pPr marL="0" indent="0">
              <a:buNone/>
              <a:defRPr sz="2800" b="1" i="0" baseline="0">
                <a:solidFill>
                  <a:srgbClr val="8EE2DE"/>
                </a:solidFill>
                <a:latin typeface="Helvetica LT Std Cond" panose="020B05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by</a:t>
            </a:r>
          </a:p>
        </p:txBody>
      </p:sp>
      <p:sp>
        <p:nvSpPr>
          <p:cNvPr id="40" name="TextBox 39"/>
          <p:cNvSpPr txBox="1"/>
          <p:nvPr/>
        </p:nvSpPr>
        <p:spPr>
          <a:xfrm>
            <a:off x="9244503" y="6576309"/>
            <a:ext cx="294431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smtClean="0">
              <a:ln>
                <a:noFill/>
              </a:ln>
              <a:solidFill>
                <a:prstClr val="black">
                  <a:tint val="75000"/>
                </a:prstClr>
              </a:solidFill>
              <a:effectLst/>
              <a:uLnTx/>
              <a:uFillTx/>
              <a:latin typeface="+mn-lt"/>
              <a:ea typeface="+mn-ea"/>
              <a:cs typeface="+mn-cs"/>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p:blipFill>
        <p:spPr>
          <a:xfrm>
            <a:off x="106844" y="66262"/>
            <a:ext cx="766716" cy="914400"/>
          </a:xfrm>
          <a:prstGeom prst="rect">
            <a:avLst/>
          </a:prstGeom>
        </p:spPr>
      </p:pic>
    </p:spTree>
    <p:extLst>
      <p:ext uri="{BB962C8B-B14F-4D97-AF65-F5344CB8AC3E}">
        <p14:creationId xmlns:p14="http://schemas.microsoft.com/office/powerpoint/2010/main" val="1463459767"/>
      </p:ext>
    </p:extLst>
  </p:cSld>
  <p:clrMapOvr>
    <a:masterClrMapping/>
  </p:clrMapOvr>
  <p:timing>
    <p:tnLst>
      <p:par>
        <p:cTn id="1" dur="indefinite" restart="never" nodeType="tmRoot"/>
      </p:par>
    </p:tnLst>
  </p:timing>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0825" y="3498964"/>
            <a:ext cx="4789528"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009" y="2743603"/>
            <a:ext cx="906964" cy="898036"/>
          </a:xfrm>
          <a:prstGeom prst="rect">
            <a:avLst/>
          </a:prstGeom>
        </p:spPr>
      </p:pic>
      <p:sp>
        <p:nvSpPr>
          <p:cNvPr id="8" name="TextBox 7"/>
          <p:cNvSpPr txBox="1"/>
          <p:nvPr/>
        </p:nvSpPr>
        <p:spPr>
          <a:xfrm>
            <a:off x="6640903" y="2846014"/>
            <a:ext cx="4789450"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INTRODUCTION</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2" name="TextBox 1"/>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417379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0825" y="3498964"/>
            <a:ext cx="4789528"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009" y="2743603"/>
            <a:ext cx="906963" cy="898036"/>
          </a:xfrm>
          <a:prstGeom prst="rect">
            <a:avLst/>
          </a:prstGeom>
        </p:spPr>
      </p:pic>
      <p:sp>
        <p:nvSpPr>
          <p:cNvPr id="8" name="TextBox 7"/>
          <p:cNvSpPr txBox="1"/>
          <p:nvPr/>
        </p:nvSpPr>
        <p:spPr>
          <a:xfrm>
            <a:off x="6640903" y="2846014"/>
            <a:ext cx="4789450"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OBJECTIVES</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9" name="TextBox 8"/>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62574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0825" y="3441814"/>
            <a:ext cx="4789528"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009" y="2686453"/>
            <a:ext cx="906964" cy="898036"/>
          </a:xfrm>
          <a:prstGeom prst="rect">
            <a:avLst/>
          </a:prstGeom>
        </p:spPr>
      </p:pic>
      <p:sp>
        <p:nvSpPr>
          <p:cNvPr id="13" name="TextBox 12"/>
          <p:cNvSpPr txBox="1"/>
          <p:nvPr/>
        </p:nvSpPr>
        <p:spPr>
          <a:xfrm>
            <a:off x="6640903" y="2788864"/>
            <a:ext cx="4789450"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CONCEPT</a:t>
            </a:r>
          </a:p>
        </p:txBody>
      </p:sp>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49205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6640903" y="2788864"/>
            <a:ext cx="4789450" cy="1200329"/>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CHECK YOUR UNDERSTANDING</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7" name="Oval 6"/>
          <p:cNvSpPr/>
          <p:nvPr/>
        </p:nvSpPr>
        <p:spPr>
          <a:xfrm>
            <a:off x="5644009" y="2686454"/>
            <a:ext cx="881897"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latin typeface="Helvetica LT Std" panose="020B0504020202020204" pitchFamily="34" charset="0"/>
              </a:rPr>
              <a:t>?</a:t>
            </a:r>
            <a:endParaRPr lang="en-IN" sz="6600" dirty="0">
              <a:latin typeface="Helvetica LT Std" panose="020B0504020202020204" pitchFamily="34" charset="0"/>
            </a:endParaRPr>
          </a:p>
        </p:txBody>
      </p:sp>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426267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745382" y="1968392"/>
            <a:ext cx="4443443" cy="3573711"/>
          </a:xfrm>
          <a:prstGeom prst="rect">
            <a:avLst/>
          </a:prstGeom>
        </p:spPr>
      </p:pic>
      <p:sp>
        <p:nvSpPr>
          <p:cNvPr id="3" name="Content Placeholder 2"/>
          <p:cNvSpPr>
            <a:spLocks noGrp="1"/>
          </p:cNvSpPr>
          <p:nvPr>
            <p:ph idx="1" hasCustomPrompt="1"/>
          </p:nvPr>
        </p:nvSpPr>
        <p:spPr>
          <a:xfrm>
            <a:off x="686567" y="2488725"/>
            <a:ext cx="10512862"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40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528217" y="1711914"/>
            <a:ext cx="6187079" cy="492443"/>
          </a:xfrm>
          <a:prstGeom prst="rect">
            <a:avLst/>
          </a:prstGeom>
          <a:noFill/>
        </p:spPr>
        <p:txBody>
          <a:bodyPr wrap="square" rtlCol="0">
            <a:spAutoFit/>
          </a:bodyPr>
          <a:lstStyle/>
          <a:p>
            <a:r>
              <a:rPr lang="en-IN" sz="2600" dirty="0">
                <a:latin typeface="Helvetica LT Std Cond Light" panose="020B0406020202030204" pitchFamily="34" charset="0"/>
              </a:rPr>
              <a:t>At the end of this </a:t>
            </a:r>
            <a:r>
              <a:rPr lang="en-IN" sz="2600" dirty="0" smtClean="0">
                <a:latin typeface="Helvetica LT Std Cond Light" panose="020B0406020202030204" pitchFamily="34" charset="0"/>
              </a:rPr>
              <a:t>lesson, </a:t>
            </a:r>
            <a:r>
              <a:rPr lang="en-IN" sz="2600" dirty="0">
                <a:latin typeface="Helvetica LT Std Cond Light" panose="020B0406020202030204" pitchFamily="34" charset="0"/>
              </a:rPr>
              <a:t>you will be able </a:t>
            </a:r>
            <a:r>
              <a:rPr lang="en-IN" sz="2600" dirty="0" smtClean="0">
                <a:latin typeface="Helvetica LT Std Cond Light" panose="020B0406020202030204" pitchFamily="34" charset="0"/>
              </a:rPr>
              <a:t>to:</a:t>
            </a:r>
            <a:endParaRPr lang="en-IN" sz="2600" dirty="0">
              <a:latin typeface="Helvetica LT Std Cond Light" panose="020B0406020202030204" pitchFamily="34" charset="0"/>
            </a:endParaRPr>
          </a:p>
        </p:txBody>
      </p:sp>
      <p:sp>
        <p:nvSpPr>
          <p:cNvPr id="9" name="TextBox 8"/>
          <p:cNvSpPr txBox="1"/>
          <p:nvPr/>
        </p:nvSpPr>
        <p:spPr>
          <a:xfrm>
            <a:off x="349530" y="875716"/>
            <a:ext cx="4789450"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604020202020204" pitchFamily="34" charset="0"/>
              </a:rPr>
              <a:t>LEARNING</a:t>
            </a:r>
            <a:r>
              <a:rPr lang="en-IN" sz="2400" b="1" baseline="0" dirty="0" smtClean="0">
                <a:solidFill>
                  <a:srgbClr val="02918B"/>
                </a:solidFill>
                <a:latin typeface="Helvetica LT Std Cond" panose="020B0506020202030204" pitchFamily="34" charset="0"/>
                <a:cs typeface="Arial" panose="020B0604020202020204" pitchFamily="34" charset="0"/>
              </a:rPr>
              <a:t> OBJECTIVES</a:t>
            </a:r>
            <a:endParaRPr lang="en-IN" sz="2400"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45358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393" userDrawn="1">
          <p15:clr>
            <a:srgbClr val="FBAE40"/>
          </p15:clr>
        </p15:guide>
        <p15:guide id="4" orient="horz" pos="113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745382" y="1968392"/>
            <a:ext cx="4443443" cy="3573711"/>
          </a:xfrm>
          <a:prstGeom prst="rect">
            <a:avLst/>
          </a:prstGeom>
        </p:spPr>
      </p:pic>
      <p:sp>
        <p:nvSpPr>
          <p:cNvPr id="3" name="Content Placeholder 2"/>
          <p:cNvSpPr>
            <a:spLocks noGrp="1"/>
          </p:cNvSpPr>
          <p:nvPr>
            <p:ph idx="1" hasCustomPrompt="1"/>
          </p:nvPr>
        </p:nvSpPr>
        <p:spPr>
          <a:xfrm>
            <a:off x="686567" y="2488725"/>
            <a:ext cx="10512862"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40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528216" y="1711914"/>
            <a:ext cx="6757790" cy="492443"/>
          </a:xfrm>
          <a:prstGeom prst="rect">
            <a:avLst/>
          </a:prstGeom>
          <a:noFill/>
        </p:spPr>
        <p:txBody>
          <a:bodyPr wrap="square" rtlCol="0">
            <a:spAutoFit/>
          </a:bodyPr>
          <a:lstStyle/>
          <a:p>
            <a:r>
              <a:rPr lang="en-IN" sz="2600" dirty="0">
                <a:latin typeface="Helvetica LT Std Cond Light" panose="020B0406020202030204" pitchFamily="34" charset="0"/>
              </a:rPr>
              <a:t>At the end of this </a:t>
            </a:r>
            <a:r>
              <a:rPr lang="en-IN" sz="2600" dirty="0" smtClean="0">
                <a:latin typeface="Helvetica LT Std Cond Light" panose="020B0406020202030204" pitchFamily="34" charset="0"/>
              </a:rPr>
              <a:t>lesson, </a:t>
            </a:r>
            <a:r>
              <a:rPr lang="en-IN" sz="2600" dirty="0">
                <a:latin typeface="Helvetica LT Std Cond Light" panose="020B0406020202030204" pitchFamily="34" charset="0"/>
              </a:rPr>
              <a:t>you will be able </a:t>
            </a:r>
            <a:r>
              <a:rPr lang="en-IN" sz="2600" dirty="0" smtClean="0">
                <a:latin typeface="Helvetica LT Std Cond Light" panose="020B0406020202030204" pitchFamily="34" charset="0"/>
              </a:rPr>
              <a:t>to:</a:t>
            </a:r>
            <a:endParaRPr lang="en-IN" sz="2600" dirty="0">
              <a:latin typeface="Helvetica LT Std Cond Light" panose="020B0406020202030204" pitchFamily="34" charset="0"/>
            </a:endParaRPr>
          </a:p>
        </p:txBody>
      </p:sp>
      <p:sp>
        <p:nvSpPr>
          <p:cNvPr id="9" name="TextBox 8"/>
          <p:cNvSpPr txBox="1"/>
          <p:nvPr/>
        </p:nvSpPr>
        <p:spPr>
          <a:xfrm>
            <a:off x="349530" y="875716"/>
            <a:ext cx="4789450"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604020202020204" pitchFamily="34" charset="0"/>
              </a:rPr>
              <a:t>LEARNING</a:t>
            </a:r>
            <a:r>
              <a:rPr lang="en-IN" sz="2400" b="1" baseline="0" dirty="0" smtClean="0">
                <a:solidFill>
                  <a:srgbClr val="02918B"/>
                </a:solidFill>
                <a:latin typeface="Helvetica LT Std Cond" panose="020B0506020202030204" pitchFamily="34" charset="0"/>
                <a:cs typeface="Arial" panose="020B0604020202020204" pitchFamily="34" charset="0"/>
              </a:rPr>
              <a:t> OBJECTIVES</a:t>
            </a:r>
            <a:endParaRPr lang="en-IN" sz="2400"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745382" y="1968392"/>
            <a:ext cx="4443443" cy="3573711"/>
          </a:xfrm>
          <a:prstGeom prst="rect">
            <a:avLst/>
          </a:prstGeom>
        </p:spPr>
      </p:pic>
      <p:sp>
        <p:nvSpPr>
          <p:cNvPr id="11" name="TextBox 10"/>
          <p:cNvSpPr txBox="1"/>
          <p:nvPr/>
        </p:nvSpPr>
        <p:spPr>
          <a:xfrm>
            <a:off x="528217" y="1711914"/>
            <a:ext cx="6187079" cy="492443"/>
          </a:xfrm>
          <a:prstGeom prst="rect">
            <a:avLst/>
          </a:prstGeom>
          <a:noFill/>
        </p:spPr>
        <p:txBody>
          <a:bodyPr wrap="square" rtlCol="0">
            <a:spAutoFit/>
          </a:bodyPr>
          <a:lstStyle/>
          <a:p>
            <a:r>
              <a:rPr lang="en-IN" sz="2600" dirty="0">
                <a:latin typeface="Helvetica LT Std Cond Light" panose="020B0406020202030204" pitchFamily="34" charset="0"/>
              </a:rPr>
              <a:t>At the end of this </a:t>
            </a:r>
            <a:r>
              <a:rPr lang="en-IN" sz="2600" dirty="0" smtClean="0">
                <a:latin typeface="Helvetica LT Std Cond Light" panose="020B0406020202030204" pitchFamily="34" charset="0"/>
              </a:rPr>
              <a:t>lesson, </a:t>
            </a:r>
            <a:r>
              <a:rPr lang="en-IN" sz="2600" dirty="0">
                <a:latin typeface="Helvetica LT Std Cond Light" panose="020B0406020202030204" pitchFamily="34" charset="0"/>
              </a:rPr>
              <a:t>you will be able </a:t>
            </a:r>
            <a:r>
              <a:rPr lang="en-IN" sz="2600" dirty="0" smtClean="0">
                <a:latin typeface="Helvetica LT Std Cond Light" panose="020B0406020202030204" pitchFamily="34" charset="0"/>
              </a:rPr>
              <a:t>to:</a:t>
            </a:r>
            <a:endParaRPr lang="en-IN" sz="2600" dirty="0">
              <a:latin typeface="Helvetica LT Std Cond Light" panose="020B0406020202030204" pitchFamily="34" charset="0"/>
            </a:endParaRPr>
          </a:p>
        </p:txBody>
      </p:sp>
      <p:sp>
        <p:nvSpPr>
          <p:cNvPr id="12" name="TextBox 11"/>
          <p:cNvSpPr txBox="1"/>
          <p:nvPr/>
        </p:nvSpPr>
        <p:spPr>
          <a:xfrm>
            <a:off x="349530" y="875716"/>
            <a:ext cx="4789450"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604020202020204" pitchFamily="34" charset="0"/>
              </a:rPr>
              <a:t>LEARNING</a:t>
            </a:r>
            <a:r>
              <a:rPr lang="en-IN" sz="2400" b="1" baseline="0" dirty="0" smtClean="0">
                <a:solidFill>
                  <a:srgbClr val="02918B"/>
                </a:solidFill>
                <a:latin typeface="Helvetica LT Std Cond" panose="020B0506020202030204" pitchFamily="34" charset="0"/>
                <a:cs typeface="Arial" panose="020B0604020202020204" pitchFamily="34" charset="0"/>
              </a:rPr>
              <a:t> OBJECTIVES</a:t>
            </a:r>
            <a:endParaRPr lang="en-IN" sz="2400" b="1" dirty="0">
              <a:solidFill>
                <a:srgbClr val="02918B"/>
              </a:solidFill>
              <a:latin typeface="Helvetica LT Std Cond" panose="020B0506020202030204" pitchFamily="34" charset="0"/>
              <a:cs typeface="Arial" panose="020B0604020202020204" pitchFamily="34" charset="0"/>
            </a:endParaRPr>
          </a:p>
        </p:txBody>
      </p:sp>
      <p:sp>
        <p:nvSpPr>
          <p:cNvPr id="14" name="TextBox 13"/>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745382" y="1968392"/>
            <a:ext cx="4443443" cy="3573711"/>
          </a:xfrm>
          <a:prstGeom prst="rect">
            <a:avLst/>
          </a:prstGeom>
        </p:spPr>
      </p:pic>
      <p:sp>
        <p:nvSpPr>
          <p:cNvPr id="16" name="TextBox 15"/>
          <p:cNvSpPr txBox="1"/>
          <p:nvPr/>
        </p:nvSpPr>
        <p:spPr>
          <a:xfrm>
            <a:off x="528217" y="1711914"/>
            <a:ext cx="6187079" cy="492443"/>
          </a:xfrm>
          <a:prstGeom prst="rect">
            <a:avLst/>
          </a:prstGeom>
          <a:noFill/>
        </p:spPr>
        <p:txBody>
          <a:bodyPr wrap="square" rtlCol="0">
            <a:spAutoFit/>
          </a:bodyPr>
          <a:lstStyle/>
          <a:p>
            <a:r>
              <a:rPr lang="en-IN" sz="2600" dirty="0">
                <a:latin typeface="Helvetica LT Std Cond Light" panose="020B0406020202030204" pitchFamily="34" charset="0"/>
              </a:rPr>
              <a:t>At the end of this </a:t>
            </a:r>
            <a:r>
              <a:rPr lang="en-IN" sz="2600" dirty="0" smtClean="0">
                <a:latin typeface="Helvetica LT Std Cond Light" panose="020B0406020202030204" pitchFamily="34" charset="0"/>
              </a:rPr>
              <a:t>lesson, </a:t>
            </a:r>
            <a:r>
              <a:rPr lang="en-IN" sz="2600" dirty="0">
                <a:latin typeface="Helvetica LT Std Cond Light" panose="020B0406020202030204" pitchFamily="34" charset="0"/>
              </a:rPr>
              <a:t>you will be able </a:t>
            </a:r>
            <a:r>
              <a:rPr lang="en-IN" sz="2600" dirty="0" smtClean="0">
                <a:latin typeface="Helvetica LT Std Cond Light" panose="020B0406020202030204" pitchFamily="34" charset="0"/>
              </a:rPr>
              <a:t>to:</a:t>
            </a:r>
            <a:endParaRPr lang="en-IN" sz="2600" dirty="0">
              <a:latin typeface="Helvetica LT Std Cond Light" panose="020B0406020202030204" pitchFamily="34" charset="0"/>
            </a:endParaRPr>
          </a:p>
        </p:txBody>
      </p:sp>
      <p:sp>
        <p:nvSpPr>
          <p:cNvPr id="17" name="TextBox 16"/>
          <p:cNvSpPr txBox="1"/>
          <p:nvPr/>
        </p:nvSpPr>
        <p:spPr>
          <a:xfrm>
            <a:off x="349530" y="875716"/>
            <a:ext cx="4789450"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604020202020204" pitchFamily="34" charset="0"/>
              </a:rPr>
              <a:t>LEARNING</a:t>
            </a:r>
            <a:r>
              <a:rPr lang="en-IN" sz="2400" b="1" baseline="0" dirty="0" smtClean="0">
                <a:solidFill>
                  <a:srgbClr val="02918B"/>
                </a:solidFill>
                <a:latin typeface="Helvetica LT Std Cond" panose="020B0506020202030204" pitchFamily="34" charset="0"/>
                <a:cs typeface="Arial" panose="020B0604020202020204" pitchFamily="34" charset="0"/>
              </a:rPr>
              <a:t> OBJECTIVES</a:t>
            </a:r>
            <a:endParaRPr lang="en-IN" sz="2400" b="1" dirty="0">
              <a:solidFill>
                <a:srgbClr val="02918B"/>
              </a:solidFill>
              <a:latin typeface="Helvetica LT Std Cond" panose="020B0506020202030204" pitchFamily="34" charset="0"/>
              <a:cs typeface="Arial" panose="020B0604020202020204" pitchFamily="34" charset="0"/>
            </a:endParaRPr>
          </a:p>
        </p:txBody>
      </p:sp>
      <p:sp>
        <p:nvSpPr>
          <p:cNvPr id="18" name="TextBox 1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8714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217" y="1742500"/>
            <a:ext cx="6796227" cy="435133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7410090" y="1742500"/>
            <a:ext cx="4778735" cy="43513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7"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391458680"/>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393" userDrawn="1">
          <p15:clr>
            <a:srgbClr val="FBAE40"/>
          </p15:clr>
        </p15:guide>
        <p15:guide id="4" orient="horz" pos="1139"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216" y="1742500"/>
            <a:ext cx="10619810"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528218" y="4272147"/>
            <a:ext cx="10619809" cy="19452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6"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701810492"/>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216" y="1742500"/>
            <a:ext cx="10619810"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528216" y="4192916"/>
            <a:ext cx="10619810" cy="2121824"/>
          </a:xfrm>
          <a:prstGeom prst="rect">
            <a:avLst/>
          </a:prstGeom>
        </p:spPr>
        <p:txBody>
          <a:bodyPr/>
          <a:lstStyle>
            <a:lvl1pPr marL="228600" indent="-228600">
              <a:buFont typeface="Wingdings" panose="05000000000000000000" pitchFamily="2" charset="2"/>
              <a:buChar char="Ø"/>
              <a:defRPr sz="2400">
                <a:latin typeface="Helvetica LT Std Cond Light" panose="020B0406020202030204" pitchFamily="34" charset="0"/>
              </a:defRPr>
            </a:lvl1pPr>
            <a:lvl2pPr>
              <a:defRPr sz="2400">
                <a:latin typeface="Helvetica LT Std Cond Light" panose="020B0406020202030204" pitchFamily="34" charset="0"/>
              </a:defRPr>
            </a:lvl2pPr>
            <a:lvl3pPr marL="1143000" indent="-228600">
              <a:buFont typeface="Wingdings" panose="05000000000000000000" pitchFamily="2" charset="2"/>
              <a:buChar char="§"/>
              <a:defRPr sz="2400">
                <a:latin typeface="Helvetica LT Std Cond Light" panose="020B0406020202030204" pitchFamily="34" charset="0"/>
              </a:defRPr>
            </a:lvl3pPr>
            <a:lvl4pPr marL="1600200" indent="-228600">
              <a:buFont typeface="Wingdings" panose="05000000000000000000" pitchFamily="2" charset="2"/>
              <a:buChar char="§"/>
              <a:defRPr sz="2400">
                <a:latin typeface="Helvetica LT Std Cond Light" panose="020B0406020202030204" pitchFamily="34" charset="0"/>
              </a:defRPr>
            </a:lvl4pPr>
            <a:lvl5pPr marL="2057400" indent="-228600">
              <a:buFont typeface="Wingdings" panose="05000000000000000000" pitchFamily="2" charset="2"/>
              <a:buChar char="§"/>
              <a:defRPr sz="24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889111110"/>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216" y="1742500"/>
            <a:ext cx="10619810"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849083016"/>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528216" y="2719878"/>
            <a:ext cx="1113066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p:cNvSpPr>
            <a:spLocks noGrp="1"/>
          </p:cNvSpPr>
          <p:nvPr>
            <p:ph sz="half" idx="1"/>
          </p:nvPr>
        </p:nvSpPr>
        <p:spPr>
          <a:xfrm>
            <a:off x="528216" y="1742499"/>
            <a:ext cx="10619810" cy="788666"/>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634205" y="2812643"/>
            <a:ext cx="10931929" cy="349539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073462276"/>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userDrawn="1">
          <p15:clr>
            <a:srgbClr val="FBAE40"/>
          </p15:clr>
        </p15:guide>
        <p15:guide id="4" orient="horz" pos="1139"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5630707" y="1742498"/>
            <a:ext cx="6028168"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p:cNvSpPr>
            <a:spLocks noGrp="1"/>
          </p:cNvSpPr>
          <p:nvPr>
            <p:ph sz="half" idx="1"/>
          </p:nvPr>
        </p:nvSpPr>
        <p:spPr>
          <a:xfrm>
            <a:off x="528216" y="1742499"/>
            <a:ext cx="4983252" cy="4661967"/>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5736697" y="1842053"/>
            <a:ext cx="5829437" cy="446598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727830502"/>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622691" y="1480168"/>
            <a:ext cx="10943443" cy="4827868"/>
          </a:xfrm>
          <a:prstGeom prst="rect">
            <a:avLst/>
          </a:prstGeom>
        </p:spPr>
        <p:txBody>
          <a:bodyPr/>
          <a:lstStyle>
            <a:lvl1pPr marL="0" indent="0">
              <a:spcBef>
                <a:spcPts val="500"/>
              </a:spcBef>
              <a:buFont typeface="Wingdings" panose="05000000000000000000" pitchFamily="2" charset="2"/>
              <a:buNone/>
              <a:defRPr sz="1800">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070014725"/>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622" y="1716789"/>
            <a:ext cx="5372288"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0623" y="2422472"/>
            <a:ext cx="5156444"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6169005" y="1716789"/>
            <a:ext cx="5181838"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9005" y="2422472"/>
            <a:ext cx="5181838"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491617485"/>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1139" userDrawn="1">
          <p15:clr>
            <a:srgbClr val="FBAE40"/>
          </p15:clr>
        </p15:guide>
        <p15:guide id="4" pos="393"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341" y="2112122"/>
            <a:ext cx="5365531" cy="3910606"/>
          </a:xfrm>
          <a:prstGeom prst="rect">
            <a:avLst/>
          </a:prstGeom>
        </p:spPr>
      </p:pic>
      <p:sp>
        <p:nvSpPr>
          <p:cNvPr id="3" name="Content Placeholder 2"/>
          <p:cNvSpPr>
            <a:spLocks noGrp="1"/>
          </p:cNvSpPr>
          <p:nvPr>
            <p:ph sz="half" idx="1" hasCustomPrompt="1"/>
          </p:nvPr>
        </p:nvSpPr>
        <p:spPr>
          <a:xfrm>
            <a:off x="1099655" y="2407603"/>
            <a:ext cx="5191901" cy="3831796"/>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528750" y="1721063"/>
            <a:ext cx="9314594" cy="665024"/>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87971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393" userDrawn="1">
          <p15:clr>
            <a:srgbClr val="FBAE40"/>
          </p15:clr>
        </p15:guide>
        <p15:guide id="4" orient="horz" pos="1139"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341" y="2112122"/>
            <a:ext cx="5365531" cy="3910605"/>
          </a:xfrm>
          <a:prstGeom prst="rect">
            <a:avLst/>
          </a:prstGeom>
        </p:spPr>
      </p:pic>
      <p:sp>
        <p:nvSpPr>
          <p:cNvPr id="3" name="Content Placeholder 2"/>
          <p:cNvSpPr>
            <a:spLocks noGrp="1"/>
          </p:cNvSpPr>
          <p:nvPr>
            <p:ph sz="half" idx="1" hasCustomPrompt="1"/>
          </p:nvPr>
        </p:nvSpPr>
        <p:spPr>
          <a:xfrm>
            <a:off x="1107750" y="3550024"/>
            <a:ext cx="10141818" cy="2689375"/>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528750" y="1721063"/>
            <a:ext cx="10720818" cy="1742899"/>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88296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217" y="1742500"/>
            <a:ext cx="6796227" cy="435133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7410090" y="1742500"/>
            <a:ext cx="4778735" cy="43513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7"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6" name="TextBox 5"/>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23714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341" y="2112122"/>
            <a:ext cx="5365531" cy="3910605"/>
          </a:xfrm>
          <a:prstGeom prst="rect">
            <a:avLst/>
          </a:prstGeom>
        </p:spPr>
      </p:pic>
      <p:sp>
        <p:nvSpPr>
          <p:cNvPr id="14" name="Content Placeholder 2"/>
          <p:cNvSpPr>
            <a:spLocks noGrp="1"/>
          </p:cNvSpPr>
          <p:nvPr>
            <p:ph sz="half" idx="13" hasCustomPrompt="1"/>
          </p:nvPr>
        </p:nvSpPr>
        <p:spPr>
          <a:xfrm>
            <a:off x="528750" y="1721062"/>
            <a:ext cx="10720818" cy="4518336"/>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873589298"/>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0825" y="3441814"/>
            <a:ext cx="4789528"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590" y="2686453"/>
            <a:ext cx="897802" cy="898036"/>
          </a:xfrm>
          <a:prstGeom prst="rect">
            <a:avLst/>
          </a:prstGeom>
        </p:spPr>
      </p:pic>
      <p:sp>
        <p:nvSpPr>
          <p:cNvPr id="13" name="TextBox 12"/>
          <p:cNvSpPr txBox="1"/>
          <p:nvPr/>
        </p:nvSpPr>
        <p:spPr>
          <a:xfrm>
            <a:off x="6640903" y="2788864"/>
            <a:ext cx="4789450"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604020202020204" pitchFamily="34" charset="0"/>
              </a:rPr>
              <a:t>SUMMARY</a:t>
            </a:r>
            <a:endParaRPr lang="en-IN" sz="3600" b="1" dirty="0">
              <a:solidFill>
                <a:srgbClr val="02918B"/>
              </a:solidFill>
              <a:latin typeface="Helvetica LT Std Cond Light" panose="020B0406020202030204" pitchFamily="34" charset="0"/>
              <a:cs typeface="Arial" panose="020B0604020202020204" pitchFamily="34" charset="0"/>
            </a:endParaRPr>
          </a:p>
        </p:txBody>
      </p:sp>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8753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88177" y="2488725"/>
            <a:ext cx="6635740"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000" baseline="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349530" y="875715"/>
            <a:ext cx="4789450"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604020202020204" pitchFamily="34" charset="0"/>
              </a:rPr>
              <a:t>SUMMARY</a:t>
            </a:r>
            <a:endParaRPr lang="en-IN" sz="2400"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969056" y="2089307"/>
            <a:ext cx="3364027" cy="3954169"/>
          </a:xfrm>
          <a:prstGeom prst="rect">
            <a:avLst/>
          </a:prstGeom>
        </p:spPr>
      </p:pic>
      <p:sp>
        <p:nvSpPr>
          <p:cNvPr id="16" name="TextBox 15"/>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409216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1046650" y="1470995"/>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6" name="Rectangle 5"/>
          <p:cNvSpPr/>
          <p:nvPr/>
        </p:nvSpPr>
        <p:spPr>
          <a:xfrm>
            <a:off x="2250471" y="1470995"/>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7" name="Content Placeholder 2"/>
          <p:cNvSpPr>
            <a:spLocks noGrp="1"/>
          </p:cNvSpPr>
          <p:nvPr>
            <p:ph idx="1"/>
          </p:nvPr>
        </p:nvSpPr>
        <p:spPr>
          <a:xfrm>
            <a:off x="2329963" y="1577012"/>
            <a:ext cx="8573737"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1" name="Rectangle 10"/>
          <p:cNvSpPr/>
          <p:nvPr/>
        </p:nvSpPr>
        <p:spPr>
          <a:xfrm>
            <a:off x="1046650" y="2782961"/>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12" name="Rectangle 11"/>
          <p:cNvSpPr/>
          <p:nvPr/>
        </p:nvSpPr>
        <p:spPr>
          <a:xfrm>
            <a:off x="2250471" y="2782961"/>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3" name="Content Placeholder 2"/>
          <p:cNvSpPr>
            <a:spLocks noGrp="1"/>
          </p:cNvSpPr>
          <p:nvPr>
            <p:ph idx="12"/>
          </p:nvPr>
        </p:nvSpPr>
        <p:spPr>
          <a:xfrm>
            <a:off x="2329963" y="2888978"/>
            <a:ext cx="8573737"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4" name="Rectangle 13"/>
          <p:cNvSpPr/>
          <p:nvPr/>
        </p:nvSpPr>
        <p:spPr>
          <a:xfrm>
            <a:off x="1046650" y="4094927"/>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15" name="Rectangle 14"/>
          <p:cNvSpPr/>
          <p:nvPr/>
        </p:nvSpPr>
        <p:spPr>
          <a:xfrm>
            <a:off x="2250471" y="4094927"/>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6" name="Content Placeholder 2"/>
          <p:cNvSpPr>
            <a:spLocks noGrp="1"/>
          </p:cNvSpPr>
          <p:nvPr>
            <p:ph idx="13"/>
          </p:nvPr>
        </p:nvSpPr>
        <p:spPr>
          <a:xfrm>
            <a:off x="2329963" y="4200944"/>
            <a:ext cx="8573737"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7" name="Rectangle 16"/>
          <p:cNvSpPr/>
          <p:nvPr/>
        </p:nvSpPr>
        <p:spPr>
          <a:xfrm>
            <a:off x="1046650" y="5291271"/>
            <a:ext cx="1139390"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18" name="Rectangle 17"/>
          <p:cNvSpPr/>
          <p:nvPr/>
        </p:nvSpPr>
        <p:spPr>
          <a:xfrm>
            <a:off x="2250471" y="5291271"/>
            <a:ext cx="8772467"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9" name="Content Placeholder 2"/>
          <p:cNvSpPr>
            <a:spLocks noGrp="1"/>
          </p:cNvSpPr>
          <p:nvPr>
            <p:ph idx="14"/>
          </p:nvPr>
        </p:nvSpPr>
        <p:spPr>
          <a:xfrm>
            <a:off x="2329963" y="5397288"/>
            <a:ext cx="8573737"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20"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607585138"/>
      </p:ext>
    </p:extLst>
  </p:cSld>
  <p:clrMapOvr>
    <a:masterClrMapping/>
  </p:clrMapOvr>
  <p:timing>
    <p:tnLst>
      <p:par>
        <p:cTn id="1" dur="indefinite" restart="never" nodeType="tmRoot"/>
      </p:par>
    </p:tnLst>
  </p:timing>
  <p:hf hd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791768"/>
      </p:ext>
    </p:extLst>
  </p:cSld>
  <p:clrMapOvr>
    <a:masterClrMapping/>
  </p:clrMapOvr>
  <p:timing>
    <p:tnLst>
      <p:par>
        <p:cTn id="1" dur="indefinite" restart="never" nodeType="tmRoot"/>
      </p:par>
    </p:tnLst>
  </p:timing>
  <p:hf hdr="0" dt="0"/>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066801"/>
            <a:ext cx="5383398" cy="5059363"/>
          </a:xfrm>
          <a:prstGeom prst="rect">
            <a:avLst/>
          </a:prstGeom>
        </p:spPr>
        <p:txBody>
          <a:bodyPr lIns="114062" tIns="57031" rIns="114062" bIns="57031">
            <a:normAutofit/>
          </a:bodyPr>
          <a:lstStyle>
            <a:lvl1pPr marL="427733" indent="-427733">
              <a:buFont typeface="Wingdings 2" panose="05020102010507070707" pitchFamily="18" charset="2"/>
              <a:buChar char=""/>
              <a:defRPr sz="2200" b="1">
                <a:latin typeface="Arial" panose="020B0604020202020204" pitchFamily="34" charset="0"/>
                <a:cs typeface="Arial" panose="020B0604020202020204" pitchFamily="34" charset="0"/>
              </a:defRPr>
            </a:lvl1pPr>
            <a:lvl2pPr marL="926756" indent="-356445">
              <a:buFont typeface="Wingdings" panose="05000000000000000000" pitchFamily="2" charset="2"/>
              <a:buChar char="§"/>
              <a:defRPr sz="1700">
                <a:solidFill>
                  <a:schemeClr val="tx1">
                    <a:lumMod val="75000"/>
                    <a:lumOff val="25000"/>
                  </a:schemeClr>
                </a:solidFill>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500">
                <a:latin typeface="Arial" panose="020B0604020202020204" pitchFamily="34" charset="0"/>
                <a:cs typeface="Arial" panose="020B0604020202020204" pitchFamily="34" charset="0"/>
              </a:defRPr>
            </a:lvl4pPr>
            <a:lvl5pPr>
              <a:defRPr sz="1500">
                <a:latin typeface="Arial" panose="020B0604020202020204" pitchFamily="34" charset="0"/>
                <a:cs typeface="Arial" panose="020B0604020202020204" pitchFamily="34" charset="0"/>
              </a:defRPr>
            </a:lvl5pPr>
            <a:lvl6pPr>
              <a:defRPr sz="2200"/>
            </a:lvl6pPr>
            <a:lvl7pPr>
              <a:defRPr sz="2200"/>
            </a:lvl7pPr>
            <a:lvl8pPr>
              <a:defRPr sz="2200"/>
            </a:lvl8pPr>
            <a:lvl9pPr>
              <a:defRPr sz="22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6195986" y="1066801"/>
            <a:ext cx="5383398" cy="5059363"/>
          </a:xfrm>
          <a:prstGeom prst="rect">
            <a:avLst/>
          </a:prstGeom>
        </p:spPr>
        <p:txBody>
          <a:bodyPr lIns="114062" tIns="57031" rIns="114062" bIns="57031">
            <a:normAutofit/>
          </a:bodyPr>
          <a:lstStyle>
            <a:lvl1pPr marL="427733" indent="-427733" algn="l" defTabSz="1140623" rtl="0" eaLnBrk="1" latinLnBrk="0" hangingPunct="1">
              <a:spcBef>
                <a:spcPct val="20000"/>
              </a:spcBef>
              <a:buFont typeface="Wingdings 2" panose="05020102010507070707" pitchFamily="18" charset="2"/>
              <a:buChar char=""/>
              <a:defRPr lang="en-US" sz="2200" b="1" kern="1200" dirty="0" smtClean="0">
                <a:solidFill>
                  <a:schemeClr val="tx1"/>
                </a:solidFill>
                <a:latin typeface="Arial" panose="020B0604020202020204" pitchFamily="34" charset="0"/>
                <a:ea typeface="+mn-ea"/>
                <a:cs typeface="Arial" panose="020B0604020202020204" pitchFamily="34" charset="0"/>
              </a:defRPr>
            </a:lvl1pPr>
            <a:lvl2pPr marL="926756" indent="-356445" algn="l" defTabSz="1140623" rtl="0" eaLnBrk="1" latinLnBrk="0" hangingPunct="1">
              <a:spcBef>
                <a:spcPct val="20000"/>
              </a:spcBef>
              <a:buFont typeface="Wingdings" panose="05000000000000000000" pitchFamily="2" charset="2"/>
              <a:buChar char="§"/>
              <a:defRPr lang="en-US" sz="1700" b="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2pPr>
            <a:lvl3pPr algn="l" defTabSz="1140623" rtl="0" eaLnBrk="1" latinLnBrk="0" hangingPunct="1">
              <a:spcBef>
                <a:spcPct val="20000"/>
              </a:spcBef>
              <a:defRPr lang="en-US" sz="1600" b="0" kern="1200" dirty="0" smtClean="0">
                <a:solidFill>
                  <a:schemeClr val="tx1"/>
                </a:solidFill>
                <a:latin typeface="Arial" panose="020B0604020202020204" pitchFamily="34" charset="0"/>
                <a:ea typeface="+mn-ea"/>
                <a:cs typeface="Arial" panose="020B0604020202020204" pitchFamily="34" charset="0"/>
              </a:defRPr>
            </a:lvl3pPr>
            <a:lvl4pPr>
              <a:defRPr sz="2200"/>
            </a:lvl4pPr>
            <a:lvl5pPr>
              <a:defRPr sz="2200"/>
            </a:lvl5pPr>
            <a:lvl6pPr>
              <a:defRPr sz="2200"/>
            </a:lvl6pPr>
            <a:lvl7pPr>
              <a:defRPr sz="2200"/>
            </a:lvl7pPr>
            <a:lvl8pPr>
              <a:defRPr sz="2200"/>
            </a:lvl8pPr>
            <a:lvl9pPr>
              <a:defRPr sz="22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Date Placeholder 3"/>
          <p:cNvSpPr txBox="1">
            <a:spLocks/>
          </p:cNvSpPr>
          <p:nvPr userDrawn="1"/>
        </p:nvSpPr>
        <p:spPr>
          <a:xfrm>
            <a:off x="609441" y="6356350"/>
            <a:ext cx="2844059" cy="365125"/>
          </a:xfrm>
          <a:prstGeom prst="rect">
            <a:avLst/>
          </a:prstGeom>
        </p:spPr>
        <p:txBody>
          <a:bodyPr vert="horz" lIns="114062" tIns="57031" rIns="114062" bIns="57031"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mtClean="0"/>
              <a:pPr/>
              <a:t>4/20/2017</a:t>
            </a:fld>
            <a:endParaRPr lang="en-US" dirty="0"/>
          </a:p>
        </p:txBody>
      </p:sp>
      <p:sp>
        <p:nvSpPr>
          <p:cNvPr id="9" name="Slide Number Placeholder 5"/>
          <p:cNvSpPr txBox="1">
            <a:spLocks/>
          </p:cNvSpPr>
          <p:nvPr userDrawn="1"/>
        </p:nvSpPr>
        <p:spPr>
          <a:xfrm>
            <a:off x="8735326" y="6356350"/>
            <a:ext cx="2844059" cy="365125"/>
          </a:xfrm>
          <a:prstGeom prst="rect">
            <a:avLst/>
          </a:prstGeom>
        </p:spPr>
        <p:txBody>
          <a:bodyPr vert="horz" lIns="114062" tIns="57031" rIns="114062" bIns="57031"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mtClean="0"/>
              <a:pPr/>
              <a:t>‹#›</a:t>
            </a:fld>
            <a:endParaRPr lang="en-US" dirty="0"/>
          </a:p>
        </p:txBody>
      </p:sp>
      <p:sp>
        <p:nvSpPr>
          <p:cNvPr id="10" name="Rectangle 9"/>
          <p:cNvSpPr/>
          <p:nvPr userDrawn="1"/>
        </p:nvSpPr>
        <p:spPr>
          <a:xfrm>
            <a:off x="2" y="6201785"/>
            <a:ext cx="12187227"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4062" tIns="57031" rIns="114062" bIns="57031" rtlCol="0" anchor="ctr"/>
          <a:lstStyle/>
          <a:p>
            <a:pPr algn="ctr"/>
            <a:endParaRPr lang="en-US" sz="3500" b="1" spc="748" dirty="0" smtClean="0">
              <a:solidFill>
                <a:srgbClr val="0070C0"/>
              </a:solidFill>
              <a:latin typeface="Arial Narrow" pitchFamily="34" charset="0"/>
            </a:endParaRPr>
          </a:p>
        </p:txBody>
      </p:sp>
      <p:sp>
        <p:nvSpPr>
          <p:cNvPr id="11" name="Text Box 4"/>
          <p:cNvSpPr txBox="1">
            <a:spLocks noChangeArrowheads="1"/>
          </p:cNvSpPr>
          <p:nvPr userDrawn="1"/>
        </p:nvSpPr>
        <p:spPr bwMode="auto">
          <a:xfrm>
            <a:off x="8850193" y="6201786"/>
            <a:ext cx="1828324" cy="733449"/>
          </a:xfrm>
          <a:prstGeom prst="rect">
            <a:avLst/>
          </a:prstGeom>
          <a:noFill/>
          <a:ln w="9525">
            <a:noFill/>
            <a:round/>
            <a:headEnd/>
            <a:tailEnd/>
          </a:ln>
        </p:spPr>
        <p:txBody>
          <a:bodyPr lIns="112266" tIns="58378" rIns="112266" bIns="58378">
            <a:spAutoFit/>
          </a:bodyPr>
          <a:lstStyle/>
          <a:p>
            <a:pPr algn="r">
              <a:spcBef>
                <a:spcPts val="0"/>
              </a:spcBef>
              <a:buFont typeface="Trebuchet MS" pitchFamily="34" charset="0"/>
              <a:buNone/>
              <a:tabLst>
                <a:tab pos="0" algn="l"/>
                <a:tab pos="570311" algn="l"/>
                <a:tab pos="1140623" algn="l"/>
                <a:tab pos="1710934" algn="l"/>
                <a:tab pos="2281245" algn="l"/>
                <a:tab pos="2851556" algn="l"/>
                <a:tab pos="3421868" algn="l"/>
                <a:tab pos="3992179" algn="l"/>
                <a:tab pos="4562490" algn="l"/>
                <a:tab pos="5132802" algn="l"/>
                <a:tab pos="5703113" algn="l"/>
                <a:tab pos="6273424" algn="l"/>
                <a:tab pos="6843735" algn="l"/>
                <a:tab pos="7414047" algn="l"/>
                <a:tab pos="7984358" algn="l"/>
                <a:tab pos="8554669" algn="l"/>
                <a:tab pos="9124980" algn="l"/>
                <a:tab pos="9695292" algn="l"/>
                <a:tab pos="10265603" algn="l"/>
                <a:tab pos="10835914" algn="l"/>
                <a:tab pos="11406226" algn="l"/>
              </a:tabLst>
              <a:defRPr/>
            </a:pPr>
            <a:r>
              <a:rPr lang="en-GB" sz="1000" dirty="0">
                <a:solidFill>
                  <a:schemeClr val="tx1">
                    <a:lumMod val="65000"/>
                    <a:lumOff val="35000"/>
                  </a:schemeClr>
                </a:solidFill>
                <a:latin typeface="+mj-lt"/>
                <a:cs typeface="Arial" charset="0"/>
              </a:rPr>
              <a:t>INDIA</a:t>
            </a:r>
          </a:p>
          <a:p>
            <a:pPr algn="r">
              <a:spcBef>
                <a:spcPts val="0"/>
              </a:spcBef>
              <a:buFont typeface="Trebuchet MS" pitchFamily="34" charset="0"/>
              <a:buNone/>
              <a:tabLst>
                <a:tab pos="0" algn="l"/>
                <a:tab pos="570311" algn="l"/>
                <a:tab pos="1140623" algn="l"/>
                <a:tab pos="1710934" algn="l"/>
                <a:tab pos="2281245" algn="l"/>
                <a:tab pos="2851556" algn="l"/>
                <a:tab pos="3421868" algn="l"/>
                <a:tab pos="3992179" algn="l"/>
                <a:tab pos="4562490" algn="l"/>
                <a:tab pos="5132802" algn="l"/>
                <a:tab pos="5703113" algn="l"/>
                <a:tab pos="6273424" algn="l"/>
                <a:tab pos="6843735" algn="l"/>
                <a:tab pos="7414047" algn="l"/>
                <a:tab pos="7984358" algn="l"/>
                <a:tab pos="8554669" algn="l"/>
                <a:tab pos="9124980" algn="l"/>
                <a:tab pos="9695292" algn="l"/>
                <a:tab pos="10265603" algn="l"/>
                <a:tab pos="10835914" algn="l"/>
                <a:tab pos="11406226" algn="l"/>
              </a:tabLst>
              <a:defRPr/>
            </a:pPr>
            <a:r>
              <a:rPr lang="en-GB" sz="1000" dirty="0">
                <a:solidFill>
                  <a:schemeClr val="tx1">
                    <a:lumMod val="65000"/>
                    <a:lumOff val="35000"/>
                  </a:schemeClr>
                </a:solidFill>
                <a:latin typeface="+mj-lt"/>
                <a:cs typeface="Arial" charset="0"/>
              </a:rPr>
              <a:t>USA</a:t>
            </a:r>
          </a:p>
          <a:p>
            <a:pPr algn="r">
              <a:spcBef>
                <a:spcPts val="0"/>
              </a:spcBef>
              <a:buFont typeface="Trebuchet MS" pitchFamily="34" charset="0"/>
              <a:buNone/>
              <a:tabLst>
                <a:tab pos="0" algn="l"/>
                <a:tab pos="570311" algn="l"/>
                <a:tab pos="1140623" algn="l"/>
                <a:tab pos="1710934" algn="l"/>
                <a:tab pos="2281245" algn="l"/>
                <a:tab pos="2851556" algn="l"/>
                <a:tab pos="3421868" algn="l"/>
                <a:tab pos="3992179" algn="l"/>
                <a:tab pos="4562490" algn="l"/>
                <a:tab pos="5132802" algn="l"/>
                <a:tab pos="5703113" algn="l"/>
                <a:tab pos="6273424" algn="l"/>
                <a:tab pos="6843735" algn="l"/>
                <a:tab pos="7414047" algn="l"/>
                <a:tab pos="7984358" algn="l"/>
                <a:tab pos="8554669" algn="l"/>
                <a:tab pos="9124980" algn="l"/>
                <a:tab pos="9695292" algn="l"/>
                <a:tab pos="10265603" algn="l"/>
                <a:tab pos="10835914" algn="l"/>
                <a:tab pos="11406226" algn="l"/>
              </a:tabLst>
              <a:defRPr/>
            </a:pPr>
            <a:r>
              <a:rPr lang="en-GB" sz="1000" dirty="0">
                <a:solidFill>
                  <a:schemeClr val="tx1">
                    <a:lumMod val="65000"/>
                    <a:lumOff val="35000"/>
                  </a:schemeClr>
                </a:solidFill>
                <a:latin typeface="+mj-lt"/>
                <a:cs typeface="Arial" charset="0"/>
              </a:rPr>
              <a:t>CHINA </a:t>
            </a:r>
          </a:p>
          <a:p>
            <a:pPr algn="r">
              <a:spcBef>
                <a:spcPts val="0"/>
              </a:spcBef>
              <a:buFont typeface="Trebuchet MS" pitchFamily="34" charset="0"/>
              <a:buNone/>
              <a:tabLst>
                <a:tab pos="0" algn="l"/>
                <a:tab pos="570311" algn="l"/>
                <a:tab pos="1140623" algn="l"/>
                <a:tab pos="1710934" algn="l"/>
                <a:tab pos="2281245" algn="l"/>
                <a:tab pos="2851556" algn="l"/>
                <a:tab pos="3421868" algn="l"/>
                <a:tab pos="3992179" algn="l"/>
                <a:tab pos="4562490" algn="l"/>
                <a:tab pos="5132802" algn="l"/>
                <a:tab pos="5703113" algn="l"/>
                <a:tab pos="6273424" algn="l"/>
                <a:tab pos="6843735" algn="l"/>
                <a:tab pos="7414047" algn="l"/>
                <a:tab pos="7984358" algn="l"/>
                <a:tab pos="8554669" algn="l"/>
                <a:tab pos="9124980" algn="l"/>
                <a:tab pos="9695292" algn="l"/>
                <a:tab pos="10265603" algn="l"/>
                <a:tab pos="10835914" algn="l"/>
                <a:tab pos="11406226" algn="l"/>
              </a:tabLst>
              <a:defRPr/>
            </a:pPr>
            <a:r>
              <a:rPr lang="en-GB" sz="1000" dirty="0">
                <a:solidFill>
                  <a:schemeClr val="tx1">
                    <a:lumMod val="65000"/>
                    <a:lumOff val="35000"/>
                  </a:schemeClr>
                </a:solidFill>
                <a:latin typeface="+mj-lt"/>
                <a:cs typeface="Arial" charset="0"/>
              </a:rPr>
              <a:t>SINGAPORE</a:t>
            </a:r>
          </a:p>
        </p:txBody>
      </p:sp>
      <p:sp>
        <p:nvSpPr>
          <p:cNvPr id="12" name="TextBox 11"/>
          <p:cNvSpPr txBox="1"/>
          <p:nvPr userDrawn="1"/>
        </p:nvSpPr>
        <p:spPr>
          <a:xfrm>
            <a:off x="-35798" y="6503416"/>
            <a:ext cx="2910573" cy="453730"/>
          </a:xfrm>
          <a:prstGeom prst="rect">
            <a:avLst/>
          </a:prstGeom>
          <a:noFill/>
        </p:spPr>
        <p:txBody>
          <a:bodyPr wrap="none" lIns="114062" tIns="57031" rIns="114062" bIns="57031" rtlCol="0">
            <a:spAutoFit/>
          </a:bodyPr>
          <a:lstStyle/>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 QAI Global Institute. All Rights Reserved</a:t>
            </a:r>
            <a:endParaRPr lang="en-US" sz="1100" dirty="0">
              <a:latin typeface="Arial" pitchFamily="34" charset="0"/>
              <a:cs typeface="Arial" pitchFamily="34" charset="0"/>
            </a:endParaRPr>
          </a:p>
        </p:txBody>
      </p:sp>
      <p:sp>
        <p:nvSpPr>
          <p:cNvPr id="13" name="TextBox 12"/>
          <p:cNvSpPr txBox="1"/>
          <p:nvPr userDrawn="1"/>
        </p:nvSpPr>
        <p:spPr>
          <a:xfrm>
            <a:off x="86863" y="6354324"/>
            <a:ext cx="448360" cy="330619"/>
          </a:xfrm>
          <a:prstGeom prst="rect">
            <a:avLst/>
          </a:prstGeom>
          <a:noFill/>
        </p:spPr>
        <p:txBody>
          <a:bodyPr wrap="none" lIns="114062" tIns="57031" rIns="114062" bIns="57031" rtlCol="0">
            <a:spAutoFit/>
          </a:bodyPr>
          <a:lstStyle/>
          <a:p>
            <a:fld id="{A17113E1-F9B3-4076-950E-E1D5BD615771}" type="slidenum">
              <a:rPr lang="en-US" sz="1400" b="1" smtClean="0">
                <a:solidFill>
                  <a:srgbClr val="0070C0"/>
                </a:solidFill>
                <a:latin typeface="Arial" pitchFamily="34" charset="0"/>
                <a:cs typeface="Arial" pitchFamily="34" charset="0"/>
              </a:rPr>
              <a:pPr/>
              <a:t>‹#›</a:t>
            </a:fld>
            <a:endParaRPr lang="en-US" sz="1400" b="1" dirty="0">
              <a:solidFill>
                <a:srgbClr val="0070C0"/>
              </a:solidFill>
              <a:latin typeface="Arial" pitchFamily="34" charset="0"/>
              <a:cs typeface="Arial"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19" t="13992" b="8233"/>
          <a:stretch/>
        </p:blipFill>
        <p:spPr bwMode="auto">
          <a:xfrm>
            <a:off x="10781794" y="6247617"/>
            <a:ext cx="1340588" cy="55738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userDrawn="1"/>
        </p:nvCxnSpPr>
        <p:spPr>
          <a:xfrm>
            <a:off x="10678517"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43489" r="10869" b="40225"/>
          <a:stretch/>
        </p:blipFill>
        <p:spPr bwMode="auto">
          <a:xfrm>
            <a:off x="2" y="-4482"/>
            <a:ext cx="12188825" cy="9009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1" y="4917"/>
            <a:ext cx="12188826"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4062" tIns="57031" rIns="114062" bIns="57031" rtlCol="0" anchor="ctr"/>
          <a:lstStyle/>
          <a:p>
            <a:pPr algn="ctr"/>
            <a:endParaRPr lang="en-US" dirty="0"/>
          </a:p>
        </p:txBody>
      </p:sp>
      <p:sp>
        <p:nvSpPr>
          <p:cNvPr id="18" name="Title 1"/>
          <p:cNvSpPr>
            <a:spLocks noGrp="1"/>
          </p:cNvSpPr>
          <p:nvPr>
            <p:ph type="title" hasCustomPrompt="1"/>
          </p:nvPr>
        </p:nvSpPr>
        <p:spPr>
          <a:xfrm>
            <a:off x="591517" y="152400"/>
            <a:ext cx="10969943" cy="685800"/>
          </a:xfrm>
          <a:prstGeom prst="rect">
            <a:avLst/>
          </a:prstGeom>
        </p:spPr>
        <p:txBody>
          <a:bodyPr lIns="114062" tIns="57031" rIns="114062" bIns="57031">
            <a:normAutofit/>
          </a:bodyPr>
          <a:lstStyle>
            <a:lvl1pPr algn="l">
              <a:defRPr sz="2200" b="1" spc="374">
                <a:latin typeface="Arial Narrow" panose="020B060602020203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82414396"/>
      </p:ext>
    </p:extLst>
  </p:cSld>
  <p:clrMapOvr>
    <a:masterClrMapping/>
  </p:clrMapOvr>
  <p:transition advClick="0"/>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184" y="719139"/>
            <a:ext cx="10963593" cy="44307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199" b="1" kern="1200" dirty="0">
                <a:solidFill>
                  <a:schemeClr val="tx2"/>
                </a:solidFill>
                <a:latin typeface="Arial" pitchFamily="34" charset="0"/>
                <a:ea typeface="+mj-ea"/>
                <a:cs typeface="Arial" pitchFamily="34" charset="0"/>
              </a:defRPr>
            </a:lvl1pPr>
          </a:lstStyle>
          <a:p>
            <a:pPr lvl="0" algn="l" defTabSz="914126"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183" y="1971677"/>
            <a:ext cx="10963595" cy="1384995"/>
          </a:xfrm>
          <a:prstGeom prst="rect">
            <a:avLst/>
          </a:prstGeom>
        </p:spPr>
        <p:txBody>
          <a:bodyPr wrap="square">
            <a:spAutoFit/>
          </a:bodyPr>
          <a:lstStyle>
            <a:lvl1pPr algn="l" rtl="0" eaLnBrk="1" latinLnBrk="0" hangingPunct="1">
              <a:spcBef>
                <a:spcPts val="0"/>
              </a:spcBef>
              <a:spcAft>
                <a:spcPts val="0"/>
              </a:spcAft>
              <a:buClr>
                <a:schemeClr val="bg2"/>
              </a:buClr>
              <a:buSzPct val="120000"/>
              <a:defRPr lang="en-US" sz="1799"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799"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799"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799"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799" b="0" kern="1200" baseline="0" dirty="0" smtClean="0">
                <a:solidFill>
                  <a:schemeClr val="tx1"/>
                </a:solidFill>
                <a:latin typeface="Arial" pitchFamily="34" charset="0"/>
                <a:ea typeface="+mn-ea"/>
                <a:cs typeface="Arial" pitchFamily="34" charset="0"/>
              </a:defRPr>
            </a:lvl5pPr>
            <a:lvl6pPr marL="1434669" indent="-285664">
              <a:spcBef>
                <a:spcPts val="0"/>
              </a:spcBef>
              <a:spcAft>
                <a:spcPts val="0"/>
              </a:spcAft>
              <a:buClr>
                <a:schemeClr val="tx2"/>
              </a:buClr>
              <a:buSzPct val="70000"/>
              <a:buFont typeface="Wingdings" pitchFamily="2" charset="2"/>
              <a:buChar char="§"/>
              <a:defRPr lang="en-US" sz="1799" kern="1200" dirty="0" smtClean="0">
                <a:solidFill>
                  <a:schemeClr val="tx1"/>
                </a:solidFill>
                <a:latin typeface="Arial" pitchFamily="34" charset="0"/>
                <a:ea typeface="+mn-ea"/>
                <a:cs typeface="Arial" pitchFamily="34" charset="0"/>
              </a:defRPr>
            </a:lvl6pPr>
            <a:lvl7pPr marL="1713986" indent="-272968">
              <a:spcBef>
                <a:spcPts val="0"/>
              </a:spcBef>
              <a:spcAft>
                <a:spcPts val="0"/>
              </a:spcAft>
              <a:buClr>
                <a:schemeClr val="tx2"/>
              </a:buClr>
              <a:buSzPct val="70000"/>
              <a:buFont typeface="Arial" pitchFamily="34" charset="0"/>
              <a:buChar char="–"/>
              <a:defRPr sz="1799" baseline="0">
                <a:solidFill>
                  <a:schemeClr val="tx1"/>
                </a:solidFill>
                <a:latin typeface="+mn-lt"/>
                <a:cs typeface="Arial" pitchFamily="34" charset="0"/>
              </a:defRPr>
            </a:lvl7pPr>
            <a:lvl8pPr marL="1599720" indent="-228531">
              <a:spcBef>
                <a:spcPts val="0"/>
              </a:spcBef>
              <a:spcAft>
                <a:spcPts val="0"/>
              </a:spcAft>
              <a:buSzPct val="70000"/>
              <a:defRPr sz="1799" baseline="0">
                <a:latin typeface="Arial" pitchFamily="34" charset="0"/>
                <a:cs typeface="Arial" pitchFamily="34" charset="0"/>
              </a:defRPr>
            </a:lvl8pPr>
            <a:lvl9pPr marL="1823491" indent="-223771">
              <a:spcBef>
                <a:spcPts val="0"/>
              </a:spcBef>
              <a:spcAft>
                <a:spcPts val="0"/>
              </a:spcAft>
              <a:buSzPct val="70000"/>
              <a:buFont typeface="Arial" pitchFamily="34" charset="0"/>
              <a:buChar char="–"/>
              <a:defRPr sz="1799">
                <a:latin typeface="Arial" pitchFamily="34" charset="0"/>
                <a:cs typeface="Arial" pitchFamily="34" charset="0"/>
              </a:defRPr>
            </a:lvl9pPr>
          </a:lstStyle>
          <a:p>
            <a:pPr marL="290426" lvl="0" indent="-290426" algn="l" defTabSz="914126"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329" lvl="2" indent="-279316" algn="l" defTabSz="914126"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645" lvl="3" indent="-279316" algn="l" defTabSz="914126"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309" lvl="4" indent="-285664" algn="l" defTabSz="93317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669" lvl="5" indent="-285664" algn="l" defTabSz="914126"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46450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216" y="1742500"/>
            <a:ext cx="10619810"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528218" y="4272147"/>
            <a:ext cx="10619809" cy="19452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6"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7" name="TextBox 6"/>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263186815"/>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216" y="1742500"/>
            <a:ext cx="10619810"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528216" y="4192916"/>
            <a:ext cx="10619810" cy="2121824"/>
          </a:xfrm>
          <a:prstGeom prst="rect">
            <a:avLst/>
          </a:prstGeom>
        </p:spPr>
        <p:txBody>
          <a:bodyPr/>
          <a:lstStyle>
            <a:lvl1pPr marL="228600" indent="-228600">
              <a:buFont typeface="Wingdings" panose="05000000000000000000" pitchFamily="2" charset="2"/>
              <a:buChar char="Ø"/>
              <a:defRPr sz="2400">
                <a:latin typeface="Helvetica LT Std Cond Light" panose="020B0406020202030204" pitchFamily="34" charset="0"/>
              </a:defRPr>
            </a:lvl1pPr>
            <a:lvl2pPr>
              <a:defRPr sz="2400">
                <a:latin typeface="Helvetica LT Std Cond Light" panose="020B0406020202030204" pitchFamily="34" charset="0"/>
              </a:defRPr>
            </a:lvl2pPr>
            <a:lvl3pPr marL="1143000" indent="-228600">
              <a:buFont typeface="Wingdings" panose="05000000000000000000" pitchFamily="2" charset="2"/>
              <a:buChar char="§"/>
              <a:defRPr sz="2400">
                <a:latin typeface="Helvetica LT Std Cond Light" panose="020B0406020202030204" pitchFamily="34" charset="0"/>
              </a:defRPr>
            </a:lvl3pPr>
            <a:lvl4pPr marL="1600200" indent="-228600">
              <a:buFont typeface="Wingdings" panose="05000000000000000000" pitchFamily="2" charset="2"/>
              <a:buChar char="§"/>
              <a:defRPr sz="2400">
                <a:latin typeface="Helvetica LT Std Cond Light" panose="020B0406020202030204" pitchFamily="34" charset="0"/>
              </a:defRPr>
            </a:lvl4pPr>
            <a:lvl5pPr marL="2057400" indent="-228600">
              <a:buFont typeface="Wingdings" panose="05000000000000000000" pitchFamily="2" charset="2"/>
              <a:buChar char="§"/>
              <a:defRPr sz="24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349530" y="921641"/>
            <a:ext cx="8036912"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7" name="TextBox 6"/>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8" name="TextBox 7"/>
          <p:cNvSpPr txBox="1"/>
          <p:nvPr/>
        </p:nvSpPr>
        <p:spPr>
          <a:xfrm>
            <a:off x="5793277" y="6454592"/>
            <a:ext cx="602272"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326178233"/>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image" Target="../media/image2.pn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image" Target="../media/image3.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12188826"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ight Triangle 7"/>
          <p:cNvSpPr/>
          <p:nvPr/>
        </p:nvSpPr>
        <p:spPr>
          <a:xfrm rot="10800000" flipH="1">
            <a:off x="-1" y="-5"/>
            <a:ext cx="12188826"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a:picLocks noChangeAspect="1"/>
          </p:cNvPicPr>
          <p:nvPr/>
        </p:nvPicPr>
        <p:blipFill rotWithShape="1">
          <a:blip r:embed="rId78">
            <a:extLst>
              <a:ext uri="{28A0092B-C50C-407E-A947-70E740481C1C}">
                <a14:useLocalDpi xmlns:a14="http://schemas.microsoft.com/office/drawing/2010/main" val="0"/>
              </a:ext>
            </a:extLst>
          </a:blip>
          <a:srcRect l="83707" t="183" b="91936"/>
          <a:stretch/>
        </p:blipFill>
        <p:spPr>
          <a:xfrm>
            <a:off x="9837440" y="132099"/>
            <a:ext cx="2293341" cy="624114"/>
          </a:xfrm>
          <a:prstGeom prst="rect">
            <a:avLst/>
          </a:prstGeom>
        </p:spPr>
      </p:pic>
      <p:sp>
        <p:nvSpPr>
          <p:cNvPr id="10" name="Right Triangle 9"/>
          <p:cNvSpPr/>
          <p:nvPr/>
        </p:nvSpPr>
        <p:spPr>
          <a:xfrm flipH="1">
            <a:off x="0" y="6488183"/>
            <a:ext cx="12188821"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p:cNvSpPr/>
          <p:nvPr/>
        </p:nvSpPr>
        <p:spPr>
          <a:xfrm flipH="1">
            <a:off x="0" y="6593188"/>
            <a:ext cx="12188821"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8917088" y="6576309"/>
            <a:ext cx="3271732" cy="281693"/>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smtClean="0">
              <a:ln>
                <a:noFill/>
              </a:ln>
              <a:solidFill>
                <a:prstClr val="black">
                  <a:tint val="75000"/>
                </a:prstClr>
              </a:solidFill>
              <a:effectLst/>
              <a:uLnTx/>
              <a:uFillTx/>
              <a:latin typeface="+mn-lt"/>
              <a:ea typeface="+mn-ea"/>
              <a:cs typeface="+mn-cs"/>
            </a:endParaRPr>
          </a:p>
        </p:txBody>
      </p:sp>
      <p:pic>
        <p:nvPicPr>
          <p:cNvPr id="13" name="Picture 12"/>
          <p:cNvPicPr>
            <a:picLocks noChangeAspect="1"/>
          </p:cNvPicPr>
          <p:nvPr/>
        </p:nvPicPr>
        <p:blipFill rotWithShape="1">
          <a:blip r:embed="rId79" cstate="print">
            <a:extLst>
              <a:ext uri="{28A0092B-C50C-407E-A947-70E740481C1C}">
                <a14:useLocalDpi xmlns:a14="http://schemas.microsoft.com/office/drawing/2010/main" val="0"/>
              </a:ext>
            </a:extLst>
          </a:blip>
          <a:srcRect l="35997" t="14361" r="36121" b="43757"/>
          <a:stretch/>
        </p:blipFill>
        <p:spPr>
          <a:xfrm>
            <a:off x="174572" y="39757"/>
            <a:ext cx="457081" cy="515073"/>
          </a:xfrm>
          <a:prstGeom prst="rect">
            <a:avLst/>
          </a:prstGeom>
        </p:spPr>
      </p:pic>
      <p:sp>
        <p:nvSpPr>
          <p:cNvPr id="4" name="Slide Number Placeholder 3"/>
          <p:cNvSpPr>
            <a:spLocks noGrp="1"/>
          </p:cNvSpPr>
          <p:nvPr>
            <p:ph type="sldNum" sz="quarter" idx="4"/>
          </p:nvPr>
        </p:nvSpPr>
        <p:spPr>
          <a:xfrm>
            <a:off x="5872145" y="6317305"/>
            <a:ext cx="6067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D8CBC-E37A-4E53-98E7-8F39DB2F6DEC}" type="slidenum">
              <a:rPr lang="en-US" smtClean="0"/>
              <a:pPr/>
              <a:t>‹#›</a:t>
            </a:fld>
            <a:endParaRPr lang="en-US" dirty="0"/>
          </a:p>
        </p:txBody>
      </p:sp>
      <p:sp>
        <p:nvSpPr>
          <p:cNvPr id="14" name="Right Triangle 13"/>
          <p:cNvSpPr/>
          <p:nvPr/>
        </p:nvSpPr>
        <p:spPr>
          <a:xfrm rot="10800000" flipH="1">
            <a:off x="-1" y="-11"/>
            <a:ext cx="12188826"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ight Triangle 14"/>
          <p:cNvSpPr/>
          <p:nvPr/>
        </p:nvSpPr>
        <p:spPr>
          <a:xfrm rot="10800000" flipH="1">
            <a:off x="-1" y="-5"/>
            <a:ext cx="12188826"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Picture 15"/>
          <p:cNvPicPr>
            <a:picLocks noChangeAspect="1"/>
          </p:cNvPicPr>
          <p:nvPr/>
        </p:nvPicPr>
        <p:blipFill rotWithShape="1">
          <a:blip r:embed="rId78">
            <a:extLst>
              <a:ext uri="{28A0092B-C50C-407E-A947-70E740481C1C}">
                <a14:useLocalDpi xmlns:a14="http://schemas.microsoft.com/office/drawing/2010/main" val="0"/>
              </a:ext>
            </a:extLst>
          </a:blip>
          <a:srcRect l="83707" t="183" b="91936"/>
          <a:stretch/>
        </p:blipFill>
        <p:spPr>
          <a:xfrm>
            <a:off x="9837440" y="132099"/>
            <a:ext cx="2293341" cy="624114"/>
          </a:xfrm>
          <a:prstGeom prst="rect">
            <a:avLst/>
          </a:prstGeom>
        </p:spPr>
      </p:pic>
      <p:sp>
        <p:nvSpPr>
          <p:cNvPr id="17" name="Right Triangle 16"/>
          <p:cNvSpPr/>
          <p:nvPr/>
        </p:nvSpPr>
        <p:spPr>
          <a:xfrm flipH="1">
            <a:off x="0" y="6488183"/>
            <a:ext cx="12188821"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ight Triangle 17"/>
          <p:cNvSpPr/>
          <p:nvPr/>
        </p:nvSpPr>
        <p:spPr>
          <a:xfrm flipH="1">
            <a:off x="0" y="6593188"/>
            <a:ext cx="12188821"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p:cNvSpPr txBox="1"/>
          <p:nvPr/>
        </p:nvSpPr>
        <p:spPr>
          <a:xfrm>
            <a:off x="9244503" y="6576309"/>
            <a:ext cx="294431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smtClean="0">
              <a:ln>
                <a:noFill/>
              </a:ln>
              <a:solidFill>
                <a:prstClr val="black">
                  <a:tint val="75000"/>
                </a:prstClr>
              </a:solidFill>
              <a:effectLst/>
              <a:uLnTx/>
              <a:uFillTx/>
              <a:latin typeface="+mn-lt"/>
              <a:ea typeface="+mn-ea"/>
              <a:cs typeface="+mn-cs"/>
            </a:endParaRPr>
          </a:p>
        </p:txBody>
      </p:sp>
      <p:pic>
        <p:nvPicPr>
          <p:cNvPr id="20" name="Picture 19"/>
          <p:cNvPicPr>
            <a:picLocks noChangeAspect="1"/>
          </p:cNvPicPr>
          <p:nvPr/>
        </p:nvPicPr>
        <p:blipFill rotWithShape="1">
          <a:blip r:embed="rId80" cstate="print">
            <a:extLst>
              <a:ext uri="{28A0092B-C50C-407E-A947-70E740481C1C}">
                <a14:useLocalDpi xmlns:a14="http://schemas.microsoft.com/office/drawing/2010/main" val="0"/>
              </a:ext>
            </a:extLst>
          </a:blip>
          <a:srcRect l="35997" t="14361" r="36121" b="43757"/>
          <a:stretch/>
        </p:blipFill>
        <p:spPr>
          <a:xfrm>
            <a:off x="174572" y="39757"/>
            <a:ext cx="457081" cy="515073"/>
          </a:xfrm>
          <a:prstGeom prst="rect">
            <a:avLst/>
          </a:prstGeom>
        </p:spPr>
      </p:pic>
      <p:sp>
        <p:nvSpPr>
          <p:cNvPr id="21" name="Right Triangle 20"/>
          <p:cNvSpPr/>
          <p:nvPr/>
        </p:nvSpPr>
        <p:spPr>
          <a:xfrm rot="10800000" flipH="1">
            <a:off x="-1" y="-11"/>
            <a:ext cx="12188826"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ight Triangle 21"/>
          <p:cNvSpPr/>
          <p:nvPr/>
        </p:nvSpPr>
        <p:spPr>
          <a:xfrm rot="10800000" flipH="1">
            <a:off x="-1" y="-5"/>
            <a:ext cx="12188826"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3" name="Picture 22"/>
          <p:cNvPicPr>
            <a:picLocks noChangeAspect="1"/>
          </p:cNvPicPr>
          <p:nvPr/>
        </p:nvPicPr>
        <p:blipFill rotWithShape="1">
          <a:blip r:embed="rId78">
            <a:extLst>
              <a:ext uri="{28A0092B-C50C-407E-A947-70E740481C1C}">
                <a14:useLocalDpi xmlns:a14="http://schemas.microsoft.com/office/drawing/2010/main" val="0"/>
              </a:ext>
            </a:extLst>
          </a:blip>
          <a:srcRect l="83707" t="183" b="91936"/>
          <a:stretch/>
        </p:blipFill>
        <p:spPr>
          <a:xfrm>
            <a:off x="9837440" y="132099"/>
            <a:ext cx="2293341" cy="624114"/>
          </a:xfrm>
          <a:prstGeom prst="rect">
            <a:avLst/>
          </a:prstGeom>
        </p:spPr>
      </p:pic>
      <p:sp>
        <p:nvSpPr>
          <p:cNvPr id="24" name="Right Triangle 23"/>
          <p:cNvSpPr/>
          <p:nvPr/>
        </p:nvSpPr>
        <p:spPr>
          <a:xfrm flipH="1">
            <a:off x="0" y="6488183"/>
            <a:ext cx="12188821"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ight Triangle 24"/>
          <p:cNvSpPr/>
          <p:nvPr/>
        </p:nvSpPr>
        <p:spPr>
          <a:xfrm flipH="1">
            <a:off x="0" y="6593188"/>
            <a:ext cx="12188821"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p:cNvSpPr txBox="1"/>
          <p:nvPr/>
        </p:nvSpPr>
        <p:spPr>
          <a:xfrm>
            <a:off x="9244503" y="6576309"/>
            <a:ext cx="294431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smtClean="0">
              <a:ln>
                <a:noFill/>
              </a:ln>
              <a:solidFill>
                <a:prstClr val="black">
                  <a:tint val="75000"/>
                </a:prstClr>
              </a:solidFill>
              <a:effectLst/>
              <a:uLnTx/>
              <a:uFillTx/>
              <a:latin typeface="+mn-lt"/>
              <a:ea typeface="+mn-ea"/>
              <a:cs typeface="+mn-cs"/>
            </a:endParaRPr>
          </a:p>
        </p:txBody>
      </p:sp>
      <p:pic>
        <p:nvPicPr>
          <p:cNvPr id="27" name="Picture 26"/>
          <p:cNvPicPr>
            <a:picLocks noChangeAspect="1"/>
          </p:cNvPicPr>
          <p:nvPr/>
        </p:nvPicPr>
        <p:blipFill rotWithShape="1">
          <a:blip r:embed="rId80" cstate="print">
            <a:extLst>
              <a:ext uri="{28A0092B-C50C-407E-A947-70E740481C1C}">
                <a14:useLocalDpi xmlns:a14="http://schemas.microsoft.com/office/drawing/2010/main" val="0"/>
              </a:ext>
            </a:extLst>
          </a:blip>
          <a:srcRect l="35997" t="14361" r="36121" b="43757"/>
          <a:stretch/>
        </p:blipFill>
        <p:spPr>
          <a:xfrm>
            <a:off x="174572" y="39757"/>
            <a:ext cx="457081" cy="515073"/>
          </a:xfrm>
          <a:prstGeom prst="rect">
            <a:avLst/>
          </a:prstGeom>
        </p:spPr>
      </p:pic>
    </p:spTree>
    <p:extLst>
      <p:ext uri="{BB962C8B-B14F-4D97-AF65-F5344CB8AC3E}">
        <p14:creationId xmlns:p14="http://schemas.microsoft.com/office/powerpoint/2010/main" val="1068146648"/>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 id="2147484086" r:id="rId18"/>
    <p:sldLayoutId id="2147484087" r:id="rId19"/>
    <p:sldLayoutId id="2147484088" r:id="rId20"/>
    <p:sldLayoutId id="2147484089" r:id="rId21"/>
    <p:sldLayoutId id="2147484090" r:id="rId22"/>
    <p:sldLayoutId id="2147484091" r:id="rId23"/>
    <p:sldLayoutId id="2147484092" r:id="rId24"/>
    <p:sldLayoutId id="2147484093" r:id="rId25"/>
    <p:sldLayoutId id="2147484094" r:id="rId26"/>
    <p:sldLayoutId id="2147484095" r:id="rId27"/>
    <p:sldLayoutId id="2147484096" r:id="rId28"/>
    <p:sldLayoutId id="2147484097" r:id="rId29"/>
    <p:sldLayoutId id="2147484098" r:id="rId30"/>
    <p:sldLayoutId id="2147484099" r:id="rId31"/>
    <p:sldLayoutId id="2147484100" r:id="rId32"/>
    <p:sldLayoutId id="2147484101" r:id="rId33"/>
    <p:sldLayoutId id="2147484102" r:id="rId34"/>
    <p:sldLayoutId id="2147484103" r:id="rId35"/>
    <p:sldLayoutId id="2147484104" r:id="rId36"/>
    <p:sldLayoutId id="2147484105" r:id="rId37"/>
    <p:sldLayoutId id="2147484106" r:id="rId38"/>
    <p:sldLayoutId id="2147484107" r:id="rId39"/>
    <p:sldLayoutId id="2147484108" r:id="rId40"/>
    <p:sldLayoutId id="2147484109" r:id="rId41"/>
    <p:sldLayoutId id="2147484110" r:id="rId42"/>
    <p:sldLayoutId id="2147484111" r:id="rId43"/>
    <p:sldLayoutId id="2147484112" r:id="rId44"/>
    <p:sldLayoutId id="2147484113" r:id="rId45"/>
    <p:sldLayoutId id="2147484114" r:id="rId46"/>
    <p:sldLayoutId id="2147484115" r:id="rId47"/>
    <p:sldLayoutId id="2147484116" r:id="rId48"/>
    <p:sldLayoutId id="2147484117" r:id="rId49"/>
    <p:sldLayoutId id="2147484118" r:id="rId50"/>
    <p:sldLayoutId id="2147484119" r:id="rId51"/>
    <p:sldLayoutId id="2147484120" r:id="rId52"/>
    <p:sldLayoutId id="2147484121" r:id="rId53"/>
    <p:sldLayoutId id="2147484122" r:id="rId54"/>
    <p:sldLayoutId id="2147484123" r:id="rId55"/>
    <p:sldLayoutId id="2147484124" r:id="rId56"/>
    <p:sldLayoutId id="2147484125" r:id="rId57"/>
    <p:sldLayoutId id="2147484126" r:id="rId58"/>
    <p:sldLayoutId id="2147484127" r:id="rId59"/>
    <p:sldLayoutId id="2147484128" r:id="rId60"/>
    <p:sldLayoutId id="2147484129" r:id="rId61"/>
    <p:sldLayoutId id="2147484130" r:id="rId62"/>
    <p:sldLayoutId id="2147484131" r:id="rId63"/>
    <p:sldLayoutId id="2147484132" r:id="rId64"/>
    <p:sldLayoutId id="2147484133" r:id="rId65"/>
    <p:sldLayoutId id="2147484134" r:id="rId66"/>
    <p:sldLayoutId id="2147484135" r:id="rId67"/>
    <p:sldLayoutId id="2147484136" r:id="rId68"/>
    <p:sldLayoutId id="2147484137" r:id="rId69"/>
    <p:sldLayoutId id="2147484138" r:id="rId70"/>
    <p:sldLayoutId id="2147484139" r:id="rId71"/>
    <p:sldLayoutId id="2147484140" r:id="rId72"/>
    <p:sldLayoutId id="2147484141" r:id="rId73"/>
    <p:sldLayoutId id="2147484142" r:id="rId74"/>
    <p:sldLayoutId id="2147484013" r:id="rId75"/>
    <p:sldLayoutId id="2147484171" r:id="rId76"/>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00.xml"/><Relationship Id="rId1" Type="http://schemas.openxmlformats.org/officeDocument/2006/relationships/slideLayout" Target="../slideLayouts/slideLayout10.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01.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48.png"/><Relationship Id="rId2" Type="http://schemas.openxmlformats.org/officeDocument/2006/relationships/notesSlide" Target="../notesSlides/notesSlide101.xml"/><Relationship Id="rId1" Type="http://schemas.openxmlformats.org/officeDocument/2006/relationships/slideLayout" Target="../slideLayouts/slideLayout10.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02.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48.png"/><Relationship Id="rId2" Type="http://schemas.openxmlformats.org/officeDocument/2006/relationships/notesSlide" Target="../notesSlides/notesSlide102.xml"/><Relationship Id="rId1" Type="http://schemas.openxmlformats.org/officeDocument/2006/relationships/slideLayout" Target="../slideLayouts/slideLayout10.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03.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48.png"/><Relationship Id="rId2" Type="http://schemas.openxmlformats.org/officeDocument/2006/relationships/notesSlide" Target="../notesSlides/notesSlide103.xml"/><Relationship Id="rId1" Type="http://schemas.openxmlformats.org/officeDocument/2006/relationships/slideLayout" Target="../slideLayouts/slideLayout10.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04.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48.png"/><Relationship Id="rId2" Type="http://schemas.openxmlformats.org/officeDocument/2006/relationships/notesSlide" Target="../notesSlides/notesSlide104.xml"/><Relationship Id="rId1" Type="http://schemas.openxmlformats.org/officeDocument/2006/relationships/slideLayout" Target="../slideLayouts/slideLayout10.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05.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48.png"/><Relationship Id="rId2" Type="http://schemas.openxmlformats.org/officeDocument/2006/relationships/notesSlide" Target="../notesSlides/notesSlide105.xml"/><Relationship Id="rId1" Type="http://schemas.openxmlformats.org/officeDocument/2006/relationships/slideLayout" Target="../slideLayouts/slideLayout10.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06.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48.png"/><Relationship Id="rId2" Type="http://schemas.openxmlformats.org/officeDocument/2006/relationships/notesSlide" Target="../notesSlides/notesSlide106.xml"/><Relationship Id="rId1" Type="http://schemas.openxmlformats.org/officeDocument/2006/relationships/slideLayout" Target="../slideLayouts/slideLayout10.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07.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48.png"/><Relationship Id="rId2" Type="http://schemas.openxmlformats.org/officeDocument/2006/relationships/notesSlide" Target="../notesSlides/notesSlide107.xml"/><Relationship Id="rId1" Type="http://schemas.openxmlformats.org/officeDocument/2006/relationships/slideLayout" Target="../slideLayouts/slideLayout10.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08.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48.png"/><Relationship Id="rId2" Type="http://schemas.openxmlformats.org/officeDocument/2006/relationships/notesSlide" Target="../notesSlides/notesSlide108.xml"/><Relationship Id="rId1" Type="http://schemas.openxmlformats.org/officeDocument/2006/relationships/slideLayout" Target="../slideLayouts/slideLayout10.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09.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48.png"/><Relationship Id="rId2" Type="http://schemas.openxmlformats.org/officeDocument/2006/relationships/notesSlide" Target="../notesSlides/notesSlide109.xml"/><Relationship Id="rId1" Type="http://schemas.openxmlformats.org/officeDocument/2006/relationships/slideLayout" Target="../slideLayouts/slideLayout10.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48.png"/><Relationship Id="rId2" Type="http://schemas.openxmlformats.org/officeDocument/2006/relationships/notesSlide" Target="../notesSlides/notesSlide110.xml"/><Relationship Id="rId1" Type="http://schemas.openxmlformats.org/officeDocument/2006/relationships/slideLayout" Target="../slideLayouts/slideLayout10.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11.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48.png"/><Relationship Id="rId2" Type="http://schemas.openxmlformats.org/officeDocument/2006/relationships/notesSlide" Target="../notesSlides/notesSlide111.xml"/><Relationship Id="rId1" Type="http://schemas.openxmlformats.org/officeDocument/2006/relationships/slideLayout" Target="../slideLayouts/slideLayout10.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12.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10.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15.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16.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5.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12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8.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7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2.xml"/><Relationship Id="rId1" Type="http://schemas.openxmlformats.org/officeDocument/2006/relationships/slideLayout" Target="../slideLayouts/slideLayout7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3.xml"/><Relationship Id="rId1" Type="http://schemas.openxmlformats.org/officeDocument/2006/relationships/slideLayout" Target="../slideLayouts/slideLayout7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7.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10.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0.xml"/><Relationship Id="rId1" Type="http://schemas.openxmlformats.org/officeDocument/2006/relationships/slideLayout" Target="../slideLayouts/slideLayout10.xml"/><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10.xml"/><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3.xml"/><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4.xml"/><Relationship Id="rId1" Type="http://schemas.openxmlformats.org/officeDocument/2006/relationships/slideLayout" Target="../slideLayouts/slideLayout10.xml"/><Relationship Id="rId4" Type="http://schemas.openxmlformats.org/officeDocument/2006/relationships/image" Target="../media/image40.png"/></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6.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7.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2.xml"/><Relationship Id="rId1" Type="http://schemas.openxmlformats.org/officeDocument/2006/relationships/slideLayout" Target="../slideLayouts/slideLayout10.xml"/><Relationship Id="rId5" Type="http://schemas.openxmlformats.org/officeDocument/2006/relationships/image" Target="../media/image48.png"/><Relationship Id="rId4" Type="http://schemas.openxmlformats.org/officeDocument/2006/relationships/image" Target="../media/image47.png"/></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3.xml"/><Relationship Id="rId1" Type="http://schemas.openxmlformats.org/officeDocument/2006/relationships/slideLayout" Target="../slideLayouts/slideLayout10.xml"/><Relationship Id="rId5" Type="http://schemas.openxmlformats.org/officeDocument/2006/relationships/image" Target="../media/image50.png"/><Relationship Id="rId4" Type="http://schemas.openxmlformats.org/officeDocument/2006/relationships/image" Target="../media/image49.png"/></Relationships>
</file>

<file path=ppt/slides/_rels/slide8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4.xml"/><Relationship Id="rId1" Type="http://schemas.openxmlformats.org/officeDocument/2006/relationships/slideLayout" Target="../slideLayouts/slideLayout10.xml"/><Relationship Id="rId5" Type="http://schemas.openxmlformats.org/officeDocument/2006/relationships/image" Target="../media/image48.png"/><Relationship Id="rId4" Type="http://schemas.openxmlformats.org/officeDocument/2006/relationships/image" Target="../media/image52.png"/></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5.xml"/><Relationship Id="rId1" Type="http://schemas.openxmlformats.org/officeDocument/2006/relationships/slideLayout" Target="../slideLayouts/slideLayout10.xml"/><Relationship Id="rId5" Type="http://schemas.openxmlformats.org/officeDocument/2006/relationships/image" Target="../media/image47.png"/><Relationship Id="rId4" Type="http://schemas.openxmlformats.org/officeDocument/2006/relationships/image" Target="../media/image49.png"/></Relationships>
</file>

<file path=ppt/slides/_rels/slide8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6.xml"/><Relationship Id="rId1" Type="http://schemas.openxmlformats.org/officeDocument/2006/relationships/slideLayout" Target="../slideLayouts/slideLayout10.xml"/><Relationship Id="rId5" Type="http://schemas.openxmlformats.org/officeDocument/2006/relationships/image" Target="../media/image47.png"/><Relationship Id="rId4" Type="http://schemas.openxmlformats.org/officeDocument/2006/relationships/image" Target="../media/image52.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a:xfrm>
            <a:off x="1048364" y="1600200"/>
            <a:ext cx="9052742" cy="1356233"/>
          </a:xfrm>
        </p:spPr>
        <p:txBody>
          <a:bodyPr/>
          <a:lstStyle/>
          <a:p>
            <a:pPr algn="ctr"/>
            <a:r>
              <a:rPr lang="en-US" dirty="0" smtClean="0"/>
              <a:t>INTRODUCTION TO TESTING &amp; TESTING TYPES</a:t>
            </a:r>
            <a:endParaRPr lang="en-US" dirty="0"/>
          </a:p>
        </p:txBody>
      </p:sp>
      <p:sp>
        <p:nvSpPr>
          <p:cNvPr id="4" name="Text Placeholder 3"/>
          <p:cNvSpPr>
            <a:spLocks noGrp="1"/>
          </p:cNvSpPr>
          <p:nvPr>
            <p:ph type="body" idx="10"/>
          </p:nvPr>
        </p:nvSpPr>
        <p:spPr/>
        <p:txBody>
          <a:bodyPr/>
          <a:lstStyle/>
          <a:p>
            <a:endParaRPr lang="en-US" dirty="0"/>
          </a:p>
        </p:txBody>
      </p:sp>
    </p:spTree>
    <p:extLst>
      <p:ext uri="{BB962C8B-B14F-4D97-AF65-F5344CB8AC3E}">
        <p14:creationId xmlns:p14="http://schemas.microsoft.com/office/powerpoint/2010/main" val="249877546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349530" y="921640"/>
            <a:ext cx="11383682" cy="526159"/>
          </a:xfrm>
        </p:spPr>
        <p:txBody>
          <a:bodyPr/>
          <a:lstStyle/>
          <a:p>
            <a:pPr>
              <a:lnSpc>
                <a:spcPct val="100000"/>
              </a:lnSpc>
            </a:pPr>
            <a:r>
              <a:rPr lang="en-US" spc="-6" dirty="0" smtClean="0"/>
              <a:t>MAPPING OF PROJECT </a:t>
            </a:r>
            <a:r>
              <a:rPr lang="en-US" spc="-12" dirty="0" smtClean="0"/>
              <a:t>PHASE </a:t>
            </a:r>
            <a:r>
              <a:rPr lang="en-US" spc="-6" dirty="0" smtClean="0"/>
              <a:t>TO TEST DELIVERABLES</a:t>
            </a:r>
            <a:r>
              <a:rPr lang="en-US" spc="75" dirty="0" smtClean="0"/>
              <a:t> </a:t>
            </a:r>
            <a:r>
              <a:rPr lang="en-US" u="dash" spc="-6" dirty="0" smtClean="0"/>
              <a:t/>
            </a:r>
            <a:br>
              <a:rPr lang="en-US" u="dash" spc="-6" dirty="0" smtClean="0"/>
            </a:br>
            <a:r>
              <a:rPr lang="en-US" dirty="0" smtClean="0">
                <a:solidFill>
                  <a:schemeClr val="accent3">
                    <a:lumMod val="75000"/>
                  </a:schemeClr>
                </a:solidFill>
                <a:latin typeface="Arial" pitchFamily="34" charset="0"/>
                <a:cs typeface="Arial" pitchFamily="34" charset="0"/>
              </a:rPr>
              <a:t/>
            </a:r>
            <a:br>
              <a:rPr lang="en-US" dirty="0" smtClean="0">
                <a:solidFill>
                  <a:schemeClr val="accent3">
                    <a:lumMod val="75000"/>
                  </a:schemeClr>
                </a:solidFill>
                <a:latin typeface="Arial" pitchFamily="34" charset="0"/>
                <a:cs typeface="Arial" pitchFamily="34" charset="0"/>
              </a:rPr>
            </a:br>
            <a:r>
              <a:rPr lang="en-US" spc="-6" dirty="0" smtClean="0"/>
              <a:t/>
            </a:r>
            <a:br>
              <a:rPr lang="en-US" spc="-6" dirty="0" smtClean="0"/>
            </a:br>
            <a:endParaRPr lang="en-US" dirty="0"/>
          </a:p>
        </p:txBody>
      </p:sp>
      <p:grpSp>
        <p:nvGrpSpPr>
          <p:cNvPr id="159" name="Group 158"/>
          <p:cNvGrpSpPr/>
          <p:nvPr/>
        </p:nvGrpSpPr>
        <p:grpSpPr>
          <a:xfrm>
            <a:off x="397341" y="1792942"/>
            <a:ext cx="11406525" cy="4419601"/>
            <a:chOff x="397341" y="1792942"/>
            <a:chExt cx="11406525" cy="4419601"/>
          </a:xfrm>
        </p:grpSpPr>
        <p:sp>
          <p:nvSpPr>
            <p:cNvPr id="157" name="object 9"/>
            <p:cNvSpPr/>
            <p:nvPr/>
          </p:nvSpPr>
          <p:spPr>
            <a:xfrm>
              <a:off x="8228012" y="3581400"/>
              <a:ext cx="191008" cy="1314070"/>
            </a:xfrm>
            <a:custGeom>
              <a:avLst/>
              <a:gdLst/>
              <a:ahLst/>
              <a:cxnLst/>
              <a:rect l="l" t="t" r="r" b="b"/>
              <a:pathLst>
                <a:path w="180339" h="786764">
                  <a:moveTo>
                    <a:pt x="179832" y="696467"/>
                  </a:moveTo>
                  <a:lnTo>
                    <a:pt x="0" y="696467"/>
                  </a:lnTo>
                  <a:lnTo>
                    <a:pt x="89915" y="786383"/>
                  </a:lnTo>
                  <a:lnTo>
                    <a:pt x="179832" y="696467"/>
                  </a:lnTo>
                  <a:close/>
                </a:path>
                <a:path w="180339" h="786764">
                  <a:moveTo>
                    <a:pt x="134874" y="0"/>
                  </a:moveTo>
                  <a:lnTo>
                    <a:pt x="44958" y="0"/>
                  </a:lnTo>
                  <a:lnTo>
                    <a:pt x="44958" y="696467"/>
                  </a:lnTo>
                  <a:lnTo>
                    <a:pt x="134874" y="696467"/>
                  </a:lnTo>
                  <a:lnTo>
                    <a:pt x="134874" y="0"/>
                  </a:lnTo>
                  <a:close/>
                </a:path>
              </a:pathLst>
            </a:custGeom>
            <a:solidFill>
              <a:srgbClr val="A6A6A6"/>
            </a:solidFill>
          </p:spPr>
          <p:txBody>
            <a:bodyPr wrap="square" lIns="0" tIns="0" rIns="0" bIns="0" rtlCol="0"/>
            <a:lstStyle/>
            <a:p>
              <a:endParaRPr dirty="0"/>
            </a:p>
          </p:txBody>
        </p:sp>
        <p:sp>
          <p:nvSpPr>
            <p:cNvPr id="7" name="object 7"/>
            <p:cNvSpPr/>
            <p:nvPr/>
          </p:nvSpPr>
          <p:spPr>
            <a:xfrm>
              <a:off x="10061048" y="3054432"/>
              <a:ext cx="220076" cy="1853564"/>
            </a:xfrm>
            <a:custGeom>
              <a:avLst/>
              <a:gdLst/>
              <a:ahLst/>
              <a:cxnLst/>
              <a:rect l="l" t="t" r="r" b="b"/>
              <a:pathLst>
                <a:path w="165100" h="1853564">
                  <a:moveTo>
                    <a:pt x="164592" y="1770888"/>
                  </a:moveTo>
                  <a:lnTo>
                    <a:pt x="0" y="1770888"/>
                  </a:lnTo>
                  <a:lnTo>
                    <a:pt x="82296" y="1853183"/>
                  </a:lnTo>
                  <a:lnTo>
                    <a:pt x="164592" y="1770888"/>
                  </a:lnTo>
                  <a:close/>
                </a:path>
                <a:path w="165100" h="1853564">
                  <a:moveTo>
                    <a:pt x="123444" y="0"/>
                  </a:moveTo>
                  <a:lnTo>
                    <a:pt x="41148" y="0"/>
                  </a:lnTo>
                  <a:lnTo>
                    <a:pt x="41148" y="1770888"/>
                  </a:lnTo>
                  <a:lnTo>
                    <a:pt x="123444" y="1770888"/>
                  </a:lnTo>
                  <a:lnTo>
                    <a:pt x="123444" y="0"/>
                  </a:lnTo>
                  <a:close/>
                </a:path>
              </a:pathLst>
            </a:custGeom>
            <a:solidFill>
              <a:srgbClr val="A6A6A6"/>
            </a:solidFill>
          </p:spPr>
          <p:txBody>
            <a:bodyPr wrap="square" lIns="0" tIns="0" rIns="0" bIns="0" rtlCol="0"/>
            <a:lstStyle/>
            <a:p>
              <a:endParaRPr dirty="0"/>
            </a:p>
          </p:txBody>
        </p:sp>
        <p:sp>
          <p:nvSpPr>
            <p:cNvPr id="8" name="object 9"/>
            <p:cNvSpPr/>
            <p:nvPr/>
          </p:nvSpPr>
          <p:spPr>
            <a:xfrm>
              <a:off x="6711154" y="4083134"/>
              <a:ext cx="240391" cy="786765"/>
            </a:xfrm>
            <a:custGeom>
              <a:avLst/>
              <a:gdLst/>
              <a:ahLst/>
              <a:cxnLst/>
              <a:rect l="l" t="t" r="r" b="b"/>
              <a:pathLst>
                <a:path w="180339" h="786764">
                  <a:moveTo>
                    <a:pt x="179832" y="696467"/>
                  </a:moveTo>
                  <a:lnTo>
                    <a:pt x="0" y="696467"/>
                  </a:lnTo>
                  <a:lnTo>
                    <a:pt x="89915" y="786383"/>
                  </a:lnTo>
                  <a:lnTo>
                    <a:pt x="179832" y="696467"/>
                  </a:lnTo>
                  <a:close/>
                </a:path>
                <a:path w="180339" h="786764">
                  <a:moveTo>
                    <a:pt x="134874" y="0"/>
                  </a:moveTo>
                  <a:lnTo>
                    <a:pt x="44958" y="0"/>
                  </a:lnTo>
                  <a:lnTo>
                    <a:pt x="44958" y="696467"/>
                  </a:lnTo>
                  <a:lnTo>
                    <a:pt x="134874" y="696467"/>
                  </a:lnTo>
                  <a:lnTo>
                    <a:pt x="134874" y="0"/>
                  </a:lnTo>
                  <a:close/>
                </a:path>
              </a:pathLst>
            </a:custGeom>
            <a:solidFill>
              <a:srgbClr val="A6A6A6"/>
            </a:solidFill>
          </p:spPr>
          <p:txBody>
            <a:bodyPr wrap="square" lIns="0" tIns="0" rIns="0" bIns="0" rtlCol="0"/>
            <a:lstStyle/>
            <a:p>
              <a:endParaRPr dirty="0"/>
            </a:p>
          </p:txBody>
        </p:sp>
        <p:sp>
          <p:nvSpPr>
            <p:cNvPr id="9" name="object 10"/>
            <p:cNvSpPr/>
            <p:nvPr/>
          </p:nvSpPr>
          <p:spPr>
            <a:xfrm>
              <a:off x="6376974" y="2892127"/>
              <a:ext cx="1259512" cy="5715"/>
            </a:xfrm>
            <a:custGeom>
              <a:avLst/>
              <a:gdLst/>
              <a:ahLst/>
              <a:cxnLst/>
              <a:rect l="l" t="t" r="r" b="b"/>
              <a:pathLst>
                <a:path w="944879" h="5714">
                  <a:moveTo>
                    <a:pt x="0" y="0"/>
                  </a:moveTo>
                  <a:lnTo>
                    <a:pt x="944880" y="5334"/>
                  </a:lnTo>
                </a:path>
              </a:pathLst>
            </a:custGeom>
            <a:ln w="28956">
              <a:solidFill>
                <a:srgbClr val="A6A6A6"/>
              </a:solidFill>
            </a:ln>
          </p:spPr>
          <p:txBody>
            <a:bodyPr wrap="square" lIns="0" tIns="0" rIns="0" bIns="0" rtlCol="0"/>
            <a:lstStyle/>
            <a:p>
              <a:endParaRPr dirty="0"/>
            </a:p>
          </p:txBody>
        </p:sp>
        <p:sp>
          <p:nvSpPr>
            <p:cNvPr id="10" name="object 17"/>
            <p:cNvSpPr/>
            <p:nvPr/>
          </p:nvSpPr>
          <p:spPr>
            <a:xfrm>
              <a:off x="397341" y="1792942"/>
              <a:ext cx="1755529" cy="640901"/>
            </a:xfrm>
            <a:custGeom>
              <a:avLst/>
              <a:gdLst/>
              <a:ahLst/>
              <a:cxnLst/>
              <a:rect l="l" t="t" r="r" b="b"/>
              <a:pathLst>
                <a:path w="1316989" h="467994">
                  <a:moveTo>
                    <a:pt x="1238758" y="0"/>
                  </a:moveTo>
                  <a:lnTo>
                    <a:pt x="77978" y="0"/>
                  </a:lnTo>
                  <a:lnTo>
                    <a:pt x="47625" y="6129"/>
                  </a:lnTo>
                  <a:lnTo>
                    <a:pt x="22839" y="22844"/>
                  </a:lnTo>
                  <a:lnTo>
                    <a:pt x="6127" y="47630"/>
                  </a:lnTo>
                  <a:lnTo>
                    <a:pt x="0" y="77978"/>
                  </a:lnTo>
                  <a:lnTo>
                    <a:pt x="0" y="389890"/>
                  </a:lnTo>
                  <a:lnTo>
                    <a:pt x="6127" y="420237"/>
                  </a:lnTo>
                  <a:lnTo>
                    <a:pt x="22839" y="445023"/>
                  </a:lnTo>
                  <a:lnTo>
                    <a:pt x="47625" y="461738"/>
                  </a:lnTo>
                  <a:lnTo>
                    <a:pt x="77978" y="467868"/>
                  </a:lnTo>
                  <a:lnTo>
                    <a:pt x="1238758" y="467868"/>
                  </a:lnTo>
                  <a:lnTo>
                    <a:pt x="1269105" y="461738"/>
                  </a:lnTo>
                  <a:lnTo>
                    <a:pt x="1293891" y="445023"/>
                  </a:lnTo>
                  <a:lnTo>
                    <a:pt x="1310606" y="420237"/>
                  </a:lnTo>
                  <a:lnTo>
                    <a:pt x="1316736" y="389890"/>
                  </a:lnTo>
                  <a:lnTo>
                    <a:pt x="1316736" y="77978"/>
                  </a:lnTo>
                  <a:lnTo>
                    <a:pt x="1310606" y="47630"/>
                  </a:lnTo>
                  <a:lnTo>
                    <a:pt x="1293891" y="22844"/>
                  </a:lnTo>
                  <a:lnTo>
                    <a:pt x="1269105" y="6129"/>
                  </a:lnTo>
                  <a:lnTo>
                    <a:pt x="1238758" y="0"/>
                  </a:lnTo>
                  <a:close/>
                </a:path>
              </a:pathLst>
            </a:custGeom>
            <a:solidFill>
              <a:srgbClr val="800000"/>
            </a:solidFill>
          </p:spPr>
          <p:txBody>
            <a:bodyPr wrap="square" lIns="0" tIns="0" rIns="0" bIns="0" rtlCol="0"/>
            <a:lstStyle/>
            <a:p>
              <a:endParaRPr dirty="0"/>
            </a:p>
          </p:txBody>
        </p:sp>
        <p:sp>
          <p:nvSpPr>
            <p:cNvPr id="12" name="object 18"/>
            <p:cNvSpPr txBox="1"/>
            <p:nvPr/>
          </p:nvSpPr>
          <p:spPr>
            <a:xfrm>
              <a:off x="490112" y="1876951"/>
              <a:ext cx="1567618" cy="553998"/>
            </a:xfrm>
            <a:prstGeom prst="rect">
              <a:avLst/>
            </a:prstGeom>
          </p:spPr>
          <p:txBody>
            <a:bodyPr vert="horz" wrap="square" lIns="0" tIns="0" rIns="0" bIns="0" rtlCol="0">
              <a:spAutoFit/>
            </a:bodyPr>
            <a:lstStyle/>
            <a:p>
              <a:pPr marR="6337" algn="ctr">
                <a:lnSpc>
                  <a:spcPct val="90000"/>
                </a:lnSpc>
              </a:pPr>
              <a:r>
                <a:rPr sz="2000" spc="-6" smtClean="0">
                  <a:solidFill>
                    <a:srgbClr val="FFFFFF"/>
                  </a:solidFill>
                  <a:cs typeface="Calibri"/>
                </a:rPr>
                <a:t>Business</a:t>
              </a:r>
              <a:r>
                <a:rPr lang="en-US" sz="2000" spc="-6" dirty="0" smtClean="0">
                  <a:solidFill>
                    <a:srgbClr val="FFFFFF"/>
                  </a:solidFill>
                  <a:cs typeface="Calibri"/>
                </a:rPr>
                <a:t> </a:t>
              </a:r>
              <a:r>
                <a:rPr sz="2000" spc="-44" smtClean="0">
                  <a:solidFill>
                    <a:srgbClr val="FFFFFF"/>
                  </a:solidFill>
                  <a:cs typeface="Calibri"/>
                </a:rPr>
                <a:t>R</a:t>
              </a:r>
              <a:r>
                <a:rPr sz="2000" spc="-6" smtClean="0">
                  <a:solidFill>
                    <a:srgbClr val="FFFFFF"/>
                  </a:solidFill>
                  <a:cs typeface="Calibri"/>
                </a:rPr>
                <a:t>equi</a:t>
              </a:r>
              <a:r>
                <a:rPr sz="2000" spc="-44" smtClean="0">
                  <a:solidFill>
                    <a:srgbClr val="FFFFFF"/>
                  </a:solidFill>
                  <a:cs typeface="Calibri"/>
                </a:rPr>
                <a:t>r</a:t>
              </a:r>
              <a:r>
                <a:rPr sz="2000" spc="-6" smtClean="0">
                  <a:solidFill>
                    <a:srgbClr val="FFFFFF"/>
                  </a:solidFill>
                  <a:cs typeface="Calibri"/>
                </a:rPr>
                <a:t>e</a:t>
              </a:r>
              <a:r>
                <a:rPr sz="2000" spc="-19" smtClean="0">
                  <a:solidFill>
                    <a:srgbClr val="FFFFFF"/>
                  </a:solidFill>
                  <a:cs typeface="Calibri"/>
                </a:rPr>
                <a:t>m</a:t>
              </a:r>
              <a:r>
                <a:rPr sz="2000" spc="-6" smtClean="0">
                  <a:solidFill>
                    <a:srgbClr val="FFFFFF"/>
                  </a:solidFill>
                  <a:cs typeface="Calibri"/>
                </a:rPr>
                <a:t>e</a:t>
              </a:r>
              <a:r>
                <a:rPr sz="2000" spc="-25" smtClean="0">
                  <a:solidFill>
                    <a:srgbClr val="FFFFFF"/>
                  </a:solidFill>
                  <a:cs typeface="Calibri"/>
                </a:rPr>
                <a:t>n</a:t>
              </a:r>
              <a:r>
                <a:rPr sz="2000" spc="-6" smtClean="0">
                  <a:solidFill>
                    <a:srgbClr val="FFFFFF"/>
                  </a:solidFill>
                  <a:cs typeface="Calibri"/>
                </a:rPr>
                <a:t>ts</a:t>
              </a:r>
              <a:endParaRPr sz="2000" dirty="0">
                <a:cs typeface="Calibri"/>
              </a:endParaRPr>
            </a:p>
          </p:txBody>
        </p:sp>
        <p:sp>
          <p:nvSpPr>
            <p:cNvPr id="13" name="object 19"/>
            <p:cNvSpPr/>
            <p:nvPr/>
          </p:nvSpPr>
          <p:spPr>
            <a:xfrm>
              <a:off x="397341" y="2577801"/>
              <a:ext cx="1755529" cy="643510"/>
            </a:xfrm>
            <a:custGeom>
              <a:avLst/>
              <a:gdLst/>
              <a:ahLst/>
              <a:cxnLst/>
              <a:rect l="l" t="t" r="r" b="b"/>
              <a:pathLst>
                <a:path w="1316989" h="469900">
                  <a:moveTo>
                    <a:pt x="1238504" y="0"/>
                  </a:moveTo>
                  <a:lnTo>
                    <a:pt x="78232" y="0"/>
                  </a:lnTo>
                  <a:lnTo>
                    <a:pt x="47780" y="6151"/>
                  </a:lnTo>
                  <a:lnTo>
                    <a:pt x="22913" y="22923"/>
                  </a:lnTo>
                  <a:lnTo>
                    <a:pt x="6147" y="47791"/>
                  </a:lnTo>
                  <a:lnTo>
                    <a:pt x="0" y="78232"/>
                  </a:lnTo>
                  <a:lnTo>
                    <a:pt x="0" y="391160"/>
                  </a:lnTo>
                  <a:lnTo>
                    <a:pt x="6147" y="421600"/>
                  </a:lnTo>
                  <a:lnTo>
                    <a:pt x="22913" y="446468"/>
                  </a:lnTo>
                  <a:lnTo>
                    <a:pt x="47780" y="463240"/>
                  </a:lnTo>
                  <a:lnTo>
                    <a:pt x="78232" y="469392"/>
                  </a:lnTo>
                  <a:lnTo>
                    <a:pt x="1238504" y="469392"/>
                  </a:lnTo>
                  <a:lnTo>
                    <a:pt x="1268944" y="463240"/>
                  </a:lnTo>
                  <a:lnTo>
                    <a:pt x="1293812" y="446468"/>
                  </a:lnTo>
                  <a:lnTo>
                    <a:pt x="1310584" y="421600"/>
                  </a:lnTo>
                  <a:lnTo>
                    <a:pt x="1316736" y="391160"/>
                  </a:lnTo>
                  <a:lnTo>
                    <a:pt x="1316736" y="78232"/>
                  </a:lnTo>
                  <a:lnTo>
                    <a:pt x="1310584" y="47791"/>
                  </a:lnTo>
                  <a:lnTo>
                    <a:pt x="1293812" y="22923"/>
                  </a:lnTo>
                  <a:lnTo>
                    <a:pt x="1268944" y="6151"/>
                  </a:lnTo>
                  <a:lnTo>
                    <a:pt x="1238504" y="0"/>
                  </a:lnTo>
                  <a:close/>
                </a:path>
              </a:pathLst>
            </a:custGeom>
            <a:solidFill>
              <a:srgbClr val="F06A00"/>
            </a:solidFill>
          </p:spPr>
          <p:txBody>
            <a:bodyPr wrap="square" lIns="0" tIns="0" rIns="0" bIns="0" rtlCol="0"/>
            <a:lstStyle/>
            <a:p>
              <a:endParaRPr dirty="0"/>
            </a:p>
          </p:txBody>
        </p:sp>
        <p:sp>
          <p:nvSpPr>
            <p:cNvPr id="14" name="object 20"/>
            <p:cNvSpPr txBox="1"/>
            <p:nvPr/>
          </p:nvSpPr>
          <p:spPr>
            <a:xfrm>
              <a:off x="512821" y="2631142"/>
              <a:ext cx="1567618" cy="564257"/>
            </a:xfrm>
            <a:prstGeom prst="rect">
              <a:avLst/>
            </a:prstGeom>
          </p:spPr>
          <p:txBody>
            <a:bodyPr vert="horz" wrap="square" lIns="0" tIns="0" rIns="0" bIns="0" rtlCol="0">
              <a:spAutoFit/>
            </a:bodyPr>
            <a:lstStyle/>
            <a:p>
              <a:pPr marR="6337" algn="ctr">
                <a:lnSpc>
                  <a:spcPct val="90000"/>
                </a:lnSpc>
              </a:pPr>
              <a:r>
                <a:rPr sz="2000" spc="-6" smtClean="0">
                  <a:solidFill>
                    <a:srgbClr val="FFFFFF"/>
                  </a:solidFill>
                  <a:cs typeface="Calibri"/>
                </a:rPr>
                <a:t>System</a:t>
              </a:r>
              <a:r>
                <a:rPr lang="en-US" sz="2000" spc="-6" dirty="0" smtClean="0">
                  <a:solidFill>
                    <a:srgbClr val="FFFFFF"/>
                  </a:solidFill>
                  <a:cs typeface="Calibri"/>
                </a:rPr>
                <a:t> </a:t>
              </a:r>
              <a:r>
                <a:rPr sz="2000" spc="-6" smtClean="0">
                  <a:solidFill>
                    <a:srgbClr val="FFFFFF"/>
                  </a:solidFill>
                  <a:cs typeface="Calibri"/>
                </a:rPr>
                <a:t>Requirements</a:t>
              </a:r>
              <a:endParaRPr sz="2000" spc="-6" dirty="0">
                <a:solidFill>
                  <a:srgbClr val="FFFFFF"/>
                </a:solidFill>
                <a:cs typeface="Calibri"/>
              </a:endParaRPr>
            </a:p>
          </p:txBody>
        </p:sp>
        <p:sp>
          <p:nvSpPr>
            <p:cNvPr id="15" name="object 21"/>
            <p:cNvSpPr/>
            <p:nvPr/>
          </p:nvSpPr>
          <p:spPr>
            <a:xfrm>
              <a:off x="397341" y="3364185"/>
              <a:ext cx="1755529" cy="640901"/>
            </a:xfrm>
            <a:custGeom>
              <a:avLst/>
              <a:gdLst/>
              <a:ahLst/>
              <a:cxnLst/>
              <a:rect l="l" t="t" r="r" b="b"/>
              <a:pathLst>
                <a:path w="1316989" h="467995">
                  <a:moveTo>
                    <a:pt x="1238758" y="0"/>
                  </a:moveTo>
                  <a:lnTo>
                    <a:pt x="77978" y="0"/>
                  </a:lnTo>
                  <a:lnTo>
                    <a:pt x="47625" y="6129"/>
                  </a:lnTo>
                  <a:lnTo>
                    <a:pt x="22839" y="22844"/>
                  </a:lnTo>
                  <a:lnTo>
                    <a:pt x="6127" y="47630"/>
                  </a:lnTo>
                  <a:lnTo>
                    <a:pt x="0" y="77977"/>
                  </a:lnTo>
                  <a:lnTo>
                    <a:pt x="0" y="389889"/>
                  </a:lnTo>
                  <a:lnTo>
                    <a:pt x="6127" y="420237"/>
                  </a:lnTo>
                  <a:lnTo>
                    <a:pt x="22839" y="445023"/>
                  </a:lnTo>
                  <a:lnTo>
                    <a:pt x="47625" y="461738"/>
                  </a:lnTo>
                  <a:lnTo>
                    <a:pt x="77978" y="467867"/>
                  </a:lnTo>
                  <a:lnTo>
                    <a:pt x="1238758" y="467867"/>
                  </a:lnTo>
                  <a:lnTo>
                    <a:pt x="1269105" y="461738"/>
                  </a:lnTo>
                  <a:lnTo>
                    <a:pt x="1293891" y="445023"/>
                  </a:lnTo>
                  <a:lnTo>
                    <a:pt x="1310606" y="420237"/>
                  </a:lnTo>
                  <a:lnTo>
                    <a:pt x="1316736" y="389889"/>
                  </a:lnTo>
                  <a:lnTo>
                    <a:pt x="1316736" y="77977"/>
                  </a:lnTo>
                  <a:lnTo>
                    <a:pt x="1310606" y="47630"/>
                  </a:lnTo>
                  <a:lnTo>
                    <a:pt x="1293891" y="22844"/>
                  </a:lnTo>
                  <a:lnTo>
                    <a:pt x="1269105" y="6129"/>
                  </a:lnTo>
                  <a:lnTo>
                    <a:pt x="1238758" y="0"/>
                  </a:lnTo>
                  <a:close/>
                </a:path>
              </a:pathLst>
            </a:custGeom>
            <a:solidFill>
              <a:srgbClr val="00B150"/>
            </a:solidFill>
          </p:spPr>
          <p:txBody>
            <a:bodyPr wrap="square" lIns="0" tIns="0" rIns="0" bIns="0" rtlCol="0"/>
            <a:lstStyle/>
            <a:p>
              <a:endParaRPr dirty="0"/>
            </a:p>
          </p:txBody>
        </p:sp>
        <p:sp>
          <p:nvSpPr>
            <p:cNvPr id="16" name="object 22"/>
            <p:cNvSpPr txBox="1"/>
            <p:nvPr/>
          </p:nvSpPr>
          <p:spPr>
            <a:xfrm>
              <a:off x="830076" y="3411071"/>
              <a:ext cx="1114325" cy="564257"/>
            </a:xfrm>
            <a:prstGeom prst="rect">
              <a:avLst/>
            </a:prstGeom>
          </p:spPr>
          <p:txBody>
            <a:bodyPr vert="horz" wrap="square" lIns="0" tIns="0" rIns="0" bIns="0" rtlCol="0">
              <a:spAutoFit/>
            </a:bodyPr>
            <a:lstStyle/>
            <a:p>
              <a:pPr marR="6337" indent="-21387" algn="ctr">
                <a:lnSpc>
                  <a:spcPct val="90000"/>
                </a:lnSpc>
              </a:pPr>
              <a:r>
                <a:rPr sz="2000" spc="-6" dirty="0" smtClean="0">
                  <a:solidFill>
                    <a:srgbClr val="FFFFFF"/>
                  </a:solidFill>
                  <a:cs typeface="Calibri"/>
                </a:rPr>
                <a:t>System</a:t>
              </a:r>
              <a:r>
                <a:rPr lang="en-US" sz="2000" spc="-6" dirty="0" smtClean="0">
                  <a:solidFill>
                    <a:srgbClr val="FFFFFF"/>
                  </a:solidFill>
                  <a:cs typeface="Calibri"/>
                </a:rPr>
                <a:t> </a:t>
              </a:r>
              <a:r>
                <a:rPr sz="2000" spc="-6" dirty="0" smtClean="0">
                  <a:solidFill>
                    <a:srgbClr val="FFFFFF"/>
                  </a:solidFill>
                  <a:cs typeface="Calibri"/>
                </a:rPr>
                <a:t>Design</a:t>
              </a:r>
              <a:endParaRPr sz="2000" spc="-6" dirty="0">
                <a:solidFill>
                  <a:srgbClr val="FFFFFF"/>
                </a:solidFill>
                <a:cs typeface="Calibri"/>
              </a:endParaRPr>
            </a:p>
          </p:txBody>
        </p:sp>
        <p:sp>
          <p:nvSpPr>
            <p:cNvPr id="17" name="object 23"/>
            <p:cNvSpPr/>
            <p:nvPr/>
          </p:nvSpPr>
          <p:spPr>
            <a:xfrm>
              <a:off x="1173363" y="4540334"/>
              <a:ext cx="1401715" cy="878205"/>
            </a:xfrm>
            <a:custGeom>
              <a:avLst/>
              <a:gdLst/>
              <a:ahLst/>
              <a:cxnLst/>
              <a:rect l="l" t="t" r="r" b="b"/>
              <a:pathLst>
                <a:path w="1051560" h="878204">
                  <a:moveTo>
                    <a:pt x="81229" y="0"/>
                  </a:moveTo>
                  <a:lnTo>
                    <a:pt x="0" y="0"/>
                  </a:lnTo>
                  <a:lnTo>
                    <a:pt x="0" y="813308"/>
                  </a:lnTo>
                  <a:lnTo>
                    <a:pt x="960120" y="813308"/>
                  </a:lnTo>
                  <a:lnTo>
                    <a:pt x="960120" y="877824"/>
                  </a:lnTo>
                  <a:lnTo>
                    <a:pt x="1051560" y="772668"/>
                  </a:lnTo>
                  <a:lnTo>
                    <a:pt x="1016220" y="732028"/>
                  </a:lnTo>
                  <a:lnTo>
                    <a:pt x="81229" y="732028"/>
                  </a:lnTo>
                  <a:lnTo>
                    <a:pt x="81229" y="0"/>
                  </a:lnTo>
                  <a:close/>
                </a:path>
                <a:path w="1051560" h="878204">
                  <a:moveTo>
                    <a:pt x="960120" y="667512"/>
                  </a:moveTo>
                  <a:lnTo>
                    <a:pt x="960120" y="732028"/>
                  </a:lnTo>
                  <a:lnTo>
                    <a:pt x="1016220" y="732028"/>
                  </a:lnTo>
                  <a:lnTo>
                    <a:pt x="960120" y="667512"/>
                  </a:lnTo>
                  <a:close/>
                </a:path>
              </a:pathLst>
            </a:custGeom>
            <a:solidFill>
              <a:srgbClr val="D9D9D9"/>
            </a:solidFill>
          </p:spPr>
          <p:txBody>
            <a:bodyPr wrap="square" lIns="0" tIns="0" rIns="0" bIns="0" rtlCol="0"/>
            <a:lstStyle/>
            <a:p>
              <a:endParaRPr dirty="0"/>
            </a:p>
          </p:txBody>
        </p:sp>
        <p:sp>
          <p:nvSpPr>
            <p:cNvPr id="18" name="object 24"/>
            <p:cNvSpPr txBox="1"/>
            <p:nvPr/>
          </p:nvSpPr>
          <p:spPr>
            <a:xfrm>
              <a:off x="2340782" y="2026495"/>
              <a:ext cx="6598894" cy="307777"/>
            </a:xfrm>
            <a:prstGeom prst="rect">
              <a:avLst/>
            </a:prstGeom>
          </p:spPr>
          <p:txBody>
            <a:bodyPr vert="horz" wrap="square" lIns="0" tIns="0" rIns="0" bIns="0" rtlCol="0">
              <a:spAutoFit/>
            </a:bodyPr>
            <a:lstStyle/>
            <a:p>
              <a:pPr marL="15842"/>
              <a:r>
                <a:rPr sz="2000" spc="-6" dirty="0">
                  <a:cs typeface="Calibri"/>
                </a:rPr>
                <a:t>Objectives, </a:t>
              </a:r>
              <a:r>
                <a:rPr sz="2000" spc="-12" dirty="0">
                  <a:cs typeface="Calibri"/>
                </a:rPr>
                <a:t>Customer Expectations, </a:t>
              </a:r>
              <a:r>
                <a:rPr sz="2000" spc="-6" dirty="0">
                  <a:cs typeface="Calibri"/>
                </a:rPr>
                <a:t>and Initial Business</a:t>
              </a:r>
              <a:r>
                <a:rPr sz="2000" spc="31" dirty="0">
                  <a:cs typeface="Calibri"/>
                </a:rPr>
                <a:t> </a:t>
              </a:r>
              <a:r>
                <a:rPr sz="2000" dirty="0">
                  <a:cs typeface="Calibri"/>
                </a:rPr>
                <a:t>Plan</a:t>
              </a:r>
            </a:p>
          </p:txBody>
        </p:sp>
        <p:sp>
          <p:nvSpPr>
            <p:cNvPr id="19" name="object 25"/>
            <p:cNvSpPr/>
            <p:nvPr/>
          </p:nvSpPr>
          <p:spPr>
            <a:xfrm>
              <a:off x="2552731" y="4901521"/>
              <a:ext cx="1475356" cy="684530"/>
            </a:xfrm>
            <a:custGeom>
              <a:avLst/>
              <a:gdLst/>
              <a:ahLst/>
              <a:cxnLst/>
              <a:rect l="l" t="t" r="r" b="b"/>
              <a:pathLst>
                <a:path w="1106805" h="684529">
                  <a:moveTo>
                    <a:pt x="992377" y="0"/>
                  </a:moveTo>
                  <a:lnTo>
                    <a:pt x="114045" y="0"/>
                  </a:lnTo>
                  <a:lnTo>
                    <a:pt x="69651" y="8961"/>
                  </a:lnTo>
                  <a:lnTo>
                    <a:pt x="33400" y="33400"/>
                  </a:lnTo>
                  <a:lnTo>
                    <a:pt x="8961" y="69651"/>
                  </a:lnTo>
                  <a:lnTo>
                    <a:pt x="0" y="114045"/>
                  </a:lnTo>
                  <a:lnTo>
                    <a:pt x="0" y="570229"/>
                  </a:lnTo>
                  <a:lnTo>
                    <a:pt x="8961" y="614624"/>
                  </a:lnTo>
                  <a:lnTo>
                    <a:pt x="33400" y="650875"/>
                  </a:lnTo>
                  <a:lnTo>
                    <a:pt x="69651" y="675314"/>
                  </a:lnTo>
                  <a:lnTo>
                    <a:pt x="114045" y="684276"/>
                  </a:lnTo>
                  <a:lnTo>
                    <a:pt x="992377" y="684276"/>
                  </a:lnTo>
                  <a:lnTo>
                    <a:pt x="1036772" y="675314"/>
                  </a:lnTo>
                  <a:lnTo>
                    <a:pt x="1073023" y="650875"/>
                  </a:lnTo>
                  <a:lnTo>
                    <a:pt x="1097462" y="614624"/>
                  </a:lnTo>
                  <a:lnTo>
                    <a:pt x="1106424" y="570229"/>
                  </a:lnTo>
                  <a:lnTo>
                    <a:pt x="1106424" y="114045"/>
                  </a:lnTo>
                  <a:lnTo>
                    <a:pt x="1097462" y="69651"/>
                  </a:lnTo>
                  <a:lnTo>
                    <a:pt x="1073023" y="33400"/>
                  </a:lnTo>
                  <a:lnTo>
                    <a:pt x="1036772" y="8961"/>
                  </a:lnTo>
                  <a:lnTo>
                    <a:pt x="992377" y="0"/>
                  </a:lnTo>
                  <a:close/>
                </a:path>
              </a:pathLst>
            </a:custGeom>
            <a:solidFill>
              <a:srgbClr val="001F5F"/>
            </a:solidFill>
          </p:spPr>
          <p:txBody>
            <a:bodyPr wrap="square" lIns="0" tIns="0" rIns="0" bIns="0" rtlCol="0"/>
            <a:lstStyle/>
            <a:p>
              <a:endParaRPr dirty="0"/>
            </a:p>
          </p:txBody>
        </p:sp>
        <p:sp>
          <p:nvSpPr>
            <p:cNvPr id="20" name="object 26"/>
            <p:cNvSpPr txBox="1"/>
            <p:nvPr/>
          </p:nvSpPr>
          <p:spPr>
            <a:xfrm>
              <a:off x="2570222" y="5092213"/>
              <a:ext cx="1295400" cy="282129"/>
            </a:xfrm>
            <a:prstGeom prst="rect">
              <a:avLst/>
            </a:prstGeom>
          </p:spPr>
          <p:txBody>
            <a:bodyPr vert="horz" wrap="square" lIns="0" tIns="0" rIns="0" bIns="0" rtlCol="0">
              <a:spAutoFit/>
            </a:bodyPr>
            <a:lstStyle/>
            <a:p>
              <a:pPr marL="15842" marR="6337" indent="140202">
                <a:lnSpc>
                  <a:spcPts val="2158"/>
                </a:lnSpc>
              </a:pPr>
              <a:r>
                <a:rPr sz="2000" spc="-6" dirty="0" smtClean="0">
                  <a:solidFill>
                    <a:srgbClr val="FFFFFF"/>
                  </a:solidFill>
                  <a:cs typeface="Calibri"/>
                </a:rPr>
                <a:t>Unit</a:t>
              </a:r>
              <a:r>
                <a:rPr lang="en-US" sz="2000" spc="-6" dirty="0" smtClean="0">
                  <a:solidFill>
                    <a:srgbClr val="FFFFFF"/>
                  </a:solidFill>
                  <a:cs typeface="Calibri"/>
                </a:rPr>
                <a:t> </a:t>
              </a:r>
              <a:r>
                <a:rPr sz="2000" spc="-187" dirty="0" smtClean="0">
                  <a:solidFill>
                    <a:srgbClr val="FFFFFF"/>
                  </a:solidFill>
                  <a:cs typeface="Calibri"/>
                </a:rPr>
                <a:t>T</a:t>
              </a:r>
              <a:r>
                <a:rPr sz="2000" spc="-6" dirty="0" smtClean="0">
                  <a:solidFill>
                    <a:srgbClr val="FFFFFF"/>
                  </a:solidFill>
                  <a:cs typeface="Calibri"/>
                </a:rPr>
                <a:t>e</a:t>
              </a:r>
              <a:r>
                <a:rPr sz="2000" spc="-25" dirty="0" smtClean="0">
                  <a:solidFill>
                    <a:srgbClr val="FFFFFF"/>
                  </a:solidFill>
                  <a:cs typeface="Calibri"/>
                </a:rPr>
                <a:t>s</a:t>
              </a:r>
              <a:r>
                <a:rPr sz="2000" spc="-6" dirty="0" smtClean="0">
                  <a:solidFill>
                    <a:srgbClr val="FFFFFF"/>
                  </a:solidFill>
                  <a:cs typeface="Calibri"/>
                </a:rPr>
                <a:t>ti</a:t>
              </a:r>
              <a:r>
                <a:rPr sz="2000" spc="-12" dirty="0" smtClean="0">
                  <a:solidFill>
                    <a:srgbClr val="FFFFFF"/>
                  </a:solidFill>
                  <a:cs typeface="Calibri"/>
                </a:rPr>
                <a:t>ng</a:t>
              </a:r>
              <a:endParaRPr sz="2000" dirty="0">
                <a:cs typeface="Calibri"/>
              </a:endParaRPr>
            </a:p>
          </p:txBody>
        </p:sp>
        <p:sp>
          <p:nvSpPr>
            <p:cNvPr id="21" name="object 27"/>
            <p:cNvSpPr/>
            <p:nvPr/>
          </p:nvSpPr>
          <p:spPr>
            <a:xfrm>
              <a:off x="4305891" y="4901521"/>
              <a:ext cx="1475356" cy="684530"/>
            </a:xfrm>
            <a:custGeom>
              <a:avLst/>
              <a:gdLst/>
              <a:ahLst/>
              <a:cxnLst/>
              <a:rect l="l" t="t" r="r" b="b"/>
              <a:pathLst>
                <a:path w="1106804" h="684529">
                  <a:moveTo>
                    <a:pt x="992377" y="0"/>
                  </a:moveTo>
                  <a:lnTo>
                    <a:pt x="114046" y="0"/>
                  </a:lnTo>
                  <a:lnTo>
                    <a:pt x="69651" y="8961"/>
                  </a:lnTo>
                  <a:lnTo>
                    <a:pt x="33400" y="33400"/>
                  </a:lnTo>
                  <a:lnTo>
                    <a:pt x="8961" y="69651"/>
                  </a:lnTo>
                  <a:lnTo>
                    <a:pt x="0" y="114045"/>
                  </a:lnTo>
                  <a:lnTo>
                    <a:pt x="0" y="570229"/>
                  </a:lnTo>
                  <a:lnTo>
                    <a:pt x="8961" y="614624"/>
                  </a:lnTo>
                  <a:lnTo>
                    <a:pt x="33400" y="650875"/>
                  </a:lnTo>
                  <a:lnTo>
                    <a:pt x="69651" y="675314"/>
                  </a:lnTo>
                  <a:lnTo>
                    <a:pt x="114046" y="684276"/>
                  </a:lnTo>
                  <a:lnTo>
                    <a:pt x="992377" y="684276"/>
                  </a:lnTo>
                  <a:lnTo>
                    <a:pt x="1036772" y="675314"/>
                  </a:lnTo>
                  <a:lnTo>
                    <a:pt x="1073023" y="650875"/>
                  </a:lnTo>
                  <a:lnTo>
                    <a:pt x="1097462" y="614624"/>
                  </a:lnTo>
                  <a:lnTo>
                    <a:pt x="1106424" y="570229"/>
                  </a:lnTo>
                  <a:lnTo>
                    <a:pt x="1106424" y="114045"/>
                  </a:lnTo>
                  <a:lnTo>
                    <a:pt x="1097462" y="69651"/>
                  </a:lnTo>
                  <a:lnTo>
                    <a:pt x="1073023" y="33400"/>
                  </a:lnTo>
                  <a:lnTo>
                    <a:pt x="1036772" y="8961"/>
                  </a:lnTo>
                  <a:lnTo>
                    <a:pt x="992377" y="0"/>
                  </a:lnTo>
                  <a:close/>
                </a:path>
              </a:pathLst>
            </a:custGeom>
            <a:solidFill>
              <a:srgbClr val="8E1273"/>
            </a:solidFill>
          </p:spPr>
          <p:txBody>
            <a:bodyPr wrap="square" lIns="0" tIns="0" rIns="0" bIns="0" rtlCol="0"/>
            <a:lstStyle/>
            <a:p>
              <a:endParaRPr dirty="0"/>
            </a:p>
          </p:txBody>
        </p:sp>
        <p:sp>
          <p:nvSpPr>
            <p:cNvPr id="22" name="object 28"/>
            <p:cNvSpPr txBox="1"/>
            <p:nvPr/>
          </p:nvSpPr>
          <p:spPr>
            <a:xfrm>
              <a:off x="4358679" y="4970929"/>
              <a:ext cx="1352492" cy="564257"/>
            </a:xfrm>
            <a:prstGeom prst="rect">
              <a:avLst/>
            </a:prstGeom>
          </p:spPr>
          <p:txBody>
            <a:bodyPr vert="horz" wrap="square" lIns="0" tIns="0" rIns="0" bIns="0" rtlCol="0">
              <a:spAutoFit/>
            </a:bodyPr>
            <a:lstStyle/>
            <a:p>
              <a:pPr marR="6337" algn="ctr">
                <a:lnSpc>
                  <a:spcPts val="2158"/>
                </a:lnSpc>
              </a:pPr>
              <a:r>
                <a:rPr sz="2000" spc="-6" smtClean="0">
                  <a:solidFill>
                    <a:srgbClr val="FFFFFF"/>
                  </a:solidFill>
                  <a:cs typeface="Calibri"/>
                </a:rPr>
                <a:t>I</a:t>
              </a:r>
              <a:r>
                <a:rPr sz="2000" spc="-25" smtClean="0">
                  <a:solidFill>
                    <a:srgbClr val="FFFFFF"/>
                  </a:solidFill>
                  <a:cs typeface="Calibri"/>
                </a:rPr>
                <a:t>n</a:t>
              </a:r>
              <a:r>
                <a:rPr sz="2000" spc="-19" smtClean="0">
                  <a:solidFill>
                    <a:srgbClr val="FFFFFF"/>
                  </a:solidFill>
                  <a:cs typeface="Calibri"/>
                </a:rPr>
                <a:t>t</a:t>
              </a:r>
              <a:r>
                <a:rPr sz="2000" spc="-6" smtClean="0">
                  <a:solidFill>
                    <a:srgbClr val="FFFFFF"/>
                  </a:solidFill>
                  <a:cs typeface="Calibri"/>
                </a:rPr>
                <a:t>eg</a:t>
              </a:r>
              <a:r>
                <a:rPr sz="2000" spc="-56" smtClean="0">
                  <a:solidFill>
                    <a:srgbClr val="FFFFFF"/>
                  </a:solidFill>
                  <a:cs typeface="Calibri"/>
                </a:rPr>
                <a:t>r</a:t>
              </a:r>
              <a:r>
                <a:rPr sz="2000" spc="-19" smtClean="0">
                  <a:solidFill>
                    <a:srgbClr val="FFFFFF"/>
                  </a:solidFill>
                  <a:cs typeface="Calibri"/>
                </a:rPr>
                <a:t>a</a:t>
              </a:r>
              <a:r>
                <a:rPr sz="2000" spc="-6" smtClean="0">
                  <a:solidFill>
                    <a:srgbClr val="FFFFFF"/>
                  </a:solidFill>
                  <a:cs typeface="Calibri"/>
                </a:rPr>
                <a:t>ti</a:t>
              </a:r>
              <a:r>
                <a:rPr sz="2000" spc="-12" smtClean="0">
                  <a:solidFill>
                    <a:srgbClr val="FFFFFF"/>
                  </a:solidFill>
                  <a:cs typeface="Calibri"/>
                </a:rPr>
                <a:t>on</a:t>
              </a:r>
              <a:r>
                <a:rPr lang="en-US" sz="2000" spc="-12" dirty="0" smtClean="0">
                  <a:solidFill>
                    <a:srgbClr val="FFFFFF"/>
                  </a:solidFill>
                  <a:cs typeface="Calibri"/>
                </a:rPr>
                <a:t> </a:t>
              </a:r>
              <a:r>
                <a:rPr sz="2000" spc="-37" smtClean="0">
                  <a:solidFill>
                    <a:srgbClr val="FFFFFF"/>
                  </a:solidFill>
                  <a:cs typeface="Calibri"/>
                </a:rPr>
                <a:t>Testing</a:t>
              </a:r>
              <a:endParaRPr sz="2000" dirty="0">
                <a:cs typeface="Calibri"/>
              </a:endParaRPr>
            </a:p>
          </p:txBody>
        </p:sp>
        <p:sp>
          <p:nvSpPr>
            <p:cNvPr id="23" name="object 29"/>
            <p:cNvSpPr/>
            <p:nvPr/>
          </p:nvSpPr>
          <p:spPr>
            <a:xfrm>
              <a:off x="6057018" y="4901521"/>
              <a:ext cx="1475356" cy="684530"/>
            </a:xfrm>
            <a:custGeom>
              <a:avLst/>
              <a:gdLst/>
              <a:ahLst/>
              <a:cxnLst/>
              <a:rect l="l" t="t" r="r" b="b"/>
              <a:pathLst>
                <a:path w="1106804" h="684529">
                  <a:moveTo>
                    <a:pt x="992377" y="0"/>
                  </a:moveTo>
                  <a:lnTo>
                    <a:pt x="114046" y="0"/>
                  </a:lnTo>
                  <a:lnTo>
                    <a:pt x="69651" y="8961"/>
                  </a:lnTo>
                  <a:lnTo>
                    <a:pt x="33400" y="33400"/>
                  </a:lnTo>
                  <a:lnTo>
                    <a:pt x="8961" y="69651"/>
                  </a:lnTo>
                  <a:lnTo>
                    <a:pt x="0" y="114045"/>
                  </a:lnTo>
                  <a:lnTo>
                    <a:pt x="0" y="570229"/>
                  </a:lnTo>
                  <a:lnTo>
                    <a:pt x="8961" y="614624"/>
                  </a:lnTo>
                  <a:lnTo>
                    <a:pt x="33400" y="650875"/>
                  </a:lnTo>
                  <a:lnTo>
                    <a:pt x="69651" y="675314"/>
                  </a:lnTo>
                  <a:lnTo>
                    <a:pt x="114046" y="684276"/>
                  </a:lnTo>
                  <a:lnTo>
                    <a:pt x="992377" y="684276"/>
                  </a:lnTo>
                  <a:lnTo>
                    <a:pt x="1036772" y="675314"/>
                  </a:lnTo>
                  <a:lnTo>
                    <a:pt x="1073023" y="650875"/>
                  </a:lnTo>
                  <a:lnTo>
                    <a:pt x="1097462" y="614624"/>
                  </a:lnTo>
                  <a:lnTo>
                    <a:pt x="1106424" y="570229"/>
                  </a:lnTo>
                  <a:lnTo>
                    <a:pt x="1106424" y="114045"/>
                  </a:lnTo>
                  <a:lnTo>
                    <a:pt x="1097462" y="69651"/>
                  </a:lnTo>
                  <a:lnTo>
                    <a:pt x="1073023" y="33400"/>
                  </a:lnTo>
                  <a:lnTo>
                    <a:pt x="1036772" y="8961"/>
                  </a:lnTo>
                  <a:lnTo>
                    <a:pt x="992377" y="0"/>
                  </a:lnTo>
                  <a:close/>
                </a:path>
              </a:pathLst>
            </a:custGeom>
            <a:solidFill>
              <a:srgbClr val="847E2D"/>
            </a:solidFill>
          </p:spPr>
          <p:txBody>
            <a:bodyPr wrap="square" lIns="0" tIns="0" rIns="0" bIns="0" rtlCol="0"/>
            <a:lstStyle/>
            <a:p>
              <a:endParaRPr dirty="0"/>
            </a:p>
          </p:txBody>
        </p:sp>
        <p:sp>
          <p:nvSpPr>
            <p:cNvPr id="24" name="object 30"/>
            <p:cNvSpPr txBox="1"/>
            <p:nvPr/>
          </p:nvSpPr>
          <p:spPr>
            <a:xfrm>
              <a:off x="6388318" y="4961527"/>
              <a:ext cx="1144056" cy="564257"/>
            </a:xfrm>
            <a:prstGeom prst="rect">
              <a:avLst/>
            </a:prstGeom>
          </p:spPr>
          <p:txBody>
            <a:bodyPr vert="horz" wrap="square" lIns="0" tIns="0" rIns="0" bIns="0" rtlCol="0">
              <a:spAutoFit/>
            </a:bodyPr>
            <a:lstStyle/>
            <a:p>
              <a:pPr marR="6337" indent="-6337" algn="ctr">
                <a:lnSpc>
                  <a:spcPts val="2158"/>
                </a:lnSpc>
              </a:pPr>
              <a:r>
                <a:rPr sz="2000" spc="-6" dirty="0" smtClean="0">
                  <a:solidFill>
                    <a:srgbClr val="FFFFFF"/>
                  </a:solidFill>
                  <a:cs typeface="Calibri"/>
                </a:rPr>
                <a:t>System</a:t>
              </a:r>
              <a:r>
                <a:rPr lang="en-US" sz="2000" spc="-6" dirty="0" smtClean="0">
                  <a:solidFill>
                    <a:srgbClr val="FFFFFF"/>
                  </a:solidFill>
                  <a:cs typeface="Calibri"/>
                </a:rPr>
                <a:t> </a:t>
              </a:r>
              <a:r>
                <a:rPr sz="2000" spc="-6" dirty="0" smtClean="0">
                  <a:solidFill>
                    <a:srgbClr val="FFFFFF"/>
                  </a:solidFill>
                  <a:cs typeface="Calibri"/>
                </a:rPr>
                <a:t>Testing</a:t>
              </a:r>
              <a:endParaRPr sz="2000" spc="-6" dirty="0">
                <a:solidFill>
                  <a:srgbClr val="FFFFFF"/>
                </a:solidFill>
                <a:cs typeface="Calibri"/>
              </a:endParaRPr>
            </a:p>
          </p:txBody>
        </p:sp>
        <p:sp>
          <p:nvSpPr>
            <p:cNvPr id="26" name="object 33"/>
            <p:cNvSpPr/>
            <p:nvPr/>
          </p:nvSpPr>
          <p:spPr>
            <a:xfrm>
              <a:off x="9563338" y="4901521"/>
              <a:ext cx="1515985" cy="684530"/>
            </a:xfrm>
            <a:custGeom>
              <a:avLst/>
              <a:gdLst/>
              <a:ahLst/>
              <a:cxnLst/>
              <a:rect l="l" t="t" r="r" b="b"/>
              <a:pathLst>
                <a:path w="1137284" h="684529">
                  <a:moveTo>
                    <a:pt x="1022857" y="0"/>
                  </a:moveTo>
                  <a:lnTo>
                    <a:pt x="114046" y="0"/>
                  </a:lnTo>
                  <a:lnTo>
                    <a:pt x="69651" y="8961"/>
                  </a:lnTo>
                  <a:lnTo>
                    <a:pt x="33401" y="33400"/>
                  </a:lnTo>
                  <a:lnTo>
                    <a:pt x="8961" y="69651"/>
                  </a:lnTo>
                  <a:lnTo>
                    <a:pt x="0" y="114045"/>
                  </a:lnTo>
                  <a:lnTo>
                    <a:pt x="0" y="570229"/>
                  </a:lnTo>
                  <a:lnTo>
                    <a:pt x="8961" y="614624"/>
                  </a:lnTo>
                  <a:lnTo>
                    <a:pt x="33400" y="650875"/>
                  </a:lnTo>
                  <a:lnTo>
                    <a:pt x="69651" y="675314"/>
                  </a:lnTo>
                  <a:lnTo>
                    <a:pt x="114046" y="684276"/>
                  </a:lnTo>
                  <a:lnTo>
                    <a:pt x="1022857" y="684276"/>
                  </a:lnTo>
                  <a:lnTo>
                    <a:pt x="1067252" y="675314"/>
                  </a:lnTo>
                  <a:lnTo>
                    <a:pt x="1103502" y="650875"/>
                  </a:lnTo>
                  <a:lnTo>
                    <a:pt x="1127942" y="614624"/>
                  </a:lnTo>
                  <a:lnTo>
                    <a:pt x="1136903" y="570229"/>
                  </a:lnTo>
                  <a:lnTo>
                    <a:pt x="1136903" y="114045"/>
                  </a:lnTo>
                  <a:lnTo>
                    <a:pt x="1127942" y="69651"/>
                  </a:lnTo>
                  <a:lnTo>
                    <a:pt x="1103502" y="33400"/>
                  </a:lnTo>
                  <a:lnTo>
                    <a:pt x="1067252" y="8961"/>
                  </a:lnTo>
                  <a:lnTo>
                    <a:pt x="1022857" y="0"/>
                  </a:lnTo>
                  <a:close/>
                </a:path>
              </a:pathLst>
            </a:custGeom>
            <a:solidFill>
              <a:srgbClr val="EF4E37"/>
            </a:solidFill>
          </p:spPr>
          <p:txBody>
            <a:bodyPr wrap="square" lIns="0" tIns="0" rIns="0" bIns="0" rtlCol="0"/>
            <a:lstStyle/>
            <a:p>
              <a:endParaRPr dirty="0"/>
            </a:p>
          </p:txBody>
        </p:sp>
        <p:sp>
          <p:nvSpPr>
            <p:cNvPr id="27" name="object 34"/>
            <p:cNvSpPr txBox="1"/>
            <p:nvPr/>
          </p:nvSpPr>
          <p:spPr>
            <a:xfrm>
              <a:off x="9653586" y="4961527"/>
              <a:ext cx="1300141" cy="564257"/>
            </a:xfrm>
            <a:prstGeom prst="rect">
              <a:avLst/>
            </a:prstGeom>
          </p:spPr>
          <p:txBody>
            <a:bodyPr vert="horz" wrap="square" lIns="0" tIns="0" rIns="0" bIns="0" rtlCol="0">
              <a:spAutoFit/>
            </a:bodyPr>
            <a:lstStyle/>
            <a:p>
              <a:pPr marR="6337" indent="-232085" algn="ctr">
                <a:lnSpc>
                  <a:spcPts val="2158"/>
                </a:lnSpc>
              </a:pPr>
              <a:r>
                <a:rPr sz="2000" spc="-6" smtClean="0">
                  <a:solidFill>
                    <a:srgbClr val="FFFFFF"/>
                  </a:solidFill>
                  <a:cs typeface="Calibri"/>
                </a:rPr>
                <a:t>Acceptance</a:t>
              </a:r>
              <a:r>
                <a:rPr lang="en-US" sz="2000" spc="-6" dirty="0" smtClean="0">
                  <a:solidFill>
                    <a:srgbClr val="FFFFFF"/>
                  </a:solidFill>
                  <a:cs typeface="Calibri"/>
                </a:rPr>
                <a:t> </a:t>
              </a:r>
              <a:r>
                <a:rPr sz="2000" spc="-6" smtClean="0">
                  <a:solidFill>
                    <a:srgbClr val="FFFFFF"/>
                  </a:solidFill>
                  <a:cs typeface="Calibri"/>
                </a:rPr>
                <a:t>Testing</a:t>
              </a:r>
              <a:endParaRPr sz="2000" spc="-6" dirty="0">
                <a:solidFill>
                  <a:srgbClr val="FFFFFF"/>
                </a:solidFill>
                <a:cs typeface="Calibri"/>
              </a:endParaRPr>
            </a:p>
          </p:txBody>
        </p:sp>
        <p:sp>
          <p:nvSpPr>
            <p:cNvPr id="28" name="object 35"/>
            <p:cNvSpPr/>
            <p:nvPr/>
          </p:nvSpPr>
          <p:spPr>
            <a:xfrm>
              <a:off x="1207898" y="5730578"/>
              <a:ext cx="9812004" cy="481965"/>
            </a:xfrm>
            <a:custGeom>
              <a:avLst/>
              <a:gdLst/>
              <a:ahLst/>
              <a:cxnLst/>
              <a:rect l="l" t="t" r="r" b="b"/>
              <a:pathLst>
                <a:path w="7360920" h="481964">
                  <a:moveTo>
                    <a:pt x="7120128" y="0"/>
                  </a:moveTo>
                  <a:lnTo>
                    <a:pt x="7120128" y="120396"/>
                  </a:lnTo>
                  <a:lnTo>
                    <a:pt x="0" y="120396"/>
                  </a:lnTo>
                  <a:lnTo>
                    <a:pt x="0" y="361188"/>
                  </a:lnTo>
                  <a:lnTo>
                    <a:pt x="7120128" y="361188"/>
                  </a:lnTo>
                  <a:lnTo>
                    <a:pt x="7120128" y="481584"/>
                  </a:lnTo>
                  <a:lnTo>
                    <a:pt x="7360919" y="240792"/>
                  </a:lnTo>
                  <a:lnTo>
                    <a:pt x="7120128" y="0"/>
                  </a:lnTo>
                  <a:close/>
                </a:path>
              </a:pathLst>
            </a:custGeom>
            <a:solidFill>
              <a:srgbClr val="D9D9D9"/>
            </a:solidFill>
          </p:spPr>
          <p:txBody>
            <a:bodyPr wrap="square" lIns="0" tIns="0" rIns="0" bIns="0" rtlCol="0" anchor="ctr"/>
            <a:lstStyle/>
            <a:p>
              <a:pPr algn="ctr"/>
              <a:r>
                <a:rPr lang="en-US" sz="1800" dirty="0" smtClean="0"/>
                <a:t>Execute</a:t>
              </a:r>
              <a:endParaRPr lang="en-US" sz="1800" dirty="0"/>
            </a:p>
          </p:txBody>
        </p:sp>
        <p:sp>
          <p:nvSpPr>
            <p:cNvPr id="29" name="object 37"/>
            <p:cNvSpPr txBox="1"/>
            <p:nvPr/>
          </p:nvSpPr>
          <p:spPr>
            <a:xfrm>
              <a:off x="2340783" y="2753697"/>
              <a:ext cx="4046013" cy="307777"/>
            </a:xfrm>
            <a:prstGeom prst="rect">
              <a:avLst/>
            </a:prstGeom>
          </p:spPr>
          <p:txBody>
            <a:bodyPr vert="horz" wrap="square" lIns="0" tIns="0" rIns="0" bIns="0" rtlCol="0">
              <a:spAutoFit/>
            </a:bodyPr>
            <a:lstStyle/>
            <a:p>
              <a:pPr marL="15842"/>
              <a:r>
                <a:rPr sz="2000" spc="-6" dirty="0">
                  <a:cs typeface="Calibri"/>
                </a:rPr>
                <a:t>User Scenarios and </a:t>
              </a:r>
              <a:r>
                <a:rPr sz="2000" spc="-19" dirty="0">
                  <a:cs typeface="Calibri"/>
                </a:rPr>
                <a:t>System</a:t>
              </a:r>
              <a:r>
                <a:rPr sz="2000" spc="-31" dirty="0">
                  <a:cs typeface="Calibri"/>
                </a:rPr>
                <a:t> </a:t>
              </a:r>
              <a:r>
                <a:rPr sz="2000" spc="-6" dirty="0">
                  <a:cs typeface="Calibri"/>
                </a:rPr>
                <a:t>Externals</a:t>
              </a:r>
              <a:endParaRPr sz="2000" dirty="0">
                <a:cs typeface="Calibri"/>
              </a:endParaRPr>
            </a:p>
          </p:txBody>
        </p:sp>
        <p:sp>
          <p:nvSpPr>
            <p:cNvPr id="31" name="object 38"/>
            <p:cNvSpPr txBox="1"/>
            <p:nvPr/>
          </p:nvSpPr>
          <p:spPr>
            <a:xfrm>
              <a:off x="2340782" y="3277064"/>
              <a:ext cx="4249160" cy="307777"/>
            </a:xfrm>
            <a:prstGeom prst="rect">
              <a:avLst/>
            </a:prstGeom>
          </p:spPr>
          <p:txBody>
            <a:bodyPr vert="horz" wrap="square" lIns="0" tIns="0" rIns="0" bIns="0" rtlCol="0">
              <a:spAutoFit/>
            </a:bodyPr>
            <a:lstStyle/>
            <a:p>
              <a:pPr marL="15842"/>
              <a:r>
                <a:rPr sz="2000" spc="-6" dirty="0">
                  <a:cs typeface="Calibri"/>
                </a:rPr>
                <a:t>Business or </a:t>
              </a:r>
              <a:r>
                <a:rPr sz="2000" spc="-12" dirty="0">
                  <a:cs typeface="Calibri"/>
                </a:rPr>
                <a:t>Product </a:t>
              </a:r>
              <a:r>
                <a:rPr sz="2000" spc="-6" dirty="0">
                  <a:cs typeface="Calibri"/>
                </a:rPr>
                <a:t>Function</a:t>
              </a:r>
              <a:r>
                <a:rPr sz="2000" spc="19" dirty="0">
                  <a:cs typeface="Calibri"/>
                </a:rPr>
                <a:t> </a:t>
              </a:r>
              <a:r>
                <a:rPr sz="2000" spc="-6" dirty="0">
                  <a:cs typeface="Calibri"/>
                </a:rPr>
                <a:t>Matrices</a:t>
              </a:r>
              <a:endParaRPr sz="2000" dirty="0">
                <a:cs typeface="Calibri"/>
              </a:endParaRPr>
            </a:p>
          </p:txBody>
        </p:sp>
        <p:sp>
          <p:nvSpPr>
            <p:cNvPr id="32" name="object 39"/>
            <p:cNvSpPr/>
            <p:nvPr/>
          </p:nvSpPr>
          <p:spPr>
            <a:xfrm>
              <a:off x="397341" y="4149045"/>
              <a:ext cx="1755529" cy="643510"/>
            </a:xfrm>
            <a:custGeom>
              <a:avLst/>
              <a:gdLst/>
              <a:ahLst/>
              <a:cxnLst/>
              <a:rect l="l" t="t" r="r" b="b"/>
              <a:pathLst>
                <a:path w="1316989" h="469900">
                  <a:moveTo>
                    <a:pt x="1238504" y="0"/>
                  </a:moveTo>
                  <a:lnTo>
                    <a:pt x="78232" y="0"/>
                  </a:lnTo>
                  <a:lnTo>
                    <a:pt x="47780" y="6151"/>
                  </a:lnTo>
                  <a:lnTo>
                    <a:pt x="22913" y="22923"/>
                  </a:lnTo>
                  <a:lnTo>
                    <a:pt x="6147" y="47791"/>
                  </a:lnTo>
                  <a:lnTo>
                    <a:pt x="0" y="78232"/>
                  </a:lnTo>
                  <a:lnTo>
                    <a:pt x="0" y="391160"/>
                  </a:lnTo>
                  <a:lnTo>
                    <a:pt x="6147" y="421600"/>
                  </a:lnTo>
                  <a:lnTo>
                    <a:pt x="22913" y="446468"/>
                  </a:lnTo>
                  <a:lnTo>
                    <a:pt x="47780" y="463240"/>
                  </a:lnTo>
                  <a:lnTo>
                    <a:pt x="78232" y="469392"/>
                  </a:lnTo>
                  <a:lnTo>
                    <a:pt x="1238504" y="469392"/>
                  </a:lnTo>
                  <a:lnTo>
                    <a:pt x="1268944" y="463240"/>
                  </a:lnTo>
                  <a:lnTo>
                    <a:pt x="1293812" y="446468"/>
                  </a:lnTo>
                  <a:lnTo>
                    <a:pt x="1310584" y="421600"/>
                  </a:lnTo>
                  <a:lnTo>
                    <a:pt x="1316736" y="391160"/>
                  </a:lnTo>
                  <a:lnTo>
                    <a:pt x="1316736" y="78232"/>
                  </a:lnTo>
                  <a:lnTo>
                    <a:pt x="1310584" y="47791"/>
                  </a:lnTo>
                  <a:lnTo>
                    <a:pt x="1293812" y="22923"/>
                  </a:lnTo>
                  <a:lnTo>
                    <a:pt x="1268944" y="6151"/>
                  </a:lnTo>
                  <a:lnTo>
                    <a:pt x="1238504" y="0"/>
                  </a:lnTo>
                  <a:close/>
                </a:path>
              </a:pathLst>
            </a:custGeom>
            <a:solidFill>
              <a:srgbClr val="001F5F"/>
            </a:solidFill>
          </p:spPr>
          <p:txBody>
            <a:bodyPr wrap="square" lIns="0" tIns="0" rIns="0" bIns="0" rtlCol="0"/>
            <a:lstStyle/>
            <a:p>
              <a:endParaRPr dirty="0"/>
            </a:p>
          </p:txBody>
        </p:sp>
        <p:sp>
          <p:nvSpPr>
            <p:cNvPr id="33" name="object 40"/>
            <p:cNvSpPr txBox="1"/>
            <p:nvPr/>
          </p:nvSpPr>
          <p:spPr>
            <a:xfrm>
              <a:off x="925911" y="4326548"/>
              <a:ext cx="590819" cy="276999"/>
            </a:xfrm>
            <a:prstGeom prst="rect">
              <a:avLst/>
            </a:prstGeom>
          </p:spPr>
          <p:txBody>
            <a:bodyPr vert="horz" wrap="square" lIns="0" tIns="0" rIns="0" bIns="0" rtlCol="0">
              <a:spAutoFit/>
            </a:bodyPr>
            <a:lstStyle/>
            <a:p>
              <a:pPr marR="6337" algn="ctr">
                <a:lnSpc>
                  <a:spcPct val="90000"/>
                </a:lnSpc>
              </a:pPr>
              <a:r>
                <a:rPr sz="2000" spc="-6" dirty="0">
                  <a:solidFill>
                    <a:srgbClr val="FFFFFF"/>
                  </a:solidFill>
                  <a:cs typeface="Calibri"/>
                </a:rPr>
                <a:t>Build</a:t>
              </a:r>
            </a:p>
          </p:txBody>
        </p:sp>
        <p:sp>
          <p:nvSpPr>
            <p:cNvPr id="34" name="object 43"/>
            <p:cNvSpPr/>
            <p:nvPr/>
          </p:nvSpPr>
          <p:spPr>
            <a:xfrm>
              <a:off x="4326206" y="4299541"/>
              <a:ext cx="1846946" cy="262255"/>
            </a:xfrm>
            <a:custGeom>
              <a:avLst/>
              <a:gdLst/>
              <a:ahLst/>
              <a:cxnLst/>
              <a:rect l="l" t="t" r="r" b="b"/>
              <a:pathLst>
                <a:path w="1385570" h="262254">
                  <a:moveTo>
                    <a:pt x="1341627" y="0"/>
                  </a:moveTo>
                  <a:lnTo>
                    <a:pt x="43687" y="0"/>
                  </a:lnTo>
                  <a:lnTo>
                    <a:pt x="26681" y="3432"/>
                  </a:lnTo>
                  <a:lnTo>
                    <a:pt x="12795" y="12795"/>
                  </a:lnTo>
                  <a:lnTo>
                    <a:pt x="3432" y="26681"/>
                  </a:lnTo>
                  <a:lnTo>
                    <a:pt x="0" y="43687"/>
                  </a:lnTo>
                  <a:lnTo>
                    <a:pt x="0" y="218439"/>
                  </a:lnTo>
                  <a:lnTo>
                    <a:pt x="3432" y="235446"/>
                  </a:lnTo>
                  <a:lnTo>
                    <a:pt x="12795" y="249332"/>
                  </a:lnTo>
                  <a:lnTo>
                    <a:pt x="26681" y="258695"/>
                  </a:lnTo>
                  <a:lnTo>
                    <a:pt x="43687" y="262127"/>
                  </a:lnTo>
                  <a:lnTo>
                    <a:pt x="1341627" y="262127"/>
                  </a:lnTo>
                  <a:lnTo>
                    <a:pt x="1358634" y="258695"/>
                  </a:lnTo>
                  <a:lnTo>
                    <a:pt x="1372520" y="249332"/>
                  </a:lnTo>
                  <a:lnTo>
                    <a:pt x="1381883" y="235446"/>
                  </a:lnTo>
                  <a:lnTo>
                    <a:pt x="1385315" y="218439"/>
                  </a:lnTo>
                  <a:lnTo>
                    <a:pt x="1385315" y="43687"/>
                  </a:lnTo>
                  <a:lnTo>
                    <a:pt x="1381883" y="26681"/>
                  </a:lnTo>
                  <a:lnTo>
                    <a:pt x="1372520" y="12795"/>
                  </a:lnTo>
                  <a:lnTo>
                    <a:pt x="1358634" y="3432"/>
                  </a:lnTo>
                  <a:lnTo>
                    <a:pt x="1341627" y="0"/>
                  </a:lnTo>
                  <a:close/>
                </a:path>
              </a:pathLst>
            </a:custGeom>
            <a:solidFill>
              <a:srgbClr val="FFE04A"/>
            </a:solidFill>
          </p:spPr>
          <p:txBody>
            <a:bodyPr wrap="square" lIns="0" tIns="0" rIns="0" bIns="0" rtlCol="0"/>
            <a:lstStyle/>
            <a:p>
              <a:endParaRPr dirty="0"/>
            </a:p>
          </p:txBody>
        </p:sp>
        <p:sp>
          <p:nvSpPr>
            <p:cNvPr id="35" name="object 44"/>
            <p:cNvSpPr/>
            <p:nvPr/>
          </p:nvSpPr>
          <p:spPr>
            <a:xfrm>
              <a:off x="6341425" y="3817958"/>
              <a:ext cx="1430494" cy="253365"/>
            </a:xfrm>
            <a:custGeom>
              <a:avLst/>
              <a:gdLst/>
              <a:ahLst/>
              <a:cxnLst/>
              <a:rect l="l" t="t" r="r" b="b"/>
              <a:pathLst>
                <a:path w="1073150" h="253364">
                  <a:moveTo>
                    <a:pt x="1030731" y="0"/>
                  </a:moveTo>
                  <a:lnTo>
                    <a:pt x="42163" y="0"/>
                  </a:lnTo>
                  <a:lnTo>
                    <a:pt x="25771" y="3319"/>
                  </a:lnTo>
                  <a:lnTo>
                    <a:pt x="12366" y="12366"/>
                  </a:lnTo>
                  <a:lnTo>
                    <a:pt x="3319" y="25771"/>
                  </a:lnTo>
                  <a:lnTo>
                    <a:pt x="0" y="42163"/>
                  </a:lnTo>
                  <a:lnTo>
                    <a:pt x="0" y="210819"/>
                  </a:lnTo>
                  <a:lnTo>
                    <a:pt x="3319" y="227212"/>
                  </a:lnTo>
                  <a:lnTo>
                    <a:pt x="12366" y="240617"/>
                  </a:lnTo>
                  <a:lnTo>
                    <a:pt x="25771" y="249664"/>
                  </a:lnTo>
                  <a:lnTo>
                    <a:pt x="42163" y="252983"/>
                  </a:lnTo>
                  <a:lnTo>
                    <a:pt x="1030731" y="252983"/>
                  </a:lnTo>
                  <a:lnTo>
                    <a:pt x="1047124" y="249664"/>
                  </a:lnTo>
                  <a:lnTo>
                    <a:pt x="1060529" y="240617"/>
                  </a:lnTo>
                  <a:lnTo>
                    <a:pt x="1069576" y="227212"/>
                  </a:lnTo>
                  <a:lnTo>
                    <a:pt x="1072895" y="210819"/>
                  </a:lnTo>
                  <a:lnTo>
                    <a:pt x="1072895" y="42163"/>
                  </a:lnTo>
                  <a:lnTo>
                    <a:pt x="1069576" y="25771"/>
                  </a:lnTo>
                  <a:lnTo>
                    <a:pt x="1060529" y="12366"/>
                  </a:lnTo>
                  <a:lnTo>
                    <a:pt x="1047124" y="3319"/>
                  </a:lnTo>
                  <a:lnTo>
                    <a:pt x="1030731" y="0"/>
                  </a:lnTo>
                  <a:close/>
                </a:path>
              </a:pathLst>
            </a:custGeom>
            <a:solidFill>
              <a:srgbClr val="FFE04A"/>
            </a:solidFill>
          </p:spPr>
          <p:txBody>
            <a:bodyPr wrap="square" lIns="0" tIns="0" rIns="0" bIns="0" rtlCol="0"/>
            <a:lstStyle/>
            <a:p>
              <a:endParaRPr dirty="0"/>
            </a:p>
          </p:txBody>
        </p:sp>
        <p:sp>
          <p:nvSpPr>
            <p:cNvPr id="36" name="object 45"/>
            <p:cNvSpPr txBox="1"/>
            <p:nvPr/>
          </p:nvSpPr>
          <p:spPr>
            <a:xfrm>
              <a:off x="2340784" y="3805510"/>
              <a:ext cx="5291135" cy="307777"/>
            </a:xfrm>
            <a:prstGeom prst="rect">
              <a:avLst/>
            </a:prstGeom>
          </p:spPr>
          <p:txBody>
            <a:bodyPr vert="horz" wrap="square" lIns="0" tIns="0" rIns="0" bIns="0" rtlCol="0">
              <a:spAutoFit/>
            </a:bodyPr>
            <a:lstStyle/>
            <a:p>
              <a:pPr marL="15842">
                <a:tabLst>
                  <a:tab pos="3890790" algn="l"/>
                </a:tabLst>
              </a:pPr>
              <a:r>
                <a:rPr sz="2000" spc="-6">
                  <a:cs typeface="Calibri"/>
                </a:rPr>
                <a:t>Internals</a:t>
              </a:r>
              <a:r>
                <a:rPr sz="2000" spc="-6" smtClean="0">
                  <a:cs typeface="Calibri"/>
                </a:rPr>
                <a:t>,</a:t>
              </a:r>
              <a:r>
                <a:rPr lang="en-US" sz="2000" spc="-6" dirty="0" smtClean="0">
                  <a:cs typeface="Calibri"/>
                </a:rPr>
                <a:t> </a:t>
              </a:r>
              <a:r>
                <a:rPr sz="2000" spc="-6" smtClean="0">
                  <a:cs typeface="Calibri"/>
                </a:rPr>
                <a:t>Functions</a:t>
              </a:r>
              <a:r>
                <a:rPr sz="2000" spc="-6" dirty="0">
                  <a:cs typeface="Calibri"/>
                </a:rPr>
                <a:t>,</a:t>
              </a:r>
              <a:r>
                <a:rPr sz="2000" spc="418" dirty="0">
                  <a:cs typeface="Calibri"/>
                </a:rPr>
                <a:t> </a:t>
              </a:r>
              <a:r>
                <a:rPr sz="2000" spc="-6" dirty="0">
                  <a:cs typeface="Calibri"/>
                </a:rPr>
                <a:t>and</a:t>
              </a:r>
              <a:r>
                <a:rPr sz="2000" spc="412" dirty="0">
                  <a:cs typeface="Calibri"/>
                </a:rPr>
                <a:t> </a:t>
              </a:r>
              <a:r>
                <a:rPr sz="2000" spc="-12" dirty="0">
                  <a:cs typeface="Calibri"/>
                </a:rPr>
                <a:t>Interfaces</a:t>
              </a:r>
              <a:r>
                <a:rPr sz="2000" spc="-12">
                  <a:cs typeface="Calibri"/>
                </a:rPr>
                <a:t>	</a:t>
              </a:r>
              <a:r>
                <a:rPr lang="en-US" sz="2000" spc="-12" dirty="0" smtClean="0">
                  <a:cs typeface="Calibri"/>
                </a:rPr>
                <a:t>        </a:t>
              </a:r>
              <a:r>
                <a:rPr sz="3000" spc="-84" baseline="3472" smtClean="0">
                  <a:cs typeface="Calibri"/>
                </a:rPr>
                <a:t>Test</a:t>
              </a:r>
              <a:r>
                <a:rPr sz="3000" spc="-140" baseline="3472" smtClean="0">
                  <a:cs typeface="Calibri"/>
                </a:rPr>
                <a:t> </a:t>
              </a:r>
              <a:r>
                <a:rPr sz="3000" spc="-19" baseline="3472" dirty="0">
                  <a:cs typeface="Calibri"/>
                </a:rPr>
                <a:t>Cases</a:t>
              </a:r>
              <a:endParaRPr sz="3000" baseline="3472" dirty="0">
                <a:cs typeface="Calibri"/>
              </a:endParaRPr>
            </a:p>
          </p:txBody>
        </p:sp>
        <p:sp>
          <p:nvSpPr>
            <p:cNvPr id="37" name="object 46"/>
            <p:cNvSpPr/>
            <p:nvPr/>
          </p:nvSpPr>
          <p:spPr>
            <a:xfrm>
              <a:off x="7824398" y="3805765"/>
              <a:ext cx="3770918" cy="277495"/>
            </a:xfrm>
            <a:custGeom>
              <a:avLst/>
              <a:gdLst/>
              <a:ahLst/>
              <a:cxnLst/>
              <a:rect l="l" t="t" r="r" b="b"/>
              <a:pathLst>
                <a:path w="2828925" h="277495">
                  <a:moveTo>
                    <a:pt x="2779649" y="0"/>
                  </a:moveTo>
                  <a:lnTo>
                    <a:pt x="48895" y="0"/>
                  </a:lnTo>
                  <a:lnTo>
                    <a:pt x="29843" y="3835"/>
                  </a:lnTo>
                  <a:lnTo>
                    <a:pt x="14303" y="14303"/>
                  </a:lnTo>
                  <a:lnTo>
                    <a:pt x="3835" y="29843"/>
                  </a:lnTo>
                  <a:lnTo>
                    <a:pt x="0" y="48895"/>
                  </a:lnTo>
                  <a:lnTo>
                    <a:pt x="0" y="228473"/>
                  </a:lnTo>
                  <a:lnTo>
                    <a:pt x="3835" y="247524"/>
                  </a:lnTo>
                  <a:lnTo>
                    <a:pt x="14303" y="263064"/>
                  </a:lnTo>
                  <a:lnTo>
                    <a:pt x="29843" y="273532"/>
                  </a:lnTo>
                  <a:lnTo>
                    <a:pt x="48895" y="277368"/>
                  </a:lnTo>
                  <a:lnTo>
                    <a:pt x="2779649" y="277368"/>
                  </a:lnTo>
                  <a:lnTo>
                    <a:pt x="2798700" y="273532"/>
                  </a:lnTo>
                  <a:lnTo>
                    <a:pt x="2814240" y="263064"/>
                  </a:lnTo>
                  <a:lnTo>
                    <a:pt x="2824708" y="247524"/>
                  </a:lnTo>
                  <a:lnTo>
                    <a:pt x="2828544" y="228473"/>
                  </a:lnTo>
                  <a:lnTo>
                    <a:pt x="2828544" y="48895"/>
                  </a:lnTo>
                  <a:lnTo>
                    <a:pt x="2824708" y="29843"/>
                  </a:lnTo>
                  <a:lnTo>
                    <a:pt x="2814240" y="14303"/>
                  </a:lnTo>
                  <a:lnTo>
                    <a:pt x="2798700" y="3835"/>
                  </a:lnTo>
                  <a:lnTo>
                    <a:pt x="2779649" y="0"/>
                  </a:lnTo>
                  <a:close/>
                </a:path>
              </a:pathLst>
            </a:custGeom>
            <a:solidFill>
              <a:srgbClr val="FFE04A"/>
            </a:solidFill>
          </p:spPr>
          <p:txBody>
            <a:bodyPr wrap="square" lIns="0" tIns="0" rIns="0" bIns="0" rtlCol="0"/>
            <a:lstStyle/>
            <a:p>
              <a:endParaRPr dirty="0"/>
            </a:p>
          </p:txBody>
        </p:sp>
        <p:sp>
          <p:nvSpPr>
            <p:cNvPr id="38" name="object 47"/>
            <p:cNvSpPr txBox="1"/>
            <p:nvPr/>
          </p:nvSpPr>
          <p:spPr>
            <a:xfrm>
              <a:off x="8621228" y="3780597"/>
              <a:ext cx="3182638" cy="307777"/>
            </a:xfrm>
            <a:prstGeom prst="rect">
              <a:avLst/>
            </a:prstGeom>
          </p:spPr>
          <p:txBody>
            <a:bodyPr vert="horz" wrap="square" lIns="0" tIns="0" rIns="0" bIns="0" rtlCol="0">
              <a:spAutoFit/>
            </a:bodyPr>
            <a:lstStyle/>
            <a:p>
              <a:pPr marL="15842"/>
              <a:r>
                <a:rPr sz="2000" spc="-12" dirty="0">
                  <a:cs typeface="Calibri"/>
                </a:rPr>
                <a:t>Integration </a:t>
              </a:r>
              <a:r>
                <a:rPr sz="2000" spc="-19" dirty="0">
                  <a:cs typeface="Calibri"/>
                </a:rPr>
                <a:t>Feature </a:t>
              </a:r>
              <a:r>
                <a:rPr sz="2000" spc="-56" dirty="0">
                  <a:cs typeface="Calibri"/>
                </a:rPr>
                <a:t>Test</a:t>
              </a:r>
              <a:r>
                <a:rPr sz="2000" spc="-19" dirty="0">
                  <a:cs typeface="Calibri"/>
                </a:rPr>
                <a:t> </a:t>
              </a:r>
              <a:r>
                <a:rPr sz="2000" spc="-6" dirty="0">
                  <a:cs typeface="Calibri"/>
                </a:rPr>
                <a:t>Plan</a:t>
              </a:r>
              <a:endParaRPr sz="2000" dirty="0">
                <a:cs typeface="Calibri"/>
              </a:endParaRPr>
            </a:p>
          </p:txBody>
        </p:sp>
        <p:sp>
          <p:nvSpPr>
            <p:cNvPr id="39" name="object 48"/>
            <p:cNvSpPr/>
            <p:nvPr/>
          </p:nvSpPr>
          <p:spPr>
            <a:xfrm>
              <a:off x="8578074" y="3298273"/>
              <a:ext cx="3084450" cy="253365"/>
            </a:xfrm>
            <a:custGeom>
              <a:avLst/>
              <a:gdLst/>
              <a:ahLst/>
              <a:cxnLst/>
              <a:rect l="l" t="t" r="r" b="b"/>
              <a:pathLst>
                <a:path w="2313940" h="253364">
                  <a:moveTo>
                    <a:pt x="2284984" y="0"/>
                  </a:moveTo>
                  <a:lnTo>
                    <a:pt x="28447" y="0"/>
                  </a:lnTo>
                  <a:lnTo>
                    <a:pt x="17359" y="2230"/>
                  </a:lnTo>
                  <a:lnTo>
                    <a:pt x="8318" y="8318"/>
                  </a:lnTo>
                  <a:lnTo>
                    <a:pt x="2230" y="17359"/>
                  </a:lnTo>
                  <a:lnTo>
                    <a:pt x="0" y="28448"/>
                  </a:lnTo>
                  <a:lnTo>
                    <a:pt x="0" y="224536"/>
                  </a:lnTo>
                  <a:lnTo>
                    <a:pt x="2230" y="235624"/>
                  </a:lnTo>
                  <a:lnTo>
                    <a:pt x="8318" y="244665"/>
                  </a:lnTo>
                  <a:lnTo>
                    <a:pt x="17359" y="250753"/>
                  </a:lnTo>
                  <a:lnTo>
                    <a:pt x="28447" y="252984"/>
                  </a:lnTo>
                  <a:lnTo>
                    <a:pt x="2284984" y="252984"/>
                  </a:lnTo>
                  <a:lnTo>
                    <a:pt x="2296072" y="250753"/>
                  </a:lnTo>
                  <a:lnTo>
                    <a:pt x="2305113" y="244665"/>
                  </a:lnTo>
                  <a:lnTo>
                    <a:pt x="2311201" y="235624"/>
                  </a:lnTo>
                  <a:lnTo>
                    <a:pt x="2313432" y="224536"/>
                  </a:lnTo>
                  <a:lnTo>
                    <a:pt x="2313432" y="28448"/>
                  </a:lnTo>
                  <a:lnTo>
                    <a:pt x="2311201" y="17359"/>
                  </a:lnTo>
                  <a:lnTo>
                    <a:pt x="2305113" y="8318"/>
                  </a:lnTo>
                  <a:lnTo>
                    <a:pt x="2296072" y="2230"/>
                  </a:lnTo>
                  <a:lnTo>
                    <a:pt x="2284984" y="0"/>
                  </a:lnTo>
                  <a:close/>
                </a:path>
              </a:pathLst>
            </a:custGeom>
            <a:solidFill>
              <a:srgbClr val="FFE04A"/>
            </a:solidFill>
          </p:spPr>
          <p:txBody>
            <a:bodyPr wrap="square" lIns="0" tIns="0" rIns="0" bIns="0" rtlCol="0"/>
            <a:lstStyle/>
            <a:p>
              <a:endParaRPr dirty="0"/>
            </a:p>
          </p:txBody>
        </p:sp>
        <p:sp>
          <p:nvSpPr>
            <p:cNvPr id="40" name="object 49"/>
            <p:cNvSpPr txBox="1"/>
            <p:nvPr/>
          </p:nvSpPr>
          <p:spPr>
            <a:xfrm>
              <a:off x="8893875" y="3260913"/>
              <a:ext cx="2667152" cy="307777"/>
            </a:xfrm>
            <a:prstGeom prst="rect">
              <a:avLst/>
            </a:prstGeom>
          </p:spPr>
          <p:txBody>
            <a:bodyPr vert="horz" wrap="square" lIns="0" tIns="0" rIns="0" bIns="0" rtlCol="0">
              <a:spAutoFit/>
            </a:bodyPr>
            <a:lstStyle/>
            <a:p>
              <a:pPr marL="15842"/>
              <a:r>
                <a:rPr sz="2000" spc="-19" dirty="0">
                  <a:cs typeface="Calibri"/>
                </a:rPr>
                <a:t>System Verification</a:t>
              </a:r>
              <a:r>
                <a:rPr sz="2000" spc="-31" dirty="0">
                  <a:cs typeface="Calibri"/>
                </a:rPr>
                <a:t> </a:t>
              </a:r>
              <a:r>
                <a:rPr sz="2000" spc="-6" dirty="0">
                  <a:cs typeface="Calibri"/>
                </a:rPr>
                <a:t>Plan</a:t>
              </a:r>
              <a:endParaRPr sz="2000" dirty="0">
                <a:cs typeface="Calibri"/>
              </a:endParaRPr>
            </a:p>
          </p:txBody>
        </p:sp>
        <p:sp>
          <p:nvSpPr>
            <p:cNvPr id="41" name="object 50"/>
            <p:cNvSpPr/>
            <p:nvPr/>
          </p:nvSpPr>
          <p:spPr>
            <a:xfrm>
              <a:off x="7635472" y="2746585"/>
              <a:ext cx="3435725" cy="299085"/>
            </a:xfrm>
            <a:custGeom>
              <a:avLst/>
              <a:gdLst/>
              <a:ahLst/>
              <a:cxnLst/>
              <a:rect l="l" t="t" r="r" b="b"/>
              <a:pathLst>
                <a:path w="2577465" h="299085">
                  <a:moveTo>
                    <a:pt x="2527300" y="0"/>
                  </a:moveTo>
                  <a:lnTo>
                    <a:pt x="49783" y="0"/>
                  </a:lnTo>
                  <a:lnTo>
                    <a:pt x="30432" y="3921"/>
                  </a:lnTo>
                  <a:lnTo>
                    <a:pt x="14604" y="14604"/>
                  </a:lnTo>
                  <a:lnTo>
                    <a:pt x="3921" y="30432"/>
                  </a:lnTo>
                  <a:lnTo>
                    <a:pt x="0" y="49784"/>
                  </a:lnTo>
                  <a:lnTo>
                    <a:pt x="0" y="248919"/>
                  </a:lnTo>
                  <a:lnTo>
                    <a:pt x="3921" y="268271"/>
                  </a:lnTo>
                  <a:lnTo>
                    <a:pt x="14604" y="284099"/>
                  </a:lnTo>
                  <a:lnTo>
                    <a:pt x="30432" y="294782"/>
                  </a:lnTo>
                  <a:lnTo>
                    <a:pt x="49783" y="298703"/>
                  </a:lnTo>
                  <a:lnTo>
                    <a:pt x="2527300" y="298703"/>
                  </a:lnTo>
                  <a:lnTo>
                    <a:pt x="2546651" y="294782"/>
                  </a:lnTo>
                  <a:lnTo>
                    <a:pt x="2562479" y="284099"/>
                  </a:lnTo>
                  <a:lnTo>
                    <a:pt x="2573162" y="268271"/>
                  </a:lnTo>
                  <a:lnTo>
                    <a:pt x="2577083" y="248919"/>
                  </a:lnTo>
                  <a:lnTo>
                    <a:pt x="2577083" y="49784"/>
                  </a:lnTo>
                  <a:lnTo>
                    <a:pt x="2573162" y="30432"/>
                  </a:lnTo>
                  <a:lnTo>
                    <a:pt x="2562479" y="14604"/>
                  </a:lnTo>
                  <a:lnTo>
                    <a:pt x="2546651" y="3921"/>
                  </a:lnTo>
                  <a:lnTo>
                    <a:pt x="2527300" y="0"/>
                  </a:lnTo>
                  <a:close/>
                </a:path>
              </a:pathLst>
            </a:custGeom>
            <a:solidFill>
              <a:srgbClr val="FFE04A"/>
            </a:solidFill>
          </p:spPr>
          <p:txBody>
            <a:bodyPr wrap="square" lIns="0" tIns="0" rIns="0" bIns="0" rtlCol="0"/>
            <a:lstStyle/>
            <a:p>
              <a:endParaRPr dirty="0"/>
            </a:p>
          </p:txBody>
        </p:sp>
        <p:sp>
          <p:nvSpPr>
            <p:cNvPr id="42" name="object 51"/>
            <p:cNvSpPr txBox="1"/>
            <p:nvPr/>
          </p:nvSpPr>
          <p:spPr>
            <a:xfrm>
              <a:off x="8429947" y="2749760"/>
              <a:ext cx="1848638" cy="307777"/>
            </a:xfrm>
            <a:prstGeom prst="rect">
              <a:avLst/>
            </a:prstGeom>
          </p:spPr>
          <p:txBody>
            <a:bodyPr vert="horz" wrap="square" lIns="0" tIns="0" rIns="0" bIns="0" rtlCol="0">
              <a:spAutoFit/>
            </a:bodyPr>
            <a:lstStyle/>
            <a:p>
              <a:pPr marL="15842"/>
              <a:r>
                <a:rPr sz="2000" spc="-12" dirty="0">
                  <a:cs typeface="Calibri"/>
                </a:rPr>
                <a:t>Master </a:t>
              </a:r>
              <a:r>
                <a:rPr sz="2000" spc="-56" dirty="0">
                  <a:cs typeface="Calibri"/>
                </a:rPr>
                <a:t>Test</a:t>
              </a:r>
              <a:r>
                <a:rPr sz="2000" spc="-62" dirty="0">
                  <a:cs typeface="Calibri"/>
                </a:rPr>
                <a:t> </a:t>
              </a:r>
              <a:r>
                <a:rPr sz="2000" spc="-6" dirty="0">
                  <a:cs typeface="Calibri"/>
                </a:rPr>
                <a:t>Plan</a:t>
              </a:r>
              <a:endParaRPr sz="2000" dirty="0">
                <a:cs typeface="Calibri"/>
              </a:endParaRPr>
            </a:p>
          </p:txBody>
        </p:sp>
        <p:sp>
          <p:nvSpPr>
            <p:cNvPr id="43" name="object 52"/>
            <p:cNvSpPr/>
            <p:nvPr/>
          </p:nvSpPr>
          <p:spPr>
            <a:xfrm>
              <a:off x="6258135" y="4299541"/>
              <a:ext cx="1846946" cy="262255"/>
            </a:xfrm>
            <a:custGeom>
              <a:avLst/>
              <a:gdLst/>
              <a:ahLst/>
              <a:cxnLst/>
              <a:rect l="l" t="t" r="r" b="b"/>
              <a:pathLst>
                <a:path w="1385570" h="262254">
                  <a:moveTo>
                    <a:pt x="1341627" y="0"/>
                  </a:moveTo>
                  <a:lnTo>
                    <a:pt x="43687" y="0"/>
                  </a:lnTo>
                  <a:lnTo>
                    <a:pt x="26681" y="3432"/>
                  </a:lnTo>
                  <a:lnTo>
                    <a:pt x="12795" y="12795"/>
                  </a:lnTo>
                  <a:lnTo>
                    <a:pt x="3432" y="26681"/>
                  </a:lnTo>
                  <a:lnTo>
                    <a:pt x="0" y="43687"/>
                  </a:lnTo>
                  <a:lnTo>
                    <a:pt x="0" y="218439"/>
                  </a:lnTo>
                  <a:lnTo>
                    <a:pt x="3432" y="235446"/>
                  </a:lnTo>
                  <a:lnTo>
                    <a:pt x="12795" y="249332"/>
                  </a:lnTo>
                  <a:lnTo>
                    <a:pt x="26681" y="258695"/>
                  </a:lnTo>
                  <a:lnTo>
                    <a:pt x="43687" y="262127"/>
                  </a:lnTo>
                  <a:lnTo>
                    <a:pt x="1341627" y="262127"/>
                  </a:lnTo>
                  <a:lnTo>
                    <a:pt x="1358634" y="258695"/>
                  </a:lnTo>
                  <a:lnTo>
                    <a:pt x="1372520" y="249332"/>
                  </a:lnTo>
                  <a:lnTo>
                    <a:pt x="1381883" y="235446"/>
                  </a:lnTo>
                  <a:lnTo>
                    <a:pt x="1385315" y="218439"/>
                  </a:lnTo>
                  <a:lnTo>
                    <a:pt x="1385315" y="43687"/>
                  </a:lnTo>
                  <a:lnTo>
                    <a:pt x="1381883" y="26681"/>
                  </a:lnTo>
                  <a:lnTo>
                    <a:pt x="1372520" y="12795"/>
                  </a:lnTo>
                  <a:lnTo>
                    <a:pt x="1358634" y="3432"/>
                  </a:lnTo>
                  <a:lnTo>
                    <a:pt x="1341627" y="0"/>
                  </a:lnTo>
                  <a:close/>
                </a:path>
              </a:pathLst>
            </a:custGeom>
            <a:solidFill>
              <a:srgbClr val="FFE04A"/>
            </a:solidFill>
          </p:spPr>
          <p:txBody>
            <a:bodyPr wrap="square" lIns="0" tIns="0" rIns="0" bIns="0" rtlCol="0"/>
            <a:lstStyle/>
            <a:p>
              <a:endParaRPr dirty="0"/>
            </a:p>
          </p:txBody>
        </p:sp>
        <p:sp>
          <p:nvSpPr>
            <p:cNvPr id="44" name="object 53"/>
            <p:cNvSpPr txBox="1"/>
            <p:nvPr/>
          </p:nvSpPr>
          <p:spPr>
            <a:xfrm>
              <a:off x="4673758" y="4293826"/>
              <a:ext cx="3275747" cy="307777"/>
            </a:xfrm>
            <a:prstGeom prst="rect">
              <a:avLst/>
            </a:prstGeom>
          </p:spPr>
          <p:txBody>
            <a:bodyPr vert="horz" wrap="square" lIns="0" tIns="0" rIns="0" bIns="0" rtlCol="0">
              <a:spAutoFit/>
            </a:bodyPr>
            <a:lstStyle/>
            <a:p>
              <a:pPr marL="15842">
                <a:tabLst>
                  <a:tab pos="1645190" algn="l"/>
                </a:tabLst>
              </a:pPr>
              <a:r>
                <a:rPr sz="2000" spc="-56" smtClean="0">
                  <a:cs typeface="Calibri"/>
                </a:rPr>
                <a:t>Test</a:t>
              </a:r>
              <a:r>
                <a:rPr lang="en-US" sz="2000" spc="-56" dirty="0" smtClean="0">
                  <a:cs typeface="Calibri"/>
                </a:rPr>
                <a:t> </a:t>
              </a:r>
              <a:r>
                <a:rPr sz="2000" spc="-12" smtClean="0">
                  <a:cs typeface="Calibri"/>
                </a:rPr>
                <a:t>Cases</a:t>
              </a:r>
              <a:r>
                <a:rPr sz="2000" spc="-12" dirty="0">
                  <a:cs typeface="Calibri"/>
                </a:rPr>
                <a:t>	</a:t>
              </a:r>
              <a:r>
                <a:rPr sz="2000" spc="-6" dirty="0">
                  <a:cs typeface="Calibri"/>
                </a:rPr>
                <a:t>Unit </a:t>
              </a:r>
              <a:r>
                <a:rPr sz="2000" spc="-56" dirty="0">
                  <a:cs typeface="Calibri"/>
                </a:rPr>
                <a:t>Test</a:t>
              </a:r>
              <a:r>
                <a:rPr sz="2000" spc="-81" dirty="0">
                  <a:cs typeface="Calibri"/>
                </a:rPr>
                <a:t> </a:t>
              </a:r>
              <a:r>
                <a:rPr sz="2000" spc="-6" dirty="0">
                  <a:cs typeface="Calibri"/>
                </a:rPr>
                <a:t>Plan</a:t>
              </a:r>
              <a:endParaRPr sz="2000" dirty="0">
                <a:cs typeface="Calibri"/>
              </a:endParaRPr>
            </a:p>
          </p:txBody>
        </p:sp>
        <p:sp>
          <p:nvSpPr>
            <p:cNvPr id="45" name="object 54"/>
            <p:cNvSpPr/>
            <p:nvPr/>
          </p:nvSpPr>
          <p:spPr>
            <a:xfrm>
              <a:off x="6967119" y="3292177"/>
              <a:ext cx="1530375" cy="234950"/>
            </a:xfrm>
            <a:custGeom>
              <a:avLst/>
              <a:gdLst/>
              <a:ahLst/>
              <a:cxnLst/>
              <a:rect l="l" t="t" r="r" b="b"/>
              <a:pathLst>
                <a:path w="1148079" h="234950">
                  <a:moveTo>
                    <a:pt x="1108456" y="0"/>
                  </a:moveTo>
                  <a:lnTo>
                    <a:pt x="39115" y="0"/>
                  </a:lnTo>
                  <a:lnTo>
                    <a:pt x="23895" y="3075"/>
                  </a:lnTo>
                  <a:lnTo>
                    <a:pt x="11461" y="11461"/>
                  </a:lnTo>
                  <a:lnTo>
                    <a:pt x="3075" y="23895"/>
                  </a:lnTo>
                  <a:lnTo>
                    <a:pt x="0" y="39116"/>
                  </a:lnTo>
                  <a:lnTo>
                    <a:pt x="0" y="195580"/>
                  </a:lnTo>
                  <a:lnTo>
                    <a:pt x="3075" y="210800"/>
                  </a:lnTo>
                  <a:lnTo>
                    <a:pt x="11461" y="223234"/>
                  </a:lnTo>
                  <a:lnTo>
                    <a:pt x="23895" y="231620"/>
                  </a:lnTo>
                  <a:lnTo>
                    <a:pt x="39115" y="234696"/>
                  </a:lnTo>
                  <a:lnTo>
                    <a:pt x="1108456" y="234696"/>
                  </a:lnTo>
                  <a:lnTo>
                    <a:pt x="1123676" y="231620"/>
                  </a:lnTo>
                  <a:lnTo>
                    <a:pt x="1136110" y="223234"/>
                  </a:lnTo>
                  <a:lnTo>
                    <a:pt x="1144496" y="210800"/>
                  </a:lnTo>
                  <a:lnTo>
                    <a:pt x="1147572" y="195580"/>
                  </a:lnTo>
                  <a:lnTo>
                    <a:pt x="1147572" y="39116"/>
                  </a:lnTo>
                  <a:lnTo>
                    <a:pt x="1144496" y="23895"/>
                  </a:lnTo>
                  <a:lnTo>
                    <a:pt x="1136110" y="11461"/>
                  </a:lnTo>
                  <a:lnTo>
                    <a:pt x="1123676" y="3075"/>
                  </a:lnTo>
                  <a:lnTo>
                    <a:pt x="1108456" y="0"/>
                  </a:lnTo>
                  <a:close/>
                </a:path>
              </a:pathLst>
            </a:custGeom>
            <a:solidFill>
              <a:srgbClr val="FFE04A"/>
            </a:solidFill>
          </p:spPr>
          <p:txBody>
            <a:bodyPr wrap="square" lIns="0" tIns="0" rIns="0" bIns="0" rtlCol="0"/>
            <a:lstStyle/>
            <a:p>
              <a:endParaRPr dirty="0"/>
            </a:p>
          </p:txBody>
        </p:sp>
        <p:sp>
          <p:nvSpPr>
            <p:cNvPr id="46" name="object 55"/>
            <p:cNvSpPr txBox="1"/>
            <p:nvPr/>
          </p:nvSpPr>
          <p:spPr>
            <a:xfrm>
              <a:off x="7158585" y="3259029"/>
              <a:ext cx="1150320" cy="307777"/>
            </a:xfrm>
            <a:prstGeom prst="rect">
              <a:avLst/>
            </a:prstGeom>
          </p:spPr>
          <p:txBody>
            <a:bodyPr vert="horz" wrap="square" lIns="0" tIns="0" rIns="0" bIns="0" rtlCol="0">
              <a:spAutoFit/>
            </a:bodyPr>
            <a:lstStyle/>
            <a:p>
              <a:pPr marL="15842"/>
              <a:r>
                <a:rPr sz="2000" spc="-56" dirty="0">
                  <a:cs typeface="Calibri"/>
                </a:rPr>
                <a:t>Test</a:t>
              </a:r>
              <a:r>
                <a:rPr sz="2000" spc="-94" dirty="0">
                  <a:cs typeface="Calibri"/>
                </a:rPr>
                <a:t> </a:t>
              </a:r>
              <a:r>
                <a:rPr sz="2000" spc="-12" dirty="0">
                  <a:cs typeface="Calibri"/>
                </a:rPr>
                <a:t>Cases</a:t>
              </a:r>
              <a:endParaRPr sz="2000" dirty="0">
                <a:cs typeface="Calibri"/>
              </a:endParaRPr>
            </a:p>
          </p:txBody>
        </p:sp>
        <p:sp>
          <p:nvSpPr>
            <p:cNvPr id="47" name="object 56"/>
            <p:cNvSpPr/>
            <p:nvPr/>
          </p:nvSpPr>
          <p:spPr>
            <a:xfrm>
              <a:off x="10204098" y="2181562"/>
              <a:ext cx="1002192" cy="549910"/>
            </a:xfrm>
            <a:custGeom>
              <a:avLst/>
              <a:gdLst/>
              <a:ahLst/>
              <a:cxnLst/>
              <a:rect l="l" t="t" r="r" b="b"/>
              <a:pathLst>
                <a:path w="751840" h="549910">
                  <a:moveTo>
                    <a:pt x="171068" y="23367"/>
                  </a:moveTo>
                  <a:lnTo>
                    <a:pt x="0" y="378460"/>
                  </a:lnTo>
                  <a:lnTo>
                    <a:pt x="355218" y="549528"/>
                  </a:lnTo>
                  <a:lnTo>
                    <a:pt x="309117" y="417957"/>
                  </a:lnTo>
                  <a:lnTo>
                    <a:pt x="751712" y="263144"/>
                  </a:lnTo>
                  <a:lnTo>
                    <a:pt x="713807" y="154812"/>
                  </a:lnTo>
                  <a:lnTo>
                    <a:pt x="217042" y="154812"/>
                  </a:lnTo>
                  <a:lnTo>
                    <a:pt x="171068" y="23367"/>
                  </a:lnTo>
                  <a:close/>
                </a:path>
                <a:path w="751840" h="549910">
                  <a:moveTo>
                    <a:pt x="659637" y="0"/>
                  </a:moveTo>
                  <a:lnTo>
                    <a:pt x="217042" y="154812"/>
                  </a:lnTo>
                  <a:lnTo>
                    <a:pt x="713807" y="154812"/>
                  </a:lnTo>
                  <a:lnTo>
                    <a:pt x="659637" y="0"/>
                  </a:lnTo>
                  <a:close/>
                </a:path>
              </a:pathLst>
            </a:custGeom>
            <a:solidFill>
              <a:srgbClr val="585858"/>
            </a:solidFill>
          </p:spPr>
          <p:txBody>
            <a:bodyPr wrap="square" lIns="0" tIns="0" rIns="0" bIns="0" rtlCol="0"/>
            <a:lstStyle/>
            <a:p>
              <a:endParaRPr dirty="0"/>
            </a:p>
          </p:txBody>
        </p:sp>
        <p:sp>
          <p:nvSpPr>
            <p:cNvPr id="48" name="object 57"/>
            <p:cNvSpPr/>
            <p:nvPr/>
          </p:nvSpPr>
          <p:spPr>
            <a:xfrm>
              <a:off x="10351210" y="2363299"/>
              <a:ext cx="543418" cy="231140"/>
            </a:xfrm>
            <a:custGeom>
              <a:avLst/>
              <a:gdLst/>
              <a:ahLst/>
              <a:cxnLst/>
              <a:rect l="l" t="t" r="r" b="b"/>
              <a:pathLst>
                <a:path w="407670" h="231139">
                  <a:moveTo>
                    <a:pt x="67564" y="76200"/>
                  </a:moveTo>
                  <a:lnTo>
                    <a:pt x="62992" y="76200"/>
                  </a:lnTo>
                  <a:lnTo>
                    <a:pt x="54355" y="77469"/>
                  </a:lnTo>
                  <a:lnTo>
                    <a:pt x="50673" y="78739"/>
                  </a:lnTo>
                  <a:lnTo>
                    <a:pt x="47751" y="80010"/>
                  </a:lnTo>
                  <a:lnTo>
                    <a:pt x="44703" y="81279"/>
                  </a:lnTo>
                  <a:lnTo>
                    <a:pt x="41655" y="81279"/>
                  </a:lnTo>
                  <a:lnTo>
                    <a:pt x="6858" y="95250"/>
                  </a:lnTo>
                  <a:lnTo>
                    <a:pt x="4064" y="96519"/>
                  </a:lnTo>
                  <a:lnTo>
                    <a:pt x="2159" y="97789"/>
                  </a:lnTo>
                  <a:lnTo>
                    <a:pt x="1016" y="100329"/>
                  </a:lnTo>
                  <a:lnTo>
                    <a:pt x="0" y="102869"/>
                  </a:lnTo>
                  <a:lnTo>
                    <a:pt x="126" y="105410"/>
                  </a:lnTo>
                  <a:lnTo>
                    <a:pt x="1397" y="109219"/>
                  </a:lnTo>
                  <a:lnTo>
                    <a:pt x="49022" y="229869"/>
                  </a:lnTo>
                  <a:lnTo>
                    <a:pt x="49402" y="229869"/>
                  </a:lnTo>
                  <a:lnTo>
                    <a:pt x="49784" y="231139"/>
                  </a:lnTo>
                  <a:lnTo>
                    <a:pt x="59563" y="231139"/>
                  </a:lnTo>
                  <a:lnTo>
                    <a:pt x="61722" y="229869"/>
                  </a:lnTo>
                  <a:lnTo>
                    <a:pt x="67055" y="227329"/>
                  </a:lnTo>
                  <a:lnTo>
                    <a:pt x="69215" y="227329"/>
                  </a:lnTo>
                  <a:lnTo>
                    <a:pt x="72517" y="224789"/>
                  </a:lnTo>
                  <a:lnTo>
                    <a:pt x="73787" y="223519"/>
                  </a:lnTo>
                  <a:lnTo>
                    <a:pt x="74802" y="223519"/>
                  </a:lnTo>
                  <a:lnTo>
                    <a:pt x="75692" y="222250"/>
                  </a:lnTo>
                  <a:lnTo>
                    <a:pt x="76200" y="222250"/>
                  </a:lnTo>
                  <a:lnTo>
                    <a:pt x="76708" y="220979"/>
                  </a:lnTo>
                  <a:lnTo>
                    <a:pt x="76708" y="219710"/>
                  </a:lnTo>
                  <a:lnTo>
                    <a:pt x="76326" y="218439"/>
                  </a:lnTo>
                  <a:lnTo>
                    <a:pt x="59436" y="176529"/>
                  </a:lnTo>
                  <a:lnTo>
                    <a:pt x="79501" y="167639"/>
                  </a:lnTo>
                  <a:lnTo>
                    <a:pt x="86868" y="163829"/>
                  </a:lnTo>
                  <a:lnTo>
                    <a:pt x="92583" y="160019"/>
                  </a:lnTo>
                  <a:lnTo>
                    <a:pt x="98298" y="154939"/>
                  </a:lnTo>
                  <a:lnTo>
                    <a:pt x="51180" y="154939"/>
                  </a:lnTo>
                  <a:lnTo>
                    <a:pt x="33147" y="109219"/>
                  </a:lnTo>
                  <a:lnTo>
                    <a:pt x="44830" y="104139"/>
                  </a:lnTo>
                  <a:lnTo>
                    <a:pt x="47625" y="104139"/>
                  </a:lnTo>
                  <a:lnTo>
                    <a:pt x="50419" y="102869"/>
                  </a:lnTo>
                  <a:lnTo>
                    <a:pt x="53340" y="101600"/>
                  </a:lnTo>
                  <a:lnTo>
                    <a:pt x="104800" y="101600"/>
                  </a:lnTo>
                  <a:lnTo>
                    <a:pt x="103504" y="97789"/>
                  </a:lnTo>
                  <a:lnTo>
                    <a:pt x="77597" y="77469"/>
                  </a:lnTo>
                  <a:lnTo>
                    <a:pt x="67564" y="76200"/>
                  </a:lnTo>
                  <a:close/>
                </a:path>
                <a:path w="407670" h="231139">
                  <a:moveTo>
                    <a:pt x="133096" y="38100"/>
                  </a:moveTo>
                  <a:lnTo>
                    <a:pt x="121030" y="38100"/>
                  </a:lnTo>
                  <a:lnTo>
                    <a:pt x="115950" y="40639"/>
                  </a:lnTo>
                  <a:lnTo>
                    <a:pt x="109474" y="44450"/>
                  </a:lnTo>
                  <a:lnTo>
                    <a:pt x="107823" y="45719"/>
                  </a:lnTo>
                  <a:lnTo>
                    <a:pt x="107188" y="46989"/>
                  </a:lnTo>
                  <a:lnTo>
                    <a:pt x="106807" y="48260"/>
                  </a:lnTo>
                  <a:lnTo>
                    <a:pt x="107188" y="49529"/>
                  </a:lnTo>
                  <a:lnTo>
                    <a:pt x="161290" y="186689"/>
                  </a:lnTo>
                  <a:lnTo>
                    <a:pt x="162305" y="186689"/>
                  </a:lnTo>
                  <a:lnTo>
                    <a:pt x="162941" y="187960"/>
                  </a:lnTo>
                  <a:lnTo>
                    <a:pt x="167513" y="187960"/>
                  </a:lnTo>
                  <a:lnTo>
                    <a:pt x="171069" y="186689"/>
                  </a:lnTo>
                  <a:lnTo>
                    <a:pt x="173227" y="185419"/>
                  </a:lnTo>
                  <a:lnTo>
                    <a:pt x="178308" y="184150"/>
                  </a:lnTo>
                  <a:lnTo>
                    <a:pt x="180340" y="182879"/>
                  </a:lnTo>
                  <a:lnTo>
                    <a:pt x="181991" y="181610"/>
                  </a:lnTo>
                  <a:lnTo>
                    <a:pt x="183515" y="181610"/>
                  </a:lnTo>
                  <a:lnTo>
                    <a:pt x="184785" y="180339"/>
                  </a:lnTo>
                  <a:lnTo>
                    <a:pt x="186563" y="179069"/>
                  </a:lnTo>
                  <a:lnTo>
                    <a:pt x="187071" y="177800"/>
                  </a:lnTo>
                  <a:lnTo>
                    <a:pt x="187325" y="177800"/>
                  </a:lnTo>
                  <a:lnTo>
                    <a:pt x="187451" y="176529"/>
                  </a:lnTo>
                  <a:lnTo>
                    <a:pt x="187198" y="175260"/>
                  </a:lnTo>
                  <a:lnTo>
                    <a:pt x="133350" y="39369"/>
                  </a:lnTo>
                  <a:lnTo>
                    <a:pt x="133096" y="38100"/>
                  </a:lnTo>
                  <a:close/>
                </a:path>
                <a:path w="407670" h="231139">
                  <a:moveTo>
                    <a:pt x="266954" y="69850"/>
                  </a:moveTo>
                  <a:lnTo>
                    <a:pt x="231648" y="69850"/>
                  </a:lnTo>
                  <a:lnTo>
                    <a:pt x="235458" y="72389"/>
                  </a:lnTo>
                  <a:lnTo>
                    <a:pt x="237236" y="73660"/>
                  </a:lnTo>
                  <a:lnTo>
                    <a:pt x="240029" y="77469"/>
                  </a:lnTo>
                  <a:lnTo>
                    <a:pt x="241426" y="80010"/>
                  </a:lnTo>
                  <a:lnTo>
                    <a:pt x="244728" y="88900"/>
                  </a:lnTo>
                  <a:lnTo>
                    <a:pt x="235712" y="91439"/>
                  </a:lnTo>
                  <a:lnTo>
                    <a:pt x="227457" y="95250"/>
                  </a:lnTo>
                  <a:lnTo>
                    <a:pt x="196342" y="123189"/>
                  </a:lnTo>
                  <a:lnTo>
                    <a:pt x="195325" y="132079"/>
                  </a:lnTo>
                  <a:lnTo>
                    <a:pt x="196088" y="138429"/>
                  </a:lnTo>
                  <a:lnTo>
                    <a:pt x="198247" y="143510"/>
                  </a:lnTo>
                  <a:lnTo>
                    <a:pt x="200151" y="148589"/>
                  </a:lnTo>
                  <a:lnTo>
                    <a:pt x="202692" y="152400"/>
                  </a:lnTo>
                  <a:lnTo>
                    <a:pt x="205867" y="154939"/>
                  </a:lnTo>
                  <a:lnTo>
                    <a:pt x="209042" y="158750"/>
                  </a:lnTo>
                  <a:lnTo>
                    <a:pt x="212598" y="160019"/>
                  </a:lnTo>
                  <a:lnTo>
                    <a:pt x="216535" y="161289"/>
                  </a:lnTo>
                  <a:lnTo>
                    <a:pt x="220599" y="163829"/>
                  </a:lnTo>
                  <a:lnTo>
                    <a:pt x="229489" y="163829"/>
                  </a:lnTo>
                  <a:lnTo>
                    <a:pt x="238887" y="161289"/>
                  </a:lnTo>
                  <a:lnTo>
                    <a:pt x="243840" y="160019"/>
                  </a:lnTo>
                  <a:lnTo>
                    <a:pt x="249809" y="157479"/>
                  </a:lnTo>
                  <a:lnTo>
                    <a:pt x="254762" y="154939"/>
                  </a:lnTo>
                  <a:lnTo>
                    <a:pt x="258699" y="149860"/>
                  </a:lnTo>
                  <a:lnTo>
                    <a:pt x="262763" y="146050"/>
                  </a:lnTo>
                  <a:lnTo>
                    <a:pt x="265811" y="140969"/>
                  </a:lnTo>
                  <a:lnTo>
                    <a:pt x="234061" y="140969"/>
                  </a:lnTo>
                  <a:lnTo>
                    <a:pt x="227457" y="138429"/>
                  </a:lnTo>
                  <a:lnTo>
                    <a:pt x="224917" y="135889"/>
                  </a:lnTo>
                  <a:lnTo>
                    <a:pt x="223393" y="132079"/>
                  </a:lnTo>
                  <a:lnTo>
                    <a:pt x="222503" y="129539"/>
                  </a:lnTo>
                  <a:lnTo>
                    <a:pt x="222123" y="128269"/>
                  </a:lnTo>
                  <a:lnTo>
                    <a:pt x="222376" y="125729"/>
                  </a:lnTo>
                  <a:lnTo>
                    <a:pt x="222503" y="123189"/>
                  </a:lnTo>
                  <a:lnTo>
                    <a:pt x="223266" y="121919"/>
                  </a:lnTo>
                  <a:lnTo>
                    <a:pt x="224663" y="119379"/>
                  </a:lnTo>
                  <a:lnTo>
                    <a:pt x="226060" y="118110"/>
                  </a:lnTo>
                  <a:lnTo>
                    <a:pt x="228092" y="115569"/>
                  </a:lnTo>
                  <a:lnTo>
                    <a:pt x="230759" y="114300"/>
                  </a:lnTo>
                  <a:lnTo>
                    <a:pt x="233552" y="111760"/>
                  </a:lnTo>
                  <a:lnTo>
                    <a:pt x="236982" y="110489"/>
                  </a:lnTo>
                  <a:lnTo>
                    <a:pt x="241300" y="109219"/>
                  </a:lnTo>
                  <a:lnTo>
                    <a:pt x="251205" y="104139"/>
                  </a:lnTo>
                  <a:lnTo>
                    <a:pt x="280475" y="104139"/>
                  </a:lnTo>
                  <a:lnTo>
                    <a:pt x="267970" y="72389"/>
                  </a:lnTo>
                  <a:lnTo>
                    <a:pt x="266954" y="69850"/>
                  </a:lnTo>
                  <a:close/>
                </a:path>
                <a:path w="407670" h="231139">
                  <a:moveTo>
                    <a:pt x="104800" y="101600"/>
                  </a:moveTo>
                  <a:lnTo>
                    <a:pt x="59054" y="101600"/>
                  </a:lnTo>
                  <a:lnTo>
                    <a:pt x="65024" y="102869"/>
                  </a:lnTo>
                  <a:lnTo>
                    <a:pt x="67945" y="104139"/>
                  </a:lnTo>
                  <a:lnTo>
                    <a:pt x="70739" y="106679"/>
                  </a:lnTo>
                  <a:lnTo>
                    <a:pt x="73660" y="109219"/>
                  </a:lnTo>
                  <a:lnTo>
                    <a:pt x="76073" y="111760"/>
                  </a:lnTo>
                  <a:lnTo>
                    <a:pt x="77850" y="116839"/>
                  </a:lnTo>
                  <a:lnTo>
                    <a:pt x="79248" y="120650"/>
                  </a:lnTo>
                  <a:lnTo>
                    <a:pt x="80010" y="123189"/>
                  </a:lnTo>
                  <a:lnTo>
                    <a:pt x="80264" y="127000"/>
                  </a:lnTo>
                  <a:lnTo>
                    <a:pt x="80391" y="130810"/>
                  </a:lnTo>
                  <a:lnTo>
                    <a:pt x="80010" y="133350"/>
                  </a:lnTo>
                  <a:lnTo>
                    <a:pt x="78994" y="135889"/>
                  </a:lnTo>
                  <a:lnTo>
                    <a:pt x="77850" y="139700"/>
                  </a:lnTo>
                  <a:lnTo>
                    <a:pt x="76200" y="142239"/>
                  </a:lnTo>
                  <a:lnTo>
                    <a:pt x="73660" y="143510"/>
                  </a:lnTo>
                  <a:lnTo>
                    <a:pt x="71247" y="146050"/>
                  </a:lnTo>
                  <a:lnTo>
                    <a:pt x="67818" y="148589"/>
                  </a:lnTo>
                  <a:lnTo>
                    <a:pt x="63373" y="149860"/>
                  </a:lnTo>
                  <a:lnTo>
                    <a:pt x="51180" y="154939"/>
                  </a:lnTo>
                  <a:lnTo>
                    <a:pt x="98298" y="154939"/>
                  </a:lnTo>
                  <a:lnTo>
                    <a:pt x="102616" y="149860"/>
                  </a:lnTo>
                  <a:lnTo>
                    <a:pt x="105537" y="143510"/>
                  </a:lnTo>
                  <a:lnTo>
                    <a:pt x="108458" y="138429"/>
                  </a:lnTo>
                  <a:lnTo>
                    <a:pt x="109982" y="132079"/>
                  </a:lnTo>
                  <a:lnTo>
                    <a:pt x="110109" y="118110"/>
                  </a:lnTo>
                  <a:lnTo>
                    <a:pt x="108585" y="110489"/>
                  </a:lnTo>
                  <a:lnTo>
                    <a:pt x="105664" y="104139"/>
                  </a:lnTo>
                  <a:lnTo>
                    <a:pt x="104800" y="101600"/>
                  </a:lnTo>
                  <a:close/>
                </a:path>
                <a:path w="407670" h="231139">
                  <a:moveTo>
                    <a:pt x="292862" y="135889"/>
                  </a:moveTo>
                  <a:lnTo>
                    <a:pt x="267970" y="135889"/>
                  </a:lnTo>
                  <a:lnTo>
                    <a:pt x="270891" y="142239"/>
                  </a:lnTo>
                  <a:lnTo>
                    <a:pt x="271272" y="143510"/>
                  </a:lnTo>
                  <a:lnTo>
                    <a:pt x="271907" y="144779"/>
                  </a:lnTo>
                  <a:lnTo>
                    <a:pt x="277749" y="144779"/>
                  </a:lnTo>
                  <a:lnTo>
                    <a:pt x="280035" y="143510"/>
                  </a:lnTo>
                  <a:lnTo>
                    <a:pt x="283083" y="142239"/>
                  </a:lnTo>
                  <a:lnTo>
                    <a:pt x="286003" y="140969"/>
                  </a:lnTo>
                  <a:lnTo>
                    <a:pt x="288163" y="140969"/>
                  </a:lnTo>
                  <a:lnTo>
                    <a:pt x="290957" y="138429"/>
                  </a:lnTo>
                  <a:lnTo>
                    <a:pt x="291846" y="138429"/>
                  </a:lnTo>
                  <a:lnTo>
                    <a:pt x="292862" y="135889"/>
                  </a:lnTo>
                  <a:close/>
                </a:path>
                <a:path w="407670" h="231139">
                  <a:moveTo>
                    <a:pt x="280475" y="104139"/>
                  </a:moveTo>
                  <a:lnTo>
                    <a:pt x="251205" y="104139"/>
                  </a:lnTo>
                  <a:lnTo>
                    <a:pt x="257428" y="120650"/>
                  </a:lnTo>
                  <a:lnTo>
                    <a:pt x="255650" y="125729"/>
                  </a:lnTo>
                  <a:lnTo>
                    <a:pt x="253619" y="129539"/>
                  </a:lnTo>
                  <a:lnTo>
                    <a:pt x="251333" y="132079"/>
                  </a:lnTo>
                  <a:lnTo>
                    <a:pt x="248920" y="135889"/>
                  </a:lnTo>
                  <a:lnTo>
                    <a:pt x="245872" y="138429"/>
                  </a:lnTo>
                  <a:lnTo>
                    <a:pt x="242316" y="139700"/>
                  </a:lnTo>
                  <a:lnTo>
                    <a:pt x="237871" y="140969"/>
                  </a:lnTo>
                  <a:lnTo>
                    <a:pt x="265811" y="140969"/>
                  </a:lnTo>
                  <a:lnTo>
                    <a:pt x="267970" y="135889"/>
                  </a:lnTo>
                  <a:lnTo>
                    <a:pt x="292862" y="135889"/>
                  </a:lnTo>
                  <a:lnTo>
                    <a:pt x="292480" y="134619"/>
                  </a:lnTo>
                  <a:lnTo>
                    <a:pt x="280475" y="104139"/>
                  </a:lnTo>
                  <a:close/>
                </a:path>
                <a:path w="407670" h="231139">
                  <a:moveTo>
                    <a:pt x="326644" y="124460"/>
                  </a:moveTo>
                  <a:lnTo>
                    <a:pt x="319150" y="124460"/>
                  </a:lnTo>
                  <a:lnTo>
                    <a:pt x="319786" y="125729"/>
                  </a:lnTo>
                  <a:lnTo>
                    <a:pt x="324993" y="125729"/>
                  </a:lnTo>
                  <a:lnTo>
                    <a:pt x="326644" y="124460"/>
                  </a:lnTo>
                  <a:close/>
                </a:path>
                <a:path w="407670" h="231139">
                  <a:moveTo>
                    <a:pt x="302895" y="20319"/>
                  </a:moveTo>
                  <a:lnTo>
                    <a:pt x="297052" y="20319"/>
                  </a:lnTo>
                  <a:lnTo>
                    <a:pt x="293624" y="21589"/>
                  </a:lnTo>
                  <a:lnTo>
                    <a:pt x="291465" y="22860"/>
                  </a:lnTo>
                  <a:lnTo>
                    <a:pt x="289305" y="22860"/>
                  </a:lnTo>
                  <a:lnTo>
                    <a:pt x="287527" y="24129"/>
                  </a:lnTo>
                  <a:lnTo>
                    <a:pt x="286130" y="25400"/>
                  </a:lnTo>
                  <a:lnTo>
                    <a:pt x="284861" y="25400"/>
                  </a:lnTo>
                  <a:lnTo>
                    <a:pt x="283718" y="26669"/>
                  </a:lnTo>
                  <a:lnTo>
                    <a:pt x="282955" y="26669"/>
                  </a:lnTo>
                  <a:lnTo>
                    <a:pt x="282194" y="27939"/>
                  </a:lnTo>
                  <a:lnTo>
                    <a:pt x="281813" y="27939"/>
                  </a:lnTo>
                  <a:lnTo>
                    <a:pt x="281559" y="30479"/>
                  </a:lnTo>
                  <a:lnTo>
                    <a:pt x="318389" y="123189"/>
                  </a:lnTo>
                  <a:lnTo>
                    <a:pt x="318643" y="124460"/>
                  </a:lnTo>
                  <a:lnTo>
                    <a:pt x="328422" y="124460"/>
                  </a:lnTo>
                  <a:lnTo>
                    <a:pt x="330580" y="123189"/>
                  </a:lnTo>
                  <a:lnTo>
                    <a:pt x="335661" y="121919"/>
                  </a:lnTo>
                  <a:lnTo>
                    <a:pt x="337693" y="120650"/>
                  </a:lnTo>
                  <a:lnTo>
                    <a:pt x="339344" y="119379"/>
                  </a:lnTo>
                  <a:lnTo>
                    <a:pt x="342138" y="118110"/>
                  </a:lnTo>
                  <a:lnTo>
                    <a:pt x="343916" y="116839"/>
                  </a:lnTo>
                  <a:lnTo>
                    <a:pt x="344424" y="116839"/>
                  </a:lnTo>
                  <a:lnTo>
                    <a:pt x="344677" y="115569"/>
                  </a:lnTo>
                  <a:lnTo>
                    <a:pt x="344804" y="114300"/>
                  </a:lnTo>
                  <a:lnTo>
                    <a:pt x="344550" y="113029"/>
                  </a:lnTo>
                  <a:lnTo>
                    <a:pt x="320294" y="52069"/>
                  </a:lnTo>
                  <a:lnTo>
                    <a:pt x="322072" y="45719"/>
                  </a:lnTo>
                  <a:lnTo>
                    <a:pt x="324230" y="40639"/>
                  </a:lnTo>
                  <a:lnTo>
                    <a:pt x="329057" y="33019"/>
                  </a:lnTo>
                  <a:lnTo>
                    <a:pt x="308355" y="33019"/>
                  </a:lnTo>
                  <a:lnTo>
                    <a:pt x="304165" y="22860"/>
                  </a:lnTo>
                  <a:lnTo>
                    <a:pt x="303911" y="21589"/>
                  </a:lnTo>
                  <a:lnTo>
                    <a:pt x="303529" y="21589"/>
                  </a:lnTo>
                  <a:lnTo>
                    <a:pt x="302895" y="20319"/>
                  </a:lnTo>
                  <a:close/>
                </a:path>
                <a:path w="407670" h="231139">
                  <a:moveTo>
                    <a:pt x="387223" y="100329"/>
                  </a:moveTo>
                  <a:lnTo>
                    <a:pt x="381508" y="100329"/>
                  </a:lnTo>
                  <a:lnTo>
                    <a:pt x="382777" y="101600"/>
                  </a:lnTo>
                  <a:lnTo>
                    <a:pt x="385825" y="101600"/>
                  </a:lnTo>
                  <a:lnTo>
                    <a:pt x="387223" y="100329"/>
                  </a:lnTo>
                  <a:close/>
                </a:path>
                <a:path w="407670" h="231139">
                  <a:moveTo>
                    <a:pt x="382645" y="27939"/>
                  </a:moveTo>
                  <a:lnTo>
                    <a:pt x="345186" y="27939"/>
                  </a:lnTo>
                  <a:lnTo>
                    <a:pt x="347345" y="29210"/>
                  </a:lnTo>
                  <a:lnTo>
                    <a:pt x="349376" y="30479"/>
                  </a:lnTo>
                  <a:lnTo>
                    <a:pt x="351282" y="31750"/>
                  </a:lnTo>
                  <a:lnTo>
                    <a:pt x="353060" y="34289"/>
                  </a:lnTo>
                  <a:lnTo>
                    <a:pt x="354838" y="35560"/>
                  </a:lnTo>
                  <a:lnTo>
                    <a:pt x="356489" y="38100"/>
                  </a:lnTo>
                  <a:lnTo>
                    <a:pt x="358140" y="41910"/>
                  </a:lnTo>
                  <a:lnTo>
                    <a:pt x="359918" y="45719"/>
                  </a:lnTo>
                  <a:lnTo>
                    <a:pt x="381000" y="100329"/>
                  </a:lnTo>
                  <a:lnTo>
                    <a:pt x="390778" y="100329"/>
                  </a:lnTo>
                  <a:lnTo>
                    <a:pt x="392938" y="99060"/>
                  </a:lnTo>
                  <a:lnTo>
                    <a:pt x="398018" y="97789"/>
                  </a:lnTo>
                  <a:lnTo>
                    <a:pt x="400050" y="96519"/>
                  </a:lnTo>
                  <a:lnTo>
                    <a:pt x="403351" y="93979"/>
                  </a:lnTo>
                  <a:lnTo>
                    <a:pt x="404495" y="93979"/>
                  </a:lnTo>
                  <a:lnTo>
                    <a:pt x="405384" y="92710"/>
                  </a:lnTo>
                  <a:lnTo>
                    <a:pt x="406273" y="92710"/>
                  </a:lnTo>
                  <a:lnTo>
                    <a:pt x="406780" y="91439"/>
                  </a:lnTo>
                  <a:lnTo>
                    <a:pt x="406908" y="91439"/>
                  </a:lnTo>
                  <a:lnTo>
                    <a:pt x="407162" y="90169"/>
                  </a:lnTo>
                  <a:lnTo>
                    <a:pt x="406908" y="88900"/>
                  </a:lnTo>
                  <a:lnTo>
                    <a:pt x="382645" y="27939"/>
                  </a:lnTo>
                  <a:close/>
                </a:path>
                <a:path w="407670" h="231139">
                  <a:moveTo>
                    <a:pt x="242950" y="45719"/>
                  </a:moveTo>
                  <a:lnTo>
                    <a:pt x="237871" y="45719"/>
                  </a:lnTo>
                  <a:lnTo>
                    <a:pt x="226314" y="46989"/>
                  </a:lnTo>
                  <a:lnTo>
                    <a:pt x="219837" y="48260"/>
                  </a:lnTo>
                  <a:lnTo>
                    <a:pt x="212598" y="52069"/>
                  </a:lnTo>
                  <a:lnTo>
                    <a:pt x="208534" y="53339"/>
                  </a:lnTo>
                  <a:lnTo>
                    <a:pt x="204724" y="54610"/>
                  </a:lnTo>
                  <a:lnTo>
                    <a:pt x="201168" y="57150"/>
                  </a:lnTo>
                  <a:lnTo>
                    <a:pt x="197485" y="59689"/>
                  </a:lnTo>
                  <a:lnTo>
                    <a:pt x="194310" y="62229"/>
                  </a:lnTo>
                  <a:lnTo>
                    <a:pt x="191516" y="63500"/>
                  </a:lnTo>
                  <a:lnTo>
                    <a:pt x="188595" y="66039"/>
                  </a:lnTo>
                  <a:lnTo>
                    <a:pt x="186182" y="68579"/>
                  </a:lnTo>
                  <a:lnTo>
                    <a:pt x="182372" y="72389"/>
                  </a:lnTo>
                  <a:lnTo>
                    <a:pt x="180467" y="76200"/>
                  </a:lnTo>
                  <a:lnTo>
                    <a:pt x="179959" y="77469"/>
                  </a:lnTo>
                  <a:lnTo>
                    <a:pt x="179704" y="78739"/>
                  </a:lnTo>
                  <a:lnTo>
                    <a:pt x="179959" y="81279"/>
                  </a:lnTo>
                  <a:lnTo>
                    <a:pt x="180467" y="83819"/>
                  </a:lnTo>
                  <a:lnTo>
                    <a:pt x="181355" y="85089"/>
                  </a:lnTo>
                  <a:lnTo>
                    <a:pt x="181991" y="87629"/>
                  </a:lnTo>
                  <a:lnTo>
                    <a:pt x="182625" y="88900"/>
                  </a:lnTo>
                  <a:lnTo>
                    <a:pt x="184150" y="91439"/>
                  </a:lnTo>
                  <a:lnTo>
                    <a:pt x="184785" y="91439"/>
                  </a:lnTo>
                  <a:lnTo>
                    <a:pt x="186309" y="93979"/>
                  </a:lnTo>
                  <a:lnTo>
                    <a:pt x="191262" y="93979"/>
                  </a:lnTo>
                  <a:lnTo>
                    <a:pt x="192532" y="92710"/>
                  </a:lnTo>
                  <a:lnTo>
                    <a:pt x="193928" y="91439"/>
                  </a:lnTo>
                  <a:lnTo>
                    <a:pt x="195325" y="88900"/>
                  </a:lnTo>
                  <a:lnTo>
                    <a:pt x="197103" y="87629"/>
                  </a:lnTo>
                  <a:lnTo>
                    <a:pt x="201422" y="82550"/>
                  </a:lnTo>
                  <a:lnTo>
                    <a:pt x="203962" y="81279"/>
                  </a:lnTo>
                  <a:lnTo>
                    <a:pt x="210058" y="76200"/>
                  </a:lnTo>
                  <a:lnTo>
                    <a:pt x="213741" y="73660"/>
                  </a:lnTo>
                  <a:lnTo>
                    <a:pt x="218186" y="72389"/>
                  </a:lnTo>
                  <a:lnTo>
                    <a:pt x="221488" y="71119"/>
                  </a:lnTo>
                  <a:lnTo>
                    <a:pt x="224409" y="69850"/>
                  </a:lnTo>
                  <a:lnTo>
                    <a:pt x="266954" y="69850"/>
                  </a:lnTo>
                  <a:lnTo>
                    <a:pt x="251841" y="49529"/>
                  </a:lnTo>
                  <a:lnTo>
                    <a:pt x="242950" y="45719"/>
                  </a:lnTo>
                  <a:close/>
                </a:path>
                <a:path w="407670" h="231139">
                  <a:moveTo>
                    <a:pt x="131318" y="36829"/>
                  </a:moveTo>
                  <a:lnTo>
                    <a:pt x="124968" y="36829"/>
                  </a:lnTo>
                  <a:lnTo>
                    <a:pt x="123190" y="38100"/>
                  </a:lnTo>
                  <a:lnTo>
                    <a:pt x="132588" y="38100"/>
                  </a:lnTo>
                  <a:lnTo>
                    <a:pt x="131318" y="36829"/>
                  </a:lnTo>
                  <a:close/>
                </a:path>
                <a:path w="407670" h="231139">
                  <a:moveTo>
                    <a:pt x="346075" y="0"/>
                  </a:moveTo>
                  <a:lnTo>
                    <a:pt x="311276" y="25400"/>
                  </a:lnTo>
                  <a:lnTo>
                    <a:pt x="308355" y="33019"/>
                  </a:lnTo>
                  <a:lnTo>
                    <a:pt x="329057" y="33019"/>
                  </a:lnTo>
                  <a:lnTo>
                    <a:pt x="331977" y="30479"/>
                  </a:lnTo>
                  <a:lnTo>
                    <a:pt x="337947" y="27939"/>
                  </a:lnTo>
                  <a:lnTo>
                    <a:pt x="382645" y="27939"/>
                  </a:lnTo>
                  <a:lnTo>
                    <a:pt x="381635" y="25400"/>
                  </a:lnTo>
                  <a:lnTo>
                    <a:pt x="378841" y="19050"/>
                  </a:lnTo>
                  <a:lnTo>
                    <a:pt x="375666" y="15239"/>
                  </a:lnTo>
                  <a:lnTo>
                    <a:pt x="372618" y="11429"/>
                  </a:lnTo>
                  <a:lnTo>
                    <a:pt x="369062" y="7619"/>
                  </a:lnTo>
                  <a:lnTo>
                    <a:pt x="360934" y="2539"/>
                  </a:lnTo>
                  <a:lnTo>
                    <a:pt x="356362" y="1269"/>
                  </a:lnTo>
                  <a:lnTo>
                    <a:pt x="346075" y="0"/>
                  </a:lnTo>
                  <a:close/>
                </a:path>
              </a:pathLst>
            </a:custGeom>
            <a:solidFill>
              <a:srgbClr val="FFFFFF"/>
            </a:solidFill>
          </p:spPr>
          <p:txBody>
            <a:bodyPr wrap="square" lIns="0" tIns="0" rIns="0" bIns="0" rtlCol="0"/>
            <a:lstStyle/>
            <a:p>
              <a:endParaRPr dirty="0"/>
            </a:p>
          </p:txBody>
        </p:sp>
        <p:sp>
          <p:nvSpPr>
            <p:cNvPr id="49" name="object 59"/>
            <p:cNvSpPr/>
            <p:nvPr/>
          </p:nvSpPr>
          <p:spPr>
            <a:xfrm>
              <a:off x="10818788" y="4249249"/>
              <a:ext cx="893847" cy="632460"/>
            </a:xfrm>
            <a:custGeom>
              <a:avLst/>
              <a:gdLst/>
              <a:ahLst/>
              <a:cxnLst/>
              <a:rect l="l" t="t" r="r" b="b"/>
              <a:pathLst>
                <a:path w="670559" h="632460">
                  <a:moveTo>
                    <a:pt x="335279" y="0"/>
                  </a:moveTo>
                  <a:lnTo>
                    <a:pt x="285735" y="3429"/>
                  </a:lnTo>
                  <a:lnTo>
                    <a:pt x="238448" y="13390"/>
                  </a:lnTo>
                  <a:lnTo>
                    <a:pt x="193936" y="29395"/>
                  </a:lnTo>
                  <a:lnTo>
                    <a:pt x="152718" y="50952"/>
                  </a:lnTo>
                  <a:lnTo>
                    <a:pt x="115313" y="77574"/>
                  </a:lnTo>
                  <a:lnTo>
                    <a:pt x="82239" y="108769"/>
                  </a:lnTo>
                  <a:lnTo>
                    <a:pt x="54016" y="144050"/>
                  </a:lnTo>
                  <a:lnTo>
                    <a:pt x="31162" y="182925"/>
                  </a:lnTo>
                  <a:lnTo>
                    <a:pt x="14195" y="224907"/>
                  </a:lnTo>
                  <a:lnTo>
                    <a:pt x="3635" y="269505"/>
                  </a:lnTo>
                  <a:lnTo>
                    <a:pt x="0" y="316230"/>
                  </a:lnTo>
                  <a:lnTo>
                    <a:pt x="3635" y="362954"/>
                  </a:lnTo>
                  <a:lnTo>
                    <a:pt x="14195" y="407552"/>
                  </a:lnTo>
                  <a:lnTo>
                    <a:pt x="31162" y="449534"/>
                  </a:lnTo>
                  <a:lnTo>
                    <a:pt x="54016" y="488409"/>
                  </a:lnTo>
                  <a:lnTo>
                    <a:pt x="82239" y="523690"/>
                  </a:lnTo>
                  <a:lnTo>
                    <a:pt x="115313" y="554885"/>
                  </a:lnTo>
                  <a:lnTo>
                    <a:pt x="152718" y="581507"/>
                  </a:lnTo>
                  <a:lnTo>
                    <a:pt x="193936" y="603064"/>
                  </a:lnTo>
                  <a:lnTo>
                    <a:pt x="238448" y="619069"/>
                  </a:lnTo>
                  <a:lnTo>
                    <a:pt x="285735" y="629030"/>
                  </a:lnTo>
                  <a:lnTo>
                    <a:pt x="335279" y="632460"/>
                  </a:lnTo>
                  <a:lnTo>
                    <a:pt x="384824" y="629030"/>
                  </a:lnTo>
                  <a:lnTo>
                    <a:pt x="432111" y="619069"/>
                  </a:lnTo>
                  <a:lnTo>
                    <a:pt x="476623" y="603064"/>
                  </a:lnTo>
                  <a:lnTo>
                    <a:pt x="517841" y="581507"/>
                  </a:lnTo>
                  <a:lnTo>
                    <a:pt x="555246" y="554885"/>
                  </a:lnTo>
                  <a:lnTo>
                    <a:pt x="588320" y="523690"/>
                  </a:lnTo>
                  <a:lnTo>
                    <a:pt x="616543" y="488409"/>
                  </a:lnTo>
                  <a:lnTo>
                    <a:pt x="639397" y="449534"/>
                  </a:lnTo>
                  <a:lnTo>
                    <a:pt x="656364" y="407552"/>
                  </a:lnTo>
                  <a:lnTo>
                    <a:pt x="666924" y="362954"/>
                  </a:lnTo>
                  <a:lnTo>
                    <a:pt x="670560" y="316230"/>
                  </a:lnTo>
                  <a:lnTo>
                    <a:pt x="666924" y="269505"/>
                  </a:lnTo>
                  <a:lnTo>
                    <a:pt x="656364" y="224907"/>
                  </a:lnTo>
                  <a:lnTo>
                    <a:pt x="639397" y="182925"/>
                  </a:lnTo>
                  <a:lnTo>
                    <a:pt x="616543" y="144050"/>
                  </a:lnTo>
                  <a:lnTo>
                    <a:pt x="588320" y="108769"/>
                  </a:lnTo>
                  <a:lnTo>
                    <a:pt x="555246" y="77574"/>
                  </a:lnTo>
                  <a:lnTo>
                    <a:pt x="517841" y="50952"/>
                  </a:lnTo>
                  <a:lnTo>
                    <a:pt x="476623" y="29395"/>
                  </a:lnTo>
                  <a:lnTo>
                    <a:pt x="432111" y="13390"/>
                  </a:lnTo>
                  <a:lnTo>
                    <a:pt x="384824" y="3429"/>
                  </a:lnTo>
                  <a:lnTo>
                    <a:pt x="335279" y="0"/>
                  </a:lnTo>
                  <a:close/>
                </a:path>
              </a:pathLst>
            </a:custGeom>
            <a:solidFill>
              <a:srgbClr val="FFCD00"/>
            </a:solidFill>
          </p:spPr>
          <p:txBody>
            <a:bodyPr wrap="square" lIns="0" tIns="0" rIns="0" bIns="0" rtlCol="0"/>
            <a:lstStyle/>
            <a:p>
              <a:endParaRPr dirty="0"/>
            </a:p>
          </p:txBody>
        </p:sp>
        <p:sp>
          <p:nvSpPr>
            <p:cNvPr id="50" name="object 60"/>
            <p:cNvSpPr txBox="1"/>
            <p:nvPr/>
          </p:nvSpPr>
          <p:spPr>
            <a:xfrm>
              <a:off x="10933905" y="4437209"/>
              <a:ext cx="608595" cy="261610"/>
            </a:xfrm>
            <a:prstGeom prst="rect">
              <a:avLst/>
            </a:prstGeom>
          </p:spPr>
          <p:txBody>
            <a:bodyPr vert="horz" wrap="square" lIns="0" tIns="0" rIns="0" bIns="0" rtlCol="0">
              <a:spAutoFit/>
            </a:bodyPr>
            <a:lstStyle/>
            <a:p>
              <a:pPr marL="15842"/>
              <a:r>
                <a:rPr sz="1700" spc="-12" dirty="0">
                  <a:cs typeface="Calibri"/>
                </a:rPr>
                <a:t>Ins</a:t>
              </a:r>
              <a:r>
                <a:rPr sz="1700" spc="-19" dirty="0">
                  <a:cs typeface="Calibri"/>
                </a:rPr>
                <a:t>t</a:t>
              </a:r>
              <a:r>
                <a:rPr sz="1700" dirty="0">
                  <a:cs typeface="Calibri"/>
                </a:rPr>
                <a:t>all</a:t>
              </a:r>
            </a:p>
          </p:txBody>
        </p:sp>
        <p:sp>
          <p:nvSpPr>
            <p:cNvPr id="51" name="object 16"/>
            <p:cNvSpPr/>
            <p:nvPr/>
          </p:nvSpPr>
          <p:spPr>
            <a:xfrm>
              <a:off x="3887069" y="4418540"/>
              <a:ext cx="405448" cy="0"/>
            </a:xfrm>
            <a:custGeom>
              <a:avLst/>
              <a:gdLst/>
              <a:ahLst/>
              <a:cxnLst/>
              <a:rect l="l" t="t" r="r" b="b"/>
              <a:pathLst>
                <a:path w="304164">
                  <a:moveTo>
                    <a:pt x="0" y="0"/>
                  </a:moveTo>
                  <a:lnTo>
                    <a:pt x="304037" y="0"/>
                  </a:lnTo>
                </a:path>
              </a:pathLst>
            </a:custGeom>
            <a:ln w="28956">
              <a:solidFill>
                <a:srgbClr val="A6A6A6"/>
              </a:solidFill>
            </a:ln>
          </p:spPr>
          <p:txBody>
            <a:bodyPr wrap="square" lIns="0" tIns="0" rIns="0" bIns="0" rtlCol="0"/>
            <a:lstStyle/>
            <a:p>
              <a:endParaRPr dirty="0"/>
            </a:p>
          </p:txBody>
        </p:sp>
        <p:sp>
          <p:nvSpPr>
            <p:cNvPr id="52" name="object 41"/>
            <p:cNvSpPr txBox="1"/>
            <p:nvPr/>
          </p:nvSpPr>
          <p:spPr>
            <a:xfrm>
              <a:off x="2343273" y="4307542"/>
              <a:ext cx="1693739" cy="307777"/>
            </a:xfrm>
            <a:prstGeom prst="rect">
              <a:avLst/>
            </a:prstGeom>
          </p:spPr>
          <p:txBody>
            <a:bodyPr vert="horz" wrap="square" lIns="0" tIns="0" rIns="0" bIns="0" rtlCol="0">
              <a:spAutoFit/>
            </a:bodyPr>
            <a:lstStyle/>
            <a:p>
              <a:pPr marL="15842"/>
              <a:r>
                <a:rPr sz="2000" spc="-6" dirty="0">
                  <a:cs typeface="Calibri"/>
                </a:rPr>
                <a:t>Logic and</a:t>
              </a:r>
              <a:r>
                <a:rPr sz="2000" spc="-112" dirty="0">
                  <a:cs typeface="Calibri"/>
                </a:rPr>
                <a:t> </a:t>
              </a:r>
              <a:r>
                <a:rPr sz="2000" spc="-6" dirty="0">
                  <a:cs typeface="Calibri"/>
                </a:rPr>
                <a:t>Code</a:t>
              </a:r>
              <a:endParaRPr sz="2000" dirty="0">
                <a:cs typeface="Calibri"/>
              </a:endParaRPr>
            </a:p>
          </p:txBody>
        </p:sp>
        <p:sp>
          <p:nvSpPr>
            <p:cNvPr id="53" name="object 42"/>
            <p:cNvSpPr/>
            <p:nvPr/>
          </p:nvSpPr>
          <p:spPr>
            <a:xfrm>
              <a:off x="2933295" y="4574752"/>
              <a:ext cx="227694" cy="260985"/>
            </a:xfrm>
            <a:custGeom>
              <a:avLst/>
              <a:gdLst/>
              <a:ahLst/>
              <a:cxnLst/>
              <a:rect l="l" t="t" r="r" b="b"/>
              <a:pathLst>
                <a:path w="170814" h="260985">
                  <a:moveTo>
                    <a:pt x="170687" y="175260"/>
                  </a:moveTo>
                  <a:lnTo>
                    <a:pt x="0" y="175260"/>
                  </a:lnTo>
                  <a:lnTo>
                    <a:pt x="85343" y="260604"/>
                  </a:lnTo>
                  <a:lnTo>
                    <a:pt x="170687" y="175260"/>
                  </a:lnTo>
                  <a:close/>
                </a:path>
                <a:path w="170814" h="260985">
                  <a:moveTo>
                    <a:pt x="128016" y="0"/>
                  </a:moveTo>
                  <a:lnTo>
                    <a:pt x="42672" y="0"/>
                  </a:lnTo>
                  <a:lnTo>
                    <a:pt x="42672" y="175260"/>
                  </a:lnTo>
                  <a:lnTo>
                    <a:pt x="128016" y="175260"/>
                  </a:lnTo>
                  <a:lnTo>
                    <a:pt x="128016" y="0"/>
                  </a:lnTo>
                  <a:close/>
                </a:path>
              </a:pathLst>
            </a:custGeom>
            <a:solidFill>
              <a:srgbClr val="A6A6A6"/>
            </a:solidFill>
          </p:spPr>
          <p:txBody>
            <a:bodyPr wrap="square" lIns="0" tIns="0" rIns="0" bIns="0" rtlCol="0"/>
            <a:lstStyle/>
            <a:p>
              <a:endParaRPr dirty="0"/>
            </a:p>
          </p:txBody>
        </p:sp>
        <p:sp>
          <p:nvSpPr>
            <p:cNvPr id="155" name="object 29"/>
            <p:cNvSpPr/>
            <p:nvPr/>
          </p:nvSpPr>
          <p:spPr>
            <a:xfrm>
              <a:off x="7710110" y="4905490"/>
              <a:ext cx="1737102" cy="686816"/>
            </a:xfrm>
            <a:custGeom>
              <a:avLst/>
              <a:gdLst/>
              <a:ahLst/>
              <a:cxnLst/>
              <a:rect l="l" t="t" r="r" b="b"/>
              <a:pathLst>
                <a:path w="1106804" h="684529">
                  <a:moveTo>
                    <a:pt x="992377" y="0"/>
                  </a:moveTo>
                  <a:lnTo>
                    <a:pt x="114046" y="0"/>
                  </a:lnTo>
                  <a:lnTo>
                    <a:pt x="69651" y="8961"/>
                  </a:lnTo>
                  <a:lnTo>
                    <a:pt x="33400" y="33400"/>
                  </a:lnTo>
                  <a:lnTo>
                    <a:pt x="8961" y="69651"/>
                  </a:lnTo>
                  <a:lnTo>
                    <a:pt x="0" y="114045"/>
                  </a:lnTo>
                  <a:lnTo>
                    <a:pt x="0" y="570229"/>
                  </a:lnTo>
                  <a:lnTo>
                    <a:pt x="8961" y="614624"/>
                  </a:lnTo>
                  <a:lnTo>
                    <a:pt x="33400" y="650875"/>
                  </a:lnTo>
                  <a:lnTo>
                    <a:pt x="69651" y="675314"/>
                  </a:lnTo>
                  <a:lnTo>
                    <a:pt x="114046" y="684276"/>
                  </a:lnTo>
                  <a:lnTo>
                    <a:pt x="992377" y="684276"/>
                  </a:lnTo>
                  <a:lnTo>
                    <a:pt x="1036772" y="675314"/>
                  </a:lnTo>
                  <a:lnTo>
                    <a:pt x="1073023" y="650875"/>
                  </a:lnTo>
                  <a:lnTo>
                    <a:pt x="1097462" y="614624"/>
                  </a:lnTo>
                  <a:lnTo>
                    <a:pt x="1106424" y="570229"/>
                  </a:lnTo>
                  <a:lnTo>
                    <a:pt x="1106424" y="114045"/>
                  </a:lnTo>
                  <a:lnTo>
                    <a:pt x="1097462" y="69651"/>
                  </a:lnTo>
                  <a:lnTo>
                    <a:pt x="1073023" y="33400"/>
                  </a:lnTo>
                  <a:lnTo>
                    <a:pt x="1036772" y="8961"/>
                  </a:lnTo>
                  <a:lnTo>
                    <a:pt x="992377" y="0"/>
                  </a:lnTo>
                  <a:close/>
                </a:path>
              </a:pathLst>
            </a:custGeom>
            <a:solidFill>
              <a:schemeClr val="accent5"/>
            </a:solidFill>
          </p:spPr>
          <p:txBody>
            <a:bodyPr wrap="square" lIns="0" tIns="0" rIns="0" bIns="0" rtlCol="0" anchor="ctr"/>
            <a:lstStyle/>
            <a:p>
              <a:pPr marL="17145" marR="5080" indent="-5080" algn="ctr">
                <a:lnSpc>
                  <a:spcPts val="1730"/>
                </a:lnSpc>
              </a:pPr>
              <a:r>
                <a:rPr lang="en-IN" sz="2000" spc="-30" dirty="0" smtClean="0">
                  <a:solidFill>
                    <a:srgbClr val="FFFFFF"/>
                  </a:solidFill>
                  <a:latin typeface="Helvetica LT Std Cond Light" pitchFamily="34" charset="0"/>
                  <a:cs typeface="Calibri"/>
                </a:rPr>
                <a:t>System </a:t>
              </a:r>
              <a:r>
                <a:rPr lang="en-IN" sz="2000" spc="-30" dirty="0">
                  <a:solidFill>
                    <a:srgbClr val="FFFFFF"/>
                  </a:solidFill>
                  <a:latin typeface="Helvetica LT Std Cond Light" pitchFamily="34" charset="0"/>
                  <a:cs typeface="Calibri"/>
                </a:rPr>
                <a:t>Integration Testing</a:t>
              </a:r>
              <a:endParaRPr sz="2000" spc="-30" dirty="0">
                <a:solidFill>
                  <a:srgbClr val="FFFFFF"/>
                </a:solidFill>
                <a:latin typeface="Helvetica LT Std Cond Light" pitchFamily="34" charset="0"/>
                <a:cs typeface="Calibri"/>
              </a:endParaRPr>
            </a:p>
          </p:txBody>
        </p:sp>
        <p:sp>
          <p:nvSpPr>
            <p:cNvPr id="156" name="object 42"/>
            <p:cNvSpPr/>
            <p:nvPr/>
          </p:nvSpPr>
          <p:spPr>
            <a:xfrm>
              <a:off x="5027611" y="4572000"/>
              <a:ext cx="274320" cy="260985"/>
            </a:xfrm>
            <a:custGeom>
              <a:avLst/>
              <a:gdLst/>
              <a:ahLst/>
              <a:cxnLst/>
              <a:rect l="l" t="t" r="r" b="b"/>
              <a:pathLst>
                <a:path w="170814" h="260985">
                  <a:moveTo>
                    <a:pt x="170687" y="175260"/>
                  </a:moveTo>
                  <a:lnTo>
                    <a:pt x="0" y="175260"/>
                  </a:lnTo>
                  <a:lnTo>
                    <a:pt x="85343" y="260604"/>
                  </a:lnTo>
                  <a:lnTo>
                    <a:pt x="170687" y="175260"/>
                  </a:lnTo>
                  <a:close/>
                </a:path>
                <a:path w="170814" h="260985">
                  <a:moveTo>
                    <a:pt x="128016" y="0"/>
                  </a:moveTo>
                  <a:lnTo>
                    <a:pt x="42672" y="0"/>
                  </a:lnTo>
                  <a:lnTo>
                    <a:pt x="42672" y="175260"/>
                  </a:lnTo>
                  <a:lnTo>
                    <a:pt x="128016" y="175260"/>
                  </a:lnTo>
                  <a:lnTo>
                    <a:pt x="128016" y="0"/>
                  </a:lnTo>
                  <a:close/>
                </a:path>
              </a:pathLst>
            </a:custGeom>
            <a:solidFill>
              <a:srgbClr val="A6A6A6"/>
            </a:solidFill>
          </p:spPr>
          <p:txBody>
            <a:bodyPr wrap="square" lIns="0" tIns="0" rIns="0" bIns="0" rtlCol="0"/>
            <a:lstStyle/>
            <a:p>
              <a:endParaRPr dirty="0"/>
            </a:p>
          </p:txBody>
        </p:sp>
        <p:cxnSp>
          <p:nvCxnSpPr>
            <p:cNvPr id="158" name="Straight Connector 157"/>
            <p:cNvCxnSpPr/>
            <p:nvPr/>
          </p:nvCxnSpPr>
          <p:spPr>
            <a:xfrm>
              <a:off x="11352212" y="4876800"/>
              <a:ext cx="0" cy="1329311"/>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t>FACILITATION REVIEW</a:t>
            </a:r>
            <a:r>
              <a:rPr lang="en-US" spc="-56" dirty="0" smtClean="0"/>
              <a:t> </a:t>
            </a:r>
            <a:r>
              <a:rPr lang="en-US" spc="-12" dirty="0" smtClean="0"/>
              <a:t>PROCESS</a:t>
            </a:r>
            <a:r>
              <a:rPr lang="en-US" dirty="0" smtClean="0">
                <a:solidFill>
                  <a:schemeClr val="tx2">
                    <a:lumMod val="75000"/>
                  </a:schemeClr>
                </a:solidFill>
                <a:latin typeface="Arial" pitchFamily="34" charset="0"/>
                <a:cs typeface="Arial" pitchFamily="34" charset="0"/>
              </a:rPr>
              <a:t/>
            </a:r>
            <a:br>
              <a:rPr lang="en-US" dirty="0" smtClean="0">
                <a:solidFill>
                  <a:schemeClr val="tx2">
                    <a:lumMod val="75000"/>
                  </a:schemeClr>
                </a:solidFill>
                <a:latin typeface="Arial" pitchFamily="34" charset="0"/>
                <a:cs typeface="Arial" pitchFamily="34" charset="0"/>
              </a:rPr>
            </a:br>
            <a:endParaRPr lang="en-US" dirty="0"/>
          </a:p>
        </p:txBody>
      </p:sp>
      <p:grpSp>
        <p:nvGrpSpPr>
          <p:cNvPr id="35" name="Group 34"/>
          <p:cNvGrpSpPr/>
          <p:nvPr/>
        </p:nvGrpSpPr>
        <p:grpSpPr>
          <a:xfrm>
            <a:off x="6844043" y="1773924"/>
            <a:ext cx="3025064" cy="1593468"/>
            <a:chOff x="6844043" y="1773924"/>
            <a:chExt cx="3025064" cy="1593468"/>
          </a:xfrm>
        </p:grpSpPr>
        <p:sp>
          <p:nvSpPr>
            <p:cNvPr id="12" name="object 11"/>
            <p:cNvSpPr/>
            <p:nvPr/>
          </p:nvSpPr>
          <p:spPr>
            <a:xfrm>
              <a:off x="7454366" y="2633967"/>
              <a:ext cx="2133044" cy="733425"/>
            </a:xfrm>
            <a:custGeom>
              <a:avLst/>
              <a:gdLst/>
              <a:ahLst/>
              <a:cxnLst/>
              <a:rect l="l" t="t" r="r" b="b"/>
              <a:pathLst>
                <a:path w="1600200" h="733425">
                  <a:moveTo>
                    <a:pt x="1478026" y="0"/>
                  </a:moveTo>
                  <a:lnTo>
                    <a:pt x="122174" y="0"/>
                  </a:lnTo>
                  <a:lnTo>
                    <a:pt x="74634" y="9606"/>
                  </a:lnTo>
                  <a:lnTo>
                    <a:pt x="35798" y="35798"/>
                  </a:lnTo>
                  <a:lnTo>
                    <a:pt x="9606" y="74634"/>
                  </a:lnTo>
                  <a:lnTo>
                    <a:pt x="0" y="122174"/>
                  </a:lnTo>
                  <a:lnTo>
                    <a:pt x="0" y="610870"/>
                  </a:lnTo>
                  <a:lnTo>
                    <a:pt x="9606" y="658409"/>
                  </a:lnTo>
                  <a:lnTo>
                    <a:pt x="35798" y="697245"/>
                  </a:lnTo>
                  <a:lnTo>
                    <a:pt x="74634" y="723437"/>
                  </a:lnTo>
                  <a:lnTo>
                    <a:pt x="122174" y="733043"/>
                  </a:lnTo>
                  <a:lnTo>
                    <a:pt x="1478026" y="733043"/>
                  </a:lnTo>
                  <a:lnTo>
                    <a:pt x="1525565" y="723437"/>
                  </a:lnTo>
                  <a:lnTo>
                    <a:pt x="1564401" y="697245"/>
                  </a:lnTo>
                  <a:lnTo>
                    <a:pt x="1590593" y="658409"/>
                  </a:lnTo>
                  <a:lnTo>
                    <a:pt x="1600200" y="610870"/>
                  </a:lnTo>
                  <a:lnTo>
                    <a:pt x="1600200" y="122174"/>
                  </a:lnTo>
                  <a:lnTo>
                    <a:pt x="1590593" y="74634"/>
                  </a:lnTo>
                  <a:lnTo>
                    <a:pt x="1564401" y="35798"/>
                  </a:lnTo>
                  <a:lnTo>
                    <a:pt x="1525565" y="9606"/>
                  </a:lnTo>
                  <a:lnTo>
                    <a:pt x="1478026" y="0"/>
                  </a:lnTo>
                  <a:close/>
                </a:path>
              </a:pathLst>
            </a:custGeom>
            <a:solidFill>
              <a:srgbClr val="AB1A85"/>
            </a:solidFill>
          </p:spPr>
          <p:txBody>
            <a:bodyPr wrap="square" lIns="0" tIns="0" rIns="0" bIns="0" rtlCol="0"/>
            <a:lstStyle/>
            <a:p>
              <a:endParaRPr dirty="0">
                <a:solidFill>
                  <a:schemeClr val="bg1"/>
                </a:solidFill>
              </a:endParaRPr>
            </a:p>
          </p:txBody>
        </p:sp>
        <p:sp>
          <p:nvSpPr>
            <p:cNvPr id="19" name="object 18"/>
            <p:cNvSpPr/>
            <p:nvPr/>
          </p:nvSpPr>
          <p:spPr>
            <a:xfrm>
              <a:off x="6844043" y="1773924"/>
              <a:ext cx="1526904" cy="912647"/>
            </a:xfrm>
            <a:prstGeom prst="rect">
              <a:avLst/>
            </a:prstGeom>
            <a:blipFill>
              <a:blip r:embed="rId3" cstate="print"/>
              <a:stretch>
                <a:fillRect/>
              </a:stretch>
            </a:blipFill>
          </p:spPr>
          <p:txBody>
            <a:bodyPr wrap="square" lIns="0" tIns="0" rIns="0" bIns="0" rtlCol="0"/>
            <a:lstStyle/>
            <a:p>
              <a:endParaRPr dirty="0">
                <a:solidFill>
                  <a:schemeClr val="bg1"/>
                </a:solidFill>
              </a:endParaRPr>
            </a:p>
          </p:txBody>
        </p:sp>
        <p:sp>
          <p:nvSpPr>
            <p:cNvPr id="23" name="object 25"/>
            <p:cNvSpPr/>
            <p:nvPr/>
          </p:nvSpPr>
          <p:spPr>
            <a:xfrm>
              <a:off x="9281673" y="2465565"/>
              <a:ext cx="587434" cy="417830"/>
            </a:xfrm>
            <a:custGeom>
              <a:avLst/>
              <a:gdLst/>
              <a:ahLst/>
              <a:cxnLst/>
              <a:rect l="l" t="t" r="r" b="b"/>
              <a:pathLst>
                <a:path w="440690" h="417830">
                  <a:moveTo>
                    <a:pt x="220217" y="0"/>
                  </a:moveTo>
                  <a:lnTo>
                    <a:pt x="169710" y="5513"/>
                  </a:lnTo>
                  <a:lnTo>
                    <a:pt x="123352" y="21220"/>
                  </a:lnTo>
                  <a:lnTo>
                    <a:pt x="82464" y="45866"/>
                  </a:lnTo>
                  <a:lnTo>
                    <a:pt x="48365" y="78199"/>
                  </a:lnTo>
                  <a:lnTo>
                    <a:pt x="22375" y="116965"/>
                  </a:lnTo>
                  <a:lnTo>
                    <a:pt x="5813" y="160913"/>
                  </a:lnTo>
                  <a:lnTo>
                    <a:pt x="0" y="208787"/>
                  </a:lnTo>
                  <a:lnTo>
                    <a:pt x="5813" y="256662"/>
                  </a:lnTo>
                  <a:lnTo>
                    <a:pt x="22375" y="300610"/>
                  </a:lnTo>
                  <a:lnTo>
                    <a:pt x="48365" y="339376"/>
                  </a:lnTo>
                  <a:lnTo>
                    <a:pt x="82464" y="371709"/>
                  </a:lnTo>
                  <a:lnTo>
                    <a:pt x="123352" y="396355"/>
                  </a:lnTo>
                  <a:lnTo>
                    <a:pt x="169710" y="412062"/>
                  </a:lnTo>
                  <a:lnTo>
                    <a:pt x="220217" y="417575"/>
                  </a:lnTo>
                  <a:lnTo>
                    <a:pt x="270725" y="412062"/>
                  </a:lnTo>
                  <a:lnTo>
                    <a:pt x="317083" y="396355"/>
                  </a:lnTo>
                  <a:lnTo>
                    <a:pt x="357971" y="371709"/>
                  </a:lnTo>
                  <a:lnTo>
                    <a:pt x="392070" y="339376"/>
                  </a:lnTo>
                  <a:lnTo>
                    <a:pt x="418060" y="300610"/>
                  </a:lnTo>
                  <a:lnTo>
                    <a:pt x="434622" y="256662"/>
                  </a:lnTo>
                  <a:lnTo>
                    <a:pt x="440435" y="208787"/>
                  </a:lnTo>
                  <a:lnTo>
                    <a:pt x="434622" y="160913"/>
                  </a:lnTo>
                  <a:lnTo>
                    <a:pt x="418060" y="116965"/>
                  </a:lnTo>
                  <a:lnTo>
                    <a:pt x="392070" y="78199"/>
                  </a:lnTo>
                  <a:lnTo>
                    <a:pt x="357971" y="45866"/>
                  </a:lnTo>
                  <a:lnTo>
                    <a:pt x="317083" y="21220"/>
                  </a:lnTo>
                  <a:lnTo>
                    <a:pt x="270725" y="5513"/>
                  </a:lnTo>
                  <a:lnTo>
                    <a:pt x="220217" y="0"/>
                  </a:lnTo>
                  <a:close/>
                </a:path>
              </a:pathLst>
            </a:custGeom>
            <a:solidFill>
              <a:srgbClr val="AB1A85"/>
            </a:solidFill>
          </p:spPr>
          <p:txBody>
            <a:bodyPr wrap="square" lIns="0" tIns="0" rIns="0" bIns="0" rtlCol="0"/>
            <a:lstStyle/>
            <a:p>
              <a:endParaRPr dirty="0">
                <a:solidFill>
                  <a:schemeClr val="bg1"/>
                </a:solidFill>
              </a:endParaRPr>
            </a:p>
          </p:txBody>
        </p:sp>
        <p:sp>
          <p:nvSpPr>
            <p:cNvPr id="24" name="object 27"/>
            <p:cNvSpPr txBox="1"/>
            <p:nvPr/>
          </p:nvSpPr>
          <p:spPr>
            <a:xfrm>
              <a:off x="7772628" y="2514080"/>
              <a:ext cx="1912968" cy="748923"/>
            </a:xfrm>
            <a:prstGeom prst="rect">
              <a:avLst/>
            </a:prstGeom>
          </p:spPr>
          <p:txBody>
            <a:bodyPr vert="horz" wrap="square" lIns="0" tIns="0" rIns="0" bIns="0" rtlCol="0">
              <a:spAutoFit/>
            </a:bodyPr>
            <a:lstStyle/>
            <a:p>
              <a:pPr marR="6337" algn="r"/>
              <a:r>
                <a:rPr sz="2500" b="1" dirty="0">
                  <a:solidFill>
                    <a:schemeClr val="bg1"/>
                  </a:solidFill>
                  <a:cs typeface="Arial"/>
                </a:rPr>
                <a:t>2</a:t>
              </a:r>
              <a:endParaRPr sz="2500" dirty="0">
                <a:solidFill>
                  <a:schemeClr val="bg1"/>
                </a:solidFill>
                <a:cs typeface="Arial"/>
              </a:endParaRPr>
            </a:p>
            <a:p>
              <a:pPr marL="15842">
                <a:spcBef>
                  <a:spcPts val="162"/>
                </a:spcBef>
              </a:pPr>
              <a:r>
                <a:rPr b="1" spc="-12" dirty="0">
                  <a:solidFill>
                    <a:schemeClr val="bg1"/>
                  </a:solidFill>
                  <a:cs typeface="Calibri"/>
                </a:rPr>
                <a:t>Orientation</a:t>
              </a:r>
              <a:endParaRPr dirty="0">
                <a:solidFill>
                  <a:schemeClr val="bg1"/>
                </a:solidFill>
                <a:cs typeface="Calibri"/>
              </a:endParaRPr>
            </a:p>
          </p:txBody>
        </p:sp>
      </p:grpSp>
      <p:grpSp>
        <p:nvGrpSpPr>
          <p:cNvPr id="42" name="Group 41"/>
          <p:cNvGrpSpPr/>
          <p:nvPr/>
        </p:nvGrpSpPr>
        <p:grpSpPr>
          <a:xfrm>
            <a:off x="1751012" y="4250169"/>
            <a:ext cx="3161118" cy="1896771"/>
            <a:chOff x="1751012" y="4250169"/>
            <a:chExt cx="3161118" cy="1896771"/>
          </a:xfrm>
        </p:grpSpPr>
        <p:sp>
          <p:nvSpPr>
            <p:cNvPr id="15" name="object 14"/>
            <p:cNvSpPr/>
            <p:nvPr/>
          </p:nvSpPr>
          <p:spPr>
            <a:xfrm>
              <a:off x="2046590" y="4407902"/>
              <a:ext cx="2133044" cy="731520"/>
            </a:xfrm>
            <a:custGeom>
              <a:avLst/>
              <a:gdLst/>
              <a:ahLst/>
              <a:cxnLst/>
              <a:rect l="l" t="t" r="r" b="b"/>
              <a:pathLst>
                <a:path w="1600200" h="731520">
                  <a:moveTo>
                    <a:pt x="1478280" y="0"/>
                  </a:moveTo>
                  <a:lnTo>
                    <a:pt x="121919" y="0"/>
                  </a:lnTo>
                  <a:lnTo>
                    <a:pt x="74473" y="9584"/>
                  </a:lnTo>
                  <a:lnTo>
                    <a:pt x="35718" y="35718"/>
                  </a:lnTo>
                  <a:lnTo>
                    <a:pt x="9584" y="74473"/>
                  </a:lnTo>
                  <a:lnTo>
                    <a:pt x="0" y="121919"/>
                  </a:lnTo>
                  <a:lnTo>
                    <a:pt x="0" y="609600"/>
                  </a:lnTo>
                  <a:lnTo>
                    <a:pt x="9584" y="657046"/>
                  </a:lnTo>
                  <a:lnTo>
                    <a:pt x="35718" y="695801"/>
                  </a:lnTo>
                  <a:lnTo>
                    <a:pt x="74473" y="721935"/>
                  </a:lnTo>
                  <a:lnTo>
                    <a:pt x="121919" y="731519"/>
                  </a:lnTo>
                  <a:lnTo>
                    <a:pt x="1478280" y="731519"/>
                  </a:lnTo>
                  <a:lnTo>
                    <a:pt x="1525726" y="721935"/>
                  </a:lnTo>
                  <a:lnTo>
                    <a:pt x="1564481" y="695801"/>
                  </a:lnTo>
                  <a:lnTo>
                    <a:pt x="1590615" y="657046"/>
                  </a:lnTo>
                  <a:lnTo>
                    <a:pt x="1600200" y="609600"/>
                  </a:lnTo>
                  <a:lnTo>
                    <a:pt x="1600200" y="121919"/>
                  </a:lnTo>
                  <a:lnTo>
                    <a:pt x="1590615" y="74473"/>
                  </a:lnTo>
                  <a:lnTo>
                    <a:pt x="1564481" y="35718"/>
                  </a:lnTo>
                  <a:lnTo>
                    <a:pt x="1525726" y="9584"/>
                  </a:lnTo>
                  <a:lnTo>
                    <a:pt x="1478280" y="0"/>
                  </a:lnTo>
                  <a:close/>
                </a:path>
              </a:pathLst>
            </a:custGeom>
            <a:solidFill>
              <a:srgbClr val="EF4E37"/>
            </a:solidFill>
          </p:spPr>
          <p:txBody>
            <a:bodyPr wrap="square" lIns="0" tIns="0" rIns="0" bIns="0" rtlCol="0"/>
            <a:lstStyle/>
            <a:p>
              <a:endParaRPr dirty="0">
                <a:solidFill>
                  <a:schemeClr val="bg1"/>
                </a:solidFill>
              </a:endParaRPr>
            </a:p>
          </p:txBody>
        </p:sp>
        <p:sp>
          <p:nvSpPr>
            <p:cNvPr id="21" name="object 20"/>
            <p:cNvSpPr/>
            <p:nvPr/>
          </p:nvSpPr>
          <p:spPr>
            <a:xfrm>
              <a:off x="3406506" y="5181537"/>
              <a:ext cx="1505624" cy="965403"/>
            </a:xfrm>
            <a:prstGeom prst="rect">
              <a:avLst/>
            </a:prstGeom>
            <a:blipFill>
              <a:blip r:embed="rId4" cstate="print"/>
              <a:stretch>
                <a:fillRect/>
              </a:stretch>
            </a:blipFill>
          </p:spPr>
          <p:txBody>
            <a:bodyPr wrap="square" lIns="0" tIns="0" rIns="0" bIns="0" rtlCol="0"/>
            <a:lstStyle/>
            <a:p>
              <a:endParaRPr dirty="0">
                <a:solidFill>
                  <a:schemeClr val="bg1"/>
                </a:solidFill>
              </a:endParaRPr>
            </a:p>
          </p:txBody>
        </p:sp>
        <p:sp>
          <p:nvSpPr>
            <p:cNvPr id="28" name="object 34"/>
            <p:cNvSpPr/>
            <p:nvPr/>
          </p:nvSpPr>
          <p:spPr>
            <a:xfrm>
              <a:off x="1751012" y="4250169"/>
              <a:ext cx="585741" cy="419100"/>
            </a:xfrm>
            <a:custGeom>
              <a:avLst/>
              <a:gdLst/>
              <a:ahLst/>
              <a:cxnLst/>
              <a:rect l="l" t="t" r="r" b="b"/>
              <a:pathLst>
                <a:path w="439419" h="419100">
                  <a:moveTo>
                    <a:pt x="219455" y="0"/>
                  </a:moveTo>
                  <a:lnTo>
                    <a:pt x="169150" y="5536"/>
                  </a:lnTo>
                  <a:lnTo>
                    <a:pt x="122964" y="21304"/>
                  </a:lnTo>
                  <a:lnTo>
                    <a:pt x="82216" y="46046"/>
                  </a:lnTo>
                  <a:lnTo>
                    <a:pt x="48225" y="78501"/>
                  </a:lnTo>
                  <a:lnTo>
                    <a:pt x="22313" y="117410"/>
                  </a:lnTo>
                  <a:lnTo>
                    <a:pt x="5798" y="161512"/>
                  </a:lnTo>
                  <a:lnTo>
                    <a:pt x="0" y="209550"/>
                  </a:lnTo>
                  <a:lnTo>
                    <a:pt x="5798" y="257587"/>
                  </a:lnTo>
                  <a:lnTo>
                    <a:pt x="22313" y="301689"/>
                  </a:lnTo>
                  <a:lnTo>
                    <a:pt x="48225" y="340598"/>
                  </a:lnTo>
                  <a:lnTo>
                    <a:pt x="82216" y="373053"/>
                  </a:lnTo>
                  <a:lnTo>
                    <a:pt x="122964" y="397795"/>
                  </a:lnTo>
                  <a:lnTo>
                    <a:pt x="169150" y="413563"/>
                  </a:lnTo>
                  <a:lnTo>
                    <a:pt x="219455" y="419100"/>
                  </a:lnTo>
                  <a:lnTo>
                    <a:pt x="269761" y="413563"/>
                  </a:lnTo>
                  <a:lnTo>
                    <a:pt x="315947" y="397795"/>
                  </a:lnTo>
                  <a:lnTo>
                    <a:pt x="356695" y="373053"/>
                  </a:lnTo>
                  <a:lnTo>
                    <a:pt x="390686" y="340598"/>
                  </a:lnTo>
                  <a:lnTo>
                    <a:pt x="416598" y="301689"/>
                  </a:lnTo>
                  <a:lnTo>
                    <a:pt x="433113" y="257587"/>
                  </a:lnTo>
                  <a:lnTo>
                    <a:pt x="438911" y="209550"/>
                  </a:lnTo>
                  <a:lnTo>
                    <a:pt x="433113" y="161512"/>
                  </a:lnTo>
                  <a:lnTo>
                    <a:pt x="416598" y="117410"/>
                  </a:lnTo>
                  <a:lnTo>
                    <a:pt x="390686" y="78501"/>
                  </a:lnTo>
                  <a:lnTo>
                    <a:pt x="356695" y="46046"/>
                  </a:lnTo>
                  <a:lnTo>
                    <a:pt x="315947" y="21304"/>
                  </a:lnTo>
                  <a:lnTo>
                    <a:pt x="269761" y="5536"/>
                  </a:lnTo>
                  <a:lnTo>
                    <a:pt x="219455" y="0"/>
                  </a:lnTo>
                  <a:close/>
                </a:path>
              </a:pathLst>
            </a:custGeom>
            <a:solidFill>
              <a:srgbClr val="EF4E37"/>
            </a:solidFill>
          </p:spPr>
          <p:txBody>
            <a:bodyPr wrap="square" lIns="0" tIns="0" rIns="0" bIns="0" rtlCol="0"/>
            <a:lstStyle/>
            <a:p>
              <a:endParaRPr dirty="0">
                <a:solidFill>
                  <a:schemeClr val="bg1"/>
                </a:solidFill>
              </a:endParaRPr>
            </a:p>
          </p:txBody>
        </p:sp>
        <p:sp>
          <p:nvSpPr>
            <p:cNvPr id="29" name="object 36"/>
            <p:cNvSpPr txBox="1"/>
            <p:nvPr/>
          </p:nvSpPr>
          <p:spPr>
            <a:xfrm>
              <a:off x="1930459" y="4300841"/>
              <a:ext cx="1682735" cy="723275"/>
            </a:xfrm>
            <a:prstGeom prst="rect">
              <a:avLst/>
            </a:prstGeom>
          </p:spPr>
          <p:txBody>
            <a:bodyPr vert="horz" wrap="square" lIns="0" tIns="0" rIns="0" bIns="0" rtlCol="0">
              <a:spAutoFit/>
            </a:bodyPr>
            <a:lstStyle/>
            <a:p>
              <a:pPr marL="15842"/>
              <a:r>
                <a:rPr sz="2500" b="1" dirty="0">
                  <a:solidFill>
                    <a:schemeClr val="bg1"/>
                  </a:solidFill>
                  <a:cs typeface="Arial"/>
                </a:rPr>
                <a:t>5</a:t>
              </a:r>
              <a:endParaRPr sz="2500" dirty="0">
                <a:solidFill>
                  <a:schemeClr val="bg1"/>
                </a:solidFill>
                <a:cs typeface="Arial"/>
              </a:endParaRPr>
            </a:p>
            <a:p>
              <a:pPr marL="655858">
                <a:spcBef>
                  <a:spcPts val="25"/>
                </a:spcBef>
              </a:pPr>
              <a:r>
                <a:rPr b="1" spc="-37" dirty="0">
                  <a:solidFill>
                    <a:schemeClr val="bg1"/>
                  </a:solidFill>
                  <a:cs typeface="Calibri"/>
                </a:rPr>
                <a:t>R</a:t>
              </a:r>
              <a:r>
                <a:rPr b="1" spc="-12" dirty="0">
                  <a:solidFill>
                    <a:schemeClr val="bg1"/>
                  </a:solidFill>
                  <a:cs typeface="Calibri"/>
                </a:rPr>
                <a:t>ew</a:t>
              </a:r>
              <a:r>
                <a:rPr b="1" dirty="0">
                  <a:solidFill>
                    <a:schemeClr val="bg1"/>
                  </a:solidFill>
                  <a:cs typeface="Calibri"/>
                </a:rPr>
                <a:t>ork</a:t>
              </a:r>
              <a:endParaRPr dirty="0">
                <a:solidFill>
                  <a:schemeClr val="bg1"/>
                </a:solidFill>
                <a:cs typeface="Calibri"/>
              </a:endParaRPr>
            </a:p>
          </p:txBody>
        </p:sp>
      </p:grpSp>
      <p:grpSp>
        <p:nvGrpSpPr>
          <p:cNvPr id="34" name="Group 33"/>
          <p:cNvGrpSpPr/>
          <p:nvPr/>
        </p:nvGrpSpPr>
        <p:grpSpPr>
          <a:xfrm>
            <a:off x="4750478" y="1514589"/>
            <a:ext cx="2292852" cy="888112"/>
            <a:chOff x="4750478" y="1514589"/>
            <a:chExt cx="2292852" cy="888112"/>
          </a:xfrm>
        </p:grpSpPr>
        <p:sp>
          <p:nvSpPr>
            <p:cNvPr id="10" name="object 9"/>
            <p:cNvSpPr/>
            <p:nvPr/>
          </p:nvSpPr>
          <p:spPr>
            <a:xfrm>
              <a:off x="4750478" y="1669276"/>
              <a:ext cx="2133044" cy="733425"/>
            </a:xfrm>
            <a:custGeom>
              <a:avLst/>
              <a:gdLst/>
              <a:ahLst/>
              <a:cxnLst/>
              <a:rect l="l" t="t" r="r" b="b"/>
              <a:pathLst>
                <a:path w="1600200" h="733425">
                  <a:moveTo>
                    <a:pt x="1478026" y="0"/>
                  </a:moveTo>
                  <a:lnTo>
                    <a:pt x="122173" y="0"/>
                  </a:lnTo>
                  <a:lnTo>
                    <a:pt x="74634" y="9606"/>
                  </a:lnTo>
                  <a:lnTo>
                    <a:pt x="35798" y="35798"/>
                  </a:lnTo>
                  <a:lnTo>
                    <a:pt x="9606" y="74634"/>
                  </a:lnTo>
                  <a:lnTo>
                    <a:pt x="0" y="122173"/>
                  </a:lnTo>
                  <a:lnTo>
                    <a:pt x="0" y="610869"/>
                  </a:lnTo>
                  <a:lnTo>
                    <a:pt x="9606" y="658409"/>
                  </a:lnTo>
                  <a:lnTo>
                    <a:pt x="35798" y="697245"/>
                  </a:lnTo>
                  <a:lnTo>
                    <a:pt x="74634" y="723437"/>
                  </a:lnTo>
                  <a:lnTo>
                    <a:pt x="122173" y="733043"/>
                  </a:lnTo>
                  <a:lnTo>
                    <a:pt x="1478026" y="733043"/>
                  </a:lnTo>
                  <a:lnTo>
                    <a:pt x="1525565" y="723437"/>
                  </a:lnTo>
                  <a:lnTo>
                    <a:pt x="1564401" y="697245"/>
                  </a:lnTo>
                  <a:lnTo>
                    <a:pt x="1590593" y="658409"/>
                  </a:lnTo>
                  <a:lnTo>
                    <a:pt x="1600200" y="610869"/>
                  </a:lnTo>
                  <a:lnTo>
                    <a:pt x="1600200" y="122173"/>
                  </a:lnTo>
                  <a:lnTo>
                    <a:pt x="1590593" y="74634"/>
                  </a:lnTo>
                  <a:lnTo>
                    <a:pt x="1564401" y="35798"/>
                  </a:lnTo>
                  <a:lnTo>
                    <a:pt x="1525565" y="9606"/>
                  </a:lnTo>
                  <a:lnTo>
                    <a:pt x="1478026" y="0"/>
                  </a:lnTo>
                  <a:close/>
                </a:path>
              </a:pathLst>
            </a:custGeom>
            <a:solidFill>
              <a:srgbClr val="F09027"/>
            </a:solidFill>
          </p:spPr>
          <p:txBody>
            <a:bodyPr wrap="square" lIns="0" tIns="0" rIns="0" bIns="0" rtlCol="0"/>
            <a:lstStyle/>
            <a:p>
              <a:endParaRPr dirty="0">
                <a:solidFill>
                  <a:schemeClr val="bg1"/>
                </a:solidFill>
              </a:endParaRPr>
            </a:p>
          </p:txBody>
        </p:sp>
        <p:sp>
          <p:nvSpPr>
            <p:cNvPr id="11" name="object 10"/>
            <p:cNvSpPr txBox="1"/>
            <p:nvPr/>
          </p:nvSpPr>
          <p:spPr>
            <a:xfrm>
              <a:off x="5249880" y="1869554"/>
              <a:ext cx="1328583" cy="338554"/>
            </a:xfrm>
            <a:prstGeom prst="rect">
              <a:avLst/>
            </a:prstGeom>
          </p:spPr>
          <p:txBody>
            <a:bodyPr vert="horz" wrap="square" lIns="0" tIns="0" rIns="0" bIns="0" rtlCol="0">
              <a:spAutoFit/>
            </a:bodyPr>
            <a:lstStyle/>
            <a:p>
              <a:pPr marL="15842"/>
              <a:r>
                <a:rPr b="1" spc="-6" dirty="0">
                  <a:solidFill>
                    <a:schemeClr val="bg1"/>
                  </a:solidFill>
                  <a:cs typeface="Calibri"/>
                </a:rPr>
                <a:t>Planning</a:t>
              </a:r>
              <a:endParaRPr dirty="0">
                <a:solidFill>
                  <a:schemeClr val="bg1"/>
                </a:solidFill>
                <a:cs typeface="Calibri"/>
              </a:endParaRPr>
            </a:p>
          </p:txBody>
        </p:sp>
        <p:sp>
          <p:nvSpPr>
            <p:cNvPr id="22" name="object 22"/>
            <p:cNvSpPr/>
            <p:nvPr/>
          </p:nvSpPr>
          <p:spPr>
            <a:xfrm>
              <a:off x="6455896" y="1514589"/>
              <a:ext cx="587434" cy="419100"/>
            </a:xfrm>
            <a:custGeom>
              <a:avLst/>
              <a:gdLst/>
              <a:ahLst/>
              <a:cxnLst/>
              <a:rect l="l" t="t" r="r" b="b"/>
              <a:pathLst>
                <a:path w="440689" h="419100">
                  <a:moveTo>
                    <a:pt x="220218" y="0"/>
                  </a:moveTo>
                  <a:lnTo>
                    <a:pt x="169710" y="5536"/>
                  </a:lnTo>
                  <a:lnTo>
                    <a:pt x="123352" y="21304"/>
                  </a:lnTo>
                  <a:lnTo>
                    <a:pt x="82464" y="46046"/>
                  </a:lnTo>
                  <a:lnTo>
                    <a:pt x="48365" y="78501"/>
                  </a:lnTo>
                  <a:lnTo>
                    <a:pt x="22375" y="117410"/>
                  </a:lnTo>
                  <a:lnTo>
                    <a:pt x="5813" y="161512"/>
                  </a:lnTo>
                  <a:lnTo>
                    <a:pt x="0" y="209550"/>
                  </a:lnTo>
                  <a:lnTo>
                    <a:pt x="5813" y="257587"/>
                  </a:lnTo>
                  <a:lnTo>
                    <a:pt x="22375" y="301689"/>
                  </a:lnTo>
                  <a:lnTo>
                    <a:pt x="48365" y="340598"/>
                  </a:lnTo>
                  <a:lnTo>
                    <a:pt x="82464" y="373053"/>
                  </a:lnTo>
                  <a:lnTo>
                    <a:pt x="123352" y="397795"/>
                  </a:lnTo>
                  <a:lnTo>
                    <a:pt x="169710" y="413563"/>
                  </a:lnTo>
                  <a:lnTo>
                    <a:pt x="220218" y="419100"/>
                  </a:lnTo>
                  <a:lnTo>
                    <a:pt x="270725" y="413563"/>
                  </a:lnTo>
                  <a:lnTo>
                    <a:pt x="317083" y="397795"/>
                  </a:lnTo>
                  <a:lnTo>
                    <a:pt x="357971" y="373053"/>
                  </a:lnTo>
                  <a:lnTo>
                    <a:pt x="392070" y="340598"/>
                  </a:lnTo>
                  <a:lnTo>
                    <a:pt x="418060" y="301689"/>
                  </a:lnTo>
                  <a:lnTo>
                    <a:pt x="434622" y="257587"/>
                  </a:lnTo>
                  <a:lnTo>
                    <a:pt x="440436" y="209550"/>
                  </a:lnTo>
                  <a:lnTo>
                    <a:pt x="434622" y="161512"/>
                  </a:lnTo>
                  <a:lnTo>
                    <a:pt x="418060" y="117410"/>
                  </a:lnTo>
                  <a:lnTo>
                    <a:pt x="392070" y="78501"/>
                  </a:lnTo>
                  <a:lnTo>
                    <a:pt x="357971" y="46046"/>
                  </a:lnTo>
                  <a:lnTo>
                    <a:pt x="317083" y="21304"/>
                  </a:lnTo>
                  <a:lnTo>
                    <a:pt x="270725" y="5536"/>
                  </a:lnTo>
                  <a:lnTo>
                    <a:pt x="220218" y="0"/>
                  </a:lnTo>
                  <a:close/>
                </a:path>
              </a:pathLst>
            </a:custGeom>
            <a:solidFill>
              <a:srgbClr val="F09027"/>
            </a:solidFill>
          </p:spPr>
          <p:txBody>
            <a:bodyPr wrap="square" lIns="0" tIns="0" rIns="0" bIns="0" rtlCol="0"/>
            <a:lstStyle/>
            <a:p>
              <a:endParaRPr dirty="0">
                <a:solidFill>
                  <a:schemeClr val="bg1"/>
                </a:solidFill>
              </a:endParaRPr>
            </a:p>
          </p:txBody>
        </p:sp>
        <p:sp>
          <p:nvSpPr>
            <p:cNvPr id="33" name="object 24"/>
            <p:cNvSpPr txBox="1"/>
            <p:nvPr/>
          </p:nvSpPr>
          <p:spPr>
            <a:xfrm>
              <a:off x="6636191" y="1520279"/>
              <a:ext cx="222615" cy="384721"/>
            </a:xfrm>
            <a:prstGeom prst="rect">
              <a:avLst/>
            </a:prstGeom>
          </p:spPr>
          <p:txBody>
            <a:bodyPr vert="horz" wrap="square" lIns="0" tIns="0" rIns="0" bIns="0" rtlCol="0">
              <a:spAutoFit/>
            </a:bodyPr>
            <a:lstStyle/>
            <a:p>
              <a:pPr marL="15842"/>
              <a:r>
                <a:rPr sz="2500" b="1" dirty="0">
                  <a:solidFill>
                    <a:schemeClr val="bg1"/>
                  </a:solidFill>
                  <a:cs typeface="Arial"/>
                </a:rPr>
                <a:t>1</a:t>
              </a:r>
              <a:endParaRPr sz="2500" dirty="0">
                <a:solidFill>
                  <a:schemeClr val="bg1"/>
                </a:solidFill>
                <a:cs typeface="Arial"/>
              </a:endParaRPr>
            </a:p>
          </p:txBody>
        </p:sp>
      </p:grpSp>
      <p:grpSp>
        <p:nvGrpSpPr>
          <p:cNvPr id="43" name="Group 42"/>
          <p:cNvGrpSpPr/>
          <p:nvPr/>
        </p:nvGrpSpPr>
        <p:grpSpPr>
          <a:xfrm>
            <a:off x="1751012" y="1811781"/>
            <a:ext cx="2819375" cy="2510836"/>
            <a:chOff x="1751012" y="1811781"/>
            <a:chExt cx="2819375" cy="2510836"/>
          </a:xfrm>
        </p:grpSpPr>
        <p:sp>
          <p:nvSpPr>
            <p:cNvPr id="14" name="object 13"/>
            <p:cNvSpPr/>
            <p:nvPr/>
          </p:nvSpPr>
          <p:spPr>
            <a:xfrm>
              <a:off x="2046590" y="2633967"/>
              <a:ext cx="2133044" cy="733425"/>
            </a:xfrm>
            <a:custGeom>
              <a:avLst/>
              <a:gdLst/>
              <a:ahLst/>
              <a:cxnLst/>
              <a:rect l="l" t="t" r="r" b="b"/>
              <a:pathLst>
                <a:path w="1600200" h="733425">
                  <a:moveTo>
                    <a:pt x="1478026" y="0"/>
                  </a:moveTo>
                  <a:lnTo>
                    <a:pt x="122174" y="0"/>
                  </a:lnTo>
                  <a:lnTo>
                    <a:pt x="74634" y="9606"/>
                  </a:lnTo>
                  <a:lnTo>
                    <a:pt x="35798" y="35798"/>
                  </a:lnTo>
                  <a:lnTo>
                    <a:pt x="9606" y="74634"/>
                  </a:lnTo>
                  <a:lnTo>
                    <a:pt x="0" y="122174"/>
                  </a:lnTo>
                  <a:lnTo>
                    <a:pt x="0" y="610870"/>
                  </a:lnTo>
                  <a:lnTo>
                    <a:pt x="9606" y="658409"/>
                  </a:lnTo>
                  <a:lnTo>
                    <a:pt x="35798" y="697245"/>
                  </a:lnTo>
                  <a:lnTo>
                    <a:pt x="74634" y="723437"/>
                  </a:lnTo>
                  <a:lnTo>
                    <a:pt x="122174" y="733043"/>
                  </a:lnTo>
                  <a:lnTo>
                    <a:pt x="1478026" y="733043"/>
                  </a:lnTo>
                  <a:lnTo>
                    <a:pt x="1525565" y="723437"/>
                  </a:lnTo>
                  <a:lnTo>
                    <a:pt x="1564401" y="697245"/>
                  </a:lnTo>
                  <a:lnTo>
                    <a:pt x="1590593" y="658409"/>
                  </a:lnTo>
                  <a:lnTo>
                    <a:pt x="1600200" y="610870"/>
                  </a:lnTo>
                  <a:lnTo>
                    <a:pt x="1600200" y="122174"/>
                  </a:lnTo>
                  <a:lnTo>
                    <a:pt x="1590593" y="74634"/>
                  </a:lnTo>
                  <a:lnTo>
                    <a:pt x="1564401" y="35798"/>
                  </a:lnTo>
                  <a:lnTo>
                    <a:pt x="1525565" y="9606"/>
                  </a:lnTo>
                  <a:lnTo>
                    <a:pt x="1478026" y="0"/>
                  </a:lnTo>
                  <a:close/>
                </a:path>
              </a:pathLst>
            </a:custGeom>
            <a:solidFill>
              <a:srgbClr val="00B1EE"/>
            </a:solidFill>
          </p:spPr>
          <p:txBody>
            <a:bodyPr wrap="square" lIns="0" tIns="0" rIns="0" bIns="0" rtlCol="0"/>
            <a:lstStyle/>
            <a:p>
              <a:endParaRPr dirty="0">
                <a:solidFill>
                  <a:schemeClr val="bg1"/>
                </a:solidFill>
              </a:endParaRPr>
            </a:p>
          </p:txBody>
        </p:sp>
        <p:sp>
          <p:nvSpPr>
            <p:cNvPr id="18" name="object 17"/>
            <p:cNvSpPr/>
            <p:nvPr/>
          </p:nvSpPr>
          <p:spPr>
            <a:xfrm>
              <a:off x="3065880" y="1811781"/>
              <a:ext cx="1504507" cy="967536"/>
            </a:xfrm>
            <a:prstGeom prst="rect">
              <a:avLst/>
            </a:prstGeom>
            <a:blipFill>
              <a:blip r:embed="rId5" cstate="print"/>
              <a:stretch>
                <a:fillRect/>
              </a:stretch>
            </a:blipFill>
          </p:spPr>
          <p:txBody>
            <a:bodyPr wrap="square" lIns="0" tIns="0" rIns="0" bIns="0" rtlCol="0"/>
            <a:lstStyle/>
            <a:p>
              <a:endParaRPr dirty="0">
                <a:solidFill>
                  <a:schemeClr val="bg1"/>
                </a:solidFill>
              </a:endParaRPr>
            </a:p>
          </p:txBody>
        </p:sp>
        <p:sp>
          <p:nvSpPr>
            <p:cNvPr id="31" name="object 38"/>
            <p:cNvSpPr/>
            <p:nvPr/>
          </p:nvSpPr>
          <p:spPr>
            <a:xfrm>
              <a:off x="1751012" y="2465565"/>
              <a:ext cx="585741" cy="417830"/>
            </a:xfrm>
            <a:custGeom>
              <a:avLst/>
              <a:gdLst/>
              <a:ahLst/>
              <a:cxnLst/>
              <a:rect l="l" t="t" r="r" b="b"/>
              <a:pathLst>
                <a:path w="439419" h="417830">
                  <a:moveTo>
                    <a:pt x="0" y="208787"/>
                  </a:moveTo>
                  <a:lnTo>
                    <a:pt x="5798" y="160913"/>
                  </a:lnTo>
                  <a:lnTo>
                    <a:pt x="22313" y="116965"/>
                  </a:lnTo>
                  <a:lnTo>
                    <a:pt x="48225" y="78199"/>
                  </a:lnTo>
                  <a:lnTo>
                    <a:pt x="82216" y="45866"/>
                  </a:lnTo>
                  <a:lnTo>
                    <a:pt x="122964" y="21220"/>
                  </a:lnTo>
                  <a:lnTo>
                    <a:pt x="169150" y="5513"/>
                  </a:lnTo>
                  <a:lnTo>
                    <a:pt x="219455" y="0"/>
                  </a:lnTo>
                  <a:lnTo>
                    <a:pt x="269761" y="5513"/>
                  </a:lnTo>
                  <a:lnTo>
                    <a:pt x="315947" y="21220"/>
                  </a:lnTo>
                  <a:lnTo>
                    <a:pt x="356695" y="45866"/>
                  </a:lnTo>
                  <a:lnTo>
                    <a:pt x="390686" y="78199"/>
                  </a:lnTo>
                  <a:lnTo>
                    <a:pt x="416598" y="116965"/>
                  </a:lnTo>
                  <a:lnTo>
                    <a:pt x="433113" y="160913"/>
                  </a:lnTo>
                  <a:lnTo>
                    <a:pt x="438911" y="208787"/>
                  </a:lnTo>
                  <a:lnTo>
                    <a:pt x="433113" y="256662"/>
                  </a:lnTo>
                  <a:lnTo>
                    <a:pt x="416598" y="300610"/>
                  </a:lnTo>
                  <a:lnTo>
                    <a:pt x="390686" y="339376"/>
                  </a:lnTo>
                  <a:lnTo>
                    <a:pt x="356695" y="371709"/>
                  </a:lnTo>
                  <a:lnTo>
                    <a:pt x="315947" y="396355"/>
                  </a:lnTo>
                  <a:lnTo>
                    <a:pt x="269761" y="412062"/>
                  </a:lnTo>
                  <a:lnTo>
                    <a:pt x="219455" y="417575"/>
                  </a:lnTo>
                  <a:lnTo>
                    <a:pt x="169150" y="412062"/>
                  </a:lnTo>
                  <a:lnTo>
                    <a:pt x="122964" y="396355"/>
                  </a:lnTo>
                  <a:lnTo>
                    <a:pt x="82216" y="371709"/>
                  </a:lnTo>
                  <a:lnTo>
                    <a:pt x="48225" y="339376"/>
                  </a:lnTo>
                  <a:lnTo>
                    <a:pt x="22313" y="300610"/>
                  </a:lnTo>
                  <a:lnTo>
                    <a:pt x="5798" y="256662"/>
                  </a:lnTo>
                  <a:lnTo>
                    <a:pt x="0" y="208787"/>
                  </a:lnTo>
                  <a:close/>
                </a:path>
              </a:pathLst>
            </a:custGeom>
            <a:solidFill>
              <a:srgbClr val="00B0F0"/>
            </a:solidFill>
            <a:ln w="38100">
              <a:noFill/>
            </a:ln>
          </p:spPr>
          <p:txBody>
            <a:bodyPr wrap="square" lIns="0" tIns="0" rIns="0" bIns="0" rtlCol="0"/>
            <a:lstStyle/>
            <a:p>
              <a:endParaRPr dirty="0">
                <a:solidFill>
                  <a:schemeClr val="bg1"/>
                </a:solidFill>
              </a:endParaRPr>
            </a:p>
          </p:txBody>
        </p:sp>
        <p:sp>
          <p:nvSpPr>
            <p:cNvPr id="32" name="object 39"/>
            <p:cNvSpPr txBox="1"/>
            <p:nvPr/>
          </p:nvSpPr>
          <p:spPr>
            <a:xfrm>
              <a:off x="1933454" y="2457450"/>
              <a:ext cx="1570158" cy="748923"/>
            </a:xfrm>
            <a:prstGeom prst="rect">
              <a:avLst/>
            </a:prstGeom>
          </p:spPr>
          <p:txBody>
            <a:bodyPr vert="horz" wrap="square" lIns="0" tIns="0" rIns="0" bIns="0" rtlCol="0">
              <a:spAutoFit/>
            </a:bodyPr>
            <a:lstStyle/>
            <a:p>
              <a:pPr marL="15842"/>
              <a:r>
                <a:rPr sz="2500" b="1" dirty="0">
                  <a:solidFill>
                    <a:schemeClr val="bg1"/>
                  </a:solidFill>
                  <a:cs typeface="Arial"/>
                </a:rPr>
                <a:t>6</a:t>
              </a:r>
              <a:endParaRPr sz="2500" dirty="0">
                <a:solidFill>
                  <a:schemeClr val="bg1"/>
                </a:solidFill>
                <a:cs typeface="Arial"/>
              </a:endParaRPr>
            </a:p>
            <a:p>
              <a:pPr marL="758831">
                <a:spcBef>
                  <a:spcPts val="162"/>
                </a:spcBef>
              </a:pPr>
              <a:r>
                <a:rPr b="1" spc="-119" dirty="0">
                  <a:solidFill>
                    <a:schemeClr val="bg1"/>
                  </a:solidFill>
                  <a:cs typeface="Calibri"/>
                </a:rPr>
                <a:t>V</a:t>
              </a:r>
              <a:r>
                <a:rPr b="1" dirty="0">
                  <a:solidFill>
                    <a:schemeClr val="bg1"/>
                  </a:solidFill>
                  <a:cs typeface="Calibri"/>
                </a:rPr>
                <a:t>e</a:t>
              </a:r>
              <a:r>
                <a:rPr b="1" spc="-6" dirty="0">
                  <a:solidFill>
                    <a:schemeClr val="bg1"/>
                  </a:solidFill>
                  <a:cs typeface="Calibri"/>
                </a:rPr>
                <a:t>rify</a:t>
              </a:r>
              <a:endParaRPr dirty="0">
                <a:solidFill>
                  <a:schemeClr val="bg1"/>
                </a:solidFill>
                <a:cs typeface="Calibri"/>
              </a:endParaRPr>
            </a:p>
          </p:txBody>
        </p:sp>
        <p:sp>
          <p:nvSpPr>
            <p:cNvPr id="36" name="object 21"/>
            <p:cNvSpPr/>
            <p:nvPr/>
          </p:nvSpPr>
          <p:spPr>
            <a:xfrm>
              <a:off x="2627761" y="3280740"/>
              <a:ext cx="685707" cy="1041877"/>
            </a:xfrm>
            <a:prstGeom prst="rect">
              <a:avLst/>
            </a:prstGeom>
            <a:blipFill>
              <a:blip r:embed="rId6" cstate="print"/>
              <a:stretch>
                <a:fillRect/>
              </a:stretch>
            </a:blipFill>
          </p:spPr>
          <p:txBody>
            <a:bodyPr wrap="square" lIns="0" tIns="0" rIns="0" bIns="0" rtlCol="0"/>
            <a:lstStyle/>
            <a:p>
              <a:endParaRPr dirty="0">
                <a:solidFill>
                  <a:schemeClr val="bg1"/>
                </a:solidFill>
              </a:endParaRPr>
            </a:p>
          </p:txBody>
        </p:sp>
      </p:grpSp>
      <p:grpSp>
        <p:nvGrpSpPr>
          <p:cNvPr id="41" name="Group 40"/>
          <p:cNvGrpSpPr/>
          <p:nvPr/>
        </p:nvGrpSpPr>
        <p:grpSpPr>
          <a:xfrm>
            <a:off x="4627572" y="4995469"/>
            <a:ext cx="3999629" cy="1312862"/>
            <a:chOff x="4627572" y="4995469"/>
            <a:chExt cx="3999629" cy="1312862"/>
          </a:xfrm>
        </p:grpSpPr>
        <p:sp>
          <p:nvSpPr>
            <p:cNvPr id="47" name="object 15"/>
            <p:cNvSpPr txBox="1"/>
            <p:nvPr/>
          </p:nvSpPr>
          <p:spPr>
            <a:xfrm>
              <a:off x="4841896" y="5192001"/>
              <a:ext cx="286945" cy="538609"/>
            </a:xfrm>
            <a:prstGeom prst="rect">
              <a:avLst/>
            </a:prstGeom>
          </p:spPr>
          <p:txBody>
            <a:bodyPr vert="horz" wrap="square" lIns="0" tIns="0" rIns="0" bIns="0" rtlCol="0">
              <a:spAutoFit/>
            </a:bodyPr>
            <a:lstStyle/>
            <a:p>
              <a:pPr marL="15842"/>
              <a:r>
                <a:rPr sz="3500" spc="-6" dirty="0">
                  <a:solidFill>
                    <a:schemeClr val="bg1"/>
                  </a:solidFill>
                  <a:cs typeface="Calibri"/>
                </a:rPr>
                <a:t>C</a:t>
              </a:r>
              <a:endParaRPr sz="3500" dirty="0">
                <a:solidFill>
                  <a:schemeClr val="bg1"/>
                </a:solidFill>
                <a:cs typeface="Calibri"/>
              </a:endParaRPr>
            </a:p>
          </p:txBody>
        </p:sp>
        <p:sp>
          <p:nvSpPr>
            <p:cNvPr id="16" name="object 15"/>
            <p:cNvSpPr/>
            <p:nvPr/>
          </p:nvSpPr>
          <p:spPr>
            <a:xfrm>
              <a:off x="4961751" y="5534140"/>
              <a:ext cx="2133044" cy="733425"/>
            </a:xfrm>
            <a:custGeom>
              <a:avLst/>
              <a:gdLst/>
              <a:ahLst/>
              <a:cxnLst/>
              <a:rect l="l" t="t" r="r" b="b"/>
              <a:pathLst>
                <a:path w="1600200" h="733425">
                  <a:moveTo>
                    <a:pt x="1478026" y="0"/>
                  </a:moveTo>
                  <a:lnTo>
                    <a:pt x="122174" y="0"/>
                  </a:lnTo>
                  <a:lnTo>
                    <a:pt x="74634" y="9606"/>
                  </a:lnTo>
                  <a:lnTo>
                    <a:pt x="35798" y="35798"/>
                  </a:lnTo>
                  <a:lnTo>
                    <a:pt x="9606" y="74634"/>
                  </a:lnTo>
                  <a:lnTo>
                    <a:pt x="0" y="122173"/>
                  </a:lnTo>
                  <a:lnTo>
                    <a:pt x="0" y="610869"/>
                  </a:lnTo>
                  <a:lnTo>
                    <a:pt x="9606" y="658425"/>
                  </a:lnTo>
                  <a:lnTo>
                    <a:pt x="35798" y="697260"/>
                  </a:lnTo>
                  <a:lnTo>
                    <a:pt x="74634" y="723442"/>
                  </a:lnTo>
                  <a:lnTo>
                    <a:pt x="122174" y="733043"/>
                  </a:lnTo>
                  <a:lnTo>
                    <a:pt x="1478026" y="733043"/>
                  </a:lnTo>
                  <a:lnTo>
                    <a:pt x="1525565" y="723442"/>
                  </a:lnTo>
                  <a:lnTo>
                    <a:pt x="1564401" y="697260"/>
                  </a:lnTo>
                  <a:lnTo>
                    <a:pt x="1590593" y="658425"/>
                  </a:lnTo>
                  <a:lnTo>
                    <a:pt x="1600200" y="610869"/>
                  </a:lnTo>
                  <a:lnTo>
                    <a:pt x="1600200" y="122173"/>
                  </a:lnTo>
                  <a:lnTo>
                    <a:pt x="1590593" y="74634"/>
                  </a:lnTo>
                  <a:lnTo>
                    <a:pt x="1564401" y="35798"/>
                  </a:lnTo>
                  <a:lnTo>
                    <a:pt x="1525565" y="9606"/>
                  </a:lnTo>
                  <a:lnTo>
                    <a:pt x="1478026" y="0"/>
                  </a:lnTo>
                  <a:close/>
                </a:path>
              </a:pathLst>
            </a:custGeom>
            <a:solidFill>
              <a:srgbClr val="FFC000"/>
            </a:solidFill>
          </p:spPr>
          <p:txBody>
            <a:bodyPr wrap="square" lIns="0" tIns="0" rIns="0" bIns="0" rtlCol="0"/>
            <a:lstStyle/>
            <a:p>
              <a:endParaRPr dirty="0">
                <a:solidFill>
                  <a:schemeClr val="bg1"/>
                </a:solidFill>
              </a:endParaRPr>
            </a:p>
          </p:txBody>
        </p:sp>
        <p:sp>
          <p:nvSpPr>
            <p:cNvPr id="17" name="object 16"/>
            <p:cNvSpPr txBox="1"/>
            <p:nvPr/>
          </p:nvSpPr>
          <p:spPr>
            <a:xfrm>
              <a:off x="5482316" y="5643995"/>
              <a:ext cx="1096148" cy="615553"/>
            </a:xfrm>
            <a:prstGeom prst="rect">
              <a:avLst/>
            </a:prstGeom>
          </p:spPr>
          <p:txBody>
            <a:bodyPr vert="horz" wrap="square" lIns="0" tIns="0" rIns="0" bIns="0" rtlCol="0">
              <a:spAutoFit/>
            </a:bodyPr>
            <a:lstStyle/>
            <a:p>
              <a:pPr marL="15842" marR="6337" indent="96636">
                <a:lnSpc>
                  <a:spcPts val="2419"/>
                </a:lnSpc>
              </a:pPr>
              <a:r>
                <a:rPr b="1" spc="-12" smtClean="0">
                  <a:solidFill>
                    <a:schemeClr val="bg1"/>
                  </a:solidFill>
                  <a:cs typeface="Calibri"/>
                </a:rPr>
                <a:t>Review</a:t>
              </a:r>
              <a:r>
                <a:rPr lang="en-US" b="1" spc="-12" dirty="0" smtClean="0">
                  <a:solidFill>
                    <a:schemeClr val="bg1"/>
                  </a:solidFill>
                  <a:cs typeface="Calibri"/>
                </a:rPr>
                <a:t> </a:t>
              </a:r>
              <a:r>
                <a:rPr b="1" smtClean="0">
                  <a:solidFill>
                    <a:schemeClr val="bg1"/>
                  </a:solidFill>
                  <a:cs typeface="Calibri"/>
                </a:rPr>
                <a:t>Meeting</a:t>
              </a:r>
              <a:endParaRPr dirty="0">
                <a:solidFill>
                  <a:schemeClr val="bg1"/>
                </a:solidFill>
                <a:cs typeface="Calibri"/>
              </a:endParaRPr>
            </a:p>
          </p:txBody>
        </p:sp>
        <p:sp>
          <p:nvSpPr>
            <p:cNvPr id="20" name="object 19"/>
            <p:cNvSpPr/>
            <p:nvPr/>
          </p:nvSpPr>
          <p:spPr>
            <a:xfrm>
              <a:off x="7140402" y="4995469"/>
              <a:ext cx="1486799" cy="996594"/>
            </a:xfrm>
            <a:prstGeom prst="rect">
              <a:avLst/>
            </a:prstGeom>
            <a:blipFill>
              <a:blip r:embed="rId7" cstate="print"/>
              <a:stretch>
                <a:fillRect/>
              </a:stretch>
            </a:blipFill>
          </p:spPr>
          <p:txBody>
            <a:bodyPr wrap="square" lIns="0" tIns="0" rIns="0" bIns="0" rtlCol="0"/>
            <a:lstStyle/>
            <a:p>
              <a:endParaRPr dirty="0">
                <a:solidFill>
                  <a:schemeClr val="bg1"/>
                </a:solidFill>
              </a:endParaRPr>
            </a:p>
          </p:txBody>
        </p:sp>
        <p:sp>
          <p:nvSpPr>
            <p:cNvPr id="37" name="object 31"/>
            <p:cNvSpPr/>
            <p:nvPr/>
          </p:nvSpPr>
          <p:spPr>
            <a:xfrm>
              <a:off x="4627572" y="5889231"/>
              <a:ext cx="587434" cy="419100"/>
            </a:xfrm>
            <a:custGeom>
              <a:avLst/>
              <a:gdLst/>
              <a:ahLst/>
              <a:cxnLst/>
              <a:rect l="l" t="t" r="r" b="b"/>
              <a:pathLst>
                <a:path w="440689" h="419100">
                  <a:moveTo>
                    <a:pt x="220218" y="0"/>
                  </a:moveTo>
                  <a:lnTo>
                    <a:pt x="169710" y="5534"/>
                  </a:lnTo>
                  <a:lnTo>
                    <a:pt x="123352" y="21298"/>
                  </a:lnTo>
                  <a:lnTo>
                    <a:pt x="82464" y="46034"/>
                  </a:lnTo>
                  <a:lnTo>
                    <a:pt x="48365" y="78485"/>
                  </a:lnTo>
                  <a:lnTo>
                    <a:pt x="22375" y="117393"/>
                  </a:lnTo>
                  <a:lnTo>
                    <a:pt x="5813" y="161500"/>
                  </a:lnTo>
                  <a:lnTo>
                    <a:pt x="0" y="209549"/>
                  </a:lnTo>
                  <a:lnTo>
                    <a:pt x="5813" y="257599"/>
                  </a:lnTo>
                  <a:lnTo>
                    <a:pt x="22375" y="301706"/>
                  </a:lnTo>
                  <a:lnTo>
                    <a:pt x="48365" y="340614"/>
                  </a:lnTo>
                  <a:lnTo>
                    <a:pt x="82464" y="373065"/>
                  </a:lnTo>
                  <a:lnTo>
                    <a:pt x="123352" y="397801"/>
                  </a:lnTo>
                  <a:lnTo>
                    <a:pt x="169710" y="413565"/>
                  </a:lnTo>
                  <a:lnTo>
                    <a:pt x="220218" y="419099"/>
                  </a:lnTo>
                  <a:lnTo>
                    <a:pt x="270725" y="413565"/>
                  </a:lnTo>
                  <a:lnTo>
                    <a:pt x="317083" y="397801"/>
                  </a:lnTo>
                  <a:lnTo>
                    <a:pt x="357971" y="373065"/>
                  </a:lnTo>
                  <a:lnTo>
                    <a:pt x="392070" y="340614"/>
                  </a:lnTo>
                  <a:lnTo>
                    <a:pt x="418060" y="301706"/>
                  </a:lnTo>
                  <a:lnTo>
                    <a:pt x="434622" y="257599"/>
                  </a:lnTo>
                  <a:lnTo>
                    <a:pt x="440436" y="209549"/>
                  </a:lnTo>
                  <a:lnTo>
                    <a:pt x="434622" y="161500"/>
                  </a:lnTo>
                  <a:lnTo>
                    <a:pt x="418060" y="117393"/>
                  </a:lnTo>
                  <a:lnTo>
                    <a:pt x="392070" y="78485"/>
                  </a:lnTo>
                  <a:lnTo>
                    <a:pt x="357971" y="46034"/>
                  </a:lnTo>
                  <a:lnTo>
                    <a:pt x="317083" y="21298"/>
                  </a:lnTo>
                  <a:lnTo>
                    <a:pt x="270725" y="5534"/>
                  </a:lnTo>
                  <a:lnTo>
                    <a:pt x="220218" y="0"/>
                  </a:lnTo>
                  <a:close/>
                </a:path>
              </a:pathLst>
            </a:custGeom>
            <a:solidFill>
              <a:srgbClr val="FFC000"/>
            </a:solidFill>
          </p:spPr>
          <p:txBody>
            <a:bodyPr wrap="square" lIns="0" tIns="0" rIns="0" bIns="0" rtlCol="0"/>
            <a:lstStyle/>
            <a:p>
              <a:endParaRPr dirty="0">
                <a:solidFill>
                  <a:schemeClr val="bg1"/>
                </a:solidFill>
              </a:endParaRPr>
            </a:p>
          </p:txBody>
        </p:sp>
        <p:sp>
          <p:nvSpPr>
            <p:cNvPr id="38" name="object 33"/>
            <p:cNvSpPr txBox="1"/>
            <p:nvPr/>
          </p:nvSpPr>
          <p:spPr>
            <a:xfrm>
              <a:off x="4722812" y="5886450"/>
              <a:ext cx="223462" cy="384721"/>
            </a:xfrm>
            <a:prstGeom prst="rect">
              <a:avLst/>
            </a:prstGeom>
          </p:spPr>
          <p:txBody>
            <a:bodyPr vert="horz" wrap="square" lIns="0" tIns="0" rIns="0" bIns="0" rtlCol="0">
              <a:spAutoFit/>
            </a:bodyPr>
            <a:lstStyle/>
            <a:p>
              <a:pPr marL="15842"/>
              <a:r>
                <a:rPr sz="2500" b="1" dirty="0">
                  <a:solidFill>
                    <a:schemeClr val="bg1"/>
                  </a:solidFill>
                  <a:cs typeface="Arial"/>
                </a:rPr>
                <a:t>4</a:t>
              </a:r>
              <a:endParaRPr sz="2500" dirty="0">
                <a:solidFill>
                  <a:schemeClr val="bg1"/>
                </a:solidFill>
                <a:cs typeface="Arial"/>
              </a:endParaRPr>
            </a:p>
          </p:txBody>
        </p:sp>
      </p:grpSp>
      <p:grpSp>
        <p:nvGrpSpPr>
          <p:cNvPr id="40" name="Group 39"/>
          <p:cNvGrpSpPr/>
          <p:nvPr/>
        </p:nvGrpSpPr>
        <p:grpSpPr>
          <a:xfrm>
            <a:off x="7440145" y="3276600"/>
            <a:ext cx="2392394" cy="2057400"/>
            <a:chOff x="7440145" y="3276600"/>
            <a:chExt cx="2392394" cy="2057400"/>
          </a:xfrm>
        </p:grpSpPr>
        <p:sp>
          <p:nvSpPr>
            <p:cNvPr id="13" name="object 12"/>
            <p:cNvSpPr/>
            <p:nvPr/>
          </p:nvSpPr>
          <p:spPr>
            <a:xfrm>
              <a:off x="7440145" y="4383520"/>
              <a:ext cx="2133044" cy="733425"/>
            </a:xfrm>
            <a:custGeom>
              <a:avLst/>
              <a:gdLst/>
              <a:ahLst/>
              <a:cxnLst/>
              <a:rect l="l" t="t" r="r" b="b"/>
              <a:pathLst>
                <a:path w="1600200" h="733425">
                  <a:moveTo>
                    <a:pt x="1478025" y="0"/>
                  </a:moveTo>
                  <a:lnTo>
                    <a:pt x="122174" y="0"/>
                  </a:lnTo>
                  <a:lnTo>
                    <a:pt x="74634" y="9606"/>
                  </a:lnTo>
                  <a:lnTo>
                    <a:pt x="35798" y="35798"/>
                  </a:lnTo>
                  <a:lnTo>
                    <a:pt x="9606" y="74634"/>
                  </a:lnTo>
                  <a:lnTo>
                    <a:pt x="0" y="122174"/>
                  </a:lnTo>
                  <a:lnTo>
                    <a:pt x="0" y="610869"/>
                  </a:lnTo>
                  <a:lnTo>
                    <a:pt x="9606" y="658409"/>
                  </a:lnTo>
                  <a:lnTo>
                    <a:pt x="35798" y="697245"/>
                  </a:lnTo>
                  <a:lnTo>
                    <a:pt x="74634" y="723437"/>
                  </a:lnTo>
                  <a:lnTo>
                    <a:pt x="122174" y="733044"/>
                  </a:lnTo>
                  <a:lnTo>
                    <a:pt x="1478025" y="733044"/>
                  </a:lnTo>
                  <a:lnTo>
                    <a:pt x="1525565" y="723437"/>
                  </a:lnTo>
                  <a:lnTo>
                    <a:pt x="1564401" y="697245"/>
                  </a:lnTo>
                  <a:lnTo>
                    <a:pt x="1590593" y="658409"/>
                  </a:lnTo>
                  <a:lnTo>
                    <a:pt x="1600199" y="610869"/>
                  </a:lnTo>
                  <a:lnTo>
                    <a:pt x="1600199" y="122174"/>
                  </a:lnTo>
                  <a:lnTo>
                    <a:pt x="1590593" y="74634"/>
                  </a:lnTo>
                  <a:lnTo>
                    <a:pt x="1564401" y="35798"/>
                  </a:lnTo>
                  <a:lnTo>
                    <a:pt x="1525565" y="9606"/>
                  </a:lnTo>
                  <a:lnTo>
                    <a:pt x="1478025" y="0"/>
                  </a:lnTo>
                  <a:close/>
                </a:path>
              </a:pathLst>
            </a:custGeom>
            <a:solidFill>
              <a:srgbClr val="8BC53E"/>
            </a:solidFill>
          </p:spPr>
          <p:txBody>
            <a:bodyPr wrap="square" lIns="0" tIns="0" rIns="0" bIns="0" rtlCol="0"/>
            <a:lstStyle/>
            <a:p>
              <a:endParaRPr dirty="0">
                <a:solidFill>
                  <a:schemeClr val="bg1"/>
                </a:solidFill>
              </a:endParaRPr>
            </a:p>
          </p:txBody>
        </p:sp>
        <p:sp>
          <p:nvSpPr>
            <p:cNvPr id="25" name="object 29"/>
            <p:cNvSpPr/>
            <p:nvPr/>
          </p:nvSpPr>
          <p:spPr>
            <a:xfrm>
              <a:off x="9245105" y="4881104"/>
              <a:ext cx="587434" cy="419100"/>
            </a:xfrm>
            <a:custGeom>
              <a:avLst/>
              <a:gdLst/>
              <a:ahLst/>
              <a:cxnLst/>
              <a:rect l="l" t="t" r="r" b="b"/>
              <a:pathLst>
                <a:path w="440690" h="419100">
                  <a:moveTo>
                    <a:pt x="0" y="209550"/>
                  </a:moveTo>
                  <a:lnTo>
                    <a:pt x="5813" y="161512"/>
                  </a:lnTo>
                  <a:lnTo>
                    <a:pt x="22375" y="117410"/>
                  </a:lnTo>
                  <a:lnTo>
                    <a:pt x="48365" y="78501"/>
                  </a:lnTo>
                  <a:lnTo>
                    <a:pt x="82464" y="46046"/>
                  </a:lnTo>
                  <a:lnTo>
                    <a:pt x="123352" y="21304"/>
                  </a:lnTo>
                  <a:lnTo>
                    <a:pt x="169710" y="5536"/>
                  </a:lnTo>
                  <a:lnTo>
                    <a:pt x="220218" y="0"/>
                  </a:lnTo>
                  <a:lnTo>
                    <a:pt x="270725" y="5536"/>
                  </a:lnTo>
                  <a:lnTo>
                    <a:pt x="317083" y="21304"/>
                  </a:lnTo>
                  <a:lnTo>
                    <a:pt x="357971" y="46046"/>
                  </a:lnTo>
                  <a:lnTo>
                    <a:pt x="392070" y="78501"/>
                  </a:lnTo>
                  <a:lnTo>
                    <a:pt x="418060" y="117410"/>
                  </a:lnTo>
                  <a:lnTo>
                    <a:pt x="434622" y="161512"/>
                  </a:lnTo>
                  <a:lnTo>
                    <a:pt x="440436" y="209550"/>
                  </a:lnTo>
                  <a:lnTo>
                    <a:pt x="434622" y="257587"/>
                  </a:lnTo>
                  <a:lnTo>
                    <a:pt x="418060" y="301689"/>
                  </a:lnTo>
                  <a:lnTo>
                    <a:pt x="392070" y="340598"/>
                  </a:lnTo>
                  <a:lnTo>
                    <a:pt x="357971" y="373053"/>
                  </a:lnTo>
                  <a:lnTo>
                    <a:pt x="317083" y="397795"/>
                  </a:lnTo>
                  <a:lnTo>
                    <a:pt x="270725" y="413563"/>
                  </a:lnTo>
                  <a:lnTo>
                    <a:pt x="220218" y="419100"/>
                  </a:lnTo>
                  <a:lnTo>
                    <a:pt x="169710" y="413563"/>
                  </a:lnTo>
                  <a:lnTo>
                    <a:pt x="123352" y="397795"/>
                  </a:lnTo>
                  <a:lnTo>
                    <a:pt x="82464" y="373053"/>
                  </a:lnTo>
                  <a:lnTo>
                    <a:pt x="48365" y="340598"/>
                  </a:lnTo>
                  <a:lnTo>
                    <a:pt x="22375" y="301689"/>
                  </a:lnTo>
                  <a:lnTo>
                    <a:pt x="5813" y="257587"/>
                  </a:lnTo>
                  <a:lnTo>
                    <a:pt x="0" y="209550"/>
                  </a:lnTo>
                  <a:close/>
                </a:path>
              </a:pathLst>
            </a:custGeom>
            <a:solidFill>
              <a:srgbClr val="92D050"/>
            </a:solidFill>
            <a:ln w="38100">
              <a:noFill/>
            </a:ln>
          </p:spPr>
          <p:txBody>
            <a:bodyPr wrap="square" lIns="0" tIns="0" rIns="0" bIns="0" rtlCol="0"/>
            <a:lstStyle/>
            <a:p>
              <a:endParaRPr dirty="0">
                <a:solidFill>
                  <a:schemeClr val="bg1"/>
                </a:solidFill>
              </a:endParaRPr>
            </a:p>
          </p:txBody>
        </p:sp>
        <p:sp>
          <p:nvSpPr>
            <p:cNvPr id="26" name="object 30"/>
            <p:cNvSpPr txBox="1"/>
            <p:nvPr/>
          </p:nvSpPr>
          <p:spPr>
            <a:xfrm>
              <a:off x="7745034" y="4584941"/>
              <a:ext cx="1904504" cy="338554"/>
            </a:xfrm>
            <a:prstGeom prst="rect">
              <a:avLst/>
            </a:prstGeom>
          </p:spPr>
          <p:txBody>
            <a:bodyPr vert="horz" wrap="square" lIns="0" tIns="0" rIns="0" bIns="0" rtlCol="0">
              <a:spAutoFit/>
            </a:bodyPr>
            <a:lstStyle/>
            <a:p>
              <a:pPr marL="15842"/>
              <a:r>
                <a:rPr b="1" spc="-12" smtClean="0">
                  <a:solidFill>
                    <a:schemeClr val="bg1"/>
                  </a:solidFill>
                  <a:cs typeface="Calibri"/>
                </a:rPr>
                <a:t>Preparation</a:t>
              </a:r>
              <a:endParaRPr dirty="0">
                <a:solidFill>
                  <a:schemeClr val="bg1"/>
                </a:solidFill>
                <a:cs typeface="Calibri"/>
              </a:endParaRPr>
            </a:p>
          </p:txBody>
        </p:sp>
        <p:sp>
          <p:nvSpPr>
            <p:cNvPr id="30" name="Rectangle 29"/>
            <p:cNvSpPr/>
            <p:nvPr/>
          </p:nvSpPr>
          <p:spPr>
            <a:xfrm>
              <a:off x="9351962" y="4872335"/>
              <a:ext cx="335348" cy="461665"/>
            </a:xfrm>
            <a:prstGeom prst="rect">
              <a:avLst/>
            </a:prstGeom>
          </p:spPr>
          <p:txBody>
            <a:bodyPr wrap="none">
              <a:spAutoFit/>
            </a:bodyPr>
            <a:lstStyle/>
            <a:p>
              <a:pPr marR="6337" algn="r">
                <a:spcBef>
                  <a:spcPts val="711"/>
                </a:spcBef>
              </a:pPr>
              <a:r>
                <a:rPr lang="en-US" sz="2400" b="1" dirty="0" smtClean="0">
                  <a:solidFill>
                    <a:schemeClr val="bg1"/>
                  </a:solidFill>
                  <a:cs typeface="Arial"/>
                </a:rPr>
                <a:t>3</a:t>
              </a:r>
              <a:endParaRPr lang="en-US" sz="2400" dirty="0">
                <a:solidFill>
                  <a:schemeClr val="bg1"/>
                </a:solidFill>
                <a:cs typeface="Arial"/>
              </a:endParaRPr>
            </a:p>
          </p:txBody>
        </p:sp>
        <p:sp>
          <p:nvSpPr>
            <p:cNvPr id="39" name="object 21"/>
            <p:cNvSpPr/>
            <p:nvPr/>
          </p:nvSpPr>
          <p:spPr>
            <a:xfrm flipH="1" flipV="1">
              <a:off x="8228012" y="3276600"/>
              <a:ext cx="838200" cy="1041877"/>
            </a:xfrm>
            <a:prstGeom prst="rect">
              <a:avLst/>
            </a:prstGeom>
            <a:blipFill>
              <a:blip r:embed="rId6" cstate="print"/>
              <a:stretch>
                <a:fillRect/>
              </a:stretch>
            </a:blipFill>
          </p:spPr>
          <p:txBody>
            <a:bodyPr wrap="square" lIns="0" tIns="0" rIns="0" bIns="0" rtlCol="0"/>
            <a:lstStyle/>
            <a:p>
              <a:endParaRPr dirty="0">
                <a:solidFill>
                  <a:schemeClr val="bg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latin typeface="+mj-lt"/>
              </a:rPr>
              <a:t>PROJECT A - </a:t>
            </a:r>
            <a:r>
              <a:rPr lang="en-US" spc="-6" dirty="0" smtClean="0">
                <a:latin typeface="+mj-lt"/>
                <a:cs typeface="Calibri"/>
              </a:rPr>
              <a:t>FACILITATION</a:t>
            </a:r>
            <a:r>
              <a:rPr lang="en-US" spc="75" dirty="0" smtClean="0">
                <a:latin typeface="+mj-lt"/>
                <a:cs typeface="Calibri"/>
              </a:rPr>
              <a:t> </a:t>
            </a:r>
            <a:r>
              <a:rPr lang="en-US" spc="-12" dirty="0" smtClean="0">
                <a:latin typeface="+mj-lt"/>
                <a:cs typeface="Calibri"/>
              </a:rPr>
              <a:t>REVIEW</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grpSp>
        <p:nvGrpSpPr>
          <p:cNvPr id="9" name="Group 8"/>
          <p:cNvGrpSpPr/>
          <p:nvPr/>
        </p:nvGrpSpPr>
        <p:grpSpPr>
          <a:xfrm>
            <a:off x="989012" y="1600200"/>
            <a:ext cx="9914610" cy="3771900"/>
            <a:chOff x="142202" y="1066800"/>
            <a:chExt cx="12046622" cy="4914900"/>
          </a:xfrm>
        </p:grpSpPr>
        <p:sp>
          <p:nvSpPr>
            <p:cNvPr id="10" name="object 9"/>
            <p:cNvSpPr/>
            <p:nvPr/>
          </p:nvSpPr>
          <p:spPr>
            <a:xfrm>
              <a:off x="9556039" y="1476756"/>
              <a:ext cx="2632785" cy="4390644"/>
            </a:xfrm>
            <a:prstGeom prst="rect">
              <a:avLst/>
            </a:prstGeom>
            <a:blipFill>
              <a:blip r:embed="rId3" cstate="print"/>
              <a:stretch>
                <a:fillRect/>
              </a:stretch>
            </a:blipFill>
          </p:spPr>
          <p:txBody>
            <a:bodyPr wrap="square" lIns="0" tIns="0" rIns="0" bIns="0" rtlCol="0"/>
            <a:lstStyle/>
            <a:p>
              <a:endParaRPr dirty="0"/>
            </a:p>
          </p:txBody>
        </p:sp>
        <p:sp>
          <p:nvSpPr>
            <p:cNvPr id="11" name="object 10"/>
            <p:cNvSpPr/>
            <p:nvPr/>
          </p:nvSpPr>
          <p:spPr>
            <a:xfrm>
              <a:off x="142202" y="1228344"/>
              <a:ext cx="3199567" cy="4753356"/>
            </a:xfrm>
            <a:prstGeom prst="rect">
              <a:avLst/>
            </a:prstGeom>
            <a:blipFill>
              <a:blip r:embed="rId4" cstate="print"/>
              <a:stretch>
                <a:fillRect/>
              </a:stretch>
            </a:blipFill>
          </p:spPr>
          <p:txBody>
            <a:bodyPr wrap="square" lIns="0" tIns="0" rIns="0" bIns="0" rtlCol="0"/>
            <a:lstStyle/>
            <a:p>
              <a:endParaRPr dirty="0"/>
            </a:p>
          </p:txBody>
        </p:sp>
        <p:sp>
          <p:nvSpPr>
            <p:cNvPr id="12" name="object 11"/>
            <p:cNvSpPr/>
            <p:nvPr/>
          </p:nvSpPr>
          <p:spPr>
            <a:xfrm>
              <a:off x="2401198" y="1066800"/>
              <a:ext cx="3327548" cy="4704588"/>
            </a:xfrm>
            <a:prstGeom prst="rect">
              <a:avLst/>
            </a:prstGeom>
            <a:blipFill>
              <a:blip r:embed="rId5" cstate="print"/>
              <a:stretch>
                <a:fillRect/>
              </a:stretch>
            </a:blipFill>
          </p:spPr>
          <p:txBody>
            <a:bodyPr wrap="square" lIns="0" tIns="0" rIns="0" bIns="0" rtlCol="0"/>
            <a:lstStyle/>
            <a:p>
              <a:endParaRPr dirty="0"/>
            </a:p>
          </p:txBody>
        </p:sp>
        <p:sp>
          <p:nvSpPr>
            <p:cNvPr id="13" name="object 12"/>
            <p:cNvSpPr/>
            <p:nvPr/>
          </p:nvSpPr>
          <p:spPr>
            <a:xfrm>
              <a:off x="7418932" y="1184147"/>
              <a:ext cx="3384429" cy="4791456"/>
            </a:xfrm>
            <a:prstGeom prst="rect">
              <a:avLst/>
            </a:prstGeom>
            <a:blipFill>
              <a:blip r:embed="rId6" cstate="print"/>
              <a:stretch>
                <a:fillRect/>
              </a:stretch>
            </a:blipFill>
          </p:spPr>
          <p:txBody>
            <a:bodyPr wrap="square" lIns="0" tIns="0" rIns="0" bIns="0" rtlCol="0"/>
            <a:lstStyle/>
            <a:p>
              <a:endParaRPr dirty="0"/>
            </a:p>
          </p:txBody>
        </p:sp>
        <p:sp>
          <p:nvSpPr>
            <p:cNvPr id="14" name="object 13"/>
            <p:cNvSpPr/>
            <p:nvPr/>
          </p:nvSpPr>
          <p:spPr>
            <a:xfrm>
              <a:off x="5586545" y="1199388"/>
              <a:ext cx="3518507" cy="4486656"/>
            </a:xfrm>
            <a:prstGeom prst="rect">
              <a:avLst/>
            </a:prstGeom>
            <a:blipFill>
              <a:blip r:embed="rId7" cstate="print"/>
              <a:stretch>
                <a:fillRect/>
              </a:stretch>
            </a:blipFill>
          </p:spPr>
          <p:txBody>
            <a:bodyPr wrap="square" lIns="0" tIns="0" rIns="0" bIns="0" rtlCol="0"/>
            <a:lstStyle/>
            <a:p>
              <a:endParaRPr dirty="0"/>
            </a:p>
          </p:txBody>
        </p:sp>
      </p:grpSp>
      <p:sp>
        <p:nvSpPr>
          <p:cNvPr id="15" name="object 15"/>
          <p:cNvSpPr txBox="1"/>
          <p:nvPr/>
        </p:nvSpPr>
        <p:spPr>
          <a:xfrm>
            <a:off x="381000" y="5334000"/>
            <a:ext cx="11428412" cy="1015663"/>
          </a:xfrm>
          <a:prstGeom prst="rect">
            <a:avLst/>
          </a:prstGeom>
        </p:spPr>
        <p:txBody>
          <a:bodyPr vert="horz" wrap="square" lIns="0" tIns="0" rIns="0" bIns="0" rtlCol="0">
            <a:spAutoFit/>
          </a:bodyPr>
          <a:lstStyle/>
          <a:p>
            <a:pPr marL="15842" marR="6337" algn="just"/>
            <a:r>
              <a:rPr b="1" spc="-19" dirty="0">
                <a:cs typeface="Calibri"/>
              </a:rPr>
              <a:t>Mike </a:t>
            </a:r>
            <a:r>
              <a:rPr spc="-6" dirty="0">
                <a:cs typeface="Calibri"/>
              </a:rPr>
              <a:t>is </a:t>
            </a:r>
            <a:r>
              <a:rPr dirty="0">
                <a:cs typeface="Calibri"/>
              </a:rPr>
              <a:t>the Manager </a:t>
            </a:r>
            <a:r>
              <a:rPr spc="-6" dirty="0">
                <a:cs typeface="Calibri"/>
              </a:rPr>
              <a:t>of </a:t>
            </a:r>
            <a:r>
              <a:rPr spc="-12" dirty="0">
                <a:cs typeface="Calibri"/>
              </a:rPr>
              <a:t>Project </a:t>
            </a:r>
            <a:r>
              <a:rPr spc="6" dirty="0">
                <a:cs typeface="Calibri"/>
              </a:rPr>
              <a:t>A. </a:t>
            </a:r>
            <a:r>
              <a:rPr b="1" spc="-6" dirty="0">
                <a:cs typeface="Calibri"/>
              </a:rPr>
              <a:t>John </a:t>
            </a:r>
            <a:r>
              <a:rPr spc="-6" dirty="0">
                <a:cs typeface="Calibri"/>
              </a:rPr>
              <a:t>is </a:t>
            </a:r>
            <a:r>
              <a:rPr dirty="0">
                <a:cs typeface="Calibri"/>
              </a:rPr>
              <a:t>the </a:t>
            </a:r>
            <a:r>
              <a:rPr spc="-12" dirty="0">
                <a:cs typeface="Calibri"/>
              </a:rPr>
              <a:t>Project </a:t>
            </a:r>
            <a:r>
              <a:rPr dirty="0">
                <a:cs typeface="Calibri"/>
              </a:rPr>
              <a:t>Leader </a:t>
            </a:r>
            <a:r>
              <a:rPr spc="-19" dirty="0">
                <a:cs typeface="Calibri"/>
              </a:rPr>
              <a:t>for </a:t>
            </a:r>
            <a:r>
              <a:rPr dirty="0">
                <a:cs typeface="Calibri"/>
              </a:rPr>
              <a:t>the </a:t>
            </a:r>
            <a:r>
              <a:rPr spc="-6" dirty="0">
                <a:cs typeface="Calibri"/>
              </a:rPr>
              <a:t>same project </a:t>
            </a:r>
            <a:r>
              <a:rPr dirty="0">
                <a:cs typeface="Calibri"/>
              </a:rPr>
              <a:t>and </a:t>
            </a:r>
            <a:r>
              <a:rPr spc="-12">
                <a:cs typeface="Calibri"/>
              </a:rPr>
              <a:t>reports </a:t>
            </a:r>
            <a:r>
              <a:rPr spc="-19" smtClean="0">
                <a:cs typeface="Calibri"/>
              </a:rPr>
              <a:t>to</a:t>
            </a:r>
            <a:r>
              <a:rPr lang="en-US" spc="-19" dirty="0" smtClean="0">
                <a:cs typeface="Calibri"/>
              </a:rPr>
              <a:t> </a:t>
            </a:r>
            <a:r>
              <a:rPr b="1" spc="-19" smtClean="0">
                <a:cs typeface="Calibri"/>
              </a:rPr>
              <a:t>Mike</a:t>
            </a:r>
            <a:r>
              <a:rPr spc="-19" dirty="0">
                <a:cs typeface="Calibri"/>
              </a:rPr>
              <a:t>. </a:t>
            </a:r>
            <a:r>
              <a:rPr spc="-12" dirty="0">
                <a:cs typeface="Calibri"/>
              </a:rPr>
              <a:t>There are several team </a:t>
            </a:r>
            <a:r>
              <a:rPr spc="-6" dirty="0">
                <a:cs typeface="Calibri"/>
              </a:rPr>
              <a:t>members, </a:t>
            </a:r>
            <a:r>
              <a:rPr spc="-12" dirty="0">
                <a:cs typeface="Calibri"/>
              </a:rPr>
              <a:t>two </a:t>
            </a:r>
            <a:r>
              <a:rPr spc="-6" dirty="0">
                <a:cs typeface="Calibri"/>
              </a:rPr>
              <a:t>of </a:t>
            </a:r>
            <a:r>
              <a:rPr dirty="0">
                <a:cs typeface="Calibri"/>
              </a:rPr>
              <a:t>whom </a:t>
            </a:r>
            <a:r>
              <a:rPr spc="-12" dirty="0">
                <a:cs typeface="Calibri"/>
              </a:rPr>
              <a:t>are </a:t>
            </a:r>
            <a:r>
              <a:rPr b="1" spc="-69" dirty="0">
                <a:cs typeface="Calibri"/>
              </a:rPr>
              <a:t>Tom </a:t>
            </a:r>
            <a:r>
              <a:rPr dirty="0">
                <a:cs typeface="Calibri"/>
              </a:rPr>
              <a:t>and </a:t>
            </a:r>
            <a:r>
              <a:rPr b="1" spc="-6" dirty="0">
                <a:cs typeface="Calibri"/>
              </a:rPr>
              <a:t>Lisa</a:t>
            </a:r>
            <a:r>
              <a:rPr spc="-6" dirty="0">
                <a:cs typeface="Calibri"/>
              </a:rPr>
              <a:t>. The clients </a:t>
            </a:r>
            <a:r>
              <a:rPr spc="-12">
                <a:cs typeface="Calibri"/>
              </a:rPr>
              <a:t>have </a:t>
            </a:r>
            <a:r>
              <a:rPr spc="-12" smtClean="0">
                <a:cs typeface="Calibri"/>
              </a:rPr>
              <a:t>just</a:t>
            </a:r>
            <a:r>
              <a:rPr lang="en-US" spc="-12" dirty="0" smtClean="0">
                <a:cs typeface="Calibri"/>
              </a:rPr>
              <a:t> </a:t>
            </a:r>
            <a:r>
              <a:rPr spc="-6" smtClean="0">
                <a:cs typeface="Calibri"/>
              </a:rPr>
              <a:t>specified </a:t>
            </a:r>
            <a:r>
              <a:rPr dirty="0">
                <a:cs typeface="Calibri"/>
              </a:rPr>
              <a:t>their </a:t>
            </a:r>
            <a:r>
              <a:rPr spc="-12" dirty="0">
                <a:cs typeface="Calibri"/>
              </a:rPr>
              <a:t>requirements </a:t>
            </a:r>
            <a:r>
              <a:rPr spc="-19" dirty="0">
                <a:cs typeface="Calibri"/>
              </a:rPr>
              <a:t>to </a:t>
            </a:r>
            <a:r>
              <a:rPr dirty="0">
                <a:cs typeface="Calibri"/>
              </a:rPr>
              <a:t>the </a:t>
            </a:r>
            <a:r>
              <a:rPr spc="-12" dirty="0">
                <a:cs typeface="Calibri"/>
              </a:rPr>
              <a:t>onsite coordinator </a:t>
            </a:r>
            <a:r>
              <a:rPr b="1" dirty="0">
                <a:cs typeface="Calibri"/>
              </a:rPr>
              <a:t>Jason</a:t>
            </a:r>
            <a:r>
              <a:rPr dirty="0">
                <a:cs typeface="Calibri"/>
              </a:rPr>
              <a:t>. In their </a:t>
            </a:r>
            <a:r>
              <a:rPr spc="-6" dirty="0">
                <a:cs typeface="Calibri"/>
              </a:rPr>
              <a:t>weekly </a:t>
            </a:r>
            <a:r>
              <a:rPr dirty="0">
                <a:cs typeface="Calibri"/>
              </a:rPr>
              <a:t>meeting</a:t>
            </a:r>
            <a:r>
              <a:rPr>
                <a:cs typeface="Calibri"/>
              </a:rPr>
              <a:t>, </a:t>
            </a:r>
            <a:r>
              <a:rPr smtClean="0">
                <a:cs typeface="Calibri"/>
              </a:rPr>
              <a:t>the</a:t>
            </a:r>
            <a:r>
              <a:rPr lang="en-US" dirty="0" smtClean="0">
                <a:cs typeface="Calibri"/>
              </a:rPr>
              <a:t> </a:t>
            </a:r>
            <a:r>
              <a:rPr spc="-12" smtClean="0">
                <a:cs typeface="Calibri"/>
              </a:rPr>
              <a:t>following </a:t>
            </a:r>
            <a:r>
              <a:rPr spc="-6" dirty="0">
                <a:cs typeface="Calibri"/>
              </a:rPr>
              <a:t>discussion</a:t>
            </a:r>
            <a:r>
              <a:rPr spc="6" dirty="0">
                <a:cs typeface="Calibri"/>
              </a:rPr>
              <a:t> </a:t>
            </a:r>
            <a:r>
              <a:rPr spc="-6" dirty="0">
                <a:cs typeface="Calibri"/>
              </a:rPr>
              <a:t>ensues:</a:t>
            </a:r>
            <a:endParaRPr dirty="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989012" y="1600200"/>
            <a:ext cx="9914610" cy="3771900"/>
            <a:chOff x="142202" y="1066800"/>
            <a:chExt cx="12046622" cy="4914900"/>
          </a:xfrm>
        </p:grpSpPr>
        <p:sp>
          <p:nvSpPr>
            <p:cNvPr id="19" name="object 9"/>
            <p:cNvSpPr/>
            <p:nvPr/>
          </p:nvSpPr>
          <p:spPr>
            <a:xfrm>
              <a:off x="9556039" y="1476756"/>
              <a:ext cx="2632785" cy="4390644"/>
            </a:xfrm>
            <a:prstGeom prst="rect">
              <a:avLst/>
            </a:prstGeom>
            <a:blipFill>
              <a:blip r:embed="rId3" cstate="print"/>
              <a:stretch>
                <a:fillRect/>
              </a:stretch>
            </a:blipFill>
          </p:spPr>
          <p:txBody>
            <a:bodyPr wrap="square" lIns="0" tIns="0" rIns="0" bIns="0" rtlCol="0"/>
            <a:lstStyle/>
            <a:p>
              <a:endParaRPr dirty="0"/>
            </a:p>
          </p:txBody>
        </p:sp>
        <p:sp>
          <p:nvSpPr>
            <p:cNvPr id="20" name="object 10"/>
            <p:cNvSpPr/>
            <p:nvPr/>
          </p:nvSpPr>
          <p:spPr>
            <a:xfrm>
              <a:off x="142202" y="1228344"/>
              <a:ext cx="3199567" cy="4753356"/>
            </a:xfrm>
            <a:prstGeom prst="rect">
              <a:avLst/>
            </a:prstGeom>
            <a:blipFill>
              <a:blip r:embed="rId4" cstate="print"/>
              <a:stretch>
                <a:fillRect/>
              </a:stretch>
            </a:blipFill>
          </p:spPr>
          <p:txBody>
            <a:bodyPr wrap="square" lIns="0" tIns="0" rIns="0" bIns="0" rtlCol="0"/>
            <a:lstStyle/>
            <a:p>
              <a:endParaRPr dirty="0"/>
            </a:p>
          </p:txBody>
        </p:sp>
        <p:sp>
          <p:nvSpPr>
            <p:cNvPr id="21" name="object 11"/>
            <p:cNvSpPr/>
            <p:nvPr/>
          </p:nvSpPr>
          <p:spPr>
            <a:xfrm>
              <a:off x="2401198" y="1066800"/>
              <a:ext cx="3327548" cy="4704588"/>
            </a:xfrm>
            <a:prstGeom prst="rect">
              <a:avLst/>
            </a:prstGeom>
            <a:blipFill>
              <a:blip r:embed="rId5" cstate="print"/>
              <a:stretch>
                <a:fillRect/>
              </a:stretch>
            </a:blipFill>
          </p:spPr>
          <p:txBody>
            <a:bodyPr wrap="square" lIns="0" tIns="0" rIns="0" bIns="0" rtlCol="0"/>
            <a:lstStyle/>
            <a:p>
              <a:endParaRPr dirty="0"/>
            </a:p>
          </p:txBody>
        </p:sp>
        <p:sp>
          <p:nvSpPr>
            <p:cNvPr id="22" name="object 12"/>
            <p:cNvSpPr/>
            <p:nvPr/>
          </p:nvSpPr>
          <p:spPr>
            <a:xfrm>
              <a:off x="7418932" y="1184147"/>
              <a:ext cx="3384429" cy="4791456"/>
            </a:xfrm>
            <a:prstGeom prst="rect">
              <a:avLst/>
            </a:prstGeom>
            <a:blipFill>
              <a:blip r:embed="rId6" cstate="print"/>
              <a:stretch>
                <a:fillRect/>
              </a:stretch>
            </a:blipFill>
          </p:spPr>
          <p:txBody>
            <a:bodyPr wrap="square" lIns="0" tIns="0" rIns="0" bIns="0" rtlCol="0"/>
            <a:lstStyle/>
            <a:p>
              <a:endParaRPr dirty="0"/>
            </a:p>
          </p:txBody>
        </p:sp>
        <p:sp>
          <p:nvSpPr>
            <p:cNvPr id="23" name="object 13"/>
            <p:cNvSpPr/>
            <p:nvPr/>
          </p:nvSpPr>
          <p:spPr>
            <a:xfrm>
              <a:off x="5586545" y="1199388"/>
              <a:ext cx="3518507" cy="4486656"/>
            </a:xfrm>
            <a:prstGeom prst="rect">
              <a:avLst/>
            </a:prstGeom>
            <a:blipFill>
              <a:blip r:embed="rId7" cstate="print"/>
              <a:stretch>
                <a:fillRect/>
              </a:stretch>
            </a:blipFill>
          </p:spPr>
          <p:txBody>
            <a:bodyPr wrap="square" lIns="0" tIns="0" rIns="0" bIns="0" rtlCol="0"/>
            <a:lstStyle/>
            <a:p>
              <a:endParaRPr dirty="0"/>
            </a:p>
          </p:txBody>
        </p:sp>
      </p:grpSp>
      <p:sp>
        <p:nvSpPr>
          <p:cNvPr id="2" name="Title 1"/>
          <p:cNvSpPr>
            <a:spLocks noGrp="1"/>
          </p:cNvSpPr>
          <p:nvPr>
            <p:ph type="title"/>
          </p:nvPr>
        </p:nvSpPr>
        <p:spPr/>
        <p:txBody>
          <a:bodyPr/>
          <a:lstStyle/>
          <a:p>
            <a:r>
              <a:rPr lang="en-US" spc="-6" dirty="0" smtClean="0"/>
              <a:t>PROJECT A - </a:t>
            </a:r>
            <a:r>
              <a:rPr lang="en-US" spc="-6" dirty="0" smtClean="0">
                <a:cs typeface="Calibri"/>
              </a:rPr>
              <a:t>FACILITATION</a:t>
            </a:r>
            <a:r>
              <a:rPr lang="en-US" spc="75" dirty="0" smtClean="0">
                <a:cs typeface="Calibri"/>
              </a:rPr>
              <a:t> </a:t>
            </a:r>
            <a:r>
              <a:rPr lang="en-US" spc="-12" dirty="0" smtClean="0">
                <a:cs typeface="Calibri"/>
              </a:rPr>
              <a:t>REVIEW</a:t>
            </a:r>
            <a:endParaRPr lang="en-US" dirty="0"/>
          </a:p>
        </p:txBody>
      </p:sp>
      <p:sp>
        <p:nvSpPr>
          <p:cNvPr id="15" name="object 15"/>
          <p:cNvSpPr/>
          <p:nvPr/>
        </p:nvSpPr>
        <p:spPr>
          <a:xfrm>
            <a:off x="4265612" y="2362200"/>
            <a:ext cx="4128297" cy="2362200"/>
          </a:xfrm>
          <a:custGeom>
            <a:avLst/>
            <a:gdLst/>
            <a:ahLst/>
            <a:cxnLst/>
            <a:rect l="l" t="t" r="r" b="b"/>
            <a:pathLst>
              <a:path w="2582545" h="1851660">
                <a:moveTo>
                  <a:pt x="2374773" y="604520"/>
                </a:moveTo>
                <a:lnTo>
                  <a:pt x="600328" y="604520"/>
                </a:lnTo>
                <a:lnTo>
                  <a:pt x="552670" y="610004"/>
                </a:lnTo>
                <a:lnTo>
                  <a:pt x="508930" y="625627"/>
                </a:lnTo>
                <a:lnTo>
                  <a:pt x="470353" y="650146"/>
                </a:lnTo>
                <a:lnTo>
                  <a:pt x="438183" y="682316"/>
                </a:lnTo>
                <a:lnTo>
                  <a:pt x="413664" y="720893"/>
                </a:lnTo>
                <a:lnTo>
                  <a:pt x="398041" y="764633"/>
                </a:lnTo>
                <a:lnTo>
                  <a:pt x="392556" y="812291"/>
                </a:lnTo>
                <a:lnTo>
                  <a:pt x="392556" y="1643380"/>
                </a:lnTo>
                <a:lnTo>
                  <a:pt x="398041" y="1691038"/>
                </a:lnTo>
                <a:lnTo>
                  <a:pt x="413664" y="1734778"/>
                </a:lnTo>
                <a:lnTo>
                  <a:pt x="438183" y="1773355"/>
                </a:lnTo>
                <a:lnTo>
                  <a:pt x="470353" y="1805525"/>
                </a:lnTo>
                <a:lnTo>
                  <a:pt x="508930" y="1830044"/>
                </a:lnTo>
                <a:lnTo>
                  <a:pt x="552670" y="1845667"/>
                </a:lnTo>
                <a:lnTo>
                  <a:pt x="600328" y="1851152"/>
                </a:lnTo>
                <a:lnTo>
                  <a:pt x="2374773" y="1851152"/>
                </a:lnTo>
                <a:lnTo>
                  <a:pt x="2422431" y="1845667"/>
                </a:lnTo>
                <a:lnTo>
                  <a:pt x="2466171" y="1830044"/>
                </a:lnTo>
                <a:lnTo>
                  <a:pt x="2504748" y="1805525"/>
                </a:lnTo>
                <a:lnTo>
                  <a:pt x="2536918" y="1773355"/>
                </a:lnTo>
                <a:lnTo>
                  <a:pt x="2561437" y="1734778"/>
                </a:lnTo>
                <a:lnTo>
                  <a:pt x="2577060" y="1691038"/>
                </a:lnTo>
                <a:lnTo>
                  <a:pt x="2582544" y="1643380"/>
                </a:lnTo>
                <a:lnTo>
                  <a:pt x="2582544" y="812291"/>
                </a:lnTo>
                <a:lnTo>
                  <a:pt x="2577060" y="764633"/>
                </a:lnTo>
                <a:lnTo>
                  <a:pt x="2561437" y="720893"/>
                </a:lnTo>
                <a:lnTo>
                  <a:pt x="2536918" y="682316"/>
                </a:lnTo>
                <a:lnTo>
                  <a:pt x="2504748" y="650146"/>
                </a:lnTo>
                <a:lnTo>
                  <a:pt x="2466171" y="625627"/>
                </a:lnTo>
                <a:lnTo>
                  <a:pt x="2422431" y="610004"/>
                </a:lnTo>
                <a:lnTo>
                  <a:pt x="2374773" y="604520"/>
                </a:lnTo>
                <a:close/>
              </a:path>
              <a:path w="2582545" h="1851660">
                <a:moveTo>
                  <a:pt x="0" y="0"/>
                </a:moveTo>
                <a:lnTo>
                  <a:pt x="757554" y="604520"/>
                </a:lnTo>
                <a:lnTo>
                  <a:pt x="1305052" y="604520"/>
                </a:lnTo>
                <a:lnTo>
                  <a:pt x="0" y="0"/>
                </a:lnTo>
                <a:close/>
              </a:path>
            </a:pathLst>
          </a:custGeom>
          <a:solidFill>
            <a:schemeClr val="accent4"/>
          </a:solidFill>
        </p:spPr>
        <p:txBody>
          <a:bodyPr wrap="square" lIns="0" tIns="0" rIns="0" bIns="0" rtlCol="0"/>
          <a:lstStyle/>
          <a:p>
            <a:endParaRPr dirty="0"/>
          </a:p>
        </p:txBody>
      </p:sp>
      <p:sp>
        <p:nvSpPr>
          <p:cNvPr id="16" name="object 16"/>
          <p:cNvSpPr txBox="1"/>
          <p:nvPr/>
        </p:nvSpPr>
        <p:spPr>
          <a:xfrm>
            <a:off x="5180012" y="3581400"/>
            <a:ext cx="2895600" cy="553998"/>
          </a:xfrm>
          <a:prstGeom prst="rect">
            <a:avLst/>
          </a:prstGeom>
        </p:spPr>
        <p:txBody>
          <a:bodyPr vert="horz" wrap="square" lIns="0" tIns="0" rIns="0" bIns="0" rtlCol="0">
            <a:spAutoFit/>
          </a:bodyPr>
          <a:lstStyle/>
          <a:p>
            <a:pPr marL="15842" marR="6337"/>
            <a:r>
              <a:rPr sz="1800" dirty="0">
                <a:cs typeface="Calibri"/>
              </a:rPr>
              <a:t>I </a:t>
            </a:r>
            <a:r>
              <a:rPr sz="1800" spc="-19" dirty="0">
                <a:cs typeface="Calibri"/>
              </a:rPr>
              <a:t>have </a:t>
            </a:r>
            <a:r>
              <a:rPr sz="1800" spc="-12">
                <a:cs typeface="Calibri"/>
              </a:rPr>
              <a:t>captured </a:t>
            </a:r>
            <a:r>
              <a:rPr sz="1800" spc="-6" smtClean="0">
                <a:cs typeface="Calibri"/>
              </a:rPr>
              <a:t>the</a:t>
            </a:r>
            <a:r>
              <a:rPr lang="en-US" sz="1800" spc="-6" dirty="0" smtClean="0">
                <a:cs typeface="Calibri"/>
              </a:rPr>
              <a:t> </a:t>
            </a:r>
            <a:r>
              <a:rPr sz="1800" spc="-12" smtClean="0">
                <a:cs typeface="Calibri"/>
              </a:rPr>
              <a:t>requirements </a:t>
            </a:r>
            <a:r>
              <a:rPr sz="1800" spc="-6">
                <a:cs typeface="Calibri"/>
              </a:rPr>
              <a:t>specified </a:t>
            </a:r>
            <a:r>
              <a:rPr sz="1800" spc="-12" smtClean="0">
                <a:cs typeface="Calibri"/>
              </a:rPr>
              <a:t>by</a:t>
            </a:r>
            <a:r>
              <a:rPr lang="en-US" sz="1800" spc="-12" dirty="0" smtClean="0">
                <a:cs typeface="Calibri"/>
              </a:rPr>
              <a:t> </a:t>
            </a:r>
            <a:r>
              <a:rPr sz="1800" spc="-6" smtClean="0">
                <a:cs typeface="Calibri"/>
              </a:rPr>
              <a:t>our</a:t>
            </a:r>
            <a:r>
              <a:rPr sz="1800" spc="-94" smtClean="0">
                <a:cs typeface="Calibri"/>
              </a:rPr>
              <a:t> </a:t>
            </a:r>
            <a:r>
              <a:rPr sz="1800" spc="-6" dirty="0">
                <a:cs typeface="Calibri"/>
              </a:rPr>
              <a:t>clients.</a:t>
            </a:r>
            <a:endParaRPr sz="1800" dirty="0">
              <a:cs typeface="Calibri"/>
            </a:endParaRPr>
          </a:p>
        </p:txBody>
      </p:sp>
      <p:sp>
        <p:nvSpPr>
          <p:cNvPr id="24" name="object 17"/>
          <p:cNvSpPr txBox="1"/>
          <p:nvPr/>
        </p:nvSpPr>
        <p:spPr>
          <a:xfrm>
            <a:off x="6018212" y="5063287"/>
            <a:ext cx="1070754" cy="423912"/>
          </a:xfrm>
          <a:prstGeom prst="rect">
            <a:avLst/>
          </a:prstGeom>
          <a:solidFill>
            <a:srgbClr val="FFC000"/>
          </a:solidFill>
        </p:spPr>
        <p:txBody>
          <a:bodyPr vert="horz" wrap="square" lIns="0" tIns="38812" rIns="0" bIns="0" rtlCol="0">
            <a:spAutoFit/>
          </a:bodyPr>
          <a:lstStyle/>
          <a:p>
            <a:pPr marL="114062">
              <a:spcBef>
                <a:spcPts val="304"/>
              </a:spcBef>
            </a:pPr>
            <a:r>
              <a:rPr sz="2500" b="1" spc="-6" dirty="0">
                <a:solidFill>
                  <a:srgbClr val="181818"/>
                </a:solidFill>
                <a:cs typeface="Calibri"/>
              </a:rPr>
              <a:t>John</a:t>
            </a:r>
            <a:endParaRPr sz="2500" b="1" dirty="0">
              <a:cs typeface="Calibri"/>
            </a:endParaRPr>
          </a:p>
        </p:txBody>
      </p:sp>
      <p:sp>
        <p:nvSpPr>
          <p:cNvPr id="25" name="object 17"/>
          <p:cNvSpPr txBox="1"/>
          <p:nvPr/>
        </p:nvSpPr>
        <p:spPr>
          <a:xfrm>
            <a:off x="3579812" y="5215687"/>
            <a:ext cx="1070754" cy="422313"/>
          </a:xfrm>
          <a:prstGeom prst="rect">
            <a:avLst/>
          </a:prstGeom>
          <a:solidFill>
            <a:srgbClr val="FFC000"/>
          </a:solidFill>
        </p:spPr>
        <p:txBody>
          <a:bodyPr vert="horz" wrap="square" lIns="0" tIns="37229" rIns="0" bIns="0" rtlCol="0">
            <a:spAutoFit/>
          </a:bodyPr>
          <a:lstStyle/>
          <a:p>
            <a:pPr marL="114854">
              <a:spcBef>
                <a:spcPts val="293"/>
              </a:spcBef>
            </a:pPr>
            <a:r>
              <a:rPr sz="2500" b="1" spc="-6" dirty="0">
                <a:solidFill>
                  <a:srgbClr val="181818"/>
                </a:solidFill>
                <a:cs typeface="Calibri"/>
              </a:rPr>
              <a:t>Jason</a:t>
            </a:r>
            <a:endParaRPr sz="2500" dirty="0">
              <a:cs typeface="Calibri"/>
            </a:endParaRPr>
          </a:p>
        </p:txBody>
      </p:sp>
      <p:sp>
        <p:nvSpPr>
          <p:cNvPr id="26" name="object 17"/>
          <p:cNvSpPr txBox="1"/>
          <p:nvPr/>
        </p:nvSpPr>
        <p:spPr>
          <a:xfrm>
            <a:off x="7770812" y="53680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sz="2500" b="1" spc="-19" dirty="0">
                <a:solidFill>
                  <a:srgbClr val="181818"/>
                </a:solidFill>
                <a:cs typeface="Calibri"/>
              </a:rPr>
              <a:t>Mike</a:t>
            </a:r>
            <a:endParaRPr sz="2500" dirty="0">
              <a:cs typeface="Calibri"/>
            </a:endParaRPr>
          </a:p>
        </p:txBody>
      </p:sp>
      <p:sp>
        <p:nvSpPr>
          <p:cNvPr id="27" name="object 17"/>
          <p:cNvSpPr txBox="1"/>
          <p:nvPr/>
        </p:nvSpPr>
        <p:spPr>
          <a:xfrm>
            <a:off x="1751012" y="49108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Tom</a:t>
            </a:r>
            <a:endParaRPr sz="2500" dirty="0">
              <a:cs typeface="Calibri"/>
            </a:endParaRPr>
          </a:p>
        </p:txBody>
      </p:sp>
      <p:sp>
        <p:nvSpPr>
          <p:cNvPr id="28" name="object 17"/>
          <p:cNvSpPr txBox="1"/>
          <p:nvPr/>
        </p:nvSpPr>
        <p:spPr>
          <a:xfrm>
            <a:off x="9371012" y="51394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Lisa</a:t>
            </a:r>
            <a:endParaRPr sz="2500" dirty="0">
              <a:cs typeface="Calibri"/>
            </a:endParaRP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7"/>
          <p:cNvSpPr txBox="1"/>
          <p:nvPr/>
        </p:nvSpPr>
        <p:spPr>
          <a:xfrm>
            <a:off x="6018212" y="5063287"/>
            <a:ext cx="1070754" cy="423912"/>
          </a:xfrm>
          <a:prstGeom prst="rect">
            <a:avLst/>
          </a:prstGeom>
          <a:solidFill>
            <a:srgbClr val="FFC000"/>
          </a:solidFill>
        </p:spPr>
        <p:txBody>
          <a:bodyPr vert="horz" wrap="square" lIns="0" tIns="38812" rIns="0" bIns="0" rtlCol="0">
            <a:spAutoFit/>
          </a:bodyPr>
          <a:lstStyle/>
          <a:p>
            <a:pPr marL="114062">
              <a:spcBef>
                <a:spcPts val="304"/>
              </a:spcBef>
            </a:pPr>
            <a:r>
              <a:rPr sz="2500" b="1" spc="-6" dirty="0">
                <a:solidFill>
                  <a:srgbClr val="181818"/>
                </a:solidFill>
                <a:cs typeface="Calibri"/>
              </a:rPr>
              <a:t>John</a:t>
            </a:r>
            <a:endParaRPr sz="2500" b="1" dirty="0">
              <a:cs typeface="Calibri"/>
            </a:endParaRPr>
          </a:p>
        </p:txBody>
      </p:sp>
      <p:sp>
        <p:nvSpPr>
          <p:cNvPr id="18" name="object 17"/>
          <p:cNvSpPr txBox="1"/>
          <p:nvPr/>
        </p:nvSpPr>
        <p:spPr>
          <a:xfrm>
            <a:off x="3579812" y="5215687"/>
            <a:ext cx="1070754" cy="422313"/>
          </a:xfrm>
          <a:prstGeom prst="rect">
            <a:avLst/>
          </a:prstGeom>
          <a:solidFill>
            <a:srgbClr val="FFC000"/>
          </a:solidFill>
        </p:spPr>
        <p:txBody>
          <a:bodyPr vert="horz" wrap="square" lIns="0" tIns="37229" rIns="0" bIns="0" rtlCol="0">
            <a:spAutoFit/>
          </a:bodyPr>
          <a:lstStyle/>
          <a:p>
            <a:pPr marL="114854">
              <a:spcBef>
                <a:spcPts val="293"/>
              </a:spcBef>
            </a:pPr>
            <a:r>
              <a:rPr sz="2500" b="1" spc="-6" dirty="0">
                <a:solidFill>
                  <a:srgbClr val="181818"/>
                </a:solidFill>
                <a:cs typeface="Calibri"/>
              </a:rPr>
              <a:t>Jason</a:t>
            </a:r>
            <a:endParaRPr sz="2500" dirty="0">
              <a:cs typeface="Calibri"/>
            </a:endParaRPr>
          </a:p>
        </p:txBody>
      </p:sp>
      <p:sp>
        <p:nvSpPr>
          <p:cNvPr id="24" name="object 17"/>
          <p:cNvSpPr txBox="1"/>
          <p:nvPr/>
        </p:nvSpPr>
        <p:spPr>
          <a:xfrm>
            <a:off x="7770812" y="53680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sz="2500" b="1" spc="-19" dirty="0">
                <a:solidFill>
                  <a:srgbClr val="181818"/>
                </a:solidFill>
                <a:cs typeface="Calibri"/>
              </a:rPr>
              <a:t>Mike</a:t>
            </a:r>
            <a:endParaRPr sz="2500" dirty="0">
              <a:cs typeface="Calibri"/>
            </a:endParaRPr>
          </a:p>
        </p:txBody>
      </p:sp>
      <p:sp>
        <p:nvSpPr>
          <p:cNvPr id="25" name="object 17"/>
          <p:cNvSpPr txBox="1"/>
          <p:nvPr/>
        </p:nvSpPr>
        <p:spPr>
          <a:xfrm>
            <a:off x="1751012" y="49108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Tom</a:t>
            </a:r>
            <a:endParaRPr sz="2500" dirty="0">
              <a:cs typeface="Calibri"/>
            </a:endParaRPr>
          </a:p>
        </p:txBody>
      </p:sp>
      <p:sp>
        <p:nvSpPr>
          <p:cNvPr id="26" name="object 17"/>
          <p:cNvSpPr txBox="1"/>
          <p:nvPr/>
        </p:nvSpPr>
        <p:spPr>
          <a:xfrm>
            <a:off x="9371012" y="51394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Lisa</a:t>
            </a:r>
            <a:endParaRPr sz="2500" dirty="0">
              <a:cs typeface="Calibri"/>
            </a:endParaRPr>
          </a:p>
        </p:txBody>
      </p:sp>
      <p:grpSp>
        <p:nvGrpSpPr>
          <p:cNvPr id="3" name="Group 17"/>
          <p:cNvGrpSpPr/>
          <p:nvPr/>
        </p:nvGrpSpPr>
        <p:grpSpPr>
          <a:xfrm>
            <a:off x="989012" y="1600200"/>
            <a:ext cx="9914610" cy="3771900"/>
            <a:chOff x="142202" y="1066800"/>
            <a:chExt cx="12046622" cy="4914900"/>
          </a:xfrm>
        </p:grpSpPr>
        <p:sp>
          <p:nvSpPr>
            <p:cNvPr id="19" name="object 9"/>
            <p:cNvSpPr/>
            <p:nvPr/>
          </p:nvSpPr>
          <p:spPr>
            <a:xfrm>
              <a:off x="9556039" y="1476756"/>
              <a:ext cx="2632785" cy="4390644"/>
            </a:xfrm>
            <a:prstGeom prst="rect">
              <a:avLst/>
            </a:prstGeom>
            <a:blipFill>
              <a:blip r:embed="rId3" cstate="print"/>
              <a:stretch>
                <a:fillRect/>
              </a:stretch>
            </a:blipFill>
          </p:spPr>
          <p:txBody>
            <a:bodyPr wrap="square" lIns="0" tIns="0" rIns="0" bIns="0" rtlCol="0"/>
            <a:lstStyle/>
            <a:p>
              <a:endParaRPr dirty="0"/>
            </a:p>
          </p:txBody>
        </p:sp>
        <p:sp>
          <p:nvSpPr>
            <p:cNvPr id="20" name="object 10"/>
            <p:cNvSpPr/>
            <p:nvPr/>
          </p:nvSpPr>
          <p:spPr>
            <a:xfrm>
              <a:off x="142202" y="1228344"/>
              <a:ext cx="3199567" cy="4753356"/>
            </a:xfrm>
            <a:prstGeom prst="rect">
              <a:avLst/>
            </a:prstGeom>
            <a:blipFill>
              <a:blip r:embed="rId4" cstate="print"/>
              <a:stretch>
                <a:fillRect/>
              </a:stretch>
            </a:blipFill>
          </p:spPr>
          <p:txBody>
            <a:bodyPr wrap="square" lIns="0" tIns="0" rIns="0" bIns="0" rtlCol="0"/>
            <a:lstStyle/>
            <a:p>
              <a:endParaRPr dirty="0"/>
            </a:p>
          </p:txBody>
        </p:sp>
        <p:sp>
          <p:nvSpPr>
            <p:cNvPr id="21" name="object 11"/>
            <p:cNvSpPr/>
            <p:nvPr/>
          </p:nvSpPr>
          <p:spPr>
            <a:xfrm>
              <a:off x="2401198" y="1066800"/>
              <a:ext cx="3327548" cy="4704588"/>
            </a:xfrm>
            <a:prstGeom prst="rect">
              <a:avLst/>
            </a:prstGeom>
            <a:blipFill>
              <a:blip r:embed="rId5" cstate="print"/>
              <a:stretch>
                <a:fillRect/>
              </a:stretch>
            </a:blipFill>
          </p:spPr>
          <p:txBody>
            <a:bodyPr wrap="square" lIns="0" tIns="0" rIns="0" bIns="0" rtlCol="0"/>
            <a:lstStyle/>
            <a:p>
              <a:endParaRPr dirty="0"/>
            </a:p>
          </p:txBody>
        </p:sp>
        <p:sp>
          <p:nvSpPr>
            <p:cNvPr id="22" name="object 12"/>
            <p:cNvSpPr/>
            <p:nvPr/>
          </p:nvSpPr>
          <p:spPr>
            <a:xfrm>
              <a:off x="7418932" y="1184147"/>
              <a:ext cx="3384429" cy="4791456"/>
            </a:xfrm>
            <a:prstGeom prst="rect">
              <a:avLst/>
            </a:prstGeom>
            <a:blipFill>
              <a:blip r:embed="rId6" cstate="print"/>
              <a:stretch>
                <a:fillRect/>
              </a:stretch>
            </a:blipFill>
          </p:spPr>
          <p:txBody>
            <a:bodyPr wrap="square" lIns="0" tIns="0" rIns="0" bIns="0" rtlCol="0"/>
            <a:lstStyle/>
            <a:p>
              <a:endParaRPr dirty="0"/>
            </a:p>
          </p:txBody>
        </p:sp>
        <p:sp>
          <p:nvSpPr>
            <p:cNvPr id="23" name="object 13"/>
            <p:cNvSpPr/>
            <p:nvPr/>
          </p:nvSpPr>
          <p:spPr>
            <a:xfrm>
              <a:off x="5586545" y="1199388"/>
              <a:ext cx="3518507" cy="4486656"/>
            </a:xfrm>
            <a:prstGeom prst="rect">
              <a:avLst/>
            </a:prstGeom>
            <a:blipFill>
              <a:blip r:embed="rId7" cstate="print"/>
              <a:stretch>
                <a:fillRect/>
              </a:stretch>
            </a:blipFill>
          </p:spPr>
          <p:txBody>
            <a:bodyPr wrap="square" lIns="0" tIns="0" rIns="0" bIns="0" rtlCol="0"/>
            <a:lstStyle/>
            <a:p>
              <a:endParaRPr dirty="0"/>
            </a:p>
          </p:txBody>
        </p:sp>
      </p:grpSp>
      <p:sp>
        <p:nvSpPr>
          <p:cNvPr id="2" name="Title 1"/>
          <p:cNvSpPr>
            <a:spLocks noGrp="1"/>
          </p:cNvSpPr>
          <p:nvPr>
            <p:ph type="title"/>
          </p:nvPr>
        </p:nvSpPr>
        <p:spPr/>
        <p:txBody>
          <a:bodyPr/>
          <a:lstStyle/>
          <a:p>
            <a:r>
              <a:rPr lang="en-US" spc="-6" dirty="0" smtClean="0"/>
              <a:t>PROJECT A - </a:t>
            </a:r>
            <a:r>
              <a:rPr lang="en-US" spc="-6" dirty="0" smtClean="0">
                <a:cs typeface="Calibri"/>
              </a:rPr>
              <a:t>FACILITATION</a:t>
            </a:r>
            <a:r>
              <a:rPr lang="en-US" spc="75" dirty="0" smtClean="0">
                <a:cs typeface="Calibri"/>
              </a:rPr>
              <a:t> </a:t>
            </a:r>
            <a:r>
              <a:rPr lang="en-US" spc="-12" dirty="0" smtClean="0">
                <a:cs typeface="Calibri"/>
              </a:rPr>
              <a:t>REVIEW</a:t>
            </a:r>
            <a:endParaRPr lang="en-US" dirty="0"/>
          </a:p>
        </p:txBody>
      </p:sp>
      <p:sp>
        <p:nvSpPr>
          <p:cNvPr id="12" name="Rounded Rectangular Callout 11"/>
          <p:cNvSpPr/>
          <p:nvPr/>
        </p:nvSpPr>
        <p:spPr>
          <a:xfrm>
            <a:off x="1979612" y="4495800"/>
            <a:ext cx="4343400" cy="1828800"/>
          </a:xfrm>
          <a:prstGeom prst="wedgeRoundRectCallout">
            <a:avLst>
              <a:gd name="adj1" fmla="val 84770"/>
              <a:gd name="adj2" fmla="val -151210"/>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bject 16"/>
          <p:cNvSpPr txBox="1"/>
          <p:nvPr/>
        </p:nvSpPr>
        <p:spPr>
          <a:xfrm>
            <a:off x="2208212" y="4724400"/>
            <a:ext cx="3810000" cy="1384995"/>
          </a:xfrm>
          <a:prstGeom prst="rect">
            <a:avLst/>
          </a:prstGeom>
        </p:spPr>
        <p:txBody>
          <a:bodyPr vert="horz" wrap="square" lIns="0" tIns="0" rIns="0" bIns="0" rtlCol="0">
            <a:spAutoFit/>
          </a:bodyPr>
          <a:lstStyle/>
          <a:p>
            <a:pPr marL="15842" marR="6337"/>
            <a:r>
              <a:rPr lang="en-US" sz="1800" spc="-6" dirty="0" smtClean="0">
                <a:cs typeface="Calibri"/>
              </a:rPr>
              <a:t>That </a:t>
            </a:r>
            <a:r>
              <a:rPr lang="en-US" sz="1800" dirty="0" smtClean="0">
                <a:cs typeface="Calibri"/>
              </a:rPr>
              <a:t>is </a:t>
            </a:r>
            <a:r>
              <a:rPr lang="en-US" sz="1800" spc="-6" dirty="0" smtClean="0">
                <a:cs typeface="Calibri"/>
              </a:rPr>
              <a:t>good. </a:t>
            </a:r>
            <a:r>
              <a:rPr lang="en-US" sz="1800" spc="-31" dirty="0" smtClean="0">
                <a:cs typeface="Calibri"/>
              </a:rPr>
              <a:t>We </a:t>
            </a:r>
            <a:r>
              <a:rPr lang="en-US" sz="1800" spc="-6" dirty="0" smtClean="0">
                <a:cs typeface="Calibri"/>
              </a:rPr>
              <a:t>now need </a:t>
            </a:r>
            <a:r>
              <a:rPr lang="en-US" sz="1800" spc="-12" dirty="0" smtClean="0">
                <a:cs typeface="Calibri"/>
              </a:rPr>
              <a:t>to ensure </a:t>
            </a:r>
            <a:r>
              <a:rPr lang="en-US" sz="1800" spc="-6" dirty="0" smtClean="0">
                <a:cs typeface="Calibri"/>
              </a:rPr>
              <a:t>that they </a:t>
            </a:r>
            <a:r>
              <a:rPr lang="en-US" sz="1800" spc="-12" dirty="0" smtClean="0">
                <a:cs typeface="Calibri"/>
              </a:rPr>
              <a:t>are reviewed </a:t>
            </a:r>
            <a:r>
              <a:rPr lang="en-US" sz="1800" spc="-6" dirty="0" smtClean="0">
                <a:cs typeface="Calibri"/>
              </a:rPr>
              <a:t>and </a:t>
            </a:r>
            <a:r>
              <a:rPr lang="en-US" sz="1800" spc="-12" dirty="0" smtClean="0">
                <a:cs typeface="Calibri"/>
              </a:rPr>
              <a:t>approved by </a:t>
            </a:r>
            <a:r>
              <a:rPr lang="en-US" sz="1800" spc="-6" dirty="0" smtClean="0">
                <a:cs typeface="Calibri"/>
              </a:rPr>
              <a:t>the client. This </a:t>
            </a:r>
            <a:r>
              <a:rPr lang="en-US" sz="1800" dirty="0" smtClean="0">
                <a:cs typeface="Calibri"/>
              </a:rPr>
              <a:t>is a </a:t>
            </a:r>
            <a:r>
              <a:rPr lang="en-US" sz="1800" spc="-12" dirty="0" smtClean="0">
                <a:cs typeface="Calibri"/>
              </a:rPr>
              <a:t>huge project</a:t>
            </a:r>
            <a:r>
              <a:rPr lang="en-US" sz="1800" spc="62" dirty="0" smtClean="0">
                <a:cs typeface="Calibri"/>
              </a:rPr>
              <a:t> </a:t>
            </a:r>
            <a:r>
              <a:rPr lang="en-US" sz="1800" spc="-6" dirty="0" smtClean="0">
                <a:cs typeface="Calibri"/>
              </a:rPr>
              <a:t>worth $1million. Hence, we need </a:t>
            </a:r>
            <a:r>
              <a:rPr lang="en-US" sz="1800" spc="-12" dirty="0" smtClean="0">
                <a:cs typeface="Calibri"/>
              </a:rPr>
              <a:t>to </a:t>
            </a:r>
            <a:r>
              <a:rPr lang="en-US" sz="1800" spc="-6" dirty="0" smtClean="0">
                <a:cs typeface="Calibri"/>
              </a:rPr>
              <a:t>be </a:t>
            </a:r>
            <a:r>
              <a:rPr lang="en-US" sz="1800" spc="-12" dirty="0" smtClean="0">
                <a:cs typeface="Calibri"/>
              </a:rPr>
              <a:t>sure </a:t>
            </a:r>
            <a:r>
              <a:rPr lang="en-US" sz="1800" spc="-6" dirty="0" smtClean="0">
                <a:cs typeface="Calibri"/>
              </a:rPr>
              <a:t>that we </a:t>
            </a:r>
            <a:r>
              <a:rPr lang="en-US" sz="1800" spc="-19" dirty="0" smtClean="0">
                <a:cs typeface="Calibri"/>
              </a:rPr>
              <a:t>have </a:t>
            </a:r>
            <a:r>
              <a:rPr lang="en-US" sz="1800" spc="-12" dirty="0" smtClean="0">
                <a:cs typeface="Calibri"/>
              </a:rPr>
              <a:t>captured </a:t>
            </a:r>
            <a:r>
              <a:rPr lang="en-US" sz="1800" spc="-6" dirty="0" smtClean="0">
                <a:cs typeface="Calibri"/>
              </a:rPr>
              <a:t>the client </a:t>
            </a:r>
            <a:r>
              <a:rPr lang="en-US" sz="1800" spc="-12" dirty="0" smtClean="0">
                <a:cs typeface="Calibri"/>
              </a:rPr>
              <a:t>requirements</a:t>
            </a:r>
            <a:r>
              <a:rPr lang="en-US" sz="1800" spc="25" dirty="0" smtClean="0">
                <a:cs typeface="Calibri"/>
              </a:rPr>
              <a:t> </a:t>
            </a:r>
            <a:r>
              <a:rPr lang="en-US" sz="1800" spc="-25" dirty="0" smtClean="0">
                <a:cs typeface="Calibri"/>
              </a:rPr>
              <a:t>accurately.</a:t>
            </a:r>
            <a:endParaRPr lang="en-US" sz="1800" dirty="0">
              <a:cs typeface="Calibri"/>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7"/>
          <p:cNvGrpSpPr/>
          <p:nvPr/>
        </p:nvGrpSpPr>
        <p:grpSpPr>
          <a:xfrm>
            <a:off x="989012" y="1600200"/>
            <a:ext cx="9914610" cy="3771900"/>
            <a:chOff x="142202" y="1066800"/>
            <a:chExt cx="12046622" cy="4914900"/>
          </a:xfrm>
        </p:grpSpPr>
        <p:sp>
          <p:nvSpPr>
            <p:cNvPr id="19" name="object 9"/>
            <p:cNvSpPr/>
            <p:nvPr/>
          </p:nvSpPr>
          <p:spPr>
            <a:xfrm>
              <a:off x="9556039" y="1476756"/>
              <a:ext cx="2632785" cy="4390644"/>
            </a:xfrm>
            <a:prstGeom prst="rect">
              <a:avLst/>
            </a:prstGeom>
            <a:blipFill>
              <a:blip r:embed="rId3" cstate="print"/>
              <a:stretch>
                <a:fillRect/>
              </a:stretch>
            </a:blipFill>
          </p:spPr>
          <p:txBody>
            <a:bodyPr wrap="square" lIns="0" tIns="0" rIns="0" bIns="0" rtlCol="0"/>
            <a:lstStyle/>
            <a:p>
              <a:endParaRPr dirty="0"/>
            </a:p>
          </p:txBody>
        </p:sp>
        <p:sp>
          <p:nvSpPr>
            <p:cNvPr id="20" name="object 10"/>
            <p:cNvSpPr/>
            <p:nvPr/>
          </p:nvSpPr>
          <p:spPr>
            <a:xfrm>
              <a:off x="142202" y="1228344"/>
              <a:ext cx="3199567" cy="4753356"/>
            </a:xfrm>
            <a:prstGeom prst="rect">
              <a:avLst/>
            </a:prstGeom>
            <a:blipFill>
              <a:blip r:embed="rId4" cstate="print"/>
              <a:stretch>
                <a:fillRect/>
              </a:stretch>
            </a:blipFill>
          </p:spPr>
          <p:txBody>
            <a:bodyPr wrap="square" lIns="0" tIns="0" rIns="0" bIns="0" rtlCol="0"/>
            <a:lstStyle/>
            <a:p>
              <a:endParaRPr dirty="0"/>
            </a:p>
          </p:txBody>
        </p:sp>
        <p:sp>
          <p:nvSpPr>
            <p:cNvPr id="21" name="object 11"/>
            <p:cNvSpPr/>
            <p:nvPr/>
          </p:nvSpPr>
          <p:spPr>
            <a:xfrm>
              <a:off x="2401198" y="1066800"/>
              <a:ext cx="3327548" cy="4704588"/>
            </a:xfrm>
            <a:prstGeom prst="rect">
              <a:avLst/>
            </a:prstGeom>
            <a:blipFill>
              <a:blip r:embed="rId5" cstate="print"/>
              <a:stretch>
                <a:fillRect/>
              </a:stretch>
            </a:blipFill>
          </p:spPr>
          <p:txBody>
            <a:bodyPr wrap="square" lIns="0" tIns="0" rIns="0" bIns="0" rtlCol="0"/>
            <a:lstStyle/>
            <a:p>
              <a:endParaRPr dirty="0"/>
            </a:p>
          </p:txBody>
        </p:sp>
        <p:sp>
          <p:nvSpPr>
            <p:cNvPr id="22" name="object 12"/>
            <p:cNvSpPr/>
            <p:nvPr/>
          </p:nvSpPr>
          <p:spPr>
            <a:xfrm>
              <a:off x="7418932" y="1184147"/>
              <a:ext cx="3384429" cy="4791456"/>
            </a:xfrm>
            <a:prstGeom prst="rect">
              <a:avLst/>
            </a:prstGeom>
            <a:blipFill>
              <a:blip r:embed="rId6" cstate="print"/>
              <a:stretch>
                <a:fillRect/>
              </a:stretch>
            </a:blipFill>
          </p:spPr>
          <p:txBody>
            <a:bodyPr wrap="square" lIns="0" tIns="0" rIns="0" bIns="0" rtlCol="0"/>
            <a:lstStyle/>
            <a:p>
              <a:endParaRPr dirty="0"/>
            </a:p>
          </p:txBody>
        </p:sp>
        <p:sp>
          <p:nvSpPr>
            <p:cNvPr id="23" name="object 13"/>
            <p:cNvSpPr/>
            <p:nvPr/>
          </p:nvSpPr>
          <p:spPr>
            <a:xfrm>
              <a:off x="5586545" y="1199388"/>
              <a:ext cx="3518507" cy="4486656"/>
            </a:xfrm>
            <a:prstGeom prst="rect">
              <a:avLst/>
            </a:prstGeom>
            <a:blipFill>
              <a:blip r:embed="rId7" cstate="print"/>
              <a:stretch>
                <a:fillRect/>
              </a:stretch>
            </a:blipFill>
          </p:spPr>
          <p:txBody>
            <a:bodyPr wrap="square" lIns="0" tIns="0" rIns="0" bIns="0" rtlCol="0"/>
            <a:lstStyle/>
            <a:p>
              <a:endParaRPr dirty="0"/>
            </a:p>
          </p:txBody>
        </p:sp>
      </p:grpSp>
      <p:sp>
        <p:nvSpPr>
          <p:cNvPr id="2" name="Title 1"/>
          <p:cNvSpPr>
            <a:spLocks noGrp="1"/>
          </p:cNvSpPr>
          <p:nvPr>
            <p:ph type="title"/>
          </p:nvPr>
        </p:nvSpPr>
        <p:spPr/>
        <p:txBody>
          <a:bodyPr/>
          <a:lstStyle/>
          <a:p>
            <a:r>
              <a:rPr lang="en-US" spc="-6" dirty="0" smtClean="0"/>
              <a:t>PROJECT A - </a:t>
            </a:r>
            <a:r>
              <a:rPr lang="en-US" spc="-6" dirty="0" smtClean="0">
                <a:cs typeface="Calibri"/>
              </a:rPr>
              <a:t>FACILITATION</a:t>
            </a:r>
            <a:r>
              <a:rPr lang="en-US" spc="75" dirty="0" smtClean="0">
                <a:cs typeface="Calibri"/>
              </a:rPr>
              <a:t> </a:t>
            </a:r>
            <a:r>
              <a:rPr lang="en-US" spc="-12" dirty="0" smtClean="0">
                <a:cs typeface="Calibri"/>
              </a:rPr>
              <a:t>REVIEW</a:t>
            </a:r>
            <a:endParaRPr lang="en-US" dirty="0"/>
          </a:p>
        </p:txBody>
      </p:sp>
      <p:sp>
        <p:nvSpPr>
          <p:cNvPr id="15" name="object 15"/>
          <p:cNvSpPr/>
          <p:nvPr/>
        </p:nvSpPr>
        <p:spPr>
          <a:xfrm>
            <a:off x="4265613" y="2362200"/>
            <a:ext cx="1828800" cy="1371600"/>
          </a:xfrm>
          <a:custGeom>
            <a:avLst/>
            <a:gdLst/>
            <a:ahLst/>
            <a:cxnLst/>
            <a:rect l="l" t="t" r="r" b="b"/>
            <a:pathLst>
              <a:path w="2582545" h="1851660">
                <a:moveTo>
                  <a:pt x="2374773" y="604520"/>
                </a:moveTo>
                <a:lnTo>
                  <a:pt x="600328" y="604520"/>
                </a:lnTo>
                <a:lnTo>
                  <a:pt x="552670" y="610004"/>
                </a:lnTo>
                <a:lnTo>
                  <a:pt x="508930" y="625627"/>
                </a:lnTo>
                <a:lnTo>
                  <a:pt x="470353" y="650146"/>
                </a:lnTo>
                <a:lnTo>
                  <a:pt x="438183" y="682316"/>
                </a:lnTo>
                <a:lnTo>
                  <a:pt x="413664" y="720893"/>
                </a:lnTo>
                <a:lnTo>
                  <a:pt x="398041" y="764633"/>
                </a:lnTo>
                <a:lnTo>
                  <a:pt x="392556" y="812291"/>
                </a:lnTo>
                <a:lnTo>
                  <a:pt x="392556" y="1643380"/>
                </a:lnTo>
                <a:lnTo>
                  <a:pt x="398041" y="1691038"/>
                </a:lnTo>
                <a:lnTo>
                  <a:pt x="413664" y="1734778"/>
                </a:lnTo>
                <a:lnTo>
                  <a:pt x="438183" y="1773355"/>
                </a:lnTo>
                <a:lnTo>
                  <a:pt x="470353" y="1805525"/>
                </a:lnTo>
                <a:lnTo>
                  <a:pt x="508930" y="1830044"/>
                </a:lnTo>
                <a:lnTo>
                  <a:pt x="552670" y="1845667"/>
                </a:lnTo>
                <a:lnTo>
                  <a:pt x="600328" y="1851152"/>
                </a:lnTo>
                <a:lnTo>
                  <a:pt x="2374773" y="1851152"/>
                </a:lnTo>
                <a:lnTo>
                  <a:pt x="2422431" y="1845667"/>
                </a:lnTo>
                <a:lnTo>
                  <a:pt x="2466171" y="1830044"/>
                </a:lnTo>
                <a:lnTo>
                  <a:pt x="2504748" y="1805525"/>
                </a:lnTo>
                <a:lnTo>
                  <a:pt x="2536918" y="1773355"/>
                </a:lnTo>
                <a:lnTo>
                  <a:pt x="2561437" y="1734778"/>
                </a:lnTo>
                <a:lnTo>
                  <a:pt x="2577060" y="1691038"/>
                </a:lnTo>
                <a:lnTo>
                  <a:pt x="2582544" y="1643380"/>
                </a:lnTo>
                <a:lnTo>
                  <a:pt x="2582544" y="812291"/>
                </a:lnTo>
                <a:lnTo>
                  <a:pt x="2577060" y="764633"/>
                </a:lnTo>
                <a:lnTo>
                  <a:pt x="2561437" y="720893"/>
                </a:lnTo>
                <a:lnTo>
                  <a:pt x="2536918" y="682316"/>
                </a:lnTo>
                <a:lnTo>
                  <a:pt x="2504748" y="650146"/>
                </a:lnTo>
                <a:lnTo>
                  <a:pt x="2466171" y="625627"/>
                </a:lnTo>
                <a:lnTo>
                  <a:pt x="2422431" y="610004"/>
                </a:lnTo>
                <a:lnTo>
                  <a:pt x="2374773" y="604520"/>
                </a:lnTo>
                <a:close/>
              </a:path>
              <a:path w="2582545" h="1851660">
                <a:moveTo>
                  <a:pt x="0" y="0"/>
                </a:moveTo>
                <a:lnTo>
                  <a:pt x="757554" y="604520"/>
                </a:lnTo>
                <a:lnTo>
                  <a:pt x="1305052" y="604520"/>
                </a:lnTo>
                <a:lnTo>
                  <a:pt x="0" y="0"/>
                </a:lnTo>
                <a:close/>
              </a:path>
            </a:pathLst>
          </a:custGeom>
          <a:solidFill>
            <a:schemeClr val="accent4"/>
          </a:solidFill>
        </p:spPr>
        <p:txBody>
          <a:bodyPr wrap="square" lIns="0" tIns="0" rIns="0" bIns="0" rtlCol="0"/>
          <a:lstStyle/>
          <a:p>
            <a:endParaRPr dirty="0"/>
          </a:p>
        </p:txBody>
      </p:sp>
      <p:sp>
        <p:nvSpPr>
          <p:cNvPr id="16" name="object 16"/>
          <p:cNvSpPr txBox="1"/>
          <p:nvPr/>
        </p:nvSpPr>
        <p:spPr>
          <a:xfrm>
            <a:off x="3884612" y="3124200"/>
            <a:ext cx="2895600" cy="276999"/>
          </a:xfrm>
          <a:prstGeom prst="rect">
            <a:avLst/>
          </a:prstGeom>
        </p:spPr>
        <p:txBody>
          <a:bodyPr vert="horz" wrap="square" lIns="0" tIns="0" rIns="0" bIns="0" rtlCol="0">
            <a:spAutoFit/>
          </a:bodyPr>
          <a:lstStyle/>
          <a:p>
            <a:pPr marL="15842" marR="6337" algn="ctr"/>
            <a:r>
              <a:rPr lang="en-US" sz="1800" dirty="0" smtClean="0">
                <a:cs typeface="Calibri"/>
              </a:rPr>
              <a:t>Sure.</a:t>
            </a:r>
            <a:endParaRPr sz="1800" dirty="0">
              <a:cs typeface="Calibri"/>
            </a:endParaRPr>
          </a:p>
        </p:txBody>
      </p:sp>
      <p:sp>
        <p:nvSpPr>
          <p:cNvPr id="12" name="object 17"/>
          <p:cNvSpPr txBox="1"/>
          <p:nvPr/>
        </p:nvSpPr>
        <p:spPr>
          <a:xfrm>
            <a:off x="6018212" y="5063287"/>
            <a:ext cx="1070754" cy="423912"/>
          </a:xfrm>
          <a:prstGeom prst="rect">
            <a:avLst/>
          </a:prstGeom>
          <a:solidFill>
            <a:srgbClr val="FFC000"/>
          </a:solidFill>
        </p:spPr>
        <p:txBody>
          <a:bodyPr vert="horz" wrap="square" lIns="0" tIns="38812" rIns="0" bIns="0" rtlCol="0">
            <a:spAutoFit/>
          </a:bodyPr>
          <a:lstStyle/>
          <a:p>
            <a:pPr marL="114062">
              <a:spcBef>
                <a:spcPts val="304"/>
              </a:spcBef>
            </a:pPr>
            <a:r>
              <a:rPr sz="2500" b="1" spc="-6" dirty="0">
                <a:solidFill>
                  <a:srgbClr val="181818"/>
                </a:solidFill>
                <a:cs typeface="Calibri"/>
              </a:rPr>
              <a:t>John</a:t>
            </a:r>
            <a:endParaRPr sz="2500" b="1" dirty="0">
              <a:cs typeface="Calibri"/>
            </a:endParaRPr>
          </a:p>
        </p:txBody>
      </p:sp>
      <p:sp>
        <p:nvSpPr>
          <p:cNvPr id="13" name="object 17"/>
          <p:cNvSpPr txBox="1"/>
          <p:nvPr/>
        </p:nvSpPr>
        <p:spPr>
          <a:xfrm>
            <a:off x="3579812" y="5215687"/>
            <a:ext cx="1070754" cy="422313"/>
          </a:xfrm>
          <a:prstGeom prst="rect">
            <a:avLst/>
          </a:prstGeom>
          <a:solidFill>
            <a:srgbClr val="FFC000"/>
          </a:solidFill>
        </p:spPr>
        <p:txBody>
          <a:bodyPr vert="horz" wrap="square" lIns="0" tIns="37229" rIns="0" bIns="0" rtlCol="0">
            <a:spAutoFit/>
          </a:bodyPr>
          <a:lstStyle/>
          <a:p>
            <a:pPr marL="114854">
              <a:spcBef>
                <a:spcPts val="293"/>
              </a:spcBef>
            </a:pPr>
            <a:r>
              <a:rPr sz="2500" b="1" spc="-6" dirty="0">
                <a:solidFill>
                  <a:srgbClr val="181818"/>
                </a:solidFill>
                <a:cs typeface="Calibri"/>
              </a:rPr>
              <a:t>Jason</a:t>
            </a:r>
            <a:endParaRPr sz="2500" dirty="0">
              <a:cs typeface="Calibri"/>
            </a:endParaRPr>
          </a:p>
        </p:txBody>
      </p:sp>
      <p:sp>
        <p:nvSpPr>
          <p:cNvPr id="14" name="object 17"/>
          <p:cNvSpPr txBox="1"/>
          <p:nvPr/>
        </p:nvSpPr>
        <p:spPr>
          <a:xfrm>
            <a:off x="7770812" y="53680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sz="2500" b="1" spc="-19" dirty="0">
                <a:solidFill>
                  <a:srgbClr val="181818"/>
                </a:solidFill>
                <a:cs typeface="Calibri"/>
              </a:rPr>
              <a:t>Mike</a:t>
            </a:r>
            <a:endParaRPr sz="2500" dirty="0">
              <a:cs typeface="Calibri"/>
            </a:endParaRPr>
          </a:p>
        </p:txBody>
      </p:sp>
      <p:sp>
        <p:nvSpPr>
          <p:cNvPr id="18" name="object 17"/>
          <p:cNvSpPr txBox="1"/>
          <p:nvPr/>
        </p:nvSpPr>
        <p:spPr>
          <a:xfrm>
            <a:off x="1751012" y="49108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Tom</a:t>
            </a:r>
            <a:endParaRPr sz="2500" dirty="0">
              <a:cs typeface="Calibri"/>
            </a:endParaRPr>
          </a:p>
        </p:txBody>
      </p:sp>
      <p:sp>
        <p:nvSpPr>
          <p:cNvPr id="24" name="object 17"/>
          <p:cNvSpPr txBox="1"/>
          <p:nvPr/>
        </p:nvSpPr>
        <p:spPr>
          <a:xfrm>
            <a:off x="9371012" y="51394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Lisa</a:t>
            </a:r>
            <a:endParaRPr sz="2500" dirty="0">
              <a:cs typeface="Calibri"/>
            </a:endParaRP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7"/>
          <p:cNvSpPr txBox="1"/>
          <p:nvPr/>
        </p:nvSpPr>
        <p:spPr>
          <a:xfrm>
            <a:off x="6018212" y="5063287"/>
            <a:ext cx="1070754" cy="423912"/>
          </a:xfrm>
          <a:prstGeom prst="rect">
            <a:avLst/>
          </a:prstGeom>
          <a:solidFill>
            <a:srgbClr val="FFC000"/>
          </a:solidFill>
        </p:spPr>
        <p:txBody>
          <a:bodyPr vert="horz" wrap="square" lIns="0" tIns="38812" rIns="0" bIns="0" rtlCol="0">
            <a:spAutoFit/>
          </a:bodyPr>
          <a:lstStyle/>
          <a:p>
            <a:pPr marL="114062">
              <a:spcBef>
                <a:spcPts val="304"/>
              </a:spcBef>
            </a:pPr>
            <a:r>
              <a:rPr sz="2500" b="1" spc="-6" dirty="0">
                <a:solidFill>
                  <a:srgbClr val="181818"/>
                </a:solidFill>
                <a:cs typeface="Calibri"/>
              </a:rPr>
              <a:t>John</a:t>
            </a:r>
            <a:endParaRPr sz="2500" b="1" dirty="0">
              <a:cs typeface="Calibri"/>
            </a:endParaRPr>
          </a:p>
        </p:txBody>
      </p:sp>
      <p:sp>
        <p:nvSpPr>
          <p:cNvPr id="15" name="object 17"/>
          <p:cNvSpPr txBox="1"/>
          <p:nvPr/>
        </p:nvSpPr>
        <p:spPr>
          <a:xfrm>
            <a:off x="3579812" y="5215687"/>
            <a:ext cx="1070754" cy="422313"/>
          </a:xfrm>
          <a:prstGeom prst="rect">
            <a:avLst/>
          </a:prstGeom>
          <a:solidFill>
            <a:srgbClr val="FFC000"/>
          </a:solidFill>
        </p:spPr>
        <p:txBody>
          <a:bodyPr vert="horz" wrap="square" lIns="0" tIns="37229" rIns="0" bIns="0" rtlCol="0">
            <a:spAutoFit/>
          </a:bodyPr>
          <a:lstStyle/>
          <a:p>
            <a:pPr marL="114854">
              <a:spcBef>
                <a:spcPts val="293"/>
              </a:spcBef>
            </a:pPr>
            <a:r>
              <a:rPr sz="2500" b="1" spc="-6" dirty="0">
                <a:solidFill>
                  <a:srgbClr val="181818"/>
                </a:solidFill>
                <a:cs typeface="Calibri"/>
              </a:rPr>
              <a:t>Jason</a:t>
            </a:r>
            <a:endParaRPr sz="2500" dirty="0">
              <a:cs typeface="Calibri"/>
            </a:endParaRPr>
          </a:p>
        </p:txBody>
      </p:sp>
      <p:sp>
        <p:nvSpPr>
          <p:cNvPr id="18" name="object 17"/>
          <p:cNvSpPr txBox="1"/>
          <p:nvPr/>
        </p:nvSpPr>
        <p:spPr>
          <a:xfrm>
            <a:off x="7770812" y="53680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sz="2500" b="1" spc="-19" dirty="0">
                <a:solidFill>
                  <a:srgbClr val="181818"/>
                </a:solidFill>
                <a:cs typeface="Calibri"/>
              </a:rPr>
              <a:t>Mike</a:t>
            </a:r>
            <a:endParaRPr sz="2500" dirty="0">
              <a:cs typeface="Calibri"/>
            </a:endParaRPr>
          </a:p>
        </p:txBody>
      </p:sp>
      <p:sp>
        <p:nvSpPr>
          <p:cNvPr id="24" name="object 17"/>
          <p:cNvSpPr txBox="1"/>
          <p:nvPr/>
        </p:nvSpPr>
        <p:spPr>
          <a:xfrm>
            <a:off x="1751012" y="49108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Tom</a:t>
            </a:r>
            <a:endParaRPr sz="2500" dirty="0">
              <a:cs typeface="Calibri"/>
            </a:endParaRPr>
          </a:p>
        </p:txBody>
      </p:sp>
      <p:sp>
        <p:nvSpPr>
          <p:cNvPr id="25" name="object 17"/>
          <p:cNvSpPr txBox="1"/>
          <p:nvPr/>
        </p:nvSpPr>
        <p:spPr>
          <a:xfrm>
            <a:off x="9371012" y="51394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Lisa</a:t>
            </a:r>
            <a:endParaRPr sz="2500" dirty="0">
              <a:cs typeface="Calibri"/>
            </a:endParaRPr>
          </a:p>
        </p:txBody>
      </p:sp>
      <p:grpSp>
        <p:nvGrpSpPr>
          <p:cNvPr id="3" name="Group 17"/>
          <p:cNvGrpSpPr/>
          <p:nvPr/>
        </p:nvGrpSpPr>
        <p:grpSpPr>
          <a:xfrm>
            <a:off x="989012" y="1600200"/>
            <a:ext cx="9914610" cy="3771900"/>
            <a:chOff x="142202" y="1066800"/>
            <a:chExt cx="12046622" cy="4914900"/>
          </a:xfrm>
        </p:grpSpPr>
        <p:sp>
          <p:nvSpPr>
            <p:cNvPr id="19" name="object 9"/>
            <p:cNvSpPr/>
            <p:nvPr/>
          </p:nvSpPr>
          <p:spPr>
            <a:xfrm>
              <a:off x="9556039" y="1476756"/>
              <a:ext cx="2632785" cy="4390644"/>
            </a:xfrm>
            <a:prstGeom prst="rect">
              <a:avLst/>
            </a:prstGeom>
            <a:blipFill>
              <a:blip r:embed="rId3" cstate="print"/>
              <a:stretch>
                <a:fillRect/>
              </a:stretch>
            </a:blipFill>
          </p:spPr>
          <p:txBody>
            <a:bodyPr wrap="square" lIns="0" tIns="0" rIns="0" bIns="0" rtlCol="0"/>
            <a:lstStyle/>
            <a:p>
              <a:endParaRPr dirty="0"/>
            </a:p>
          </p:txBody>
        </p:sp>
        <p:sp>
          <p:nvSpPr>
            <p:cNvPr id="20" name="object 10"/>
            <p:cNvSpPr/>
            <p:nvPr/>
          </p:nvSpPr>
          <p:spPr>
            <a:xfrm>
              <a:off x="142202" y="1228344"/>
              <a:ext cx="3199567" cy="4753356"/>
            </a:xfrm>
            <a:prstGeom prst="rect">
              <a:avLst/>
            </a:prstGeom>
            <a:blipFill>
              <a:blip r:embed="rId4" cstate="print"/>
              <a:stretch>
                <a:fillRect/>
              </a:stretch>
            </a:blipFill>
          </p:spPr>
          <p:txBody>
            <a:bodyPr wrap="square" lIns="0" tIns="0" rIns="0" bIns="0" rtlCol="0"/>
            <a:lstStyle/>
            <a:p>
              <a:endParaRPr dirty="0"/>
            </a:p>
          </p:txBody>
        </p:sp>
        <p:sp>
          <p:nvSpPr>
            <p:cNvPr id="21" name="object 11"/>
            <p:cNvSpPr/>
            <p:nvPr/>
          </p:nvSpPr>
          <p:spPr>
            <a:xfrm>
              <a:off x="2401198" y="1066800"/>
              <a:ext cx="3327548" cy="4704588"/>
            </a:xfrm>
            <a:prstGeom prst="rect">
              <a:avLst/>
            </a:prstGeom>
            <a:blipFill>
              <a:blip r:embed="rId5" cstate="print"/>
              <a:stretch>
                <a:fillRect/>
              </a:stretch>
            </a:blipFill>
          </p:spPr>
          <p:txBody>
            <a:bodyPr wrap="square" lIns="0" tIns="0" rIns="0" bIns="0" rtlCol="0"/>
            <a:lstStyle/>
            <a:p>
              <a:endParaRPr dirty="0"/>
            </a:p>
          </p:txBody>
        </p:sp>
        <p:sp>
          <p:nvSpPr>
            <p:cNvPr id="22" name="object 12"/>
            <p:cNvSpPr/>
            <p:nvPr/>
          </p:nvSpPr>
          <p:spPr>
            <a:xfrm>
              <a:off x="7418932" y="1184147"/>
              <a:ext cx="3384429" cy="4791456"/>
            </a:xfrm>
            <a:prstGeom prst="rect">
              <a:avLst/>
            </a:prstGeom>
            <a:blipFill>
              <a:blip r:embed="rId6" cstate="print"/>
              <a:stretch>
                <a:fillRect/>
              </a:stretch>
            </a:blipFill>
          </p:spPr>
          <p:txBody>
            <a:bodyPr wrap="square" lIns="0" tIns="0" rIns="0" bIns="0" rtlCol="0"/>
            <a:lstStyle/>
            <a:p>
              <a:endParaRPr dirty="0"/>
            </a:p>
          </p:txBody>
        </p:sp>
        <p:sp>
          <p:nvSpPr>
            <p:cNvPr id="23" name="object 13"/>
            <p:cNvSpPr/>
            <p:nvPr/>
          </p:nvSpPr>
          <p:spPr>
            <a:xfrm>
              <a:off x="5586545" y="1199388"/>
              <a:ext cx="3518507" cy="4486656"/>
            </a:xfrm>
            <a:prstGeom prst="rect">
              <a:avLst/>
            </a:prstGeom>
            <a:blipFill>
              <a:blip r:embed="rId7" cstate="print"/>
              <a:stretch>
                <a:fillRect/>
              </a:stretch>
            </a:blipFill>
          </p:spPr>
          <p:txBody>
            <a:bodyPr wrap="square" lIns="0" tIns="0" rIns="0" bIns="0" rtlCol="0"/>
            <a:lstStyle/>
            <a:p>
              <a:endParaRPr dirty="0"/>
            </a:p>
          </p:txBody>
        </p:sp>
      </p:grpSp>
      <p:sp>
        <p:nvSpPr>
          <p:cNvPr id="2" name="Title 1"/>
          <p:cNvSpPr>
            <a:spLocks noGrp="1"/>
          </p:cNvSpPr>
          <p:nvPr>
            <p:ph type="title"/>
          </p:nvPr>
        </p:nvSpPr>
        <p:spPr/>
        <p:txBody>
          <a:bodyPr/>
          <a:lstStyle/>
          <a:p>
            <a:r>
              <a:rPr lang="en-US" spc="-6" dirty="0" smtClean="0"/>
              <a:t>PROJECT A - </a:t>
            </a:r>
            <a:r>
              <a:rPr lang="en-US" spc="-6" dirty="0" smtClean="0">
                <a:cs typeface="Calibri"/>
              </a:rPr>
              <a:t>FACILITATION</a:t>
            </a:r>
            <a:r>
              <a:rPr lang="en-US" spc="75" dirty="0" smtClean="0">
                <a:cs typeface="Calibri"/>
              </a:rPr>
              <a:t> </a:t>
            </a:r>
            <a:r>
              <a:rPr lang="en-US" spc="-12" dirty="0" smtClean="0">
                <a:cs typeface="Calibri"/>
              </a:rPr>
              <a:t>REVIEW</a:t>
            </a:r>
            <a:endParaRPr lang="en-US" dirty="0"/>
          </a:p>
        </p:txBody>
      </p:sp>
      <p:sp>
        <p:nvSpPr>
          <p:cNvPr id="12" name="Rounded Rectangular Callout 11"/>
          <p:cNvSpPr/>
          <p:nvPr/>
        </p:nvSpPr>
        <p:spPr>
          <a:xfrm>
            <a:off x="2132012" y="4495800"/>
            <a:ext cx="4191000" cy="1295400"/>
          </a:xfrm>
          <a:prstGeom prst="wedgeRoundRectCallout">
            <a:avLst>
              <a:gd name="adj1" fmla="val 84770"/>
              <a:gd name="adj2" fmla="val -188781"/>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bject 16"/>
          <p:cNvSpPr txBox="1"/>
          <p:nvPr/>
        </p:nvSpPr>
        <p:spPr>
          <a:xfrm>
            <a:off x="2360612" y="4648200"/>
            <a:ext cx="3810000" cy="1107996"/>
          </a:xfrm>
          <a:prstGeom prst="rect">
            <a:avLst/>
          </a:prstGeom>
        </p:spPr>
        <p:txBody>
          <a:bodyPr vert="horz" wrap="square" lIns="0" tIns="0" rIns="0" bIns="0" rtlCol="0">
            <a:spAutoFit/>
          </a:bodyPr>
          <a:lstStyle/>
          <a:p>
            <a:pPr marL="15842" marR="6337"/>
            <a:r>
              <a:rPr lang="en-US" sz="1800" spc="-6" dirty="0" smtClean="0">
                <a:cs typeface="Calibri"/>
              </a:rPr>
              <a:t>Jason, I want you to arrange a facilitation review and John can be the Review Leader. The clients, two of the senior team members, Tom and Lisa and, of course you, can take part in the review.</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7"/>
          <p:cNvSpPr txBox="1"/>
          <p:nvPr/>
        </p:nvSpPr>
        <p:spPr>
          <a:xfrm>
            <a:off x="6018212" y="5063287"/>
            <a:ext cx="1070754" cy="423912"/>
          </a:xfrm>
          <a:prstGeom prst="rect">
            <a:avLst/>
          </a:prstGeom>
          <a:solidFill>
            <a:srgbClr val="FFC000"/>
          </a:solidFill>
        </p:spPr>
        <p:txBody>
          <a:bodyPr vert="horz" wrap="square" lIns="0" tIns="38812" rIns="0" bIns="0" rtlCol="0">
            <a:spAutoFit/>
          </a:bodyPr>
          <a:lstStyle/>
          <a:p>
            <a:pPr marL="114062">
              <a:spcBef>
                <a:spcPts val="304"/>
              </a:spcBef>
            </a:pPr>
            <a:r>
              <a:rPr sz="2500" b="1" spc="-6" dirty="0">
                <a:solidFill>
                  <a:srgbClr val="181818"/>
                </a:solidFill>
                <a:cs typeface="Calibri"/>
              </a:rPr>
              <a:t>John</a:t>
            </a:r>
            <a:endParaRPr sz="2500" b="1" dirty="0">
              <a:cs typeface="Calibri"/>
            </a:endParaRPr>
          </a:p>
        </p:txBody>
      </p:sp>
      <p:sp>
        <p:nvSpPr>
          <p:cNvPr id="15" name="object 17"/>
          <p:cNvSpPr txBox="1"/>
          <p:nvPr/>
        </p:nvSpPr>
        <p:spPr>
          <a:xfrm>
            <a:off x="3579812" y="5215687"/>
            <a:ext cx="1070754" cy="422313"/>
          </a:xfrm>
          <a:prstGeom prst="rect">
            <a:avLst/>
          </a:prstGeom>
          <a:solidFill>
            <a:srgbClr val="FFC000"/>
          </a:solidFill>
        </p:spPr>
        <p:txBody>
          <a:bodyPr vert="horz" wrap="square" lIns="0" tIns="37229" rIns="0" bIns="0" rtlCol="0">
            <a:spAutoFit/>
          </a:bodyPr>
          <a:lstStyle/>
          <a:p>
            <a:pPr marL="114854">
              <a:spcBef>
                <a:spcPts val="293"/>
              </a:spcBef>
            </a:pPr>
            <a:r>
              <a:rPr sz="2500" b="1" spc="-6" dirty="0">
                <a:solidFill>
                  <a:srgbClr val="181818"/>
                </a:solidFill>
                <a:cs typeface="Calibri"/>
              </a:rPr>
              <a:t>Jason</a:t>
            </a:r>
            <a:endParaRPr sz="2500" dirty="0">
              <a:cs typeface="Calibri"/>
            </a:endParaRPr>
          </a:p>
        </p:txBody>
      </p:sp>
      <p:sp>
        <p:nvSpPr>
          <p:cNvPr id="18" name="object 17"/>
          <p:cNvSpPr txBox="1"/>
          <p:nvPr/>
        </p:nvSpPr>
        <p:spPr>
          <a:xfrm>
            <a:off x="7770812" y="53680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sz="2500" b="1" spc="-19" dirty="0">
                <a:solidFill>
                  <a:srgbClr val="181818"/>
                </a:solidFill>
                <a:cs typeface="Calibri"/>
              </a:rPr>
              <a:t>Mike</a:t>
            </a:r>
            <a:endParaRPr sz="2500" dirty="0">
              <a:cs typeface="Calibri"/>
            </a:endParaRPr>
          </a:p>
        </p:txBody>
      </p:sp>
      <p:sp>
        <p:nvSpPr>
          <p:cNvPr id="24" name="object 17"/>
          <p:cNvSpPr txBox="1"/>
          <p:nvPr/>
        </p:nvSpPr>
        <p:spPr>
          <a:xfrm>
            <a:off x="1751012" y="49108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Tom</a:t>
            </a:r>
            <a:endParaRPr sz="2500" dirty="0">
              <a:cs typeface="Calibri"/>
            </a:endParaRPr>
          </a:p>
        </p:txBody>
      </p:sp>
      <p:sp>
        <p:nvSpPr>
          <p:cNvPr id="25" name="object 17"/>
          <p:cNvSpPr txBox="1"/>
          <p:nvPr/>
        </p:nvSpPr>
        <p:spPr>
          <a:xfrm>
            <a:off x="9371012" y="51394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Lisa</a:t>
            </a:r>
            <a:endParaRPr sz="2500" dirty="0">
              <a:cs typeface="Calibri"/>
            </a:endParaRPr>
          </a:p>
        </p:txBody>
      </p:sp>
      <p:grpSp>
        <p:nvGrpSpPr>
          <p:cNvPr id="3" name="Group 17"/>
          <p:cNvGrpSpPr/>
          <p:nvPr/>
        </p:nvGrpSpPr>
        <p:grpSpPr>
          <a:xfrm>
            <a:off x="989012" y="1600200"/>
            <a:ext cx="9914610" cy="3771900"/>
            <a:chOff x="142202" y="1066800"/>
            <a:chExt cx="12046622" cy="4914900"/>
          </a:xfrm>
        </p:grpSpPr>
        <p:sp>
          <p:nvSpPr>
            <p:cNvPr id="19" name="object 9"/>
            <p:cNvSpPr/>
            <p:nvPr/>
          </p:nvSpPr>
          <p:spPr>
            <a:xfrm>
              <a:off x="9556039" y="1476756"/>
              <a:ext cx="2632785" cy="4390644"/>
            </a:xfrm>
            <a:prstGeom prst="rect">
              <a:avLst/>
            </a:prstGeom>
            <a:blipFill>
              <a:blip r:embed="rId3" cstate="print"/>
              <a:stretch>
                <a:fillRect/>
              </a:stretch>
            </a:blipFill>
          </p:spPr>
          <p:txBody>
            <a:bodyPr wrap="square" lIns="0" tIns="0" rIns="0" bIns="0" rtlCol="0"/>
            <a:lstStyle/>
            <a:p>
              <a:endParaRPr dirty="0"/>
            </a:p>
          </p:txBody>
        </p:sp>
        <p:sp>
          <p:nvSpPr>
            <p:cNvPr id="20" name="object 10"/>
            <p:cNvSpPr/>
            <p:nvPr/>
          </p:nvSpPr>
          <p:spPr>
            <a:xfrm>
              <a:off x="142202" y="1228344"/>
              <a:ext cx="3199567" cy="4753356"/>
            </a:xfrm>
            <a:prstGeom prst="rect">
              <a:avLst/>
            </a:prstGeom>
            <a:blipFill>
              <a:blip r:embed="rId4" cstate="print"/>
              <a:stretch>
                <a:fillRect/>
              </a:stretch>
            </a:blipFill>
          </p:spPr>
          <p:txBody>
            <a:bodyPr wrap="square" lIns="0" tIns="0" rIns="0" bIns="0" rtlCol="0"/>
            <a:lstStyle/>
            <a:p>
              <a:endParaRPr dirty="0"/>
            </a:p>
          </p:txBody>
        </p:sp>
        <p:sp>
          <p:nvSpPr>
            <p:cNvPr id="21" name="object 11"/>
            <p:cNvSpPr/>
            <p:nvPr/>
          </p:nvSpPr>
          <p:spPr>
            <a:xfrm>
              <a:off x="2401198" y="1066800"/>
              <a:ext cx="3327548" cy="4704588"/>
            </a:xfrm>
            <a:prstGeom prst="rect">
              <a:avLst/>
            </a:prstGeom>
            <a:blipFill>
              <a:blip r:embed="rId5" cstate="print"/>
              <a:stretch>
                <a:fillRect/>
              </a:stretch>
            </a:blipFill>
          </p:spPr>
          <p:txBody>
            <a:bodyPr wrap="square" lIns="0" tIns="0" rIns="0" bIns="0" rtlCol="0"/>
            <a:lstStyle/>
            <a:p>
              <a:endParaRPr dirty="0"/>
            </a:p>
          </p:txBody>
        </p:sp>
        <p:sp>
          <p:nvSpPr>
            <p:cNvPr id="22" name="object 12"/>
            <p:cNvSpPr/>
            <p:nvPr/>
          </p:nvSpPr>
          <p:spPr>
            <a:xfrm>
              <a:off x="7418932" y="1184147"/>
              <a:ext cx="3384429" cy="4791456"/>
            </a:xfrm>
            <a:prstGeom prst="rect">
              <a:avLst/>
            </a:prstGeom>
            <a:blipFill>
              <a:blip r:embed="rId6" cstate="print"/>
              <a:stretch>
                <a:fillRect/>
              </a:stretch>
            </a:blipFill>
          </p:spPr>
          <p:txBody>
            <a:bodyPr wrap="square" lIns="0" tIns="0" rIns="0" bIns="0" rtlCol="0"/>
            <a:lstStyle/>
            <a:p>
              <a:endParaRPr dirty="0"/>
            </a:p>
          </p:txBody>
        </p:sp>
        <p:sp>
          <p:nvSpPr>
            <p:cNvPr id="23" name="object 13"/>
            <p:cNvSpPr/>
            <p:nvPr/>
          </p:nvSpPr>
          <p:spPr>
            <a:xfrm>
              <a:off x="5586545" y="1199388"/>
              <a:ext cx="3518507" cy="4486656"/>
            </a:xfrm>
            <a:prstGeom prst="rect">
              <a:avLst/>
            </a:prstGeom>
            <a:blipFill>
              <a:blip r:embed="rId7" cstate="print"/>
              <a:stretch>
                <a:fillRect/>
              </a:stretch>
            </a:blipFill>
          </p:spPr>
          <p:txBody>
            <a:bodyPr wrap="square" lIns="0" tIns="0" rIns="0" bIns="0" rtlCol="0"/>
            <a:lstStyle/>
            <a:p>
              <a:endParaRPr dirty="0"/>
            </a:p>
          </p:txBody>
        </p:sp>
      </p:grpSp>
      <p:sp>
        <p:nvSpPr>
          <p:cNvPr id="2" name="Title 1"/>
          <p:cNvSpPr>
            <a:spLocks noGrp="1"/>
          </p:cNvSpPr>
          <p:nvPr>
            <p:ph type="title"/>
          </p:nvPr>
        </p:nvSpPr>
        <p:spPr/>
        <p:txBody>
          <a:bodyPr/>
          <a:lstStyle/>
          <a:p>
            <a:r>
              <a:rPr lang="en-US" spc="-6" dirty="0" smtClean="0"/>
              <a:t>PROJECT A - </a:t>
            </a:r>
            <a:r>
              <a:rPr lang="en-US" spc="-6" dirty="0" smtClean="0">
                <a:cs typeface="Calibri"/>
              </a:rPr>
              <a:t>FACILITATION</a:t>
            </a:r>
            <a:r>
              <a:rPr lang="en-US" spc="75" dirty="0" smtClean="0">
                <a:cs typeface="Calibri"/>
              </a:rPr>
              <a:t> </a:t>
            </a:r>
            <a:r>
              <a:rPr lang="en-US" spc="-12" dirty="0" smtClean="0">
                <a:cs typeface="Calibri"/>
              </a:rPr>
              <a:t>REVIEW</a:t>
            </a:r>
            <a:endParaRPr lang="en-US" dirty="0"/>
          </a:p>
        </p:txBody>
      </p:sp>
      <p:sp>
        <p:nvSpPr>
          <p:cNvPr id="12" name="Rounded Rectangular Callout 11"/>
          <p:cNvSpPr/>
          <p:nvPr/>
        </p:nvSpPr>
        <p:spPr>
          <a:xfrm>
            <a:off x="2132012" y="4495800"/>
            <a:ext cx="4191000" cy="1981200"/>
          </a:xfrm>
          <a:prstGeom prst="wedgeRoundRectCallout">
            <a:avLst>
              <a:gd name="adj1" fmla="val 52043"/>
              <a:gd name="adj2" fmla="val -147094"/>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bject 16"/>
          <p:cNvSpPr txBox="1"/>
          <p:nvPr/>
        </p:nvSpPr>
        <p:spPr>
          <a:xfrm>
            <a:off x="2360612" y="4648200"/>
            <a:ext cx="3810000" cy="1661993"/>
          </a:xfrm>
          <a:prstGeom prst="rect">
            <a:avLst/>
          </a:prstGeom>
        </p:spPr>
        <p:txBody>
          <a:bodyPr vert="horz" wrap="square" lIns="0" tIns="0" rIns="0" bIns="0" rtlCol="0">
            <a:spAutoFit/>
          </a:bodyPr>
          <a:lstStyle/>
          <a:p>
            <a:pPr marL="15842" marR="6337"/>
            <a:r>
              <a:rPr lang="en-US" sz="1800" spc="-6" dirty="0" smtClean="0">
                <a:cs typeface="Calibri"/>
              </a:rPr>
              <a:t>Sure. I will make arrangements for the review. I will send out the invitation for the meeting, based on everyone’s convenience and also after ensuring that all the reviewers get enough time for preparation. Tom, you can be the recorder and Lisa, you can be the reader.</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7"/>
          <p:cNvSpPr txBox="1"/>
          <p:nvPr/>
        </p:nvSpPr>
        <p:spPr>
          <a:xfrm>
            <a:off x="6018212" y="5063287"/>
            <a:ext cx="1070754" cy="423912"/>
          </a:xfrm>
          <a:prstGeom prst="rect">
            <a:avLst/>
          </a:prstGeom>
          <a:solidFill>
            <a:srgbClr val="FFC000"/>
          </a:solidFill>
        </p:spPr>
        <p:txBody>
          <a:bodyPr vert="horz" wrap="square" lIns="0" tIns="38812" rIns="0" bIns="0" rtlCol="0">
            <a:spAutoFit/>
          </a:bodyPr>
          <a:lstStyle/>
          <a:p>
            <a:pPr marL="114062">
              <a:spcBef>
                <a:spcPts val="304"/>
              </a:spcBef>
            </a:pPr>
            <a:r>
              <a:rPr sz="2500" b="1" spc="-6" dirty="0">
                <a:solidFill>
                  <a:srgbClr val="181818"/>
                </a:solidFill>
                <a:cs typeface="Calibri"/>
              </a:rPr>
              <a:t>John</a:t>
            </a:r>
            <a:endParaRPr sz="2500" b="1" dirty="0">
              <a:cs typeface="Calibri"/>
            </a:endParaRPr>
          </a:p>
        </p:txBody>
      </p:sp>
      <p:sp>
        <p:nvSpPr>
          <p:cNvPr id="15" name="object 17"/>
          <p:cNvSpPr txBox="1"/>
          <p:nvPr/>
        </p:nvSpPr>
        <p:spPr>
          <a:xfrm>
            <a:off x="3579812" y="5215687"/>
            <a:ext cx="1070754" cy="422313"/>
          </a:xfrm>
          <a:prstGeom prst="rect">
            <a:avLst/>
          </a:prstGeom>
          <a:solidFill>
            <a:srgbClr val="FFC000"/>
          </a:solidFill>
        </p:spPr>
        <p:txBody>
          <a:bodyPr vert="horz" wrap="square" lIns="0" tIns="37229" rIns="0" bIns="0" rtlCol="0">
            <a:spAutoFit/>
          </a:bodyPr>
          <a:lstStyle/>
          <a:p>
            <a:pPr marL="114854">
              <a:spcBef>
                <a:spcPts val="293"/>
              </a:spcBef>
            </a:pPr>
            <a:r>
              <a:rPr sz="2500" b="1" spc="-6" dirty="0">
                <a:solidFill>
                  <a:srgbClr val="181818"/>
                </a:solidFill>
                <a:cs typeface="Calibri"/>
              </a:rPr>
              <a:t>Jason</a:t>
            </a:r>
            <a:endParaRPr sz="2500" dirty="0">
              <a:cs typeface="Calibri"/>
            </a:endParaRPr>
          </a:p>
        </p:txBody>
      </p:sp>
      <p:sp>
        <p:nvSpPr>
          <p:cNvPr id="18" name="object 17"/>
          <p:cNvSpPr txBox="1"/>
          <p:nvPr/>
        </p:nvSpPr>
        <p:spPr>
          <a:xfrm>
            <a:off x="7770812" y="53680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sz="2500" b="1" spc="-19" dirty="0">
                <a:solidFill>
                  <a:srgbClr val="181818"/>
                </a:solidFill>
                <a:cs typeface="Calibri"/>
              </a:rPr>
              <a:t>Mike</a:t>
            </a:r>
            <a:endParaRPr sz="2500" dirty="0">
              <a:cs typeface="Calibri"/>
            </a:endParaRPr>
          </a:p>
        </p:txBody>
      </p:sp>
      <p:sp>
        <p:nvSpPr>
          <p:cNvPr id="24" name="object 17"/>
          <p:cNvSpPr txBox="1"/>
          <p:nvPr/>
        </p:nvSpPr>
        <p:spPr>
          <a:xfrm>
            <a:off x="1751012" y="49108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Tom</a:t>
            </a:r>
            <a:endParaRPr sz="2500" dirty="0">
              <a:cs typeface="Calibri"/>
            </a:endParaRPr>
          </a:p>
        </p:txBody>
      </p:sp>
      <p:sp>
        <p:nvSpPr>
          <p:cNvPr id="25" name="object 17"/>
          <p:cNvSpPr txBox="1"/>
          <p:nvPr/>
        </p:nvSpPr>
        <p:spPr>
          <a:xfrm>
            <a:off x="9371012" y="51394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Lisa</a:t>
            </a:r>
            <a:endParaRPr sz="2500" dirty="0">
              <a:cs typeface="Calibri"/>
            </a:endParaRPr>
          </a:p>
        </p:txBody>
      </p:sp>
      <p:grpSp>
        <p:nvGrpSpPr>
          <p:cNvPr id="3" name="Group 17"/>
          <p:cNvGrpSpPr/>
          <p:nvPr/>
        </p:nvGrpSpPr>
        <p:grpSpPr>
          <a:xfrm>
            <a:off x="989012" y="1600200"/>
            <a:ext cx="9914610" cy="3771900"/>
            <a:chOff x="142202" y="1066800"/>
            <a:chExt cx="12046622" cy="4914900"/>
          </a:xfrm>
        </p:grpSpPr>
        <p:sp>
          <p:nvSpPr>
            <p:cNvPr id="19" name="object 9"/>
            <p:cNvSpPr/>
            <p:nvPr/>
          </p:nvSpPr>
          <p:spPr>
            <a:xfrm>
              <a:off x="9556039" y="1476756"/>
              <a:ext cx="2632785" cy="4390644"/>
            </a:xfrm>
            <a:prstGeom prst="rect">
              <a:avLst/>
            </a:prstGeom>
            <a:blipFill>
              <a:blip r:embed="rId3" cstate="print"/>
              <a:stretch>
                <a:fillRect/>
              </a:stretch>
            </a:blipFill>
          </p:spPr>
          <p:txBody>
            <a:bodyPr wrap="square" lIns="0" tIns="0" rIns="0" bIns="0" rtlCol="0"/>
            <a:lstStyle/>
            <a:p>
              <a:endParaRPr dirty="0"/>
            </a:p>
          </p:txBody>
        </p:sp>
        <p:sp>
          <p:nvSpPr>
            <p:cNvPr id="20" name="object 10"/>
            <p:cNvSpPr/>
            <p:nvPr/>
          </p:nvSpPr>
          <p:spPr>
            <a:xfrm>
              <a:off x="142202" y="1228344"/>
              <a:ext cx="3199567" cy="4753356"/>
            </a:xfrm>
            <a:prstGeom prst="rect">
              <a:avLst/>
            </a:prstGeom>
            <a:blipFill>
              <a:blip r:embed="rId4" cstate="print"/>
              <a:stretch>
                <a:fillRect/>
              </a:stretch>
            </a:blipFill>
          </p:spPr>
          <p:txBody>
            <a:bodyPr wrap="square" lIns="0" tIns="0" rIns="0" bIns="0" rtlCol="0"/>
            <a:lstStyle/>
            <a:p>
              <a:endParaRPr dirty="0"/>
            </a:p>
          </p:txBody>
        </p:sp>
        <p:sp>
          <p:nvSpPr>
            <p:cNvPr id="21" name="object 11"/>
            <p:cNvSpPr/>
            <p:nvPr/>
          </p:nvSpPr>
          <p:spPr>
            <a:xfrm>
              <a:off x="2401198" y="1066800"/>
              <a:ext cx="3327548" cy="4704588"/>
            </a:xfrm>
            <a:prstGeom prst="rect">
              <a:avLst/>
            </a:prstGeom>
            <a:blipFill>
              <a:blip r:embed="rId5" cstate="print"/>
              <a:stretch>
                <a:fillRect/>
              </a:stretch>
            </a:blipFill>
          </p:spPr>
          <p:txBody>
            <a:bodyPr wrap="square" lIns="0" tIns="0" rIns="0" bIns="0" rtlCol="0"/>
            <a:lstStyle/>
            <a:p>
              <a:endParaRPr dirty="0"/>
            </a:p>
          </p:txBody>
        </p:sp>
        <p:sp>
          <p:nvSpPr>
            <p:cNvPr id="22" name="object 12"/>
            <p:cNvSpPr/>
            <p:nvPr/>
          </p:nvSpPr>
          <p:spPr>
            <a:xfrm>
              <a:off x="7418932" y="1184147"/>
              <a:ext cx="3384429" cy="4791456"/>
            </a:xfrm>
            <a:prstGeom prst="rect">
              <a:avLst/>
            </a:prstGeom>
            <a:blipFill>
              <a:blip r:embed="rId6" cstate="print"/>
              <a:stretch>
                <a:fillRect/>
              </a:stretch>
            </a:blipFill>
          </p:spPr>
          <p:txBody>
            <a:bodyPr wrap="square" lIns="0" tIns="0" rIns="0" bIns="0" rtlCol="0"/>
            <a:lstStyle/>
            <a:p>
              <a:endParaRPr dirty="0"/>
            </a:p>
          </p:txBody>
        </p:sp>
        <p:sp>
          <p:nvSpPr>
            <p:cNvPr id="23" name="object 13"/>
            <p:cNvSpPr/>
            <p:nvPr/>
          </p:nvSpPr>
          <p:spPr>
            <a:xfrm>
              <a:off x="5586545" y="1199388"/>
              <a:ext cx="3518507" cy="4486656"/>
            </a:xfrm>
            <a:prstGeom prst="rect">
              <a:avLst/>
            </a:prstGeom>
            <a:blipFill>
              <a:blip r:embed="rId7" cstate="print"/>
              <a:stretch>
                <a:fillRect/>
              </a:stretch>
            </a:blipFill>
          </p:spPr>
          <p:txBody>
            <a:bodyPr wrap="square" lIns="0" tIns="0" rIns="0" bIns="0" rtlCol="0"/>
            <a:lstStyle/>
            <a:p>
              <a:endParaRPr dirty="0"/>
            </a:p>
          </p:txBody>
        </p:sp>
      </p:grpSp>
      <p:sp>
        <p:nvSpPr>
          <p:cNvPr id="2" name="Title 1"/>
          <p:cNvSpPr>
            <a:spLocks noGrp="1"/>
          </p:cNvSpPr>
          <p:nvPr>
            <p:ph type="title"/>
          </p:nvPr>
        </p:nvSpPr>
        <p:spPr/>
        <p:txBody>
          <a:bodyPr/>
          <a:lstStyle/>
          <a:p>
            <a:r>
              <a:rPr lang="en-US" spc="-6" dirty="0" smtClean="0"/>
              <a:t>PROJECT A - </a:t>
            </a:r>
            <a:r>
              <a:rPr lang="en-US" spc="-6" dirty="0" smtClean="0">
                <a:cs typeface="Calibri"/>
              </a:rPr>
              <a:t>FACILITATION</a:t>
            </a:r>
            <a:r>
              <a:rPr lang="en-US" spc="75" dirty="0" smtClean="0">
                <a:cs typeface="Calibri"/>
              </a:rPr>
              <a:t> </a:t>
            </a:r>
            <a:r>
              <a:rPr lang="en-US" spc="-12" dirty="0" smtClean="0">
                <a:cs typeface="Calibri"/>
              </a:rPr>
              <a:t>REVIEW</a:t>
            </a:r>
            <a:endParaRPr lang="en-US" dirty="0"/>
          </a:p>
        </p:txBody>
      </p:sp>
      <p:sp>
        <p:nvSpPr>
          <p:cNvPr id="12" name="Rounded Rectangular Callout 11"/>
          <p:cNvSpPr/>
          <p:nvPr/>
        </p:nvSpPr>
        <p:spPr>
          <a:xfrm>
            <a:off x="4722812" y="5257800"/>
            <a:ext cx="4114800" cy="1219200"/>
          </a:xfrm>
          <a:prstGeom prst="wedgeRoundRectCallout">
            <a:avLst>
              <a:gd name="adj1" fmla="val 71001"/>
              <a:gd name="adj2" fmla="val -263317"/>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bject 16"/>
          <p:cNvSpPr txBox="1"/>
          <p:nvPr/>
        </p:nvSpPr>
        <p:spPr>
          <a:xfrm>
            <a:off x="4875212" y="5454444"/>
            <a:ext cx="3810000" cy="830997"/>
          </a:xfrm>
          <a:prstGeom prst="rect">
            <a:avLst/>
          </a:prstGeom>
        </p:spPr>
        <p:txBody>
          <a:bodyPr vert="horz" wrap="square" lIns="0" tIns="0" rIns="0" bIns="0" rtlCol="0">
            <a:spAutoFit/>
          </a:bodyPr>
          <a:lstStyle/>
          <a:p>
            <a:pPr marL="15842" marR="6337"/>
            <a:r>
              <a:rPr lang="en-US" sz="1800" spc="-6" dirty="0" smtClean="0">
                <a:cs typeface="Calibri"/>
              </a:rPr>
              <a:t>Sure. But I was just wondering, John, why aren’t you just doing a peer review of the requirements document?</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7"/>
          <p:cNvSpPr txBox="1"/>
          <p:nvPr/>
        </p:nvSpPr>
        <p:spPr>
          <a:xfrm>
            <a:off x="6018212" y="5063287"/>
            <a:ext cx="1070754" cy="423912"/>
          </a:xfrm>
          <a:prstGeom prst="rect">
            <a:avLst/>
          </a:prstGeom>
          <a:solidFill>
            <a:srgbClr val="FFC000"/>
          </a:solidFill>
        </p:spPr>
        <p:txBody>
          <a:bodyPr vert="horz" wrap="square" lIns="0" tIns="38812" rIns="0" bIns="0" rtlCol="0">
            <a:spAutoFit/>
          </a:bodyPr>
          <a:lstStyle/>
          <a:p>
            <a:pPr marL="114062">
              <a:spcBef>
                <a:spcPts val="304"/>
              </a:spcBef>
            </a:pPr>
            <a:r>
              <a:rPr sz="2500" b="1" spc="-6" dirty="0">
                <a:solidFill>
                  <a:srgbClr val="181818"/>
                </a:solidFill>
                <a:cs typeface="Calibri"/>
              </a:rPr>
              <a:t>John</a:t>
            </a:r>
            <a:endParaRPr sz="2500" b="1" dirty="0">
              <a:cs typeface="Calibri"/>
            </a:endParaRPr>
          </a:p>
        </p:txBody>
      </p:sp>
      <p:sp>
        <p:nvSpPr>
          <p:cNvPr id="15" name="object 17"/>
          <p:cNvSpPr txBox="1"/>
          <p:nvPr/>
        </p:nvSpPr>
        <p:spPr>
          <a:xfrm>
            <a:off x="3579812" y="5215687"/>
            <a:ext cx="1070754" cy="422313"/>
          </a:xfrm>
          <a:prstGeom prst="rect">
            <a:avLst/>
          </a:prstGeom>
          <a:solidFill>
            <a:srgbClr val="FFC000"/>
          </a:solidFill>
        </p:spPr>
        <p:txBody>
          <a:bodyPr vert="horz" wrap="square" lIns="0" tIns="37229" rIns="0" bIns="0" rtlCol="0">
            <a:spAutoFit/>
          </a:bodyPr>
          <a:lstStyle/>
          <a:p>
            <a:pPr marL="114854">
              <a:spcBef>
                <a:spcPts val="293"/>
              </a:spcBef>
            </a:pPr>
            <a:r>
              <a:rPr sz="2500" b="1" spc="-6" dirty="0">
                <a:solidFill>
                  <a:srgbClr val="181818"/>
                </a:solidFill>
                <a:cs typeface="Calibri"/>
              </a:rPr>
              <a:t>Jason</a:t>
            </a:r>
            <a:endParaRPr sz="2500" dirty="0">
              <a:cs typeface="Calibri"/>
            </a:endParaRPr>
          </a:p>
        </p:txBody>
      </p:sp>
      <p:sp>
        <p:nvSpPr>
          <p:cNvPr id="18" name="object 17"/>
          <p:cNvSpPr txBox="1"/>
          <p:nvPr/>
        </p:nvSpPr>
        <p:spPr>
          <a:xfrm>
            <a:off x="7770812" y="53680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sz="2500" b="1" spc="-19" dirty="0">
                <a:solidFill>
                  <a:srgbClr val="181818"/>
                </a:solidFill>
                <a:cs typeface="Calibri"/>
              </a:rPr>
              <a:t>Mike</a:t>
            </a:r>
            <a:endParaRPr sz="2500" dirty="0">
              <a:cs typeface="Calibri"/>
            </a:endParaRPr>
          </a:p>
        </p:txBody>
      </p:sp>
      <p:sp>
        <p:nvSpPr>
          <p:cNvPr id="24" name="object 17"/>
          <p:cNvSpPr txBox="1"/>
          <p:nvPr/>
        </p:nvSpPr>
        <p:spPr>
          <a:xfrm>
            <a:off x="1751012" y="49108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Tom</a:t>
            </a:r>
            <a:endParaRPr sz="2500" dirty="0">
              <a:cs typeface="Calibri"/>
            </a:endParaRPr>
          </a:p>
        </p:txBody>
      </p:sp>
      <p:sp>
        <p:nvSpPr>
          <p:cNvPr id="25" name="object 17"/>
          <p:cNvSpPr txBox="1"/>
          <p:nvPr/>
        </p:nvSpPr>
        <p:spPr>
          <a:xfrm>
            <a:off x="9371012" y="51394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Lisa</a:t>
            </a:r>
            <a:endParaRPr sz="2500" dirty="0">
              <a:cs typeface="Calibri"/>
            </a:endParaRPr>
          </a:p>
        </p:txBody>
      </p:sp>
      <p:grpSp>
        <p:nvGrpSpPr>
          <p:cNvPr id="3" name="Group 17"/>
          <p:cNvGrpSpPr/>
          <p:nvPr/>
        </p:nvGrpSpPr>
        <p:grpSpPr>
          <a:xfrm>
            <a:off x="989012" y="1600200"/>
            <a:ext cx="9914610" cy="3771900"/>
            <a:chOff x="142202" y="1066800"/>
            <a:chExt cx="12046622" cy="4914900"/>
          </a:xfrm>
        </p:grpSpPr>
        <p:sp>
          <p:nvSpPr>
            <p:cNvPr id="19" name="object 9"/>
            <p:cNvSpPr/>
            <p:nvPr/>
          </p:nvSpPr>
          <p:spPr>
            <a:xfrm>
              <a:off x="9556039" y="1476756"/>
              <a:ext cx="2632785" cy="4390644"/>
            </a:xfrm>
            <a:prstGeom prst="rect">
              <a:avLst/>
            </a:prstGeom>
            <a:blipFill>
              <a:blip r:embed="rId3" cstate="print"/>
              <a:stretch>
                <a:fillRect/>
              </a:stretch>
            </a:blipFill>
          </p:spPr>
          <p:txBody>
            <a:bodyPr wrap="square" lIns="0" tIns="0" rIns="0" bIns="0" rtlCol="0"/>
            <a:lstStyle/>
            <a:p>
              <a:endParaRPr dirty="0"/>
            </a:p>
          </p:txBody>
        </p:sp>
        <p:sp>
          <p:nvSpPr>
            <p:cNvPr id="20" name="object 10"/>
            <p:cNvSpPr/>
            <p:nvPr/>
          </p:nvSpPr>
          <p:spPr>
            <a:xfrm>
              <a:off x="142202" y="1228344"/>
              <a:ext cx="3199567" cy="4753356"/>
            </a:xfrm>
            <a:prstGeom prst="rect">
              <a:avLst/>
            </a:prstGeom>
            <a:blipFill>
              <a:blip r:embed="rId4" cstate="print"/>
              <a:stretch>
                <a:fillRect/>
              </a:stretch>
            </a:blipFill>
          </p:spPr>
          <p:txBody>
            <a:bodyPr wrap="square" lIns="0" tIns="0" rIns="0" bIns="0" rtlCol="0"/>
            <a:lstStyle/>
            <a:p>
              <a:endParaRPr dirty="0"/>
            </a:p>
          </p:txBody>
        </p:sp>
        <p:sp>
          <p:nvSpPr>
            <p:cNvPr id="21" name="object 11"/>
            <p:cNvSpPr/>
            <p:nvPr/>
          </p:nvSpPr>
          <p:spPr>
            <a:xfrm>
              <a:off x="2401198" y="1066800"/>
              <a:ext cx="3327548" cy="4704588"/>
            </a:xfrm>
            <a:prstGeom prst="rect">
              <a:avLst/>
            </a:prstGeom>
            <a:blipFill>
              <a:blip r:embed="rId5" cstate="print"/>
              <a:stretch>
                <a:fillRect/>
              </a:stretch>
            </a:blipFill>
          </p:spPr>
          <p:txBody>
            <a:bodyPr wrap="square" lIns="0" tIns="0" rIns="0" bIns="0" rtlCol="0"/>
            <a:lstStyle/>
            <a:p>
              <a:endParaRPr dirty="0"/>
            </a:p>
          </p:txBody>
        </p:sp>
        <p:sp>
          <p:nvSpPr>
            <p:cNvPr id="22" name="object 12"/>
            <p:cNvSpPr/>
            <p:nvPr/>
          </p:nvSpPr>
          <p:spPr>
            <a:xfrm>
              <a:off x="7418932" y="1184147"/>
              <a:ext cx="3384429" cy="4791456"/>
            </a:xfrm>
            <a:prstGeom prst="rect">
              <a:avLst/>
            </a:prstGeom>
            <a:blipFill>
              <a:blip r:embed="rId6" cstate="print"/>
              <a:stretch>
                <a:fillRect/>
              </a:stretch>
            </a:blipFill>
          </p:spPr>
          <p:txBody>
            <a:bodyPr wrap="square" lIns="0" tIns="0" rIns="0" bIns="0" rtlCol="0"/>
            <a:lstStyle/>
            <a:p>
              <a:endParaRPr dirty="0"/>
            </a:p>
          </p:txBody>
        </p:sp>
        <p:sp>
          <p:nvSpPr>
            <p:cNvPr id="23" name="object 13"/>
            <p:cNvSpPr/>
            <p:nvPr/>
          </p:nvSpPr>
          <p:spPr>
            <a:xfrm>
              <a:off x="5586545" y="1199388"/>
              <a:ext cx="3518507" cy="4486656"/>
            </a:xfrm>
            <a:prstGeom prst="rect">
              <a:avLst/>
            </a:prstGeom>
            <a:blipFill>
              <a:blip r:embed="rId7" cstate="print"/>
              <a:stretch>
                <a:fillRect/>
              </a:stretch>
            </a:blipFill>
          </p:spPr>
          <p:txBody>
            <a:bodyPr wrap="square" lIns="0" tIns="0" rIns="0" bIns="0" rtlCol="0"/>
            <a:lstStyle/>
            <a:p>
              <a:endParaRPr dirty="0"/>
            </a:p>
          </p:txBody>
        </p:sp>
      </p:grpSp>
      <p:sp>
        <p:nvSpPr>
          <p:cNvPr id="2" name="Title 1"/>
          <p:cNvSpPr>
            <a:spLocks noGrp="1"/>
          </p:cNvSpPr>
          <p:nvPr>
            <p:ph type="title"/>
          </p:nvPr>
        </p:nvSpPr>
        <p:spPr/>
        <p:txBody>
          <a:bodyPr/>
          <a:lstStyle/>
          <a:p>
            <a:r>
              <a:rPr lang="en-US" spc="-6" dirty="0" smtClean="0"/>
              <a:t>PROJECT A - </a:t>
            </a:r>
            <a:r>
              <a:rPr lang="en-US" spc="-6" dirty="0" smtClean="0">
                <a:cs typeface="Calibri"/>
              </a:rPr>
              <a:t>FACILITATION</a:t>
            </a:r>
            <a:r>
              <a:rPr lang="en-US" spc="75" dirty="0" smtClean="0">
                <a:cs typeface="Calibri"/>
              </a:rPr>
              <a:t> </a:t>
            </a:r>
            <a:r>
              <a:rPr lang="en-US" spc="-12" dirty="0" smtClean="0">
                <a:cs typeface="Calibri"/>
              </a:rPr>
              <a:t>REVIEW</a:t>
            </a:r>
            <a:endParaRPr lang="en-US" dirty="0"/>
          </a:p>
        </p:txBody>
      </p:sp>
      <p:sp>
        <p:nvSpPr>
          <p:cNvPr id="12" name="Rounded Rectangular Callout 11"/>
          <p:cNvSpPr/>
          <p:nvPr/>
        </p:nvSpPr>
        <p:spPr>
          <a:xfrm>
            <a:off x="2132012" y="4800600"/>
            <a:ext cx="4191000" cy="1676400"/>
          </a:xfrm>
          <a:prstGeom prst="wedgeRoundRectCallout">
            <a:avLst>
              <a:gd name="adj1" fmla="val 51691"/>
              <a:gd name="adj2" fmla="val -184044"/>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bject 16"/>
          <p:cNvSpPr txBox="1"/>
          <p:nvPr/>
        </p:nvSpPr>
        <p:spPr>
          <a:xfrm>
            <a:off x="2360612" y="5015805"/>
            <a:ext cx="3810000" cy="1384995"/>
          </a:xfrm>
          <a:prstGeom prst="rect">
            <a:avLst/>
          </a:prstGeom>
        </p:spPr>
        <p:txBody>
          <a:bodyPr vert="horz" wrap="square" lIns="0" tIns="0" rIns="0" bIns="0" rtlCol="0">
            <a:spAutoFit/>
          </a:bodyPr>
          <a:lstStyle/>
          <a:p>
            <a:pPr marL="15842" marR="6337"/>
            <a:r>
              <a:rPr lang="en-US" sz="1800" spc="-6" dirty="0" smtClean="0">
                <a:cs typeface="Calibri"/>
              </a:rPr>
              <a:t>Well, it’s a huge project Lisa and the stakes are very high. Any issues with the requirements can translate into huge problems and even loss of business. Hence, we cannot take the risk. We will need a formal review with the clients.</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7"/>
          <p:cNvSpPr txBox="1"/>
          <p:nvPr/>
        </p:nvSpPr>
        <p:spPr>
          <a:xfrm>
            <a:off x="6018212" y="5063287"/>
            <a:ext cx="1070754" cy="423912"/>
          </a:xfrm>
          <a:prstGeom prst="rect">
            <a:avLst/>
          </a:prstGeom>
          <a:solidFill>
            <a:srgbClr val="FFC000"/>
          </a:solidFill>
        </p:spPr>
        <p:txBody>
          <a:bodyPr vert="horz" wrap="square" lIns="0" tIns="38812" rIns="0" bIns="0" rtlCol="0">
            <a:spAutoFit/>
          </a:bodyPr>
          <a:lstStyle/>
          <a:p>
            <a:pPr marL="114062">
              <a:spcBef>
                <a:spcPts val="304"/>
              </a:spcBef>
            </a:pPr>
            <a:r>
              <a:rPr sz="2500" b="1" spc="-6" dirty="0">
                <a:solidFill>
                  <a:srgbClr val="181818"/>
                </a:solidFill>
                <a:cs typeface="Calibri"/>
              </a:rPr>
              <a:t>John</a:t>
            </a:r>
            <a:endParaRPr sz="2500" b="1" dirty="0">
              <a:cs typeface="Calibri"/>
            </a:endParaRPr>
          </a:p>
        </p:txBody>
      </p:sp>
      <p:sp>
        <p:nvSpPr>
          <p:cNvPr id="15" name="object 17"/>
          <p:cNvSpPr txBox="1"/>
          <p:nvPr/>
        </p:nvSpPr>
        <p:spPr>
          <a:xfrm>
            <a:off x="3579812" y="5215687"/>
            <a:ext cx="1070754" cy="422313"/>
          </a:xfrm>
          <a:prstGeom prst="rect">
            <a:avLst/>
          </a:prstGeom>
          <a:solidFill>
            <a:srgbClr val="FFC000"/>
          </a:solidFill>
        </p:spPr>
        <p:txBody>
          <a:bodyPr vert="horz" wrap="square" lIns="0" tIns="37229" rIns="0" bIns="0" rtlCol="0">
            <a:spAutoFit/>
          </a:bodyPr>
          <a:lstStyle/>
          <a:p>
            <a:pPr marL="114854">
              <a:spcBef>
                <a:spcPts val="293"/>
              </a:spcBef>
            </a:pPr>
            <a:r>
              <a:rPr sz="2500" b="1" spc="-6" dirty="0">
                <a:solidFill>
                  <a:srgbClr val="181818"/>
                </a:solidFill>
                <a:cs typeface="Calibri"/>
              </a:rPr>
              <a:t>Jason</a:t>
            </a:r>
            <a:endParaRPr sz="2500" dirty="0">
              <a:cs typeface="Calibri"/>
            </a:endParaRPr>
          </a:p>
        </p:txBody>
      </p:sp>
      <p:sp>
        <p:nvSpPr>
          <p:cNvPr id="18" name="object 17"/>
          <p:cNvSpPr txBox="1"/>
          <p:nvPr/>
        </p:nvSpPr>
        <p:spPr>
          <a:xfrm>
            <a:off x="7770812" y="53680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sz="2500" b="1" spc="-19" dirty="0">
                <a:solidFill>
                  <a:srgbClr val="181818"/>
                </a:solidFill>
                <a:cs typeface="Calibri"/>
              </a:rPr>
              <a:t>Mike</a:t>
            </a:r>
            <a:endParaRPr sz="2500" dirty="0">
              <a:cs typeface="Calibri"/>
            </a:endParaRPr>
          </a:p>
        </p:txBody>
      </p:sp>
      <p:sp>
        <p:nvSpPr>
          <p:cNvPr id="24" name="object 17"/>
          <p:cNvSpPr txBox="1"/>
          <p:nvPr/>
        </p:nvSpPr>
        <p:spPr>
          <a:xfrm>
            <a:off x="1751012" y="49108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Tom</a:t>
            </a:r>
            <a:endParaRPr sz="2500" dirty="0">
              <a:cs typeface="Calibri"/>
            </a:endParaRPr>
          </a:p>
        </p:txBody>
      </p:sp>
      <p:sp>
        <p:nvSpPr>
          <p:cNvPr id="25" name="object 17"/>
          <p:cNvSpPr txBox="1"/>
          <p:nvPr/>
        </p:nvSpPr>
        <p:spPr>
          <a:xfrm>
            <a:off x="9371012" y="51394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Lisa</a:t>
            </a:r>
            <a:endParaRPr sz="2500" dirty="0">
              <a:cs typeface="Calibri"/>
            </a:endParaRPr>
          </a:p>
        </p:txBody>
      </p:sp>
      <p:grpSp>
        <p:nvGrpSpPr>
          <p:cNvPr id="3" name="Group 17"/>
          <p:cNvGrpSpPr/>
          <p:nvPr/>
        </p:nvGrpSpPr>
        <p:grpSpPr>
          <a:xfrm>
            <a:off x="989012" y="1600200"/>
            <a:ext cx="9914610" cy="3771900"/>
            <a:chOff x="142202" y="1066800"/>
            <a:chExt cx="12046622" cy="4914900"/>
          </a:xfrm>
        </p:grpSpPr>
        <p:sp>
          <p:nvSpPr>
            <p:cNvPr id="19" name="object 9"/>
            <p:cNvSpPr/>
            <p:nvPr/>
          </p:nvSpPr>
          <p:spPr>
            <a:xfrm>
              <a:off x="9556039" y="1476756"/>
              <a:ext cx="2632785" cy="4390644"/>
            </a:xfrm>
            <a:prstGeom prst="rect">
              <a:avLst/>
            </a:prstGeom>
            <a:blipFill>
              <a:blip r:embed="rId3" cstate="print"/>
              <a:stretch>
                <a:fillRect/>
              </a:stretch>
            </a:blipFill>
          </p:spPr>
          <p:txBody>
            <a:bodyPr wrap="square" lIns="0" tIns="0" rIns="0" bIns="0" rtlCol="0"/>
            <a:lstStyle/>
            <a:p>
              <a:endParaRPr dirty="0"/>
            </a:p>
          </p:txBody>
        </p:sp>
        <p:sp>
          <p:nvSpPr>
            <p:cNvPr id="20" name="object 10"/>
            <p:cNvSpPr/>
            <p:nvPr/>
          </p:nvSpPr>
          <p:spPr>
            <a:xfrm>
              <a:off x="142202" y="1228344"/>
              <a:ext cx="3199567" cy="4753356"/>
            </a:xfrm>
            <a:prstGeom prst="rect">
              <a:avLst/>
            </a:prstGeom>
            <a:blipFill>
              <a:blip r:embed="rId4" cstate="print"/>
              <a:stretch>
                <a:fillRect/>
              </a:stretch>
            </a:blipFill>
          </p:spPr>
          <p:txBody>
            <a:bodyPr wrap="square" lIns="0" tIns="0" rIns="0" bIns="0" rtlCol="0"/>
            <a:lstStyle/>
            <a:p>
              <a:endParaRPr dirty="0"/>
            </a:p>
          </p:txBody>
        </p:sp>
        <p:sp>
          <p:nvSpPr>
            <p:cNvPr id="21" name="object 11"/>
            <p:cNvSpPr/>
            <p:nvPr/>
          </p:nvSpPr>
          <p:spPr>
            <a:xfrm>
              <a:off x="2401198" y="1066800"/>
              <a:ext cx="3327548" cy="4704588"/>
            </a:xfrm>
            <a:prstGeom prst="rect">
              <a:avLst/>
            </a:prstGeom>
            <a:blipFill>
              <a:blip r:embed="rId5" cstate="print"/>
              <a:stretch>
                <a:fillRect/>
              </a:stretch>
            </a:blipFill>
          </p:spPr>
          <p:txBody>
            <a:bodyPr wrap="square" lIns="0" tIns="0" rIns="0" bIns="0" rtlCol="0"/>
            <a:lstStyle/>
            <a:p>
              <a:endParaRPr dirty="0"/>
            </a:p>
          </p:txBody>
        </p:sp>
        <p:sp>
          <p:nvSpPr>
            <p:cNvPr id="22" name="object 12"/>
            <p:cNvSpPr/>
            <p:nvPr/>
          </p:nvSpPr>
          <p:spPr>
            <a:xfrm>
              <a:off x="7418932" y="1184147"/>
              <a:ext cx="3384429" cy="4791456"/>
            </a:xfrm>
            <a:prstGeom prst="rect">
              <a:avLst/>
            </a:prstGeom>
            <a:blipFill>
              <a:blip r:embed="rId6" cstate="print"/>
              <a:stretch>
                <a:fillRect/>
              </a:stretch>
            </a:blipFill>
          </p:spPr>
          <p:txBody>
            <a:bodyPr wrap="square" lIns="0" tIns="0" rIns="0" bIns="0" rtlCol="0"/>
            <a:lstStyle/>
            <a:p>
              <a:endParaRPr dirty="0"/>
            </a:p>
          </p:txBody>
        </p:sp>
        <p:sp>
          <p:nvSpPr>
            <p:cNvPr id="23" name="object 13"/>
            <p:cNvSpPr/>
            <p:nvPr/>
          </p:nvSpPr>
          <p:spPr>
            <a:xfrm>
              <a:off x="5586545" y="1199388"/>
              <a:ext cx="3518507" cy="4486656"/>
            </a:xfrm>
            <a:prstGeom prst="rect">
              <a:avLst/>
            </a:prstGeom>
            <a:blipFill>
              <a:blip r:embed="rId7" cstate="print"/>
              <a:stretch>
                <a:fillRect/>
              </a:stretch>
            </a:blipFill>
          </p:spPr>
          <p:txBody>
            <a:bodyPr wrap="square" lIns="0" tIns="0" rIns="0" bIns="0" rtlCol="0"/>
            <a:lstStyle/>
            <a:p>
              <a:endParaRPr dirty="0"/>
            </a:p>
          </p:txBody>
        </p:sp>
      </p:grpSp>
      <p:sp>
        <p:nvSpPr>
          <p:cNvPr id="2" name="Title 1"/>
          <p:cNvSpPr>
            <a:spLocks noGrp="1"/>
          </p:cNvSpPr>
          <p:nvPr>
            <p:ph type="title"/>
          </p:nvPr>
        </p:nvSpPr>
        <p:spPr/>
        <p:txBody>
          <a:bodyPr/>
          <a:lstStyle/>
          <a:p>
            <a:r>
              <a:rPr lang="en-US" spc="-6" dirty="0" smtClean="0"/>
              <a:t>PROJECT A - </a:t>
            </a:r>
            <a:r>
              <a:rPr lang="en-US" spc="-6" dirty="0" smtClean="0">
                <a:cs typeface="Calibri"/>
              </a:rPr>
              <a:t>FACILITATION</a:t>
            </a:r>
            <a:r>
              <a:rPr lang="en-US" spc="75" dirty="0" smtClean="0">
                <a:cs typeface="Calibri"/>
              </a:rPr>
              <a:t> </a:t>
            </a:r>
            <a:r>
              <a:rPr lang="en-US" spc="-12" dirty="0" smtClean="0">
                <a:cs typeface="Calibri"/>
              </a:rPr>
              <a:t>REVIEW</a:t>
            </a:r>
            <a:endParaRPr lang="en-US" dirty="0"/>
          </a:p>
        </p:txBody>
      </p:sp>
      <p:sp>
        <p:nvSpPr>
          <p:cNvPr id="12" name="Rounded Rectangular Callout 11"/>
          <p:cNvSpPr/>
          <p:nvPr/>
        </p:nvSpPr>
        <p:spPr>
          <a:xfrm>
            <a:off x="4722812" y="5791200"/>
            <a:ext cx="4114800" cy="685800"/>
          </a:xfrm>
          <a:prstGeom prst="wedgeRoundRectCallout">
            <a:avLst>
              <a:gd name="adj1" fmla="val 72076"/>
              <a:gd name="adj2" fmla="val -504177"/>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bject 16"/>
          <p:cNvSpPr txBox="1"/>
          <p:nvPr/>
        </p:nvSpPr>
        <p:spPr>
          <a:xfrm>
            <a:off x="4875212" y="6019800"/>
            <a:ext cx="3810000" cy="276999"/>
          </a:xfrm>
          <a:prstGeom prst="rect">
            <a:avLst/>
          </a:prstGeom>
        </p:spPr>
        <p:txBody>
          <a:bodyPr vert="horz" wrap="square" lIns="0" tIns="0" rIns="0" bIns="0" rtlCol="0">
            <a:spAutoFit/>
          </a:bodyPr>
          <a:lstStyle/>
          <a:p>
            <a:pPr marL="15842" marR="6337"/>
            <a:r>
              <a:rPr lang="en-US" sz="1800" spc="-6" dirty="0" smtClean="0">
                <a:cs typeface="Calibri"/>
              </a:rPr>
              <a:t>I see. Thanks for the clarification.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099655" y="2407603"/>
            <a:ext cx="6975957" cy="3831796"/>
          </a:xfrm>
        </p:spPr>
        <p:txBody>
          <a:bodyPr/>
          <a:lstStyle/>
          <a:p>
            <a:r>
              <a:rPr lang="en-US" dirty="0"/>
              <a:t> As soon as the code is written</a:t>
            </a:r>
          </a:p>
          <a:p>
            <a:endParaRPr lang="en-US" dirty="0"/>
          </a:p>
          <a:p>
            <a:r>
              <a:rPr lang="en-US" dirty="0"/>
              <a:t>During the design stage</a:t>
            </a:r>
          </a:p>
          <a:p>
            <a:endParaRPr lang="en-US" dirty="0"/>
          </a:p>
          <a:p>
            <a:r>
              <a:rPr lang="en-US" dirty="0"/>
              <a:t>When the requirements have been formally documented</a:t>
            </a:r>
          </a:p>
          <a:p>
            <a:endParaRPr lang="en-US" dirty="0"/>
          </a:p>
          <a:p>
            <a:r>
              <a:rPr lang="en-US" dirty="0"/>
              <a:t> As soon as possible in the development </a:t>
            </a:r>
            <a:r>
              <a:rPr lang="en-US" dirty="0" smtClean="0"/>
              <a:t>lifecycle</a:t>
            </a:r>
            <a:endParaRPr lang="en-US" dirty="0"/>
          </a:p>
        </p:txBody>
      </p:sp>
      <p:sp>
        <p:nvSpPr>
          <p:cNvPr id="3" name="Content Placeholder 2"/>
          <p:cNvSpPr>
            <a:spLocks noGrp="1"/>
          </p:cNvSpPr>
          <p:nvPr>
            <p:ph sz="half" idx="13"/>
          </p:nvPr>
        </p:nvSpPr>
        <p:spPr/>
        <p:txBody>
          <a:bodyPr/>
          <a:lstStyle/>
          <a:p>
            <a:r>
              <a:rPr lang="en-US" dirty="0"/>
              <a:t>Software testing activities should start:</a:t>
            </a:r>
            <a:br>
              <a:rPr lang="en-US" dirty="0"/>
            </a:br>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extLst>
      <p:ext uri="{BB962C8B-B14F-4D97-AF65-F5344CB8AC3E}">
        <p14:creationId xmlns:p14="http://schemas.microsoft.com/office/powerpoint/2010/main" val="2787052875"/>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7"/>
          <p:cNvSpPr txBox="1"/>
          <p:nvPr/>
        </p:nvSpPr>
        <p:spPr>
          <a:xfrm>
            <a:off x="6018212" y="5063287"/>
            <a:ext cx="1070754" cy="423912"/>
          </a:xfrm>
          <a:prstGeom prst="rect">
            <a:avLst/>
          </a:prstGeom>
          <a:solidFill>
            <a:srgbClr val="FFC000"/>
          </a:solidFill>
        </p:spPr>
        <p:txBody>
          <a:bodyPr vert="horz" wrap="square" lIns="0" tIns="38812" rIns="0" bIns="0" rtlCol="0">
            <a:spAutoFit/>
          </a:bodyPr>
          <a:lstStyle/>
          <a:p>
            <a:pPr marL="114062">
              <a:spcBef>
                <a:spcPts val="304"/>
              </a:spcBef>
            </a:pPr>
            <a:r>
              <a:rPr sz="2500" b="1" spc="-6" dirty="0">
                <a:solidFill>
                  <a:srgbClr val="181818"/>
                </a:solidFill>
                <a:cs typeface="Calibri"/>
              </a:rPr>
              <a:t>John</a:t>
            </a:r>
            <a:endParaRPr sz="2500" b="1" dirty="0">
              <a:cs typeface="Calibri"/>
            </a:endParaRPr>
          </a:p>
        </p:txBody>
      </p:sp>
      <p:sp>
        <p:nvSpPr>
          <p:cNvPr id="15" name="object 17"/>
          <p:cNvSpPr txBox="1"/>
          <p:nvPr/>
        </p:nvSpPr>
        <p:spPr>
          <a:xfrm>
            <a:off x="3579812" y="5215687"/>
            <a:ext cx="1070754" cy="422313"/>
          </a:xfrm>
          <a:prstGeom prst="rect">
            <a:avLst/>
          </a:prstGeom>
          <a:solidFill>
            <a:srgbClr val="FFC000"/>
          </a:solidFill>
        </p:spPr>
        <p:txBody>
          <a:bodyPr vert="horz" wrap="square" lIns="0" tIns="37229" rIns="0" bIns="0" rtlCol="0">
            <a:spAutoFit/>
          </a:bodyPr>
          <a:lstStyle/>
          <a:p>
            <a:pPr marL="114854">
              <a:spcBef>
                <a:spcPts val="293"/>
              </a:spcBef>
            </a:pPr>
            <a:r>
              <a:rPr sz="2500" b="1" spc="-6" dirty="0">
                <a:solidFill>
                  <a:srgbClr val="181818"/>
                </a:solidFill>
                <a:cs typeface="Calibri"/>
              </a:rPr>
              <a:t>Jason</a:t>
            </a:r>
            <a:endParaRPr sz="2500" dirty="0">
              <a:cs typeface="Calibri"/>
            </a:endParaRPr>
          </a:p>
        </p:txBody>
      </p:sp>
      <p:sp>
        <p:nvSpPr>
          <p:cNvPr id="18" name="object 17"/>
          <p:cNvSpPr txBox="1"/>
          <p:nvPr/>
        </p:nvSpPr>
        <p:spPr>
          <a:xfrm>
            <a:off x="7770812" y="53680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sz="2500" b="1" spc="-19" dirty="0">
                <a:solidFill>
                  <a:srgbClr val="181818"/>
                </a:solidFill>
                <a:cs typeface="Calibri"/>
              </a:rPr>
              <a:t>Mike</a:t>
            </a:r>
            <a:endParaRPr sz="2500" dirty="0">
              <a:cs typeface="Calibri"/>
            </a:endParaRPr>
          </a:p>
        </p:txBody>
      </p:sp>
      <p:sp>
        <p:nvSpPr>
          <p:cNvPr id="24" name="object 17"/>
          <p:cNvSpPr txBox="1"/>
          <p:nvPr/>
        </p:nvSpPr>
        <p:spPr>
          <a:xfrm>
            <a:off x="1751012" y="49108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Tom</a:t>
            </a:r>
            <a:endParaRPr sz="2500" dirty="0">
              <a:cs typeface="Calibri"/>
            </a:endParaRPr>
          </a:p>
        </p:txBody>
      </p:sp>
      <p:sp>
        <p:nvSpPr>
          <p:cNvPr id="25" name="object 17"/>
          <p:cNvSpPr txBox="1"/>
          <p:nvPr/>
        </p:nvSpPr>
        <p:spPr>
          <a:xfrm>
            <a:off x="9371012" y="51394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Lisa</a:t>
            </a:r>
            <a:endParaRPr sz="2500" dirty="0">
              <a:cs typeface="Calibri"/>
            </a:endParaRPr>
          </a:p>
        </p:txBody>
      </p:sp>
      <p:grpSp>
        <p:nvGrpSpPr>
          <p:cNvPr id="3" name="Group 17"/>
          <p:cNvGrpSpPr/>
          <p:nvPr/>
        </p:nvGrpSpPr>
        <p:grpSpPr>
          <a:xfrm>
            <a:off x="989012" y="1600200"/>
            <a:ext cx="9914610" cy="3771900"/>
            <a:chOff x="142202" y="1066800"/>
            <a:chExt cx="12046622" cy="4914900"/>
          </a:xfrm>
        </p:grpSpPr>
        <p:sp>
          <p:nvSpPr>
            <p:cNvPr id="19" name="object 9"/>
            <p:cNvSpPr/>
            <p:nvPr/>
          </p:nvSpPr>
          <p:spPr>
            <a:xfrm>
              <a:off x="9556039" y="1476756"/>
              <a:ext cx="2632785" cy="4390644"/>
            </a:xfrm>
            <a:prstGeom prst="rect">
              <a:avLst/>
            </a:prstGeom>
            <a:blipFill>
              <a:blip r:embed="rId3" cstate="print"/>
              <a:stretch>
                <a:fillRect/>
              </a:stretch>
            </a:blipFill>
          </p:spPr>
          <p:txBody>
            <a:bodyPr wrap="square" lIns="0" tIns="0" rIns="0" bIns="0" rtlCol="0"/>
            <a:lstStyle/>
            <a:p>
              <a:endParaRPr dirty="0"/>
            </a:p>
          </p:txBody>
        </p:sp>
        <p:sp>
          <p:nvSpPr>
            <p:cNvPr id="20" name="object 10"/>
            <p:cNvSpPr/>
            <p:nvPr/>
          </p:nvSpPr>
          <p:spPr>
            <a:xfrm>
              <a:off x="142202" y="1228344"/>
              <a:ext cx="3199567" cy="4753356"/>
            </a:xfrm>
            <a:prstGeom prst="rect">
              <a:avLst/>
            </a:prstGeom>
            <a:blipFill>
              <a:blip r:embed="rId4" cstate="print"/>
              <a:stretch>
                <a:fillRect/>
              </a:stretch>
            </a:blipFill>
          </p:spPr>
          <p:txBody>
            <a:bodyPr wrap="square" lIns="0" tIns="0" rIns="0" bIns="0" rtlCol="0"/>
            <a:lstStyle/>
            <a:p>
              <a:endParaRPr dirty="0"/>
            </a:p>
          </p:txBody>
        </p:sp>
        <p:sp>
          <p:nvSpPr>
            <p:cNvPr id="21" name="object 11"/>
            <p:cNvSpPr/>
            <p:nvPr/>
          </p:nvSpPr>
          <p:spPr>
            <a:xfrm>
              <a:off x="2401198" y="1066800"/>
              <a:ext cx="3327548" cy="4704588"/>
            </a:xfrm>
            <a:prstGeom prst="rect">
              <a:avLst/>
            </a:prstGeom>
            <a:blipFill>
              <a:blip r:embed="rId5" cstate="print"/>
              <a:stretch>
                <a:fillRect/>
              </a:stretch>
            </a:blipFill>
          </p:spPr>
          <p:txBody>
            <a:bodyPr wrap="square" lIns="0" tIns="0" rIns="0" bIns="0" rtlCol="0"/>
            <a:lstStyle/>
            <a:p>
              <a:endParaRPr dirty="0"/>
            </a:p>
          </p:txBody>
        </p:sp>
        <p:sp>
          <p:nvSpPr>
            <p:cNvPr id="22" name="object 12"/>
            <p:cNvSpPr/>
            <p:nvPr/>
          </p:nvSpPr>
          <p:spPr>
            <a:xfrm>
              <a:off x="7418932" y="1184147"/>
              <a:ext cx="3384429" cy="4791456"/>
            </a:xfrm>
            <a:prstGeom prst="rect">
              <a:avLst/>
            </a:prstGeom>
            <a:blipFill>
              <a:blip r:embed="rId6" cstate="print"/>
              <a:stretch>
                <a:fillRect/>
              </a:stretch>
            </a:blipFill>
          </p:spPr>
          <p:txBody>
            <a:bodyPr wrap="square" lIns="0" tIns="0" rIns="0" bIns="0" rtlCol="0"/>
            <a:lstStyle/>
            <a:p>
              <a:endParaRPr dirty="0"/>
            </a:p>
          </p:txBody>
        </p:sp>
        <p:sp>
          <p:nvSpPr>
            <p:cNvPr id="23" name="object 13"/>
            <p:cNvSpPr/>
            <p:nvPr/>
          </p:nvSpPr>
          <p:spPr>
            <a:xfrm>
              <a:off x="5586545" y="1199388"/>
              <a:ext cx="3518507" cy="4486656"/>
            </a:xfrm>
            <a:prstGeom prst="rect">
              <a:avLst/>
            </a:prstGeom>
            <a:blipFill>
              <a:blip r:embed="rId7" cstate="print"/>
              <a:stretch>
                <a:fillRect/>
              </a:stretch>
            </a:blipFill>
          </p:spPr>
          <p:txBody>
            <a:bodyPr wrap="square" lIns="0" tIns="0" rIns="0" bIns="0" rtlCol="0"/>
            <a:lstStyle/>
            <a:p>
              <a:endParaRPr dirty="0"/>
            </a:p>
          </p:txBody>
        </p:sp>
      </p:grpSp>
      <p:sp>
        <p:nvSpPr>
          <p:cNvPr id="2" name="Title 1"/>
          <p:cNvSpPr>
            <a:spLocks noGrp="1"/>
          </p:cNvSpPr>
          <p:nvPr>
            <p:ph type="title"/>
          </p:nvPr>
        </p:nvSpPr>
        <p:spPr/>
        <p:txBody>
          <a:bodyPr/>
          <a:lstStyle/>
          <a:p>
            <a:r>
              <a:rPr lang="en-US" spc="-6" dirty="0" smtClean="0"/>
              <a:t>PROJECT A - </a:t>
            </a:r>
            <a:r>
              <a:rPr lang="en-US" spc="-6" dirty="0" smtClean="0">
                <a:cs typeface="Calibri"/>
              </a:rPr>
              <a:t>FACILITATION</a:t>
            </a:r>
            <a:r>
              <a:rPr lang="en-US" spc="75" dirty="0" smtClean="0">
                <a:cs typeface="Calibri"/>
              </a:rPr>
              <a:t> </a:t>
            </a:r>
            <a:r>
              <a:rPr lang="en-US" spc="-12" dirty="0" smtClean="0">
                <a:cs typeface="Calibri"/>
              </a:rPr>
              <a:t>REVIEW</a:t>
            </a:r>
            <a:endParaRPr lang="en-US" dirty="0"/>
          </a:p>
        </p:txBody>
      </p:sp>
      <p:sp>
        <p:nvSpPr>
          <p:cNvPr id="12" name="Rounded Rectangular Callout 11"/>
          <p:cNvSpPr/>
          <p:nvPr/>
        </p:nvSpPr>
        <p:spPr>
          <a:xfrm>
            <a:off x="2894012" y="4800600"/>
            <a:ext cx="3429000" cy="1676400"/>
          </a:xfrm>
          <a:prstGeom prst="wedgeRoundRectCallout">
            <a:avLst>
              <a:gd name="adj1" fmla="val 51691"/>
              <a:gd name="adj2" fmla="val -184044"/>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bject 16"/>
          <p:cNvSpPr txBox="1"/>
          <p:nvPr/>
        </p:nvSpPr>
        <p:spPr>
          <a:xfrm>
            <a:off x="3046412" y="5015805"/>
            <a:ext cx="3124200" cy="1384995"/>
          </a:xfrm>
          <a:prstGeom prst="rect">
            <a:avLst/>
          </a:prstGeom>
        </p:spPr>
        <p:txBody>
          <a:bodyPr vert="horz" wrap="square" lIns="0" tIns="0" rIns="0" bIns="0" rtlCol="0">
            <a:spAutoFit/>
          </a:bodyPr>
          <a:lstStyle/>
          <a:p>
            <a:pPr marL="15842" marR="6337"/>
            <a:r>
              <a:rPr lang="en-US" sz="1800" spc="-6" dirty="0" smtClean="0">
                <a:cs typeface="Calibri"/>
              </a:rPr>
              <a:t>Tom, you should use the work product inspection form from our Asset Library to record all the information with respect to the review. Make sure you capture all details.</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7"/>
          <p:cNvSpPr txBox="1"/>
          <p:nvPr/>
        </p:nvSpPr>
        <p:spPr>
          <a:xfrm>
            <a:off x="6018212" y="5063287"/>
            <a:ext cx="1070754" cy="423912"/>
          </a:xfrm>
          <a:prstGeom prst="rect">
            <a:avLst/>
          </a:prstGeom>
          <a:solidFill>
            <a:srgbClr val="FFC000"/>
          </a:solidFill>
        </p:spPr>
        <p:txBody>
          <a:bodyPr vert="horz" wrap="square" lIns="0" tIns="38812" rIns="0" bIns="0" rtlCol="0">
            <a:spAutoFit/>
          </a:bodyPr>
          <a:lstStyle/>
          <a:p>
            <a:pPr marL="114062">
              <a:spcBef>
                <a:spcPts val="304"/>
              </a:spcBef>
            </a:pPr>
            <a:r>
              <a:rPr sz="2500" b="1" spc="-6" dirty="0">
                <a:solidFill>
                  <a:srgbClr val="181818"/>
                </a:solidFill>
                <a:cs typeface="Calibri"/>
              </a:rPr>
              <a:t>John</a:t>
            </a:r>
            <a:endParaRPr sz="2500" b="1" dirty="0">
              <a:cs typeface="Calibri"/>
            </a:endParaRPr>
          </a:p>
        </p:txBody>
      </p:sp>
      <p:sp>
        <p:nvSpPr>
          <p:cNvPr id="15" name="object 17"/>
          <p:cNvSpPr txBox="1"/>
          <p:nvPr/>
        </p:nvSpPr>
        <p:spPr>
          <a:xfrm>
            <a:off x="3579812" y="5215687"/>
            <a:ext cx="1070754" cy="422313"/>
          </a:xfrm>
          <a:prstGeom prst="rect">
            <a:avLst/>
          </a:prstGeom>
          <a:solidFill>
            <a:srgbClr val="FFC000"/>
          </a:solidFill>
        </p:spPr>
        <p:txBody>
          <a:bodyPr vert="horz" wrap="square" lIns="0" tIns="37229" rIns="0" bIns="0" rtlCol="0">
            <a:spAutoFit/>
          </a:bodyPr>
          <a:lstStyle/>
          <a:p>
            <a:pPr marL="114854">
              <a:spcBef>
                <a:spcPts val="293"/>
              </a:spcBef>
            </a:pPr>
            <a:r>
              <a:rPr sz="2500" b="1" spc="-6" dirty="0">
                <a:solidFill>
                  <a:srgbClr val="181818"/>
                </a:solidFill>
                <a:cs typeface="Calibri"/>
              </a:rPr>
              <a:t>Jason</a:t>
            </a:r>
            <a:endParaRPr sz="2500" dirty="0">
              <a:cs typeface="Calibri"/>
            </a:endParaRPr>
          </a:p>
        </p:txBody>
      </p:sp>
      <p:sp>
        <p:nvSpPr>
          <p:cNvPr id="18" name="object 17"/>
          <p:cNvSpPr txBox="1"/>
          <p:nvPr/>
        </p:nvSpPr>
        <p:spPr>
          <a:xfrm>
            <a:off x="7770812" y="53680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sz="2500" b="1" spc="-19" dirty="0">
                <a:solidFill>
                  <a:srgbClr val="181818"/>
                </a:solidFill>
                <a:cs typeface="Calibri"/>
              </a:rPr>
              <a:t>Mike</a:t>
            </a:r>
            <a:endParaRPr sz="2500" dirty="0">
              <a:cs typeface="Calibri"/>
            </a:endParaRPr>
          </a:p>
        </p:txBody>
      </p:sp>
      <p:sp>
        <p:nvSpPr>
          <p:cNvPr id="24" name="object 17"/>
          <p:cNvSpPr txBox="1"/>
          <p:nvPr/>
        </p:nvSpPr>
        <p:spPr>
          <a:xfrm>
            <a:off x="1751012" y="49108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Tom</a:t>
            </a:r>
            <a:endParaRPr sz="2500" dirty="0">
              <a:cs typeface="Calibri"/>
            </a:endParaRPr>
          </a:p>
        </p:txBody>
      </p:sp>
      <p:sp>
        <p:nvSpPr>
          <p:cNvPr id="25" name="object 17"/>
          <p:cNvSpPr txBox="1"/>
          <p:nvPr/>
        </p:nvSpPr>
        <p:spPr>
          <a:xfrm>
            <a:off x="9371012" y="51394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Lisa</a:t>
            </a:r>
            <a:endParaRPr sz="2500" dirty="0">
              <a:cs typeface="Calibri"/>
            </a:endParaRPr>
          </a:p>
        </p:txBody>
      </p:sp>
      <p:grpSp>
        <p:nvGrpSpPr>
          <p:cNvPr id="3" name="Group 17"/>
          <p:cNvGrpSpPr/>
          <p:nvPr/>
        </p:nvGrpSpPr>
        <p:grpSpPr>
          <a:xfrm>
            <a:off x="989012" y="1600200"/>
            <a:ext cx="9914610" cy="3771900"/>
            <a:chOff x="142202" y="1066800"/>
            <a:chExt cx="12046622" cy="4914900"/>
          </a:xfrm>
        </p:grpSpPr>
        <p:sp>
          <p:nvSpPr>
            <p:cNvPr id="19" name="object 9"/>
            <p:cNvSpPr/>
            <p:nvPr/>
          </p:nvSpPr>
          <p:spPr>
            <a:xfrm>
              <a:off x="9556039" y="1476756"/>
              <a:ext cx="2632785" cy="4390644"/>
            </a:xfrm>
            <a:prstGeom prst="rect">
              <a:avLst/>
            </a:prstGeom>
            <a:blipFill>
              <a:blip r:embed="rId3" cstate="print"/>
              <a:stretch>
                <a:fillRect/>
              </a:stretch>
            </a:blipFill>
          </p:spPr>
          <p:txBody>
            <a:bodyPr wrap="square" lIns="0" tIns="0" rIns="0" bIns="0" rtlCol="0"/>
            <a:lstStyle/>
            <a:p>
              <a:endParaRPr dirty="0"/>
            </a:p>
          </p:txBody>
        </p:sp>
        <p:sp>
          <p:nvSpPr>
            <p:cNvPr id="20" name="object 10"/>
            <p:cNvSpPr/>
            <p:nvPr/>
          </p:nvSpPr>
          <p:spPr>
            <a:xfrm>
              <a:off x="142202" y="1228344"/>
              <a:ext cx="3199567" cy="4753356"/>
            </a:xfrm>
            <a:prstGeom prst="rect">
              <a:avLst/>
            </a:prstGeom>
            <a:blipFill>
              <a:blip r:embed="rId4" cstate="print"/>
              <a:stretch>
                <a:fillRect/>
              </a:stretch>
            </a:blipFill>
          </p:spPr>
          <p:txBody>
            <a:bodyPr wrap="square" lIns="0" tIns="0" rIns="0" bIns="0" rtlCol="0"/>
            <a:lstStyle/>
            <a:p>
              <a:endParaRPr dirty="0"/>
            </a:p>
          </p:txBody>
        </p:sp>
        <p:sp>
          <p:nvSpPr>
            <p:cNvPr id="21" name="object 11"/>
            <p:cNvSpPr/>
            <p:nvPr/>
          </p:nvSpPr>
          <p:spPr>
            <a:xfrm>
              <a:off x="2401198" y="1066800"/>
              <a:ext cx="3327548" cy="4704588"/>
            </a:xfrm>
            <a:prstGeom prst="rect">
              <a:avLst/>
            </a:prstGeom>
            <a:blipFill>
              <a:blip r:embed="rId5" cstate="print"/>
              <a:stretch>
                <a:fillRect/>
              </a:stretch>
            </a:blipFill>
          </p:spPr>
          <p:txBody>
            <a:bodyPr wrap="square" lIns="0" tIns="0" rIns="0" bIns="0" rtlCol="0"/>
            <a:lstStyle/>
            <a:p>
              <a:endParaRPr dirty="0"/>
            </a:p>
          </p:txBody>
        </p:sp>
        <p:sp>
          <p:nvSpPr>
            <p:cNvPr id="22" name="object 12"/>
            <p:cNvSpPr/>
            <p:nvPr/>
          </p:nvSpPr>
          <p:spPr>
            <a:xfrm>
              <a:off x="7418932" y="1184147"/>
              <a:ext cx="3384429" cy="4791456"/>
            </a:xfrm>
            <a:prstGeom prst="rect">
              <a:avLst/>
            </a:prstGeom>
            <a:blipFill>
              <a:blip r:embed="rId6" cstate="print"/>
              <a:stretch>
                <a:fillRect/>
              </a:stretch>
            </a:blipFill>
          </p:spPr>
          <p:txBody>
            <a:bodyPr wrap="square" lIns="0" tIns="0" rIns="0" bIns="0" rtlCol="0"/>
            <a:lstStyle/>
            <a:p>
              <a:endParaRPr dirty="0"/>
            </a:p>
          </p:txBody>
        </p:sp>
        <p:sp>
          <p:nvSpPr>
            <p:cNvPr id="23" name="object 13"/>
            <p:cNvSpPr/>
            <p:nvPr/>
          </p:nvSpPr>
          <p:spPr>
            <a:xfrm>
              <a:off x="5586545" y="1199388"/>
              <a:ext cx="3518507" cy="4486656"/>
            </a:xfrm>
            <a:prstGeom prst="rect">
              <a:avLst/>
            </a:prstGeom>
            <a:blipFill>
              <a:blip r:embed="rId7" cstate="print"/>
              <a:stretch>
                <a:fillRect/>
              </a:stretch>
            </a:blipFill>
          </p:spPr>
          <p:txBody>
            <a:bodyPr wrap="square" lIns="0" tIns="0" rIns="0" bIns="0" rtlCol="0"/>
            <a:lstStyle/>
            <a:p>
              <a:endParaRPr dirty="0"/>
            </a:p>
          </p:txBody>
        </p:sp>
      </p:grpSp>
      <p:sp>
        <p:nvSpPr>
          <p:cNvPr id="2" name="Title 1"/>
          <p:cNvSpPr>
            <a:spLocks noGrp="1"/>
          </p:cNvSpPr>
          <p:nvPr>
            <p:ph type="title"/>
          </p:nvPr>
        </p:nvSpPr>
        <p:spPr/>
        <p:txBody>
          <a:bodyPr/>
          <a:lstStyle/>
          <a:p>
            <a:r>
              <a:rPr lang="en-US" spc="-6" dirty="0" smtClean="0"/>
              <a:t>PROJECT A - </a:t>
            </a:r>
            <a:r>
              <a:rPr lang="en-US" spc="-6" dirty="0" smtClean="0">
                <a:cs typeface="Calibri"/>
              </a:rPr>
              <a:t>FACILITATION</a:t>
            </a:r>
            <a:r>
              <a:rPr lang="en-US" spc="75" dirty="0" smtClean="0">
                <a:cs typeface="Calibri"/>
              </a:rPr>
              <a:t> </a:t>
            </a:r>
            <a:r>
              <a:rPr lang="en-US" spc="-12" dirty="0" smtClean="0">
                <a:cs typeface="Calibri"/>
              </a:rPr>
              <a:t>REVIEW</a:t>
            </a:r>
            <a:endParaRPr lang="en-US" dirty="0"/>
          </a:p>
        </p:txBody>
      </p:sp>
      <p:sp>
        <p:nvSpPr>
          <p:cNvPr id="12" name="Rounded Rectangular Callout 11"/>
          <p:cNvSpPr/>
          <p:nvPr/>
        </p:nvSpPr>
        <p:spPr>
          <a:xfrm>
            <a:off x="4722812" y="5791200"/>
            <a:ext cx="4114800" cy="685800"/>
          </a:xfrm>
          <a:prstGeom prst="wedgeRoundRectCallout">
            <a:avLst>
              <a:gd name="adj1" fmla="val -110361"/>
              <a:gd name="adj2" fmla="val -547188"/>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bject 16"/>
          <p:cNvSpPr txBox="1"/>
          <p:nvPr/>
        </p:nvSpPr>
        <p:spPr>
          <a:xfrm>
            <a:off x="4875212" y="6019800"/>
            <a:ext cx="3810000" cy="276999"/>
          </a:xfrm>
          <a:prstGeom prst="rect">
            <a:avLst/>
          </a:prstGeom>
        </p:spPr>
        <p:txBody>
          <a:bodyPr vert="horz" wrap="square" lIns="0" tIns="0" rIns="0" bIns="0" rtlCol="0">
            <a:spAutoFit/>
          </a:bodyPr>
          <a:lstStyle/>
          <a:p>
            <a:pPr marL="15842" marR="6337"/>
            <a:r>
              <a:rPr lang="en-US" sz="1800" spc="-6" dirty="0" smtClean="0">
                <a:cs typeface="Calibri"/>
              </a:rPr>
              <a:t>Sure John.</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7"/>
          <p:cNvSpPr txBox="1"/>
          <p:nvPr/>
        </p:nvSpPr>
        <p:spPr>
          <a:xfrm>
            <a:off x="6018212" y="5063287"/>
            <a:ext cx="1070754" cy="423912"/>
          </a:xfrm>
          <a:prstGeom prst="rect">
            <a:avLst/>
          </a:prstGeom>
          <a:solidFill>
            <a:srgbClr val="FFC000"/>
          </a:solidFill>
        </p:spPr>
        <p:txBody>
          <a:bodyPr vert="horz" wrap="square" lIns="0" tIns="38812" rIns="0" bIns="0" rtlCol="0">
            <a:spAutoFit/>
          </a:bodyPr>
          <a:lstStyle/>
          <a:p>
            <a:pPr marL="114062">
              <a:spcBef>
                <a:spcPts val="304"/>
              </a:spcBef>
            </a:pPr>
            <a:r>
              <a:rPr sz="2500" b="1" spc="-6" dirty="0">
                <a:solidFill>
                  <a:srgbClr val="181818"/>
                </a:solidFill>
                <a:cs typeface="Calibri"/>
              </a:rPr>
              <a:t>John</a:t>
            </a:r>
            <a:endParaRPr sz="2500" b="1" dirty="0">
              <a:cs typeface="Calibri"/>
            </a:endParaRPr>
          </a:p>
        </p:txBody>
      </p:sp>
      <p:sp>
        <p:nvSpPr>
          <p:cNvPr id="15" name="object 17"/>
          <p:cNvSpPr txBox="1"/>
          <p:nvPr/>
        </p:nvSpPr>
        <p:spPr>
          <a:xfrm>
            <a:off x="3579812" y="5215687"/>
            <a:ext cx="1070754" cy="422313"/>
          </a:xfrm>
          <a:prstGeom prst="rect">
            <a:avLst/>
          </a:prstGeom>
          <a:solidFill>
            <a:srgbClr val="FFC000"/>
          </a:solidFill>
        </p:spPr>
        <p:txBody>
          <a:bodyPr vert="horz" wrap="square" lIns="0" tIns="37229" rIns="0" bIns="0" rtlCol="0">
            <a:spAutoFit/>
          </a:bodyPr>
          <a:lstStyle/>
          <a:p>
            <a:pPr marL="114854">
              <a:spcBef>
                <a:spcPts val="293"/>
              </a:spcBef>
            </a:pPr>
            <a:r>
              <a:rPr sz="2500" b="1" spc="-6" dirty="0">
                <a:solidFill>
                  <a:srgbClr val="181818"/>
                </a:solidFill>
                <a:cs typeface="Calibri"/>
              </a:rPr>
              <a:t>Jason</a:t>
            </a:r>
            <a:endParaRPr sz="2500" dirty="0">
              <a:cs typeface="Calibri"/>
            </a:endParaRPr>
          </a:p>
        </p:txBody>
      </p:sp>
      <p:sp>
        <p:nvSpPr>
          <p:cNvPr id="18" name="object 17"/>
          <p:cNvSpPr txBox="1"/>
          <p:nvPr/>
        </p:nvSpPr>
        <p:spPr>
          <a:xfrm>
            <a:off x="7770812" y="53680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sz="2500" b="1" spc="-19" dirty="0">
                <a:solidFill>
                  <a:srgbClr val="181818"/>
                </a:solidFill>
                <a:cs typeface="Calibri"/>
              </a:rPr>
              <a:t>Mike</a:t>
            </a:r>
            <a:endParaRPr sz="2500" dirty="0">
              <a:cs typeface="Calibri"/>
            </a:endParaRPr>
          </a:p>
        </p:txBody>
      </p:sp>
      <p:sp>
        <p:nvSpPr>
          <p:cNvPr id="24" name="object 17"/>
          <p:cNvSpPr txBox="1"/>
          <p:nvPr/>
        </p:nvSpPr>
        <p:spPr>
          <a:xfrm>
            <a:off x="1751012" y="49108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Tom</a:t>
            </a:r>
            <a:endParaRPr sz="2500" dirty="0">
              <a:cs typeface="Calibri"/>
            </a:endParaRPr>
          </a:p>
        </p:txBody>
      </p:sp>
      <p:sp>
        <p:nvSpPr>
          <p:cNvPr id="25" name="object 17"/>
          <p:cNvSpPr txBox="1"/>
          <p:nvPr/>
        </p:nvSpPr>
        <p:spPr>
          <a:xfrm>
            <a:off x="9371012" y="5139487"/>
            <a:ext cx="1070754" cy="423113"/>
          </a:xfrm>
          <a:prstGeom prst="rect">
            <a:avLst/>
          </a:prstGeom>
          <a:solidFill>
            <a:srgbClr val="FFC000"/>
          </a:solidFill>
        </p:spPr>
        <p:txBody>
          <a:bodyPr vert="horz" wrap="square" lIns="0" tIns="38021" rIns="0" bIns="0" rtlCol="0">
            <a:spAutoFit/>
          </a:bodyPr>
          <a:lstStyle/>
          <a:p>
            <a:pPr marL="115646">
              <a:spcBef>
                <a:spcPts val="299"/>
              </a:spcBef>
            </a:pPr>
            <a:r>
              <a:rPr lang="en-US" sz="2500" b="1" spc="-19" dirty="0" smtClean="0">
                <a:solidFill>
                  <a:srgbClr val="181818"/>
                </a:solidFill>
                <a:cs typeface="Calibri"/>
              </a:rPr>
              <a:t>Lisa</a:t>
            </a:r>
            <a:endParaRPr sz="2500" dirty="0">
              <a:cs typeface="Calibri"/>
            </a:endParaRPr>
          </a:p>
        </p:txBody>
      </p:sp>
      <p:grpSp>
        <p:nvGrpSpPr>
          <p:cNvPr id="3" name="Group 17"/>
          <p:cNvGrpSpPr/>
          <p:nvPr/>
        </p:nvGrpSpPr>
        <p:grpSpPr>
          <a:xfrm>
            <a:off x="989012" y="1600200"/>
            <a:ext cx="9914610" cy="3771900"/>
            <a:chOff x="142202" y="1066800"/>
            <a:chExt cx="12046622" cy="4914900"/>
          </a:xfrm>
        </p:grpSpPr>
        <p:sp>
          <p:nvSpPr>
            <p:cNvPr id="19" name="object 9"/>
            <p:cNvSpPr/>
            <p:nvPr/>
          </p:nvSpPr>
          <p:spPr>
            <a:xfrm>
              <a:off x="9556039" y="1476756"/>
              <a:ext cx="2632785" cy="4390644"/>
            </a:xfrm>
            <a:prstGeom prst="rect">
              <a:avLst/>
            </a:prstGeom>
            <a:blipFill>
              <a:blip r:embed="rId3" cstate="print"/>
              <a:stretch>
                <a:fillRect/>
              </a:stretch>
            </a:blipFill>
          </p:spPr>
          <p:txBody>
            <a:bodyPr wrap="square" lIns="0" tIns="0" rIns="0" bIns="0" rtlCol="0"/>
            <a:lstStyle/>
            <a:p>
              <a:endParaRPr dirty="0"/>
            </a:p>
          </p:txBody>
        </p:sp>
        <p:sp>
          <p:nvSpPr>
            <p:cNvPr id="20" name="object 10"/>
            <p:cNvSpPr/>
            <p:nvPr/>
          </p:nvSpPr>
          <p:spPr>
            <a:xfrm>
              <a:off x="142202" y="1228344"/>
              <a:ext cx="3199567" cy="4753356"/>
            </a:xfrm>
            <a:prstGeom prst="rect">
              <a:avLst/>
            </a:prstGeom>
            <a:blipFill>
              <a:blip r:embed="rId4" cstate="print"/>
              <a:stretch>
                <a:fillRect/>
              </a:stretch>
            </a:blipFill>
          </p:spPr>
          <p:txBody>
            <a:bodyPr wrap="square" lIns="0" tIns="0" rIns="0" bIns="0" rtlCol="0"/>
            <a:lstStyle/>
            <a:p>
              <a:endParaRPr dirty="0"/>
            </a:p>
          </p:txBody>
        </p:sp>
        <p:sp>
          <p:nvSpPr>
            <p:cNvPr id="21" name="object 11"/>
            <p:cNvSpPr/>
            <p:nvPr/>
          </p:nvSpPr>
          <p:spPr>
            <a:xfrm>
              <a:off x="2401198" y="1066800"/>
              <a:ext cx="3327548" cy="4704588"/>
            </a:xfrm>
            <a:prstGeom prst="rect">
              <a:avLst/>
            </a:prstGeom>
            <a:blipFill>
              <a:blip r:embed="rId5" cstate="print"/>
              <a:stretch>
                <a:fillRect/>
              </a:stretch>
            </a:blipFill>
          </p:spPr>
          <p:txBody>
            <a:bodyPr wrap="square" lIns="0" tIns="0" rIns="0" bIns="0" rtlCol="0"/>
            <a:lstStyle/>
            <a:p>
              <a:endParaRPr dirty="0"/>
            </a:p>
          </p:txBody>
        </p:sp>
        <p:sp>
          <p:nvSpPr>
            <p:cNvPr id="22" name="object 12"/>
            <p:cNvSpPr/>
            <p:nvPr/>
          </p:nvSpPr>
          <p:spPr>
            <a:xfrm>
              <a:off x="7418932" y="1184147"/>
              <a:ext cx="3384429" cy="4791456"/>
            </a:xfrm>
            <a:prstGeom prst="rect">
              <a:avLst/>
            </a:prstGeom>
            <a:blipFill>
              <a:blip r:embed="rId6" cstate="print"/>
              <a:stretch>
                <a:fillRect/>
              </a:stretch>
            </a:blipFill>
          </p:spPr>
          <p:txBody>
            <a:bodyPr wrap="square" lIns="0" tIns="0" rIns="0" bIns="0" rtlCol="0"/>
            <a:lstStyle/>
            <a:p>
              <a:endParaRPr dirty="0"/>
            </a:p>
          </p:txBody>
        </p:sp>
        <p:sp>
          <p:nvSpPr>
            <p:cNvPr id="23" name="object 13"/>
            <p:cNvSpPr/>
            <p:nvPr/>
          </p:nvSpPr>
          <p:spPr>
            <a:xfrm>
              <a:off x="5586545" y="1199388"/>
              <a:ext cx="3518507" cy="4486656"/>
            </a:xfrm>
            <a:prstGeom prst="rect">
              <a:avLst/>
            </a:prstGeom>
            <a:blipFill>
              <a:blip r:embed="rId7" cstate="print"/>
              <a:stretch>
                <a:fillRect/>
              </a:stretch>
            </a:blipFill>
          </p:spPr>
          <p:txBody>
            <a:bodyPr wrap="square" lIns="0" tIns="0" rIns="0" bIns="0" rtlCol="0"/>
            <a:lstStyle/>
            <a:p>
              <a:endParaRPr dirty="0"/>
            </a:p>
          </p:txBody>
        </p:sp>
      </p:grpSp>
      <p:sp>
        <p:nvSpPr>
          <p:cNvPr id="2" name="Title 1"/>
          <p:cNvSpPr>
            <a:spLocks noGrp="1"/>
          </p:cNvSpPr>
          <p:nvPr>
            <p:ph type="title"/>
          </p:nvPr>
        </p:nvSpPr>
        <p:spPr/>
        <p:txBody>
          <a:bodyPr/>
          <a:lstStyle/>
          <a:p>
            <a:r>
              <a:rPr lang="en-US" spc="-6" dirty="0" smtClean="0"/>
              <a:t>PROJECT A - </a:t>
            </a:r>
            <a:r>
              <a:rPr lang="en-US" spc="-6" dirty="0" smtClean="0">
                <a:cs typeface="Calibri"/>
              </a:rPr>
              <a:t>FACILITATION</a:t>
            </a:r>
            <a:r>
              <a:rPr lang="en-US" spc="75" dirty="0" smtClean="0">
                <a:cs typeface="Calibri"/>
              </a:rPr>
              <a:t> </a:t>
            </a:r>
            <a:r>
              <a:rPr lang="en-US" spc="-12" dirty="0" smtClean="0">
                <a:cs typeface="Calibri"/>
              </a:rPr>
              <a:t>REVIEW</a:t>
            </a:r>
            <a:endParaRPr lang="en-US" dirty="0"/>
          </a:p>
        </p:txBody>
      </p:sp>
      <p:sp>
        <p:nvSpPr>
          <p:cNvPr id="12" name="Rounded Rectangular Callout 11"/>
          <p:cNvSpPr/>
          <p:nvPr/>
        </p:nvSpPr>
        <p:spPr>
          <a:xfrm>
            <a:off x="4037012" y="3810000"/>
            <a:ext cx="3200400" cy="609600"/>
          </a:xfrm>
          <a:prstGeom prst="wedgeRoundRectCallout">
            <a:avLst>
              <a:gd name="adj1" fmla="val 68641"/>
              <a:gd name="adj2" fmla="val -247192"/>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bject 16"/>
          <p:cNvSpPr txBox="1"/>
          <p:nvPr/>
        </p:nvSpPr>
        <p:spPr>
          <a:xfrm>
            <a:off x="4189412" y="3962400"/>
            <a:ext cx="2971800" cy="276999"/>
          </a:xfrm>
          <a:prstGeom prst="rect">
            <a:avLst/>
          </a:prstGeom>
        </p:spPr>
        <p:txBody>
          <a:bodyPr vert="horz" wrap="square" lIns="0" tIns="0" rIns="0" bIns="0" rtlCol="0">
            <a:spAutoFit/>
          </a:bodyPr>
          <a:lstStyle/>
          <a:p>
            <a:pPr marL="15842" marR="6337"/>
            <a:r>
              <a:rPr lang="en-US" sz="1800" spc="-6" dirty="0" smtClean="0">
                <a:cs typeface="Calibri"/>
              </a:rPr>
              <a:t>Great. So we have a good plan now!</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latin typeface="+mj-lt"/>
              </a:rPr>
              <a:t>FACILITATION REVIEW AND PEER REVIEW:</a:t>
            </a:r>
            <a:r>
              <a:rPr lang="en-US" spc="25" dirty="0" smtClean="0">
                <a:latin typeface="+mj-lt"/>
              </a:rPr>
              <a:t> </a:t>
            </a:r>
            <a:r>
              <a:rPr lang="en-US" spc="-12" dirty="0" smtClean="0">
                <a:latin typeface="+mj-lt"/>
              </a:rPr>
              <a:t>COMPARISON</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16" name="object 14"/>
          <p:cNvSpPr/>
          <p:nvPr/>
        </p:nvSpPr>
        <p:spPr>
          <a:xfrm>
            <a:off x="415606" y="2193763"/>
            <a:ext cx="11671646" cy="0"/>
          </a:xfrm>
          <a:custGeom>
            <a:avLst/>
            <a:gdLst/>
            <a:ahLst/>
            <a:cxnLst/>
            <a:rect l="l" t="t" r="r" b="b"/>
            <a:pathLst>
              <a:path w="8756015">
                <a:moveTo>
                  <a:pt x="0" y="0"/>
                </a:moveTo>
                <a:lnTo>
                  <a:pt x="8755875" y="0"/>
                </a:lnTo>
              </a:path>
            </a:pathLst>
          </a:custGeom>
          <a:ln w="12700">
            <a:solidFill>
              <a:srgbClr val="FFFFFF"/>
            </a:solidFill>
          </a:ln>
        </p:spPr>
        <p:txBody>
          <a:bodyPr wrap="square" lIns="0" tIns="0" rIns="0" bIns="0" rtlCol="0"/>
          <a:lstStyle/>
          <a:p>
            <a:endParaRPr dirty="0"/>
          </a:p>
        </p:txBody>
      </p:sp>
      <p:sp>
        <p:nvSpPr>
          <p:cNvPr id="17" name="object 15"/>
          <p:cNvSpPr/>
          <p:nvPr/>
        </p:nvSpPr>
        <p:spPr>
          <a:xfrm>
            <a:off x="415606" y="2585940"/>
            <a:ext cx="11671646" cy="0"/>
          </a:xfrm>
          <a:custGeom>
            <a:avLst/>
            <a:gdLst/>
            <a:ahLst/>
            <a:cxnLst/>
            <a:rect l="l" t="t" r="r" b="b"/>
            <a:pathLst>
              <a:path w="8756015">
                <a:moveTo>
                  <a:pt x="0" y="0"/>
                </a:moveTo>
                <a:lnTo>
                  <a:pt x="8755875" y="0"/>
                </a:lnTo>
              </a:path>
            </a:pathLst>
          </a:custGeom>
          <a:ln w="12700">
            <a:solidFill>
              <a:srgbClr val="FFFFFF"/>
            </a:solidFill>
          </a:ln>
        </p:spPr>
        <p:txBody>
          <a:bodyPr wrap="square" lIns="0" tIns="0" rIns="0" bIns="0" rtlCol="0"/>
          <a:lstStyle/>
          <a:p>
            <a:endParaRPr dirty="0"/>
          </a:p>
        </p:txBody>
      </p:sp>
      <p:sp>
        <p:nvSpPr>
          <p:cNvPr id="18" name="object 16"/>
          <p:cNvSpPr/>
          <p:nvPr/>
        </p:nvSpPr>
        <p:spPr>
          <a:xfrm>
            <a:off x="415606" y="3226019"/>
            <a:ext cx="11671646" cy="0"/>
          </a:xfrm>
          <a:custGeom>
            <a:avLst/>
            <a:gdLst/>
            <a:ahLst/>
            <a:cxnLst/>
            <a:rect l="l" t="t" r="r" b="b"/>
            <a:pathLst>
              <a:path w="8756015">
                <a:moveTo>
                  <a:pt x="0" y="0"/>
                </a:moveTo>
                <a:lnTo>
                  <a:pt x="8755875" y="0"/>
                </a:lnTo>
              </a:path>
            </a:pathLst>
          </a:custGeom>
          <a:ln w="12700">
            <a:solidFill>
              <a:srgbClr val="FFFFFF"/>
            </a:solidFill>
          </a:ln>
        </p:spPr>
        <p:txBody>
          <a:bodyPr wrap="square" lIns="0" tIns="0" rIns="0" bIns="0" rtlCol="0"/>
          <a:lstStyle/>
          <a:p>
            <a:endParaRPr dirty="0"/>
          </a:p>
        </p:txBody>
      </p:sp>
      <p:sp>
        <p:nvSpPr>
          <p:cNvPr id="19" name="object 17"/>
          <p:cNvSpPr/>
          <p:nvPr/>
        </p:nvSpPr>
        <p:spPr>
          <a:xfrm>
            <a:off x="415606" y="4414740"/>
            <a:ext cx="11671646" cy="0"/>
          </a:xfrm>
          <a:custGeom>
            <a:avLst/>
            <a:gdLst/>
            <a:ahLst/>
            <a:cxnLst/>
            <a:rect l="l" t="t" r="r" b="b"/>
            <a:pathLst>
              <a:path w="8756015">
                <a:moveTo>
                  <a:pt x="0" y="0"/>
                </a:moveTo>
                <a:lnTo>
                  <a:pt x="8755875" y="0"/>
                </a:lnTo>
              </a:path>
            </a:pathLst>
          </a:custGeom>
          <a:ln w="12700">
            <a:solidFill>
              <a:srgbClr val="FFFFFF"/>
            </a:solidFill>
          </a:ln>
        </p:spPr>
        <p:txBody>
          <a:bodyPr wrap="square" lIns="0" tIns="0" rIns="0" bIns="0" rtlCol="0"/>
          <a:lstStyle/>
          <a:p>
            <a:endParaRPr dirty="0"/>
          </a:p>
        </p:txBody>
      </p:sp>
      <p:graphicFrame>
        <p:nvGraphicFramePr>
          <p:cNvPr id="20" name="object 18"/>
          <p:cNvGraphicFramePr>
            <a:graphicFrameLocks noGrp="1"/>
          </p:cNvGraphicFramePr>
          <p:nvPr>
            <p:extLst>
              <p:ext uri="{D42A27DB-BD31-4B8C-83A1-F6EECF244321}">
                <p14:modId xmlns:p14="http://schemas.microsoft.com/office/powerpoint/2010/main" val="3363772993"/>
              </p:ext>
            </p:extLst>
          </p:nvPr>
        </p:nvGraphicFramePr>
        <p:xfrm>
          <a:off x="989012" y="1676400"/>
          <a:ext cx="10210801" cy="3919080"/>
        </p:xfrm>
        <a:graphic>
          <a:graphicData uri="http://schemas.openxmlformats.org/drawingml/2006/table">
            <a:tbl>
              <a:tblPr firstRow="1" bandRow="1">
                <a:tableStyleId>{B301B821-A1FF-4177-AEE7-76D212191A09}</a:tableStyleId>
              </a:tblPr>
              <a:tblGrid>
                <a:gridCol w="3581400"/>
                <a:gridCol w="2853738"/>
                <a:gridCol w="3775663"/>
              </a:tblGrid>
              <a:tr h="368840">
                <a:tc>
                  <a:txBody>
                    <a:bodyPr/>
                    <a:lstStyle/>
                    <a:p>
                      <a:pPr marL="85090">
                        <a:lnSpc>
                          <a:spcPct val="100000"/>
                        </a:lnSpc>
                        <a:spcBef>
                          <a:spcPts val="295"/>
                        </a:spcBef>
                      </a:pPr>
                      <a:r>
                        <a:rPr sz="2000" spc="-10" dirty="0"/>
                        <a:t>Review</a:t>
                      </a:r>
                      <a:r>
                        <a:rPr sz="2000" spc="-95" dirty="0"/>
                        <a:t> </a:t>
                      </a:r>
                      <a:r>
                        <a:rPr sz="2000" spc="-10" dirty="0"/>
                        <a:t>Characteristics</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5090">
                        <a:lnSpc>
                          <a:spcPct val="100000"/>
                        </a:lnSpc>
                        <a:spcBef>
                          <a:spcPts val="295"/>
                        </a:spcBef>
                      </a:pPr>
                      <a:r>
                        <a:rPr sz="2000" spc="-15"/>
                        <a:t>Fagan's </a:t>
                      </a:r>
                      <a:r>
                        <a:rPr sz="2000" spc="-10" smtClean="0"/>
                        <a:t>Review</a:t>
                      </a:r>
                      <a:r>
                        <a:rPr lang="en-US" sz="2000" spc="-10" dirty="0" smtClean="0"/>
                        <a:t>/</a:t>
                      </a:r>
                      <a:r>
                        <a:rPr sz="2000" spc="-5" smtClean="0"/>
                        <a:t>Inspection</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5725">
                        <a:lnSpc>
                          <a:spcPct val="100000"/>
                        </a:lnSpc>
                        <a:spcBef>
                          <a:spcPts val="295"/>
                        </a:spcBef>
                      </a:pPr>
                      <a:r>
                        <a:rPr sz="2000" spc="-10" dirty="0"/>
                        <a:t>Peer</a:t>
                      </a:r>
                      <a:r>
                        <a:rPr sz="2000" spc="-114" dirty="0"/>
                        <a:t> </a:t>
                      </a:r>
                      <a:r>
                        <a:rPr sz="2000" spc="-10" dirty="0"/>
                        <a:t>review</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65877">
                <a:tc>
                  <a:txBody>
                    <a:bodyPr/>
                    <a:lstStyle/>
                    <a:p>
                      <a:pPr marL="39370">
                        <a:lnSpc>
                          <a:spcPct val="100000"/>
                        </a:lnSpc>
                        <a:spcBef>
                          <a:spcPts val="90"/>
                        </a:spcBef>
                      </a:pPr>
                      <a:r>
                        <a:rPr sz="2000" spc="-15" dirty="0"/>
                        <a:t>Role </a:t>
                      </a:r>
                      <a:r>
                        <a:rPr sz="2000" spc="-5" dirty="0"/>
                        <a:t>of </a:t>
                      </a:r>
                      <a:r>
                        <a:rPr sz="2000" spc="-10" dirty="0"/>
                        <a:t>review</a:t>
                      </a:r>
                      <a:r>
                        <a:rPr sz="2000" spc="-30" dirty="0"/>
                        <a:t> </a:t>
                      </a:r>
                      <a:r>
                        <a:rPr sz="2000" dirty="0"/>
                        <a:t>leader</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9370">
                        <a:lnSpc>
                          <a:spcPct val="100000"/>
                        </a:lnSpc>
                        <a:spcBef>
                          <a:spcPts val="90"/>
                        </a:spcBef>
                      </a:pPr>
                      <a:r>
                        <a:rPr sz="2000" spc="-15" dirty="0"/>
                        <a:t>Required</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0005">
                        <a:lnSpc>
                          <a:spcPct val="100000"/>
                        </a:lnSpc>
                        <a:spcBef>
                          <a:spcPts val="90"/>
                        </a:spcBef>
                      </a:pPr>
                      <a:r>
                        <a:rPr sz="2000" dirty="0"/>
                        <a:t>Not</a:t>
                      </a:r>
                      <a:r>
                        <a:rPr sz="2000" spc="-95" dirty="0"/>
                        <a:t> </a:t>
                      </a:r>
                      <a:r>
                        <a:rPr sz="2000" spc="-10" dirty="0"/>
                        <a:t>required</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65878">
                <a:tc>
                  <a:txBody>
                    <a:bodyPr/>
                    <a:lstStyle/>
                    <a:p>
                      <a:pPr marL="45720">
                        <a:lnSpc>
                          <a:spcPct val="100000"/>
                        </a:lnSpc>
                        <a:spcBef>
                          <a:spcPts val="245"/>
                        </a:spcBef>
                      </a:pPr>
                      <a:r>
                        <a:rPr sz="2000" spc="-15" dirty="0"/>
                        <a:t>Role </a:t>
                      </a:r>
                      <a:r>
                        <a:rPr sz="2000" spc="-5" dirty="0"/>
                        <a:t>of</a:t>
                      </a:r>
                      <a:r>
                        <a:rPr sz="2000" spc="-60" dirty="0"/>
                        <a:t> </a:t>
                      </a:r>
                      <a:r>
                        <a:rPr sz="2000" spc="-10" dirty="0"/>
                        <a:t>recorder</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
                        <a:lnSpc>
                          <a:spcPct val="100000"/>
                        </a:lnSpc>
                        <a:spcBef>
                          <a:spcPts val="245"/>
                        </a:spcBef>
                      </a:pPr>
                      <a:r>
                        <a:rPr sz="2000" spc="-15" dirty="0"/>
                        <a:t>Required</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6355">
                        <a:lnSpc>
                          <a:spcPct val="100000"/>
                        </a:lnSpc>
                        <a:spcBef>
                          <a:spcPts val="245"/>
                        </a:spcBef>
                      </a:pPr>
                      <a:r>
                        <a:rPr sz="2000" dirty="0"/>
                        <a:t>Not</a:t>
                      </a:r>
                      <a:r>
                        <a:rPr sz="2000" spc="-95" dirty="0"/>
                        <a:t> </a:t>
                      </a:r>
                      <a:r>
                        <a:rPr sz="2000" spc="-10" dirty="0"/>
                        <a:t>required</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597158">
                <a:tc>
                  <a:txBody>
                    <a:bodyPr/>
                    <a:lstStyle/>
                    <a:p>
                      <a:pPr marL="39370">
                        <a:lnSpc>
                          <a:spcPct val="100000"/>
                        </a:lnSpc>
                        <a:spcBef>
                          <a:spcPts val="245"/>
                        </a:spcBef>
                      </a:pPr>
                      <a:r>
                        <a:rPr sz="2000" dirty="0"/>
                        <a:t>Number </a:t>
                      </a:r>
                      <a:r>
                        <a:rPr sz="2000" spc="-5" dirty="0"/>
                        <a:t>of</a:t>
                      </a:r>
                      <a:r>
                        <a:rPr sz="2000" spc="-60" dirty="0"/>
                        <a:t> </a:t>
                      </a:r>
                      <a:r>
                        <a:rPr sz="2000" spc="-15" dirty="0"/>
                        <a:t>reviewers</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9370" marR="158115" indent="51435">
                        <a:lnSpc>
                          <a:spcPct val="100000"/>
                        </a:lnSpc>
                        <a:spcBef>
                          <a:spcPts val="245"/>
                        </a:spcBef>
                      </a:pPr>
                      <a:r>
                        <a:rPr sz="2000" dirty="0"/>
                        <a:t>&gt;= 5 and &lt;=10 </a:t>
                      </a:r>
                      <a:r>
                        <a:rPr sz="2000" spc="-5" dirty="0"/>
                        <a:t>(</a:t>
                      </a:r>
                      <a:r>
                        <a:rPr sz="2000" spc="-5"/>
                        <a:t>including </a:t>
                      </a:r>
                      <a:r>
                        <a:rPr sz="2000" smtClean="0"/>
                        <a:t>the</a:t>
                      </a:r>
                      <a:r>
                        <a:rPr lang="en-US" sz="2000" dirty="0" smtClean="0"/>
                        <a:t> </a:t>
                      </a:r>
                      <a:r>
                        <a:rPr sz="2000" spc="-10" smtClean="0"/>
                        <a:t>review</a:t>
                      </a:r>
                      <a:r>
                        <a:rPr sz="2000" spc="-90" smtClean="0"/>
                        <a:t> </a:t>
                      </a:r>
                      <a:r>
                        <a:rPr sz="2000" dirty="0"/>
                        <a:t>leader)</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0005">
                        <a:lnSpc>
                          <a:spcPct val="100000"/>
                        </a:lnSpc>
                        <a:spcBef>
                          <a:spcPts val="245"/>
                        </a:spcBef>
                      </a:pPr>
                      <a:r>
                        <a:rPr sz="2000" dirty="0"/>
                        <a:t>&gt;=</a:t>
                      </a:r>
                      <a:r>
                        <a:rPr sz="2000" spc="-95" dirty="0"/>
                        <a:t> </a:t>
                      </a:r>
                      <a:r>
                        <a:rPr sz="2000" dirty="0"/>
                        <a:t>1</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761085">
                <a:tc>
                  <a:txBody>
                    <a:bodyPr/>
                    <a:lstStyle/>
                    <a:p>
                      <a:pPr marL="45720" marR="48260">
                        <a:lnSpc>
                          <a:spcPct val="100000"/>
                        </a:lnSpc>
                        <a:spcBef>
                          <a:spcPts val="245"/>
                        </a:spcBef>
                      </a:pPr>
                      <a:r>
                        <a:rPr sz="2000" spc="-5" dirty="0"/>
                        <a:t>Advance </a:t>
                      </a:r>
                      <a:r>
                        <a:rPr sz="2000" spc="-10"/>
                        <a:t>distribution </a:t>
                      </a:r>
                      <a:r>
                        <a:rPr sz="2000" spc="-5" smtClean="0"/>
                        <a:t>of</a:t>
                      </a:r>
                      <a:r>
                        <a:rPr lang="en-US" sz="2000" spc="-5" dirty="0" smtClean="0"/>
                        <a:t> </a:t>
                      </a:r>
                      <a:r>
                        <a:rPr sz="2000" spc="-10" smtClean="0"/>
                        <a:t>review </a:t>
                      </a:r>
                      <a:r>
                        <a:rPr sz="2000" spc="-10" dirty="0"/>
                        <a:t>material </a:t>
                      </a:r>
                      <a:r>
                        <a:rPr sz="2000" spc="-10"/>
                        <a:t>(</a:t>
                      </a:r>
                      <a:r>
                        <a:rPr sz="2000" spc="-10" smtClean="0"/>
                        <a:t>product</a:t>
                      </a:r>
                      <a:r>
                        <a:rPr lang="en-US" sz="2000" spc="-10" dirty="0" smtClean="0"/>
                        <a:t> </a:t>
                      </a:r>
                      <a:r>
                        <a:rPr sz="2000" spc="-10" smtClean="0"/>
                        <a:t>to </a:t>
                      </a:r>
                      <a:r>
                        <a:rPr sz="2000" spc="-5" dirty="0"/>
                        <a:t>be </a:t>
                      </a:r>
                      <a:r>
                        <a:rPr sz="2000" spc="-10" dirty="0"/>
                        <a:t>reviewed </a:t>
                      </a:r>
                      <a:r>
                        <a:rPr sz="2000"/>
                        <a:t>and </a:t>
                      </a:r>
                      <a:r>
                        <a:rPr sz="2000" spc="-15" smtClean="0"/>
                        <a:t>related</a:t>
                      </a:r>
                      <a:r>
                        <a:rPr lang="en-US" sz="2000" spc="-15" dirty="0" smtClean="0"/>
                        <a:t> </a:t>
                      </a:r>
                      <a:r>
                        <a:rPr sz="2000" spc="-10" smtClean="0"/>
                        <a:t>documentation</a:t>
                      </a:r>
                      <a:r>
                        <a:rPr sz="2000" spc="-10" dirty="0"/>
                        <a:t>)</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
                        <a:lnSpc>
                          <a:spcPct val="100000"/>
                        </a:lnSpc>
                        <a:spcBef>
                          <a:spcPts val="245"/>
                        </a:spcBef>
                      </a:pPr>
                      <a:r>
                        <a:rPr sz="2000" spc="-10" dirty="0"/>
                        <a:t>Required (at </a:t>
                      </a:r>
                      <a:r>
                        <a:rPr sz="2000" spc="-5" dirty="0"/>
                        <a:t>least </a:t>
                      </a:r>
                      <a:r>
                        <a:rPr sz="2000" dirty="0"/>
                        <a:t>2 </a:t>
                      </a:r>
                      <a:r>
                        <a:rPr sz="2000" spc="-15" dirty="0"/>
                        <a:t>days</a:t>
                      </a:r>
                      <a:r>
                        <a:rPr sz="2000" spc="-30" dirty="0"/>
                        <a:t> </a:t>
                      </a:r>
                      <a:r>
                        <a:rPr sz="2000" dirty="0"/>
                        <a:t>in</a:t>
                      </a:r>
                    </a:p>
                    <a:p>
                      <a:pPr marL="45720">
                        <a:lnSpc>
                          <a:spcPct val="100000"/>
                        </a:lnSpc>
                      </a:pPr>
                      <a:r>
                        <a:rPr sz="2000" spc="-5" dirty="0"/>
                        <a:t>advance of </a:t>
                      </a:r>
                      <a:r>
                        <a:rPr sz="2000" spc="-10" dirty="0"/>
                        <a:t>review</a:t>
                      </a:r>
                      <a:r>
                        <a:rPr sz="2000" spc="-15" dirty="0"/>
                        <a:t> </a:t>
                      </a:r>
                      <a:r>
                        <a:rPr sz="2000" spc="-5" dirty="0"/>
                        <a:t>meeting)</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6355" marR="201295">
                        <a:lnSpc>
                          <a:spcPct val="100000"/>
                        </a:lnSpc>
                        <a:spcBef>
                          <a:spcPts val="245"/>
                        </a:spcBef>
                      </a:pPr>
                      <a:r>
                        <a:rPr sz="2000" spc="-10" dirty="0"/>
                        <a:t>Required (at </a:t>
                      </a:r>
                      <a:r>
                        <a:rPr sz="2000" spc="-5" dirty="0"/>
                        <a:t>least </a:t>
                      </a:r>
                      <a:r>
                        <a:rPr sz="2000" dirty="0"/>
                        <a:t>2 </a:t>
                      </a:r>
                      <a:r>
                        <a:rPr sz="2000" spc="-15"/>
                        <a:t>days </a:t>
                      </a:r>
                      <a:r>
                        <a:rPr sz="2000" smtClean="0"/>
                        <a:t>in</a:t>
                      </a:r>
                      <a:r>
                        <a:rPr lang="en-US" sz="2000" dirty="0" smtClean="0"/>
                        <a:t> </a:t>
                      </a:r>
                      <a:r>
                        <a:rPr sz="2000" spc="-5" smtClean="0"/>
                        <a:t>advance </a:t>
                      </a:r>
                      <a:r>
                        <a:rPr sz="2000" spc="-5" dirty="0"/>
                        <a:t>of </a:t>
                      </a:r>
                      <a:r>
                        <a:rPr sz="2000" dirty="0"/>
                        <a:t>when </a:t>
                      </a:r>
                      <a:r>
                        <a:rPr sz="2000"/>
                        <a:t>the</a:t>
                      </a:r>
                      <a:r>
                        <a:rPr sz="2000" spc="-45"/>
                        <a:t> </a:t>
                      </a:r>
                      <a:r>
                        <a:rPr sz="2000" spc="-5" smtClean="0"/>
                        <a:t>comments</a:t>
                      </a:r>
                      <a:r>
                        <a:rPr lang="en-US" sz="2000" spc="-5" dirty="0" smtClean="0"/>
                        <a:t> </a:t>
                      </a:r>
                      <a:r>
                        <a:rPr sz="2000" spc="-10" smtClean="0"/>
                        <a:t>are</a:t>
                      </a:r>
                      <a:r>
                        <a:rPr sz="2000" spc="-100" smtClean="0"/>
                        <a:t> </a:t>
                      </a:r>
                      <a:r>
                        <a:rPr sz="2000" dirty="0"/>
                        <a:t>due)</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65877">
                <a:tc>
                  <a:txBody>
                    <a:bodyPr/>
                    <a:lstStyle/>
                    <a:p>
                      <a:pPr marL="39370">
                        <a:lnSpc>
                          <a:spcPct val="100000"/>
                        </a:lnSpc>
                        <a:spcBef>
                          <a:spcPts val="245"/>
                        </a:spcBef>
                      </a:pPr>
                      <a:r>
                        <a:rPr sz="2000" spc="-10" dirty="0"/>
                        <a:t>Formal review</a:t>
                      </a:r>
                      <a:r>
                        <a:rPr sz="2000" spc="-40" dirty="0"/>
                        <a:t> </a:t>
                      </a:r>
                      <a:r>
                        <a:rPr sz="2000" spc="-5" dirty="0"/>
                        <a:t>meeting</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9370">
                        <a:lnSpc>
                          <a:spcPct val="100000"/>
                        </a:lnSpc>
                        <a:spcBef>
                          <a:spcPts val="245"/>
                        </a:spcBef>
                      </a:pPr>
                      <a:r>
                        <a:rPr sz="2000" spc="-15" dirty="0"/>
                        <a:t>Required</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0005">
                        <a:lnSpc>
                          <a:spcPct val="100000"/>
                        </a:lnSpc>
                        <a:spcBef>
                          <a:spcPts val="245"/>
                        </a:spcBef>
                      </a:pPr>
                      <a:r>
                        <a:rPr sz="2000" dirty="0"/>
                        <a:t>Not</a:t>
                      </a:r>
                      <a:r>
                        <a:rPr sz="2000" spc="-95" dirty="0"/>
                        <a:t> </a:t>
                      </a:r>
                      <a:r>
                        <a:rPr sz="2000" spc="-10" dirty="0"/>
                        <a:t>required</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547608">
                <a:tc>
                  <a:txBody>
                    <a:bodyPr/>
                    <a:lstStyle/>
                    <a:p>
                      <a:pPr marL="39370">
                        <a:lnSpc>
                          <a:spcPct val="100000"/>
                        </a:lnSpc>
                        <a:spcBef>
                          <a:spcPts val="195"/>
                        </a:spcBef>
                      </a:pPr>
                      <a:r>
                        <a:rPr sz="2000" spc="-15" dirty="0"/>
                        <a:t>Review</a:t>
                      </a:r>
                      <a:r>
                        <a:rPr sz="2000" spc="-35" dirty="0"/>
                        <a:t> </a:t>
                      </a:r>
                      <a:r>
                        <a:rPr sz="2000" spc="-10" dirty="0"/>
                        <a:t>moderation</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9370">
                        <a:lnSpc>
                          <a:spcPct val="100000"/>
                        </a:lnSpc>
                        <a:spcBef>
                          <a:spcPts val="195"/>
                        </a:spcBef>
                      </a:pPr>
                      <a:r>
                        <a:rPr sz="2000" spc="-5" dirty="0"/>
                        <a:t>Done by </a:t>
                      </a:r>
                      <a:r>
                        <a:rPr sz="2000" spc="-10" dirty="0"/>
                        <a:t>review</a:t>
                      </a:r>
                      <a:r>
                        <a:rPr sz="2000" spc="-50" dirty="0"/>
                        <a:t> </a:t>
                      </a:r>
                      <a:r>
                        <a:rPr sz="2000" dirty="0"/>
                        <a:t>leader</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0005" marR="39370">
                        <a:lnSpc>
                          <a:spcPct val="100000"/>
                        </a:lnSpc>
                        <a:spcBef>
                          <a:spcPts val="195"/>
                        </a:spcBef>
                      </a:pPr>
                      <a:r>
                        <a:rPr sz="2000" spc="-5" dirty="0"/>
                        <a:t>Done by </a:t>
                      </a:r>
                      <a:r>
                        <a:rPr sz="2000" spc="-10" dirty="0"/>
                        <a:t>product </a:t>
                      </a:r>
                      <a:r>
                        <a:rPr sz="2000" spc="-5" dirty="0"/>
                        <a:t>owner (</a:t>
                      </a:r>
                      <a:r>
                        <a:rPr sz="2000" spc="-5"/>
                        <a:t>in </a:t>
                      </a:r>
                      <a:r>
                        <a:rPr sz="2000" spc="-5" smtClean="0"/>
                        <a:t>case</a:t>
                      </a:r>
                      <a:r>
                        <a:rPr lang="en-US" sz="2000" spc="-5" dirty="0" smtClean="0"/>
                        <a:t> </a:t>
                      </a:r>
                      <a:r>
                        <a:rPr sz="2000" spc="-5" smtClean="0"/>
                        <a:t>multiple </a:t>
                      </a:r>
                      <a:r>
                        <a:rPr sz="2000" spc="-15" dirty="0"/>
                        <a:t>reviewers </a:t>
                      </a:r>
                      <a:r>
                        <a:rPr sz="2000" spc="-10" dirty="0"/>
                        <a:t>are </a:t>
                      </a:r>
                      <a:r>
                        <a:rPr sz="2000" dirty="0"/>
                        <a:t>used </a:t>
                      </a:r>
                      <a:r>
                        <a:rPr sz="2000" spc="-5"/>
                        <a:t>and </a:t>
                      </a:r>
                      <a:r>
                        <a:rPr sz="2000" smtClean="0"/>
                        <a:t>a</a:t>
                      </a:r>
                      <a:r>
                        <a:rPr lang="en-US" sz="2000" dirty="0" smtClean="0"/>
                        <a:t> </a:t>
                      </a:r>
                      <a:r>
                        <a:rPr sz="2000" spc="-5" smtClean="0"/>
                        <a:t>meeting </a:t>
                      </a:r>
                      <a:r>
                        <a:rPr sz="2000" spc="-5" dirty="0"/>
                        <a:t>is</a:t>
                      </a:r>
                      <a:r>
                        <a:rPr sz="2000" spc="-45" dirty="0"/>
                        <a:t> </a:t>
                      </a:r>
                      <a:r>
                        <a:rPr sz="2000" spc="-5" dirty="0"/>
                        <a:t>held)</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19008">
                <a:tc>
                  <a:txBody>
                    <a:bodyPr/>
                    <a:lstStyle/>
                    <a:p>
                      <a:pPr marL="39370" marR="351155">
                        <a:lnSpc>
                          <a:spcPct val="100000"/>
                        </a:lnSpc>
                        <a:spcBef>
                          <a:spcPts val="200"/>
                        </a:spcBef>
                      </a:pPr>
                      <a:r>
                        <a:rPr sz="2000" spc="-5" dirty="0"/>
                        <a:t>Consolidation </a:t>
                      </a:r>
                      <a:r>
                        <a:rPr sz="2000" spc="-5"/>
                        <a:t>of </a:t>
                      </a:r>
                      <a:r>
                        <a:rPr sz="2000" spc="-10" smtClean="0"/>
                        <a:t>review</a:t>
                      </a:r>
                      <a:r>
                        <a:rPr lang="en-US" sz="2000" spc="-10" dirty="0" smtClean="0"/>
                        <a:t> </a:t>
                      </a:r>
                      <a:r>
                        <a:rPr sz="2000" spc="-5" smtClean="0"/>
                        <a:t>comments</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9370">
                        <a:lnSpc>
                          <a:spcPct val="100000"/>
                        </a:lnSpc>
                        <a:spcBef>
                          <a:spcPts val="200"/>
                        </a:spcBef>
                      </a:pPr>
                      <a:r>
                        <a:rPr sz="2000" spc="-5" dirty="0"/>
                        <a:t>Done by</a:t>
                      </a:r>
                      <a:r>
                        <a:rPr sz="2000" spc="-65" dirty="0"/>
                        <a:t> </a:t>
                      </a:r>
                      <a:r>
                        <a:rPr sz="2000" spc="-10" dirty="0"/>
                        <a:t>recorder</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0005">
                        <a:lnSpc>
                          <a:spcPct val="100000"/>
                        </a:lnSpc>
                        <a:spcBef>
                          <a:spcPts val="200"/>
                        </a:spcBef>
                      </a:pPr>
                      <a:r>
                        <a:rPr sz="2000" spc="-5" dirty="0"/>
                        <a:t>Done by </a:t>
                      </a:r>
                      <a:r>
                        <a:rPr sz="2000" spc="-10" dirty="0"/>
                        <a:t>product</a:t>
                      </a:r>
                      <a:r>
                        <a:rPr sz="2000" spc="-20" dirty="0"/>
                        <a:t> </a:t>
                      </a:r>
                      <a:r>
                        <a:rPr sz="2000" spc="-5" dirty="0"/>
                        <a:t>owner</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latin typeface="+mj-lt"/>
              </a:rPr>
              <a:t>FACILITATION REVIEW AND PEER REVIEW:</a:t>
            </a:r>
            <a:r>
              <a:rPr lang="en-US" spc="25" dirty="0" smtClean="0">
                <a:latin typeface="+mj-lt"/>
              </a:rPr>
              <a:t> </a:t>
            </a:r>
            <a:r>
              <a:rPr lang="en-US" spc="-12" dirty="0" smtClean="0">
                <a:latin typeface="+mj-lt"/>
              </a:rPr>
              <a:t>COMPARISON</a:t>
            </a:r>
            <a:endParaRPr lang="en-US" dirty="0">
              <a:latin typeface="+mj-lt"/>
            </a:endParaRPr>
          </a:p>
        </p:txBody>
      </p:sp>
      <p:sp>
        <p:nvSpPr>
          <p:cNvPr id="40" name="object 11"/>
          <p:cNvSpPr txBox="1"/>
          <p:nvPr/>
        </p:nvSpPr>
        <p:spPr>
          <a:xfrm>
            <a:off x="1929897"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721984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47" name="object 15"/>
          <p:cNvSpPr txBox="1"/>
          <p:nvPr/>
        </p:nvSpPr>
        <p:spPr>
          <a:xfrm>
            <a:off x="5155875"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graphicFrame>
        <p:nvGraphicFramePr>
          <p:cNvPr id="10" name="object 7"/>
          <p:cNvGraphicFramePr>
            <a:graphicFrameLocks noGrp="1"/>
          </p:cNvGraphicFramePr>
          <p:nvPr>
            <p:extLst>
              <p:ext uri="{D42A27DB-BD31-4B8C-83A1-F6EECF244321}">
                <p14:modId xmlns:p14="http://schemas.microsoft.com/office/powerpoint/2010/main" val="1990060810"/>
              </p:ext>
            </p:extLst>
          </p:nvPr>
        </p:nvGraphicFramePr>
        <p:xfrm>
          <a:off x="1251481" y="1386826"/>
          <a:ext cx="9753600" cy="4875903"/>
        </p:xfrm>
        <a:graphic>
          <a:graphicData uri="http://schemas.openxmlformats.org/drawingml/2006/table">
            <a:tbl>
              <a:tblPr firstRow="1" bandRow="1">
                <a:tableStyleId>{B301B821-A1FF-4177-AEE7-76D212191A09}</a:tableStyleId>
              </a:tblPr>
              <a:tblGrid>
                <a:gridCol w="2731923"/>
                <a:gridCol w="3592677"/>
                <a:gridCol w="3429000"/>
              </a:tblGrid>
              <a:tr h="608703">
                <a:tc>
                  <a:txBody>
                    <a:bodyPr/>
                    <a:lstStyle/>
                    <a:p>
                      <a:pPr marL="85090">
                        <a:lnSpc>
                          <a:spcPct val="100000"/>
                        </a:lnSpc>
                        <a:spcBef>
                          <a:spcPts val="1270"/>
                        </a:spcBef>
                      </a:pPr>
                      <a:r>
                        <a:rPr sz="2000" spc="-10" dirty="0"/>
                        <a:t>Review</a:t>
                      </a:r>
                      <a:r>
                        <a:rPr sz="2000" spc="-95" dirty="0"/>
                        <a:t> </a:t>
                      </a:r>
                      <a:r>
                        <a:rPr sz="2000" spc="-10" dirty="0"/>
                        <a:t>Characteristics</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85090" marR="998219">
                        <a:lnSpc>
                          <a:spcPct val="100000"/>
                        </a:lnSpc>
                        <a:spcBef>
                          <a:spcPts val="190"/>
                        </a:spcBef>
                      </a:pPr>
                      <a:r>
                        <a:rPr sz="2000" spc="-15"/>
                        <a:t>Fagan's </a:t>
                      </a:r>
                      <a:r>
                        <a:rPr sz="2000" spc="-10" smtClean="0"/>
                        <a:t>Review</a:t>
                      </a:r>
                      <a:r>
                        <a:rPr sz="2000" smtClean="0"/>
                        <a:t>/</a:t>
                      </a:r>
                      <a:r>
                        <a:rPr sz="2000" spc="-5" smtClean="0"/>
                        <a:t>Inspection</a:t>
                      </a:r>
                      <a:endParaRPr lang="en-US" sz="2000" b="1" spc="-5" dirty="0" smtClean="0">
                        <a:solidFill>
                          <a:srgbClr val="FFFFFF"/>
                        </a:solidFill>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85725">
                        <a:lnSpc>
                          <a:spcPct val="100000"/>
                        </a:lnSpc>
                        <a:spcBef>
                          <a:spcPts val="1270"/>
                        </a:spcBef>
                      </a:pPr>
                      <a:r>
                        <a:rPr sz="2000" spc="-10" dirty="0"/>
                        <a:t>Peer</a:t>
                      </a:r>
                      <a:r>
                        <a:rPr sz="2000" spc="-114" dirty="0"/>
                        <a:t> </a:t>
                      </a:r>
                      <a:r>
                        <a:rPr sz="2000" spc="-10" dirty="0"/>
                        <a:t>review</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r>
              <a:tr h="869577">
                <a:tc>
                  <a:txBody>
                    <a:bodyPr/>
                    <a:lstStyle/>
                    <a:p>
                      <a:pPr marL="38735">
                        <a:lnSpc>
                          <a:spcPct val="100000"/>
                        </a:lnSpc>
                        <a:spcBef>
                          <a:spcPts val="90"/>
                        </a:spcBef>
                      </a:pPr>
                      <a:r>
                        <a:rPr sz="2000" spc="-15" dirty="0"/>
                        <a:t>Recording </a:t>
                      </a:r>
                      <a:r>
                        <a:rPr sz="2000" spc="-5" dirty="0"/>
                        <a:t>of</a:t>
                      </a:r>
                      <a:r>
                        <a:rPr sz="2000" spc="-15" dirty="0"/>
                        <a:t> </a:t>
                      </a:r>
                      <a:r>
                        <a:rPr sz="2000" spc="-10" dirty="0"/>
                        <a:t>review</a:t>
                      </a:r>
                      <a:endParaRPr sz="2000" dirty="0"/>
                    </a:p>
                    <a:p>
                      <a:pPr marL="38735">
                        <a:lnSpc>
                          <a:spcPct val="100000"/>
                        </a:lnSpc>
                      </a:pPr>
                      <a:r>
                        <a:rPr sz="2000" spc="-5" dirty="0"/>
                        <a:t>comments</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39370" marR="57785">
                        <a:lnSpc>
                          <a:spcPct val="100000"/>
                        </a:lnSpc>
                        <a:spcBef>
                          <a:spcPts val="90"/>
                        </a:spcBef>
                      </a:pPr>
                      <a:r>
                        <a:rPr sz="2000" spc="-15"/>
                        <a:t>Review </a:t>
                      </a:r>
                      <a:r>
                        <a:rPr sz="2000" spc="-10" smtClean="0"/>
                        <a:t>defects</a:t>
                      </a:r>
                      <a:r>
                        <a:rPr lang="en-US" sz="2000" spc="-10" dirty="0" smtClean="0"/>
                        <a:t>/</a:t>
                      </a:r>
                      <a:r>
                        <a:rPr sz="2000" spc="-10" smtClean="0"/>
                        <a:t>Resolution</a:t>
                      </a:r>
                      <a:r>
                        <a:rPr lang="en-US" sz="2000" spc="-10" dirty="0" smtClean="0"/>
                        <a:t> </a:t>
                      </a:r>
                      <a:r>
                        <a:rPr sz="2000" spc="-10" smtClean="0"/>
                        <a:t>list </a:t>
                      </a:r>
                      <a:r>
                        <a:rPr sz="2000" spc="-5" dirty="0"/>
                        <a:t>must be </a:t>
                      </a:r>
                      <a:r>
                        <a:rPr sz="2000" dirty="0"/>
                        <a:t>used. </a:t>
                      </a:r>
                      <a:r>
                        <a:rPr sz="2000" spc="-10"/>
                        <a:t>(</a:t>
                      </a:r>
                      <a:r>
                        <a:rPr sz="2000" spc="-10" smtClean="0"/>
                        <a:t>WPI</a:t>
                      </a:r>
                      <a:r>
                        <a:rPr lang="en-US" sz="2000" spc="-10" dirty="0" smtClean="0"/>
                        <a:t> </a:t>
                      </a:r>
                      <a:r>
                        <a:rPr sz="2000" spc="-10" smtClean="0"/>
                        <a:t>Form</a:t>
                      </a:r>
                      <a:r>
                        <a:rPr sz="2000" spc="-10" dirty="0"/>
                        <a:t>)</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40005" marR="100965">
                        <a:lnSpc>
                          <a:spcPct val="100000"/>
                        </a:lnSpc>
                        <a:spcBef>
                          <a:spcPts val="90"/>
                        </a:spcBef>
                      </a:pPr>
                      <a:r>
                        <a:rPr sz="2000" dirty="0"/>
                        <a:t>Not </a:t>
                      </a:r>
                      <a:r>
                        <a:rPr sz="2000" spc="-10" dirty="0"/>
                        <a:t>required. </a:t>
                      </a:r>
                      <a:r>
                        <a:rPr sz="2000" spc="-5" dirty="0"/>
                        <a:t>(Number of </a:t>
                      </a:r>
                      <a:r>
                        <a:rPr sz="2000" spc="-10"/>
                        <a:t>reviews</a:t>
                      </a:r>
                      <a:r>
                        <a:rPr sz="2000" spc="-10" smtClean="0"/>
                        <a:t>,</a:t>
                      </a:r>
                      <a:r>
                        <a:rPr lang="en-US" sz="2000" spc="-10" dirty="0" smtClean="0"/>
                        <a:t> </a:t>
                      </a:r>
                      <a:r>
                        <a:rPr sz="2000" spc="-10" smtClean="0"/>
                        <a:t>review </a:t>
                      </a:r>
                      <a:r>
                        <a:rPr sz="2000" spc="-15" dirty="0"/>
                        <a:t>effort, </a:t>
                      </a:r>
                      <a:r>
                        <a:rPr sz="2000" dirty="0"/>
                        <a:t>and number </a:t>
                      </a:r>
                      <a:r>
                        <a:rPr sz="2000" spc="-5"/>
                        <a:t>of </a:t>
                      </a:r>
                      <a:r>
                        <a:rPr sz="2000" spc="-10" smtClean="0"/>
                        <a:t>process</a:t>
                      </a:r>
                      <a:r>
                        <a:rPr lang="en-US" sz="2000" spc="-10" dirty="0" smtClean="0"/>
                        <a:t> </a:t>
                      </a:r>
                      <a:r>
                        <a:rPr sz="2000" spc="-5" smtClean="0"/>
                        <a:t>improvements </a:t>
                      </a:r>
                      <a:r>
                        <a:rPr sz="2000" spc="-5"/>
                        <a:t>identified </a:t>
                      </a:r>
                      <a:r>
                        <a:rPr sz="2000" spc="-10" smtClean="0"/>
                        <a:t>are</a:t>
                      </a:r>
                      <a:r>
                        <a:rPr lang="en-US" sz="2000" spc="-10" dirty="0" smtClean="0"/>
                        <a:t> </a:t>
                      </a:r>
                      <a:r>
                        <a:rPr sz="2000" spc="-10" smtClean="0"/>
                        <a:t>recorded</a:t>
                      </a:r>
                      <a:r>
                        <a:rPr sz="2000" spc="-10" dirty="0"/>
                        <a:t>.)</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r>
              <a:tr h="608703">
                <a:tc>
                  <a:txBody>
                    <a:bodyPr/>
                    <a:lstStyle/>
                    <a:p>
                      <a:pPr marL="38735">
                        <a:lnSpc>
                          <a:spcPct val="100000"/>
                        </a:lnSpc>
                        <a:spcBef>
                          <a:spcPts val="195"/>
                        </a:spcBef>
                      </a:pPr>
                      <a:r>
                        <a:rPr sz="2000" spc="-15" dirty="0"/>
                        <a:t>Review </a:t>
                      </a:r>
                      <a:r>
                        <a:rPr sz="2000" dirty="0"/>
                        <a:t>summary</a:t>
                      </a:r>
                      <a:r>
                        <a:rPr sz="2000" spc="-40" dirty="0"/>
                        <a:t> </a:t>
                      </a:r>
                      <a:r>
                        <a:rPr sz="2000" spc="-5" dirty="0"/>
                        <a:t>report</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39370">
                        <a:lnSpc>
                          <a:spcPct val="100000"/>
                        </a:lnSpc>
                        <a:spcBef>
                          <a:spcPts val="195"/>
                        </a:spcBef>
                      </a:pPr>
                      <a:r>
                        <a:rPr sz="2000" spc="-10" dirty="0"/>
                        <a:t>Required, prepared</a:t>
                      </a:r>
                      <a:r>
                        <a:rPr sz="2000" dirty="0"/>
                        <a:t> </a:t>
                      </a:r>
                      <a:r>
                        <a:rPr sz="2000" spc="-10" dirty="0"/>
                        <a:t>by</a:t>
                      </a:r>
                      <a:endParaRPr sz="2000" dirty="0"/>
                    </a:p>
                    <a:p>
                      <a:pPr marL="39370">
                        <a:lnSpc>
                          <a:spcPct val="100000"/>
                        </a:lnSpc>
                      </a:pPr>
                      <a:r>
                        <a:rPr sz="2000" spc="-10" dirty="0"/>
                        <a:t>review</a:t>
                      </a:r>
                      <a:r>
                        <a:rPr sz="2000" spc="-90" dirty="0"/>
                        <a:t> </a:t>
                      </a:r>
                      <a:r>
                        <a:rPr sz="2000" dirty="0"/>
                        <a:t>leader</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40005">
                        <a:lnSpc>
                          <a:spcPct val="100000"/>
                        </a:lnSpc>
                        <a:spcBef>
                          <a:spcPts val="195"/>
                        </a:spcBef>
                      </a:pPr>
                      <a:r>
                        <a:rPr sz="2000" spc="-10" dirty="0"/>
                        <a:t>Required, prepared by</a:t>
                      </a:r>
                      <a:r>
                        <a:rPr sz="2000" spc="25" dirty="0"/>
                        <a:t> </a:t>
                      </a:r>
                      <a:r>
                        <a:rPr sz="2000" spc="-10" dirty="0"/>
                        <a:t>product</a:t>
                      </a:r>
                      <a:endParaRPr sz="2000" dirty="0"/>
                    </a:p>
                    <a:p>
                      <a:pPr marL="40005">
                        <a:lnSpc>
                          <a:spcPct val="100000"/>
                        </a:lnSpc>
                      </a:pPr>
                      <a:r>
                        <a:rPr sz="2000" spc="-5" dirty="0"/>
                        <a:t>owner</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r>
              <a:tr h="869577">
                <a:tc>
                  <a:txBody>
                    <a:bodyPr/>
                    <a:lstStyle/>
                    <a:p>
                      <a:pPr marL="38735" marR="354330">
                        <a:lnSpc>
                          <a:spcPct val="100000"/>
                        </a:lnSpc>
                        <a:spcBef>
                          <a:spcPts val="195"/>
                        </a:spcBef>
                      </a:pPr>
                      <a:r>
                        <a:rPr sz="2000" spc="-10" dirty="0"/>
                        <a:t>Evidence </a:t>
                      </a:r>
                      <a:r>
                        <a:rPr sz="2000" spc="-5" dirty="0"/>
                        <a:t>of </a:t>
                      </a:r>
                      <a:r>
                        <a:rPr sz="2000" spc="-10"/>
                        <a:t>closure </a:t>
                      </a:r>
                      <a:r>
                        <a:rPr sz="2000" spc="-5" smtClean="0"/>
                        <a:t>of</a:t>
                      </a:r>
                      <a:r>
                        <a:rPr lang="en-US" sz="2000" spc="-5" dirty="0" smtClean="0"/>
                        <a:t> </a:t>
                      </a:r>
                      <a:r>
                        <a:rPr sz="2000" spc="-10" smtClean="0"/>
                        <a:t>review</a:t>
                      </a:r>
                      <a:r>
                        <a:rPr sz="2000" spc="-80" smtClean="0"/>
                        <a:t> </a:t>
                      </a:r>
                      <a:r>
                        <a:rPr sz="2000" spc="-5" dirty="0"/>
                        <a:t>comments</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39370" marR="386715">
                        <a:lnSpc>
                          <a:spcPct val="100000"/>
                        </a:lnSpc>
                        <a:spcBef>
                          <a:spcPts val="195"/>
                        </a:spcBef>
                      </a:pPr>
                      <a:r>
                        <a:rPr sz="2000" spc="-15" dirty="0"/>
                        <a:t>Review </a:t>
                      </a:r>
                      <a:r>
                        <a:rPr sz="2000"/>
                        <a:t>leader </a:t>
                      </a:r>
                      <a:r>
                        <a:rPr sz="2000" spc="-5" smtClean="0"/>
                        <a:t>verifies</a:t>
                      </a:r>
                      <a:r>
                        <a:rPr lang="en-US" sz="2000" spc="-5" dirty="0" smtClean="0"/>
                        <a:t> </a:t>
                      </a:r>
                      <a:r>
                        <a:rPr sz="2000" spc="-10" smtClean="0"/>
                        <a:t>closure </a:t>
                      </a:r>
                      <a:r>
                        <a:rPr sz="2000" dirty="0"/>
                        <a:t>and </a:t>
                      </a:r>
                      <a:r>
                        <a:rPr sz="2000" spc="-5" dirty="0"/>
                        <a:t>signs </a:t>
                      </a:r>
                      <a:r>
                        <a:rPr sz="2000" spc="-5"/>
                        <a:t>on </a:t>
                      </a:r>
                      <a:r>
                        <a:rPr sz="2000" smtClean="0"/>
                        <a:t>the</a:t>
                      </a:r>
                      <a:r>
                        <a:rPr lang="en-US" sz="2000" dirty="0" smtClean="0"/>
                        <a:t> </a:t>
                      </a:r>
                      <a:r>
                        <a:rPr sz="2000" spc="-10" smtClean="0"/>
                        <a:t>review </a:t>
                      </a:r>
                      <a:r>
                        <a:rPr sz="2000" spc="-5"/>
                        <a:t>summary</a:t>
                      </a:r>
                      <a:r>
                        <a:rPr sz="2000" spc="-30"/>
                        <a:t> </a:t>
                      </a:r>
                      <a:r>
                        <a:rPr sz="2000" spc="-10" smtClean="0"/>
                        <a:t>report</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40005" marR="120014" algn="just">
                        <a:lnSpc>
                          <a:spcPct val="100000"/>
                        </a:lnSpc>
                        <a:spcBef>
                          <a:spcPts val="195"/>
                        </a:spcBef>
                      </a:pPr>
                      <a:r>
                        <a:rPr sz="2000" spc="-10" dirty="0"/>
                        <a:t>Product </a:t>
                      </a:r>
                      <a:r>
                        <a:rPr sz="2000" spc="-5" dirty="0"/>
                        <a:t>owner </a:t>
                      </a:r>
                      <a:r>
                        <a:rPr sz="2000" spc="-10" dirty="0"/>
                        <a:t>completes </a:t>
                      </a:r>
                      <a:r>
                        <a:rPr sz="2000"/>
                        <a:t>the </a:t>
                      </a:r>
                      <a:r>
                        <a:rPr sz="2000" spc="-10" smtClean="0"/>
                        <a:t>review</a:t>
                      </a:r>
                      <a:r>
                        <a:rPr lang="en-US" sz="2000" spc="-10" dirty="0" smtClean="0"/>
                        <a:t> </a:t>
                      </a:r>
                      <a:r>
                        <a:rPr sz="2000" smtClean="0"/>
                        <a:t>summary </a:t>
                      </a:r>
                      <a:r>
                        <a:rPr sz="2000" spc="-10" dirty="0"/>
                        <a:t>report </a:t>
                      </a:r>
                      <a:r>
                        <a:rPr sz="2000" spc="-5" dirty="0"/>
                        <a:t>with </a:t>
                      </a:r>
                      <a:r>
                        <a:rPr sz="2000" dirty="0"/>
                        <a:t>all </a:t>
                      </a:r>
                      <a:r>
                        <a:rPr sz="2000" spc="-10"/>
                        <a:t>details </a:t>
                      </a:r>
                      <a:r>
                        <a:rPr sz="2000" spc="-10" smtClean="0"/>
                        <a:t>after</a:t>
                      </a:r>
                      <a:r>
                        <a:rPr lang="en-US" sz="2000" spc="-10" dirty="0" smtClean="0"/>
                        <a:t> </a:t>
                      </a:r>
                      <a:r>
                        <a:rPr sz="2000" spc="-10" smtClean="0"/>
                        <a:t>review</a:t>
                      </a:r>
                      <a:r>
                        <a:rPr sz="2000" spc="-60" smtClean="0"/>
                        <a:t> </a:t>
                      </a:r>
                      <a:r>
                        <a:rPr sz="2000" spc="-10" smtClean="0"/>
                        <a:t>closure</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r>
              <a:tr h="869577">
                <a:tc>
                  <a:txBody>
                    <a:bodyPr/>
                    <a:lstStyle/>
                    <a:p>
                      <a:pPr marL="38735" marR="207645">
                        <a:lnSpc>
                          <a:spcPct val="100000"/>
                        </a:lnSpc>
                        <a:spcBef>
                          <a:spcPts val="200"/>
                        </a:spcBef>
                      </a:pPr>
                      <a:r>
                        <a:rPr sz="2000" spc="-5"/>
                        <a:t>Capturing </a:t>
                      </a:r>
                      <a:r>
                        <a:rPr sz="2000" spc="-10" smtClean="0"/>
                        <a:t>review</a:t>
                      </a:r>
                      <a:r>
                        <a:rPr lang="en-US" sz="2000" spc="-10" dirty="0" smtClean="0"/>
                        <a:t> </a:t>
                      </a:r>
                      <a:r>
                        <a:rPr sz="2000" spc="-10" smtClean="0"/>
                        <a:t>preparation </a:t>
                      </a:r>
                      <a:r>
                        <a:rPr sz="2000" spc="-5"/>
                        <a:t>time </a:t>
                      </a:r>
                      <a:r>
                        <a:rPr sz="2000" spc="-5" smtClean="0"/>
                        <a:t>on</a:t>
                      </a:r>
                      <a:r>
                        <a:rPr lang="en-US" sz="2000" spc="-5" dirty="0" smtClean="0"/>
                        <a:t> </a:t>
                      </a:r>
                      <a:r>
                        <a:rPr sz="2000" spc="-10" smtClean="0"/>
                        <a:t>review </a:t>
                      </a:r>
                      <a:r>
                        <a:rPr sz="2000" dirty="0"/>
                        <a:t>summary</a:t>
                      </a:r>
                      <a:r>
                        <a:rPr sz="2000" spc="-70" dirty="0"/>
                        <a:t> </a:t>
                      </a:r>
                      <a:r>
                        <a:rPr sz="2000" spc="-10" dirty="0"/>
                        <a:t>report</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39370">
                        <a:lnSpc>
                          <a:spcPct val="100000"/>
                        </a:lnSpc>
                        <a:spcBef>
                          <a:spcPts val="200"/>
                        </a:spcBef>
                      </a:pPr>
                      <a:r>
                        <a:rPr sz="2000" spc="-15" dirty="0"/>
                        <a:t>Required</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40005">
                        <a:lnSpc>
                          <a:spcPct val="100000"/>
                        </a:lnSpc>
                        <a:spcBef>
                          <a:spcPts val="200"/>
                        </a:spcBef>
                      </a:pPr>
                      <a:r>
                        <a:rPr sz="2000" dirty="0"/>
                        <a:t>Not</a:t>
                      </a:r>
                      <a:r>
                        <a:rPr sz="2000" spc="-95" dirty="0"/>
                        <a:t> </a:t>
                      </a:r>
                      <a:r>
                        <a:rPr sz="2000" spc="-10" dirty="0"/>
                        <a:t>required</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r>
              <a:tr h="608691">
                <a:tc>
                  <a:txBody>
                    <a:bodyPr/>
                    <a:lstStyle/>
                    <a:p>
                      <a:pPr marL="38735">
                        <a:lnSpc>
                          <a:spcPct val="100000"/>
                        </a:lnSpc>
                        <a:spcBef>
                          <a:spcPts val="200"/>
                        </a:spcBef>
                      </a:pPr>
                      <a:r>
                        <a:rPr sz="2000" spc="-5" dirty="0"/>
                        <a:t>Capturing </a:t>
                      </a:r>
                      <a:r>
                        <a:rPr sz="2000" spc="-10" dirty="0"/>
                        <a:t>review </a:t>
                      </a:r>
                      <a:r>
                        <a:rPr sz="2000" spc="-5" dirty="0"/>
                        <a:t>time</a:t>
                      </a:r>
                      <a:r>
                        <a:rPr sz="2000" spc="-10" dirty="0"/>
                        <a:t> </a:t>
                      </a:r>
                      <a:r>
                        <a:rPr sz="2000" spc="-5" dirty="0"/>
                        <a:t>on</a:t>
                      </a:r>
                      <a:endParaRPr sz="2000" dirty="0"/>
                    </a:p>
                    <a:p>
                      <a:pPr marL="38735">
                        <a:lnSpc>
                          <a:spcPct val="100000"/>
                        </a:lnSpc>
                      </a:pPr>
                      <a:r>
                        <a:rPr sz="2000" spc="-10" dirty="0"/>
                        <a:t>review </a:t>
                      </a:r>
                      <a:r>
                        <a:rPr sz="2000" dirty="0"/>
                        <a:t>summary</a:t>
                      </a:r>
                      <a:r>
                        <a:rPr sz="2000" spc="-70" dirty="0"/>
                        <a:t> </a:t>
                      </a:r>
                      <a:r>
                        <a:rPr sz="2000" spc="-10" dirty="0"/>
                        <a:t>report</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39370">
                        <a:lnSpc>
                          <a:spcPct val="100000"/>
                        </a:lnSpc>
                        <a:spcBef>
                          <a:spcPts val="200"/>
                        </a:spcBef>
                      </a:pPr>
                      <a:r>
                        <a:rPr sz="2000" spc="-10" dirty="0"/>
                        <a:t>Required</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40005">
                        <a:lnSpc>
                          <a:spcPct val="100000"/>
                        </a:lnSpc>
                        <a:spcBef>
                          <a:spcPts val="200"/>
                        </a:spcBef>
                      </a:pPr>
                      <a:r>
                        <a:rPr sz="2000" spc="-10" dirty="0"/>
                        <a:t>Required</a:t>
                      </a:r>
                      <a:endParaRPr sz="2000" dirty="0">
                        <a:latin typeface="+mn-lt"/>
                        <a:cs typeface="Calibri"/>
                      </a:endParaRP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2" dirty="0" smtClean="0">
                <a:latin typeface="+mj-lt"/>
                <a:cs typeface="Calibri"/>
              </a:rPr>
              <a:t>DECIDING </a:t>
            </a:r>
            <a:r>
              <a:rPr lang="en-US" spc="-6" dirty="0" smtClean="0">
                <a:latin typeface="+mj-lt"/>
                <a:cs typeface="Calibri"/>
              </a:rPr>
              <a:t>TYPE </a:t>
            </a:r>
            <a:r>
              <a:rPr lang="en-US" spc="-6" dirty="0" smtClean="0">
                <a:latin typeface="+mj-lt"/>
              </a:rPr>
              <a:t>OF</a:t>
            </a:r>
            <a:r>
              <a:rPr lang="en-US" spc="-12" dirty="0" smtClean="0">
                <a:latin typeface="+mj-lt"/>
              </a:rPr>
              <a:t> </a:t>
            </a:r>
            <a:r>
              <a:rPr lang="en-US" spc="-6" dirty="0" smtClean="0">
                <a:latin typeface="+mj-lt"/>
              </a:rPr>
              <a:t>REVIEW</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
        <p:nvSpPr>
          <p:cNvPr id="40" name="object 11"/>
          <p:cNvSpPr txBox="1"/>
          <p:nvPr/>
        </p:nvSpPr>
        <p:spPr>
          <a:xfrm>
            <a:off x="1929897"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721984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13" name="object 11"/>
          <p:cNvSpPr/>
          <p:nvPr/>
        </p:nvSpPr>
        <p:spPr>
          <a:xfrm>
            <a:off x="1293812" y="1676400"/>
            <a:ext cx="9431957" cy="4105970"/>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PRODUCT INSPECTION FORM: SNAPSHOT (WPI TAB)</a:t>
            </a:r>
            <a:br>
              <a:rPr lang="en-US" dirty="0" smtClean="0"/>
            </a:br>
            <a:endParaRPr lang="en-US" dirty="0"/>
          </a:p>
        </p:txBody>
      </p:sp>
      <p:sp>
        <p:nvSpPr>
          <p:cNvPr id="40" name="object 11"/>
          <p:cNvSpPr txBox="1"/>
          <p:nvPr/>
        </p:nvSpPr>
        <p:spPr>
          <a:xfrm>
            <a:off x="1929897"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721984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20" name="object 10"/>
          <p:cNvSpPr/>
          <p:nvPr/>
        </p:nvSpPr>
        <p:spPr>
          <a:xfrm>
            <a:off x="255481" y="1828800"/>
            <a:ext cx="11782531" cy="4038600"/>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Peer review</a:t>
            </a:r>
          </a:p>
          <a:p>
            <a:endParaRPr lang="en-US" dirty="0" smtClean="0"/>
          </a:p>
          <a:p>
            <a:r>
              <a:rPr lang="en-US" dirty="0" smtClean="0"/>
              <a:t>Test inspection</a:t>
            </a:r>
          </a:p>
          <a:p>
            <a:endParaRPr lang="en-US" dirty="0" smtClean="0"/>
          </a:p>
          <a:p>
            <a:r>
              <a:rPr lang="en-US" dirty="0" smtClean="0"/>
              <a:t>Process review</a:t>
            </a:r>
          </a:p>
          <a:p>
            <a:endParaRPr lang="en-US" dirty="0" smtClean="0"/>
          </a:p>
          <a:p>
            <a:r>
              <a:rPr lang="en-US" dirty="0" smtClean="0"/>
              <a:t>Fagan’s inspection</a:t>
            </a:r>
          </a:p>
          <a:p>
            <a:endParaRPr lang="en-US" dirty="0" smtClean="0"/>
          </a:p>
          <a:p>
            <a:r>
              <a:rPr lang="en-US" dirty="0" smtClean="0"/>
              <a:t>To measure contribution of each team member</a:t>
            </a:r>
          </a:p>
          <a:p>
            <a:endParaRPr lang="en-US" dirty="0"/>
          </a:p>
        </p:txBody>
      </p:sp>
      <p:sp>
        <p:nvSpPr>
          <p:cNvPr id="3" name="Content Placeholder 2"/>
          <p:cNvSpPr>
            <a:spLocks noGrp="1"/>
          </p:cNvSpPr>
          <p:nvPr>
            <p:ph sz="half" idx="13"/>
          </p:nvPr>
        </p:nvSpPr>
        <p:spPr/>
        <p:txBody>
          <a:bodyPr/>
          <a:lstStyle/>
          <a:p>
            <a:r>
              <a:rPr lang="en-US" dirty="0" smtClean="0"/>
              <a:t>Which of the following is not a type of review?</a:t>
            </a:r>
          </a:p>
          <a:p>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extLst>
      <p:ext uri="{BB962C8B-B14F-4D97-AF65-F5344CB8AC3E}">
        <p14:creationId xmlns:p14="http://schemas.microsoft.com/office/powerpoint/2010/main" val="22428052"/>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latin typeface="+mn-lt"/>
                <a:cs typeface="Calibri"/>
              </a:rPr>
              <a:t>Peer review</a:t>
            </a:r>
          </a:p>
          <a:p>
            <a:endParaRPr lang="en-US" dirty="0" smtClean="0">
              <a:latin typeface="+mn-lt"/>
              <a:cs typeface="Calibri"/>
            </a:endParaRPr>
          </a:p>
          <a:p>
            <a:r>
              <a:rPr lang="en-US" dirty="0" smtClean="0">
                <a:latin typeface="+mn-lt"/>
                <a:cs typeface="Calibri"/>
              </a:rPr>
              <a:t>Inspection</a:t>
            </a:r>
          </a:p>
          <a:p>
            <a:endParaRPr lang="en-US" dirty="0" smtClean="0">
              <a:latin typeface="+mn-lt"/>
              <a:cs typeface="Calibri"/>
            </a:endParaRPr>
          </a:p>
          <a:p>
            <a:r>
              <a:rPr lang="en-US" dirty="0" smtClean="0">
                <a:latin typeface="+mn-lt"/>
                <a:cs typeface="Calibri"/>
              </a:rPr>
              <a:t>Test inspection</a:t>
            </a:r>
          </a:p>
          <a:p>
            <a:endParaRPr lang="en-US" dirty="0" smtClean="0">
              <a:latin typeface="+mn-lt"/>
              <a:cs typeface="Calibri"/>
            </a:endParaRPr>
          </a:p>
          <a:p>
            <a:r>
              <a:rPr lang="en-US" dirty="0" smtClean="0">
                <a:latin typeface="+mn-lt"/>
                <a:cs typeface="Calibri"/>
              </a:rPr>
              <a:t>Peer review</a:t>
            </a:r>
          </a:p>
        </p:txBody>
      </p:sp>
      <p:sp>
        <p:nvSpPr>
          <p:cNvPr id="3" name="Content Placeholder 2"/>
          <p:cNvSpPr>
            <a:spLocks noGrp="1"/>
          </p:cNvSpPr>
          <p:nvPr>
            <p:ph sz="half" idx="13"/>
          </p:nvPr>
        </p:nvSpPr>
        <p:spPr/>
        <p:txBody>
          <a:bodyPr/>
          <a:lstStyle/>
          <a:p>
            <a:pPr>
              <a:buFont typeface="+mj-lt"/>
              <a:buAutoNum type="arabicPeriod" startAt="2"/>
            </a:pPr>
            <a:r>
              <a:rPr lang="en-US" dirty="0" smtClean="0"/>
              <a:t>Which of the following is a type of formal review?</a:t>
            </a:r>
          </a:p>
          <a:p>
            <a:pPr marL="457200" indent="-457200">
              <a:spcBef>
                <a:spcPts val="500"/>
              </a:spcBef>
              <a:buFont typeface="Wingdings" panose="05000000000000000000" pitchFamily="2" charset="2"/>
              <a:buChar char="q"/>
            </a:pPr>
            <a:endParaRPr lang="en-US" sz="2400" dirty="0">
              <a:solidFill>
                <a:schemeClr val="tx1"/>
              </a:solidFill>
            </a:endParaRPr>
          </a:p>
        </p:txBody>
      </p:sp>
      <p:sp>
        <p:nvSpPr>
          <p:cNvPr id="4" name="Title 3"/>
          <p:cNvSpPr>
            <a:spLocks noGrp="1"/>
          </p:cNvSpPr>
          <p:nvPr>
            <p:ph type="title"/>
          </p:nvPr>
        </p:nvSpPr>
        <p:spPr/>
        <p:txBody>
          <a:bodyPr/>
          <a:lstStyle/>
          <a:p>
            <a:r>
              <a:rPr lang="en-US" dirty="0" smtClean="0"/>
              <a:t>QUIZ QUESTION</a:t>
            </a:r>
            <a:endParaRPr lang="en-US" dirty="0"/>
          </a:p>
        </p:txBody>
      </p:sp>
    </p:spTree>
    <p:extLst>
      <p:ext uri="{BB962C8B-B14F-4D97-AF65-F5344CB8AC3E}">
        <p14:creationId xmlns:p14="http://schemas.microsoft.com/office/powerpoint/2010/main" val="361812240"/>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Type of work product</a:t>
            </a:r>
          </a:p>
          <a:p>
            <a:endParaRPr lang="en-US" dirty="0" smtClean="0"/>
          </a:p>
          <a:p>
            <a:r>
              <a:rPr lang="en-US" dirty="0" smtClean="0"/>
              <a:t>Size of work product</a:t>
            </a:r>
          </a:p>
          <a:p>
            <a:endParaRPr lang="en-US" dirty="0" smtClean="0"/>
          </a:p>
          <a:p>
            <a:r>
              <a:rPr lang="en-US" dirty="0" smtClean="0"/>
              <a:t>Business criticality</a:t>
            </a:r>
          </a:p>
          <a:p>
            <a:endParaRPr lang="en-US" dirty="0" smtClean="0"/>
          </a:p>
          <a:p>
            <a:r>
              <a:rPr lang="en-US" dirty="0" smtClean="0"/>
              <a:t>Complexity of work product</a:t>
            </a:r>
          </a:p>
          <a:p>
            <a:pPr>
              <a:buAutoNum type="arabicPeriod" startAt="3"/>
            </a:pPr>
            <a:endParaRPr lang="en-US" dirty="0"/>
          </a:p>
        </p:txBody>
      </p:sp>
      <p:sp>
        <p:nvSpPr>
          <p:cNvPr id="5" name="Content Placeholder 4"/>
          <p:cNvSpPr>
            <a:spLocks noGrp="1"/>
          </p:cNvSpPr>
          <p:nvPr>
            <p:ph sz="half" idx="13"/>
          </p:nvPr>
        </p:nvSpPr>
        <p:spPr/>
        <p:txBody>
          <a:bodyPr/>
          <a:lstStyle/>
          <a:p>
            <a:pPr>
              <a:buFont typeface="+mj-lt"/>
              <a:buAutoNum type="arabicPeriod" startAt="3"/>
            </a:pPr>
            <a:r>
              <a:rPr lang="en-US" dirty="0" smtClean="0"/>
              <a:t>Which of the following does not help to decide the type of review required?</a:t>
            </a:r>
          </a:p>
          <a:p>
            <a:pPr>
              <a:buAutoNum type="arabicPeriod" startAt="3"/>
            </a:pPr>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extLst>
      <p:ext uri="{BB962C8B-B14F-4D97-AF65-F5344CB8AC3E}">
        <p14:creationId xmlns:p14="http://schemas.microsoft.com/office/powerpoint/2010/main" val="30118959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2" dirty="0" smtClean="0">
                <a:latin typeface="+mj-lt"/>
              </a:rPr>
              <a:t>TESTING</a:t>
            </a:r>
            <a:r>
              <a:rPr lang="en-US" spc="-75" dirty="0" smtClean="0">
                <a:latin typeface="+mj-lt"/>
              </a:rPr>
              <a:t> </a:t>
            </a:r>
            <a:r>
              <a:rPr lang="en-US" spc="-6" dirty="0" smtClean="0">
                <a:latin typeface="+mj-lt"/>
              </a:rPr>
              <a:t>LEVELS</a:t>
            </a:r>
            <a:r>
              <a:rPr lang="en-US" dirty="0" smtClean="0">
                <a:solidFill>
                  <a:schemeClr val="accent3">
                    <a:lumMod val="75000"/>
                  </a:schemeClr>
                </a:solidFill>
                <a:latin typeface="+mj-lt"/>
                <a:cs typeface="Arial" pitchFamily="34" charset="0"/>
              </a:rPr>
              <a:t/>
            </a:r>
            <a:br>
              <a:rPr lang="en-US" dirty="0" smtClean="0">
                <a:solidFill>
                  <a:schemeClr val="accent3">
                    <a:lumMod val="75000"/>
                  </a:schemeClr>
                </a:solidFill>
                <a:latin typeface="+mj-lt"/>
                <a:cs typeface="Arial" pitchFamily="34" charset="0"/>
              </a:rPr>
            </a:br>
            <a:endParaRPr lang="en-US" dirty="0">
              <a:latin typeface="+mj-lt"/>
            </a:endParaRPr>
          </a:p>
        </p:txBody>
      </p:sp>
      <p:grpSp>
        <p:nvGrpSpPr>
          <p:cNvPr id="34" name="Group 33"/>
          <p:cNvGrpSpPr/>
          <p:nvPr/>
        </p:nvGrpSpPr>
        <p:grpSpPr>
          <a:xfrm>
            <a:off x="684212" y="1524000"/>
            <a:ext cx="2895603" cy="482872"/>
            <a:chOff x="152398" y="2470"/>
            <a:chExt cx="2895603" cy="482872"/>
          </a:xfrm>
        </p:grpSpPr>
        <p:sp>
          <p:nvSpPr>
            <p:cNvPr id="73" name="Rectangle 72"/>
            <p:cNvSpPr/>
            <p:nvPr/>
          </p:nvSpPr>
          <p:spPr>
            <a:xfrm>
              <a:off x="152398" y="2470"/>
              <a:ext cx="2895603" cy="48287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Rectangle 73"/>
            <p:cNvSpPr/>
            <p:nvPr/>
          </p:nvSpPr>
          <p:spPr>
            <a:xfrm>
              <a:off x="152398" y="2470"/>
              <a:ext cx="2895603" cy="482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cs typeface="Calibri"/>
                </a:rPr>
                <a:t>Black </a:t>
              </a:r>
              <a:r>
                <a:rPr lang="en-US" sz="1800" kern="1200" spc="-12" dirty="0" smtClean="0">
                  <a:cs typeface="Calibri"/>
                </a:rPr>
                <a:t>Box </a:t>
              </a:r>
              <a:r>
                <a:rPr lang="en-US" sz="1800" kern="1200" dirty="0" smtClean="0">
                  <a:cs typeface="Calibri"/>
                </a:rPr>
                <a:t>and </a:t>
              </a:r>
              <a:r>
                <a:rPr lang="en-US" sz="1800" kern="1200" spc="-12" dirty="0" smtClean="0">
                  <a:cs typeface="Calibri"/>
                </a:rPr>
                <a:t>White-Box</a:t>
              </a:r>
              <a:r>
                <a:rPr lang="en-US" sz="1800" kern="1200" spc="-100" dirty="0" smtClean="0">
                  <a:cs typeface="Calibri"/>
                </a:rPr>
                <a:t> </a:t>
              </a:r>
              <a:r>
                <a:rPr lang="en-US" sz="1800" kern="1200" spc="-12" dirty="0" smtClean="0">
                  <a:cs typeface="Calibri"/>
                </a:rPr>
                <a:t>testing</a:t>
              </a:r>
              <a:endParaRPr lang="en-US" sz="1800" kern="1200" dirty="0"/>
            </a:p>
          </p:txBody>
        </p:sp>
      </p:grpSp>
      <p:grpSp>
        <p:nvGrpSpPr>
          <p:cNvPr id="37" name="Group 36"/>
          <p:cNvGrpSpPr/>
          <p:nvPr/>
        </p:nvGrpSpPr>
        <p:grpSpPr>
          <a:xfrm>
            <a:off x="1703387" y="2076450"/>
            <a:ext cx="2895603" cy="482872"/>
            <a:chOff x="152398" y="565822"/>
            <a:chExt cx="2895603" cy="482872"/>
          </a:xfrm>
        </p:grpSpPr>
        <p:sp>
          <p:nvSpPr>
            <p:cNvPr id="71" name="Rectangle 70"/>
            <p:cNvSpPr/>
            <p:nvPr/>
          </p:nvSpPr>
          <p:spPr>
            <a:xfrm>
              <a:off x="152398" y="565822"/>
              <a:ext cx="2895603" cy="48287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Rectangle 71"/>
            <p:cNvSpPr/>
            <p:nvPr/>
          </p:nvSpPr>
          <p:spPr>
            <a:xfrm>
              <a:off x="152398" y="565822"/>
              <a:ext cx="2895603" cy="482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cs typeface="Calibri"/>
                </a:rPr>
                <a:t>Unit </a:t>
              </a:r>
              <a:r>
                <a:rPr lang="en-US" sz="1800" kern="1200" spc="-12" dirty="0" smtClean="0">
                  <a:cs typeface="Calibri"/>
                </a:rPr>
                <a:t>testing</a:t>
              </a:r>
              <a:endParaRPr lang="en-US" sz="1800" kern="1200" dirty="0">
                <a:cs typeface="Calibri"/>
              </a:endParaRPr>
            </a:p>
          </p:txBody>
        </p:sp>
      </p:grpSp>
      <p:grpSp>
        <p:nvGrpSpPr>
          <p:cNvPr id="38" name="Group 37"/>
          <p:cNvGrpSpPr/>
          <p:nvPr/>
        </p:nvGrpSpPr>
        <p:grpSpPr>
          <a:xfrm>
            <a:off x="2722562" y="2628900"/>
            <a:ext cx="2895603" cy="482872"/>
            <a:chOff x="152398" y="1129174"/>
            <a:chExt cx="2895603" cy="482872"/>
          </a:xfrm>
        </p:grpSpPr>
        <p:sp>
          <p:nvSpPr>
            <p:cNvPr id="69" name="Rectangle 68"/>
            <p:cNvSpPr/>
            <p:nvPr/>
          </p:nvSpPr>
          <p:spPr>
            <a:xfrm>
              <a:off x="152398" y="1129174"/>
              <a:ext cx="2895603" cy="48287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Rectangle 69"/>
            <p:cNvSpPr/>
            <p:nvPr/>
          </p:nvSpPr>
          <p:spPr>
            <a:xfrm>
              <a:off x="152398" y="1129174"/>
              <a:ext cx="2895603" cy="482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pc="-12" dirty="0" smtClean="0">
                  <a:cs typeface="Calibri"/>
                </a:rPr>
                <a:t>Integration</a:t>
              </a:r>
              <a:r>
                <a:rPr lang="en-US" sz="1800" kern="1200" spc="-150" dirty="0" smtClean="0">
                  <a:cs typeface="Calibri"/>
                </a:rPr>
                <a:t> </a:t>
              </a:r>
              <a:r>
                <a:rPr lang="en-US" sz="1800" kern="1200" spc="-12" dirty="0" smtClean="0">
                  <a:cs typeface="Calibri"/>
                </a:rPr>
                <a:t>testing</a:t>
              </a:r>
              <a:endParaRPr lang="en-US" sz="1800" kern="1200" dirty="0">
                <a:cs typeface="Calibri"/>
              </a:endParaRPr>
            </a:p>
          </p:txBody>
        </p:sp>
      </p:grpSp>
      <p:grpSp>
        <p:nvGrpSpPr>
          <p:cNvPr id="42" name="Group 41"/>
          <p:cNvGrpSpPr/>
          <p:nvPr/>
        </p:nvGrpSpPr>
        <p:grpSpPr>
          <a:xfrm>
            <a:off x="3741737" y="3181350"/>
            <a:ext cx="2895603" cy="482872"/>
            <a:chOff x="152398" y="1692525"/>
            <a:chExt cx="2895603" cy="482872"/>
          </a:xfrm>
        </p:grpSpPr>
        <p:sp>
          <p:nvSpPr>
            <p:cNvPr id="67" name="Rectangle 66"/>
            <p:cNvSpPr/>
            <p:nvPr/>
          </p:nvSpPr>
          <p:spPr>
            <a:xfrm>
              <a:off x="152398" y="1692525"/>
              <a:ext cx="2895603" cy="48287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8" name="Rectangle 67"/>
            <p:cNvSpPr/>
            <p:nvPr/>
          </p:nvSpPr>
          <p:spPr>
            <a:xfrm>
              <a:off x="152398" y="1692525"/>
              <a:ext cx="2895603" cy="482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pc="-19" dirty="0" smtClean="0">
                  <a:cs typeface="Calibri"/>
                </a:rPr>
                <a:t>System</a:t>
              </a:r>
              <a:r>
                <a:rPr lang="en-US" sz="1800" kern="1200" spc="-119" dirty="0" smtClean="0">
                  <a:cs typeface="Calibri"/>
                </a:rPr>
                <a:t> </a:t>
              </a:r>
              <a:r>
                <a:rPr lang="en-US" sz="1800" kern="1200" spc="-12" dirty="0" smtClean="0">
                  <a:cs typeface="Calibri"/>
                </a:rPr>
                <a:t>testing</a:t>
              </a:r>
              <a:endParaRPr lang="en-US" sz="1800" kern="1200" dirty="0">
                <a:cs typeface="Times New Roman"/>
              </a:endParaRPr>
            </a:p>
          </p:txBody>
        </p:sp>
      </p:grpSp>
      <p:grpSp>
        <p:nvGrpSpPr>
          <p:cNvPr id="46" name="Group 45"/>
          <p:cNvGrpSpPr/>
          <p:nvPr/>
        </p:nvGrpSpPr>
        <p:grpSpPr>
          <a:xfrm>
            <a:off x="4760912" y="3733800"/>
            <a:ext cx="2895603" cy="482872"/>
            <a:chOff x="152398" y="2255877"/>
            <a:chExt cx="2895603" cy="482872"/>
          </a:xfrm>
        </p:grpSpPr>
        <p:sp>
          <p:nvSpPr>
            <p:cNvPr id="65" name="Rectangle 64"/>
            <p:cNvSpPr/>
            <p:nvPr/>
          </p:nvSpPr>
          <p:spPr>
            <a:xfrm>
              <a:off x="152398" y="2255877"/>
              <a:ext cx="2895603" cy="48287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6" name="Rectangle 65"/>
            <p:cNvSpPr/>
            <p:nvPr/>
          </p:nvSpPr>
          <p:spPr>
            <a:xfrm>
              <a:off x="152398" y="2255877"/>
              <a:ext cx="2895603" cy="482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sv-SE" sz="1800" kern="1200" spc="-19" dirty="0" smtClean="0">
                  <a:cs typeface="Calibri"/>
                </a:rPr>
                <a:t>System integration </a:t>
              </a:r>
              <a:r>
                <a:rPr lang="sv-SE" sz="1800" kern="1200" spc="-12" dirty="0" smtClean="0">
                  <a:cs typeface="Calibri"/>
                </a:rPr>
                <a:t>testing</a:t>
              </a:r>
              <a:endParaRPr lang="sv-SE" sz="1800" kern="1200" dirty="0">
                <a:cs typeface="Calibri"/>
              </a:endParaRPr>
            </a:p>
          </p:txBody>
        </p:sp>
      </p:grpSp>
      <p:grpSp>
        <p:nvGrpSpPr>
          <p:cNvPr id="50" name="Group 49"/>
          <p:cNvGrpSpPr/>
          <p:nvPr/>
        </p:nvGrpSpPr>
        <p:grpSpPr>
          <a:xfrm>
            <a:off x="5780087" y="4286250"/>
            <a:ext cx="2895603" cy="482872"/>
            <a:chOff x="152398" y="2819229"/>
            <a:chExt cx="2895603" cy="482872"/>
          </a:xfrm>
        </p:grpSpPr>
        <p:sp>
          <p:nvSpPr>
            <p:cNvPr id="63" name="Rectangle 62"/>
            <p:cNvSpPr/>
            <p:nvPr/>
          </p:nvSpPr>
          <p:spPr>
            <a:xfrm>
              <a:off x="152398" y="2819229"/>
              <a:ext cx="2895603" cy="48287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Rectangle 63"/>
            <p:cNvSpPr/>
            <p:nvPr/>
          </p:nvSpPr>
          <p:spPr>
            <a:xfrm>
              <a:off x="152398" y="2819229"/>
              <a:ext cx="2895603" cy="482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sv-SE" sz="1800" kern="1200" spc="-6" smtClean="0">
                  <a:cs typeface="Calibri"/>
                </a:rPr>
                <a:t>GUI</a:t>
              </a:r>
              <a:r>
                <a:rPr lang="sv-SE" sz="1800" kern="1200" spc="-87" smtClean="0">
                  <a:cs typeface="Calibri"/>
                </a:rPr>
                <a:t> </a:t>
              </a:r>
              <a:r>
                <a:rPr lang="sv-SE" sz="1800" kern="1200" spc="-12" dirty="0" smtClean="0">
                  <a:cs typeface="Calibri"/>
                </a:rPr>
                <a:t>testing</a:t>
              </a:r>
              <a:endParaRPr lang="sv-SE" sz="1800" kern="1200" dirty="0">
                <a:cs typeface="Calibri"/>
              </a:endParaRPr>
            </a:p>
          </p:txBody>
        </p:sp>
      </p:grpSp>
      <p:grpSp>
        <p:nvGrpSpPr>
          <p:cNvPr id="54" name="Group 53"/>
          <p:cNvGrpSpPr/>
          <p:nvPr/>
        </p:nvGrpSpPr>
        <p:grpSpPr>
          <a:xfrm>
            <a:off x="6799262" y="4838700"/>
            <a:ext cx="2895603" cy="482872"/>
            <a:chOff x="152398" y="3382580"/>
            <a:chExt cx="2895603" cy="482872"/>
          </a:xfrm>
        </p:grpSpPr>
        <p:sp>
          <p:nvSpPr>
            <p:cNvPr id="61" name="Rectangle 60"/>
            <p:cNvSpPr/>
            <p:nvPr/>
          </p:nvSpPr>
          <p:spPr>
            <a:xfrm>
              <a:off x="152398" y="3382580"/>
              <a:ext cx="2895603" cy="48287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2" name="Rectangle 61"/>
            <p:cNvSpPr/>
            <p:nvPr/>
          </p:nvSpPr>
          <p:spPr>
            <a:xfrm>
              <a:off x="152398" y="3382580"/>
              <a:ext cx="2895603" cy="482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cs typeface="Calibri"/>
                </a:rPr>
                <a:t>Alpha</a:t>
              </a:r>
              <a:r>
                <a:rPr lang="en-US" sz="1800" kern="1200" spc="-125" dirty="0" smtClean="0">
                  <a:cs typeface="Calibri"/>
                </a:rPr>
                <a:t> </a:t>
              </a:r>
              <a:r>
                <a:rPr lang="en-US" sz="1800" kern="1200" spc="-12" dirty="0" smtClean="0">
                  <a:cs typeface="Calibri"/>
                </a:rPr>
                <a:t>testing</a:t>
              </a:r>
              <a:endParaRPr lang="en-US" sz="1800" kern="1200" dirty="0">
                <a:cs typeface="Times New Roman"/>
              </a:endParaRPr>
            </a:p>
          </p:txBody>
        </p:sp>
      </p:grpSp>
      <p:grpSp>
        <p:nvGrpSpPr>
          <p:cNvPr id="55" name="Group 54"/>
          <p:cNvGrpSpPr/>
          <p:nvPr/>
        </p:nvGrpSpPr>
        <p:grpSpPr>
          <a:xfrm>
            <a:off x="7818437" y="5391150"/>
            <a:ext cx="2895603" cy="482872"/>
            <a:chOff x="152398" y="3945932"/>
            <a:chExt cx="2895603" cy="482872"/>
          </a:xfrm>
        </p:grpSpPr>
        <p:sp>
          <p:nvSpPr>
            <p:cNvPr id="59" name="Rectangle 58"/>
            <p:cNvSpPr/>
            <p:nvPr/>
          </p:nvSpPr>
          <p:spPr>
            <a:xfrm>
              <a:off x="152398" y="3945932"/>
              <a:ext cx="2895603" cy="48287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Rectangle 59"/>
            <p:cNvSpPr/>
            <p:nvPr/>
          </p:nvSpPr>
          <p:spPr>
            <a:xfrm>
              <a:off x="152398" y="3945932"/>
              <a:ext cx="2895603" cy="482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pc="-12" dirty="0" smtClean="0">
                  <a:cs typeface="Calibri"/>
                </a:rPr>
                <a:t>Beta testing</a:t>
              </a:r>
              <a:endParaRPr lang="en-US" sz="1800" kern="1200" spc="-12" dirty="0">
                <a:cs typeface="Calibri"/>
              </a:endParaRPr>
            </a:p>
          </p:txBody>
        </p:sp>
      </p:grpSp>
      <p:grpSp>
        <p:nvGrpSpPr>
          <p:cNvPr id="56" name="Group 55"/>
          <p:cNvGrpSpPr/>
          <p:nvPr/>
        </p:nvGrpSpPr>
        <p:grpSpPr>
          <a:xfrm>
            <a:off x="8837612" y="5943600"/>
            <a:ext cx="2895603" cy="482872"/>
            <a:chOff x="152398" y="4509284"/>
            <a:chExt cx="2895603" cy="482872"/>
          </a:xfrm>
        </p:grpSpPr>
        <p:sp>
          <p:nvSpPr>
            <p:cNvPr id="57" name="Rectangle 56"/>
            <p:cNvSpPr/>
            <p:nvPr/>
          </p:nvSpPr>
          <p:spPr>
            <a:xfrm>
              <a:off x="152398" y="4509284"/>
              <a:ext cx="2895603" cy="48287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Rectangle 57"/>
            <p:cNvSpPr/>
            <p:nvPr/>
          </p:nvSpPr>
          <p:spPr>
            <a:xfrm>
              <a:off x="152398" y="4509284"/>
              <a:ext cx="2895603" cy="482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pc="-12" dirty="0" smtClean="0">
                  <a:cs typeface="Calibri"/>
                </a:rPr>
                <a:t>Benchmarking</a:t>
              </a:r>
              <a:endParaRPr lang="en-US" sz="1800" kern="1200" spc="-12" dirty="0">
                <a:cs typeface="Calibri"/>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Facilitator</a:t>
            </a:r>
          </a:p>
          <a:p>
            <a:endParaRPr lang="en-US" dirty="0" smtClean="0"/>
          </a:p>
          <a:p>
            <a:r>
              <a:rPr lang="en-US" dirty="0" smtClean="0"/>
              <a:t>Author</a:t>
            </a:r>
          </a:p>
          <a:p>
            <a:endParaRPr lang="en-US" dirty="0" smtClean="0"/>
          </a:p>
          <a:p>
            <a:r>
              <a:rPr lang="en-US" dirty="0" smtClean="0"/>
              <a:t>Reviewer</a:t>
            </a:r>
          </a:p>
          <a:p>
            <a:endParaRPr lang="en-US" dirty="0" smtClean="0"/>
          </a:p>
          <a:p>
            <a:r>
              <a:rPr lang="en-US" dirty="0" smtClean="0"/>
              <a:t>SQA</a:t>
            </a:r>
          </a:p>
          <a:p>
            <a:endParaRPr lang="en-US" dirty="0"/>
          </a:p>
        </p:txBody>
      </p:sp>
      <p:sp>
        <p:nvSpPr>
          <p:cNvPr id="3" name="Content Placeholder 2"/>
          <p:cNvSpPr>
            <a:spLocks noGrp="1"/>
          </p:cNvSpPr>
          <p:nvPr>
            <p:ph sz="half" idx="13"/>
          </p:nvPr>
        </p:nvSpPr>
        <p:spPr/>
        <p:txBody>
          <a:bodyPr/>
          <a:lstStyle/>
          <a:p>
            <a:pPr>
              <a:buFont typeface="+mj-lt"/>
              <a:buAutoNum type="arabicPeriod" startAt="4"/>
            </a:pPr>
            <a:r>
              <a:rPr lang="en-US" dirty="0" smtClean="0"/>
              <a:t>Which of the following is not a role in peer reviews?</a:t>
            </a:r>
          </a:p>
          <a:p>
            <a:pPr>
              <a:buAutoNum type="arabicPeriod" startAt="4"/>
            </a:pPr>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extLst>
      <p:ext uri="{BB962C8B-B14F-4D97-AF65-F5344CB8AC3E}">
        <p14:creationId xmlns:p14="http://schemas.microsoft.com/office/powerpoint/2010/main" val="4118685789"/>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Approves the product</a:t>
            </a:r>
          </a:p>
          <a:p>
            <a:endParaRPr lang="en-US" dirty="0" smtClean="0"/>
          </a:p>
          <a:p>
            <a:r>
              <a:rPr lang="en-US" dirty="0" smtClean="0"/>
              <a:t>Initiates the review process</a:t>
            </a:r>
          </a:p>
          <a:p>
            <a:endParaRPr lang="en-US" dirty="0" smtClean="0"/>
          </a:p>
          <a:p>
            <a:r>
              <a:rPr lang="en-US" dirty="0" smtClean="0"/>
              <a:t>Reviews the product</a:t>
            </a:r>
          </a:p>
          <a:p>
            <a:endParaRPr lang="en-US" dirty="0" smtClean="0"/>
          </a:p>
          <a:p>
            <a:r>
              <a:rPr lang="en-US" dirty="0" smtClean="0"/>
              <a:t>Signs-off the review summary report</a:t>
            </a:r>
            <a:endParaRPr lang="en-US" dirty="0"/>
          </a:p>
        </p:txBody>
      </p:sp>
      <p:sp>
        <p:nvSpPr>
          <p:cNvPr id="5" name="Content Placeholder 4"/>
          <p:cNvSpPr>
            <a:spLocks noGrp="1"/>
          </p:cNvSpPr>
          <p:nvPr>
            <p:ph sz="half" idx="13"/>
          </p:nvPr>
        </p:nvSpPr>
        <p:spPr/>
        <p:txBody>
          <a:bodyPr/>
          <a:lstStyle/>
          <a:p>
            <a:pPr>
              <a:buFont typeface="+mj-lt"/>
              <a:buAutoNum type="arabicPeriod" startAt="5"/>
            </a:pPr>
            <a:r>
              <a:rPr lang="en-US" dirty="0" smtClean="0"/>
              <a:t>In peer reviews, the author:</a:t>
            </a:r>
          </a:p>
          <a:p>
            <a:pPr>
              <a:buAutoNum type="arabicPeriod" startAt="5"/>
            </a:pPr>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extLst>
      <p:ext uri="{BB962C8B-B14F-4D97-AF65-F5344CB8AC3E}">
        <p14:creationId xmlns:p14="http://schemas.microsoft.com/office/powerpoint/2010/main" val="2865250191"/>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065212" y="2362200"/>
            <a:ext cx="6096000" cy="3831796"/>
          </a:xfrm>
        </p:spPr>
        <p:txBody>
          <a:bodyPr/>
          <a:lstStyle/>
          <a:p>
            <a:r>
              <a:rPr lang="en-US" dirty="0" smtClean="0"/>
              <a:t>The review activity takes more than 2 hours</a:t>
            </a:r>
          </a:p>
          <a:p>
            <a:endParaRPr lang="en-US" dirty="0" smtClean="0"/>
          </a:p>
          <a:p>
            <a:r>
              <a:rPr lang="en-US" dirty="0" smtClean="0"/>
              <a:t>The reviewer identifies defects based on checklists</a:t>
            </a:r>
          </a:p>
          <a:p>
            <a:endParaRPr lang="en-US" dirty="0" smtClean="0"/>
          </a:p>
          <a:p>
            <a:r>
              <a:rPr lang="en-US" dirty="0" smtClean="0"/>
              <a:t>Defects are documented in the WPI form</a:t>
            </a:r>
          </a:p>
          <a:p>
            <a:endParaRPr lang="en-US" dirty="0" smtClean="0"/>
          </a:p>
          <a:p>
            <a:r>
              <a:rPr lang="en-US" dirty="0" smtClean="0"/>
              <a:t>The author takes up correction of defects</a:t>
            </a:r>
          </a:p>
          <a:p>
            <a:endParaRPr lang="en-US" dirty="0"/>
          </a:p>
        </p:txBody>
      </p:sp>
      <p:sp>
        <p:nvSpPr>
          <p:cNvPr id="3" name="Content Placeholder 2"/>
          <p:cNvSpPr>
            <a:spLocks noGrp="1"/>
          </p:cNvSpPr>
          <p:nvPr>
            <p:ph sz="half" idx="13"/>
          </p:nvPr>
        </p:nvSpPr>
        <p:spPr/>
        <p:txBody>
          <a:bodyPr/>
          <a:lstStyle/>
          <a:p>
            <a:pPr>
              <a:buFont typeface="+mj-lt"/>
              <a:buAutoNum type="arabicPeriod" startAt="6"/>
            </a:pPr>
            <a:r>
              <a:rPr lang="en-US" dirty="0" smtClean="0"/>
              <a:t>Which of the following is not true about peer reviews?</a:t>
            </a:r>
          </a:p>
          <a:p>
            <a:pPr>
              <a:buAutoNum type="arabicPeriod" startAt="6"/>
            </a:pPr>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extLst>
      <p:ext uri="{BB962C8B-B14F-4D97-AF65-F5344CB8AC3E}">
        <p14:creationId xmlns:p14="http://schemas.microsoft.com/office/powerpoint/2010/main" val="2709934290"/>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099656" y="2645204"/>
            <a:ext cx="5191901" cy="3831796"/>
          </a:xfrm>
        </p:spPr>
        <p:txBody>
          <a:bodyPr/>
          <a:lstStyle/>
          <a:p>
            <a:r>
              <a:rPr lang="en-US" dirty="0" smtClean="0"/>
              <a:t>Producer</a:t>
            </a:r>
          </a:p>
          <a:p>
            <a:endParaRPr lang="en-US" dirty="0" smtClean="0"/>
          </a:p>
          <a:p>
            <a:r>
              <a:rPr lang="en-US" dirty="0" smtClean="0"/>
              <a:t>Review Leader</a:t>
            </a:r>
          </a:p>
          <a:p>
            <a:endParaRPr lang="en-US" dirty="0" smtClean="0"/>
          </a:p>
          <a:p>
            <a:r>
              <a:rPr lang="en-US" dirty="0" smtClean="0"/>
              <a:t>Director</a:t>
            </a:r>
          </a:p>
          <a:p>
            <a:endParaRPr lang="en-US" dirty="0" smtClean="0"/>
          </a:p>
          <a:p>
            <a:r>
              <a:rPr lang="en-US" dirty="0" smtClean="0"/>
              <a:t>Reader</a:t>
            </a:r>
          </a:p>
          <a:p>
            <a:endParaRPr lang="en-US" dirty="0"/>
          </a:p>
        </p:txBody>
      </p:sp>
      <p:sp>
        <p:nvSpPr>
          <p:cNvPr id="3" name="Content Placeholder 2"/>
          <p:cNvSpPr>
            <a:spLocks noGrp="1"/>
          </p:cNvSpPr>
          <p:nvPr>
            <p:ph sz="half" idx="13"/>
          </p:nvPr>
        </p:nvSpPr>
        <p:spPr/>
        <p:txBody>
          <a:bodyPr/>
          <a:lstStyle/>
          <a:p>
            <a:pPr>
              <a:buFont typeface="+mj-lt"/>
              <a:buAutoNum type="arabicPeriod" startAt="7"/>
            </a:pPr>
            <a:r>
              <a:rPr lang="en-US" dirty="0" smtClean="0"/>
              <a:t>Which of the following is not a role in facilitation review?</a:t>
            </a:r>
          </a:p>
          <a:p>
            <a:pPr>
              <a:buAutoNum type="arabicPeriod" startAt="7"/>
            </a:pPr>
            <a:endParaRPr lang="en-US" dirty="0" smtClean="0"/>
          </a:p>
          <a:p>
            <a:pPr>
              <a:buAutoNum type="arabicPeriod" startAt="7"/>
            </a:pPr>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extLst>
      <p:ext uri="{BB962C8B-B14F-4D97-AF65-F5344CB8AC3E}">
        <p14:creationId xmlns:p14="http://schemas.microsoft.com/office/powerpoint/2010/main" val="1218145826"/>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099656" y="2645204"/>
            <a:ext cx="5191901" cy="3831796"/>
          </a:xfrm>
        </p:spPr>
        <p:txBody>
          <a:bodyPr/>
          <a:lstStyle/>
          <a:p>
            <a:r>
              <a:rPr lang="en-US" dirty="0" smtClean="0"/>
              <a:t>Initiates the review process</a:t>
            </a:r>
          </a:p>
          <a:p>
            <a:endParaRPr lang="en-US" dirty="0" smtClean="0"/>
          </a:p>
          <a:p>
            <a:r>
              <a:rPr lang="en-US" dirty="0" smtClean="0"/>
              <a:t>Distributes material to be reviewed</a:t>
            </a:r>
          </a:p>
          <a:p>
            <a:endParaRPr lang="en-US" dirty="0" smtClean="0"/>
          </a:p>
          <a:p>
            <a:r>
              <a:rPr lang="en-US" dirty="0" smtClean="0"/>
              <a:t>Manages the entire review process and ensures that review process is adhered to</a:t>
            </a:r>
          </a:p>
          <a:p>
            <a:endParaRPr lang="en-US" dirty="0" smtClean="0"/>
          </a:p>
          <a:p>
            <a:r>
              <a:rPr lang="en-US" dirty="0" smtClean="0"/>
              <a:t>Participates as an inspector</a:t>
            </a:r>
          </a:p>
          <a:p>
            <a:endParaRPr lang="en-US" dirty="0" smtClean="0"/>
          </a:p>
          <a:p>
            <a:endParaRPr lang="en-US" dirty="0"/>
          </a:p>
        </p:txBody>
      </p:sp>
      <p:sp>
        <p:nvSpPr>
          <p:cNvPr id="3" name="Content Placeholder 2"/>
          <p:cNvSpPr>
            <a:spLocks noGrp="1"/>
          </p:cNvSpPr>
          <p:nvPr>
            <p:ph sz="half" idx="13"/>
          </p:nvPr>
        </p:nvSpPr>
        <p:spPr/>
        <p:txBody>
          <a:bodyPr/>
          <a:lstStyle/>
          <a:p>
            <a:pPr>
              <a:buFont typeface="+mj-lt"/>
              <a:buAutoNum type="arabicPeriod" startAt="8"/>
            </a:pPr>
            <a:r>
              <a:rPr lang="en-US" dirty="0" smtClean="0"/>
              <a:t>In a facilitation review, the product owner:</a:t>
            </a:r>
          </a:p>
          <a:p>
            <a:pPr>
              <a:buAutoNum type="arabicPeriod" startAt="8"/>
            </a:pPr>
            <a:endParaRPr lang="en-US" dirty="0" smtClean="0"/>
          </a:p>
          <a:p>
            <a:pPr>
              <a:buAutoNum type="arabicPeriod" startAt="8"/>
            </a:pPr>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extLst>
      <p:ext uri="{BB962C8B-B14F-4D97-AF65-F5344CB8AC3E}">
        <p14:creationId xmlns:p14="http://schemas.microsoft.com/office/powerpoint/2010/main" val="4225775298"/>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141412" y="2645204"/>
            <a:ext cx="5486400" cy="3831796"/>
          </a:xfrm>
        </p:spPr>
        <p:txBody>
          <a:bodyPr/>
          <a:lstStyle/>
          <a:p>
            <a:r>
              <a:rPr lang="en-US" dirty="0" smtClean="0"/>
              <a:t>Classifies errors</a:t>
            </a:r>
          </a:p>
          <a:p>
            <a:endParaRPr lang="en-US" dirty="0" smtClean="0"/>
          </a:p>
          <a:p>
            <a:r>
              <a:rPr lang="en-US" dirty="0" smtClean="0"/>
              <a:t>Understands the material being reviewed</a:t>
            </a:r>
          </a:p>
          <a:p>
            <a:endParaRPr lang="en-US" dirty="0" smtClean="0"/>
          </a:p>
          <a:p>
            <a:r>
              <a:rPr lang="en-US" dirty="0" smtClean="0"/>
              <a:t>Takes confirmation on each recorded error</a:t>
            </a:r>
          </a:p>
          <a:p>
            <a:endParaRPr lang="en-US" dirty="0" smtClean="0"/>
          </a:p>
          <a:p>
            <a:r>
              <a:rPr lang="en-US" dirty="0" smtClean="0"/>
              <a:t>Records all review comments</a:t>
            </a:r>
          </a:p>
          <a:p>
            <a:endParaRPr lang="en-US" dirty="0"/>
          </a:p>
        </p:txBody>
      </p:sp>
      <p:sp>
        <p:nvSpPr>
          <p:cNvPr id="3" name="Content Placeholder 2"/>
          <p:cNvSpPr>
            <a:spLocks noGrp="1"/>
          </p:cNvSpPr>
          <p:nvPr>
            <p:ph sz="half" idx="13"/>
          </p:nvPr>
        </p:nvSpPr>
        <p:spPr/>
        <p:txBody>
          <a:bodyPr/>
          <a:lstStyle/>
          <a:p>
            <a:pPr>
              <a:buFont typeface="+mj-lt"/>
              <a:buAutoNum type="arabicPeriod" startAt="9"/>
            </a:pPr>
            <a:r>
              <a:rPr lang="en-US" dirty="0" smtClean="0"/>
              <a:t>Which of the following is not true about a recorder in facilitation review?</a:t>
            </a:r>
          </a:p>
          <a:p>
            <a:pPr>
              <a:buAutoNum type="arabicPeriod" startAt="9"/>
            </a:pPr>
            <a:endParaRPr lang="en-US" dirty="0" smtClean="0"/>
          </a:p>
          <a:p>
            <a:pPr>
              <a:buFont typeface="+mj-lt"/>
              <a:buAutoNum type="arabicPeriod" startAt="9"/>
            </a:pPr>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extLst>
      <p:ext uri="{BB962C8B-B14F-4D97-AF65-F5344CB8AC3E}">
        <p14:creationId xmlns:p14="http://schemas.microsoft.com/office/powerpoint/2010/main" val="668270401"/>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217612" y="2645204"/>
            <a:ext cx="4685305" cy="3831796"/>
          </a:xfrm>
        </p:spPr>
        <p:txBody>
          <a:bodyPr/>
          <a:lstStyle/>
          <a:p>
            <a:r>
              <a:rPr lang="en-US" dirty="0" smtClean="0"/>
              <a:t>Number of defects</a:t>
            </a:r>
          </a:p>
          <a:p>
            <a:endParaRPr lang="en-US" dirty="0" smtClean="0"/>
          </a:p>
          <a:p>
            <a:r>
              <a:rPr lang="en-US" dirty="0" smtClean="0"/>
              <a:t>Review effort</a:t>
            </a:r>
          </a:p>
          <a:p>
            <a:endParaRPr lang="en-US" dirty="0" smtClean="0"/>
          </a:p>
          <a:p>
            <a:r>
              <a:rPr lang="en-US" dirty="0" smtClean="0"/>
              <a:t>Rework effort</a:t>
            </a:r>
          </a:p>
          <a:p>
            <a:endParaRPr lang="en-US" dirty="0" smtClean="0"/>
          </a:p>
          <a:p>
            <a:r>
              <a:rPr lang="en-US" dirty="0" smtClean="0"/>
              <a:t>Testing effort</a:t>
            </a:r>
          </a:p>
          <a:p>
            <a:endParaRPr lang="en-US" dirty="0" smtClean="0"/>
          </a:p>
          <a:p>
            <a:endParaRPr lang="en-US" dirty="0"/>
          </a:p>
        </p:txBody>
      </p:sp>
      <p:sp>
        <p:nvSpPr>
          <p:cNvPr id="3" name="Content Placeholder 2"/>
          <p:cNvSpPr>
            <a:spLocks noGrp="1"/>
          </p:cNvSpPr>
          <p:nvPr>
            <p:ph sz="half" idx="13"/>
          </p:nvPr>
        </p:nvSpPr>
        <p:spPr/>
        <p:txBody>
          <a:bodyPr/>
          <a:lstStyle/>
          <a:p>
            <a:r>
              <a:rPr lang="en-US" dirty="0" smtClean="0"/>
              <a:t>Which of the following measurements is not collected from a review process?</a:t>
            </a:r>
          </a:p>
          <a:p>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extLst>
      <p:ext uri="{BB962C8B-B14F-4D97-AF65-F5344CB8AC3E}">
        <p14:creationId xmlns:p14="http://schemas.microsoft.com/office/powerpoint/2010/main" val="1255898836"/>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cs typeface="Calibri"/>
              </a:rPr>
              <a:t>BENEFITS </a:t>
            </a:r>
            <a:r>
              <a:rPr lang="en-US" spc="-6" dirty="0" smtClean="0"/>
              <a:t>OF REVIEWS</a:t>
            </a:r>
            <a:endParaRPr lang="en-US" dirty="0">
              <a:latin typeface="+mj-lt"/>
            </a:endParaRPr>
          </a:p>
        </p:txBody>
      </p:sp>
      <p:grpSp>
        <p:nvGrpSpPr>
          <p:cNvPr id="28" name="Group 27"/>
          <p:cNvGrpSpPr/>
          <p:nvPr/>
        </p:nvGrpSpPr>
        <p:grpSpPr>
          <a:xfrm>
            <a:off x="847125" y="1639444"/>
            <a:ext cx="11008879" cy="542925"/>
            <a:chOff x="847125" y="1639444"/>
            <a:chExt cx="11008879" cy="542925"/>
          </a:xfrm>
        </p:grpSpPr>
        <p:sp>
          <p:nvSpPr>
            <p:cNvPr id="16" name="object 14"/>
            <p:cNvSpPr/>
            <p:nvPr/>
          </p:nvSpPr>
          <p:spPr>
            <a:xfrm>
              <a:off x="847125" y="1639444"/>
              <a:ext cx="723711" cy="542925"/>
            </a:xfrm>
            <a:custGeom>
              <a:avLst/>
              <a:gdLst/>
              <a:ahLst/>
              <a:cxnLst/>
              <a:rect l="l" t="t" r="r" b="b"/>
              <a:pathLst>
                <a:path w="542925" h="542925">
                  <a:moveTo>
                    <a:pt x="271272" y="0"/>
                  </a:moveTo>
                  <a:lnTo>
                    <a:pt x="222509" y="4369"/>
                  </a:lnTo>
                  <a:lnTo>
                    <a:pt x="176615" y="16966"/>
                  </a:lnTo>
                  <a:lnTo>
                    <a:pt x="134354" y="37027"/>
                  </a:lnTo>
                  <a:lnTo>
                    <a:pt x="96493" y="63786"/>
                  </a:lnTo>
                  <a:lnTo>
                    <a:pt x="63798" y="96478"/>
                  </a:lnTo>
                  <a:lnTo>
                    <a:pt x="37036" y="134337"/>
                  </a:lnTo>
                  <a:lnTo>
                    <a:pt x="16971" y="176600"/>
                  </a:lnTo>
                  <a:lnTo>
                    <a:pt x="4370" y="222499"/>
                  </a:lnTo>
                  <a:lnTo>
                    <a:pt x="0" y="271272"/>
                  </a:lnTo>
                  <a:lnTo>
                    <a:pt x="4370" y="320044"/>
                  </a:lnTo>
                  <a:lnTo>
                    <a:pt x="16971" y="365943"/>
                  </a:lnTo>
                  <a:lnTo>
                    <a:pt x="37036" y="408206"/>
                  </a:lnTo>
                  <a:lnTo>
                    <a:pt x="63798" y="446065"/>
                  </a:lnTo>
                  <a:lnTo>
                    <a:pt x="96493" y="478757"/>
                  </a:lnTo>
                  <a:lnTo>
                    <a:pt x="134354" y="505516"/>
                  </a:lnTo>
                  <a:lnTo>
                    <a:pt x="176615" y="525577"/>
                  </a:lnTo>
                  <a:lnTo>
                    <a:pt x="222509" y="538174"/>
                  </a:lnTo>
                  <a:lnTo>
                    <a:pt x="271272" y="542544"/>
                  </a:lnTo>
                  <a:lnTo>
                    <a:pt x="320034" y="538174"/>
                  </a:lnTo>
                  <a:lnTo>
                    <a:pt x="365928" y="525577"/>
                  </a:lnTo>
                  <a:lnTo>
                    <a:pt x="408189" y="505516"/>
                  </a:lnTo>
                  <a:lnTo>
                    <a:pt x="446050" y="478757"/>
                  </a:lnTo>
                  <a:lnTo>
                    <a:pt x="478745" y="446065"/>
                  </a:lnTo>
                  <a:lnTo>
                    <a:pt x="505507" y="408206"/>
                  </a:lnTo>
                  <a:lnTo>
                    <a:pt x="525572" y="365943"/>
                  </a:lnTo>
                  <a:lnTo>
                    <a:pt x="538173" y="320044"/>
                  </a:lnTo>
                  <a:lnTo>
                    <a:pt x="542544" y="271272"/>
                  </a:lnTo>
                  <a:lnTo>
                    <a:pt x="538173" y="222499"/>
                  </a:lnTo>
                  <a:lnTo>
                    <a:pt x="525572" y="176600"/>
                  </a:lnTo>
                  <a:lnTo>
                    <a:pt x="505507" y="134337"/>
                  </a:lnTo>
                  <a:lnTo>
                    <a:pt x="478745" y="96478"/>
                  </a:lnTo>
                  <a:lnTo>
                    <a:pt x="446050" y="63786"/>
                  </a:lnTo>
                  <a:lnTo>
                    <a:pt x="408189" y="37027"/>
                  </a:lnTo>
                  <a:lnTo>
                    <a:pt x="365928" y="16966"/>
                  </a:lnTo>
                  <a:lnTo>
                    <a:pt x="320034" y="4369"/>
                  </a:lnTo>
                  <a:lnTo>
                    <a:pt x="271272" y="0"/>
                  </a:lnTo>
                  <a:close/>
                </a:path>
              </a:pathLst>
            </a:custGeom>
            <a:solidFill>
              <a:schemeClr val="accent2">
                <a:lumMod val="60000"/>
                <a:lumOff val="40000"/>
              </a:schemeClr>
            </a:solidFill>
          </p:spPr>
          <p:txBody>
            <a:bodyPr wrap="square" lIns="0" tIns="0" rIns="0" bIns="0" rtlCol="0"/>
            <a:lstStyle/>
            <a:p>
              <a:endParaRPr dirty="0"/>
            </a:p>
          </p:txBody>
        </p:sp>
        <p:sp>
          <p:nvSpPr>
            <p:cNvPr id="17" name="object 15"/>
            <p:cNvSpPr txBox="1"/>
            <p:nvPr/>
          </p:nvSpPr>
          <p:spPr>
            <a:xfrm>
              <a:off x="1115821" y="1772159"/>
              <a:ext cx="184525" cy="307777"/>
            </a:xfrm>
            <a:prstGeom prst="rect">
              <a:avLst/>
            </a:prstGeom>
            <a:solidFill>
              <a:schemeClr val="accent2">
                <a:lumMod val="60000"/>
                <a:lumOff val="40000"/>
              </a:schemeClr>
            </a:solidFill>
          </p:spPr>
          <p:txBody>
            <a:bodyPr vert="horz" wrap="square" lIns="0" tIns="0" rIns="0" bIns="0" rtlCol="0">
              <a:spAutoFit/>
            </a:bodyPr>
            <a:lstStyle/>
            <a:p>
              <a:pPr marL="15842"/>
              <a:r>
                <a:rPr sz="2000" b="1" spc="-6" dirty="0">
                  <a:solidFill>
                    <a:srgbClr val="FFFFFF"/>
                  </a:solidFill>
                  <a:cs typeface="Arial"/>
                </a:rPr>
                <a:t>1</a:t>
              </a:r>
              <a:endParaRPr sz="2000" dirty="0">
                <a:cs typeface="Arial"/>
              </a:endParaRPr>
            </a:p>
          </p:txBody>
        </p:sp>
        <p:sp>
          <p:nvSpPr>
            <p:cNvPr id="20" name="object 18"/>
            <p:cNvSpPr txBox="1"/>
            <p:nvPr/>
          </p:nvSpPr>
          <p:spPr>
            <a:xfrm>
              <a:off x="1720657" y="1756653"/>
              <a:ext cx="10135347" cy="376947"/>
            </a:xfrm>
            <a:prstGeom prst="rect">
              <a:avLst/>
            </a:prstGeom>
            <a:solidFill>
              <a:srgbClr val="EAE8EB"/>
            </a:solidFill>
          </p:spPr>
          <p:txBody>
            <a:bodyPr vert="horz" wrap="square" lIns="0" tIns="38021" rIns="0" bIns="0" rtlCol="0">
              <a:spAutoFit/>
            </a:bodyPr>
            <a:lstStyle/>
            <a:p>
              <a:pPr marL="114062" marR="1223793">
                <a:spcBef>
                  <a:spcPts val="299"/>
                </a:spcBef>
              </a:pPr>
              <a:r>
                <a:rPr lang="en-US" spc="-19" dirty="0" smtClean="0">
                  <a:cs typeface="Calibri"/>
                </a:rPr>
                <a:t>I</a:t>
              </a:r>
              <a:r>
                <a:rPr spc="-6" smtClean="0">
                  <a:cs typeface="Calibri"/>
                </a:rPr>
                <a:t>ncrease </a:t>
              </a:r>
              <a:r>
                <a:rPr b="1" dirty="0">
                  <a:cs typeface="Calibri"/>
                </a:rPr>
                <a:t>quality</a:t>
              </a:r>
              <a:r>
                <a:rPr dirty="0">
                  <a:cs typeface="Calibri"/>
                </a:rPr>
                <a:t>, </a:t>
              </a:r>
              <a:r>
                <a:rPr spc="-6" dirty="0">
                  <a:cs typeface="Calibri"/>
                </a:rPr>
                <a:t>which increases </a:t>
              </a:r>
              <a:r>
                <a:rPr b="1" spc="-12" dirty="0">
                  <a:cs typeface="Calibri"/>
                </a:rPr>
                <a:t>management </a:t>
              </a:r>
              <a:r>
                <a:rPr b="1">
                  <a:cs typeface="Calibri"/>
                </a:rPr>
                <a:t>and </a:t>
              </a:r>
              <a:r>
                <a:rPr b="1" spc="-6" smtClean="0">
                  <a:cs typeface="Calibri"/>
                </a:rPr>
                <a:t>customer</a:t>
              </a:r>
              <a:r>
                <a:rPr lang="en-US" b="1" spc="-6" dirty="0" smtClean="0">
                  <a:cs typeface="Calibri"/>
                </a:rPr>
                <a:t> </a:t>
              </a:r>
              <a:r>
                <a:rPr b="1" spc="-6" smtClean="0">
                  <a:cs typeface="Calibri"/>
                </a:rPr>
                <a:t>satisfaction</a:t>
              </a:r>
              <a:r>
                <a:rPr spc="-6" dirty="0">
                  <a:cs typeface="Calibri"/>
                </a:rPr>
                <a:t>.</a:t>
              </a:r>
              <a:endParaRPr dirty="0">
                <a:cs typeface="Calibri"/>
              </a:endParaRPr>
            </a:p>
          </p:txBody>
        </p:sp>
      </p:grpSp>
      <p:grpSp>
        <p:nvGrpSpPr>
          <p:cNvPr id="29" name="Group 28"/>
          <p:cNvGrpSpPr/>
          <p:nvPr/>
        </p:nvGrpSpPr>
        <p:grpSpPr>
          <a:xfrm>
            <a:off x="851190" y="2311527"/>
            <a:ext cx="11005151" cy="542925"/>
            <a:chOff x="851190" y="2311527"/>
            <a:chExt cx="11005151" cy="542925"/>
          </a:xfrm>
        </p:grpSpPr>
        <p:sp>
          <p:nvSpPr>
            <p:cNvPr id="10" name="object 8"/>
            <p:cNvSpPr/>
            <p:nvPr/>
          </p:nvSpPr>
          <p:spPr>
            <a:xfrm>
              <a:off x="851190" y="2311527"/>
              <a:ext cx="723711" cy="542925"/>
            </a:xfrm>
            <a:custGeom>
              <a:avLst/>
              <a:gdLst/>
              <a:ahLst/>
              <a:cxnLst/>
              <a:rect l="l" t="t" r="r" b="b"/>
              <a:pathLst>
                <a:path w="542925" h="542925">
                  <a:moveTo>
                    <a:pt x="271272" y="0"/>
                  </a:moveTo>
                  <a:lnTo>
                    <a:pt x="222509" y="4369"/>
                  </a:lnTo>
                  <a:lnTo>
                    <a:pt x="176615" y="16966"/>
                  </a:lnTo>
                  <a:lnTo>
                    <a:pt x="134354" y="37027"/>
                  </a:lnTo>
                  <a:lnTo>
                    <a:pt x="96493" y="63786"/>
                  </a:lnTo>
                  <a:lnTo>
                    <a:pt x="63798" y="96478"/>
                  </a:lnTo>
                  <a:lnTo>
                    <a:pt x="37036" y="134337"/>
                  </a:lnTo>
                  <a:lnTo>
                    <a:pt x="16971" y="176600"/>
                  </a:lnTo>
                  <a:lnTo>
                    <a:pt x="4370" y="222499"/>
                  </a:lnTo>
                  <a:lnTo>
                    <a:pt x="0" y="271271"/>
                  </a:lnTo>
                  <a:lnTo>
                    <a:pt x="4370" y="320044"/>
                  </a:lnTo>
                  <a:lnTo>
                    <a:pt x="16971" y="365943"/>
                  </a:lnTo>
                  <a:lnTo>
                    <a:pt x="37036" y="408206"/>
                  </a:lnTo>
                  <a:lnTo>
                    <a:pt x="63798" y="446065"/>
                  </a:lnTo>
                  <a:lnTo>
                    <a:pt x="96493" y="478757"/>
                  </a:lnTo>
                  <a:lnTo>
                    <a:pt x="134354" y="505516"/>
                  </a:lnTo>
                  <a:lnTo>
                    <a:pt x="176615" y="525577"/>
                  </a:lnTo>
                  <a:lnTo>
                    <a:pt x="222509" y="538174"/>
                  </a:lnTo>
                  <a:lnTo>
                    <a:pt x="271272" y="542543"/>
                  </a:lnTo>
                  <a:lnTo>
                    <a:pt x="320034" y="538174"/>
                  </a:lnTo>
                  <a:lnTo>
                    <a:pt x="365928" y="525577"/>
                  </a:lnTo>
                  <a:lnTo>
                    <a:pt x="408189" y="505516"/>
                  </a:lnTo>
                  <a:lnTo>
                    <a:pt x="446050" y="478757"/>
                  </a:lnTo>
                  <a:lnTo>
                    <a:pt x="478745" y="446065"/>
                  </a:lnTo>
                  <a:lnTo>
                    <a:pt x="505507" y="408206"/>
                  </a:lnTo>
                  <a:lnTo>
                    <a:pt x="525572" y="365943"/>
                  </a:lnTo>
                  <a:lnTo>
                    <a:pt x="538173" y="320044"/>
                  </a:lnTo>
                  <a:lnTo>
                    <a:pt x="542543" y="271271"/>
                  </a:lnTo>
                  <a:lnTo>
                    <a:pt x="538173" y="222499"/>
                  </a:lnTo>
                  <a:lnTo>
                    <a:pt x="525572" y="176600"/>
                  </a:lnTo>
                  <a:lnTo>
                    <a:pt x="505507" y="134337"/>
                  </a:lnTo>
                  <a:lnTo>
                    <a:pt x="478745" y="96478"/>
                  </a:lnTo>
                  <a:lnTo>
                    <a:pt x="446050" y="63786"/>
                  </a:lnTo>
                  <a:lnTo>
                    <a:pt x="408189" y="37027"/>
                  </a:lnTo>
                  <a:lnTo>
                    <a:pt x="365928" y="16966"/>
                  </a:lnTo>
                  <a:lnTo>
                    <a:pt x="320034" y="4369"/>
                  </a:lnTo>
                  <a:lnTo>
                    <a:pt x="271272" y="0"/>
                  </a:lnTo>
                  <a:close/>
                </a:path>
              </a:pathLst>
            </a:custGeom>
            <a:solidFill>
              <a:schemeClr val="accent2">
                <a:lumMod val="60000"/>
                <a:lumOff val="40000"/>
              </a:schemeClr>
            </a:solidFill>
          </p:spPr>
          <p:txBody>
            <a:bodyPr wrap="square" lIns="0" tIns="0" rIns="0" bIns="0" rtlCol="0"/>
            <a:lstStyle/>
            <a:p>
              <a:endParaRPr dirty="0"/>
            </a:p>
          </p:txBody>
        </p:sp>
        <p:sp>
          <p:nvSpPr>
            <p:cNvPr id="11" name="object 9"/>
            <p:cNvSpPr txBox="1"/>
            <p:nvPr/>
          </p:nvSpPr>
          <p:spPr>
            <a:xfrm>
              <a:off x="1119884" y="2443861"/>
              <a:ext cx="184525" cy="307777"/>
            </a:xfrm>
            <a:prstGeom prst="rect">
              <a:avLst/>
            </a:prstGeom>
            <a:solidFill>
              <a:schemeClr val="accent2">
                <a:lumMod val="60000"/>
                <a:lumOff val="40000"/>
              </a:schemeClr>
            </a:solidFill>
          </p:spPr>
          <p:txBody>
            <a:bodyPr vert="horz" wrap="square" lIns="0" tIns="0" rIns="0" bIns="0" rtlCol="0">
              <a:spAutoFit/>
            </a:bodyPr>
            <a:lstStyle/>
            <a:p>
              <a:pPr marL="15842"/>
              <a:r>
                <a:rPr sz="2000" b="1" spc="-6" dirty="0">
                  <a:solidFill>
                    <a:srgbClr val="FFFFFF"/>
                  </a:solidFill>
                  <a:cs typeface="Arial"/>
                </a:rPr>
                <a:t>2</a:t>
              </a:r>
              <a:endParaRPr sz="2000" dirty="0">
                <a:cs typeface="Arial"/>
              </a:endParaRPr>
            </a:p>
          </p:txBody>
        </p:sp>
        <p:sp>
          <p:nvSpPr>
            <p:cNvPr id="21" name="object 19"/>
            <p:cNvSpPr txBox="1"/>
            <p:nvPr/>
          </p:nvSpPr>
          <p:spPr>
            <a:xfrm>
              <a:off x="1732845" y="2438400"/>
              <a:ext cx="10123496" cy="378546"/>
            </a:xfrm>
            <a:prstGeom prst="rect">
              <a:avLst/>
            </a:prstGeom>
            <a:solidFill>
              <a:srgbClr val="EAE8EB"/>
            </a:solidFill>
          </p:spPr>
          <p:txBody>
            <a:bodyPr vert="horz" wrap="square" lIns="0" tIns="39605" rIns="0" bIns="0" rtlCol="0">
              <a:spAutoFit/>
            </a:bodyPr>
            <a:lstStyle/>
            <a:p>
              <a:pPr marL="113270">
                <a:spcBef>
                  <a:spcPts val="312"/>
                </a:spcBef>
              </a:pPr>
              <a:r>
                <a:rPr lang="en-US" spc="-19" dirty="0" smtClean="0">
                  <a:cs typeface="Calibri"/>
                </a:rPr>
                <a:t>H</a:t>
              </a:r>
              <a:r>
                <a:rPr spc="-6" smtClean="0">
                  <a:cs typeface="Calibri"/>
                </a:rPr>
                <a:t>elp </a:t>
              </a:r>
              <a:r>
                <a:rPr spc="-12" dirty="0">
                  <a:cs typeface="Calibri"/>
                </a:rPr>
                <a:t>to </a:t>
              </a:r>
              <a:r>
                <a:rPr spc="-6" dirty="0">
                  <a:cs typeface="Calibri"/>
                </a:rPr>
                <a:t>find </a:t>
              </a:r>
              <a:r>
                <a:rPr b="1" spc="-19" dirty="0">
                  <a:cs typeface="Calibri"/>
                </a:rPr>
                <a:t>errors </a:t>
              </a:r>
              <a:r>
                <a:rPr spc="-6" dirty="0">
                  <a:cs typeface="Calibri"/>
                </a:rPr>
                <a:t>that cannot be </a:t>
              </a:r>
              <a:r>
                <a:rPr spc="-12" dirty="0">
                  <a:cs typeface="Calibri"/>
                </a:rPr>
                <a:t>detected </a:t>
              </a:r>
              <a:r>
                <a:rPr spc="-6" dirty="0">
                  <a:cs typeface="Calibri"/>
                </a:rPr>
                <a:t>through</a:t>
              </a:r>
              <a:r>
                <a:rPr spc="206" dirty="0">
                  <a:cs typeface="Calibri"/>
                </a:rPr>
                <a:t> </a:t>
              </a:r>
              <a:r>
                <a:rPr spc="-12" dirty="0">
                  <a:cs typeface="Calibri"/>
                </a:rPr>
                <a:t>testing.</a:t>
              </a:r>
              <a:endParaRPr dirty="0">
                <a:cs typeface="Calibri"/>
              </a:endParaRPr>
            </a:p>
          </p:txBody>
        </p:sp>
      </p:grpSp>
      <p:grpSp>
        <p:nvGrpSpPr>
          <p:cNvPr id="30" name="Group 29"/>
          <p:cNvGrpSpPr/>
          <p:nvPr/>
        </p:nvGrpSpPr>
        <p:grpSpPr>
          <a:xfrm>
            <a:off x="847125" y="3011044"/>
            <a:ext cx="11043582" cy="542925"/>
            <a:chOff x="847125" y="3011044"/>
            <a:chExt cx="11043582" cy="542925"/>
          </a:xfrm>
        </p:grpSpPr>
        <p:sp>
          <p:nvSpPr>
            <p:cNvPr id="12" name="object 10"/>
            <p:cNvSpPr/>
            <p:nvPr/>
          </p:nvSpPr>
          <p:spPr>
            <a:xfrm>
              <a:off x="847125" y="3011044"/>
              <a:ext cx="723711" cy="542925"/>
            </a:xfrm>
            <a:custGeom>
              <a:avLst/>
              <a:gdLst/>
              <a:ahLst/>
              <a:cxnLst/>
              <a:rect l="l" t="t" r="r" b="b"/>
              <a:pathLst>
                <a:path w="542925" h="542925">
                  <a:moveTo>
                    <a:pt x="271272" y="0"/>
                  </a:moveTo>
                  <a:lnTo>
                    <a:pt x="222509" y="4369"/>
                  </a:lnTo>
                  <a:lnTo>
                    <a:pt x="176615" y="16966"/>
                  </a:lnTo>
                  <a:lnTo>
                    <a:pt x="134354" y="37027"/>
                  </a:lnTo>
                  <a:lnTo>
                    <a:pt x="96493" y="63786"/>
                  </a:lnTo>
                  <a:lnTo>
                    <a:pt x="63798" y="96478"/>
                  </a:lnTo>
                  <a:lnTo>
                    <a:pt x="37036" y="134337"/>
                  </a:lnTo>
                  <a:lnTo>
                    <a:pt x="16971" y="176600"/>
                  </a:lnTo>
                  <a:lnTo>
                    <a:pt x="4370" y="222499"/>
                  </a:lnTo>
                  <a:lnTo>
                    <a:pt x="0" y="271272"/>
                  </a:lnTo>
                  <a:lnTo>
                    <a:pt x="4370" y="320044"/>
                  </a:lnTo>
                  <a:lnTo>
                    <a:pt x="16971" y="365943"/>
                  </a:lnTo>
                  <a:lnTo>
                    <a:pt x="37036" y="408206"/>
                  </a:lnTo>
                  <a:lnTo>
                    <a:pt x="63798" y="446065"/>
                  </a:lnTo>
                  <a:lnTo>
                    <a:pt x="96493" y="478757"/>
                  </a:lnTo>
                  <a:lnTo>
                    <a:pt x="134354" y="505516"/>
                  </a:lnTo>
                  <a:lnTo>
                    <a:pt x="176615" y="525577"/>
                  </a:lnTo>
                  <a:lnTo>
                    <a:pt x="222509" y="538174"/>
                  </a:lnTo>
                  <a:lnTo>
                    <a:pt x="271272" y="542544"/>
                  </a:lnTo>
                  <a:lnTo>
                    <a:pt x="320034" y="538174"/>
                  </a:lnTo>
                  <a:lnTo>
                    <a:pt x="365928" y="525577"/>
                  </a:lnTo>
                  <a:lnTo>
                    <a:pt x="408189" y="505516"/>
                  </a:lnTo>
                  <a:lnTo>
                    <a:pt x="446050" y="478757"/>
                  </a:lnTo>
                  <a:lnTo>
                    <a:pt x="478745" y="446065"/>
                  </a:lnTo>
                  <a:lnTo>
                    <a:pt x="505507" y="408206"/>
                  </a:lnTo>
                  <a:lnTo>
                    <a:pt x="525572" y="365943"/>
                  </a:lnTo>
                  <a:lnTo>
                    <a:pt x="538173" y="320044"/>
                  </a:lnTo>
                  <a:lnTo>
                    <a:pt x="542544" y="271272"/>
                  </a:lnTo>
                  <a:lnTo>
                    <a:pt x="538173" y="222499"/>
                  </a:lnTo>
                  <a:lnTo>
                    <a:pt x="525572" y="176600"/>
                  </a:lnTo>
                  <a:lnTo>
                    <a:pt x="505507" y="134337"/>
                  </a:lnTo>
                  <a:lnTo>
                    <a:pt x="478745" y="96478"/>
                  </a:lnTo>
                  <a:lnTo>
                    <a:pt x="446050" y="63786"/>
                  </a:lnTo>
                  <a:lnTo>
                    <a:pt x="408189" y="37027"/>
                  </a:lnTo>
                  <a:lnTo>
                    <a:pt x="365928" y="16966"/>
                  </a:lnTo>
                  <a:lnTo>
                    <a:pt x="320034" y="4369"/>
                  </a:lnTo>
                  <a:lnTo>
                    <a:pt x="271272" y="0"/>
                  </a:lnTo>
                  <a:close/>
                </a:path>
              </a:pathLst>
            </a:custGeom>
            <a:solidFill>
              <a:schemeClr val="accent2">
                <a:lumMod val="60000"/>
                <a:lumOff val="40000"/>
              </a:schemeClr>
            </a:solidFill>
          </p:spPr>
          <p:txBody>
            <a:bodyPr wrap="square" lIns="0" tIns="0" rIns="0" bIns="0" rtlCol="0"/>
            <a:lstStyle/>
            <a:p>
              <a:endParaRPr dirty="0"/>
            </a:p>
          </p:txBody>
        </p:sp>
        <p:sp>
          <p:nvSpPr>
            <p:cNvPr id="13" name="object 11"/>
            <p:cNvSpPr txBox="1"/>
            <p:nvPr/>
          </p:nvSpPr>
          <p:spPr>
            <a:xfrm>
              <a:off x="1115821" y="3144013"/>
              <a:ext cx="184525" cy="307777"/>
            </a:xfrm>
            <a:prstGeom prst="rect">
              <a:avLst/>
            </a:prstGeom>
            <a:solidFill>
              <a:schemeClr val="accent2">
                <a:lumMod val="60000"/>
                <a:lumOff val="40000"/>
              </a:schemeClr>
            </a:solidFill>
          </p:spPr>
          <p:txBody>
            <a:bodyPr vert="horz" wrap="square" lIns="0" tIns="0" rIns="0" bIns="0" rtlCol="0">
              <a:spAutoFit/>
            </a:bodyPr>
            <a:lstStyle/>
            <a:p>
              <a:pPr marL="15842"/>
              <a:r>
                <a:rPr sz="2000" b="1" spc="-6" dirty="0">
                  <a:solidFill>
                    <a:srgbClr val="FFFFFF"/>
                  </a:solidFill>
                  <a:cs typeface="Arial"/>
                </a:rPr>
                <a:t>3</a:t>
              </a:r>
              <a:endParaRPr sz="2000" dirty="0">
                <a:cs typeface="Arial"/>
              </a:endParaRPr>
            </a:p>
          </p:txBody>
        </p:sp>
        <p:sp>
          <p:nvSpPr>
            <p:cNvPr id="22" name="object 20"/>
            <p:cNvSpPr txBox="1"/>
            <p:nvPr/>
          </p:nvSpPr>
          <p:spPr>
            <a:xfrm>
              <a:off x="1720656" y="3064382"/>
              <a:ext cx="10170051" cy="378546"/>
            </a:xfrm>
            <a:prstGeom prst="rect">
              <a:avLst/>
            </a:prstGeom>
            <a:solidFill>
              <a:srgbClr val="EAE8EB"/>
            </a:solidFill>
          </p:spPr>
          <p:txBody>
            <a:bodyPr vert="horz" wrap="square" lIns="0" tIns="39605" rIns="0" bIns="0" rtlCol="0">
              <a:spAutoFit/>
            </a:bodyPr>
            <a:lstStyle/>
            <a:p>
              <a:pPr marL="114062">
                <a:spcBef>
                  <a:spcPts val="312"/>
                </a:spcBef>
              </a:pPr>
              <a:r>
                <a:rPr lang="en-US" spc="-12" dirty="0" smtClean="0">
                  <a:cs typeface="Calibri"/>
                </a:rPr>
                <a:t>C</a:t>
              </a:r>
              <a:r>
                <a:rPr spc="-12" smtClean="0">
                  <a:cs typeface="Calibri"/>
                </a:rPr>
                <a:t>an </a:t>
              </a:r>
              <a:r>
                <a:rPr spc="-6" dirty="0">
                  <a:cs typeface="Calibri"/>
                </a:rPr>
                <a:t>find </a:t>
              </a:r>
              <a:r>
                <a:rPr b="1" spc="-6" dirty="0">
                  <a:cs typeface="Calibri"/>
                </a:rPr>
                <a:t>60-100 </a:t>
              </a:r>
              <a:r>
                <a:rPr b="1" dirty="0">
                  <a:cs typeface="Calibri"/>
                </a:rPr>
                <a:t>% of all</a:t>
              </a:r>
              <a:r>
                <a:rPr b="1" spc="81" dirty="0">
                  <a:cs typeface="Calibri"/>
                </a:rPr>
                <a:t> </a:t>
              </a:r>
              <a:r>
                <a:rPr b="1" spc="-12" dirty="0">
                  <a:cs typeface="Calibri"/>
                </a:rPr>
                <a:t>defects</a:t>
              </a:r>
              <a:r>
                <a:rPr spc="-12" dirty="0">
                  <a:cs typeface="Calibri"/>
                </a:rPr>
                <a:t>.</a:t>
              </a:r>
              <a:endParaRPr dirty="0">
                <a:cs typeface="Calibri"/>
              </a:endParaRPr>
            </a:p>
          </p:txBody>
        </p:sp>
      </p:grpSp>
      <p:grpSp>
        <p:nvGrpSpPr>
          <p:cNvPr id="31" name="Group 30"/>
          <p:cNvGrpSpPr/>
          <p:nvPr/>
        </p:nvGrpSpPr>
        <p:grpSpPr>
          <a:xfrm>
            <a:off x="847125" y="3581401"/>
            <a:ext cx="11006846" cy="812656"/>
            <a:chOff x="847125" y="3581401"/>
            <a:chExt cx="11006846" cy="812656"/>
          </a:xfrm>
        </p:grpSpPr>
        <p:sp>
          <p:nvSpPr>
            <p:cNvPr id="40" name="object 11"/>
            <p:cNvSpPr txBox="1"/>
            <p:nvPr/>
          </p:nvSpPr>
          <p:spPr>
            <a:xfrm>
              <a:off x="1929897" y="3657601"/>
              <a:ext cx="308106" cy="538609"/>
            </a:xfrm>
            <a:prstGeom prst="rect">
              <a:avLst/>
            </a:prstGeom>
          </p:spPr>
          <p:txBody>
            <a:bodyPr vert="horz" wrap="square" lIns="0" tIns="0" rIns="0" bIns="0" rtlCol="0">
              <a:spAutoFit/>
            </a:bodyPr>
            <a:lstStyle/>
            <a:p>
              <a:pPr marL="15842"/>
              <a:r>
                <a:rPr sz="3500" spc="-6" dirty="0">
                  <a:solidFill>
                    <a:srgbClr val="FFFFFF"/>
                  </a:solidFill>
                  <a:cs typeface="Calibri"/>
                </a:rPr>
                <a:t>A</a:t>
              </a:r>
              <a:endParaRPr sz="3500" dirty="0">
                <a:cs typeface="Calibri"/>
              </a:endParaRPr>
            </a:p>
          </p:txBody>
        </p:sp>
        <p:sp>
          <p:nvSpPr>
            <p:cNvPr id="42" name="object 19"/>
            <p:cNvSpPr txBox="1"/>
            <p:nvPr/>
          </p:nvSpPr>
          <p:spPr>
            <a:xfrm>
              <a:off x="7219847" y="3581401"/>
              <a:ext cx="292024" cy="538609"/>
            </a:xfrm>
            <a:prstGeom prst="rect">
              <a:avLst/>
            </a:prstGeom>
          </p:spPr>
          <p:txBody>
            <a:bodyPr vert="horz" wrap="square" lIns="0" tIns="0" rIns="0" bIns="0" rtlCol="0">
              <a:spAutoFit/>
            </a:bodyPr>
            <a:lstStyle/>
            <a:p>
              <a:pPr marL="15842"/>
              <a:r>
                <a:rPr sz="3500" spc="-6" dirty="0">
                  <a:solidFill>
                    <a:srgbClr val="FFFFFF"/>
                  </a:solidFill>
                  <a:cs typeface="Calibri"/>
                </a:rPr>
                <a:t>B</a:t>
              </a:r>
              <a:endParaRPr sz="3500" dirty="0">
                <a:cs typeface="Calibri"/>
              </a:endParaRPr>
            </a:p>
          </p:txBody>
        </p:sp>
        <p:sp>
          <p:nvSpPr>
            <p:cNvPr id="14" name="object 12"/>
            <p:cNvSpPr/>
            <p:nvPr/>
          </p:nvSpPr>
          <p:spPr>
            <a:xfrm>
              <a:off x="847125" y="3710559"/>
              <a:ext cx="723711" cy="544195"/>
            </a:xfrm>
            <a:custGeom>
              <a:avLst/>
              <a:gdLst/>
              <a:ahLst/>
              <a:cxnLst/>
              <a:rect l="l" t="t" r="r" b="b"/>
              <a:pathLst>
                <a:path w="542925" h="544195">
                  <a:moveTo>
                    <a:pt x="271272" y="0"/>
                  </a:moveTo>
                  <a:lnTo>
                    <a:pt x="222509" y="4382"/>
                  </a:lnTo>
                  <a:lnTo>
                    <a:pt x="176615" y="17019"/>
                  </a:lnTo>
                  <a:lnTo>
                    <a:pt x="134354" y="37140"/>
                  </a:lnTo>
                  <a:lnTo>
                    <a:pt x="96493" y="63978"/>
                  </a:lnTo>
                  <a:lnTo>
                    <a:pt x="63798" y="96765"/>
                  </a:lnTo>
                  <a:lnTo>
                    <a:pt x="37036" y="134732"/>
                  </a:lnTo>
                  <a:lnTo>
                    <a:pt x="16971" y="177112"/>
                  </a:lnTo>
                  <a:lnTo>
                    <a:pt x="4370" y="223135"/>
                  </a:lnTo>
                  <a:lnTo>
                    <a:pt x="0" y="272034"/>
                  </a:lnTo>
                  <a:lnTo>
                    <a:pt x="4370" y="320932"/>
                  </a:lnTo>
                  <a:lnTo>
                    <a:pt x="16971" y="366955"/>
                  </a:lnTo>
                  <a:lnTo>
                    <a:pt x="37036" y="409335"/>
                  </a:lnTo>
                  <a:lnTo>
                    <a:pt x="63798" y="447302"/>
                  </a:lnTo>
                  <a:lnTo>
                    <a:pt x="96493" y="480089"/>
                  </a:lnTo>
                  <a:lnTo>
                    <a:pt x="134354" y="506927"/>
                  </a:lnTo>
                  <a:lnTo>
                    <a:pt x="176615" y="527048"/>
                  </a:lnTo>
                  <a:lnTo>
                    <a:pt x="222509" y="539685"/>
                  </a:lnTo>
                  <a:lnTo>
                    <a:pt x="271272" y="544068"/>
                  </a:lnTo>
                  <a:lnTo>
                    <a:pt x="320034" y="539685"/>
                  </a:lnTo>
                  <a:lnTo>
                    <a:pt x="365928" y="527048"/>
                  </a:lnTo>
                  <a:lnTo>
                    <a:pt x="408189" y="506927"/>
                  </a:lnTo>
                  <a:lnTo>
                    <a:pt x="446050" y="480089"/>
                  </a:lnTo>
                  <a:lnTo>
                    <a:pt x="478745" y="447302"/>
                  </a:lnTo>
                  <a:lnTo>
                    <a:pt x="505507" y="409335"/>
                  </a:lnTo>
                  <a:lnTo>
                    <a:pt x="525572" y="366955"/>
                  </a:lnTo>
                  <a:lnTo>
                    <a:pt x="538173" y="320932"/>
                  </a:lnTo>
                  <a:lnTo>
                    <a:pt x="542544" y="272034"/>
                  </a:lnTo>
                  <a:lnTo>
                    <a:pt x="538173" y="223135"/>
                  </a:lnTo>
                  <a:lnTo>
                    <a:pt x="525572" y="177112"/>
                  </a:lnTo>
                  <a:lnTo>
                    <a:pt x="505507" y="134732"/>
                  </a:lnTo>
                  <a:lnTo>
                    <a:pt x="478745" y="96765"/>
                  </a:lnTo>
                  <a:lnTo>
                    <a:pt x="446050" y="63978"/>
                  </a:lnTo>
                  <a:lnTo>
                    <a:pt x="408189" y="37140"/>
                  </a:lnTo>
                  <a:lnTo>
                    <a:pt x="365928" y="17019"/>
                  </a:lnTo>
                  <a:lnTo>
                    <a:pt x="320034" y="4382"/>
                  </a:lnTo>
                  <a:lnTo>
                    <a:pt x="271272" y="0"/>
                  </a:lnTo>
                  <a:close/>
                </a:path>
              </a:pathLst>
            </a:custGeom>
            <a:solidFill>
              <a:schemeClr val="accent2">
                <a:lumMod val="60000"/>
                <a:lumOff val="40000"/>
              </a:schemeClr>
            </a:solidFill>
          </p:spPr>
          <p:txBody>
            <a:bodyPr wrap="square" lIns="0" tIns="0" rIns="0" bIns="0" rtlCol="0"/>
            <a:lstStyle/>
            <a:p>
              <a:endParaRPr dirty="0"/>
            </a:p>
          </p:txBody>
        </p:sp>
        <p:sp>
          <p:nvSpPr>
            <p:cNvPr id="15" name="object 13"/>
            <p:cNvSpPr txBox="1"/>
            <p:nvPr/>
          </p:nvSpPr>
          <p:spPr>
            <a:xfrm>
              <a:off x="1115821" y="3844417"/>
              <a:ext cx="184525" cy="307777"/>
            </a:xfrm>
            <a:prstGeom prst="rect">
              <a:avLst/>
            </a:prstGeom>
            <a:solidFill>
              <a:schemeClr val="accent2">
                <a:lumMod val="60000"/>
                <a:lumOff val="40000"/>
              </a:schemeClr>
            </a:solidFill>
          </p:spPr>
          <p:txBody>
            <a:bodyPr vert="horz" wrap="square" lIns="0" tIns="0" rIns="0" bIns="0" rtlCol="0">
              <a:spAutoFit/>
            </a:bodyPr>
            <a:lstStyle/>
            <a:p>
              <a:pPr marL="15842"/>
              <a:r>
                <a:rPr sz="2000" b="1" spc="-6" dirty="0">
                  <a:solidFill>
                    <a:srgbClr val="FFFFFF"/>
                  </a:solidFill>
                  <a:cs typeface="Arial"/>
                </a:rPr>
                <a:t>4</a:t>
              </a:r>
              <a:endParaRPr sz="2000" dirty="0">
                <a:cs typeface="Arial"/>
              </a:endParaRPr>
            </a:p>
          </p:txBody>
        </p:sp>
        <p:sp>
          <p:nvSpPr>
            <p:cNvPr id="23" name="object 21"/>
            <p:cNvSpPr txBox="1"/>
            <p:nvPr/>
          </p:nvSpPr>
          <p:spPr>
            <a:xfrm>
              <a:off x="1738939" y="3678556"/>
              <a:ext cx="10115032" cy="715501"/>
            </a:xfrm>
            <a:prstGeom prst="rect">
              <a:avLst/>
            </a:prstGeom>
            <a:solidFill>
              <a:srgbClr val="EAE8EB"/>
            </a:solidFill>
          </p:spPr>
          <p:txBody>
            <a:bodyPr vert="horz" wrap="square" lIns="0" tIns="38021" rIns="0" bIns="0" rtlCol="0">
              <a:spAutoFit/>
            </a:bodyPr>
            <a:lstStyle/>
            <a:p>
              <a:pPr marL="114854" marR="1302211">
                <a:spcBef>
                  <a:spcPts val="299"/>
                </a:spcBef>
              </a:pPr>
              <a:r>
                <a:rPr spc="-19" dirty="0">
                  <a:cs typeface="Calibri"/>
                </a:rPr>
                <a:t>Review data </a:t>
              </a:r>
              <a:r>
                <a:rPr spc="-6" dirty="0">
                  <a:cs typeface="Calibri"/>
                </a:rPr>
                <a:t>can assess or </a:t>
              </a:r>
              <a:r>
                <a:rPr spc="-12" dirty="0">
                  <a:cs typeface="Calibri"/>
                </a:rPr>
                <a:t>improve </a:t>
              </a:r>
              <a:r>
                <a:rPr b="1" dirty="0">
                  <a:cs typeface="Calibri"/>
                </a:rPr>
                <a:t>quality of </a:t>
              </a:r>
              <a:r>
                <a:rPr b="1" spc="-6" dirty="0">
                  <a:cs typeface="Calibri"/>
                </a:rPr>
                <a:t>work product</a:t>
              </a:r>
              <a:r>
                <a:rPr b="1" spc="-6">
                  <a:cs typeface="Calibri"/>
                </a:rPr>
                <a:t>, </a:t>
              </a:r>
              <a:r>
                <a:rPr b="1" spc="-12" smtClean="0">
                  <a:cs typeface="Calibri"/>
                </a:rPr>
                <a:t>software</a:t>
              </a:r>
              <a:r>
                <a:rPr lang="en-US" b="1" spc="-12" dirty="0" smtClean="0">
                  <a:cs typeface="Calibri"/>
                </a:rPr>
                <a:t> </a:t>
              </a:r>
              <a:r>
                <a:rPr b="1" spc="-12" smtClean="0">
                  <a:cs typeface="Calibri"/>
                </a:rPr>
                <a:t>development </a:t>
              </a:r>
              <a:r>
                <a:rPr b="1" spc="-6" dirty="0">
                  <a:cs typeface="Calibri"/>
                </a:rPr>
                <a:t>process </a:t>
              </a:r>
              <a:r>
                <a:rPr b="1" dirty="0">
                  <a:cs typeface="Calibri"/>
                </a:rPr>
                <a:t>and </a:t>
              </a:r>
              <a:r>
                <a:rPr b="1" spc="-12" dirty="0">
                  <a:cs typeface="Calibri"/>
                </a:rPr>
                <a:t>review</a:t>
              </a:r>
              <a:r>
                <a:rPr b="1" spc="-175" dirty="0">
                  <a:cs typeface="Calibri"/>
                </a:rPr>
                <a:t> </a:t>
              </a:r>
              <a:r>
                <a:rPr b="1" spc="-6" dirty="0">
                  <a:cs typeface="Calibri"/>
                </a:rPr>
                <a:t>process.</a:t>
              </a:r>
              <a:endParaRPr dirty="0">
                <a:cs typeface="Calibri"/>
              </a:endParaRPr>
            </a:p>
          </p:txBody>
        </p:sp>
      </p:grpSp>
      <p:grpSp>
        <p:nvGrpSpPr>
          <p:cNvPr id="32" name="Group 31"/>
          <p:cNvGrpSpPr/>
          <p:nvPr/>
        </p:nvGrpSpPr>
        <p:grpSpPr>
          <a:xfrm>
            <a:off x="847125" y="4411599"/>
            <a:ext cx="11007185" cy="1020574"/>
            <a:chOff x="847125" y="4411599"/>
            <a:chExt cx="11007185" cy="1020574"/>
          </a:xfrm>
        </p:grpSpPr>
        <p:sp>
          <p:nvSpPr>
            <p:cNvPr id="47" name="object 15"/>
            <p:cNvSpPr txBox="1"/>
            <p:nvPr/>
          </p:nvSpPr>
          <p:spPr>
            <a:xfrm>
              <a:off x="5155875" y="4893564"/>
              <a:ext cx="286945" cy="538609"/>
            </a:xfrm>
            <a:prstGeom prst="rect">
              <a:avLst/>
            </a:prstGeom>
          </p:spPr>
          <p:txBody>
            <a:bodyPr vert="horz" wrap="square" lIns="0" tIns="0" rIns="0" bIns="0" rtlCol="0">
              <a:spAutoFit/>
            </a:bodyPr>
            <a:lstStyle/>
            <a:p>
              <a:pPr marL="15842"/>
              <a:r>
                <a:rPr sz="3500" spc="-6" dirty="0">
                  <a:solidFill>
                    <a:srgbClr val="FFFFFF"/>
                  </a:solidFill>
                  <a:cs typeface="Calibri"/>
                </a:rPr>
                <a:t>C</a:t>
              </a:r>
              <a:endParaRPr sz="3500" dirty="0">
                <a:cs typeface="Calibri"/>
              </a:endParaRPr>
            </a:p>
          </p:txBody>
        </p:sp>
        <p:sp>
          <p:nvSpPr>
            <p:cNvPr id="18" name="object 16"/>
            <p:cNvSpPr/>
            <p:nvPr/>
          </p:nvSpPr>
          <p:spPr>
            <a:xfrm>
              <a:off x="847125" y="4411599"/>
              <a:ext cx="723711" cy="542925"/>
            </a:xfrm>
            <a:custGeom>
              <a:avLst/>
              <a:gdLst/>
              <a:ahLst/>
              <a:cxnLst/>
              <a:rect l="l" t="t" r="r" b="b"/>
              <a:pathLst>
                <a:path w="542925" h="542925">
                  <a:moveTo>
                    <a:pt x="271272" y="0"/>
                  </a:moveTo>
                  <a:lnTo>
                    <a:pt x="222509" y="4369"/>
                  </a:lnTo>
                  <a:lnTo>
                    <a:pt x="176615" y="16966"/>
                  </a:lnTo>
                  <a:lnTo>
                    <a:pt x="134354" y="37027"/>
                  </a:lnTo>
                  <a:lnTo>
                    <a:pt x="96493" y="63786"/>
                  </a:lnTo>
                  <a:lnTo>
                    <a:pt x="63798" y="96478"/>
                  </a:lnTo>
                  <a:lnTo>
                    <a:pt x="37036" y="134337"/>
                  </a:lnTo>
                  <a:lnTo>
                    <a:pt x="16971" y="176600"/>
                  </a:lnTo>
                  <a:lnTo>
                    <a:pt x="4370" y="222499"/>
                  </a:lnTo>
                  <a:lnTo>
                    <a:pt x="0" y="271272"/>
                  </a:lnTo>
                  <a:lnTo>
                    <a:pt x="4370" y="320044"/>
                  </a:lnTo>
                  <a:lnTo>
                    <a:pt x="16971" y="365943"/>
                  </a:lnTo>
                  <a:lnTo>
                    <a:pt x="37036" y="408206"/>
                  </a:lnTo>
                  <a:lnTo>
                    <a:pt x="63798" y="446065"/>
                  </a:lnTo>
                  <a:lnTo>
                    <a:pt x="96493" y="478757"/>
                  </a:lnTo>
                  <a:lnTo>
                    <a:pt x="134354" y="505516"/>
                  </a:lnTo>
                  <a:lnTo>
                    <a:pt x="176615" y="525577"/>
                  </a:lnTo>
                  <a:lnTo>
                    <a:pt x="222509" y="538174"/>
                  </a:lnTo>
                  <a:lnTo>
                    <a:pt x="271272" y="542544"/>
                  </a:lnTo>
                  <a:lnTo>
                    <a:pt x="320034" y="538174"/>
                  </a:lnTo>
                  <a:lnTo>
                    <a:pt x="365928" y="525577"/>
                  </a:lnTo>
                  <a:lnTo>
                    <a:pt x="408189" y="505516"/>
                  </a:lnTo>
                  <a:lnTo>
                    <a:pt x="446050" y="478757"/>
                  </a:lnTo>
                  <a:lnTo>
                    <a:pt x="478745" y="446065"/>
                  </a:lnTo>
                  <a:lnTo>
                    <a:pt x="505507" y="408206"/>
                  </a:lnTo>
                  <a:lnTo>
                    <a:pt x="525572" y="365943"/>
                  </a:lnTo>
                  <a:lnTo>
                    <a:pt x="538173" y="320044"/>
                  </a:lnTo>
                  <a:lnTo>
                    <a:pt x="542544" y="271272"/>
                  </a:lnTo>
                  <a:lnTo>
                    <a:pt x="538173" y="222499"/>
                  </a:lnTo>
                  <a:lnTo>
                    <a:pt x="525572" y="176600"/>
                  </a:lnTo>
                  <a:lnTo>
                    <a:pt x="505507" y="134337"/>
                  </a:lnTo>
                  <a:lnTo>
                    <a:pt x="478745" y="96478"/>
                  </a:lnTo>
                  <a:lnTo>
                    <a:pt x="446050" y="63786"/>
                  </a:lnTo>
                  <a:lnTo>
                    <a:pt x="408189" y="37027"/>
                  </a:lnTo>
                  <a:lnTo>
                    <a:pt x="365928" y="16966"/>
                  </a:lnTo>
                  <a:lnTo>
                    <a:pt x="320034" y="4369"/>
                  </a:lnTo>
                  <a:lnTo>
                    <a:pt x="271272" y="0"/>
                  </a:lnTo>
                  <a:close/>
                </a:path>
              </a:pathLst>
            </a:custGeom>
            <a:solidFill>
              <a:schemeClr val="accent2">
                <a:lumMod val="60000"/>
                <a:lumOff val="40000"/>
              </a:schemeClr>
            </a:solidFill>
          </p:spPr>
          <p:txBody>
            <a:bodyPr wrap="square" lIns="0" tIns="0" rIns="0" bIns="0" rtlCol="0"/>
            <a:lstStyle/>
            <a:p>
              <a:endParaRPr dirty="0"/>
            </a:p>
          </p:txBody>
        </p:sp>
        <p:sp>
          <p:nvSpPr>
            <p:cNvPr id="19" name="object 17"/>
            <p:cNvSpPr txBox="1"/>
            <p:nvPr/>
          </p:nvSpPr>
          <p:spPr>
            <a:xfrm>
              <a:off x="1115821" y="4544569"/>
              <a:ext cx="184525" cy="307777"/>
            </a:xfrm>
            <a:prstGeom prst="rect">
              <a:avLst/>
            </a:prstGeom>
            <a:solidFill>
              <a:schemeClr val="accent2">
                <a:lumMod val="60000"/>
                <a:lumOff val="40000"/>
              </a:schemeClr>
            </a:solidFill>
          </p:spPr>
          <p:txBody>
            <a:bodyPr vert="horz" wrap="square" lIns="0" tIns="0" rIns="0" bIns="0" rtlCol="0">
              <a:spAutoFit/>
            </a:bodyPr>
            <a:lstStyle/>
            <a:p>
              <a:pPr marL="15842"/>
              <a:r>
                <a:rPr sz="2000" b="1" spc="-6" dirty="0">
                  <a:solidFill>
                    <a:srgbClr val="FFFFFF"/>
                  </a:solidFill>
                  <a:cs typeface="Arial"/>
                </a:rPr>
                <a:t>5</a:t>
              </a:r>
              <a:endParaRPr sz="2000" dirty="0">
                <a:cs typeface="Arial"/>
              </a:endParaRPr>
            </a:p>
          </p:txBody>
        </p:sp>
        <p:sp>
          <p:nvSpPr>
            <p:cNvPr id="24" name="object 22"/>
            <p:cNvSpPr txBox="1"/>
            <p:nvPr/>
          </p:nvSpPr>
          <p:spPr>
            <a:xfrm>
              <a:off x="1720656" y="4575254"/>
              <a:ext cx="10133654" cy="377746"/>
            </a:xfrm>
            <a:prstGeom prst="rect">
              <a:avLst/>
            </a:prstGeom>
            <a:solidFill>
              <a:srgbClr val="EAE8EB"/>
            </a:solidFill>
          </p:spPr>
          <p:txBody>
            <a:bodyPr vert="horz" wrap="square" lIns="0" tIns="38813" rIns="0" bIns="0" rtlCol="0">
              <a:spAutoFit/>
            </a:bodyPr>
            <a:lstStyle/>
            <a:p>
              <a:pPr marL="114062">
                <a:spcBef>
                  <a:spcPts val="306"/>
                </a:spcBef>
              </a:pPr>
              <a:r>
                <a:rPr lang="en-US" spc="-19" dirty="0" smtClean="0">
                  <a:cs typeface="Calibri"/>
                </a:rPr>
                <a:t>A </a:t>
              </a:r>
              <a:r>
                <a:rPr spc="-25" smtClean="0">
                  <a:cs typeface="Calibri"/>
                </a:rPr>
                <a:t>way </a:t>
              </a:r>
              <a:r>
                <a:rPr spc="-6" dirty="0">
                  <a:cs typeface="Calibri"/>
                </a:rPr>
                <a:t>of </a:t>
              </a:r>
              <a:r>
                <a:rPr b="1" dirty="0">
                  <a:cs typeface="Calibri"/>
                </a:rPr>
                <a:t>using the </a:t>
              </a:r>
              <a:r>
                <a:rPr b="1" spc="-12" dirty="0">
                  <a:cs typeface="Calibri"/>
                </a:rPr>
                <a:t>diversity </a:t>
              </a:r>
              <a:r>
                <a:rPr b="1" dirty="0">
                  <a:cs typeface="Calibri"/>
                </a:rPr>
                <a:t>and </a:t>
              </a:r>
              <a:r>
                <a:rPr b="1" spc="-6" dirty="0">
                  <a:cs typeface="Calibri"/>
                </a:rPr>
                <a:t>power </a:t>
              </a:r>
              <a:r>
                <a:rPr b="1" dirty="0">
                  <a:cs typeface="Calibri"/>
                </a:rPr>
                <a:t>of a </a:t>
              </a:r>
              <a:r>
                <a:rPr b="1" spc="-12" dirty="0">
                  <a:cs typeface="Calibri"/>
                </a:rPr>
                <a:t>group </a:t>
              </a:r>
              <a:r>
                <a:rPr b="1" dirty="0">
                  <a:cs typeface="Calibri"/>
                </a:rPr>
                <a:t>of</a:t>
              </a:r>
              <a:r>
                <a:rPr b="1" spc="-25" dirty="0">
                  <a:cs typeface="Calibri"/>
                </a:rPr>
                <a:t> </a:t>
              </a:r>
              <a:r>
                <a:rPr b="1" dirty="0">
                  <a:cs typeface="Calibri"/>
                </a:rPr>
                <a:t>people.</a:t>
              </a:r>
              <a:endParaRPr dirty="0">
                <a:cs typeface="Calibri"/>
              </a:endParaRPr>
            </a:p>
          </p:txBody>
        </p:sp>
      </p:grpSp>
      <p:grpSp>
        <p:nvGrpSpPr>
          <p:cNvPr id="33" name="Group 32"/>
          <p:cNvGrpSpPr/>
          <p:nvPr/>
        </p:nvGrpSpPr>
        <p:grpSpPr>
          <a:xfrm>
            <a:off x="812590" y="5095876"/>
            <a:ext cx="11053454" cy="542925"/>
            <a:chOff x="812590" y="5095876"/>
            <a:chExt cx="11053454" cy="542925"/>
          </a:xfrm>
        </p:grpSpPr>
        <p:sp>
          <p:nvSpPr>
            <p:cNvPr id="25" name="object 23"/>
            <p:cNvSpPr/>
            <p:nvPr/>
          </p:nvSpPr>
          <p:spPr>
            <a:xfrm>
              <a:off x="812590" y="5095876"/>
              <a:ext cx="723711" cy="542925"/>
            </a:xfrm>
            <a:custGeom>
              <a:avLst/>
              <a:gdLst/>
              <a:ahLst/>
              <a:cxnLst/>
              <a:rect l="l" t="t" r="r" b="b"/>
              <a:pathLst>
                <a:path w="542925" h="542925">
                  <a:moveTo>
                    <a:pt x="271272" y="0"/>
                  </a:moveTo>
                  <a:lnTo>
                    <a:pt x="222509" y="4369"/>
                  </a:lnTo>
                  <a:lnTo>
                    <a:pt x="176615" y="16966"/>
                  </a:lnTo>
                  <a:lnTo>
                    <a:pt x="134354" y="37027"/>
                  </a:lnTo>
                  <a:lnTo>
                    <a:pt x="96493" y="63786"/>
                  </a:lnTo>
                  <a:lnTo>
                    <a:pt x="63798" y="96478"/>
                  </a:lnTo>
                  <a:lnTo>
                    <a:pt x="37036" y="134337"/>
                  </a:lnTo>
                  <a:lnTo>
                    <a:pt x="16971" y="176600"/>
                  </a:lnTo>
                  <a:lnTo>
                    <a:pt x="4370" y="222499"/>
                  </a:lnTo>
                  <a:lnTo>
                    <a:pt x="0" y="271272"/>
                  </a:lnTo>
                  <a:lnTo>
                    <a:pt x="4370" y="320044"/>
                  </a:lnTo>
                  <a:lnTo>
                    <a:pt x="16971" y="365943"/>
                  </a:lnTo>
                  <a:lnTo>
                    <a:pt x="37036" y="408206"/>
                  </a:lnTo>
                  <a:lnTo>
                    <a:pt x="63798" y="446065"/>
                  </a:lnTo>
                  <a:lnTo>
                    <a:pt x="96493" y="478757"/>
                  </a:lnTo>
                  <a:lnTo>
                    <a:pt x="134354" y="505516"/>
                  </a:lnTo>
                  <a:lnTo>
                    <a:pt x="176615" y="525577"/>
                  </a:lnTo>
                  <a:lnTo>
                    <a:pt x="222509" y="538174"/>
                  </a:lnTo>
                  <a:lnTo>
                    <a:pt x="271272" y="542544"/>
                  </a:lnTo>
                  <a:lnTo>
                    <a:pt x="320034" y="538174"/>
                  </a:lnTo>
                  <a:lnTo>
                    <a:pt x="365928" y="525577"/>
                  </a:lnTo>
                  <a:lnTo>
                    <a:pt x="408189" y="505516"/>
                  </a:lnTo>
                  <a:lnTo>
                    <a:pt x="446050" y="478757"/>
                  </a:lnTo>
                  <a:lnTo>
                    <a:pt x="478745" y="446065"/>
                  </a:lnTo>
                  <a:lnTo>
                    <a:pt x="505507" y="408206"/>
                  </a:lnTo>
                  <a:lnTo>
                    <a:pt x="525572" y="365943"/>
                  </a:lnTo>
                  <a:lnTo>
                    <a:pt x="538173" y="320044"/>
                  </a:lnTo>
                  <a:lnTo>
                    <a:pt x="542543" y="271272"/>
                  </a:lnTo>
                  <a:lnTo>
                    <a:pt x="538173" y="222499"/>
                  </a:lnTo>
                  <a:lnTo>
                    <a:pt x="525572" y="176600"/>
                  </a:lnTo>
                  <a:lnTo>
                    <a:pt x="505507" y="134337"/>
                  </a:lnTo>
                  <a:lnTo>
                    <a:pt x="478745" y="96478"/>
                  </a:lnTo>
                  <a:lnTo>
                    <a:pt x="446050" y="63786"/>
                  </a:lnTo>
                  <a:lnTo>
                    <a:pt x="408189" y="37027"/>
                  </a:lnTo>
                  <a:lnTo>
                    <a:pt x="365928" y="16966"/>
                  </a:lnTo>
                  <a:lnTo>
                    <a:pt x="320034" y="4369"/>
                  </a:lnTo>
                  <a:lnTo>
                    <a:pt x="271272" y="0"/>
                  </a:lnTo>
                  <a:close/>
                </a:path>
              </a:pathLst>
            </a:custGeom>
            <a:solidFill>
              <a:schemeClr val="accent2">
                <a:lumMod val="60000"/>
                <a:lumOff val="40000"/>
              </a:schemeClr>
            </a:solidFill>
          </p:spPr>
          <p:txBody>
            <a:bodyPr wrap="square" lIns="0" tIns="0" rIns="0" bIns="0" rtlCol="0"/>
            <a:lstStyle/>
            <a:p>
              <a:endParaRPr dirty="0"/>
            </a:p>
          </p:txBody>
        </p:sp>
        <p:sp>
          <p:nvSpPr>
            <p:cNvPr id="26" name="object 24"/>
            <p:cNvSpPr txBox="1"/>
            <p:nvPr/>
          </p:nvSpPr>
          <p:spPr>
            <a:xfrm>
              <a:off x="1081693" y="5228845"/>
              <a:ext cx="184525" cy="307777"/>
            </a:xfrm>
            <a:prstGeom prst="rect">
              <a:avLst/>
            </a:prstGeom>
            <a:solidFill>
              <a:schemeClr val="accent2">
                <a:lumMod val="60000"/>
                <a:lumOff val="40000"/>
              </a:schemeClr>
            </a:solidFill>
          </p:spPr>
          <p:txBody>
            <a:bodyPr vert="horz" wrap="square" lIns="0" tIns="0" rIns="0" bIns="0" rtlCol="0">
              <a:spAutoFit/>
            </a:bodyPr>
            <a:lstStyle/>
            <a:p>
              <a:pPr marL="15842"/>
              <a:r>
                <a:rPr sz="2000" b="1" spc="-6" dirty="0">
                  <a:solidFill>
                    <a:srgbClr val="FFFFFF"/>
                  </a:solidFill>
                  <a:cs typeface="Arial"/>
                </a:rPr>
                <a:t>6</a:t>
              </a:r>
              <a:endParaRPr sz="2000" dirty="0">
                <a:cs typeface="Arial"/>
              </a:endParaRPr>
            </a:p>
          </p:txBody>
        </p:sp>
        <p:sp>
          <p:nvSpPr>
            <p:cNvPr id="27" name="object 25"/>
            <p:cNvSpPr txBox="1"/>
            <p:nvPr/>
          </p:nvSpPr>
          <p:spPr>
            <a:xfrm>
              <a:off x="1751012" y="5260254"/>
              <a:ext cx="10115032" cy="378546"/>
            </a:xfrm>
            <a:prstGeom prst="rect">
              <a:avLst/>
            </a:prstGeom>
            <a:solidFill>
              <a:srgbClr val="EAE8EB"/>
            </a:solidFill>
          </p:spPr>
          <p:txBody>
            <a:bodyPr vert="horz" wrap="square" lIns="0" tIns="39605" rIns="0" bIns="0" rtlCol="0">
              <a:spAutoFit/>
            </a:bodyPr>
            <a:lstStyle/>
            <a:p>
              <a:pPr marL="114854">
                <a:spcBef>
                  <a:spcPts val="312"/>
                </a:spcBef>
              </a:pPr>
              <a:r>
                <a:rPr lang="en-US" spc="-19" dirty="0" smtClean="0">
                  <a:cs typeface="Calibri"/>
                </a:rPr>
                <a:t>R</a:t>
              </a:r>
              <a:r>
                <a:rPr spc="-12" smtClean="0">
                  <a:cs typeface="Calibri"/>
                </a:rPr>
                <a:t>educe </a:t>
              </a:r>
              <a:r>
                <a:rPr spc="-19" dirty="0">
                  <a:cs typeface="Calibri"/>
                </a:rPr>
                <a:t>rework </a:t>
              </a:r>
              <a:r>
                <a:rPr dirty="0">
                  <a:cs typeface="Calibri"/>
                </a:rPr>
                <a:t>and thus </a:t>
              </a:r>
              <a:r>
                <a:rPr b="1" spc="-12" dirty="0">
                  <a:cs typeface="Calibri"/>
                </a:rPr>
                <a:t>reduce overall project</a:t>
              </a:r>
              <a:r>
                <a:rPr b="1" spc="100" dirty="0">
                  <a:cs typeface="Calibri"/>
                </a:rPr>
                <a:t> </a:t>
              </a:r>
              <a:r>
                <a:rPr b="1" spc="-6" dirty="0">
                  <a:cs typeface="Calibri"/>
                </a:rPr>
                <a:t>costs</a:t>
              </a:r>
              <a:r>
                <a:rPr spc="-6" dirty="0">
                  <a:cs typeface="Calibri"/>
                </a:rPr>
                <a:t>.</a:t>
              </a:r>
              <a:endParaRPr dirty="0">
                <a:cs typeface="Calibri"/>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cs typeface="Calibri"/>
              </a:rPr>
              <a:t>BENEFITS </a:t>
            </a:r>
            <a:r>
              <a:rPr lang="en-US" spc="-6" dirty="0" smtClean="0"/>
              <a:t>OF REVIEWS</a:t>
            </a:r>
            <a:endParaRPr lang="en-US" dirty="0">
              <a:latin typeface="+mj-lt"/>
            </a:endParaRPr>
          </a:p>
        </p:txBody>
      </p:sp>
      <p:grpSp>
        <p:nvGrpSpPr>
          <p:cNvPr id="30" name="Group 29"/>
          <p:cNvGrpSpPr/>
          <p:nvPr/>
        </p:nvGrpSpPr>
        <p:grpSpPr>
          <a:xfrm>
            <a:off x="609441" y="1391058"/>
            <a:ext cx="9471395" cy="5212856"/>
            <a:chOff x="609441" y="1391058"/>
            <a:chExt cx="9471395" cy="5212856"/>
          </a:xfrm>
        </p:grpSpPr>
        <p:sp>
          <p:nvSpPr>
            <p:cNvPr id="40" name="object 11"/>
            <p:cNvSpPr txBox="1"/>
            <p:nvPr/>
          </p:nvSpPr>
          <p:spPr>
            <a:xfrm>
              <a:off x="1040790" y="3657601"/>
              <a:ext cx="308106" cy="538609"/>
            </a:xfrm>
            <a:prstGeom prst="rect">
              <a:avLst/>
            </a:prstGeom>
          </p:spPr>
          <p:txBody>
            <a:bodyPr vert="horz" wrap="square" lIns="0" tIns="0" rIns="0" bIns="0" rtlCol="0">
              <a:spAutoFit/>
            </a:bodyPr>
            <a:lstStyle/>
            <a:p>
              <a:pPr marL="15842"/>
              <a:r>
                <a:rPr sz="3500" spc="-6" dirty="0">
                  <a:solidFill>
                    <a:srgbClr val="FFFFFF"/>
                  </a:solidFill>
                  <a:cs typeface="Calibri"/>
                </a:rPr>
                <a:t>A</a:t>
              </a:r>
              <a:endParaRPr sz="3500" dirty="0">
                <a:cs typeface="Calibri"/>
              </a:endParaRPr>
            </a:p>
          </p:txBody>
        </p:sp>
        <p:sp>
          <p:nvSpPr>
            <p:cNvPr id="41" name="object 15"/>
            <p:cNvSpPr txBox="1"/>
            <p:nvPr/>
          </p:nvSpPr>
          <p:spPr>
            <a:xfrm>
              <a:off x="3107170" y="5836920"/>
              <a:ext cx="286945" cy="538609"/>
            </a:xfrm>
            <a:prstGeom prst="rect">
              <a:avLst/>
            </a:prstGeom>
          </p:spPr>
          <p:txBody>
            <a:bodyPr vert="horz" wrap="square" lIns="0" tIns="0" rIns="0" bIns="0" rtlCol="0">
              <a:spAutoFit/>
            </a:bodyPr>
            <a:lstStyle/>
            <a:p>
              <a:pPr marL="15842"/>
              <a:r>
                <a:rPr sz="3500" spc="-6" dirty="0">
                  <a:solidFill>
                    <a:srgbClr val="FFFFFF"/>
                  </a:solidFill>
                  <a:cs typeface="Calibri"/>
                </a:rPr>
                <a:t>C</a:t>
              </a:r>
              <a:endParaRPr sz="3500" dirty="0">
                <a:cs typeface="Calibri"/>
              </a:endParaRPr>
            </a:p>
          </p:txBody>
        </p:sp>
        <p:sp>
          <p:nvSpPr>
            <p:cNvPr id="47" name="object 15"/>
            <p:cNvSpPr txBox="1"/>
            <p:nvPr/>
          </p:nvSpPr>
          <p:spPr>
            <a:xfrm>
              <a:off x="4266768" y="4893564"/>
              <a:ext cx="286945" cy="538609"/>
            </a:xfrm>
            <a:prstGeom prst="rect">
              <a:avLst/>
            </a:prstGeom>
          </p:spPr>
          <p:txBody>
            <a:bodyPr vert="horz" wrap="square" lIns="0" tIns="0" rIns="0" bIns="0" rtlCol="0">
              <a:spAutoFit/>
            </a:bodyPr>
            <a:lstStyle/>
            <a:p>
              <a:pPr marL="15842"/>
              <a:r>
                <a:rPr sz="3500" spc="-6" dirty="0">
                  <a:solidFill>
                    <a:srgbClr val="FFFFFF"/>
                  </a:solidFill>
                  <a:cs typeface="Calibri"/>
                </a:rPr>
                <a:t>C</a:t>
              </a:r>
              <a:endParaRPr sz="3500" dirty="0">
                <a:cs typeface="Calibri"/>
              </a:endParaRPr>
            </a:p>
          </p:txBody>
        </p:sp>
        <p:sp>
          <p:nvSpPr>
            <p:cNvPr id="10" name="object 8"/>
            <p:cNvSpPr/>
            <p:nvPr/>
          </p:nvSpPr>
          <p:spPr>
            <a:xfrm>
              <a:off x="2017251" y="1439698"/>
              <a:ext cx="248009" cy="937260"/>
            </a:xfrm>
            <a:custGeom>
              <a:avLst/>
              <a:gdLst/>
              <a:ahLst/>
              <a:cxnLst/>
              <a:rect l="l" t="t" r="r" b="b"/>
              <a:pathLst>
                <a:path w="186055" h="937260">
                  <a:moveTo>
                    <a:pt x="0" y="937260"/>
                  </a:moveTo>
                  <a:lnTo>
                    <a:pt x="185927" y="937260"/>
                  </a:lnTo>
                  <a:lnTo>
                    <a:pt x="185927" y="0"/>
                  </a:lnTo>
                  <a:lnTo>
                    <a:pt x="0" y="0"/>
                  </a:lnTo>
                  <a:lnTo>
                    <a:pt x="0" y="937260"/>
                  </a:lnTo>
                  <a:close/>
                </a:path>
              </a:pathLst>
            </a:custGeom>
            <a:solidFill>
              <a:srgbClr val="EF4E37"/>
            </a:solidFill>
          </p:spPr>
          <p:txBody>
            <a:bodyPr wrap="square" lIns="0" tIns="0" rIns="0" bIns="0" rtlCol="0"/>
            <a:lstStyle/>
            <a:p>
              <a:endParaRPr dirty="0"/>
            </a:p>
          </p:txBody>
        </p:sp>
        <p:sp>
          <p:nvSpPr>
            <p:cNvPr id="11" name="object 9"/>
            <p:cNvSpPr/>
            <p:nvPr/>
          </p:nvSpPr>
          <p:spPr>
            <a:xfrm>
              <a:off x="2017251" y="2376957"/>
              <a:ext cx="248009" cy="937260"/>
            </a:xfrm>
            <a:custGeom>
              <a:avLst/>
              <a:gdLst/>
              <a:ahLst/>
              <a:cxnLst/>
              <a:rect l="l" t="t" r="r" b="b"/>
              <a:pathLst>
                <a:path w="186055" h="937260">
                  <a:moveTo>
                    <a:pt x="0" y="937260"/>
                  </a:moveTo>
                  <a:lnTo>
                    <a:pt x="185927" y="937260"/>
                  </a:lnTo>
                  <a:lnTo>
                    <a:pt x="185927" y="0"/>
                  </a:lnTo>
                  <a:lnTo>
                    <a:pt x="0" y="0"/>
                  </a:lnTo>
                  <a:lnTo>
                    <a:pt x="0" y="937260"/>
                  </a:lnTo>
                  <a:close/>
                </a:path>
              </a:pathLst>
            </a:custGeom>
            <a:solidFill>
              <a:srgbClr val="F09027"/>
            </a:solidFill>
          </p:spPr>
          <p:txBody>
            <a:bodyPr wrap="square" lIns="0" tIns="0" rIns="0" bIns="0" rtlCol="0"/>
            <a:lstStyle/>
            <a:p>
              <a:endParaRPr dirty="0"/>
            </a:p>
          </p:txBody>
        </p:sp>
        <p:sp>
          <p:nvSpPr>
            <p:cNvPr id="12" name="object 10"/>
            <p:cNvSpPr/>
            <p:nvPr/>
          </p:nvSpPr>
          <p:spPr>
            <a:xfrm>
              <a:off x="2017251" y="3314218"/>
              <a:ext cx="248009" cy="937260"/>
            </a:xfrm>
            <a:custGeom>
              <a:avLst/>
              <a:gdLst/>
              <a:ahLst/>
              <a:cxnLst/>
              <a:rect l="l" t="t" r="r" b="b"/>
              <a:pathLst>
                <a:path w="186055" h="937260">
                  <a:moveTo>
                    <a:pt x="0" y="937259"/>
                  </a:moveTo>
                  <a:lnTo>
                    <a:pt x="185927" y="937259"/>
                  </a:lnTo>
                  <a:lnTo>
                    <a:pt x="185927" y="0"/>
                  </a:lnTo>
                  <a:lnTo>
                    <a:pt x="0" y="0"/>
                  </a:lnTo>
                  <a:lnTo>
                    <a:pt x="0" y="937259"/>
                  </a:lnTo>
                  <a:close/>
                </a:path>
              </a:pathLst>
            </a:custGeom>
            <a:solidFill>
              <a:srgbClr val="F7BE81"/>
            </a:solidFill>
          </p:spPr>
          <p:txBody>
            <a:bodyPr wrap="square" lIns="0" tIns="0" rIns="0" bIns="0" rtlCol="0"/>
            <a:lstStyle/>
            <a:p>
              <a:endParaRPr dirty="0"/>
            </a:p>
          </p:txBody>
        </p:sp>
        <p:sp>
          <p:nvSpPr>
            <p:cNvPr id="13" name="object 11"/>
            <p:cNvSpPr/>
            <p:nvPr/>
          </p:nvSpPr>
          <p:spPr>
            <a:xfrm>
              <a:off x="2017251" y="4251477"/>
              <a:ext cx="248009" cy="937260"/>
            </a:xfrm>
            <a:custGeom>
              <a:avLst/>
              <a:gdLst/>
              <a:ahLst/>
              <a:cxnLst/>
              <a:rect l="l" t="t" r="r" b="b"/>
              <a:pathLst>
                <a:path w="186055" h="937260">
                  <a:moveTo>
                    <a:pt x="0" y="937260"/>
                  </a:moveTo>
                  <a:lnTo>
                    <a:pt x="185927" y="937260"/>
                  </a:lnTo>
                  <a:lnTo>
                    <a:pt x="185927" y="0"/>
                  </a:lnTo>
                  <a:lnTo>
                    <a:pt x="0" y="0"/>
                  </a:lnTo>
                  <a:lnTo>
                    <a:pt x="0" y="937260"/>
                  </a:lnTo>
                  <a:close/>
                </a:path>
              </a:pathLst>
            </a:custGeom>
            <a:solidFill>
              <a:srgbClr val="FCB812"/>
            </a:solidFill>
          </p:spPr>
          <p:txBody>
            <a:bodyPr wrap="square" lIns="0" tIns="0" rIns="0" bIns="0" rtlCol="0"/>
            <a:lstStyle/>
            <a:p>
              <a:endParaRPr dirty="0"/>
            </a:p>
          </p:txBody>
        </p:sp>
        <p:sp>
          <p:nvSpPr>
            <p:cNvPr id="14" name="object 12"/>
            <p:cNvSpPr/>
            <p:nvPr/>
          </p:nvSpPr>
          <p:spPr>
            <a:xfrm>
              <a:off x="2017251" y="5188738"/>
              <a:ext cx="248009" cy="937260"/>
            </a:xfrm>
            <a:custGeom>
              <a:avLst/>
              <a:gdLst/>
              <a:ahLst/>
              <a:cxnLst/>
              <a:rect l="l" t="t" r="r" b="b"/>
              <a:pathLst>
                <a:path w="186055" h="937260">
                  <a:moveTo>
                    <a:pt x="0" y="937260"/>
                  </a:moveTo>
                  <a:lnTo>
                    <a:pt x="185927" y="937260"/>
                  </a:lnTo>
                  <a:lnTo>
                    <a:pt x="185927" y="0"/>
                  </a:lnTo>
                  <a:lnTo>
                    <a:pt x="0" y="0"/>
                  </a:lnTo>
                  <a:lnTo>
                    <a:pt x="0" y="937260"/>
                  </a:lnTo>
                  <a:close/>
                </a:path>
              </a:pathLst>
            </a:custGeom>
            <a:solidFill>
              <a:srgbClr val="00AEDA"/>
            </a:solidFill>
          </p:spPr>
          <p:txBody>
            <a:bodyPr wrap="square" lIns="0" tIns="0" rIns="0" bIns="0" rtlCol="0"/>
            <a:lstStyle/>
            <a:p>
              <a:endParaRPr dirty="0"/>
            </a:p>
          </p:txBody>
        </p:sp>
        <p:sp>
          <p:nvSpPr>
            <p:cNvPr id="15" name="object 13"/>
            <p:cNvSpPr/>
            <p:nvPr/>
          </p:nvSpPr>
          <p:spPr>
            <a:xfrm>
              <a:off x="1882158" y="6126759"/>
              <a:ext cx="8198678" cy="0"/>
            </a:xfrm>
            <a:custGeom>
              <a:avLst/>
              <a:gdLst/>
              <a:ahLst/>
              <a:cxnLst/>
              <a:rect l="l" t="t" r="r" b="b"/>
              <a:pathLst>
                <a:path w="6150609">
                  <a:moveTo>
                    <a:pt x="0" y="0"/>
                  </a:moveTo>
                  <a:lnTo>
                    <a:pt x="6150229" y="0"/>
                  </a:lnTo>
                </a:path>
              </a:pathLst>
            </a:custGeom>
            <a:ln w="38100">
              <a:solidFill>
                <a:srgbClr val="000000"/>
              </a:solidFill>
            </a:ln>
          </p:spPr>
          <p:txBody>
            <a:bodyPr wrap="square" lIns="0" tIns="0" rIns="0" bIns="0" rtlCol="0"/>
            <a:lstStyle/>
            <a:p>
              <a:endParaRPr dirty="0"/>
            </a:p>
          </p:txBody>
        </p:sp>
        <p:sp>
          <p:nvSpPr>
            <p:cNvPr id="16" name="object 14"/>
            <p:cNvSpPr/>
            <p:nvPr/>
          </p:nvSpPr>
          <p:spPr>
            <a:xfrm>
              <a:off x="1881141" y="5188738"/>
              <a:ext cx="8198678" cy="0"/>
            </a:xfrm>
            <a:custGeom>
              <a:avLst/>
              <a:gdLst/>
              <a:ahLst/>
              <a:cxnLst/>
              <a:rect l="l" t="t" r="r" b="b"/>
              <a:pathLst>
                <a:path w="6150609">
                  <a:moveTo>
                    <a:pt x="0" y="0"/>
                  </a:moveTo>
                  <a:lnTo>
                    <a:pt x="6150229" y="0"/>
                  </a:lnTo>
                </a:path>
              </a:pathLst>
            </a:custGeom>
            <a:ln w="12192">
              <a:solidFill>
                <a:srgbClr val="000000"/>
              </a:solidFill>
              <a:prstDash val="dash"/>
            </a:ln>
          </p:spPr>
          <p:txBody>
            <a:bodyPr wrap="square" lIns="0" tIns="0" rIns="0" bIns="0" rtlCol="0"/>
            <a:lstStyle/>
            <a:p>
              <a:endParaRPr dirty="0"/>
            </a:p>
          </p:txBody>
        </p:sp>
        <p:sp>
          <p:nvSpPr>
            <p:cNvPr id="17" name="object 15"/>
            <p:cNvSpPr/>
            <p:nvPr/>
          </p:nvSpPr>
          <p:spPr>
            <a:xfrm>
              <a:off x="1881141" y="4234714"/>
              <a:ext cx="8198678" cy="0"/>
            </a:xfrm>
            <a:custGeom>
              <a:avLst/>
              <a:gdLst/>
              <a:ahLst/>
              <a:cxnLst/>
              <a:rect l="l" t="t" r="r" b="b"/>
              <a:pathLst>
                <a:path w="6150609">
                  <a:moveTo>
                    <a:pt x="0" y="0"/>
                  </a:moveTo>
                  <a:lnTo>
                    <a:pt x="6150229" y="0"/>
                  </a:lnTo>
                </a:path>
              </a:pathLst>
            </a:custGeom>
            <a:ln w="12192">
              <a:solidFill>
                <a:srgbClr val="000000"/>
              </a:solidFill>
              <a:prstDash val="dash"/>
            </a:ln>
          </p:spPr>
          <p:txBody>
            <a:bodyPr wrap="square" lIns="0" tIns="0" rIns="0" bIns="0" rtlCol="0"/>
            <a:lstStyle/>
            <a:p>
              <a:endParaRPr dirty="0"/>
            </a:p>
          </p:txBody>
        </p:sp>
        <p:sp>
          <p:nvSpPr>
            <p:cNvPr id="18" name="object 16"/>
            <p:cNvSpPr/>
            <p:nvPr/>
          </p:nvSpPr>
          <p:spPr>
            <a:xfrm>
              <a:off x="1881141" y="3309646"/>
              <a:ext cx="8198678" cy="0"/>
            </a:xfrm>
            <a:custGeom>
              <a:avLst/>
              <a:gdLst/>
              <a:ahLst/>
              <a:cxnLst/>
              <a:rect l="l" t="t" r="r" b="b"/>
              <a:pathLst>
                <a:path w="6150609">
                  <a:moveTo>
                    <a:pt x="0" y="0"/>
                  </a:moveTo>
                  <a:lnTo>
                    <a:pt x="6150229" y="0"/>
                  </a:lnTo>
                </a:path>
              </a:pathLst>
            </a:custGeom>
            <a:ln w="12192">
              <a:solidFill>
                <a:srgbClr val="000000"/>
              </a:solidFill>
              <a:prstDash val="dash"/>
            </a:ln>
          </p:spPr>
          <p:txBody>
            <a:bodyPr wrap="square" lIns="0" tIns="0" rIns="0" bIns="0" rtlCol="0"/>
            <a:lstStyle/>
            <a:p>
              <a:endParaRPr dirty="0"/>
            </a:p>
          </p:txBody>
        </p:sp>
        <p:sp>
          <p:nvSpPr>
            <p:cNvPr id="19" name="object 17"/>
            <p:cNvSpPr/>
            <p:nvPr/>
          </p:nvSpPr>
          <p:spPr>
            <a:xfrm>
              <a:off x="1881141" y="2372385"/>
              <a:ext cx="8198678" cy="0"/>
            </a:xfrm>
            <a:custGeom>
              <a:avLst/>
              <a:gdLst/>
              <a:ahLst/>
              <a:cxnLst/>
              <a:rect l="l" t="t" r="r" b="b"/>
              <a:pathLst>
                <a:path w="6150609">
                  <a:moveTo>
                    <a:pt x="0" y="0"/>
                  </a:moveTo>
                  <a:lnTo>
                    <a:pt x="6150229" y="0"/>
                  </a:lnTo>
                </a:path>
              </a:pathLst>
            </a:custGeom>
            <a:ln w="12192">
              <a:solidFill>
                <a:srgbClr val="000000"/>
              </a:solidFill>
              <a:prstDash val="dash"/>
            </a:ln>
          </p:spPr>
          <p:txBody>
            <a:bodyPr wrap="square" lIns="0" tIns="0" rIns="0" bIns="0" rtlCol="0"/>
            <a:lstStyle/>
            <a:p>
              <a:endParaRPr dirty="0"/>
            </a:p>
          </p:txBody>
        </p:sp>
        <p:sp>
          <p:nvSpPr>
            <p:cNvPr id="20" name="object 18"/>
            <p:cNvSpPr/>
            <p:nvPr/>
          </p:nvSpPr>
          <p:spPr>
            <a:xfrm>
              <a:off x="2247822" y="1672108"/>
              <a:ext cx="7313295" cy="3767454"/>
            </a:xfrm>
            <a:custGeom>
              <a:avLst/>
              <a:gdLst/>
              <a:ahLst/>
              <a:cxnLst/>
              <a:rect l="l" t="t" r="r" b="b"/>
              <a:pathLst>
                <a:path w="5486400" h="3767454">
                  <a:moveTo>
                    <a:pt x="0" y="3767454"/>
                  </a:moveTo>
                  <a:lnTo>
                    <a:pt x="5486399" y="0"/>
                  </a:lnTo>
                </a:path>
              </a:pathLst>
            </a:custGeom>
            <a:ln w="38100">
              <a:solidFill>
                <a:srgbClr val="000000"/>
              </a:solidFill>
            </a:ln>
          </p:spPr>
          <p:txBody>
            <a:bodyPr wrap="square" lIns="0" tIns="0" rIns="0" bIns="0" rtlCol="0"/>
            <a:lstStyle/>
            <a:p>
              <a:endParaRPr dirty="0"/>
            </a:p>
          </p:txBody>
        </p:sp>
        <p:sp>
          <p:nvSpPr>
            <p:cNvPr id="21" name="object 19"/>
            <p:cNvSpPr/>
            <p:nvPr/>
          </p:nvSpPr>
          <p:spPr>
            <a:xfrm>
              <a:off x="609441" y="2300757"/>
              <a:ext cx="436766" cy="2918460"/>
            </a:xfrm>
            <a:custGeom>
              <a:avLst/>
              <a:gdLst/>
              <a:ahLst/>
              <a:cxnLst/>
              <a:rect l="l" t="t" r="r" b="b"/>
              <a:pathLst>
                <a:path w="327659" h="2918460">
                  <a:moveTo>
                    <a:pt x="0" y="2918460"/>
                  </a:moveTo>
                  <a:lnTo>
                    <a:pt x="327660" y="2918460"/>
                  </a:lnTo>
                  <a:lnTo>
                    <a:pt x="327660" y="0"/>
                  </a:lnTo>
                  <a:lnTo>
                    <a:pt x="0" y="0"/>
                  </a:lnTo>
                  <a:lnTo>
                    <a:pt x="0" y="2918460"/>
                  </a:lnTo>
                  <a:close/>
                </a:path>
              </a:pathLst>
            </a:custGeom>
            <a:solidFill>
              <a:srgbClr val="F09027"/>
            </a:solidFill>
          </p:spPr>
          <p:txBody>
            <a:bodyPr wrap="square" lIns="0" tIns="0" rIns="0" bIns="0" rtlCol="0"/>
            <a:lstStyle/>
            <a:p>
              <a:endParaRPr dirty="0"/>
            </a:p>
          </p:txBody>
        </p:sp>
        <p:sp>
          <p:nvSpPr>
            <p:cNvPr id="22" name="object 20"/>
            <p:cNvSpPr txBox="1"/>
            <p:nvPr/>
          </p:nvSpPr>
          <p:spPr>
            <a:xfrm>
              <a:off x="698960" y="2273712"/>
              <a:ext cx="269304" cy="2667000"/>
            </a:xfrm>
            <a:prstGeom prst="rect">
              <a:avLst/>
            </a:prstGeom>
          </p:spPr>
          <p:txBody>
            <a:bodyPr vert="vert270" wrap="square" lIns="0" tIns="0" rIns="0" bIns="0" rtlCol="0">
              <a:spAutoFit/>
            </a:bodyPr>
            <a:lstStyle/>
            <a:p>
              <a:pPr marL="15842">
                <a:lnSpc>
                  <a:spcPts val="2146"/>
                </a:lnSpc>
              </a:pPr>
              <a:r>
                <a:rPr sz="2100" spc="-37" dirty="0">
                  <a:cs typeface="Calibri"/>
                </a:rPr>
                <a:t>R</a:t>
              </a:r>
              <a:r>
                <a:rPr sz="2100" dirty="0">
                  <a:cs typeface="Calibri"/>
                </a:rPr>
                <a:t>e</a:t>
              </a:r>
              <a:r>
                <a:rPr sz="2100" spc="6" dirty="0">
                  <a:cs typeface="Calibri"/>
                </a:rPr>
                <a:t>l</a:t>
              </a:r>
              <a:r>
                <a:rPr sz="2100" spc="-19" dirty="0">
                  <a:cs typeface="Calibri"/>
                </a:rPr>
                <a:t>a</a:t>
              </a:r>
              <a:r>
                <a:rPr sz="2100" dirty="0">
                  <a:cs typeface="Calibri"/>
                </a:rPr>
                <a:t>ti</a:t>
              </a:r>
              <a:r>
                <a:rPr sz="2100" spc="-31" dirty="0">
                  <a:cs typeface="Calibri"/>
                </a:rPr>
                <a:t>v</a:t>
              </a:r>
              <a:r>
                <a:rPr sz="2100" dirty="0">
                  <a:cs typeface="Calibri"/>
                </a:rPr>
                <a:t>e</a:t>
              </a:r>
              <a:r>
                <a:rPr sz="2100" spc="-31" dirty="0">
                  <a:cs typeface="Calibri"/>
                </a:rPr>
                <a:t> </a:t>
              </a:r>
              <a:r>
                <a:rPr sz="2100" spc="-6" dirty="0">
                  <a:cs typeface="Calibri"/>
                </a:rPr>
                <a:t>C</a:t>
              </a:r>
              <a:r>
                <a:rPr sz="2100" dirty="0">
                  <a:cs typeface="Calibri"/>
                </a:rPr>
                <a:t>o</a:t>
              </a:r>
              <a:r>
                <a:rPr sz="2100" spc="-25" dirty="0">
                  <a:cs typeface="Calibri"/>
                </a:rPr>
                <a:t>s</a:t>
              </a:r>
              <a:r>
                <a:rPr sz="2100" dirty="0">
                  <a:cs typeface="Calibri"/>
                </a:rPr>
                <a:t>t</a:t>
              </a:r>
              <a:r>
                <a:rPr sz="2100" spc="-12" dirty="0">
                  <a:cs typeface="Calibri"/>
                </a:rPr>
                <a:t> </a:t>
              </a:r>
              <a:r>
                <a:rPr sz="2100" dirty="0">
                  <a:cs typeface="Calibri"/>
                </a:rPr>
                <a:t>per</a:t>
              </a:r>
              <a:r>
                <a:rPr sz="2100" spc="-25" dirty="0">
                  <a:cs typeface="Calibri"/>
                </a:rPr>
                <a:t> </a:t>
              </a:r>
              <a:r>
                <a:rPr sz="2100" spc="-6" dirty="0">
                  <a:cs typeface="Calibri"/>
                </a:rPr>
                <a:t>D</a:t>
              </a:r>
              <a:r>
                <a:rPr sz="2100" spc="-19" dirty="0">
                  <a:cs typeface="Calibri"/>
                </a:rPr>
                <a:t>e</a:t>
              </a:r>
              <a:r>
                <a:rPr sz="2100" spc="-69" dirty="0">
                  <a:cs typeface="Calibri"/>
                </a:rPr>
                <a:t>f</a:t>
              </a:r>
              <a:r>
                <a:rPr sz="2100" dirty="0">
                  <a:cs typeface="Calibri"/>
                </a:rPr>
                <a:t>ect</a:t>
              </a:r>
            </a:p>
          </p:txBody>
        </p:sp>
        <p:sp>
          <p:nvSpPr>
            <p:cNvPr id="23" name="object 21"/>
            <p:cNvSpPr txBox="1"/>
            <p:nvPr/>
          </p:nvSpPr>
          <p:spPr>
            <a:xfrm>
              <a:off x="2369710" y="6332855"/>
              <a:ext cx="1133901" cy="261610"/>
            </a:xfrm>
            <a:prstGeom prst="rect">
              <a:avLst/>
            </a:prstGeom>
          </p:spPr>
          <p:txBody>
            <a:bodyPr vert="horz" wrap="square" lIns="0" tIns="0" rIns="0" bIns="0" rtlCol="0">
              <a:spAutoFit/>
            </a:bodyPr>
            <a:lstStyle/>
            <a:p>
              <a:pPr marL="15842" marR="6337"/>
              <a:r>
                <a:rPr sz="1700" spc="-25" smtClean="0">
                  <a:cs typeface="Calibri"/>
                </a:rPr>
                <a:t>R</a:t>
              </a:r>
              <a:r>
                <a:rPr sz="1700" smtClean="0">
                  <a:cs typeface="Calibri"/>
                </a:rPr>
                <a:t>e</a:t>
              </a:r>
              <a:r>
                <a:rPr sz="1700" spc="-12" smtClean="0">
                  <a:cs typeface="Calibri"/>
                </a:rPr>
                <a:t>qu</a:t>
              </a:r>
              <a:r>
                <a:rPr sz="1700" smtClean="0">
                  <a:cs typeface="Calibri"/>
                </a:rPr>
                <a:t>i</a:t>
              </a:r>
              <a:r>
                <a:rPr sz="1700" spc="-31" smtClean="0">
                  <a:cs typeface="Calibri"/>
                </a:rPr>
                <a:t>r</a:t>
              </a:r>
              <a:r>
                <a:rPr sz="1700" smtClean="0">
                  <a:cs typeface="Calibri"/>
                </a:rPr>
                <a:t>e</a:t>
              </a:r>
              <a:r>
                <a:rPr lang="en-US" sz="1700" dirty="0" smtClean="0">
                  <a:cs typeface="Calibri"/>
                </a:rPr>
                <a:t> </a:t>
              </a:r>
              <a:r>
                <a:rPr sz="1700" spc="-6" smtClean="0">
                  <a:cs typeface="Calibri"/>
                </a:rPr>
                <a:t>ments</a:t>
              </a:r>
              <a:endParaRPr sz="1700" dirty="0">
                <a:cs typeface="Calibri"/>
              </a:endParaRPr>
            </a:p>
          </p:txBody>
        </p:sp>
        <p:sp>
          <p:nvSpPr>
            <p:cNvPr id="24" name="object 22"/>
            <p:cNvSpPr txBox="1"/>
            <p:nvPr/>
          </p:nvSpPr>
          <p:spPr>
            <a:xfrm>
              <a:off x="3960812" y="6324600"/>
              <a:ext cx="683082" cy="261610"/>
            </a:xfrm>
            <a:prstGeom prst="rect">
              <a:avLst/>
            </a:prstGeom>
          </p:spPr>
          <p:txBody>
            <a:bodyPr vert="horz" wrap="square" lIns="0" tIns="0" rIns="0" bIns="0" rtlCol="0">
              <a:spAutoFit/>
            </a:bodyPr>
            <a:lstStyle/>
            <a:p>
              <a:pPr marL="15842"/>
              <a:r>
                <a:rPr sz="1700" spc="-6" dirty="0">
                  <a:cs typeface="Calibri"/>
                </a:rPr>
                <a:t>Design</a:t>
              </a:r>
              <a:endParaRPr sz="1700" dirty="0">
                <a:cs typeface="Calibri"/>
              </a:endParaRPr>
            </a:p>
          </p:txBody>
        </p:sp>
        <p:sp>
          <p:nvSpPr>
            <p:cNvPr id="25" name="object 23"/>
            <p:cNvSpPr txBox="1"/>
            <p:nvPr/>
          </p:nvSpPr>
          <p:spPr>
            <a:xfrm>
              <a:off x="5256212" y="6324600"/>
              <a:ext cx="528182" cy="261610"/>
            </a:xfrm>
            <a:prstGeom prst="rect">
              <a:avLst/>
            </a:prstGeom>
          </p:spPr>
          <p:txBody>
            <a:bodyPr vert="horz" wrap="square" lIns="0" tIns="0" rIns="0" bIns="0" rtlCol="0">
              <a:spAutoFit/>
            </a:bodyPr>
            <a:lstStyle/>
            <a:p>
              <a:pPr marL="15842"/>
              <a:r>
                <a:rPr sz="1700" spc="-6" dirty="0">
                  <a:cs typeface="Calibri"/>
                </a:rPr>
                <a:t>Code</a:t>
              </a:r>
              <a:endParaRPr sz="1700" dirty="0">
                <a:cs typeface="Calibri"/>
              </a:endParaRPr>
            </a:p>
          </p:txBody>
        </p:sp>
        <p:sp>
          <p:nvSpPr>
            <p:cNvPr id="26" name="object 24"/>
            <p:cNvSpPr txBox="1"/>
            <p:nvPr/>
          </p:nvSpPr>
          <p:spPr>
            <a:xfrm>
              <a:off x="6424019" y="6342304"/>
              <a:ext cx="418991" cy="261610"/>
            </a:xfrm>
            <a:prstGeom prst="rect">
              <a:avLst/>
            </a:prstGeom>
          </p:spPr>
          <p:txBody>
            <a:bodyPr vert="horz" wrap="square" lIns="0" tIns="0" rIns="0" bIns="0" rtlCol="0">
              <a:spAutoFit/>
            </a:bodyPr>
            <a:lstStyle/>
            <a:p>
              <a:pPr marL="15842"/>
              <a:r>
                <a:rPr sz="1700" spc="-150" dirty="0">
                  <a:cs typeface="Calibri"/>
                </a:rPr>
                <a:t>T</a:t>
              </a:r>
              <a:r>
                <a:rPr sz="1700" dirty="0">
                  <a:cs typeface="Calibri"/>
                </a:rPr>
                <a:t>e</a:t>
              </a:r>
              <a:r>
                <a:rPr sz="1700" spc="-19" dirty="0">
                  <a:cs typeface="Calibri"/>
                </a:rPr>
                <a:t>s</a:t>
              </a:r>
              <a:r>
                <a:rPr sz="1700" dirty="0">
                  <a:cs typeface="Calibri"/>
                </a:rPr>
                <a:t>t</a:t>
              </a:r>
            </a:p>
          </p:txBody>
        </p:sp>
        <p:sp>
          <p:nvSpPr>
            <p:cNvPr id="27" name="object 25"/>
            <p:cNvSpPr txBox="1"/>
            <p:nvPr/>
          </p:nvSpPr>
          <p:spPr>
            <a:xfrm>
              <a:off x="7770812" y="6324600"/>
              <a:ext cx="1093607" cy="261610"/>
            </a:xfrm>
            <a:prstGeom prst="rect">
              <a:avLst/>
            </a:prstGeom>
          </p:spPr>
          <p:txBody>
            <a:bodyPr vert="horz" wrap="square" lIns="0" tIns="0" rIns="0" bIns="0" rtlCol="0">
              <a:spAutoFit/>
            </a:bodyPr>
            <a:lstStyle/>
            <a:p>
              <a:pPr marL="15842"/>
              <a:r>
                <a:rPr sz="1700" spc="-6" dirty="0">
                  <a:cs typeface="Calibri"/>
                </a:rPr>
                <a:t>P</a:t>
              </a:r>
              <a:r>
                <a:rPr sz="1700" spc="-31" dirty="0">
                  <a:cs typeface="Calibri"/>
                </a:rPr>
                <a:t>r</a:t>
              </a:r>
              <a:r>
                <a:rPr sz="1700" spc="-6" dirty="0">
                  <a:cs typeface="Calibri"/>
                </a:rPr>
                <a:t>od</a:t>
              </a:r>
              <a:r>
                <a:rPr sz="1700" spc="-12" dirty="0">
                  <a:cs typeface="Calibri"/>
                </a:rPr>
                <a:t>uc</a:t>
              </a:r>
              <a:r>
                <a:rPr sz="1700" dirty="0">
                  <a:cs typeface="Calibri"/>
                </a:rPr>
                <a:t>tion</a:t>
              </a:r>
            </a:p>
          </p:txBody>
        </p:sp>
        <p:sp>
          <p:nvSpPr>
            <p:cNvPr id="28" name="object 26"/>
            <p:cNvSpPr/>
            <p:nvPr/>
          </p:nvSpPr>
          <p:spPr>
            <a:xfrm>
              <a:off x="1881141" y="1436649"/>
              <a:ext cx="8198678" cy="0"/>
            </a:xfrm>
            <a:custGeom>
              <a:avLst/>
              <a:gdLst/>
              <a:ahLst/>
              <a:cxnLst/>
              <a:rect l="l" t="t" r="r" b="b"/>
              <a:pathLst>
                <a:path w="6150609">
                  <a:moveTo>
                    <a:pt x="0" y="0"/>
                  </a:moveTo>
                  <a:lnTo>
                    <a:pt x="6150229" y="0"/>
                  </a:lnTo>
                </a:path>
              </a:pathLst>
            </a:custGeom>
            <a:ln w="12192">
              <a:solidFill>
                <a:srgbClr val="000000"/>
              </a:solidFill>
              <a:prstDash val="dash"/>
            </a:ln>
          </p:spPr>
          <p:txBody>
            <a:bodyPr wrap="square" lIns="0" tIns="0" rIns="0" bIns="0" rtlCol="0"/>
            <a:lstStyle/>
            <a:p>
              <a:endParaRPr dirty="0"/>
            </a:p>
          </p:txBody>
        </p:sp>
        <p:sp>
          <p:nvSpPr>
            <p:cNvPr id="29" name="object 27"/>
            <p:cNvSpPr txBox="1"/>
            <p:nvPr/>
          </p:nvSpPr>
          <p:spPr>
            <a:xfrm>
              <a:off x="1444140" y="5091329"/>
              <a:ext cx="306414" cy="307777"/>
            </a:xfrm>
            <a:prstGeom prst="rect">
              <a:avLst/>
            </a:prstGeom>
          </p:spPr>
          <p:txBody>
            <a:bodyPr vert="horz" wrap="square" lIns="0" tIns="0" rIns="0" bIns="0" rtlCol="0">
              <a:spAutoFit/>
            </a:bodyPr>
            <a:lstStyle/>
            <a:p>
              <a:pPr marL="15842"/>
              <a:r>
                <a:rPr sz="2000" spc="-12" dirty="0">
                  <a:cs typeface="Calibri"/>
                </a:rPr>
                <a:t>25</a:t>
              </a:r>
              <a:endParaRPr sz="2000" dirty="0">
                <a:cs typeface="Calibri"/>
              </a:endParaRPr>
            </a:p>
          </p:txBody>
        </p:sp>
        <p:sp>
          <p:nvSpPr>
            <p:cNvPr id="31" name="object 28"/>
            <p:cNvSpPr txBox="1"/>
            <p:nvPr/>
          </p:nvSpPr>
          <p:spPr>
            <a:xfrm>
              <a:off x="1444140" y="4178707"/>
              <a:ext cx="306414" cy="307777"/>
            </a:xfrm>
            <a:prstGeom prst="rect">
              <a:avLst/>
            </a:prstGeom>
          </p:spPr>
          <p:txBody>
            <a:bodyPr vert="horz" wrap="square" lIns="0" tIns="0" rIns="0" bIns="0" rtlCol="0">
              <a:spAutoFit/>
            </a:bodyPr>
            <a:lstStyle/>
            <a:p>
              <a:pPr marL="15842"/>
              <a:r>
                <a:rPr sz="2000" spc="-12" dirty="0">
                  <a:cs typeface="Calibri"/>
                </a:rPr>
                <a:t>50</a:t>
              </a:r>
              <a:endParaRPr sz="2000" dirty="0">
                <a:cs typeface="Calibri"/>
              </a:endParaRPr>
            </a:p>
          </p:txBody>
        </p:sp>
        <p:sp>
          <p:nvSpPr>
            <p:cNvPr id="32" name="object 29"/>
            <p:cNvSpPr txBox="1"/>
            <p:nvPr/>
          </p:nvSpPr>
          <p:spPr>
            <a:xfrm>
              <a:off x="1464862" y="3247290"/>
              <a:ext cx="306414" cy="307777"/>
            </a:xfrm>
            <a:prstGeom prst="rect">
              <a:avLst/>
            </a:prstGeom>
          </p:spPr>
          <p:txBody>
            <a:bodyPr vert="horz" wrap="square" lIns="0" tIns="0" rIns="0" bIns="0" rtlCol="0">
              <a:spAutoFit/>
            </a:bodyPr>
            <a:lstStyle/>
            <a:p>
              <a:pPr marL="15842"/>
              <a:r>
                <a:rPr sz="2000" spc="-12" dirty="0">
                  <a:cs typeface="Calibri"/>
                </a:rPr>
                <a:t>75</a:t>
              </a:r>
              <a:endParaRPr sz="2000" dirty="0">
                <a:cs typeface="Calibri"/>
              </a:endParaRPr>
            </a:p>
          </p:txBody>
        </p:sp>
        <p:sp>
          <p:nvSpPr>
            <p:cNvPr id="33" name="object 30"/>
            <p:cNvSpPr txBox="1"/>
            <p:nvPr/>
          </p:nvSpPr>
          <p:spPr>
            <a:xfrm>
              <a:off x="1436108" y="1391058"/>
              <a:ext cx="6715704" cy="1438855"/>
            </a:xfrm>
            <a:prstGeom prst="rect">
              <a:avLst/>
            </a:prstGeom>
          </p:spPr>
          <p:txBody>
            <a:bodyPr vert="horz" wrap="square" lIns="0" tIns="0" rIns="0" bIns="0" rtlCol="0">
              <a:spAutoFit/>
            </a:bodyPr>
            <a:lstStyle/>
            <a:p>
              <a:pPr marL="30892"/>
              <a:r>
                <a:rPr sz="2000" spc="-12" dirty="0">
                  <a:cs typeface="Calibri"/>
                </a:rPr>
                <a:t>125</a:t>
              </a:r>
              <a:endParaRPr sz="2000" dirty="0">
                <a:cs typeface="Calibri"/>
              </a:endParaRPr>
            </a:p>
            <a:p>
              <a:pPr marL="2686800">
                <a:spcBef>
                  <a:spcPts val="1503"/>
                </a:spcBef>
              </a:pPr>
              <a:r>
                <a:rPr sz="2000" b="1" spc="-12" dirty="0">
                  <a:cs typeface="Calibri"/>
                </a:rPr>
                <a:t>Relative Costs </a:t>
              </a:r>
              <a:r>
                <a:rPr sz="2000" b="1" spc="-6" dirty="0">
                  <a:cs typeface="Calibri"/>
                </a:rPr>
                <a:t>of </a:t>
              </a:r>
              <a:r>
                <a:rPr sz="2000" b="1" spc="-12" dirty="0">
                  <a:cs typeface="Calibri"/>
                </a:rPr>
                <a:t>Software</a:t>
              </a:r>
              <a:r>
                <a:rPr sz="2000" b="1" spc="-37" dirty="0">
                  <a:cs typeface="Calibri"/>
                </a:rPr>
                <a:t> </a:t>
              </a:r>
              <a:r>
                <a:rPr sz="2000" b="1" spc="-12" dirty="0">
                  <a:cs typeface="Calibri"/>
                </a:rPr>
                <a:t>Defects</a:t>
              </a:r>
              <a:endParaRPr sz="2000" dirty="0">
                <a:cs typeface="Calibri"/>
              </a:endParaRPr>
            </a:p>
            <a:p>
              <a:pPr>
                <a:spcBef>
                  <a:spcPts val="49"/>
                </a:spcBef>
              </a:pPr>
              <a:endParaRPr sz="2100" dirty="0">
                <a:cs typeface="Times New Roman"/>
              </a:endParaRPr>
            </a:p>
            <a:p>
              <a:pPr marL="15842"/>
              <a:r>
                <a:rPr sz="2000" spc="-12" dirty="0">
                  <a:cs typeface="Calibri"/>
                </a:rPr>
                <a:t>100</a:t>
              </a:r>
              <a:endParaRPr sz="2000" dirty="0">
                <a:cs typeface="Calibri"/>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2" dirty="0" smtClean="0">
                <a:latin typeface="+mj-lt"/>
                <a:cs typeface="Calibri"/>
              </a:rPr>
              <a:t>REVIEW</a:t>
            </a:r>
            <a:r>
              <a:rPr lang="en-US" spc="-37" dirty="0" smtClean="0">
                <a:latin typeface="+mj-lt"/>
                <a:cs typeface="Calibri"/>
              </a:rPr>
              <a:t> </a:t>
            </a:r>
            <a:r>
              <a:rPr lang="en-US" spc="-6" dirty="0" smtClean="0">
                <a:latin typeface="+mj-lt"/>
                <a:cs typeface="Calibri"/>
              </a:rPr>
              <a:t>CHECKLIST</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
        <p:nvSpPr>
          <p:cNvPr id="12" name="object 11"/>
          <p:cNvSpPr/>
          <p:nvPr/>
        </p:nvSpPr>
        <p:spPr>
          <a:xfrm>
            <a:off x="1294252" y="1371600"/>
            <a:ext cx="7620000" cy="4820412"/>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half" idx="1"/>
          </p:nvPr>
        </p:nvSpPr>
        <p:spPr>
          <a:xfrm>
            <a:off x="528216" y="1295400"/>
            <a:ext cx="5566196" cy="5791200"/>
          </a:xfrm>
        </p:spPr>
        <p:txBody>
          <a:bodyPr/>
          <a:lstStyle/>
          <a:p>
            <a:r>
              <a:rPr lang="en-US" sz="2200" b="1" dirty="0" smtClean="0"/>
              <a:t>Black box testing</a:t>
            </a:r>
            <a:r>
              <a:rPr lang="en-US" sz="2200" dirty="0" smtClean="0"/>
              <a:t> is either functional or non-functional, without reference to the internal structure of the component or system.</a:t>
            </a:r>
          </a:p>
          <a:p>
            <a:r>
              <a:rPr lang="en-US" sz="2200" dirty="0" smtClean="0"/>
              <a:t>Select test cases based on an analysis of the specification, either functional or non- functional, of a component or system without reference to its internal structure.</a:t>
            </a:r>
          </a:p>
          <a:p>
            <a:r>
              <a:rPr lang="en-US" sz="2200" b="1" dirty="0" smtClean="0"/>
              <a:t>Example: </a:t>
            </a:r>
            <a:r>
              <a:rPr lang="en-US" sz="2200" dirty="0" smtClean="0"/>
              <a:t>A tester, without knowledge of the internal structures of a website, tests the web pages by using a browser; providing inputs (clicks, keystrokes) and verifying the outputs against the expected outcome. (To display Gmail Page - Opening the URL, enter Username Password and click on Submit).</a:t>
            </a:r>
          </a:p>
          <a:p>
            <a:endParaRPr lang="en-US" sz="2200" dirty="0" smtClean="0"/>
          </a:p>
          <a:p>
            <a:endParaRPr lang="en-US" sz="2200" dirty="0"/>
          </a:p>
        </p:txBody>
      </p:sp>
      <p:sp>
        <p:nvSpPr>
          <p:cNvPr id="2" name="Title 1"/>
          <p:cNvSpPr>
            <a:spLocks noGrp="1"/>
          </p:cNvSpPr>
          <p:nvPr>
            <p:ph type="title"/>
          </p:nvPr>
        </p:nvSpPr>
        <p:spPr/>
        <p:txBody>
          <a:bodyPr/>
          <a:lstStyle/>
          <a:p>
            <a:r>
              <a:rPr lang="en-US" spc="-6" dirty="0" smtClean="0"/>
              <a:t>BLACK </a:t>
            </a:r>
            <a:r>
              <a:rPr lang="en-US" spc="-12" dirty="0" smtClean="0"/>
              <a:t>BOX</a:t>
            </a:r>
            <a:r>
              <a:rPr lang="en-US" spc="56" dirty="0" smtClean="0"/>
              <a:t> </a:t>
            </a:r>
            <a:r>
              <a:rPr lang="en-US" spc="-12" dirty="0" smtClean="0"/>
              <a:t>TESTING</a:t>
            </a:r>
            <a:endParaRPr lang="en-US" dirty="0"/>
          </a:p>
        </p:txBody>
      </p:sp>
      <p:sp>
        <p:nvSpPr>
          <p:cNvPr id="6" name="object 7"/>
          <p:cNvSpPr/>
          <p:nvPr/>
        </p:nvSpPr>
        <p:spPr>
          <a:xfrm>
            <a:off x="6397313" y="2157412"/>
            <a:ext cx="5513750" cy="3429000"/>
          </a:xfrm>
          <a:custGeom>
            <a:avLst/>
            <a:gdLst/>
            <a:ahLst/>
            <a:cxnLst/>
            <a:rect l="l" t="t" r="r" b="b"/>
            <a:pathLst>
              <a:path w="4441190" h="5029200">
                <a:moveTo>
                  <a:pt x="0" y="5029200"/>
                </a:moveTo>
                <a:lnTo>
                  <a:pt x="4440936" y="5029200"/>
                </a:lnTo>
                <a:lnTo>
                  <a:pt x="4440936" y="0"/>
                </a:lnTo>
                <a:lnTo>
                  <a:pt x="0" y="0"/>
                </a:lnTo>
                <a:lnTo>
                  <a:pt x="0" y="5029200"/>
                </a:lnTo>
                <a:close/>
              </a:path>
            </a:pathLst>
          </a:custGeom>
          <a:solidFill>
            <a:srgbClr val="F1F1F1"/>
          </a:solidFill>
        </p:spPr>
        <p:txBody>
          <a:bodyPr wrap="square" lIns="0" tIns="0" rIns="0" bIns="0" rtlCol="0"/>
          <a:lstStyle/>
          <a:p>
            <a:endParaRPr dirty="0"/>
          </a:p>
        </p:txBody>
      </p:sp>
      <p:sp>
        <p:nvSpPr>
          <p:cNvPr id="9" name="object 11"/>
          <p:cNvSpPr/>
          <p:nvPr/>
        </p:nvSpPr>
        <p:spPr>
          <a:xfrm>
            <a:off x="6294049" y="2730435"/>
            <a:ext cx="5820163" cy="2173224"/>
          </a:xfrm>
          <a:prstGeom prst="rect">
            <a:avLst/>
          </a:prstGeom>
          <a:blipFill>
            <a:blip r:embed="rId3" cstate="print"/>
            <a:stretch>
              <a:fillRect/>
            </a:stretch>
          </a:blipFill>
        </p:spPr>
        <p:txBody>
          <a:bodyPr wrap="square" lIns="0" tIns="0" rIns="0" bIns="0" rtlCol="0"/>
          <a:lstStyle/>
          <a:p>
            <a:endParaRPr dirty="0"/>
          </a:p>
        </p:txBody>
      </p:sp>
      <p:sp>
        <p:nvSpPr>
          <p:cNvPr id="10" name="object 12"/>
          <p:cNvSpPr txBox="1"/>
          <p:nvPr/>
        </p:nvSpPr>
        <p:spPr>
          <a:xfrm>
            <a:off x="7919392" y="2730817"/>
            <a:ext cx="1902811" cy="307777"/>
          </a:xfrm>
          <a:prstGeom prst="rect">
            <a:avLst/>
          </a:prstGeom>
        </p:spPr>
        <p:txBody>
          <a:bodyPr vert="horz" wrap="square" lIns="0" tIns="0" rIns="0" bIns="0" rtlCol="0">
            <a:spAutoFit/>
          </a:bodyPr>
          <a:lstStyle/>
          <a:p>
            <a:pPr marL="15842"/>
            <a:r>
              <a:rPr sz="2000" spc="-6" dirty="0">
                <a:cs typeface="Calibri"/>
              </a:rPr>
              <a:t>Black </a:t>
            </a:r>
            <a:r>
              <a:rPr sz="2000" spc="-25" dirty="0">
                <a:cs typeface="Calibri"/>
              </a:rPr>
              <a:t>Box</a:t>
            </a:r>
            <a:r>
              <a:rPr sz="2000" spc="-37" dirty="0">
                <a:cs typeface="Calibri"/>
              </a:rPr>
              <a:t> Testing</a:t>
            </a:r>
            <a:endParaRPr sz="2000" dirty="0">
              <a:cs typeface="Calibri"/>
            </a:endParaRPr>
          </a:p>
        </p:txBody>
      </p:sp>
      <p:sp>
        <p:nvSpPr>
          <p:cNvPr id="11" name="object 13"/>
          <p:cNvSpPr txBox="1"/>
          <p:nvPr/>
        </p:nvSpPr>
        <p:spPr>
          <a:xfrm>
            <a:off x="10887711" y="3648646"/>
            <a:ext cx="820206" cy="307777"/>
          </a:xfrm>
          <a:prstGeom prst="rect">
            <a:avLst/>
          </a:prstGeom>
        </p:spPr>
        <p:txBody>
          <a:bodyPr vert="horz" wrap="square" lIns="0" tIns="0" rIns="0" bIns="0" rtlCol="0">
            <a:spAutoFit/>
          </a:bodyPr>
          <a:lstStyle/>
          <a:p>
            <a:pPr marL="15842"/>
            <a:r>
              <a:rPr sz="2000" spc="-12" dirty="0">
                <a:cs typeface="Calibri"/>
              </a:rPr>
              <a:t>Output</a:t>
            </a:r>
            <a:endParaRPr sz="2000" dirty="0">
              <a:cs typeface="Calibri"/>
            </a:endParaRPr>
          </a:p>
        </p:txBody>
      </p:sp>
      <p:sp>
        <p:nvSpPr>
          <p:cNvPr id="12" name="object 14"/>
          <p:cNvSpPr txBox="1"/>
          <p:nvPr/>
        </p:nvSpPr>
        <p:spPr>
          <a:xfrm>
            <a:off x="6893332" y="3637342"/>
            <a:ext cx="619599" cy="307777"/>
          </a:xfrm>
          <a:prstGeom prst="rect">
            <a:avLst/>
          </a:prstGeom>
        </p:spPr>
        <p:txBody>
          <a:bodyPr vert="horz" wrap="square" lIns="0" tIns="0" rIns="0" bIns="0" rtlCol="0">
            <a:spAutoFit/>
          </a:bodyPr>
          <a:lstStyle/>
          <a:p>
            <a:pPr marL="15842"/>
            <a:r>
              <a:rPr sz="2000" spc="-6" dirty="0">
                <a:cs typeface="Calibri"/>
              </a:rPr>
              <a:t>I</a:t>
            </a:r>
            <a:r>
              <a:rPr sz="2000" spc="-12" dirty="0">
                <a:cs typeface="Calibri"/>
              </a:rPr>
              <a:t>np</a:t>
            </a:r>
            <a:r>
              <a:rPr sz="2000" spc="-6" dirty="0">
                <a:cs typeface="Calibri"/>
              </a:rPr>
              <a:t>ut</a:t>
            </a:r>
            <a:endParaRPr sz="2000" dirty="0">
              <a:cs typeface="Calibri"/>
            </a:endParaRPr>
          </a:p>
        </p:txBody>
      </p:sp>
      <p:sp>
        <p:nvSpPr>
          <p:cNvPr id="13" name="object 15"/>
          <p:cNvSpPr txBox="1"/>
          <p:nvPr/>
        </p:nvSpPr>
        <p:spPr>
          <a:xfrm>
            <a:off x="8159445" y="3637343"/>
            <a:ext cx="1224806" cy="615553"/>
          </a:xfrm>
          <a:prstGeom prst="rect">
            <a:avLst/>
          </a:prstGeom>
        </p:spPr>
        <p:txBody>
          <a:bodyPr vert="horz" wrap="square" lIns="0" tIns="0" rIns="0" bIns="0" rtlCol="0">
            <a:spAutoFit/>
          </a:bodyPr>
          <a:lstStyle/>
          <a:p>
            <a:pPr algn="ctr">
              <a:lnSpc>
                <a:spcPct val="100000"/>
              </a:lnSpc>
            </a:pPr>
            <a:r>
              <a:rPr sz="2000" spc="-12" dirty="0">
                <a:cs typeface="Calibri"/>
              </a:rPr>
              <a:t>E</a:t>
            </a:r>
            <a:r>
              <a:rPr sz="2000" spc="-50" dirty="0">
                <a:cs typeface="Calibri"/>
              </a:rPr>
              <a:t>x</a:t>
            </a:r>
            <a:r>
              <a:rPr sz="2000" spc="-6" dirty="0">
                <a:cs typeface="Calibri"/>
              </a:rPr>
              <a:t>e</a:t>
            </a:r>
            <a:r>
              <a:rPr sz="2000" spc="-19" dirty="0">
                <a:cs typeface="Calibri"/>
              </a:rPr>
              <a:t>c</a:t>
            </a:r>
            <a:r>
              <a:rPr sz="2000" spc="-12" dirty="0">
                <a:cs typeface="Calibri"/>
              </a:rPr>
              <a:t>u</a:t>
            </a:r>
            <a:r>
              <a:rPr sz="2000" spc="-31" dirty="0">
                <a:cs typeface="Calibri"/>
              </a:rPr>
              <a:t>t</a:t>
            </a:r>
            <a:r>
              <a:rPr sz="2000" spc="-6" dirty="0">
                <a:cs typeface="Calibri"/>
              </a:rPr>
              <a:t>able</a:t>
            </a:r>
            <a:endParaRPr sz="2000" dirty="0">
              <a:cs typeface="Calibri"/>
            </a:endParaRPr>
          </a:p>
          <a:p>
            <a:pPr algn="ctr">
              <a:lnSpc>
                <a:spcPct val="100000"/>
              </a:lnSpc>
            </a:pPr>
            <a:r>
              <a:rPr sz="2000" spc="-19" dirty="0">
                <a:cs typeface="Calibri"/>
              </a:rPr>
              <a:t>program</a:t>
            </a:r>
            <a:endParaRPr sz="2000" dirty="0">
              <a:cs typeface="Calibri"/>
            </a:endParaRPr>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p:txBody>
          <a:bodyPr/>
          <a:lstStyle/>
          <a:p>
            <a:pPr>
              <a:spcBef>
                <a:spcPts val="1200"/>
              </a:spcBef>
            </a:pPr>
            <a:r>
              <a:rPr lang="en-US" dirty="0" smtClean="0"/>
              <a:t>Helps to justify the cost of reviews.</a:t>
            </a:r>
          </a:p>
          <a:p>
            <a:pPr>
              <a:spcBef>
                <a:spcPts val="1200"/>
              </a:spcBef>
            </a:pPr>
            <a:r>
              <a:rPr lang="en-US" dirty="0" smtClean="0"/>
              <a:t>The model for ROI bases the savings on the cost avoidance associated with the detection and correction of defects earlier rather than later in the product evolution cycle.</a:t>
            </a:r>
          </a:p>
          <a:p>
            <a:pPr>
              <a:spcBef>
                <a:spcPts val="1200"/>
              </a:spcBef>
            </a:pPr>
            <a:r>
              <a:rPr lang="en-US" dirty="0" smtClean="0"/>
              <a:t>A major defect that leaks from development to testing may cost as much as ten times to detect and correct.</a:t>
            </a:r>
          </a:p>
          <a:p>
            <a:pPr>
              <a:spcBef>
                <a:spcPts val="1200"/>
              </a:spcBef>
            </a:pPr>
            <a:r>
              <a:rPr lang="en-US" dirty="0" smtClean="0"/>
              <a:t>Some defects, undetected in test, continue to leak from test to customer use, and may cost an additional ten times to detect and correct.</a:t>
            </a:r>
          </a:p>
          <a:p>
            <a:pPr>
              <a:spcBef>
                <a:spcPts val="1200"/>
              </a:spcBef>
            </a:pPr>
            <a:r>
              <a:rPr lang="en-US" dirty="0" smtClean="0"/>
              <a:t>A minor defect may cost two to three times to correct later.</a:t>
            </a:r>
          </a:p>
          <a:p>
            <a:pPr>
              <a:spcBef>
                <a:spcPts val="1200"/>
              </a:spcBef>
            </a:pPr>
            <a:r>
              <a:rPr lang="en-US" dirty="0" smtClean="0"/>
              <a:t>Defects leaking from code to test cost nine times more to detect and correct, and defects leaking from test to the field cost thirteen times more.</a:t>
            </a:r>
          </a:p>
          <a:p>
            <a:pPr>
              <a:spcBef>
                <a:spcPts val="1200"/>
              </a:spcBef>
            </a:pPr>
            <a:endParaRPr lang="en-US" dirty="0"/>
          </a:p>
        </p:txBody>
      </p:sp>
      <p:sp>
        <p:nvSpPr>
          <p:cNvPr id="2" name="Title 1"/>
          <p:cNvSpPr>
            <a:spLocks noGrp="1"/>
          </p:cNvSpPr>
          <p:nvPr>
            <p:ph type="title"/>
          </p:nvPr>
        </p:nvSpPr>
        <p:spPr/>
        <p:txBody>
          <a:bodyPr/>
          <a:lstStyle/>
          <a:p>
            <a:r>
              <a:rPr lang="en-US" spc="-6" dirty="0" smtClean="0">
                <a:latin typeface="+mj-lt"/>
                <a:cs typeface="Calibri"/>
              </a:rPr>
              <a:t>RETURN ON INVESTMENT</a:t>
            </a:r>
            <a:r>
              <a:rPr lang="en-US" spc="12" dirty="0" smtClean="0">
                <a:latin typeface="+mj-lt"/>
                <a:cs typeface="Calibri"/>
              </a:rPr>
              <a:t> </a:t>
            </a:r>
            <a:r>
              <a:rPr lang="en-US" spc="-6" dirty="0" smtClean="0">
                <a:latin typeface="+mj-lt"/>
              </a:rPr>
              <a:t>(ROI)</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
        <p:nvSpPr>
          <p:cNvPr id="40" name="object 11"/>
          <p:cNvSpPr txBox="1"/>
          <p:nvPr/>
        </p:nvSpPr>
        <p:spPr>
          <a:xfrm>
            <a:off x="1929897"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721984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47" name="object 15"/>
          <p:cNvSpPr txBox="1"/>
          <p:nvPr/>
        </p:nvSpPr>
        <p:spPr>
          <a:xfrm>
            <a:off x="5155875"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half" idx="1"/>
          </p:nvPr>
        </p:nvSpPr>
        <p:spPr/>
        <p:txBody>
          <a:bodyPr/>
          <a:lstStyle/>
          <a:p>
            <a:r>
              <a:rPr lang="en-US" sz="2000" dirty="0" smtClean="0"/>
              <a:t>ABC software technology is working on making banking software. The team consists of a Test manager (Thomas), Tester (Gerry) &amp; a Reviewer (Anne). Thomas provides a scenario to Gerry &amp; asks him to prepare test cases &amp; get them reviewed by Anne before starting the testing.</a:t>
            </a:r>
          </a:p>
          <a:p>
            <a:r>
              <a:rPr lang="en-US" sz="2000" dirty="0" smtClean="0"/>
              <a:t>Scenario Details:</a:t>
            </a:r>
          </a:p>
          <a:p>
            <a:pPr lvl="1"/>
            <a:r>
              <a:rPr lang="en-US" sz="1800" dirty="0" smtClean="0"/>
              <a:t>The login window of banking application consists of the following three fields. </a:t>
            </a:r>
          </a:p>
          <a:p>
            <a:pPr lvl="1"/>
            <a:r>
              <a:rPr lang="en-US" sz="1800" dirty="0" smtClean="0"/>
              <a:t>User Name, Password, OK and Cancel button.</a:t>
            </a:r>
          </a:p>
          <a:p>
            <a:r>
              <a:rPr lang="en-US" sz="2000" dirty="0" smtClean="0"/>
              <a:t>When a user gives the following URL https://www.abcbank.com, a login page opens &amp; prompts for login name &amp; password. When user provides the correct login &amp; password &amp; press ok button, the user account details will be displayed.</a:t>
            </a:r>
          </a:p>
          <a:p>
            <a:r>
              <a:rPr lang="en-US" sz="2000" dirty="0" smtClean="0"/>
              <a:t>Review the above scenario keeping in mind informal &amp; formal reviews process &amp; document the positive &amp; negative test cases.</a:t>
            </a:r>
          </a:p>
          <a:p>
            <a:endParaRPr lang="en-US" sz="2000" dirty="0"/>
          </a:p>
        </p:txBody>
      </p:sp>
      <p:sp>
        <p:nvSpPr>
          <p:cNvPr id="2" name="Title 1"/>
          <p:cNvSpPr>
            <a:spLocks noGrp="1"/>
          </p:cNvSpPr>
          <p:nvPr>
            <p:ph type="title"/>
          </p:nvPr>
        </p:nvSpPr>
        <p:spPr/>
        <p:txBody>
          <a:bodyPr/>
          <a:lstStyle/>
          <a:p>
            <a:r>
              <a:rPr lang="en-US" spc="-6" dirty="0" smtClean="0"/>
              <a:t>ACTIVITY</a:t>
            </a:r>
            <a:r>
              <a:rPr lang="en-US" dirty="0">
                <a:solidFill>
                  <a:schemeClr val="tx2">
                    <a:lumMod val="75000"/>
                  </a:schemeClr>
                </a:solidFill>
                <a:latin typeface="Arial" pitchFamily="34" charset="0"/>
                <a:cs typeface="Arial" pitchFamily="34" charset="0"/>
              </a:rPr>
              <a:t/>
            </a:r>
            <a:br>
              <a:rPr lang="en-US" dirty="0">
                <a:solidFill>
                  <a:schemeClr val="tx2">
                    <a:lumMod val="75000"/>
                  </a:schemeClr>
                </a:solidFill>
                <a:latin typeface="Arial" pitchFamily="34" charset="0"/>
                <a:cs typeface="Arial" pitchFamily="34" charset="0"/>
              </a:rPr>
            </a:br>
            <a:endParaRPr lang="en-US" dirty="0"/>
          </a:p>
        </p:txBody>
      </p:sp>
      <p:sp>
        <p:nvSpPr>
          <p:cNvPr id="13" name="object 14"/>
          <p:cNvSpPr txBox="1"/>
          <p:nvPr/>
        </p:nvSpPr>
        <p:spPr>
          <a:xfrm>
            <a:off x="1446212" y="5791200"/>
            <a:ext cx="8946936" cy="307777"/>
          </a:xfrm>
          <a:prstGeom prst="rect">
            <a:avLst/>
          </a:prstGeom>
        </p:spPr>
        <p:txBody>
          <a:bodyPr vert="horz" wrap="square" lIns="0" tIns="0" rIns="0" bIns="0" rtlCol="0">
            <a:spAutoFit/>
          </a:bodyPr>
          <a:lstStyle/>
          <a:p>
            <a:pPr marL="15842" algn="ctr"/>
            <a:r>
              <a:rPr sz="2000" spc="-6" dirty="0">
                <a:cs typeface="Calibri"/>
              </a:rPr>
              <a:t>Tip: Gerry should </a:t>
            </a:r>
            <a:r>
              <a:rPr sz="2000" spc="-19" dirty="0">
                <a:cs typeface="Calibri"/>
              </a:rPr>
              <a:t>incorporate </a:t>
            </a:r>
            <a:r>
              <a:rPr sz="2000" spc="-12" dirty="0">
                <a:cs typeface="Calibri"/>
              </a:rPr>
              <a:t>valid </a:t>
            </a:r>
            <a:r>
              <a:rPr sz="2000" spc="-6" dirty="0">
                <a:cs typeface="Calibri"/>
              </a:rPr>
              <a:t>suggestions </a:t>
            </a:r>
            <a:r>
              <a:rPr sz="2000" spc="-12" dirty="0">
                <a:cs typeface="Calibri"/>
              </a:rPr>
              <a:t>that came </a:t>
            </a:r>
            <a:r>
              <a:rPr sz="2000" spc="-6" dirty="0">
                <a:cs typeface="Calibri"/>
              </a:rPr>
              <a:t>during </a:t>
            </a:r>
            <a:r>
              <a:rPr sz="2000" spc="-19" dirty="0">
                <a:cs typeface="Calibri"/>
              </a:rPr>
              <a:t>review </a:t>
            </a:r>
            <a:r>
              <a:rPr sz="2000" spc="-12" dirty="0">
                <a:cs typeface="Calibri"/>
              </a:rPr>
              <a:t>by</a:t>
            </a:r>
            <a:r>
              <a:rPr sz="2000" spc="225" dirty="0">
                <a:cs typeface="Calibri"/>
              </a:rPr>
              <a:t> </a:t>
            </a:r>
            <a:r>
              <a:rPr sz="2000" spc="-6" dirty="0">
                <a:cs typeface="Calibri"/>
              </a:rPr>
              <a:t>Anne.</a:t>
            </a:r>
            <a:endParaRPr sz="2000" dirty="0">
              <a:cs typeface="Calibri"/>
            </a:endParaRP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141412" y="2492804"/>
            <a:ext cx="5715000" cy="3831796"/>
          </a:xfrm>
        </p:spPr>
        <p:txBody>
          <a:bodyPr/>
          <a:lstStyle/>
          <a:p>
            <a:r>
              <a:rPr lang="en-US" dirty="0" smtClean="0"/>
              <a:t>Work product</a:t>
            </a:r>
          </a:p>
          <a:p>
            <a:endParaRPr lang="en-US" dirty="0" smtClean="0"/>
          </a:p>
          <a:p>
            <a:r>
              <a:rPr lang="en-US" dirty="0" smtClean="0"/>
              <a:t>Software development process</a:t>
            </a:r>
          </a:p>
          <a:p>
            <a:endParaRPr lang="en-US" dirty="0" smtClean="0"/>
          </a:p>
          <a:p>
            <a:r>
              <a:rPr lang="en-US" dirty="0" smtClean="0"/>
              <a:t>Reviewer</a:t>
            </a:r>
          </a:p>
          <a:p>
            <a:endParaRPr lang="en-US" dirty="0" smtClean="0"/>
          </a:p>
          <a:p>
            <a:r>
              <a:rPr lang="en-US" dirty="0" smtClean="0"/>
              <a:t>Review process</a:t>
            </a:r>
          </a:p>
          <a:p>
            <a:endParaRPr lang="en-US" dirty="0" smtClean="0"/>
          </a:p>
          <a:p>
            <a:r>
              <a:rPr lang="en-US" dirty="0" smtClean="0"/>
              <a:t>To measure contribution of each team member</a:t>
            </a:r>
            <a:endParaRPr lang="en-US" dirty="0"/>
          </a:p>
        </p:txBody>
      </p:sp>
      <p:sp>
        <p:nvSpPr>
          <p:cNvPr id="3" name="Content Placeholder 2"/>
          <p:cNvSpPr>
            <a:spLocks noGrp="1"/>
          </p:cNvSpPr>
          <p:nvPr>
            <p:ph sz="half" idx="13"/>
          </p:nvPr>
        </p:nvSpPr>
        <p:spPr>
          <a:xfrm>
            <a:off x="528751" y="1447800"/>
            <a:ext cx="9314594" cy="665024"/>
          </a:xfrm>
        </p:spPr>
        <p:txBody>
          <a:bodyPr/>
          <a:lstStyle/>
          <a:p>
            <a:r>
              <a:rPr lang="en-US" dirty="0" smtClean="0"/>
              <a:t>Review data can assess/improve the quality of all but one of the following:</a:t>
            </a:r>
          </a:p>
          <a:p>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extLst>
      <p:ext uri="{BB962C8B-B14F-4D97-AF65-F5344CB8AC3E}">
        <p14:creationId xmlns:p14="http://schemas.microsoft.com/office/powerpoint/2010/main" val="1641296338"/>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141412" y="2133600"/>
            <a:ext cx="5257721" cy="4114800"/>
          </a:xfrm>
        </p:spPr>
        <p:txBody>
          <a:bodyPr/>
          <a:lstStyle/>
          <a:p>
            <a:r>
              <a:rPr lang="en-US" dirty="0" smtClean="0"/>
              <a:t>Return Of Investment</a:t>
            </a:r>
          </a:p>
          <a:p>
            <a:endParaRPr lang="en-US" dirty="0" smtClean="0"/>
          </a:p>
          <a:p>
            <a:r>
              <a:rPr lang="en-US" dirty="0" smtClean="0"/>
              <a:t>Return On Investment</a:t>
            </a:r>
          </a:p>
          <a:p>
            <a:endParaRPr lang="en-US" dirty="0" smtClean="0"/>
          </a:p>
          <a:p>
            <a:r>
              <a:rPr lang="en-US" dirty="0" smtClean="0"/>
              <a:t>Return On Inspection</a:t>
            </a:r>
          </a:p>
          <a:p>
            <a:endParaRPr lang="en-US" dirty="0" smtClean="0"/>
          </a:p>
          <a:p>
            <a:r>
              <a:rPr lang="en-US" dirty="0" smtClean="0"/>
              <a:t>Return Of Inspection</a:t>
            </a:r>
          </a:p>
          <a:p>
            <a:endParaRPr lang="en-US" dirty="0"/>
          </a:p>
        </p:txBody>
      </p:sp>
      <p:sp>
        <p:nvSpPr>
          <p:cNvPr id="3" name="Content Placeholder 2"/>
          <p:cNvSpPr>
            <a:spLocks noGrp="1"/>
          </p:cNvSpPr>
          <p:nvPr>
            <p:ph sz="half" idx="13"/>
          </p:nvPr>
        </p:nvSpPr>
        <p:spPr>
          <a:xfrm>
            <a:off x="528751" y="1447800"/>
            <a:ext cx="9314594" cy="457200"/>
          </a:xfrm>
        </p:spPr>
        <p:txBody>
          <a:bodyPr/>
          <a:lstStyle/>
          <a:p>
            <a:pPr>
              <a:buFont typeface="+mj-lt"/>
              <a:buAutoNum type="arabicPeriod" startAt="2"/>
            </a:pPr>
            <a:r>
              <a:rPr lang="en-US" dirty="0" smtClean="0"/>
              <a:t>ROI stands for:</a:t>
            </a:r>
          </a:p>
          <a:p>
            <a:pPr>
              <a:buAutoNum type="arabicPeriod" startAt="2"/>
            </a:pPr>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extLst>
      <p:ext uri="{BB962C8B-B14F-4D97-AF65-F5344CB8AC3E}">
        <p14:creationId xmlns:p14="http://schemas.microsoft.com/office/powerpoint/2010/main" val="3696766926"/>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Introduction to Testing</a:t>
            </a:r>
          </a:p>
          <a:p>
            <a:endParaRPr lang="en-US" dirty="0"/>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8177" y="1676400"/>
            <a:ext cx="6116435" cy="3972606"/>
          </a:xfrm>
        </p:spPr>
        <p:txBody>
          <a:bodyPr/>
          <a:lstStyle/>
          <a:p>
            <a:r>
              <a:rPr lang="en-US" dirty="0" smtClean="0"/>
              <a:t>A test is an activity in which a system or component is executed under special conditions, the results are observed or recorded, and an evaluation is made of some aspects of the system or component.</a:t>
            </a:r>
          </a:p>
          <a:p>
            <a:pPr>
              <a:spcBef>
                <a:spcPts val="1200"/>
              </a:spcBef>
            </a:pPr>
            <a:r>
              <a:rPr lang="en-US" dirty="0" smtClean="0"/>
              <a:t>Testing is not a stand-alone activity, and it has to adapt the development model chosen for the project. In any model, testing should performed at all levels i.e. right from requirements until maintenance.</a:t>
            </a:r>
          </a:p>
          <a:p>
            <a:endParaRPr lang="en-US" dirty="0" smtClean="0"/>
          </a:p>
          <a:p>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70612" y="1676400"/>
            <a:ext cx="5334000" cy="3972606"/>
          </a:xfrm>
        </p:spPr>
        <p:txBody>
          <a:bodyPr/>
          <a:lstStyle/>
          <a:p>
            <a:pPr>
              <a:buNone/>
            </a:pPr>
            <a:r>
              <a:rPr lang="en-US" dirty="0" smtClean="0"/>
              <a:t>Functional testing category includes:</a:t>
            </a:r>
          </a:p>
          <a:p>
            <a:r>
              <a:rPr lang="en-US" dirty="0" smtClean="0"/>
              <a:t>Audit and Controls testing</a:t>
            </a:r>
          </a:p>
          <a:p>
            <a:r>
              <a:rPr lang="en-US" dirty="0" smtClean="0"/>
              <a:t>Conversion testing</a:t>
            </a:r>
          </a:p>
          <a:p>
            <a:r>
              <a:rPr lang="en-US" dirty="0" smtClean="0"/>
              <a:t>Documentation and Procedures testing</a:t>
            </a:r>
          </a:p>
          <a:p>
            <a:r>
              <a:rPr lang="en-US" dirty="0" smtClean="0"/>
              <a:t>Error Handling testing</a:t>
            </a:r>
          </a:p>
          <a:p>
            <a:r>
              <a:rPr lang="en-US" dirty="0" smtClean="0"/>
              <a:t>Functional testing</a:t>
            </a:r>
          </a:p>
          <a:p>
            <a:r>
              <a:rPr lang="en-US" dirty="0" smtClean="0"/>
              <a:t>Interface/Inter- system testing</a:t>
            </a:r>
          </a:p>
          <a:p>
            <a:r>
              <a:rPr lang="en-US" dirty="0" smtClean="0"/>
              <a:t>Parallel testing</a:t>
            </a:r>
          </a:p>
          <a:p>
            <a:r>
              <a:rPr lang="en-US" dirty="0" smtClean="0"/>
              <a:t>Regression testing</a:t>
            </a:r>
          </a:p>
          <a:p>
            <a:r>
              <a:rPr lang="en-US" dirty="0" smtClean="0"/>
              <a:t>Transaction Flow testing</a:t>
            </a:r>
          </a:p>
          <a:p>
            <a:r>
              <a:rPr lang="en-US" dirty="0" smtClean="0"/>
              <a:t>Installation testing</a:t>
            </a:r>
          </a:p>
          <a:p>
            <a:r>
              <a:rPr lang="en-US" dirty="0" smtClean="0"/>
              <a:t>Usability testing</a:t>
            </a:r>
          </a:p>
          <a:p>
            <a:endParaRPr lang="en-US" dirty="0" smtClean="0"/>
          </a:p>
          <a:p>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46812" y="2209800"/>
            <a:ext cx="5257800" cy="3439206"/>
          </a:xfrm>
        </p:spPr>
        <p:txBody>
          <a:bodyPr/>
          <a:lstStyle/>
          <a:p>
            <a:pPr>
              <a:buNone/>
            </a:pPr>
            <a:r>
              <a:rPr lang="en-US" dirty="0" smtClean="0"/>
              <a:t>Structural testing category includes:</a:t>
            </a:r>
          </a:p>
          <a:p>
            <a:r>
              <a:rPr lang="en-US" dirty="0" smtClean="0"/>
              <a:t>Backup and Recovery testing </a:t>
            </a:r>
          </a:p>
          <a:p>
            <a:r>
              <a:rPr lang="en-US" dirty="0" smtClean="0"/>
              <a:t>Contingency testing </a:t>
            </a:r>
          </a:p>
          <a:p>
            <a:r>
              <a:rPr lang="en-US" dirty="0" smtClean="0"/>
              <a:t>Operational testing</a:t>
            </a:r>
          </a:p>
          <a:p>
            <a:r>
              <a:rPr lang="en-US" dirty="0" smtClean="0"/>
              <a:t>Job Stream testing </a:t>
            </a:r>
          </a:p>
          <a:p>
            <a:r>
              <a:rPr lang="en-US" dirty="0" smtClean="0"/>
              <a:t>Performance testing </a:t>
            </a:r>
          </a:p>
          <a:p>
            <a:r>
              <a:rPr lang="en-US" dirty="0" smtClean="0"/>
              <a:t>Security testing</a:t>
            </a:r>
          </a:p>
          <a:p>
            <a:r>
              <a:rPr lang="en-US" dirty="0" smtClean="0"/>
              <a:t>Stress/Volume testing</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46812" y="1905000"/>
            <a:ext cx="5257800" cy="3439206"/>
          </a:xfrm>
        </p:spPr>
        <p:txBody>
          <a:bodyPr/>
          <a:lstStyle/>
          <a:p>
            <a:pPr>
              <a:spcBef>
                <a:spcPts val="1200"/>
              </a:spcBef>
            </a:pPr>
            <a:r>
              <a:rPr lang="en-US" dirty="0" smtClean="0"/>
              <a:t>Reviews and Inspections are the activities involved in verifying a product against specified requirements.</a:t>
            </a:r>
          </a:p>
          <a:p>
            <a:pPr>
              <a:spcBef>
                <a:spcPts val="1200"/>
              </a:spcBef>
            </a:pPr>
            <a:r>
              <a:rPr lang="en-US" dirty="0" smtClean="0"/>
              <a:t>Peer reviews are the informal review to confirm the understanding of the producer and check for correctness of the product.</a:t>
            </a:r>
          </a:p>
          <a:p>
            <a:pPr>
              <a:spcBef>
                <a:spcPts val="1200"/>
              </a:spcBef>
            </a:pPr>
            <a:r>
              <a:rPr lang="en-US" dirty="0" smtClean="0"/>
              <a:t>Facilitator reviews are the formal review to verify that the artifact complies with the standard of excellence.</a:t>
            </a:r>
          </a:p>
          <a:p>
            <a:pPr>
              <a:spcBef>
                <a:spcPts val="1200"/>
              </a:spcBef>
            </a:pPr>
            <a:r>
              <a:rPr lang="en-US" dirty="0" smtClean="0"/>
              <a:t>Facilitation reviews or inspections are the most rigorous form of reviews which involve structured formal reviews.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46812" y="2438400"/>
            <a:ext cx="5257800" cy="2905806"/>
          </a:xfrm>
        </p:spPr>
        <p:txBody>
          <a:bodyPr/>
          <a:lstStyle/>
          <a:p>
            <a:pPr>
              <a:spcBef>
                <a:spcPts val="1200"/>
              </a:spcBef>
            </a:pPr>
            <a:r>
              <a:rPr lang="en-US" dirty="0" smtClean="0"/>
              <a:t>Test Technique is used to identify test conditions and test scenarios for writing effective and efficient test cases.</a:t>
            </a:r>
          </a:p>
          <a:p>
            <a:pPr>
              <a:spcBef>
                <a:spcPts val="1200"/>
              </a:spcBef>
            </a:pPr>
            <a:r>
              <a:rPr lang="en-US" dirty="0" smtClean="0"/>
              <a:t>Test design techniques can be classified as specification-based techniques, structure-based techniques and experience-based techniques.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pPr>
              <a:spcBef>
                <a:spcPts val="1200"/>
              </a:spcBef>
            </a:pPr>
            <a:r>
              <a:rPr lang="en-US" b="1" dirty="0" smtClean="0"/>
              <a:t>White box testing </a:t>
            </a:r>
            <a:r>
              <a:rPr lang="en-US" dirty="0" smtClean="0"/>
              <a:t>is the type of testing in which the internal structure/ design/Logic/ implementation of the item being tested is known to the tester. The tester chooses inputs to exercise paths through the code and determines the appropriate outputs. </a:t>
            </a:r>
          </a:p>
          <a:p>
            <a:pPr>
              <a:spcBef>
                <a:spcPts val="1200"/>
              </a:spcBef>
            </a:pPr>
            <a:r>
              <a:rPr lang="en-US" dirty="0" smtClean="0"/>
              <a:t>Programming know-how and the implementation knowledge is essential.</a:t>
            </a:r>
          </a:p>
          <a:p>
            <a:pPr>
              <a:spcBef>
                <a:spcPts val="1200"/>
              </a:spcBef>
            </a:pPr>
            <a:r>
              <a:rPr lang="en-US" dirty="0" smtClean="0"/>
              <a:t>Based on an analysis of the internal structure of the component or system.</a:t>
            </a:r>
          </a:p>
          <a:p>
            <a:endParaRPr lang="en-US" dirty="0"/>
          </a:p>
        </p:txBody>
      </p:sp>
      <p:sp>
        <p:nvSpPr>
          <p:cNvPr id="2" name="Title 1"/>
          <p:cNvSpPr>
            <a:spLocks noGrp="1"/>
          </p:cNvSpPr>
          <p:nvPr>
            <p:ph type="title"/>
          </p:nvPr>
        </p:nvSpPr>
        <p:spPr/>
        <p:txBody>
          <a:bodyPr/>
          <a:lstStyle/>
          <a:p>
            <a:r>
              <a:rPr lang="en-US" spc="-6" dirty="0" smtClean="0"/>
              <a:t>WHITE </a:t>
            </a:r>
            <a:r>
              <a:rPr lang="en-US" spc="-12" dirty="0" smtClean="0"/>
              <a:t>BOX</a:t>
            </a:r>
            <a:r>
              <a:rPr lang="en-US" spc="56" dirty="0" smtClean="0"/>
              <a:t> </a:t>
            </a:r>
            <a:r>
              <a:rPr lang="en-US" spc="-12" dirty="0" smtClean="0"/>
              <a:t>TESTING</a:t>
            </a:r>
            <a:r>
              <a:rPr lang="en-US" dirty="0" smtClean="0">
                <a:solidFill>
                  <a:schemeClr val="accent3">
                    <a:lumMod val="75000"/>
                  </a:schemeClr>
                </a:solidFill>
                <a:latin typeface="Arial" pitchFamily="34" charset="0"/>
                <a:cs typeface="Arial" pitchFamily="34" charset="0"/>
              </a:rPr>
              <a:t/>
            </a:r>
            <a:br>
              <a:rPr lang="en-US" dirty="0" smtClean="0">
                <a:solidFill>
                  <a:schemeClr val="accent3">
                    <a:lumMod val="75000"/>
                  </a:schemeClr>
                </a:solidFill>
                <a:latin typeface="Arial" pitchFamily="34" charset="0"/>
                <a:cs typeface="Arial" pitchFamily="34" charset="0"/>
              </a:rPr>
            </a:b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528216" y="1291454"/>
            <a:ext cx="10619810" cy="5023288"/>
          </a:xfrm>
        </p:spPr>
        <p:txBody>
          <a:bodyPr/>
          <a:lstStyle/>
          <a:p>
            <a:pPr>
              <a:spcBef>
                <a:spcPts val="1200"/>
              </a:spcBef>
            </a:pPr>
            <a:r>
              <a:rPr lang="en-US" dirty="0" smtClean="0"/>
              <a:t>A tester, usually a developer as well, studies the implementation code of a certain field on a webpage, determines all legal (valid and invalid) and illegal inputs and verifies the outputs against the expected outcomes, which is also determined by studying the implementation code.</a:t>
            </a:r>
          </a:p>
          <a:p>
            <a:pPr>
              <a:spcBef>
                <a:spcPts val="1200"/>
              </a:spcBef>
            </a:pPr>
            <a:r>
              <a:rPr lang="en-US" b="1" dirty="0" smtClean="0"/>
              <a:t>Example: </a:t>
            </a:r>
            <a:r>
              <a:rPr lang="en-US" dirty="0" smtClean="0"/>
              <a:t>Gmail login page has User name , Password and Submit Button, so the tester will see code of Submit button and other two text boxes Username and Password (legal (valid and invalid) and illegal inputs) to see if they are performing their functions or not.</a:t>
            </a:r>
          </a:p>
          <a:p>
            <a:pPr>
              <a:spcBef>
                <a:spcPts val="1200"/>
              </a:spcBef>
            </a:pPr>
            <a:r>
              <a:rPr lang="en-US" dirty="0" smtClean="0"/>
              <a:t>White Box Testing method is applicable to the following levels of software testing:</a:t>
            </a:r>
          </a:p>
          <a:p>
            <a:pPr lvl="1">
              <a:spcBef>
                <a:spcPts val="1200"/>
              </a:spcBef>
            </a:pPr>
            <a:r>
              <a:rPr lang="en-US" dirty="0" smtClean="0"/>
              <a:t>Unit Testing: For testing paths within a unit.</a:t>
            </a:r>
          </a:p>
          <a:p>
            <a:pPr lvl="1">
              <a:spcBef>
                <a:spcPts val="1200"/>
              </a:spcBef>
            </a:pPr>
            <a:r>
              <a:rPr lang="en-US" dirty="0" smtClean="0"/>
              <a:t>Integration Testing: For testing paths between units.</a:t>
            </a:r>
          </a:p>
          <a:p>
            <a:pPr lvl="1">
              <a:spcBef>
                <a:spcPts val="1200"/>
              </a:spcBef>
            </a:pPr>
            <a:r>
              <a:rPr lang="en-US" dirty="0" smtClean="0"/>
              <a:t>System Testing: For testing paths between subsystems.</a:t>
            </a:r>
          </a:p>
          <a:p>
            <a:pPr>
              <a:spcBef>
                <a:spcPts val="1200"/>
              </a:spcBef>
            </a:pPr>
            <a:endParaRPr lang="en-US" dirty="0"/>
          </a:p>
        </p:txBody>
      </p:sp>
      <p:sp>
        <p:nvSpPr>
          <p:cNvPr id="2" name="Title 1"/>
          <p:cNvSpPr>
            <a:spLocks noGrp="1"/>
          </p:cNvSpPr>
          <p:nvPr>
            <p:ph type="title"/>
          </p:nvPr>
        </p:nvSpPr>
        <p:spPr/>
        <p:txBody>
          <a:bodyPr/>
          <a:lstStyle/>
          <a:p>
            <a:r>
              <a:rPr lang="en-US" spc="-6" dirty="0" smtClean="0"/>
              <a:t>WHITE </a:t>
            </a:r>
            <a:r>
              <a:rPr lang="en-US" spc="-12" dirty="0" smtClean="0"/>
              <a:t>BOX</a:t>
            </a:r>
            <a:r>
              <a:rPr lang="en-US" spc="56" dirty="0" smtClean="0"/>
              <a:t> </a:t>
            </a:r>
            <a:r>
              <a:rPr lang="en-US" spc="-12" dirty="0" smtClean="0"/>
              <a:t>TESTING</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2" dirty="0" smtClean="0"/>
              <a:t>TYPES </a:t>
            </a:r>
            <a:r>
              <a:rPr lang="en-US" spc="-6" dirty="0" smtClean="0"/>
              <a:t>OF</a:t>
            </a:r>
            <a:r>
              <a:rPr lang="en-US" spc="-50" dirty="0" smtClean="0"/>
              <a:t> </a:t>
            </a:r>
            <a:r>
              <a:rPr lang="en-US" spc="-6" dirty="0" smtClean="0"/>
              <a:t>TESTING</a:t>
            </a:r>
            <a:r>
              <a:rPr lang="en-US" dirty="0" smtClean="0">
                <a:solidFill>
                  <a:schemeClr val="accent3">
                    <a:lumMod val="75000"/>
                  </a:schemeClr>
                </a:solidFill>
                <a:latin typeface="Arial" pitchFamily="34" charset="0"/>
                <a:cs typeface="Arial" pitchFamily="34" charset="0"/>
              </a:rPr>
              <a:t/>
            </a:r>
            <a:br>
              <a:rPr lang="en-US" dirty="0" smtClean="0">
                <a:solidFill>
                  <a:schemeClr val="accent3">
                    <a:lumMod val="75000"/>
                  </a:schemeClr>
                </a:solidFill>
                <a:latin typeface="Arial" pitchFamily="34" charset="0"/>
                <a:cs typeface="Arial" pitchFamily="34" charset="0"/>
              </a:rPr>
            </a:br>
            <a:endParaRPr lang="en-US" dirty="0"/>
          </a:p>
        </p:txBody>
      </p:sp>
      <p:grpSp>
        <p:nvGrpSpPr>
          <p:cNvPr id="14" name="Group 13"/>
          <p:cNvGrpSpPr/>
          <p:nvPr/>
        </p:nvGrpSpPr>
        <p:grpSpPr>
          <a:xfrm>
            <a:off x="3031184" y="1565841"/>
            <a:ext cx="8321010" cy="1483954"/>
            <a:chOff x="2423180" y="123301"/>
            <a:chExt cx="8321010" cy="1483954"/>
          </a:xfrm>
        </p:grpSpPr>
        <p:sp>
          <p:nvSpPr>
            <p:cNvPr id="30" name="Round Same Side Corner Rectangle 29"/>
            <p:cNvSpPr/>
            <p:nvPr/>
          </p:nvSpPr>
          <p:spPr>
            <a:xfrm rot="5400000">
              <a:off x="5841708" y="-3295227"/>
              <a:ext cx="1483954" cy="832101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1" name="Round Same Side Corner Rectangle 4"/>
            <p:cNvSpPr/>
            <p:nvPr/>
          </p:nvSpPr>
          <p:spPr>
            <a:xfrm>
              <a:off x="2423181" y="195741"/>
              <a:ext cx="8248569" cy="13390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spc="-6" dirty="0" smtClean="0">
                  <a:cs typeface="Calibri"/>
                </a:rPr>
                <a:t>I</a:t>
              </a:r>
              <a:r>
                <a:rPr lang="en-US" sz="2000" kern="1200" spc="-6" dirty="0" smtClean="0">
                  <a:latin typeface="+mn-lt"/>
                  <a:cs typeface="Calibri"/>
                </a:rPr>
                <a:t>nterface testing </a:t>
              </a:r>
              <a:r>
                <a:rPr lang="en-US" sz="2000" kern="1200" dirty="0" smtClean="0">
                  <a:latin typeface="+mn-lt"/>
                  <a:cs typeface="Calibri"/>
                </a:rPr>
                <a:t>with WMUS </a:t>
              </a:r>
              <a:r>
                <a:rPr lang="en-US" sz="2000" kern="1200" spc="-6" dirty="0" smtClean="0">
                  <a:latin typeface="+mn-lt"/>
                  <a:cs typeface="Calibri"/>
                </a:rPr>
                <a:t>and non-WMUS systems. </a:t>
              </a:r>
            </a:p>
            <a:p>
              <a:pPr marL="228600" lvl="1" indent="-228600" algn="l" defTabSz="889000">
                <a:lnSpc>
                  <a:spcPct val="90000"/>
                </a:lnSpc>
                <a:spcBef>
                  <a:spcPct val="0"/>
                </a:spcBef>
                <a:spcAft>
                  <a:spcPct val="15000"/>
                </a:spcAft>
                <a:buChar char="••"/>
              </a:pPr>
              <a:r>
                <a:rPr lang="en-US" sz="2000" kern="1200" dirty="0" smtClean="0">
                  <a:latin typeface="+mn-lt"/>
                  <a:cs typeface="Calibri"/>
                </a:rPr>
                <a:t>Performed </a:t>
              </a:r>
              <a:r>
                <a:rPr lang="en-US" sz="2000" kern="1200" spc="-6" dirty="0" smtClean="0">
                  <a:latin typeface="+mn-lt"/>
                  <a:cs typeface="Calibri"/>
                </a:rPr>
                <a:t>by functional and development </a:t>
              </a:r>
              <a:r>
                <a:rPr lang="en-US" sz="2000" kern="1200" dirty="0" smtClean="0">
                  <a:latin typeface="+mn-lt"/>
                  <a:cs typeface="Calibri"/>
                </a:rPr>
                <a:t>teams. </a:t>
              </a:r>
            </a:p>
            <a:p>
              <a:pPr marL="228600" lvl="1" indent="-228600" algn="l" defTabSz="889000">
                <a:lnSpc>
                  <a:spcPct val="90000"/>
                </a:lnSpc>
                <a:spcBef>
                  <a:spcPct val="0"/>
                </a:spcBef>
                <a:spcAft>
                  <a:spcPct val="15000"/>
                </a:spcAft>
                <a:buChar char="••"/>
              </a:pPr>
              <a:r>
                <a:rPr lang="en-US" sz="2000" b="1" kern="1200" dirty="0" smtClean="0">
                  <a:latin typeface="+mn-lt"/>
                  <a:cs typeface="Calibri"/>
                </a:rPr>
                <a:t>Documentation tool</a:t>
              </a:r>
              <a:r>
                <a:rPr lang="en-US" sz="2000" kern="1200" dirty="0" smtClean="0">
                  <a:latin typeface="+mn-lt"/>
                  <a:cs typeface="Calibri"/>
                </a:rPr>
                <a:t>:</a:t>
              </a:r>
              <a:r>
                <a:rPr lang="en-US" sz="2000" kern="1200" spc="-12" dirty="0" smtClean="0">
                  <a:latin typeface="+mn-lt"/>
                  <a:cs typeface="Calibri"/>
                </a:rPr>
                <a:t> </a:t>
              </a:r>
              <a:r>
                <a:rPr lang="en-US" sz="2000" kern="1200" spc="-6" dirty="0" smtClean="0">
                  <a:latin typeface="+mn-lt"/>
                  <a:cs typeface="Calibri"/>
                </a:rPr>
                <a:t>Excel</a:t>
              </a:r>
              <a:endParaRPr lang="en-US" sz="2000" kern="1200" dirty="0">
                <a:latin typeface="+mn-lt"/>
              </a:endParaRPr>
            </a:p>
          </p:txBody>
        </p:sp>
      </p:grpSp>
      <p:grpSp>
        <p:nvGrpSpPr>
          <p:cNvPr id="15" name="Group 14"/>
          <p:cNvGrpSpPr/>
          <p:nvPr/>
        </p:nvGrpSpPr>
        <p:grpSpPr>
          <a:xfrm>
            <a:off x="1080441" y="1524000"/>
            <a:ext cx="2118371" cy="1538550"/>
            <a:chOff x="304808" y="1795"/>
            <a:chExt cx="2118371" cy="1726964"/>
          </a:xfrm>
        </p:grpSpPr>
        <p:sp>
          <p:nvSpPr>
            <p:cNvPr id="28" name="Rounded Rectangle 27"/>
            <p:cNvSpPr/>
            <p:nvPr/>
          </p:nvSpPr>
          <p:spPr>
            <a:xfrm>
              <a:off x="304808" y="1795"/>
              <a:ext cx="2118371" cy="172696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ounded Rectangle 6"/>
            <p:cNvSpPr/>
            <p:nvPr/>
          </p:nvSpPr>
          <p:spPr>
            <a:xfrm>
              <a:off x="389111" y="86098"/>
              <a:ext cx="1949765" cy="15583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spc="-6" dirty="0" smtClean="0">
                  <a:solidFill>
                    <a:schemeClr val="bg1"/>
                  </a:solidFill>
                  <a:latin typeface="+mn-lt"/>
                  <a:cs typeface="Calibri"/>
                </a:rPr>
                <a:t>Application Integration</a:t>
              </a:r>
              <a:r>
                <a:rPr lang="en-US" sz="2400" b="1" kern="1200" spc="-87" dirty="0" smtClean="0">
                  <a:solidFill>
                    <a:schemeClr val="bg1"/>
                  </a:solidFill>
                  <a:latin typeface="+mn-lt"/>
                  <a:cs typeface="Calibri"/>
                </a:rPr>
                <a:t> </a:t>
              </a:r>
              <a:r>
                <a:rPr lang="en-US" sz="2400" b="1" kern="1200" spc="-6" dirty="0" smtClean="0">
                  <a:solidFill>
                    <a:schemeClr val="bg1"/>
                  </a:solidFill>
                  <a:latin typeface="+mn-lt"/>
                  <a:cs typeface="Calibri"/>
                </a:rPr>
                <a:t>Testing </a:t>
              </a:r>
              <a:r>
                <a:rPr lang="en-US" sz="2400" b="1" kern="1200" spc="-12" dirty="0" smtClean="0">
                  <a:solidFill>
                    <a:schemeClr val="bg1"/>
                  </a:solidFill>
                  <a:latin typeface="+mn-lt"/>
                  <a:cs typeface="Calibri"/>
                </a:rPr>
                <a:t>(AIT)</a:t>
              </a:r>
              <a:endParaRPr lang="en-US" sz="2400" kern="1200" dirty="0">
                <a:solidFill>
                  <a:schemeClr val="bg1"/>
                </a:solidFill>
                <a:latin typeface="+mn-lt"/>
              </a:endParaRPr>
            </a:p>
          </p:txBody>
        </p:sp>
      </p:grpSp>
      <p:grpSp>
        <p:nvGrpSpPr>
          <p:cNvPr id="16" name="Group 15"/>
          <p:cNvGrpSpPr/>
          <p:nvPr/>
        </p:nvGrpSpPr>
        <p:grpSpPr>
          <a:xfrm>
            <a:off x="3031184" y="3166041"/>
            <a:ext cx="8321010" cy="1483954"/>
            <a:chOff x="2423180" y="1966651"/>
            <a:chExt cx="8321010" cy="1483954"/>
          </a:xfrm>
        </p:grpSpPr>
        <p:sp>
          <p:nvSpPr>
            <p:cNvPr id="26" name="Round Same Side Corner Rectangle 25"/>
            <p:cNvSpPr/>
            <p:nvPr/>
          </p:nvSpPr>
          <p:spPr>
            <a:xfrm rot="5400000">
              <a:off x="5841708" y="-1451877"/>
              <a:ext cx="1483954" cy="832101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7" name="Round Same Side Corner Rectangle 8"/>
            <p:cNvSpPr/>
            <p:nvPr/>
          </p:nvSpPr>
          <p:spPr>
            <a:xfrm>
              <a:off x="2423181" y="2039091"/>
              <a:ext cx="8248569" cy="13390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spc="-6" dirty="0" smtClean="0">
                  <a:latin typeface="+mn-lt"/>
                  <a:cs typeface="Calibri"/>
                </a:rPr>
                <a:t>Most complex and full system test executing complete business scenarios including month end processing, reports or </a:t>
              </a:r>
              <a:r>
                <a:rPr lang="en-US" sz="2000" kern="1200" dirty="0" smtClean="0">
                  <a:latin typeface="+mn-lt"/>
                  <a:cs typeface="Calibri"/>
                </a:rPr>
                <a:t>forms, </a:t>
              </a:r>
              <a:r>
                <a:rPr lang="en-US" sz="2000" kern="1200" spc="-6" dirty="0" smtClean="0">
                  <a:latin typeface="+mn-lt"/>
                  <a:cs typeface="Calibri"/>
                </a:rPr>
                <a:t>interfaces, and enhancements. </a:t>
              </a:r>
            </a:p>
            <a:p>
              <a:pPr marL="228600" lvl="1" indent="-228600" algn="l" defTabSz="889000">
                <a:lnSpc>
                  <a:spcPct val="90000"/>
                </a:lnSpc>
                <a:spcBef>
                  <a:spcPct val="0"/>
                </a:spcBef>
                <a:spcAft>
                  <a:spcPct val="15000"/>
                </a:spcAft>
                <a:buChar char="••"/>
              </a:pPr>
              <a:r>
                <a:rPr lang="en-US" sz="2000" kern="1200" dirty="0" smtClean="0">
                  <a:latin typeface="+mn-lt"/>
                  <a:cs typeface="Calibri"/>
                </a:rPr>
                <a:t>Performed </a:t>
              </a:r>
              <a:r>
                <a:rPr lang="en-US" sz="2000" kern="1200" spc="-6" dirty="0" smtClean="0">
                  <a:latin typeface="+mn-lt"/>
                  <a:cs typeface="Calibri"/>
                </a:rPr>
                <a:t>by </a:t>
              </a:r>
              <a:r>
                <a:rPr lang="en-US" sz="2000" kern="1200" dirty="0" smtClean="0">
                  <a:latin typeface="+mn-lt"/>
                  <a:cs typeface="Calibri"/>
                </a:rPr>
                <a:t>expert </a:t>
              </a:r>
              <a:r>
                <a:rPr lang="en-US" sz="2000" kern="1200" spc="-6" dirty="0" smtClean="0">
                  <a:latin typeface="+mn-lt"/>
                  <a:cs typeface="Calibri"/>
                </a:rPr>
                <a:t>users </a:t>
              </a:r>
              <a:r>
                <a:rPr lang="en-US" sz="2000" kern="1200" dirty="0" smtClean="0">
                  <a:latin typeface="+mn-lt"/>
                  <a:cs typeface="Calibri"/>
                </a:rPr>
                <a:t>with </a:t>
              </a:r>
              <a:r>
                <a:rPr lang="en-US" sz="2000" kern="1200" spc="-6" dirty="0" smtClean="0">
                  <a:latin typeface="+mn-lt"/>
                  <a:cs typeface="Calibri"/>
                </a:rPr>
                <a:t>support from functional and development </a:t>
              </a:r>
              <a:r>
                <a:rPr lang="en-US" sz="2000" kern="1200" dirty="0" smtClean="0">
                  <a:latin typeface="+mn-lt"/>
                  <a:cs typeface="Calibri"/>
                </a:rPr>
                <a:t>teams. </a:t>
              </a:r>
            </a:p>
            <a:p>
              <a:pPr marL="228600" lvl="1" indent="-228600" algn="l" defTabSz="889000">
                <a:lnSpc>
                  <a:spcPct val="90000"/>
                </a:lnSpc>
                <a:spcBef>
                  <a:spcPct val="0"/>
                </a:spcBef>
                <a:spcAft>
                  <a:spcPct val="15000"/>
                </a:spcAft>
                <a:buChar char="••"/>
              </a:pPr>
              <a:r>
                <a:rPr lang="en-US" sz="2000" b="1" kern="1200" spc="-6" dirty="0" smtClean="0">
                  <a:latin typeface="+mn-lt"/>
                  <a:cs typeface="Calibri"/>
                </a:rPr>
                <a:t>Documentation </a:t>
              </a:r>
              <a:r>
                <a:rPr lang="en-US" sz="2000" b="1" kern="1200" dirty="0" smtClean="0">
                  <a:latin typeface="+mn-lt"/>
                  <a:cs typeface="Calibri"/>
                </a:rPr>
                <a:t>tool</a:t>
              </a:r>
              <a:r>
                <a:rPr lang="en-US" sz="2000" kern="1200" dirty="0" smtClean="0">
                  <a:latin typeface="+mn-lt"/>
                  <a:cs typeface="Calibri"/>
                </a:rPr>
                <a:t>: Quality</a:t>
              </a:r>
              <a:r>
                <a:rPr lang="en-US" sz="2000" kern="1200" spc="37" dirty="0" smtClean="0">
                  <a:latin typeface="+mn-lt"/>
                  <a:cs typeface="Calibri"/>
                </a:rPr>
                <a:t> </a:t>
              </a:r>
              <a:r>
                <a:rPr lang="en-US" sz="2000" kern="1200" spc="-6" dirty="0" smtClean="0">
                  <a:latin typeface="+mn-lt"/>
                  <a:cs typeface="Calibri"/>
                </a:rPr>
                <a:t>Center</a:t>
              </a:r>
              <a:endParaRPr lang="en-US" sz="2000" kern="1200" dirty="0">
                <a:latin typeface="+mn-lt"/>
              </a:endParaRPr>
            </a:p>
          </p:txBody>
        </p:sp>
      </p:grpSp>
      <p:grpSp>
        <p:nvGrpSpPr>
          <p:cNvPr id="17" name="Group 16"/>
          <p:cNvGrpSpPr/>
          <p:nvPr/>
        </p:nvGrpSpPr>
        <p:grpSpPr>
          <a:xfrm>
            <a:off x="1080441" y="3124200"/>
            <a:ext cx="2118371" cy="1538550"/>
            <a:chOff x="304808" y="1845145"/>
            <a:chExt cx="2118371" cy="1726964"/>
          </a:xfrm>
        </p:grpSpPr>
        <p:sp>
          <p:nvSpPr>
            <p:cNvPr id="24" name="Rounded Rectangle 23"/>
            <p:cNvSpPr/>
            <p:nvPr/>
          </p:nvSpPr>
          <p:spPr>
            <a:xfrm>
              <a:off x="304808" y="1845145"/>
              <a:ext cx="2118371" cy="172696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ounded Rectangle 10"/>
            <p:cNvSpPr/>
            <p:nvPr/>
          </p:nvSpPr>
          <p:spPr>
            <a:xfrm>
              <a:off x="389111" y="1929448"/>
              <a:ext cx="1949765" cy="15583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spc="-6" dirty="0" smtClean="0">
                  <a:solidFill>
                    <a:schemeClr val="bg1"/>
                  </a:solidFill>
                  <a:latin typeface="+mn-lt"/>
                  <a:cs typeface="Calibri"/>
                </a:rPr>
                <a:t>User Acceptance </a:t>
              </a:r>
              <a:r>
                <a:rPr lang="en-US" sz="2400" b="1" kern="1200" spc="-12" dirty="0" smtClean="0">
                  <a:solidFill>
                    <a:schemeClr val="bg1"/>
                  </a:solidFill>
                  <a:latin typeface="+mn-lt"/>
                  <a:cs typeface="Calibri"/>
                </a:rPr>
                <a:t>Testing</a:t>
              </a:r>
              <a:r>
                <a:rPr lang="en-US" sz="2400" b="1" kern="1200" spc="-69" dirty="0" smtClean="0">
                  <a:solidFill>
                    <a:schemeClr val="bg1"/>
                  </a:solidFill>
                  <a:latin typeface="+mn-lt"/>
                  <a:cs typeface="Calibri"/>
                </a:rPr>
                <a:t> </a:t>
              </a:r>
              <a:r>
                <a:rPr lang="en-US" sz="2400" b="1" kern="1200" spc="-12" dirty="0" smtClean="0">
                  <a:solidFill>
                    <a:schemeClr val="bg1"/>
                  </a:solidFill>
                  <a:latin typeface="+mn-lt"/>
                  <a:cs typeface="Calibri"/>
                </a:rPr>
                <a:t>(UAT)</a:t>
              </a:r>
              <a:endParaRPr lang="en-US" sz="2400" kern="1200" dirty="0">
                <a:solidFill>
                  <a:schemeClr val="bg1"/>
                </a:solidFill>
                <a:latin typeface="+mn-lt"/>
              </a:endParaRPr>
            </a:p>
          </p:txBody>
        </p:sp>
      </p:grpSp>
      <p:grpSp>
        <p:nvGrpSpPr>
          <p:cNvPr id="18" name="Group 17"/>
          <p:cNvGrpSpPr/>
          <p:nvPr/>
        </p:nvGrpSpPr>
        <p:grpSpPr>
          <a:xfrm>
            <a:off x="3031184" y="4751726"/>
            <a:ext cx="8321010" cy="1483954"/>
            <a:chOff x="2423180" y="3810001"/>
            <a:chExt cx="8321010" cy="1483954"/>
          </a:xfrm>
        </p:grpSpPr>
        <p:sp>
          <p:nvSpPr>
            <p:cNvPr id="22" name="Round Same Side Corner Rectangle 21"/>
            <p:cNvSpPr/>
            <p:nvPr/>
          </p:nvSpPr>
          <p:spPr>
            <a:xfrm rot="5400000">
              <a:off x="5841708" y="391473"/>
              <a:ext cx="1483954" cy="832101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3" name="Round Same Side Corner Rectangle 12"/>
            <p:cNvSpPr/>
            <p:nvPr/>
          </p:nvSpPr>
          <p:spPr>
            <a:xfrm>
              <a:off x="2423181" y="3882442"/>
              <a:ext cx="8248569" cy="13390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spc="-6" dirty="0" smtClean="0">
                  <a:latin typeface="+mn-lt"/>
                  <a:cs typeface="Calibri"/>
                </a:rPr>
                <a:t>Execution of technical application, system, </a:t>
              </a:r>
              <a:r>
                <a:rPr lang="en-US" sz="2000" kern="1200" dirty="0" smtClean="0">
                  <a:latin typeface="+mn-lt"/>
                  <a:cs typeface="Calibri"/>
                </a:rPr>
                <a:t>and </a:t>
              </a:r>
              <a:r>
                <a:rPr lang="en-US" sz="2000" kern="1200" spc="-6" dirty="0" smtClean="0">
                  <a:latin typeface="+mn-lt"/>
                  <a:cs typeface="Calibri"/>
                </a:rPr>
                <a:t>database tests, such as, backup and recovery testing. </a:t>
              </a:r>
            </a:p>
            <a:p>
              <a:pPr marL="228600" lvl="1" indent="-228600" algn="l" defTabSz="889000">
                <a:lnSpc>
                  <a:spcPct val="90000"/>
                </a:lnSpc>
                <a:spcBef>
                  <a:spcPct val="0"/>
                </a:spcBef>
                <a:spcAft>
                  <a:spcPct val="15000"/>
                </a:spcAft>
                <a:buChar char="••"/>
              </a:pPr>
              <a:r>
                <a:rPr lang="en-US" sz="2000" b="1" kern="1200" dirty="0" smtClean="0">
                  <a:latin typeface="+mn-lt"/>
                  <a:cs typeface="Calibri"/>
                </a:rPr>
                <a:t>Documentation tool</a:t>
              </a:r>
              <a:r>
                <a:rPr lang="en-US" sz="2000" kern="1200" dirty="0" smtClean="0">
                  <a:latin typeface="+mn-lt"/>
                  <a:cs typeface="Calibri"/>
                </a:rPr>
                <a:t>:</a:t>
              </a:r>
              <a:r>
                <a:rPr lang="en-US" sz="2000" kern="1200" spc="25" dirty="0" smtClean="0">
                  <a:latin typeface="+mn-lt"/>
                  <a:cs typeface="Calibri"/>
                </a:rPr>
                <a:t> </a:t>
              </a:r>
              <a:r>
                <a:rPr lang="en-US" sz="2000" kern="1200" spc="-6" dirty="0" smtClean="0">
                  <a:latin typeface="+mn-lt"/>
                  <a:cs typeface="Calibri"/>
                </a:rPr>
                <a:t>Excel</a:t>
              </a:r>
              <a:endParaRPr lang="en-US" sz="2000" kern="1200" dirty="0">
                <a:latin typeface="+mn-lt"/>
              </a:endParaRPr>
            </a:p>
          </p:txBody>
        </p:sp>
      </p:grpSp>
      <p:grpSp>
        <p:nvGrpSpPr>
          <p:cNvPr id="19" name="Group 18"/>
          <p:cNvGrpSpPr/>
          <p:nvPr/>
        </p:nvGrpSpPr>
        <p:grpSpPr>
          <a:xfrm>
            <a:off x="1080441" y="4709886"/>
            <a:ext cx="2118371" cy="1538550"/>
            <a:chOff x="304808" y="3688496"/>
            <a:chExt cx="2118371" cy="1726964"/>
          </a:xfrm>
        </p:grpSpPr>
        <p:sp>
          <p:nvSpPr>
            <p:cNvPr id="20" name="Rounded Rectangle 19"/>
            <p:cNvSpPr/>
            <p:nvPr/>
          </p:nvSpPr>
          <p:spPr>
            <a:xfrm>
              <a:off x="304808" y="3688496"/>
              <a:ext cx="2118371" cy="172696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14"/>
            <p:cNvSpPr/>
            <p:nvPr/>
          </p:nvSpPr>
          <p:spPr>
            <a:xfrm>
              <a:off x="389111" y="3772799"/>
              <a:ext cx="1949765" cy="15583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spc="-6" dirty="0" smtClean="0">
                  <a:solidFill>
                    <a:schemeClr val="bg1"/>
                  </a:solidFill>
                  <a:latin typeface="+mn-lt"/>
                  <a:cs typeface="Calibri"/>
                </a:rPr>
                <a:t>Structural</a:t>
              </a:r>
              <a:r>
                <a:rPr lang="en-US" sz="2400" b="1" kern="1200" spc="-44" dirty="0" smtClean="0">
                  <a:solidFill>
                    <a:schemeClr val="bg1"/>
                  </a:solidFill>
                  <a:latin typeface="+mn-lt"/>
                  <a:cs typeface="Calibri"/>
                </a:rPr>
                <a:t> </a:t>
              </a:r>
              <a:r>
                <a:rPr lang="en-US" sz="2400" b="1" kern="1200" spc="-12" dirty="0" smtClean="0">
                  <a:solidFill>
                    <a:schemeClr val="bg1"/>
                  </a:solidFill>
                  <a:latin typeface="+mn-lt"/>
                  <a:cs typeface="Calibri"/>
                </a:rPr>
                <a:t>Testing</a:t>
              </a:r>
              <a:endParaRPr lang="en-US" sz="2400" kern="1200" dirty="0">
                <a:solidFill>
                  <a:schemeClr val="bg1"/>
                </a:solidFill>
                <a:latin typeface="+mn-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2" dirty="0" smtClean="0"/>
              <a:t>TYPES </a:t>
            </a:r>
            <a:r>
              <a:rPr lang="en-US" spc="-6" dirty="0" smtClean="0"/>
              <a:t>OF</a:t>
            </a:r>
            <a:r>
              <a:rPr lang="en-US" spc="-50" dirty="0" smtClean="0"/>
              <a:t> </a:t>
            </a:r>
            <a:r>
              <a:rPr lang="en-US" spc="-6" dirty="0" smtClean="0"/>
              <a:t>TESTING</a:t>
            </a:r>
            <a:r>
              <a:rPr lang="en-US" dirty="0" smtClean="0">
                <a:solidFill>
                  <a:schemeClr val="accent3">
                    <a:lumMod val="75000"/>
                  </a:schemeClr>
                </a:solidFill>
                <a:latin typeface="Arial" pitchFamily="34" charset="0"/>
                <a:cs typeface="Arial" pitchFamily="34" charset="0"/>
              </a:rPr>
              <a:t/>
            </a:r>
            <a:br>
              <a:rPr lang="en-US" dirty="0" smtClean="0">
                <a:solidFill>
                  <a:schemeClr val="accent3">
                    <a:lumMod val="75000"/>
                  </a:schemeClr>
                </a:solidFill>
                <a:latin typeface="Arial" pitchFamily="34" charset="0"/>
                <a:cs typeface="Arial" pitchFamily="34" charset="0"/>
              </a:rPr>
            </a:br>
            <a:endParaRPr lang="en-US" dirty="0"/>
          </a:p>
        </p:txBody>
      </p:sp>
      <p:grpSp>
        <p:nvGrpSpPr>
          <p:cNvPr id="3" name="Group 13"/>
          <p:cNvGrpSpPr/>
          <p:nvPr/>
        </p:nvGrpSpPr>
        <p:grpSpPr>
          <a:xfrm>
            <a:off x="3031184" y="1565841"/>
            <a:ext cx="8321010" cy="1483954"/>
            <a:chOff x="2423180" y="123301"/>
            <a:chExt cx="8321010" cy="1483954"/>
          </a:xfrm>
        </p:grpSpPr>
        <p:sp>
          <p:nvSpPr>
            <p:cNvPr id="30" name="Round Same Side Corner Rectangle 29"/>
            <p:cNvSpPr/>
            <p:nvPr/>
          </p:nvSpPr>
          <p:spPr>
            <a:xfrm rot="5400000">
              <a:off x="5841708" y="-3295227"/>
              <a:ext cx="1483954" cy="832101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1" name="Round Same Side Corner Rectangle 4"/>
            <p:cNvSpPr/>
            <p:nvPr/>
          </p:nvSpPr>
          <p:spPr>
            <a:xfrm>
              <a:off x="2423181" y="195741"/>
              <a:ext cx="8248569" cy="13390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defTabSz="889000">
                <a:lnSpc>
                  <a:spcPct val="90000"/>
                </a:lnSpc>
                <a:spcBef>
                  <a:spcPct val="0"/>
                </a:spcBef>
                <a:spcAft>
                  <a:spcPct val="15000"/>
                </a:spcAft>
                <a:buChar char="••"/>
              </a:pPr>
              <a:r>
                <a:rPr lang="en-US" sz="2000" spc="-6" dirty="0" smtClean="0">
                  <a:cs typeface="Calibri"/>
                </a:rPr>
                <a:t>Testing of conversions. </a:t>
              </a:r>
            </a:p>
            <a:p>
              <a:pPr marL="228600" lvl="1" indent="-228600" defTabSz="889000">
                <a:lnSpc>
                  <a:spcPct val="90000"/>
                </a:lnSpc>
                <a:spcBef>
                  <a:spcPct val="0"/>
                </a:spcBef>
                <a:spcAft>
                  <a:spcPct val="15000"/>
                </a:spcAft>
                <a:buChar char="••"/>
              </a:pPr>
              <a:r>
                <a:rPr lang="en-US" sz="2000" spc="-6" dirty="0" smtClean="0">
                  <a:cs typeface="Calibri"/>
                </a:rPr>
                <a:t>Performed by business process and functional teams, with support from development teams.</a:t>
              </a:r>
            </a:p>
            <a:p>
              <a:pPr marL="228600" lvl="1" indent="-228600" defTabSz="889000">
                <a:lnSpc>
                  <a:spcPct val="90000"/>
                </a:lnSpc>
                <a:spcBef>
                  <a:spcPct val="0"/>
                </a:spcBef>
                <a:spcAft>
                  <a:spcPct val="15000"/>
                </a:spcAft>
                <a:buChar char="••"/>
              </a:pPr>
              <a:r>
                <a:rPr lang="en-US" sz="2000" b="1" spc="-6" dirty="0" smtClean="0">
                  <a:cs typeface="Calibri"/>
                </a:rPr>
                <a:t>Documentation tool: </a:t>
              </a:r>
              <a:r>
                <a:rPr lang="en-US" sz="2000" spc="-6" dirty="0" smtClean="0">
                  <a:cs typeface="Calibri"/>
                </a:rPr>
                <a:t>Excel</a:t>
              </a:r>
            </a:p>
          </p:txBody>
        </p:sp>
      </p:grpSp>
      <p:grpSp>
        <p:nvGrpSpPr>
          <p:cNvPr id="4" name="Group 14"/>
          <p:cNvGrpSpPr/>
          <p:nvPr/>
        </p:nvGrpSpPr>
        <p:grpSpPr>
          <a:xfrm>
            <a:off x="1080441" y="1524000"/>
            <a:ext cx="2118371" cy="1538550"/>
            <a:chOff x="304808" y="1795"/>
            <a:chExt cx="2118371" cy="1726964"/>
          </a:xfrm>
        </p:grpSpPr>
        <p:sp>
          <p:nvSpPr>
            <p:cNvPr id="28" name="Rounded Rectangle 27"/>
            <p:cNvSpPr/>
            <p:nvPr/>
          </p:nvSpPr>
          <p:spPr>
            <a:xfrm>
              <a:off x="304808" y="1795"/>
              <a:ext cx="2118371" cy="172696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ounded Rectangle 6"/>
            <p:cNvSpPr/>
            <p:nvPr/>
          </p:nvSpPr>
          <p:spPr>
            <a:xfrm>
              <a:off x="389111" y="86098"/>
              <a:ext cx="1949765" cy="15583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spc="-6" dirty="0" smtClean="0">
                  <a:solidFill>
                    <a:schemeClr val="bg1"/>
                  </a:solidFill>
                  <a:cs typeface="Calibri"/>
                </a:rPr>
                <a:t>Conversion Testing</a:t>
              </a:r>
            </a:p>
          </p:txBody>
        </p:sp>
      </p:grpSp>
      <p:grpSp>
        <p:nvGrpSpPr>
          <p:cNvPr id="5" name="Group 15"/>
          <p:cNvGrpSpPr/>
          <p:nvPr/>
        </p:nvGrpSpPr>
        <p:grpSpPr>
          <a:xfrm>
            <a:off x="3031184" y="3166041"/>
            <a:ext cx="8321010" cy="1483954"/>
            <a:chOff x="2423180" y="1966651"/>
            <a:chExt cx="8321010" cy="1483954"/>
          </a:xfrm>
        </p:grpSpPr>
        <p:sp>
          <p:nvSpPr>
            <p:cNvPr id="26" name="Round Same Side Corner Rectangle 25"/>
            <p:cNvSpPr/>
            <p:nvPr/>
          </p:nvSpPr>
          <p:spPr>
            <a:xfrm rot="5400000">
              <a:off x="5841708" y="-1451877"/>
              <a:ext cx="1483954" cy="832101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7" name="Round Same Side Corner Rectangle 8"/>
            <p:cNvSpPr/>
            <p:nvPr/>
          </p:nvSpPr>
          <p:spPr>
            <a:xfrm>
              <a:off x="2423181" y="2039091"/>
              <a:ext cx="8248569" cy="13390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defTabSz="889000">
                <a:lnSpc>
                  <a:spcPct val="90000"/>
                </a:lnSpc>
                <a:spcBef>
                  <a:spcPct val="0"/>
                </a:spcBef>
                <a:spcAft>
                  <a:spcPct val="15000"/>
                </a:spcAft>
                <a:buChar char="••"/>
              </a:pPr>
              <a:r>
                <a:rPr lang="en-US" sz="2000" spc="-6" dirty="0" smtClean="0">
                  <a:cs typeface="Calibri"/>
                </a:rPr>
                <a:t>Testing of role-based security. </a:t>
              </a:r>
            </a:p>
            <a:p>
              <a:pPr marL="228600" lvl="1" indent="-228600" defTabSz="889000">
                <a:lnSpc>
                  <a:spcPct val="90000"/>
                </a:lnSpc>
                <a:spcBef>
                  <a:spcPct val="0"/>
                </a:spcBef>
                <a:spcAft>
                  <a:spcPct val="15000"/>
                </a:spcAft>
                <a:buChar char="••"/>
              </a:pPr>
              <a:r>
                <a:rPr lang="en-US" sz="2000" spc="-6" dirty="0" smtClean="0">
                  <a:cs typeface="Calibri"/>
                </a:rPr>
                <a:t>Performed by business process and functional teams in parallel with other testing. </a:t>
              </a:r>
            </a:p>
            <a:p>
              <a:pPr marL="228600" lvl="1" indent="-228600" defTabSz="889000">
                <a:lnSpc>
                  <a:spcPct val="90000"/>
                </a:lnSpc>
                <a:spcBef>
                  <a:spcPct val="0"/>
                </a:spcBef>
                <a:spcAft>
                  <a:spcPct val="15000"/>
                </a:spcAft>
                <a:buChar char="••"/>
              </a:pPr>
              <a:r>
                <a:rPr lang="en-US" sz="2000" spc="-6" dirty="0" smtClean="0">
                  <a:cs typeface="Calibri"/>
                </a:rPr>
                <a:t>Typical test cases are a subset of other test phases. </a:t>
              </a:r>
            </a:p>
            <a:p>
              <a:pPr marL="228600" lvl="1" indent="-228600" defTabSz="889000">
                <a:lnSpc>
                  <a:spcPct val="90000"/>
                </a:lnSpc>
                <a:spcBef>
                  <a:spcPct val="0"/>
                </a:spcBef>
                <a:spcAft>
                  <a:spcPct val="15000"/>
                </a:spcAft>
                <a:buChar char="••"/>
              </a:pPr>
              <a:r>
                <a:rPr lang="en-US" sz="2000" b="1" spc="-6" dirty="0" smtClean="0">
                  <a:cs typeface="Calibri"/>
                </a:rPr>
                <a:t>Documentation tool: </a:t>
              </a:r>
              <a:r>
                <a:rPr lang="en-US" sz="2000" spc="-6" dirty="0" smtClean="0">
                  <a:cs typeface="Calibri"/>
                </a:rPr>
                <a:t>Excel</a:t>
              </a:r>
            </a:p>
          </p:txBody>
        </p:sp>
      </p:grpSp>
      <p:grpSp>
        <p:nvGrpSpPr>
          <p:cNvPr id="6" name="Group 16"/>
          <p:cNvGrpSpPr/>
          <p:nvPr/>
        </p:nvGrpSpPr>
        <p:grpSpPr>
          <a:xfrm>
            <a:off x="1080441" y="3124200"/>
            <a:ext cx="2118371" cy="1538550"/>
            <a:chOff x="304808" y="1845145"/>
            <a:chExt cx="2118371" cy="1726964"/>
          </a:xfrm>
        </p:grpSpPr>
        <p:sp>
          <p:nvSpPr>
            <p:cNvPr id="24" name="Rounded Rectangle 23"/>
            <p:cNvSpPr/>
            <p:nvPr/>
          </p:nvSpPr>
          <p:spPr>
            <a:xfrm>
              <a:off x="304808" y="1845145"/>
              <a:ext cx="2118371" cy="172696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ounded Rectangle 10"/>
            <p:cNvSpPr/>
            <p:nvPr/>
          </p:nvSpPr>
          <p:spPr>
            <a:xfrm>
              <a:off x="389111" y="1929448"/>
              <a:ext cx="1949765" cy="15583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spc="-6" dirty="0" smtClean="0">
                  <a:solidFill>
                    <a:schemeClr val="bg1"/>
                  </a:solidFill>
                  <a:cs typeface="Calibri"/>
                </a:rPr>
                <a:t>Security Testing</a:t>
              </a:r>
            </a:p>
          </p:txBody>
        </p:sp>
      </p:grpSp>
      <p:grpSp>
        <p:nvGrpSpPr>
          <p:cNvPr id="7" name="Group 17"/>
          <p:cNvGrpSpPr/>
          <p:nvPr/>
        </p:nvGrpSpPr>
        <p:grpSpPr>
          <a:xfrm>
            <a:off x="3031184" y="4751726"/>
            <a:ext cx="8321010" cy="1483954"/>
            <a:chOff x="2423180" y="3810001"/>
            <a:chExt cx="8321010" cy="1483954"/>
          </a:xfrm>
        </p:grpSpPr>
        <p:sp>
          <p:nvSpPr>
            <p:cNvPr id="22" name="Round Same Side Corner Rectangle 21"/>
            <p:cNvSpPr/>
            <p:nvPr/>
          </p:nvSpPr>
          <p:spPr>
            <a:xfrm rot="5400000">
              <a:off x="5841708" y="391473"/>
              <a:ext cx="1483954" cy="832101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3" name="Round Same Side Corner Rectangle 12"/>
            <p:cNvSpPr/>
            <p:nvPr/>
          </p:nvSpPr>
          <p:spPr>
            <a:xfrm>
              <a:off x="2423181" y="3882442"/>
              <a:ext cx="8248569" cy="13390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defTabSz="889000">
                <a:lnSpc>
                  <a:spcPct val="90000"/>
                </a:lnSpc>
                <a:spcBef>
                  <a:spcPct val="0"/>
                </a:spcBef>
                <a:spcAft>
                  <a:spcPct val="15000"/>
                </a:spcAft>
                <a:buChar char="••"/>
              </a:pPr>
              <a:r>
                <a:rPr lang="en-US" sz="2000" spc="-6" dirty="0" smtClean="0">
                  <a:cs typeface="Calibri"/>
                </a:rPr>
                <a:t>Dry run of data conversion and cut over processes, steps, and procedures. </a:t>
              </a:r>
            </a:p>
            <a:p>
              <a:pPr marL="228600" lvl="1" indent="-228600" defTabSz="889000">
                <a:lnSpc>
                  <a:spcPct val="90000"/>
                </a:lnSpc>
                <a:spcBef>
                  <a:spcPct val="0"/>
                </a:spcBef>
                <a:spcAft>
                  <a:spcPct val="15000"/>
                </a:spcAft>
                <a:buChar char="••"/>
              </a:pPr>
              <a:r>
                <a:rPr lang="en-US" sz="2000" spc="-6" dirty="0" smtClean="0">
                  <a:cs typeface="Calibri"/>
                </a:rPr>
                <a:t>Performed by business process and functional teams with support from development teams. </a:t>
              </a:r>
            </a:p>
            <a:p>
              <a:pPr marL="228600" lvl="1" indent="-228600" defTabSz="889000">
                <a:lnSpc>
                  <a:spcPct val="90000"/>
                </a:lnSpc>
                <a:spcBef>
                  <a:spcPct val="0"/>
                </a:spcBef>
                <a:spcAft>
                  <a:spcPct val="15000"/>
                </a:spcAft>
                <a:buChar char="••"/>
              </a:pPr>
              <a:r>
                <a:rPr lang="en-US" sz="2000" b="1" spc="-6" dirty="0" smtClean="0">
                  <a:cs typeface="Calibri"/>
                </a:rPr>
                <a:t>Documentation tool: </a:t>
              </a:r>
              <a:r>
                <a:rPr lang="en-US" sz="2000" spc="-6" dirty="0" smtClean="0">
                  <a:cs typeface="Calibri"/>
                </a:rPr>
                <a:t>Excel</a:t>
              </a:r>
            </a:p>
          </p:txBody>
        </p:sp>
      </p:grpSp>
      <p:grpSp>
        <p:nvGrpSpPr>
          <p:cNvPr id="8" name="Group 18"/>
          <p:cNvGrpSpPr/>
          <p:nvPr/>
        </p:nvGrpSpPr>
        <p:grpSpPr>
          <a:xfrm>
            <a:off x="1080441" y="4709886"/>
            <a:ext cx="2118371" cy="1538550"/>
            <a:chOff x="304808" y="3688496"/>
            <a:chExt cx="2118371" cy="1726964"/>
          </a:xfrm>
        </p:grpSpPr>
        <p:sp>
          <p:nvSpPr>
            <p:cNvPr id="20" name="Rounded Rectangle 19"/>
            <p:cNvSpPr/>
            <p:nvPr/>
          </p:nvSpPr>
          <p:spPr>
            <a:xfrm>
              <a:off x="304808" y="3688496"/>
              <a:ext cx="2118371" cy="172696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14"/>
            <p:cNvSpPr/>
            <p:nvPr/>
          </p:nvSpPr>
          <p:spPr>
            <a:xfrm>
              <a:off x="389111" y="3772799"/>
              <a:ext cx="1949765" cy="15583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spc="-6" dirty="0" smtClean="0">
                  <a:solidFill>
                    <a:schemeClr val="bg1"/>
                  </a:solidFill>
                  <a:cs typeface="Calibri"/>
                </a:rPr>
                <a:t>Cutover Testing</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099655" y="2819399"/>
            <a:ext cx="5872535" cy="3419999"/>
          </a:xfrm>
        </p:spPr>
        <p:txBody>
          <a:bodyPr/>
          <a:lstStyle/>
          <a:p>
            <a:r>
              <a:rPr lang="en-US" dirty="0" smtClean="0"/>
              <a:t>Feasibility study</a:t>
            </a:r>
          </a:p>
          <a:p>
            <a:endParaRPr lang="en-US" dirty="0" smtClean="0"/>
          </a:p>
          <a:p>
            <a:r>
              <a:rPr lang="en-US" dirty="0" smtClean="0"/>
              <a:t>Coding</a:t>
            </a:r>
          </a:p>
          <a:p>
            <a:endParaRPr lang="en-US" dirty="0" smtClean="0"/>
          </a:p>
          <a:p>
            <a:r>
              <a:rPr lang="en-US" dirty="0" smtClean="0"/>
              <a:t>Testing</a:t>
            </a:r>
          </a:p>
          <a:p>
            <a:endParaRPr lang="en-US" dirty="0" smtClean="0"/>
          </a:p>
          <a:p>
            <a:r>
              <a:rPr lang="en-US" dirty="0" smtClean="0"/>
              <a:t>Maintenance</a:t>
            </a:r>
          </a:p>
          <a:p>
            <a:endParaRPr lang="en-US" dirty="0" smtClean="0"/>
          </a:p>
          <a:p>
            <a:endParaRPr lang="en-US" dirty="0" smtClean="0"/>
          </a:p>
          <a:p>
            <a:endParaRPr lang="en-US" dirty="0"/>
          </a:p>
        </p:txBody>
      </p:sp>
      <p:sp>
        <p:nvSpPr>
          <p:cNvPr id="3" name="Content Placeholder 2"/>
          <p:cNvSpPr>
            <a:spLocks noGrp="1"/>
          </p:cNvSpPr>
          <p:nvPr>
            <p:ph sz="half" idx="13"/>
          </p:nvPr>
        </p:nvSpPr>
        <p:spPr/>
        <p:txBody>
          <a:bodyPr/>
          <a:lstStyle/>
          <a:p>
            <a:r>
              <a:rPr lang="en-US" dirty="0" smtClean="0"/>
              <a:t>Which of the following is the solution defining activity and not the build activity of SDLC?</a:t>
            </a:r>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099655" y="2819399"/>
            <a:ext cx="5872535" cy="3419999"/>
          </a:xfrm>
        </p:spPr>
        <p:txBody>
          <a:bodyPr/>
          <a:lstStyle/>
          <a:p>
            <a:r>
              <a:rPr lang="en-US" dirty="0" smtClean="0"/>
              <a:t>When the code is complete</a:t>
            </a:r>
          </a:p>
          <a:p>
            <a:endParaRPr lang="en-US" dirty="0" smtClean="0"/>
          </a:p>
          <a:p>
            <a:r>
              <a:rPr lang="en-US" dirty="0" smtClean="0"/>
              <a:t>When the design is complete</a:t>
            </a:r>
          </a:p>
          <a:p>
            <a:endParaRPr lang="en-US" dirty="0" smtClean="0"/>
          </a:p>
          <a:p>
            <a:r>
              <a:rPr lang="en-US" dirty="0" smtClean="0"/>
              <a:t>When the software requirements have been approved</a:t>
            </a:r>
          </a:p>
          <a:p>
            <a:endParaRPr lang="en-US" dirty="0" smtClean="0"/>
          </a:p>
          <a:p>
            <a:r>
              <a:rPr lang="en-US" dirty="0" smtClean="0"/>
              <a:t>When the first code module is ready for unit testing</a:t>
            </a:r>
          </a:p>
          <a:p>
            <a:endParaRPr lang="en-US" dirty="0"/>
          </a:p>
        </p:txBody>
      </p:sp>
      <p:sp>
        <p:nvSpPr>
          <p:cNvPr id="3" name="Content Placeholder 2"/>
          <p:cNvSpPr>
            <a:spLocks noGrp="1"/>
          </p:cNvSpPr>
          <p:nvPr>
            <p:ph sz="half" idx="13"/>
          </p:nvPr>
        </p:nvSpPr>
        <p:spPr/>
        <p:txBody>
          <a:bodyPr/>
          <a:lstStyle/>
          <a:p>
            <a:pPr>
              <a:buFont typeface="+mj-lt"/>
              <a:buAutoNum type="arabicPeriod" startAt="2"/>
            </a:pPr>
            <a:r>
              <a:rPr lang="en-US" dirty="0" smtClean="0"/>
              <a:t>During the software development process, at what point can the test process start?</a:t>
            </a:r>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627812" y="3505200"/>
            <a:ext cx="4789528" cy="1500187"/>
          </a:xfrm>
        </p:spPr>
        <p:txBody>
          <a:bodyPr/>
          <a:lstStyle/>
          <a:p>
            <a:r>
              <a:rPr lang="en-US" dirty="0" smtClean="0"/>
              <a:t>Introduction to Testing</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Types of Testing</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FUNCTIONAL TESTING</a:t>
            </a:r>
            <a:br>
              <a:rPr lang="en-US" dirty="0" smtClean="0"/>
            </a:br>
            <a:endParaRPr lang="en-US" dirty="0" smtClean="0"/>
          </a:p>
        </p:txBody>
      </p:sp>
      <p:sp>
        <p:nvSpPr>
          <p:cNvPr id="24" name="object 26"/>
          <p:cNvSpPr/>
          <p:nvPr/>
        </p:nvSpPr>
        <p:spPr>
          <a:xfrm>
            <a:off x="4027728" y="4963161"/>
            <a:ext cx="2007770" cy="904240"/>
          </a:xfrm>
          <a:custGeom>
            <a:avLst/>
            <a:gdLst/>
            <a:ahLst/>
            <a:cxnLst/>
            <a:rect l="l" t="t" r="r" b="b"/>
            <a:pathLst>
              <a:path w="1506220" h="904239">
                <a:moveTo>
                  <a:pt x="0" y="903731"/>
                </a:moveTo>
                <a:lnTo>
                  <a:pt x="1505712" y="903731"/>
                </a:lnTo>
                <a:lnTo>
                  <a:pt x="1505712" y="0"/>
                </a:lnTo>
                <a:lnTo>
                  <a:pt x="0" y="0"/>
                </a:lnTo>
                <a:lnTo>
                  <a:pt x="0" y="903731"/>
                </a:lnTo>
                <a:close/>
              </a:path>
            </a:pathLst>
          </a:custGeom>
          <a:ln w="25907">
            <a:solidFill>
              <a:srgbClr val="FFFFFF"/>
            </a:solidFill>
          </a:ln>
        </p:spPr>
        <p:txBody>
          <a:bodyPr wrap="square" lIns="0" tIns="0" rIns="0" bIns="0" rtlCol="0"/>
          <a:lstStyle/>
          <a:p>
            <a:endParaRPr dirty="0"/>
          </a:p>
        </p:txBody>
      </p:sp>
      <p:sp>
        <p:nvSpPr>
          <p:cNvPr id="26" name="object 28"/>
          <p:cNvSpPr/>
          <p:nvPr/>
        </p:nvSpPr>
        <p:spPr>
          <a:xfrm>
            <a:off x="6233907" y="4963161"/>
            <a:ext cx="2007770" cy="904240"/>
          </a:xfrm>
          <a:custGeom>
            <a:avLst/>
            <a:gdLst/>
            <a:ahLst/>
            <a:cxnLst/>
            <a:rect l="l" t="t" r="r" b="b"/>
            <a:pathLst>
              <a:path w="1506220" h="904239">
                <a:moveTo>
                  <a:pt x="0" y="903731"/>
                </a:moveTo>
                <a:lnTo>
                  <a:pt x="1505712" y="903731"/>
                </a:lnTo>
                <a:lnTo>
                  <a:pt x="1505712" y="0"/>
                </a:lnTo>
                <a:lnTo>
                  <a:pt x="0" y="0"/>
                </a:lnTo>
                <a:lnTo>
                  <a:pt x="0" y="903731"/>
                </a:lnTo>
                <a:close/>
              </a:path>
            </a:pathLst>
          </a:custGeom>
          <a:ln w="25907">
            <a:solidFill>
              <a:srgbClr val="FFFFFF"/>
            </a:solidFill>
          </a:ln>
        </p:spPr>
        <p:txBody>
          <a:bodyPr wrap="square" lIns="0" tIns="0" rIns="0" bIns="0" rtlCol="0"/>
          <a:lstStyle/>
          <a:p>
            <a:endParaRPr dirty="0"/>
          </a:p>
        </p:txBody>
      </p:sp>
      <p:graphicFrame>
        <p:nvGraphicFramePr>
          <p:cNvPr id="29" name="Diagram 28"/>
          <p:cNvGraphicFramePr/>
          <p:nvPr>
            <p:extLst>
              <p:ext uri="{D42A27DB-BD31-4B8C-83A1-F6EECF244321}">
                <p14:modId xmlns:p14="http://schemas.microsoft.com/office/powerpoint/2010/main" val="759824006"/>
              </p:ext>
            </p:extLst>
          </p:nvPr>
        </p:nvGraphicFramePr>
        <p:xfrm>
          <a:off x="1999939" y="1736834"/>
          <a:ext cx="8125883" cy="4385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graphicEl>
                                              <a:dgm id="{6C84A1A4-3EDE-4973-B274-8B9EF41EFB9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graphicEl>
                                              <a:dgm id="{59B29865-6AE2-4B8B-A644-B4EEE461C7F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graphicEl>
                                              <a:dgm id="{FA4DB60F-CD2B-41D4-86DE-3BE4ABFC73A4}"/>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graphicEl>
                                              <a:dgm id="{CFDF47B7-935F-4DDA-A9C0-58DFA5303ED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graphicEl>
                                              <a:dgm id="{96B7957A-E057-44FB-B59B-039DD16680E8}"/>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graphicEl>
                                              <a:dgm id="{FE6BAF20-D012-4D05-B275-8AE7FBFC0141}"/>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graphicEl>
                                              <a:dgm id="{BE2FB3BE-4D59-40A2-916A-0B98E221EA3D}"/>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graphicEl>
                                              <a:dgm id="{65AC5834-A00B-4B78-AF9C-E0DF747285B0}"/>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graphicEl>
                                              <a:dgm id="{A2FD6DC3-7CE8-43C6-93EE-56E726F0D705}"/>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graphicEl>
                                              <a:dgm id="{27222848-DCB7-41D8-A7DB-70622187AD1F}"/>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graphicEl>
                                              <a:dgm id="{137D8B18-2579-491A-B040-8FA3AD6C448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uiExpand="1">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pPr>
              <a:spcBef>
                <a:spcPts val="1200"/>
              </a:spcBef>
            </a:pPr>
            <a:r>
              <a:rPr lang="en-US" dirty="0" smtClean="0"/>
              <a:t>Verifies the adequacy and effectiveness of controls and ensures the capability to prove the completeness of data processing results:</a:t>
            </a:r>
          </a:p>
          <a:p>
            <a:pPr lvl="1">
              <a:spcBef>
                <a:spcPts val="1200"/>
              </a:spcBef>
            </a:pPr>
            <a:r>
              <a:rPr lang="en-US" dirty="0" smtClean="0"/>
              <a:t>Their validity would have been verified during design.</a:t>
            </a:r>
          </a:p>
          <a:p>
            <a:pPr lvl="1">
              <a:spcBef>
                <a:spcPts val="1200"/>
              </a:spcBef>
            </a:pPr>
            <a:r>
              <a:rPr lang="en-US" dirty="0" smtClean="0"/>
              <a:t>This would have been normally carried out as part of System Testing once the primary application functions have stabilized.</a:t>
            </a:r>
          </a:p>
          <a:p>
            <a:pPr>
              <a:spcBef>
                <a:spcPts val="1200"/>
              </a:spcBef>
            </a:pPr>
            <a:endParaRPr lang="en-US" dirty="0"/>
          </a:p>
        </p:txBody>
      </p:sp>
      <p:sp>
        <p:nvSpPr>
          <p:cNvPr id="2" name="Title 1"/>
          <p:cNvSpPr>
            <a:spLocks noGrp="1"/>
          </p:cNvSpPr>
          <p:nvPr>
            <p:ph type="title"/>
          </p:nvPr>
        </p:nvSpPr>
        <p:spPr/>
        <p:txBody>
          <a:bodyPr/>
          <a:lstStyle/>
          <a:p>
            <a:r>
              <a:rPr lang="en-US" dirty="0" smtClean="0"/>
              <a:t>AUDIT AND CONTROLS TESTING</a:t>
            </a:r>
          </a:p>
        </p:txBody>
      </p:sp>
      <p:sp>
        <p:nvSpPr>
          <p:cNvPr id="7" name="object 16"/>
          <p:cNvSpPr txBox="1"/>
          <p:nvPr/>
        </p:nvSpPr>
        <p:spPr>
          <a:xfrm>
            <a:off x="1677656" y="4114800"/>
            <a:ext cx="10308022" cy="1569660"/>
          </a:xfrm>
          <a:prstGeom prst="rect">
            <a:avLst/>
          </a:prstGeom>
        </p:spPr>
        <p:txBody>
          <a:bodyPr vert="horz" wrap="square" lIns="0" tIns="0" rIns="0" bIns="0" rtlCol="0">
            <a:spAutoFit/>
          </a:bodyPr>
          <a:lstStyle/>
          <a:p>
            <a:pPr marL="1499443" indent="-297037">
              <a:lnSpc>
                <a:spcPct val="90000"/>
              </a:lnSpc>
              <a:spcBef>
                <a:spcPts val="1200"/>
              </a:spcBef>
              <a:buFont typeface="Wingdings"/>
              <a:buChar char=""/>
              <a:tabLst>
                <a:tab pos="1500236" algn="l"/>
              </a:tabLst>
            </a:pPr>
            <a:r>
              <a:rPr sz="2000" spc="-6" dirty="0">
                <a:cs typeface="Calibri"/>
              </a:rPr>
              <a:t>Inquiries of </a:t>
            </a:r>
            <a:r>
              <a:rPr sz="2000" spc="-12" dirty="0">
                <a:cs typeface="Calibri"/>
              </a:rPr>
              <a:t>appropriate management, </a:t>
            </a:r>
            <a:r>
              <a:rPr sz="2000" spc="-25" dirty="0">
                <a:cs typeface="Calibri"/>
              </a:rPr>
              <a:t>supervisor, </a:t>
            </a:r>
            <a:r>
              <a:rPr sz="2000" spc="-6" dirty="0">
                <a:cs typeface="Calibri"/>
              </a:rPr>
              <a:t>and </a:t>
            </a:r>
            <a:r>
              <a:rPr sz="2000" spc="-19" dirty="0">
                <a:cs typeface="Calibri"/>
              </a:rPr>
              <a:t>staff</a:t>
            </a:r>
            <a:r>
              <a:rPr sz="2000" spc="75" dirty="0">
                <a:cs typeface="Calibri"/>
              </a:rPr>
              <a:t> </a:t>
            </a:r>
            <a:r>
              <a:rPr sz="2000" spc="-12" dirty="0">
                <a:cs typeface="Calibri"/>
              </a:rPr>
              <a:t>personnel</a:t>
            </a:r>
            <a:endParaRPr sz="2000" dirty="0">
              <a:cs typeface="Calibri"/>
            </a:endParaRPr>
          </a:p>
          <a:p>
            <a:pPr marL="1499443" indent="-297037">
              <a:lnSpc>
                <a:spcPct val="90000"/>
              </a:lnSpc>
              <a:spcBef>
                <a:spcPts val="1200"/>
              </a:spcBef>
              <a:buFont typeface="Wingdings"/>
              <a:buChar char=""/>
              <a:tabLst>
                <a:tab pos="1500236" algn="l"/>
              </a:tabLst>
            </a:pPr>
            <a:r>
              <a:rPr sz="2000" spc="-6" dirty="0">
                <a:cs typeface="Calibri"/>
              </a:rPr>
              <a:t>Inspection of </a:t>
            </a:r>
            <a:r>
              <a:rPr sz="2000" spc="-12" dirty="0">
                <a:cs typeface="Calibri"/>
              </a:rPr>
              <a:t>documents, reports, </a:t>
            </a:r>
            <a:r>
              <a:rPr sz="2000" spc="-6" dirty="0">
                <a:cs typeface="Calibri"/>
              </a:rPr>
              <a:t>and </a:t>
            </a:r>
            <a:r>
              <a:rPr sz="2000" spc="-12" dirty="0">
                <a:cs typeface="Calibri"/>
              </a:rPr>
              <a:t>electronic</a:t>
            </a:r>
            <a:r>
              <a:rPr sz="2000" spc="156" dirty="0">
                <a:cs typeface="Calibri"/>
              </a:rPr>
              <a:t> </a:t>
            </a:r>
            <a:r>
              <a:rPr sz="2000" spc="-6" dirty="0">
                <a:cs typeface="Calibri"/>
              </a:rPr>
              <a:t>files</a:t>
            </a:r>
            <a:endParaRPr sz="2000" dirty="0">
              <a:cs typeface="Calibri"/>
            </a:endParaRPr>
          </a:p>
          <a:p>
            <a:pPr marL="1499443" indent="-297037">
              <a:lnSpc>
                <a:spcPct val="90000"/>
              </a:lnSpc>
              <a:spcBef>
                <a:spcPts val="1200"/>
              </a:spcBef>
              <a:buFont typeface="Wingdings"/>
              <a:buChar char=""/>
              <a:tabLst>
                <a:tab pos="1500236" algn="l"/>
              </a:tabLst>
            </a:pPr>
            <a:r>
              <a:rPr sz="2000" spc="-12" dirty="0">
                <a:cs typeface="Calibri"/>
              </a:rPr>
              <a:t>Observation </a:t>
            </a:r>
            <a:r>
              <a:rPr sz="2000" spc="-6" dirty="0">
                <a:cs typeface="Calibri"/>
              </a:rPr>
              <a:t>of the </a:t>
            </a:r>
            <a:r>
              <a:rPr sz="2000" spc="-12" dirty="0">
                <a:cs typeface="Calibri"/>
              </a:rPr>
              <a:t>application </a:t>
            </a:r>
            <a:r>
              <a:rPr sz="2000" spc="-6" dirty="0">
                <a:cs typeface="Calibri"/>
              </a:rPr>
              <a:t>of specific</a:t>
            </a:r>
            <a:r>
              <a:rPr sz="2000" spc="56" dirty="0">
                <a:cs typeface="Calibri"/>
              </a:rPr>
              <a:t> </a:t>
            </a:r>
            <a:r>
              <a:rPr sz="2000" spc="-19" dirty="0">
                <a:cs typeface="Calibri"/>
              </a:rPr>
              <a:t>controls</a:t>
            </a:r>
            <a:endParaRPr sz="2000" dirty="0">
              <a:cs typeface="Calibri"/>
            </a:endParaRPr>
          </a:p>
          <a:p>
            <a:pPr marL="1499443" indent="-297037">
              <a:lnSpc>
                <a:spcPct val="90000"/>
              </a:lnSpc>
              <a:spcBef>
                <a:spcPts val="1200"/>
              </a:spcBef>
              <a:buFont typeface="Wingdings"/>
              <a:buChar char=""/>
              <a:tabLst>
                <a:tab pos="1500236" algn="l"/>
              </a:tabLst>
            </a:pPr>
            <a:r>
              <a:rPr sz="2000" spc="-12" dirty="0">
                <a:cs typeface="Calibri"/>
              </a:rPr>
              <a:t>Re-performance </a:t>
            </a:r>
            <a:r>
              <a:rPr sz="2000" spc="-6" dirty="0">
                <a:cs typeface="Calibri"/>
              </a:rPr>
              <a:t>of the application of the </a:t>
            </a:r>
            <a:r>
              <a:rPr sz="2000" spc="-19" dirty="0">
                <a:cs typeface="Calibri"/>
              </a:rPr>
              <a:t>control </a:t>
            </a:r>
            <a:r>
              <a:rPr sz="2000" spc="-12" dirty="0">
                <a:cs typeface="Calibri"/>
              </a:rPr>
              <a:t>by </a:t>
            </a:r>
            <a:r>
              <a:rPr sz="2000" spc="-6" dirty="0">
                <a:cs typeface="Calibri"/>
              </a:rPr>
              <a:t>the</a:t>
            </a:r>
            <a:r>
              <a:rPr sz="2000" spc="175" dirty="0">
                <a:cs typeface="Calibri"/>
              </a:rPr>
              <a:t> </a:t>
            </a:r>
            <a:r>
              <a:rPr sz="2000" spc="-12" dirty="0">
                <a:cs typeface="Calibri"/>
              </a:rPr>
              <a:t>auditors</a:t>
            </a:r>
            <a:endParaRPr sz="2000" dirty="0">
              <a:cs typeface="Calibri"/>
            </a:endParaRPr>
          </a:p>
        </p:txBody>
      </p:sp>
      <p:sp>
        <p:nvSpPr>
          <p:cNvPr id="8" name="object 17"/>
          <p:cNvSpPr/>
          <p:nvPr/>
        </p:nvSpPr>
        <p:spPr>
          <a:xfrm>
            <a:off x="760412" y="4191000"/>
            <a:ext cx="1920501" cy="1323352"/>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TESTING</a:t>
            </a:r>
            <a:br>
              <a:rPr lang="en-US" dirty="0" smtClean="0"/>
            </a:br>
            <a:endParaRPr lang="en-US" dirty="0"/>
          </a:p>
        </p:txBody>
      </p:sp>
      <p:sp>
        <p:nvSpPr>
          <p:cNvPr id="6" name="object 13"/>
          <p:cNvSpPr txBox="1"/>
          <p:nvPr/>
        </p:nvSpPr>
        <p:spPr>
          <a:xfrm>
            <a:off x="760412" y="2514600"/>
            <a:ext cx="9296400" cy="914400"/>
          </a:xfrm>
          <a:prstGeom prst="rect">
            <a:avLst/>
          </a:prstGeom>
          <a:solidFill>
            <a:srgbClr val="004264"/>
          </a:solidFill>
        </p:spPr>
        <p:txBody>
          <a:bodyPr vert="horz" wrap="square" lIns="0" tIns="135449" rIns="0" bIns="0" rtlCol="0" anchor="ctr">
            <a:spAutoFit/>
          </a:bodyPr>
          <a:lstStyle/>
          <a:p>
            <a:pPr marL="400010" marR="396050" indent="-1584" algn="ctr">
              <a:lnSpc>
                <a:spcPct val="100200"/>
              </a:lnSpc>
              <a:spcBef>
                <a:spcPts val="1067"/>
              </a:spcBef>
            </a:pPr>
            <a:r>
              <a:rPr sz="2000" spc="-6" dirty="0">
                <a:solidFill>
                  <a:srgbClr val="FFFFFF"/>
                </a:solidFill>
                <a:cs typeface="Calibri"/>
              </a:rPr>
              <a:t>Most programs that are </a:t>
            </a:r>
            <a:r>
              <a:rPr sz="2000" spc="-12" dirty="0">
                <a:solidFill>
                  <a:srgbClr val="FFFFFF"/>
                </a:solidFill>
                <a:cs typeface="Calibri"/>
              </a:rPr>
              <a:t>developed </a:t>
            </a:r>
            <a:r>
              <a:rPr sz="2000" spc="-6" dirty="0">
                <a:solidFill>
                  <a:srgbClr val="FFFFFF"/>
                </a:solidFill>
                <a:cs typeface="Calibri"/>
              </a:rPr>
              <a:t>for </a:t>
            </a:r>
            <a:r>
              <a:rPr sz="2000" spc="-6" dirty="0" smtClean="0">
                <a:solidFill>
                  <a:srgbClr val="FFFFFF"/>
                </a:solidFill>
                <a:cs typeface="Calibri"/>
              </a:rPr>
              <a:t>conversion</a:t>
            </a:r>
            <a:r>
              <a:rPr lang="en-US" sz="2000" spc="-6" dirty="0" smtClean="0">
                <a:solidFill>
                  <a:srgbClr val="FFFFFF"/>
                </a:solidFill>
                <a:cs typeface="Calibri"/>
              </a:rPr>
              <a:t> </a:t>
            </a:r>
            <a:r>
              <a:rPr sz="2000" spc="-12" dirty="0" smtClean="0">
                <a:solidFill>
                  <a:srgbClr val="FFFFFF"/>
                </a:solidFill>
                <a:cs typeface="Calibri"/>
              </a:rPr>
              <a:t>purposes </a:t>
            </a:r>
            <a:r>
              <a:rPr sz="2000" spc="-6" dirty="0">
                <a:solidFill>
                  <a:srgbClr val="FFFFFF"/>
                </a:solidFill>
                <a:cs typeface="Calibri"/>
              </a:rPr>
              <a:t>are </a:t>
            </a:r>
            <a:r>
              <a:rPr sz="2000" spc="-12" dirty="0">
                <a:solidFill>
                  <a:srgbClr val="FFFFFF"/>
                </a:solidFill>
                <a:cs typeface="Calibri"/>
              </a:rPr>
              <a:t>not </a:t>
            </a:r>
            <a:r>
              <a:rPr sz="2000" spc="-6" dirty="0">
                <a:solidFill>
                  <a:srgbClr val="FFFFFF"/>
                </a:solidFill>
                <a:cs typeface="Calibri"/>
              </a:rPr>
              <a:t>totally </a:t>
            </a:r>
            <a:r>
              <a:rPr sz="2000" spc="-12" dirty="0">
                <a:solidFill>
                  <a:srgbClr val="FFFFFF"/>
                </a:solidFill>
                <a:cs typeface="Calibri"/>
              </a:rPr>
              <a:t>new. </a:t>
            </a:r>
            <a:r>
              <a:rPr sz="2000" spc="-6" dirty="0">
                <a:solidFill>
                  <a:srgbClr val="FFFFFF"/>
                </a:solidFill>
                <a:cs typeface="Calibri"/>
              </a:rPr>
              <a:t>They are </a:t>
            </a:r>
            <a:r>
              <a:rPr sz="2000" spc="-6" dirty="0" smtClean="0">
                <a:solidFill>
                  <a:srgbClr val="FFFFFF"/>
                </a:solidFill>
                <a:cs typeface="Calibri"/>
              </a:rPr>
              <a:t>often</a:t>
            </a:r>
            <a:r>
              <a:rPr lang="en-US" sz="2000" spc="-6" dirty="0" smtClean="0">
                <a:solidFill>
                  <a:srgbClr val="FFFFFF"/>
                </a:solidFill>
                <a:cs typeface="Calibri"/>
              </a:rPr>
              <a:t> </a:t>
            </a:r>
            <a:r>
              <a:rPr sz="2000" spc="-6" dirty="0" smtClean="0">
                <a:solidFill>
                  <a:srgbClr val="FFFFFF"/>
                </a:solidFill>
                <a:cs typeface="Calibri"/>
              </a:rPr>
              <a:t>enhancements </a:t>
            </a:r>
            <a:r>
              <a:rPr sz="2000" spc="-6" dirty="0">
                <a:solidFill>
                  <a:srgbClr val="FFFFFF"/>
                </a:solidFill>
                <a:cs typeface="Calibri"/>
              </a:rPr>
              <a:t>or replacements for old, deficient, </a:t>
            </a:r>
            <a:r>
              <a:rPr sz="2000" spc="-12" dirty="0" smtClean="0">
                <a:solidFill>
                  <a:srgbClr val="FFFFFF"/>
                </a:solidFill>
                <a:cs typeface="Calibri"/>
              </a:rPr>
              <a:t>or</a:t>
            </a:r>
            <a:r>
              <a:rPr lang="en-US" sz="2000" spc="-12" dirty="0" smtClean="0">
                <a:solidFill>
                  <a:srgbClr val="FFFFFF"/>
                </a:solidFill>
                <a:cs typeface="Calibri"/>
              </a:rPr>
              <a:t> </a:t>
            </a:r>
            <a:r>
              <a:rPr sz="2000" spc="-6" dirty="0" smtClean="0">
                <a:solidFill>
                  <a:srgbClr val="FFFFFF"/>
                </a:solidFill>
                <a:cs typeface="Calibri"/>
              </a:rPr>
              <a:t>manual</a:t>
            </a:r>
            <a:r>
              <a:rPr sz="2000" spc="-106" dirty="0" smtClean="0">
                <a:solidFill>
                  <a:srgbClr val="FFFFFF"/>
                </a:solidFill>
                <a:cs typeface="Calibri"/>
              </a:rPr>
              <a:t> </a:t>
            </a:r>
            <a:r>
              <a:rPr sz="2000" spc="-12" dirty="0">
                <a:solidFill>
                  <a:srgbClr val="FFFFFF"/>
                </a:solidFill>
                <a:cs typeface="Calibri"/>
              </a:rPr>
              <a:t>systems</a:t>
            </a:r>
            <a:r>
              <a:rPr sz="2000" spc="-12" dirty="0" smtClean="0">
                <a:solidFill>
                  <a:srgbClr val="FFFFFF"/>
                </a:solidFill>
                <a:cs typeface="Calibri"/>
              </a:rPr>
              <a:t>.</a:t>
            </a:r>
            <a:endParaRPr lang="en-US" sz="2000" spc="-12" dirty="0" smtClean="0">
              <a:solidFill>
                <a:srgbClr val="FFFFFF"/>
              </a:solidFill>
              <a:cs typeface="Calibri"/>
            </a:endParaRPr>
          </a:p>
        </p:txBody>
      </p:sp>
      <p:sp>
        <p:nvSpPr>
          <p:cNvPr id="7" name="object 17"/>
          <p:cNvSpPr txBox="1"/>
          <p:nvPr/>
        </p:nvSpPr>
        <p:spPr>
          <a:xfrm>
            <a:off x="3884612" y="3505200"/>
            <a:ext cx="7543800" cy="731520"/>
          </a:xfrm>
          <a:prstGeom prst="rect">
            <a:avLst/>
          </a:prstGeom>
          <a:solidFill>
            <a:srgbClr val="009900"/>
          </a:solidFill>
        </p:spPr>
        <p:txBody>
          <a:bodyPr vert="horz" wrap="square" lIns="0" tIns="0" rIns="0" bIns="0" rtlCol="0" anchor="ctr">
            <a:spAutoFit/>
          </a:bodyPr>
          <a:lstStyle/>
          <a:p>
            <a:pPr marR="357237" algn="ctr">
              <a:lnSpc>
                <a:spcPct val="100600"/>
              </a:lnSpc>
              <a:spcBef>
                <a:spcPts val="1166"/>
              </a:spcBef>
            </a:pPr>
            <a:r>
              <a:rPr sz="2000" spc="-6" smtClean="0">
                <a:solidFill>
                  <a:srgbClr val="FFFFFF"/>
                </a:solidFill>
                <a:cs typeface="Calibri"/>
              </a:rPr>
              <a:t>The </a:t>
            </a:r>
            <a:r>
              <a:rPr sz="2000" spc="-12" dirty="0">
                <a:solidFill>
                  <a:srgbClr val="FFFFFF"/>
                </a:solidFill>
                <a:cs typeface="Calibri"/>
              </a:rPr>
              <a:t>conversion </a:t>
            </a:r>
            <a:r>
              <a:rPr sz="2000" spc="-6" dirty="0">
                <a:solidFill>
                  <a:srgbClr val="FFFFFF"/>
                </a:solidFill>
                <a:cs typeface="Calibri"/>
              </a:rPr>
              <a:t>may </a:t>
            </a:r>
            <a:r>
              <a:rPr sz="2000" spc="-12" dirty="0">
                <a:solidFill>
                  <a:srgbClr val="FFFFFF"/>
                </a:solidFill>
                <a:cs typeface="Calibri"/>
              </a:rPr>
              <a:t>involve </a:t>
            </a:r>
            <a:r>
              <a:rPr sz="2000" spc="-6" dirty="0">
                <a:solidFill>
                  <a:srgbClr val="FFFFFF"/>
                </a:solidFill>
                <a:cs typeface="Calibri"/>
              </a:rPr>
              <a:t>files, databases, </a:t>
            </a:r>
            <a:r>
              <a:rPr sz="2000" spc="-12">
                <a:solidFill>
                  <a:srgbClr val="FFFFFF"/>
                </a:solidFill>
                <a:cs typeface="Calibri"/>
              </a:rPr>
              <a:t>screens</a:t>
            </a:r>
            <a:r>
              <a:rPr sz="2000" spc="-12" smtClean="0">
                <a:solidFill>
                  <a:srgbClr val="FFFFFF"/>
                </a:solidFill>
                <a:cs typeface="Calibri"/>
              </a:rPr>
              <a:t>,</a:t>
            </a:r>
            <a:r>
              <a:rPr lang="en-US" sz="2000" spc="-12" dirty="0" smtClean="0">
                <a:solidFill>
                  <a:srgbClr val="FFFFFF"/>
                </a:solidFill>
                <a:cs typeface="Calibri"/>
              </a:rPr>
              <a:t> </a:t>
            </a:r>
            <a:r>
              <a:rPr sz="2000" spc="-6" smtClean="0">
                <a:solidFill>
                  <a:srgbClr val="FFFFFF"/>
                </a:solidFill>
                <a:cs typeface="Calibri"/>
              </a:rPr>
              <a:t>report</a:t>
            </a:r>
            <a:r>
              <a:rPr lang="en-US" sz="2000" spc="-6" dirty="0" smtClean="0">
                <a:solidFill>
                  <a:srgbClr val="FFFFFF"/>
                </a:solidFill>
                <a:cs typeface="Calibri"/>
              </a:rPr>
              <a:t> </a:t>
            </a:r>
            <a:r>
              <a:rPr sz="2000" spc="-6" smtClean="0">
                <a:solidFill>
                  <a:srgbClr val="FFFFFF"/>
                </a:solidFill>
                <a:cs typeface="Calibri"/>
              </a:rPr>
              <a:t>formats</a:t>
            </a:r>
            <a:r>
              <a:rPr sz="2000" spc="-6" dirty="0">
                <a:solidFill>
                  <a:srgbClr val="FFFFFF"/>
                </a:solidFill>
                <a:cs typeface="Calibri"/>
              </a:rPr>
              <a:t>, and so</a:t>
            </a:r>
            <a:r>
              <a:rPr sz="2000" spc="-19" dirty="0">
                <a:solidFill>
                  <a:srgbClr val="FFFFFF"/>
                </a:solidFill>
                <a:cs typeface="Calibri"/>
              </a:rPr>
              <a:t> </a:t>
            </a:r>
            <a:r>
              <a:rPr sz="2000" spc="-12">
                <a:solidFill>
                  <a:srgbClr val="FFFFFF"/>
                </a:solidFill>
                <a:cs typeface="Calibri"/>
              </a:rPr>
              <a:t>on</a:t>
            </a:r>
            <a:r>
              <a:rPr sz="2000" spc="-12" smtClean="0">
                <a:solidFill>
                  <a:srgbClr val="FFFFFF"/>
                </a:solidFill>
                <a:cs typeface="Calibri"/>
              </a:rPr>
              <a:t>.</a:t>
            </a:r>
          </a:p>
        </p:txBody>
      </p:sp>
      <p:grpSp>
        <p:nvGrpSpPr>
          <p:cNvPr id="11" name="Group 10"/>
          <p:cNvGrpSpPr/>
          <p:nvPr/>
        </p:nvGrpSpPr>
        <p:grpSpPr>
          <a:xfrm>
            <a:off x="836612" y="4495800"/>
            <a:ext cx="1878264" cy="1331595"/>
            <a:chOff x="836612" y="4495800"/>
            <a:chExt cx="1878264" cy="1331595"/>
          </a:xfrm>
        </p:grpSpPr>
        <p:sp>
          <p:nvSpPr>
            <p:cNvPr id="8" name="object 22"/>
            <p:cNvSpPr/>
            <p:nvPr/>
          </p:nvSpPr>
          <p:spPr>
            <a:xfrm>
              <a:off x="836612" y="4495800"/>
              <a:ext cx="1878264" cy="1331595"/>
            </a:xfrm>
            <a:custGeom>
              <a:avLst/>
              <a:gdLst/>
              <a:ahLst/>
              <a:cxnLst/>
              <a:rect l="l" t="t" r="r" b="b"/>
              <a:pathLst>
                <a:path w="1409065" h="1331595">
                  <a:moveTo>
                    <a:pt x="1057198" y="0"/>
                  </a:moveTo>
                  <a:lnTo>
                    <a:pt x="0" y="869562"/>
                  </a:lnTo>
                  <a:lnTo>
                    <a:pt x="0" y="953610"/>
                  </a:lnTo>
                  <a:lnTo>
                    <a:pt x="310679" y="1331340"/>
                  </a:lnTo>
                  <a:lnTo>
                    <a:pt x="1409064" y="427862"/>
                  </a:lnTo>
                  <a:lnTo>
                    <a:pt x="1057198" y="0"/>
                  </a:lnTo>
                  <a:close/>
                </a:path>
              </a:pathLst>
            </a:custGeom>
            <a:solidFill>
              <a:srgbClr val="FFFF00"/>
            </a:solidFill>
          </p:spPr>
          <p:txBody>
            <a:bodyPr wrap="square" lIns="0" tIns="0" rIns="0" bIns="0" rtlCol="0"/>
            <a:lstStyle/>
            <a:p>
              <a:endParaRPr dirty="0"/>
            </a:p>
          </p:txBody>
        </p:sp>
        <p:sp>
          <p:nvSpPr>
            <p:cNvPr id="9" name="object 23"/>
            <p:cNvSpPr/>
            <p:nvPr/>
          </p:nvSpPr>
          <p:spPr>
            <a:xfrm>
              <a:off x="1141412" y="4800600"/>
              <a:ext cx="1180792" cy="725170"/>
            </a:xfrm>
            <a:custGeom>
              <a:avLst/>
              <a:gdLst/>
              <a:ahLst/>
              <a:cxnLst/>
              <a:rect l="l" t="t" r="r" b="b"/>
              <a:pathLst>
                <a:path w="885825" h="725170">
                  <a:moveTo>
                    <a:pt x="78308" y="515620"/>
                  </a:moveTo>
                  <a:lnTo>
                    <a:pt x="75311" y="515620"/>
                  </a:lnTo>
                  <a:lnTo>
                    <a:pt x="4127" y="575310"/>
                  </a:lnTo>
                  <a:lnTo>
                    <a:pt x="2362" y="576580"/>
                  </a:lnTo>
                  <a:lnTo>
                    <a:pt x="1193" y="577850"/>
                  </a:lnTo>
                  <a:lnTo>
                    <a:pt x="0" y="582930"/>
                  </a:lnTo>
                  <a:lnTo>
                    <a:pt x="927" y="585470"/>
                  </a:lnTo>
                  <a:lnTo>
                    <a:pt x="3390" y="589280"/>
                  </a:lnTo>
                  <a:lnTo>
                    <a:pt x="112483" y="721360"/>
                  </a:lnTo>
                  <a:lnTo>
                    <a:pt x="114947" y="723900"/>
                  </a:lnTo>
                  <a:lnTo>
                    <a:pt x="117449" y="725170"/>
                  </a:lnTo>
                  <a:lnTo>
                    <a:pt x="124701" y="725170"/>
                  </a:lnTo>
                  <a:lnTo>
                    <a:pt x="126466" y="723900"/>
                  </a:lnTo>
                  <a:lnTo>
                    <a:pt x="158629" y="697230"/>
                  </a:lnTo>
                  <a:lnTo>
                    <a:pt x="125361" y="697230"/>
                  </a:lnTo>
                  <a:lnTo>
                    <a:pt x="81584" y="643890"/>
                  </a:lnTo>
                  <a:lnTo>
                    <a:pt x="101476" y="627380"/>
                  </a:lnTo>
                  <a:lnTo>
                    <a:pt x="68440" y="627380"/>
                  </a:lnTo>
                  <a:lnTo>
                    <a:pt x="30060" y="580390"/>
                  </a:lnTo>
                  <a:lnTo>
                    <a:pt x="88226" y="533400"/>
                  </a:lnTo>
                  <a:lnTo>
                    <a:pt x="88836" y="532130"/>
                  </a:lnTo>
                  <a:lnTo>
                    <a:pt x="89268" y="532130"/>
                  </a:lnTo>
                  <a:lnTo>
                    <a:pt x="89763" y="530860"/>
                  </a:lnTo>
                  <a:lnTo>
                    <a:pt x="89763" y="529590"/>
                  </a:lnTo>
                  <a:lnTo>
                    <a:pt x="88861" y="527050"/>
                  </a:lnTo>
                  <a:lnTo>
                    <a:pt x="87541" y="524510"/>
                  </a:lnTo>
                  <a:lnTo>
                    <a:pt x="86652" y="523240"/>
                  </a:lnTo>
                  <a:lnTo>
                    <a:pt x="84251" y="520700"/>
                  </a:lnTo>
                  <a:lnTo>
                    <a:pt x="83096" y="519430"/>
                  </a:lnTo>
                  <a:lnTo>
                    <a:pt x="81013" y="516890"/>
                  </a:lnTo>
                  <a:lnTo>
                    <a:pt x="79184" y="516890"/>
                  </a:lnTo>
                  <a:lnTo>
                    <a:pt x="78308" y="515620"/>
                  </a:lnTo>
                  <a:close/>
                </a:path>
                <a:path w="885825" h="725170">
                  <a:moveTo>
                    <a:pt x="189788" y="647700"/>
                  </a:moveTo>
                  <a:lnTo>
                    <a:pt x="184937" y="647700"/>
                  </a:lnTo>
                  <a:lnTo>
                    <a:pt x="125361" y="697230"/>
                  </a:lnTo>
                  <a:lnTo>
                    <a:pt x="158629" y="697230"/>
                  </a:lnTo>
                  <a:lnTo>
                    <a:pt x="198450" y="664210"/>
                  </a:lnTo>
                  <a:lnTo>
                    <a:pt x="198882" y="664210"/>
                  </a:lnTo>
                  <a:lnTo>
                    <a:pt x="199377" y="661670"/>
                  </a:lnTo>
                  <a:lnTo>
                    <a:pt x="199034" y="659130"/>
                  </a:lnTo>
                  <a:lnTo>
                    <a:pt x="198602" y="657860"/>
                  </a:lnTo>
                  <a:lnTo>
                    <a:pt x="197205" y="655320"/>
                  </a:lnTo>
                  <a:lnTo>
                    <a:pt x="196291" y="655320"/>
                  </a:lnTo>
                  <a:lnTo>
                    <a:pt x="195148" y="652780"/>
                  </a:lnTo>
                  <a:lnTo>
                    <a:pt x="193890" y="651510"/>
                  </a:lnTo>
                  <a:lnTo>
                    <a:pt x="192760" y="650240"/>
                  </a:lnTo>
                  <a:lnTo>
                    <a:pt x="190754" y="648970"/>
                  </a:lnTo>
                  <a:lnTo>
                    <a:pt x="189788" y="647700"/>
                  </a:lnTo>
                  <a:close/>
                </a:path>
                <a:path w="885825" h="725170">
                  <a:moveTo>
                    <a:pt x="222072" y="464820"/>
                  </a:moveTo>
                  <a:lnTo>
                    <a:pt x="217360" y="464820"/>
                  </a:lnTo>
                  <a:lnTo>
                    <a:pt x="214274" y="467360"/>
                  </a:lnTo>
                  <a:lnTo>
                    <a:pt x="212394" y="468630"/>
                  </a:lnTo>
                  <a:lnTo>
                    <a:pt x="210172" y="469900"/>
                  </a:lnTo>
                  <a:lnTo>
                    <a:pt x="208102" y="472440"/>
                  </a:lnTo>
                  <a:lnTo>
                    <a:pt x="206514" y="473710"/>
                  </a:lnTo>
                  <a:lnTo>
                    <a:pt x="205422" y="474980"/>
                  </a:lnTo>
                  <a:lnTo>
                    <a:pt x="204330" y="474980"/>
                  </a:lnTo>
                  <a:lnTo>
                    <a:pt x="203568" y="476250"/>
                  </a:lnTo>
                  <a:lnTo>
                    <a:pt x="202704" y="478790"/>
                  </a:lnTo>
                  <a:lnTo>
                    <a:pt x="202463" y="478790"/>
                  </a:lnTo>
                  <a:lnTo>
                    <a:pt x="202399" y="481330"/>
                  </a:lnTo>
                  <a:lnTo>
                    <a:pt x="210159" y="539750"/>
                  </a:lnTo>
                  <a:lnTo>
                    <a:pt x="135128" y="539750"/>
                  </a:lnTo>
                  <a:lnTo>
                    <a:pt x="136613" y="541020"/>
                  </a:lnTo>
                  <a:lnTo>
                    <a:pt x="207073" y="563880"/>
                  </a:lnTo>
                  <a:lnTo>
                    <a:pt x="216585" y="642620"/>
                  </a:lnTo>
                  <a:lnTo>
                    <a:pt x="216954" y="643890"/>
                  </a:lnTo>
                  <a:lnTo>
                    <a:pt x="217512" y="645160"/>
                  </a:lnTo>
                  <a:lnTo>
                    <a:pt x="222237" y="645160"/>
                  </a:lnTo>
                  <a:lnTo>
                    <a:pt x="225386" y="642620"/>
                  </a:lnTo>
                  <a:lnTo>
                    <a:pt x="227279" y="641350"/>
                  </a:lnTo>
                  <a:lnTo>
                    <a:pt x="229501" y="640080"/>
                  </a:lnTo>
                  <a:lnTo>
                    <a:pt x="233324" y="636270"/>
                  </a:lnTo>
                  <a:lnTo>
                    <a:pt x="235750" y="633730"/>
                  </a:lnTo>
                  <a:lnTo>
                    <a:pt x="236639" y="633730"/>
                  </a:lnTo>
                  <a:lnTo>
                    <a:pt x="237807" y="631190"/>
                  </a:lnTo>
                  <a:lnTo>
                    <a:pt x="238137" y="629920"/>
                  </a:lnTo>
                  <a:lnTo>
                    <a:pt x="238290" y="628650"/>
                  </a:lnTo>
                  <a:lnTo>
                    <a:pt x="238125" y="627380"/>
                  </a:lnTo>
                  <a:lnTo>
                    <a:pt x="229082" y="566420"/>
                  </a:lnTo>
                  <a:lnTo>
                    <a:pt x="306501" y="566420"/>
                  </a:lnTo>
                  <a:lnTo>
                    <a:pt x="232575" y="542290"/>
                  </a:lnTo>
                  <a:lnTo>
                    <a:pt x="223278" y="468630"/>
                  </a:lnTo>
                  <a:lnTo>
                    <a:pt x="223024" y="467360"/>
                  </a:lnTo>
                  <a:lnTo>
                    <a:pt x="222618" y="466090"/>
                  </a:lnTo>
                  <a:lnTo>
                    <a:pt x="222072" y="464820"/>
                  </a:lnTo>
                  <a:close/>
                </a:path>
                <a:path w="885825" h="725170">
                  <a:moveTo>
                    <a:pt x="122021" y="585470"/>
                  </a:moveTo>
                  <a:lnTo>
                    <a:pt x="119646" y="585470"/>
                  </a:lnTo>
                  <a:lnTo>
                    <a:pt x="118948" y="586740"/>
                  </a:lnTo>
                  <a:lnTo>
                    <a:pt x="68440" y="627380"/>
                  </a:lnTo>
                  <a:lnTo>
                    <a:pt x="101476" y="627380"/>
                  </a:lnTo>
                  <a:lnTo>
                    <a:pt x="132080" y="601980"/>
                  </a:lnTo>
                  <a:lnTo>
                    <a:pt x="132524" y="601980"/>
                  </a:lnTo>
                  <a:lnTo>
                    <a:pt x="132803" y="600710"/>
                  </a:lnTo>
                  <a:lnTo>
                    <a:pt x="133083" y="600710"/>
                  </a:lnTo>
                  <a:lnTo>
                    <a:pt x="133146" y="599440"/>
                  </a:lnTo>
                  <a:lnTo>
                    <a:pt x="127850" y="590550"/>
                  </a:lnTo>
                  <a:lnTo>
                    <a:pt x="126733" y="589280"/>
                  </a:lnTo>
                  <a:lnTo>
                    <a:pt x="124663" y="586740"/>
                  </a:lnTo>
                  <a:lnTo>
                    <a:pt x="123723" y="586740"/>
                  </a:lnTo>
                  <a:lnTo>
                    <a:pt x="122021" y="585470"/>
                  </a:lnTo>
                  <a:close/>
                </a:path>
                <a:path w="885825" h="725170">
                  <a:moveTo>
                    <a:pt x="306501" y="566420"/>
                  </a:moveTo>
                  <a:lnTo>
                    <a:pt x="229082" y="566420"/>
                  </a:lnTo>
                  <a:lnTo>
                    <a:pt x="287667" y="586740"/>
                  </a:lnTo>
                  <a:lnTo>
                    <a:pt x="293649" y="586740"/>
                  </a:lnTo>
                  <a:lnTo>
                    <a:pt x="294881" y="585470"/>
                  </a:lnTo>
                  <a:lnTo>
                    <a:pt x="297751" y="582930"/>
                  </a:lnTo>
                  <a:lnTo>
                    <a:pt x="299618" y="581660"/>
                  </a:lnTo>
                  <a:lnTo>
                    <a:pt x="301917" y="580390"/>
                  </a:lnTo>
                  <a:lnTo>
                    <a:pt x="304291" y="577850"/>
                  </a:lnTo>
                  <a:lnTo>
                    <a:pt x="306146" y="576580"/>
                  </a:lnTo>
                  <a:lnTo>
                    <a:pt x="308825" y="574040"/>
                  </a:lnTo>
                  <a:lnTo>
                    <a:pt x="309664" y="572770"/>
                  </a:lnTo>
                  <a:lnTo>
                    <a:pt x="310362" y="570230"/>
                  </a:lnTo>
                  <a:lnTo>
                    <a:pt x="309041" y="567690"/>
                  </a:lnTo>
                  <a:lnTo>
                    <a:pt x="308000" y="567690"/>
                  </a:lnTo>
                  <a:lnTo>
                    <a:pt x="306501" y="566420"/>
                  </a:lnTo>
                  <a:close/>
                </a:path>
                <a:path w="885825" h="725170">
                  <a:moveTo>
                    <a:pt x="350333" y="421640"/>
                  </a:moveTo>
                  <a:lnTo>
                    <a:pt x="306171" y="421640"/>
                  </a:lnTo>
                  <a:lnTo>
                    <a:pt x="313270" y="422910"/>
                  </a:lnTo>
                  <a:lnTo>
                    <a:pt x="316725" y="424180"/>
                  </a:lnTo>
                  <a:lnTo>
                    <a:pt x="323456" y="429260"/>
                  </a:lnTo>
                  <a:lnTo>
                    <a:pt x="326771" y="431800"/>
                  </a:lnTo>
                  <a:lnTo>
                    <a:pt x="336664" y="443230"/>
                  </a:lnTo>
                  <a:lnTo>
                    <a:pt x="322414" y="455930"/>
                  </a:lnTo>
                  <a:lnTo>
                    <a:pt x="316643" y="461010"/>
                  </a:lnTo>
                  <a:lnTo>
                    <a:pt x="311388" y="466090"/>
                  </a:lnTo>
                  <a:lnTo>
                    <a:pt x="289255" y="501650"/>
                  </a:lnTo>
                  <a:lnTo>
                    <a:pt x="288772" y="508000"/>
                  </a:lnTo>
                  <a:lnTo>
                    <a:pt x="291084" y="520700"/>
                  </a:lnTo>
                  <a:lnTo>
                    <a:pt x="294055" y="527050"/>
                  </a:lnTo>
                  <a:lnTo>
                    <a:pt x="298843" y="532130"/>
                  </a:lnTo>
                  <a:lnTo>
                    <a:pt x="302945" y="537210"/>
                  </a:lnTo>
                  <a:lnTo>
                    <a:pt x="307454" y="541020"/>
                  </a:lnTo>
                  <a:lnTo>
                    <a:pt x="317334" y="546100"/>
                  </a:lnTo>
                  <a:lnTo>
                    <a:pt x="322465" y="547370"/>
                  </a:lnTo>
                  <a:lnTo>
                    <a:pt x="333082" y="547370"/>
                  </a:lnTo>
                  <a:lnTo>
                    <a:pt x="366814" y="529590"/>
                  </a:lnTo>
                  <a:lnTo>
                    <a:pt x="370644" y="524510"/>
                  </a:lnTo>
                  <a:lnTo>
                    <a:pt x="327139" y="524510"/>
                  </a:lnTo>
                  <a:lnTo>
                    <a:pt x="321919" y="520700"/>
                  </a:lnTo>
                  <a:lnTo>
                    <a:pt x="317512" y="515620"/>
                  </a:lnTo>
                  <a:lnTo>
                    <a:pt x="314934" y="513080"/>
                  </a:lnTo>
                  <a:lnTo>
                    <a:pt x="313232" y="509270"/>
                  </a:lnTo>
                  <a:lnTo>
                    <a:pt x="311645" y="502920"/>
                  </a:lnTo>
                  <a:lnTo>
                    <a:pt x="311797" y="499110"/>
                  </a:lnTo>
                  <a:lnTo>
                    <a:pt x="314020" y="491490"/>
                  </a:lnTo>
                  <a:lnTo>
                    <a:pt x="316128" y="487680"/>
                  </a:lnTo>
                  <a:lnTo>
                    <a:pt x="322338" y="478790"/>
                  </a:lnTo>
                  <a:lnTo>
                    <a:pt x="326504" y="474980"/>
                  </a:lnTo>
                  <a:lnTo>
                    <a:pt x="331711" y="471170"/>
                  </a:lnTo>
                  <a:lnTo>
                    <a:pt x="347916" y="457200"/>
                  </a:lnTo>
                  <a:lnTo>
                    <a:pt x="379544" y="457200"/>
                  </a:lnTo>
                  <a:lnTo>
                    <a:pt x="350333" y="421640"/>
                  </a:lnTo>
                  <a:close/>
                </a:path>
                <a:path w="885825" h="725170">
                  <a:moveTo>
                    <a:pt x="153454" y="520700"/>
                  </a:moveTo>
                  <a:lnTo>
                    <a:pt x="149313" y="520700"/>
                  </a:lnTo>
                  <a:lnTo>
                    <a:pt x="148120" y="521970"/>
                  </a:lnTo>
                  <a:lnTo>
                    <a:pt x="145249" y="524510"/>
                  </a:lnTo>
                  <a:lnTo>
                    <a:pt x="143421" y="525780"/>
                  </a:lnTo>
                  <a:lnTo>
                    <a:pt x="141198" y="527050"/>
                  </a:lnTo>
                  <a:lnTo>
                    <a:pt x="138747" y="529590"/>
                  </a:lnTo>
                  <a:lnTo>
                    <a:pt x="135470" y="532130"/>
                  </a:lnTo>
                  <a:lnTo>
                    <a:pt x="134099" y="533400"/>
                  </a:lnTo>
                  <a:lnTo>
                    <a:pt x="133261" y="534670"/>
                  </a:lnTo>
                  <a:lnTo>
                    <a:pt x="132626" y="537210"/>
                  </a:lnTo>
                  <a:lnTo>
                    <a:pt x="132778" y="538480"/>
                  </a:lnTo>
                  <a:lnTo>
                    <a:pt x="133413" y="538480"/>
                  </a:lnTo>
                  <a:lnTo>
                    <a:pt x="134061" y="539750"/>
                  </a:lnTo>
                  <a:lnTo>
                    <a:pt x="210159" y="539750"/>
                  </a:lnTo>
                  <a:lnTo>
                    <a:pt x="153454" y="520700"/>
                  </a:lnTo>
                  <a:close/>
                </a:path>
                <a:path w="885825" h="725170">
                  <a:moveTo>
                    <a:pt x="379544" y="457200"/>
                  </a:moveTo>
                  <a:lnTo>
                    <a:pt x="347916" y="457200"/>
                  </a:lnTo>
                  <a:lnTo>
                    <a:pt x="365975" y="480060"/>
                  </a:lnTo>
                  <a:lnTo>
                    <a:pt x="365582" y="488950"/>
                  </a:lnTo>
                  <a:lnTo>
                    <a:pt x="364312" y="496570"/>
                  </a:lnTo>
                  <a:lnTo>
                    <a:pt x="359956" y="508000"/>
                  </a:lnTo>
                  <a:lnTo>
                    <a:pt x="356387" y="513080"/>
                  </a:lnTo>
                  <a:lnTo>
                    <a:pt x="351409" y="516890"/>
                  </a:lnTo>
                  <a:lnTo>
                    <a:pt x="345274" y="521970"/>
                  </a:lnTo>
                  <a:lnTo>
                    <a:pt x="339191" y="524510"/>
                  </a:lnTo>
                  <a:lnTo>
                    <a:pt x="370644" y="524510"/>
                  </a:lnTo>
                  <a:lnTo>
                    <a:pt x="371602" y="523240"/>
                  </a:lnTo>
                  <a:lnTo>
                    <a:pt x="378294" y="509270"/>
                  </a:lnTo>
                  <a:lnTo>
                    <a:pt x="380250" y="500380"/>
                  </a:lnTo>
                  <a:lnTo>
                    <a:pt x="380796" y="492760"/>
                  </a:lnTo>
                  <a:lnTo>
                    <a:pt x="406171" y="492760"/>
                  </a:lnTo>
                  <a:lnTo>
                    <a:pt x="406641" y="491490"/>
                  </a:lnTo>
                  <a:lnTo>
                    <a:pt x="406387" y="490220"/>
                  </a:lnTo>
                  <a:lnTo>
                    <a:pt x="405625" y="488950"/>
                  </a:lnTo>
                  <a:lnTo>
                    <a:pt x="379544" y="457200"/>
                  </a:lnTo>
                  <a:close/>
                </a:path>
                <a:path w="885825" h="725170">
                  <a:moveTo>
                    <a:pt x="406171" y="492760"/>
                  </a:moveTo>
                  <a:lnTo>
                    <a:pt x="380796" y="492760"/>
                  </a:lnTo>
                  <a:lnTo>
                    <a:pt x="389305" y="502920"/>
                  </a:lnTo>
                  <a:lnTo>
                    <a:pt x="390055" y="504190"/>
                  </a:lnTo>
                  <a:lnTo>
                    <a:pt x="393865" y="504190"/>
                  </a:lnTo>
                  <a:lnTo>
                    <a:pt x="396621" y="501650"/>
                  </a:lnTo>
                  <a:lnTo>
                    <a:pt x="398310" y="500380"/>
                  </a:lnTo>
                  <a:lnTo>
                    <a:pt x="400304" y="499110"/>
                  </a:lnTo>
                  <a:lnTo>
                    <a:pt x="402374" y="497840"/>
                  </a:lnTo>
                  <a:lnTo>
                    <a:pt x="403847" y="496570"/>
                  </a:lnTo>
                  <a:lnTo>
                    <a:pt x="405612" y="494030"/>
                  </a:lnTo>
                  <a:lnTo>
                    <a:pt x="406171" y="492760"/>
                  </a:lnTo>
                  <a:close/>
                </a:path>
                <a:path w="885825" h="725170">
                  <a:moveTo>
                    <a:pt x="315175" y="397510"/>
                  </a:moveTo>
                  <a:lnTo>
                    <a:pt x="309270" y="397510"/>
                  </a:lnTo>
                  <a:lnTo>
                    <a:pt x="303034" y="398780"/>
                  </a:lnTo>
                  <a:lnTo>
                    <a:pt x="289839" y="403860"/>
                  </a:lnTo>
                  <a:lnTo>
                    <a:pt x="282816" y="407670"/>
                  </a:lnTo>
                  <a:lnTo>
                    <a:pt x="275386" y="414020"/>
                  </a:lnTo>
                  <a:lnTo>
                    <a:pt x="271399" y="417830"/>
                  </a:lnTo>
                  <a:lnTo>
                    <a:pt x="267754" y="420370"/>
                  </a:lnTo>
                  <a:lnTo>
                    <a:pt x="258292" y="433070"/>
                  </a:lnTo>
                  <a:lnTo>
                    <a:pt x="253530" y="440690"/>
                  </a:lnTo>
                  <a:lnTo>
                    <a:pt x="251625" y="444500"/>
                  </a:lnTo>
                  <a:lnTo>
                    <a:pt x="250202" y="447040"/>
                  </a:lnTo>
                  <a:lnTo>
                    <a:pt x="248767" y="450850"/>
                  </a:lnTo>
                  <a:lnTo>
                    <a:pt x="247954" y="453390"/>
                  </a:lnTo>
                  <a:lnTo>
                    <a:pt x="247522" y="457200"/>
                  </a:lnTo>
                  <a:lnTo>
                    <a:pt x="247738" y="458470"/>
                  </a:lnTo>
                  <a:lnTo>
                    <a:pt x="249034" y="461010"/>
                  </a:lnTo>
                  <a:lnTo>
                    <a:pt x="250139" y="463550"/>
                  </a:lnTo>
                  <a:lnTo>
                    <a:pt x="252666" y="466090"/>
                  </a:lnTo>
                  <a:lnTo>
                    <a:pt x="255485" y="468630"/>
                  </a:lnTo>
                  <a:lnTo>
                    <a:pt x="256387" y="468630"/>
                  </a:lnTo>
                  <a:lnTo>
                    <a:pt x="257225" y="469900"/>
                  </a:lnTo>
                  <a:lnTo>
                    <a:pt x="260946" y="469900"/>
                  </a:lnTo>
                  <a:lnTo>
                    <a:pt x="262483" y="468630"/>
                  </a:lnTo>
                  <a:lnTo>
                    <a:pt x="263423" y="467360"/>
                  </a:lnTo>
                  <a:lnTo>
                    <a:pt x="265353" y="461010"/>
                  </a:lnTo>
                  <a:lnTo>
                    <a:pt x="266674" y="458470"/>
                  </a:lnTo>
                  <a:lnTo>
                    <a:pt x="286334" y="430530"/>
                  </a:lnTo>
                  <a:lnTo>
                    <a:pt x="290702" y="426720"/>
                  </a:lnTo>
                  <a:lnTo>
                    <a:pt x="294805" y="424180"/>
                  </a:lnTo>
                  <a:lnTo>
                    <a:pt x="302475" y="421640"/>
                  </a:lnTo>
                  <a:lnTo>
                    <a:pt x="350333" y="421640"/>
                  </a:lnTo>
                  <a:lnTo>
                    <a:pt x="348246" y="419100"/>
                  </a:lnTo>
                  <a:lnTo>
                    <a:pt x="342950" y="412750"/>
                  </a:lnTo>
                  <a:lnTo>
                    <a:pt x="337591" y="407670"/>
                  </a:lnTo>
                  <a:lnTo>
                    <a:pt x="326732" y="400050"/>
                  </a:lnTo>
                  <a:lnTo>
                    <a:pt x="315175" y="397510"/>
                  </a:lnTo>
                  <a:close/>
                </a:path>
                <a:path w="885825" h="725170">
                  <a:moveTo>
                    <a:pt x="220726" y="463550"/>
                  </a:moveTo>
                  <a:lnTo>
                    <a:pt x="219684" y="464820"/>
                  </a:lnTo>
                  <a:lnTo>
                    <a:pt x="221513" y="464820"/>
                  </a:lnTo>
                  <a:lnTo>
                    <a:pt x="220726" y="463550"/>
                  </a:lnTo>
                  <a:close/>
                </a:path>
                <a:path w="885825" h="725170">
                  <a:moveTo>
                    <a:pt x="444665" y="461010"/>
                  </a:moveTo>
                  <a:lnTo>
                    <a:pt x="442277" y="461010"/>
                  </a:lnTo>
                  <a:lnTo>
                    <a:pt x="443687" y="462280"/>
                  </a:lnTo>
                  <a:lnTo>
                    <a:pt x="444665" y="461010"/>
                  </a:lnTo>
                  <a:close/>
                </a:path>
                <a:path w="885825" h="725170">
                  <a:moveTo>
                    <a:pt x="372135" y="341630"/>
                  </a:moveTo>
                  <a:lnTo>
                    <a:pt x="366737" y="341630"/>
                  </a:lnTo>
                  <a:lnTo>
                    <a:pt x="364324" y="344170"/>
                  </a:lnTo>
                  <a:lnTo>
                    <a:pt x="362889" y="345440"/>
                  </a:lnTo>
                  <a:lnTo>
                    <a:pt x="361200" y="346710"/>
                  </a:lnTo>
                  <a:lnTo>
                    <a:pt x="359435" y="347980"/>
                  </a:lnTo>
                  <a:lnTo>
                    <a:pt x="357085" y="349250"/>
                  </a:lnTo>
                  <a:lnTo>
                    <a:pt x="356108" y="350520"/>
                  </a:lnTo>
                  <a:lnTo>
                    <a:pt x="355422" y="351790"/>
                  </a:lnTo>
                  <a:lnTo>
                    <a:pt x="354609" y="353060"/>
                  </a:lnTo>
                  <a:lnTo>
                    <a:pt x="354457" y="354330"/>
                  </a:lnTo>
                  <a:lnTo>
                    <a:pt x="354698" y="355600"/>
                  </a:lnTo>
                  <a:lnTo>
                    <a:pt x="355003" y="355600"/>
                  </a:lnTo>
                  <a:lnTo>
                    <a:pt x="355511" y="356870"/>
                  </a:lnTo>
                  <a:lnTo>
                    <a:pt x="441096" y="461010"/>
                  </a:lnTo>
                  <a:lnTo>
                    <a:pt x="446811" y="461010"/>
                  </a:lnTo>
                  <a:lnTo>
                    <a:pt x="449516" y="458470"/>
                  </a:lnTo>
                  <a:lnTo>
                    <a:pt x="451116" y="457200"/>
                  </a:lnTo>
                  <a:lnTo>
                    <a:pt x="452945" y="455930"/>
                  </a:lnTo>
                  <a:lnTo>
                    <a:pt x="454863" y="454660"/>
                  </a:lnTo>
                  <a:lnTo>
                    <a:pt x="456374" y="453390"/>
                  </a:lnTo>
                  <a:lnTo>
                    <a:pt x="458571" y="450850"/>
                  </a:lnTo>
                  <a:lnTo>
                    <a:pt x="459346" y="449580"/>
                  </a:lnTo>
                  <a:lnTo>
                    <a:pt x="459778" y="449580"/>
                  </a:lnTo>
                  <a:lnTo>
                    <a:pt x="460222" y="448310"/>
                  </a:lnTo>
                  <a:lnTo>
                    <a:pt x="460336" y="445770"/>
                  </a:lnTo>
                  <a:lnTo>
                    <a:pt x="460070" y="445770"/>
                  </a:lnTo>
                  <a:lnTo>
                    <a:pt x="400088" y="372110"/>
                  </a:lnTo>
                  <a:lnTo>
                    <a:pt x="400152" y="364490"/>
                  </a:lnTo>
                  <a:lnTo>
                    <a:pt x="400556" y="358140"/>
                  </a:lnTo>
                  <a:lnTo>
                    <a:pt x="400705" y="356870"/>
                  </a:lnTo>
                  <a:lnTo>
                    <a:pt x="383882" y="356870"/>
                  </a:lnTo>
                  <a:lnTo>
                    <a:pt x="372630" y="342900"/>
                  </a:lnTo>
                  <a:lnTo>
                    <a:pt x="372135" y="341630"/>
                  </a:lnTo>
                  <a:close/>
                </a:path>
                <a:path w="885825" h="725170">
                  <a:moveTo>
                    <a:pt x="472550" y="323850"/>
                  </a:moveTo>
                  <a:lnTo>
                    <a:pt x="429742" y="323850"/>
                  </a:lnTo>
                  <a:lnTo>
                    <a:pt x="441223" y="327660"/>
                  </a:lnTo>
                  <a:lnTo>
                    <a:pt x="445020" y="331470"/>
                  </a:lnTo>
                  <a:lnTo>
                    <a:pt x="508342" y="405130"/>
                  </a:lnTo>
                  <a:lnTo>
                    <a:pt x="508901" y="406400"/>
                  </a:lnTo>
                  <a:lnTo>
                    <a:pt x="510921" y="406400"/>
                  </a:lnTo>
                  <a:lnTo>
                    <a:pt x="512889" y="405130"/>
                  </a:lnTo>
                  <a:lnTo>
                    <a:pt x="514070" y="405130"/>
                  </a:lnTo>
                  <a:lnTo>
                    <a:pt x="516851" y="403860"/>
                  </a:lnTo>
                  <a:lnTo>
                    <a:pt x="518426" y="402590"/>
                  </a:lnTo>
                  <a:lnTo>
                    <a:pt x="520191" y="400050"/>
                  </a:lnTo>
                  <a:lnTo>
                    <a:pt x="522033" y="398780"/>
                  </a:lnTo>
                  <a:lnTo>
                    <a:pt x="523506" y="397510"/>
                  </a:lnTo>
                  <a:lnTo>
                    <a:pt x="525703" y="396240"/>
                  </a:lnTo>
                  <a:lnTo>
                    <a:pt x="526491" y="394970"/>
                  </a:lnTo>
                  <a:lnTo>
                    <a:pt x="527443" y="392430"/>
                  </a:lnTo>
                  <a:lnTo>
                    <a:pt x="527659" y="392430"/>
                  </a:lnTo>
                  <a:lnTo>
                    <a:pt x="527583" y="391160"/>
                  </a:lnTo>
                  <a:lnTo>
                    <a:pt x="527304" y="389890"/>
                  </a:lnTo>
                  <a:lnTo>
                    <a:pt x="526796" y="389890"/>
                  </a:lnTo>
                  <a:lnTo>
                    <a:pt x="472550" y="323850"/>
                  </a:lnTo>
                  <a:close/>
                </a:path>
                <a:path w="885825" h="725170">
                  <a:moveTo>
                    <a:pt x="435267" y="298450"/>
                  </a:moveTo>
                  <a:lnTo>
                    <a:pt x="423113" y="298450"/>
                  </a:lnTo>
                  <a:lnTo>
                    <a:pt x="418960" y="299720"/>
                  </a:lnTo>
                  <a:lnTo>
                    <a:pt x="414718" y="302260"/>
                  </a:lnTo>
                  <a:lnTo>
                    <a:pt x="410489" y="303530"/>
                  </a:lnTo>
                  <a:lnTo>
                    <a:pt x="387061" y="334010"/>
                  </a:lnTo>
                  <a:lnTo>
                    <a:pt x="383882" y="356870"/>
                  </a:lnTo>
                  <a:lnTo>
                    <a:pt x="400705" y="356870"/>
                  </a:lnTo>
                  <a:lnTo>
                    <a:pt x="401300" y="351790"/>
                  </a:lnTo>
                  <a:lnTo>
                    <a:pt x="402386" y="345440"/>
                  </a:lnTo>
                  <a:lnTo>
                    <a:pt x="404050" y="339090"/>
                  </a:lnTo>
                  <a:lnTo>
                    <a:pt x="407073" y="332740"/>
                  </a:lnTo>
                  <a:lnTo>
                    <a:pt x="411441" y="330200"/>
                  </a:lnTo>
                  <a:lnTo>
                    <a:pt x="414959" y="326390"/>
                  </a:lnTo>
                  <a:lnTo>
                    <a:pt x="418579" y="325120"/>
                  </a:lnTo>
                  <a:lnTo>
                    <a:pt x="425983" y="323850"/>
                  </a:lnTo>
                  <a:lnTo>
                    <a:pt x="472550" y="323850"/>
                  </a:lnTo>
                  <a:lnTo>
                    <a:pt x="467334" y="317500"/>
                  </a:lnTo>
                  <a:lnTo>
                    <a:pt x="467444" y="309880"/>
                  </a:lnTo>
                  <a:lnTo>
                    <a:pt x="467800" y="303530"/>
                  </a:lnTo>
                  <a:lnTo>
                    <a:pt x="450608" y="303530"/>
                  </a:lnTo>
                  <a:lnTo>
                    <a:pt x="435267" y="298450"/>
                  </a:lnTo>
                  <a:close/>
                </a:path>
                <a:path w="885825" h="725170">
                  <a:moveTo>
                    <a:pt x="539642" y="267970"/>
                  </a:moveTo>
                  <a:lnTo>
                    <a:pt x="497103" y="267970"/>
                  </a:lnTo>
                  <a:lnTo>
                    <a:pt x="504761" y="270510"/>
                  </a:lnTo>
                  <a:lnTo>
                    <a:pt x="516000" y="278130"/>
                  </a:lnTo>
                  <a:lnTo>
                    <a:pt x="519658" y="281940"/>
                  </a:lnTo>
                  <a:lnTo>
                    <a:pt x="523252" y="287020"/>
                  </a:lnTo>
                  <a:lnTo>
                    <a:pt x="574967" y="349250"/>
                  </a:lnTo>
                  <a:lnTo>
                    <a:pt x="575462" y="350520"/>
                  </a:lnTo>
                  <a:lnTo>
                    <a:pt x="580123" y="350520"/>
                  </a:lnTo>
                  <a:lnTo>
                    <a:pt x="581291" y="349250"/>
                  </a:lnTo>
                  <a:lnTo>
                    <a:pt x="583996" y="347980"/>
                  </a:lnTo>
                  <a:lnTo>
                    <a:pt x="585635" y="346710"/>
                  </a:lnTo>
                  <a:lnTo>
                    <a:pt x="587552" y="345440"/>
                  </a:lnTo>
                  <a:lnTo>
                    <a:pt x="589394" y="344170"/>
                  </a:lnTo>
                  <a:lnTo>
                    <a:pt x="590854" y="342900"/>
                  </a:lnTo>
                  <a:lnTo>
                    <a:pt x="593051" y="340360"/>
                  </a:lnTo>
                  <a:lnTo>
                    <a:pt x="593826" y="339090"/>
                  </a:lnTo>
                  <a:lnTo>
                    <a:pt x="594702" y="337820"/>
                  </a:lnTo>
                  <a:lnTo>
                    <a:pt x="594817" y="335280"/>
                  </a:lnTo>
                  <a:lnTo>
                    <a:pt x="594550" y="334010"/>
                  </a:lnTo>
                  <a:lnTo>
                    <a:pt x="594042" y="334010"/>
                  </a:lnTo>
                  <a:lnTo>
                    <a:pt x="539642" y="267970"/>
                  </a:lnTo>
                  <a:close/>
                </a:path>
                <a:path w="885825" h="725170">
                  <a:moveTo>
                    <a:pt x="667816" y="346710"/>
                  </a:moveTo>
                  <a:lnTo>
                    <a:pt x="663168" y="346710"/>
                  </a:lnTo>
                  <a:lnTo>
                    <a:pt x="663752" y="347980"/>
                  </a:lnTo>
                  <a:lnTo>
                    <a:pt x="665848" y="347980"/>
                  </a:lnTo>
                  <a:lnTo>
                    <a:pt x="667816" y="346710"/>
                  </a:lnTo>
                  <a:close/>
                </a:path>
                <a:path w="885825" h="725170">
                  <a:moveTo>
                    <a:pt x="559346" y="186690"/>
                  </a:moveTo>
                  <a:lnTo>
                    <a:pt x="555447" y="186690"/>
                  </a:lnTo>
                  <a:lnTo>
                    <a:pt x="554418" y="187960"/>
                  </a:lnTo>
                  <a:lnTo>
                    <a:pt x="552157" y="189230"/>
                  </a:lnTo>
                  <a:lnTo>
                    <a:pt x="550786" y="190500"/>
                  </a:lnTo>
                  <a:lnTo>
                    <a:pt x="549173" y="191770"/>
                  </a:lnTo>
                  <a:lnTo>
                    <a:pt x="547649" y="193040"/>
                  </a:lnTo>
                  <a:lnTo>
                    <a:pt x="546392" y="194310"/>
                  </a:lnTo>
                  <a:lnTo>
                    <a:pt x="544436" y="195580"/>
                  </a:lnTo>
                  <a:lnTo>
                    <a:pt x="543725" y="196850"/>
                  </a:lnTo>
                  <a:lnTo>
                    <a:pt x="542848" y="198120"/>
                  </a:lnTo>
                  <a:lnTo>
                    <a:pt x="542683" y="199390"/>
                  </a:lnTo>
                  <a:lnTo>
                    <a:pt x="542810" y="199390"/>
                  </a:lnTo>
                  <a:lnTo>
                    <a:pt x="542925" y="200660"/>
                  </a:lnTo>
                  <a:lnTo>
                    <a:pt x="543267" y="200660"/>
                  </a:lnTo>
                  <a:lnTo>
                    <a:pt x="543826" y="201930"/>
                  </a:lnTo>
                  <a:lnTo>
                    <a:pt x="662673" y="346710"/>
                  </a:lnTo>
                  <a:lnTo>
                    <a:pt x="668985" y="346710"/>
                  </a:lnTo>
                  <a:lnTo>
                    <a:pt x="670331" y="345440"/>
                  </a:lnTo>
                  <a:lnTo>
                    <a:pt x="671690" y="345440"/>
                  </a:lnTo>
                  <a:lnTo>
                    <a:pt x="673277" y="344170"/>
                  </a:lnTo>
                  <a:lnTo>
                    <a:pt x="675119" y="341630"/>
                  </a:lnTo>
                  <a:lnTo>
                    <a:pt x="677037" y="340360"/>
                  </a:lnTo>
                  <a:lnTo>
                    <a:pt x="678548" y="339090"/>
                  </a:lnTo>
                  <a:lnTo>
                    <a:pt x="680745" y="336550"/>
                  </a:lnTo>
                  <a:lnTo>
                    <a:pt x="681507" y="336550"/>
                  </a:lnTo>
                  <a:lnTo>
                    <a:pt x="682383" y="334010"/>
                  </a:lnTo>
                  <a:lnTo>
                    <a:pt x="682574" y="334010"/>
                  </a:lnTo>
                  <a:lnTo>
                    <a:pt x="682421" y="332740"/>
                  </a:lnTo>
                  <a:lnTo>
                    <a:pt x="682142" y="331470"/>
                  </a:lnTo>
                  <a:lnTo>
                    <a:pt x="681634" y="330200"/>
                  </a:lnTo>
                  <a:lnTo>
                    <a:pt x="639089" y="279400"/>
                  </a:lnTo>
                  <a:lnTo>
                    <a:pt x="660590" y="279400"/>
                  </a:lnTo>
                  <a:lnTo>
                    <a:pt x="667715" y="278130"/>
                  </a:lnTo>
                  <a:lnTo>
                    <a:pt x="671055" y="276860"/>
                  </a:lnTo>
                  <a:lnTo>
                    <a:pt x="677265" y="273050"/>
                  </a:lnTo>
                  <a:lnTo>
                    <a:pt x="680351" y="271780"/>
                  </a:lnTo>
                  <a:lnTo>
                    <a:pt x="690626" y="262890"/>
                  </a:lnTo>
                  <a:lnTo>
                    <a:pt x="691682" y="261620"/>
                  </a:lnTo>
                  <a:lnTo>
                    <a:pt x="643487" y="261620"/>
                  </a:lnTo>
                  <a:lnTo>
                    <a:pt x="637038" y="260350"/>
                  </a:lnTo>
                  <a:lnTo>
                    <a:pt x="630027" y="260350"/>
                  </a:lnTo>
                  <a:lnTo>
                    <a:pt x="622452" y="259080"/>
                  </a:lnTo>
                  <a:lnTo>
                    <a:pt x="588606" y="217170"/>
                  </a:lnTo>
                  <a:lnTo>
                    <a:pt x="588530" y="212090"/>
                  </a:lnTo>
                  <a:lnTo>
                    <a:pt x="588772" y="205740"/>
                  </a:lnTo>
                  <a:lnTo>
                    <a:pt x="589278" y="201930"/>
                  </a:lnTo>
                  <a:lnTo>
                    <a:pt x="571931" y="201930"/>
                  </a:lnTo>
                  <a:lnTo>
                    <a:pt x="560501" y="187960"/>
                  </a:lnTo>
                  <a:lnTo>
                    <a:pt x="559930" y="187960"/>
                  </a:lnTo>
                  <a:lnTo>
                    <a:pt x="559346" y="186690"/>
                  </a:lnTo>
                  <a:close/>
                </a:path>
                <a:path w="885825" h="725170">
                  <a:moveTo>
                    <a:pt x="501522" y="242570"/>
                  </a:moveTo>
                  <a:lnTo>
                    <a:pt x="495300" y="242570"/>
                  </a:lnTo>
                  <a:lnTo>
                    <a:pt x="482409" y="245110"/>
                  </a:lnTo>
                  <a:lnTo>
                    <a:pt x="461860" y="262890"/>
                  </a:lnTo>
                  <a:lnTo>
                    <a:pt x="459740" y="265430"/>
                  </a:lnTo>
                  <a:lnTo>
                    <a:pt x="450608" y="303530"/>
                  </a:lnTo>
                  <a:lnTo>
                    <a:pt x="467800" y="303530"/>
                  </a:lnTo>
                  <a:lnTo>
                    <a:pt x="467871" y="302260"/>
                  </a:lnTo>
                  <a:lnTo>
                    <a:pt x="468616" y="295910"/>
                  </a:lnTo>
                  <a:lnTo>
                    <a:pt x="493318" y="267970"/>
                  </a:lnTo>
                  <a:lnTo>
                    <a:pt x="539642" y="267970"/>
                  </a:lnTo>
                  <a:lnTo>
                    <a:pt x="535457" y="262890"/>
                  </a:lnTo>
                  <a:lnTo>
                    <a:pt x="530313" y="257810"/>
                  </a:lnTo>
                  <a:lnTo>
                    <a:pt x="519303" y="248920"/>
                  </a:lnTo>
                  <a:lnTo>
                    <a:pt x="513549" y="246380"/>
                  </a:lnTo>
                  <a:lnTo>
                    <a:pt x="507530" y="245110"/>
                  </a:lnTo>
                  <a:lnTo>
                    <a:pt x="501522" y="242570"/>
                  </a:lnTo>
                  <a:close/>
                </a:path>
                <a:path w="885825" h="725170">
                  <a:moveTo>
                    <a:pt x="671854" y="165100"/>
                  </a:moveTo>
                  <a:lnTo>
                    <a:pt x="628421" y="165100"/>
                  </a:lnTo>
                  <a:lnTo>
                    <a:pt x="638657" y="170180"/>
                  </a:lnTo>
                  <a:lnTo>
                    <a:pt x="643648" y="173990"/>
                  </a:lnTo>
                  <a:lnTo>
                    <a:pt x="669772" y="201930"/>
                  </a:lnTo>
                  <a:lnTo>
                    <a:pt x="679615" y="229870"/>
                  </a:lnTo>
                  <a:lnTo>
                    <a:pt x="679361" y="234950"/>
                  </a:lnTo>
                  <a:lnTo>
                    <a:pt x="649376" y="261620"/>
                  </a:lnTo>
                  <a:lnTo>
                    <a:pt x="691682" y="261620"/>
                  </a:lnTo>
                  <a:lnTo>
                    <a:pt x="695909" y="256540"/>
                  </a:lnTo>
                  <a:lnTo>
                    <a:pt x="702614" y="241300"/>
                  </a:lnTo>
                  <a:lnTo>
                    <a:pt x="704126" y="233680"/>
                  </a:lnTo>
                  <a:lnTo>
                    <a:pt x="703795" y="226060"/>
                  </a:lnTo>
                  <a:lnTo>
                    <a:pt x="690083" y="186690"/>
                  </a:lnTo>
                  <a:lnTo>
                    <a:pt x="675512" y="168910"/>
                  </a:lnTo>
                  <a:lnTo>
                    <a:pt x="671854" y="165100"/>
                  </a:lnTo>
                  <a:close/>
                </a:path>
                <a:path w="885825" h="725170">
                  <a:moveTo>
                    <a:pt x="756577" y="204470"/>
                  </a:moveTo>
                  <a:lnTo>
                    <a:pt x="754176" y="204470"/>
                  </a:lnTo>
                  <a:lnTo>
                    <a:pt x="754799" y="205740"/>
                  </a:lnTo>
                  <a:lnTo>
                    <a:pt x="755599" y="205740"/>
                  </a:lnTo>
                  <a:lnTo>
                    <a:pt x="756577" y="204470"/>
                  </a:lnTo>
                  <a:close/>
                </a:path>
                <a:path w="885825" h="725170">
                  <a:moveTo>
                    <a:pt x="645160" y="34290"/>
                  </a:moveTo>
                  <a:lnTo>
                    <a:pt x="638848" y="34290"/>
                  </a:lnTo>
                  <a:lnTo>
                    <a:pt x="636143" y="35560"/>
                  </a:lnTo>
                  <a:lnTo>
                    <a:pt x="634517" y="36830"/>
                  </a:lnTo>
                  <a:lnTo>
                    <a:pt x="632599" y="38100"/>
                  </a:lnTo>
                  <a:lnTo>
                    <a:pt x="630758" y="40640"/>
                  </a:lnTo>
                  <a:lnTo>
                    <a:pt x="629285" y="41910"/>
                  </a:lnTo>
                  <a:lnTo>
                    <a:pt x="627087" y="43180"/>
                  </a:lnTo>
                  <a:lnTo>
                    <a:pt x="626300" y="44450"/>
                  </a:lnTo>
                  <a:lnTo>
                    <a:pt x="625347" y="46990"/>
                  </a:lnTo>
                  <a:lnTo>
                    <a:pt x="625170" y="46990"/>
                  </a:lnTo>
                  <a:lnTo>
                    <a:pt x="625386" y="48260"/>
                  </a:lnTo>
                  <a:lnTo>
                    <a:pt x="625690" y="49530"/>
                  </a:lnTo>
                  <a:lnTo>
                    <a:pt x="753008" y="204470"/>
                  </a:lnTo>
                  <a:lnTo>
                    <a:pt x="758723" y="204470"/>
                  </a:lnTo>
                  <a:lnTo>
                    <a:pt x="761428" y="201930"/>
                  </a:lnTo>
                  <a:lnTo>
                    <a:pt x="763016" y="200660"/>
                  </a:lnTo>
                  <a:lnTo>
                    <a:pt x="764857" y="199390"/>
                  </a:lnTo>
                  <a:lnTo>
                    <a:pt x="766775" y="198120"/>
                  </a:lnTo>
                  <a:lnTo>
                    <a:pt x="768286" y="196850"/>
                  </a:lnTo>
                  <a:lnTo>
                    <a:pt x="770483" y="194310"/>
                  </a:lnTo>
                  <a:lnTo>
                    <a:pt x="771258" y="193040"/>
                  </a:lnTo>
                  <a:lnTo>
                    <a:pt x="771690" y="193040"/>
                  </a:lnTo>
                  <a:lnTo>
                    <a:pt x="772121" y="191770"/>
                  </a:lnTo>
                  <a:lnTo>
                    <a:pt x="772325" y="190500"/>
                  </a:lnTo>
                  <a:lnTo>
                    <a:pt x="772248" y="189230"/>
                  </a:lnTo>
                  <a:lnTo>
                    <a:pt x="771969" y="189230"/>
                  </a:lnTo>
                  <a:lnTo>
                    <a:pt x="771474" y="187960"/>
                  </a:lnTo>
                  <a:lnTo>
                    <a:pt x="645160" y="34290"/>
                  </a:lnTo>
                  <a:close/>
                </a:path>
                <a:path w="885825" h="725170">
                  <a:moveTo>
                    <a:pt x="631088" y="139700"/>
                  </a:moveTo>
                  <a:lnTo>
                    <a:pt x="623493" y="139700"/>
                  </a:lnTo>
                  <a:lnTo>
                    <a:pt x="615810" y="140970"/>
                  </a:lnTo>
                  <a:lnTo>
                    <a:pt x="610064" y="142240"/>
                  </a:lnTo>
                  <a:lnTo>
                    <a:pt x="604351" y="144780"/>
                  </a:lnTo>
                  <a:lnTo>
                    <a:pt x="593026" y="152400"/>
                  </a:lnTo>
                  <a:lnTo>
                    <a:pt x="589572" y="156210"/>
                  </a:lnTo>
                  <a:lnTo>
                    <a:pt x="586638" y="158750"/>
                  </a:lnTo>
                  <a:lnTo>
                    <a:pt x="572427" y="196850"/>
                  </a:lnTo>
                  <a:lnTo>
                    <a:pt x="571931" y="201930"/>
                  </a:lnTo>
                  <a:lnTo>
                    <a:pt x="589278" y="201930"/>
                  </a:lnTo>
                  <a:lnTo>
                    <a:pt x="589953" y="196850"/>
                  </a:lnTo>
                  <a:lnTo>
                    <a:pt x="590829" y="191770"/>
                  </a:lnTo>
                  <a:lnTo>
                    <a:pt x="592010" y="187960"/>
                  </a:lnTo>
                  <a:lnTo>
                    <a:pt x="593178" y="185420"/>
                  </a:lnTo>
                  <a:lnTo>
                    <a:pt x="594664" y="181610"/>
                  </a:lnTo>
                  <a:lnTo>
                    <a:pt x="598246" y="176530"/>
                  </a:lnTo>
                  <a:lnTo>
                    <a:pt x="600379" y="173990"/>
                  </a:lnTo>
                  <a:lnTo>
                    <a:pt x="607783" y="167640"/>
                  </a:lnTo>
                  <a:lnTo>
                    <a:pt x="612851" y="165100"/>
                  </a:lnTo>
                  <a:lnTo>
                    <a:pt x="671854" y="165100"/>
                  </a:lnTo>
                  <a:lnTo>
                    <a:pt x="670634" y="163830"/>
                  </a:lnTo>
                  <a:lnTo>
                    <a:pt x="665592" y="158750"/>
                  </a:lnTo>
                  <a:lnTo>
                    <a:pt x="660387" y="154940"/>
                  </a:lnTo>
                  <a:lnTo>
                    <a:pt x="653338" y="148590"/>
                  </a:lnTo>
                  <a:lnTo>
                    <a:pt x="646074" y="144780"/>
                  </a:lnTo>
                  <a:lnTo>
                    <a:pt x="631088" y="139700"/>
                  </a:lnTo>
                  <a:close/>
                </a:path>
                <a:path w="885825" h="725170">
                  <a:moveTo>
                    <a:pt x="799452" y="0"/>
                  </a:moveTo>
                  <a:lnTo>
                    <a:pt x="791883" y="0"/>
                  </a:lnTo>
                  <a:lnTo>
                    <a:pt x="784021" y="2540"/>
                  </a:lnTo>
                  <a:lnTo>
                    <a:pt x="778109" y="3810"/>
                  </a:lnTo>
                  <a:lnTo>
                    <a:pt x="772145" y="7620"/>
                  </a:lnTo>
                  <a:lnTo>
                    <a:pt x="766132" y="10160"/>
                  </a:lnTo>
                  <a:lnTo>
                    <a:pt x="760069" y="15240"/>
                  </a:lnTo>
                  <a:lnTo>
                    <a:pt x="736688" y="52070"/>
                  </a:lnTo>
                  <a:lnTo>
                    <a:pt x="736422" y="60960"/>
                  </a:lnTo>
                  <a:lnTo>
                    <a:pt x="736579" y="67310"/>
                  </a:lnTo>
                  <a:lnTo>
                    <a:pt x="752456" y="106680"/>
                  </a:lnTo>
                  <a:lnTo>
                    <a:pt x="757580" y="113030"/>
                  </a:lnTo>
                  <a:lnTo>
                    <a:pt x="763381" y="120650"/>
                  </a:lnTo>
                  <a:lnTo>
                    <a:pt x="769242" y="125730"/>
                  </a:lnTo>
                  <a:lnTo>
                    <a:pt x="781151" y="135890"/>
                  </a:lnTo>
                  <a:lnTo>
                    <a:pt x="787182" y="138430"/>
                  </a:lnTo>
                  <a:lnTo>
                    <a:pt x="793253" y="142240"/>
                  </a:lnTo>
                  <a:lnTo>
                    <a:pt x="805497" y="144780"/>
                  </a:lnTo>
                  <a:lnTo>
                    <a:pt x="813714" y="146050"/>
                  </a:lnTo>
                  <a:lnTo>
                    <a:pt x="821994" y="144780"/>
                  </a:lnTo>
                  <a:lnTo>
                    <a:pt x="830351" y="142240"/>
                  </a:lnTo>
                  <a:lnTo>
                    <a:pt x="836625" y="139700"/>
                  </a:lnTo>
                  <a:lnTo>
                    <a:pt x="849269" y="132080"/>
                  </a:lnTo>
                  <a:lnTo>
                    <a:pt x="855637" y="127000"/>
                  </a:lnTo>
                  <a:lnTo>
                    <a:pt x="860539" y="123190"/>
                  </a:lnTo>
                  <a:lnTo>
                    <a:pt x="815390" y="123190"/>
                  </a:lnTo>
                  <a:lnTo>
                    <a:pt x="804583" y="120650"/>
                  </a:lnTo>
                  <a:lnTo>
                    <a:pt x="799414" y="118110"/>
                  </a:lnTo>
                  <a:lnTo>
                    <a:pt x="789546" y="111760"/>
                  </a:lnTo>
                  <a:lnTo>
                    <a:pt x="784707" y="106680"/>
                  </a:lnTo>
                  <a:lnTo>
                    <a:pt x="779983" y="100330"/>
                  </a:lnTo>
                  <a:lnTo>
                    <a:pt x="797013" y="86360"/>
                  </a:lnTo>
                  <a:lnTo>
                    <a:pt x="768540" y="86360"/>
                  </a:lnTo>
                  <a:lnTo>
                    <a:pt x="757948" y="53340"/>
                  </a:lnTo>
                  <a:lnTo>
                    <a:pt x="758990" y="48260"/>
                  </a:lnTo>
                  <a:lnTo>
                    <a:pt x="792061" y="21590"/>
                  </a:lnTo>
                  <a:lnTo>
                    <a:pt x="841355" y="21590"/>
                  </a:lnTo>
                  <a:lnTo>
                    <a:pt x="840308" y="20320"/>
                  </a:lnTo>
                  <a:lnTo>
                    <a:pt x="834237" y="13970"/>
                  </a:lnTo>
                  <a:lnTo>
                    <a:pt x="827620" y="10160"/>
                  </a:lnTo>
                  <a:lnTo>
                    <a:pt x="821016" y="5080"/>
                  </a:lnTo>
                  <a:lnTo>
                    <a:pt x="814057" y="2540"/>
                  </a:lnTo>
                  <a:lnTo>
                    <a:pt x="799452" y="0"/>
                  </a:lnTo>
                  <a:close/>
                </a:path>
                <a:path w="885825" h="725170">
                  <a:moveTo>
                    <a:pt x="877709" y="74930"/>
                  </a:moveTo>
                  <a:lnTo>
                    <a:pt x="871575" y="74930"/>
                  </a:lnTo>
                  <a:lnTo>
                    <a:pt x="870534" y="76200"/>
                  </a:lnTo>
                  <a:lnTo>
                    <a:pt x="868248" y="81280"/>
                  </a:lnTo>
                  <a:lnTo>
                    <a:pt x="866673" y="83820"/>
                  </a:lnTo>
                  <a:lnTo>
                    <a:pt x="862698" y="91440"/>
                  </a:lnTo>
                  <a:lnTo>
                    <a:pt x="860107" y="93980"/>
                  </a:lnTo>
                  <a:lnTo>
                    <a:pt x="853719" y="102870"/>
                  </a:lnTo>
                  <a:lnTo>
                    <a:pt x="849668" y="106680"/>
                  </a:lnTo>
                  <a:lnTo>
                    <a:pt x="844740" y="110490"/>
                  </a:lnTo>
                  <a:lnTo>
                    <a:pt x="838504" y="115570"/>
                  </a:lnTo>
                  <a:lnTo>
                    <a:pt x="832497" y="119380"/>
                  </a:lnTo>
                  <a:lnTo>
                    <a:pt x="820978" y="123190"/>
                  </a:lnTo>
                  <a:lnTo>
                    <a:pt x="860539" y="123190"/>
                  </a:lnTo>
                  <a:lnTo>
                    <a:pt x="864857" y="119380"/>
                  </a:lnTo>
                  <a:lnTo>
                    <a:pt x="868591" y="114300"/>
                  </a:lnTo>
                  <a:lnTo>
                    <a:pt x="872312" y="110490"/>
                  </a:lnTo>
                  <a:lnTo>
                    <a:pt x="875449" y="106680"/>
                  </a:lnTo>
                  <a:lnTo>
                    <a:pt x="880529" y="99060"/>
                  </a:lnTo>
                  <a:lnTo>
                    <a:pt x="882446" y="96520"/>
                  </a:lnTo>
                  <a:lnTo>
                    <a:pt x="884999" y="91440"/>
                  </a:lnTo>
                  <a:lnTo>
                    <a:pt x="885685" y="88900"/>
                  </a:lnTo>
                  <a:lnTo>
                    <a:pt x="885812" y="86360"/>
                  </a:lnTo>
                  <a:lnTo>
                    <a:pt x="885596" y="85090"/>
                  </a:lnTo>
                  <a:lnTo>
                    <a:pt x="885355" y="85090"/>
                  </a:lnTo>
                  <a:lnTo>
                    <a:pt x="884199" y="82550"/>
                  </a:lnTo>
                  <a:lnTo>
                    <a:pt x="883157" y="81280"/>
                  </a:lnTo>
                  <a:lnTo>
                    <a:pt x="882484" y="80010"/>
                  </a:lnTo>
                  <a:lnTo>
                    <a:pt x="880529" y="77470"/>
                  </a:lnTo>
                  <a:lnTo>
                    <a:pt x="879513" y="76200"/>
                  </a:lnTo>
                  <a:lnTo>
                    <a:pt x="877709" y="74930"/>
                  </a:lnTo>
                  <a:close/>
                </a:path>
                <a:path w="885825" h="725170">
                  <a:moveTo>
                    <a:pt x="841355" y="21590"/>
                  </a:moveTo>
                  <a:lnTo>
                    <a:pt x="792061" y="21590"/>
                  </a:lnTo>
                  <a:lnTo>
                    <a:pt x="805910" y="24130"/>
                  </a:lnTo>
                  <a:lnTo>
                    <a:pt x="812522" y="27940"/>
                  </a:lnTo>
                  <a:lnTo>
                    <a:pt x="818878" y="33020"/>
                  </a:lnTo>
                  <a:lnTo>
                    <a:pt x="824979" y="40640"/>
                  </a:lnTo>
                  <a:lnTo>
                    <a:pt x="768540" y="86360"/>
                  </a:lnTo>
                  <a:lnTo>
                    <a:pt x="797013" y="86360"/>
                  </a:lnTo>
                  <a:lnTo>
                    <a:pt x="848106" y="44450"/>
                  </a:lnTo>
                  <a:lnTo>
                    <a:pt x="850036" y="43180"/>
                  </a:lnTo>
                  <a:lnTo>
                    <a:pt x="851230" y="40640"/>
                  </a:lnTo>
                  <a:lnTo>
                    <a:pt x="852144" y="35560"/>
                  </a:lnTo>
                  <a:lnTo>
                    <a:pt x="851154" y="33020"/>
                  </a:lnTo>
                  <a:lnTo>
                    <a:pt x="848690" y="30480"/>
                  </a:lnTo>
                  <a:lnTo>
                    <a:pt x="841355" y="21590"/>
                  </a:lnTo>
                  <a:close/>
                </a:path>
                <a:path w="885825" h="725170">
                  <a:moveTo>
                    <a:pt x="875576" y="73660"/>
                  </a:moveTo>
                  <a:lnTo>
                    <a:pt x="873036" y="73660"/>
                  </a:lnTo>
                  <a:lnTo>
                    <a:pt x="872502" y="74930"/>
                  </a:lnTo>
                  <a:lnTo>
                    <a:pt x="876922" y="74930"/>
                  </a:lnTo>
                  <a:lnTo>
                    <a:pt x="875576" y="73660"/>
                  </a:lnTo>
                  <a:close/>
                </a:path>
                <a:path w="885825" h="725170">
                  <a:moveTo>
                    <a:pt x="644067" y="33020"/>
                  </a:moveTo>
                  <a:lnTo>
                    <a:pt x="641883" y="33020"/>
                  </a:lnTo>
                  <a:lnTo>
                    <a:pt x="640003" y="34290"/>
                  </a:lnTo>
                  <a:lnTo>
                    <a:pt x="644664" y="34290"/>
                  </a:lnTo>
                  <a:lnTo>
                    <a:pt x="644067" y="33020"/>
                  </a:lnTo>
                  <a:close/>
                </a:path>
              </a:pathLst>
            </a:custGeom>
            <a:solidFill>
              <a:srgbClr val="000000"/>
            </a:solidFill>
          </p:spPr>
          <p:txBody>
            <a:bodyPr wrap="square" lIns="0" tIns="0" rIns="0" bIns="0" rtlCol="0"/>
            <a:lstStyle/>
            <a:p>
              <a:endParaRPr dirty="0"/>
            </a:p>
          </p:txBody>
        </p:sp>
      </p:grpSp>
      <p:sp>
        <p:nvSpPr>
          <p:cNvPr id="10" name="object 24"/>
          <p:cNvSpPr txBox="1"/>
          <p:nvPr/>
        </p:nvSpPr>
        <p:spPr>
          <a:xfrm>
            <a:off x="2665412" y="4495800"/>
            <a:ext cx="8991600" cy="1846659"/>
          </a:xfrm>
          <a:prstGeom prst="rect">
            <a:avLst/>
          </a:prstGeom>
        </p:spPr>
        <p:txBody>
          <a:bodyPr vert="horz" wrap="square" lIns="0" tIns="0" rIns="0" bIns="0" rtlCol="0">
            <a:spAutoFit/>
          </a:bodyPr>
          <a:lstStyle/>
          <a:p>
            <a:pPr marL="373079" marR="6337" indent="-357237">
              <a:buFont typeface="Wingdings"/>
              <a:buChar char=""/>
              <a:tabLst>
                <a:tab pos="373871" algn="l"/>
              </a:tabLst>
            </a:pPr>
            <a:r>
              <a:rPr sz="2000" spc="-19" dirty="0">
                <a:cs typeface="Calibri"/>
              </a:rPr>
              <a:t>Conversion </a:t>
            </a:r>
            <a:r>
              <a:rPr sz="2000" spc="-37" dirty="0">
                <a:cs typeface="Calibri"/>
              </a:rPr>
              <a:t>Testing </a:t>
            </a:r>
            <a:r>
              <a:rPr sz="2000" spc="-6" dirty="0">
                <a:cs typeface="Calibri"/>
              </a:rPr>
              <a:t>is </a:t>
            </a:r>
            <a:r>
              <a:rPr sz="2000" spc="-12" dirty="0">
                <a:cs typeface="Calibri"/>
              </a:rPr>
              <a:t>done whenever </a:t>
            </a:r>
            <a:r>
              <a:rPr sz="2000" spc="-6" dirty="0">
                <a:cs typeface="Calibri"/>
              </a:rPr>
              <a:t>a </a:t>
            </a:r>
            <a:r>
              <a:rPr sz="2000" spc="-12" dirty="0">
                <a:cs typeface="Calibri"/>
              </a:rPr>
              <a:t>project database </a:t>
            </a:r>
            <a:r>
              <a:rPr sz="2000" spc="-6" dirty="0">
                <a:cs typeface="Calibri"/>
              </a:rPr>
              <a:t>is </a:t>
            </a:r>
            <a:r>
              <a:rPr sz="2000" spc="-19" dirty="0">
                <a:cs typeface="Calibri"/>
              </a:rPr>
              <a:t>converted </a:t>
            </a:r>
            <a:r>
              <a:rPr sz="2000" spc="-12" dirty="0">
                <a:cs typeface="Calibri"/>
              </a:rPr>
              <a:t>to </a:t>
            </a:r>
            <a:r>
              <a:rPr sz="2000" spc="-6">
                <a:cs typeface="Calibri"/>
              </a:rPr>
              <a:t>a </a:t>
            </a:r>
            <a:r>
              <a:rPr sz="2000" spc="-12" smtClean="0">
                <a:cs typeface="Calibri"/>
              </a:rPr>
              <a:t>new</a:t>
            </a:r>
            <a:r>
              <a:rPr lang="en-US" sz="2000" spc="-12" dirty="0" smtClean="0">
                <a:cs typeface="Calibri"/>
              </a:rPr>
              <a:t> </a:t>
            </a:r>
            <a:r>
              <a:rPr sz="2000" spc="-12" smtClean="0">
                <a:cs typeface="Calibri"/>
              </a:rPr>
              <a:t>version</a:t>
            </a:r>
            <a:r>
              <a:rPr sz="2000" spc="-12">
                <a:cs typeface="Calibri"/>
              </a:rPr>
              <a:t>. </a:t>
            </a:r>
            <a:endParaRPr lang="en-US" sz="2000" spc="-12" dirty="0" smtClean="0">
              <a:cs typeface="Calibri"/>
            </a:endParaRPr>
          </a:p>
          <a:p>
            <a:pPr marL="373079" marR="6337" indent="-357237">
              <a:buFont typeface="Wingdings"/>
              <a:buChar char=""/>
              <a:tabLst>
                <a:tab pos="373871" algn="l"/>
              </a:tabLst>
            </a:pPr>
            <a:r>
              <a:rPr sz="2000" spc="-6" smtClean="0">
                <a:cs typeface="Calibri"/>
              </a:rPr>
              <a:t>A </a:t>
            </a:r>
            <a:r>
              <a:rPr sz="2000" spc="-6" dirty="0">
                <a:cs typeface="Calibri"/>
              </a:rPr>
              <a:t>two-method verification </a:t>
            </a:r>
            <a:r>
              <a:rPr sz="2000" spc="-12" dirty="0">
                <a:cs typeface="Calibri"/>
              </a:rPr>
              <a:t>process </a:t>
            </a:r>
            <a:r>
              <a:rPr sz="2000" spc="-6" dirty="0">
                <a:cs typeface="Calibri"/>
              </a:rPr>
              <a:t>is needed </a:t>
            </a:r>
            <a:r>
              <a:rPr sz="2000" spc="-12" dirty="0">
                <a:cs typeface="Calibri"/>
              </a:rPr>
              <a:t>to </a:t>
            </a:r>
            <a:r>
              <a:rPr sz="2000" spc="-12">
                <a:cs typeface="Calibri"/>
              </a:rPr>
              <a:t>complete </a:t>
            </a:r>
            <a:r>
              <a:rPr sz="2000" spc="-6" smtClean="0">
                <a:cs typeface="Calibri"/>
              </a:rPr>
              <a:t>this</a:t>
            </a:r>
            <a:r>
              <a:rPr lang="en-US" sz="2000" spc="-6" dirty="0" smtClean="0">
                <a:cs typeface="Calibri"/>
              </a:rPr>
              <a:t> </a:t>
            </a:r>
            <a:r>
              <a:rPr sz="2000" spc="-19" smtClean="0">
                <a:cs typeface="Calibri"/>
              </a:rPr>
              <a:t>conversion</a:t>
            </a:r>
            <a:r>
              <a:rPr sz="2000" spc="-19">
                <a:cs typeface="Calibri"/>
              </a:rPr>
              <a:t>. </a:t>
            </a:r>
            <a:endParaRPr lang="en-US" sz="2000" spc="-19" dirty="0" smtClean="0">
              <a:cs typeface="Calibri"/>
            </a:endParaRPr>
          </a:p>
          <a:p>
            <a:pPr marL="373079" marR="6337" indent="-357237">
              <a:buFont typeface="Wingdings"/>
              <a:buChar char=""/>
              <a:tabLst>
                <a:tab pos="373871" algn="l"/>
              </a:tabLst>
            </a:pPr>
            <a:r>
              <a:rPr sz="2000" spc="-6" smtClean="0">
                <a:cs typeface="Calibri"/>
              </a:rPr>
              <a:t>The </a:t>
            </a:r>
            <a:r>
              <a:rPr sz="2000" spc="-19" dirty="0">
                <a:cs typeface="Calibri"/>
              </a:rPr>
              <a:t>first </a:t>
            </a:r>
            <a:r>
              <a:rPr sz="2000" spc="-12" dirty="0">
                <a:cs typeface="Calibri"/>
              </a:rPr>
              <a:t>method </a:t>
            </a:r>
            <a:r>
              <a:rPr sz="2000" spc="-6" dirty="0">
                <a:cs typeface="Calibri"/>
              </a:rPr>
              <a:t>is </a:t>
            </a:r>
            <a:r>
              <a:rPr sz="2000" spc="-12" dirty="0">
                <a:cs typeface="Calibri"/>
              </a:rPr>
              <a:t>to </a:t>
            </a:r>
            <a:r>
              <a:rPr sz="2000" spc="-19" dirty="0">
                <a:cs typeface="Calibri"/>
              </a:rPr>
              <a:t>hire </a:t>
            </a:r>
            <a:r>
              <a:rPr sz="2000" spc="-6" dirty="0">
                <a:cs typeface="Calibri"/>
              </a:rPr>
              <a:t>a </a:t>
            </a:r>
            <a:r>
              <a:rPr sz="2000" spc="-12" dirty="0">
                <a:cs typeface="Calibri"/>
              </a:rPr>
              <a:t>database </a:t>
            </a:r>
            <a:r>
              <a:rPr sz="2000" spc="-6" dirty="0">
                <a:cs typeface="Calibri"/>
              </a:rPr>
              <a:t>auditor </a:t>
            </a:r>
            <a:r>
              <a:rPr sz="2000" spc="-12" dirty="0">
                <a:cs typeface="Calibri"/>
              </a:rPr>
              <a:t>to check </a:t>
            </a:r>
            <a:r>
              <a:rPr sz="2000" spc="-12">
                <a:cs typeface="Calibri"/>
              </a:rPr>
              <a:t>value </a:t>
            </a:r>
            <a:r>
              <a:rPr sz="2000" spc="-19" smtClean="0">
                <a:cs typeface="Calibri"/>
              </a:rPr>
              <a:t>ranges</a:t>
            </a:r>
            <a:r>
              <a:rPr lang="en-US" sz="2000" spc="-19" dirty="0" smtClean="0">
                <a:cs typeface="Calibri"/>
              </a:rPr>
              <a:t> </a:t>
            </a:r>
            <a:r>
              <a:rPr sz="2000" spc="-6" smtClean="0">
                <a:cs typeface="Calibri"/>
              </a:rPr>
              <a:t>and </a:t>
            </a:r>
            <a:r>
              <a:rPr sz="2000" spc="-12" dirty="0">
                <a:cs typeface="Calibri"/>
              </a:rPr>
              <a:t>required relationships between </a:t>
            </a:r>
            <a:r>
              <a:rPr sz="2000" spc="-19" dirty="0">
                <a:cs typeface="Calibri"/>
              </a:rPr>
              <a:t>records</a:t>
            </a:r>
            <a:r>
              <a:rPr sz="2000" spc="-19">
                <a:cs typeface="Calibri"/>
              </a:rPr>
              <a:t>. </a:t>
            </a:r>
            <a:endParaRPr lang="en-US" sz="2000" spc="-19" dirty="0" smtClean="0">
              <a:cs typeface="Calibri"/>
            </a:endParaRPr>
          </a:p>
          <a:p>
            <a:pPr marL="373079" marR="6337" indent="-357237">
              <a:buFont typeface="Wingdings"/>
              <a:buChar char=""/>
              <a:tabLst>
                <a:tab pos="373871" algn="l"/>
              </a:tabLst>
            </a:pPr>
            <a:r>
              <a:rPr sz="2000" spc="-6" smtClean="0">
                <a:cs typeface="Calibri"/>
              </a:rPr>
              <a:t>The </a:t>
            </a:r>
            <a:r>
              <a:rPr sz="2000" spc="-12" dirty="0">
                <a:cs typeface="Calibri"/>
              </a:rPr>
              <a:t>second method </a:t>
            </a:r>
            <a:r>
              <a:rPr sz="2000" spc="-6" dirty="0">
                <a:cs typeface="Calibri"/>
              </a:rPr>
              <a:t>is </a:t>
            </a:r>
            <a:r>
              <a:rPr sz="2000" spc="-12">
                <a:cs typeface="Calibri"/>
              </a:rPr>
              <a:t>to </a:t>
            </a:r>
            <a:r>
              <a:rPr sz="2000" spc="-19" smtClean="0">
                <a:cs typeface="Calibri"/>
              </a:rPr>
              <a:t>randomly</a:t>
            </a:r>
            <a:r>
              <a:rPr lang="en-US" sz="2000" spc="-19" dirty="0" smtClean="0">
                <a:cs typeface="Calibri"/>
              </a:rPr>
              <a:t> </a:t>
            </a:r>
            <a:r>
              <a:rPr sz="2000" spc="-12" smtClean="0">
                <a:cs typeface="Calibri"/>
              </a:rPr>
              <a:t>select </a:t>
            </a:r>
            <a:r>
              <a:rPr sz="2000" spc="-6" dirty="0">
                <a:cs typeface="Calibri"/>
              </a:rPr>
              <a:t>a small </a:t>
            </a:r>
            <a:r>
              <a:rPr sz="2000" spc="-12" dirty="0">
                <a:cs typeface="Calibri"/>
              </a:rPr>
              <a:t>subset </a:t>
            </a:r>
            <a:r>
              <a:rPr sz="2000" spc="-6" dirty="0">
                <a:cs typeface="Calibri"/>
              </a:rPr>
              <a:t>of old </a:t>
            </a:r>
            <a:r>
              <a:rPr sz="2000" spc="-19" dirty="0">
                <a:cs typeface="Calibri"/>
              </a:rPr>
              <a:t>records </a:t>
            </a:r>
            <a:r>
              <a:rPr sz="2000" spc="-6" dirty="0">
                <a:cs typeface="Calibri"/>
              </a:rPr>
              <a:t>and </a:t>
            </a:r>
            <a:r>
              <a:rPr sz="2000" spc="-19" dirty="0">
                <a:cs typeface="Calibri"/>
              </a:rPr>
              <a:t>compare </a:t>
            </a:r>
            <a:r>
              <a:rPr sz="2000" spc="-12" dirty="0">
                <a:cs typeface="Calibri"/>
              </a:rPr>
              <a:t>against </a:t>
            </a:r>
            <a:r>
              <a:rPr sz="2000" spc="-6" dirty="0">
                <a:cs typeface="Calibri"/>
              </a:rPr>
              <a:t>a </a:t>
            </a:r>
            <a:r>
              <a:rPr sz="2000" spc="-12" dirty="0">
                <a:cs typeface="Calibri"/>
              </a:rPr>
              <a:t>subset </a:t>
            </a:r>
            <a:r>
              <a:rPr sz="2000" spc="-6" dirty="0">
                <a:cs typeface="Calibri"/>
              </a:rPr>
              <a:t>of </a:t>
            </a:r>
            <a:r>
              <a:rPr sz="2000" spc="-12" dirty="0">
                <a:cs typeface="Calibri"/>
              </a:rPr>
              <a:t>new</a:t>
            </a:r>
            <a:r>
              <a:rPr sz="2000" spc="237" dirty="0">
                <a:cs typeface="Calibri"/>
              </a:rPr>
              <a:t> </a:t>
            </a:r>
            <a:r>
              <a:rPr sz="2000" spc="-12" dirty="0">
                <a:cs typeface="Calibri"/>
              </a:rPr>
              <a:t>records.</a:t>
            </a:r>
            <a:endParaRPr sz="2000" dirty="0">
              <a:cs typeface="Calibri"/>
            </a:endParaRPr>
          </a:p>
        </p:txBody>
      </p:sp>
      <p:sp>
        <p:nvSpPr>
          <p:cNvPr id="12" name="object 13"/>
          <p:cNvSpPr txBox="1"/>
          <p:nvPr/>
        </p:nvSpPr>
        <p:spPr>
          <a:xfrm>
            <a:off x="1598612" y="1464713"/>
            <a:ext cx="9829800" cy="1032975"/>
          </a:xfrm>
          <a:prstGeom prst="rect">
            <a:avLst/>
          </a:prstGeom>
          <a:solidFill>
            <a:srgbClr val="FF0000"/>
          </a:solidFill>
        </p:spPr>
        <p:txBody>
          <a:bodyPr vert="horz" wrap="square" lIns="0" tIns="108585" rIns="0" bIns="0" rtlCol="0" anchor="ctr">
            <a:spAutoFit/>
          </a:bodyPr>
          <a:lstStyle/>
          <a:p>
            <a:pPr marL="320675" marR="317500" indent="-1270" algn="ctr">
              <a:lnSpc>
                <a:spcPct val="100200"/>
              </a:lnSpc>
              <a:spcBef>
                <a:spcPts val="855"/>
              </a:spcBef>
            </a:pPr>
            <a:r>
              <a:rPr lang="en-IN" sz="2000" spc="-5" dirty="0">
                <a:solidFill>
                  <a:srgbClr val="FFFFFF"/>
                </a:solidFill>
                <a:latin typeface="Helvetica LT Std Cond Light" pitchFamily="34" charset="0"/>
                <a:cs typeface="Calibri"/>
              </a:rPr>
              <a:t>It verifies the compatibility of the converted program, data, and procedures with those from existing systems that are being converted or replaced. Their validity would have been verified during design.</a:t>
            </a:r>
            <a:endParaRPr sz="2000" spc="-5" dirty="0">
              <a:solidFill>
                <a:srgbClr val="FFFFFF"/>
              </a:solidFill>
              <a:latin typeface="Helvetica LT Std Cond Light" pitchFamily="34" charset="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AND PROCEDURES TESTING</a:t>
            </a:r>
            <a:br>
              <a:rPr lang="en-US" dirty="0" smtClean="0"/>
            </a:br>
            <a:endParaRPr lang="en-US" dirty="0"/>
          </a:p>
        </p:txBody>
      </p:sp>
      <p:sp>
        <p:nvSpPr>
          <p:cNvPr id="6" name="object 8"/>
          <p:cNvSpPr/>
          <p:nvPr/>
        </p:nvSpPr>
        <p:spPr>
          <a:xfrm>
            <a:off x="6345638" y="2675382"/>
            <a:ext cx="60943" cy="982219"/>
          </a:xfrm>
          <a:custGeom>
            <a:avLst/>
            <a:gdLst/>
            <a:ahLst/>
            <a:cxnLst/>
            <a:rect l="l" t="t" r="r" b="b"/>
            <a:pathLst>
              <a:path h="688975">
                <a:moveTo>
                  <a:pt x="0" y="688467"/>
                </a:moveTo>
                <a:lnTo>
                  <a:pt x="0" y="0"/>
                </a:lnTo>
              </a:path>
            </a:pathLst>
          </a:custGeom>
          <a:ln w="25908">
            <a:solidFill>
              <a:srgbClr val="008BAD"/>
            </a:solidFill>
          </a:ln>
        </p:spPr>
        <p:txBody>
          <a:bodyPr wrap="square" lIns="0" tIns="0" rIns="0" bIns="0" rtlCol="0"/>
          <a:lstStyle/>
          <a:p>
            <a:endParaRPr dirty="0"/>
          </a:p>
        </p:txBody>
      </p:sp>
      <p:sp>
        <p:nvSpPr>
          <p:cNvPr id="7" name="object 9"/>
          <p:cNvSpPr/>
          <p:nvPr/>
        </p:nvSpPr>
        <p:spPr>
          <a:xfrm>
            <a:off x="7211722" y="3638931"/>
            <a:ext cx="772468" cy="399670"/>
          </a:xfrm>
          <a:custGeom>
            <a:avLst/>
            <a:gdLst/>
            <a:ahLst/>
            <a:cxnLst/>
            <a:rect l="l" t="t" r="r" b="b"/>
            <a:pathLst>
              <a:path w="605154" h="196850">
                <a:moveTo>
                  <a:pt x="0" y="196596"/>
                </a:moveTo>
                <a:lnTo>
                  <a:pt x="605027" y="0"/>
                </a:lnTo>
              </a:path>
            </a:pathLst>
          </a:custGeom>
          <a:ln w="25400">
            <a:solidFill>
              <a:srgbClr val="008BAD"/>
            </a:solidFill>
          </a:ln>
        </p:spPr>
        <p:txBody>
          <a:bodyPr wrap="square" lIns="0" tIns="0" rIns="0" bIns="0" rtlCol="0"/>
          <a:lstStyle/>
          <a:p>
            <a:endParaRPr dirty="0"/>
          </a:p>
        </p:txBody>
      </p:sp>
      <p:sp>
        <p:nvSpPr>
          <p:cNvPr id="8" name="object 10"/>
          <p:cNvSpPr/>
          <p:nvPr/>
        </p:nvSpPr>
        <p:spPr>
          <a:xfrm>
            <a:off x="4745855" y="3638931"/>
            <a:ext cx="434396" cy="247270"/>
          </a:xfrm>
          <a:custGeom>
            <a:avLst/>
            <a:gdLst/>
            <a:ahLst/>
            <a:cxnLst/>
            <a:rect l="l" t="t" r="r" b="b"/>
            <a:pathLst>
              <a:path w="605154" h="196850">
                <a:moveTo>
                  <a:pt x="605027" y="196596"/>
                </a:moveTo>
                <a:lnTo>
                  <a:pt x="0" y="0"/>
                </a:lnTo>
              </a:path>
            </a:pathLst>
          </a:custGeom>
          <a:ln w="25400">
            <a:solidFill>
              <a:srgbClr val="008BAD"/>
            </a:solidFill>
          </a:ln>
        </p:spPr>
        <p:txBody>
          <a:bodyPr wrap="square" lIns="0" tIns="0" rIns="0" bIns="0" rtlCol="0"/>
          <a:lstStyle/>
          <a:p>
            <a:endParaRPr dirty="0"/>
          </a:p>
        </p:txBody>
      </p:sp>
      <p:sp>
        <p:nvSpPr>
          <p:cNvPr id="9" name="object 16"/>
          <p:cNvSpPr txBox="1"/>
          <p:nvPr/>
        </p:nvSpPr>
        <p:spPr>
          <a:xfrm>
            <a:off x="4876041" y="1584071"/>
            <a:ext cx="2882149" cy="923330"/>
          </a:xfrm>
          <a:prstGeom prst="rect">
            <a:avLst/>
          </a:prstGeom>
        </p:spPr>
        <p:txBody>
          <a:bodyPr vert="horz" wrap="square" lIns="0" tIns="0" rIns="0" bIns="0" rtlCol="0">
            <a:spAutoFit/>
          </a:bodyPr>
          <a:lstStyle/>
          <a:p>
            <a:pPr marL="15050" marR="6337" algn="ctr"/>
            <a:r>
              <a:rPr sz="2000" spc="-6" dirty="0">
                <a:cs typeface="Calibri"/>
              </a:rPr>
              <a:t>Ensures that </a:t>
            </a:r>
            <a:r>
              <a:rPr sz="2000" spc="-6">
                <a:cs typeface="Calibri"/>
              </a:rPr>
              <a:t>the</a:t>
            </a:r>
            <a:r>
              <a:rPr sz="2000" spc="-62">
                <a:cs typeface="Calibri"/>
              </a:rPr>
              <a:t> </a:t>
            </a:r>
            <a:r>
              <a:rPr sz="2000" spc="-6" smtClean="0">
                <a:cs typeface="Calibri"/>
              </a:rPr>
              <a:t>interface</a:t>
            </a:r>
            <a:r>
              <a:rPr lang="en-US" sz="2000" spc="-6" dirty="0" smtClean="0">
                <a:cs typeface="Calibri"/>
              </a:rPr>
              <a:t> </a:t>
            </a:r>
            <a:r>
              <a:rPr sz="2000" spc="-12" smtClean="0">
                <a:cs typeface="Calibri"/>
              </a:rPr>
              <a:t>between </a:t>
            </a:r>
            <a:r>
              <a:rPr sz="2000" spc="-6" dirty="0">
                <a:cs typeface="Calibri"/>
              </a:rPr>
              <a:t>the </a:t>
            </a:r>
            <a:r>
              <a:rPr sz="2000" spc="-12">
                <a:cs typeface="Calibri"/>
              </a:rPr>
              <a:t>system </a:t>
            </a:r>
            <a:r>
              <a:rPr sz="2000" spc="-6" smtClean="0">
                <a:cs typeface="Calibri"/>
              </a:rPr>
              <a:t>and</a:t>
            </a:r>
            <a:r>
              <a:rPr lang="en-US" sz="2000" spc="-6" dirty="0" smtClean="0">
                <a:cs typeface="Calibri"/>
              </a:rPr>
              <a:t> </a:t>
            </a:r>
            <a:r>
              <a:rPr sz="2000" spc="-6" smtClean="0">
                <a:cs typeface="Calibri"/>
              </a:rPr>
              <a:t>the </a:t>
            </a:r>
            <a:r>
              <a:rPr sz="2000" spc="-12" dirty="0">
                <a:cs typeface="Calibri"/>
              </a:rPr>
              <a:t>people works </a:t>
            </a:r>
            <a:r>
              <a:rPr sz="2000" spc="-6">
                <a:cs typeface="Calibri"/>
              </a:rPr>
              <a:t>and </a:t>
            </a:r>
            <a:r>
              <a:rPr sz="2000" spc="-6" smtClean="0">
                <a:cs typeface="Calibri"/>
              </a:rPr>
              <a:t>is</a:t>
            </a:r>
            <a:r>
              <a:rPr lang="en-US" sz="2000" spc="-6" dirty="0" smtClean="0">
                <a:cs typeface="Calibri"/>
              </a:rPr>
              <a:t> </a:t>
            </a:r>
            <a:r>
              <a:rPr sz="2000" spc="-6" smtClean="0">
                <a:cs typeface="Calibri"/>
              </a:rPr>
              <a:t>usable</a:t>
            </a:r>
            <a:endParaRPr sz="2000" dirty="0">
              <a:cs typeface="Calibri"/>
            </a:endParaRPr>
          </a:p>
        </p:txBody>
      </p:sp>
      <p:sp>
        <p:nvSpPr>
          <p:cNvPr id="10" name="object 19"/>
          <p:cNvSpPr txBox="1"/>
          <p:nvPr/>
        </p:nvSpPr>
        <p:spPr>
          <a:xfrm>
            <a:off x="8046318" y="3013582"/>
            <a:ext cx="2923625" cy="1231106"/>
          </a:xfrm>
          <a:prstGeom prst="rect">
            <a:avLst/>
          </a:prstGeom>
        </p:spPr>
        <p:txBody>
          <a:bodyPr vert="horz" wrap="square" lIns="0" tIns="0" rIns="0" bIns="0" rtlCol="0">
            <a:spAutoFit/>
          </a:bodyPr>
          <a:lstStyle/>
          <a:p>
            <a:pPr marL="15842" marR="6337" algn="ctr"/>
            <a:r>
              <a:rPr sz="2000" spc="-12" dirty="0">
                <a:cs typeface="Calibri"/>
              </a:rPr>
              <a:t>Done </a:t>
            </a:r>
            <a:r>
              <a:rPr sz="2000" spc="-6" dirty="0">
                <a:cs typeface="Calibri"/>
              </a:rPr>
              <a:t>as part </a:t>
            </a:r>
            <a:r>
              <a:rPr sz="2000" spc="-6">
                <a:cs typeface="Calibri"/>
              </a:rPr>
              <a:t>of </a:t>
            </a:r>
            <a:r>
              <a:rPr sz="2000" spc="-6" smtClean="0">
                <a:cs typeface="Calibri"/>
              </a:rPr>
              <a:t>procedure</a:t>
            </a:r>
            <a:r>
              <a:rPr lang="en-US" sz="2000" spc="-6" dirty="0" smtClean="0">
                <a:cs typeface="Calibri"/>
              </a:rPr>
              <a:t> </a:t>
            </a:r>
            <a:r>
              <a:rPr sz="2000" spc="-6" smtClean="0">
                <a:cs typeface="Calibri"/>
              </a:rPr>
              <a:t>testing </a:t>
            </a:r>
            <a:r>
              <a:rPr sz="2000" spc="-6" dirty="0">
                <a:cs typeface="Calibri"/>
              </a:rPr>
              <a:t>to verify </a:t>
            </a:r>
            <a:r>
              <a:rPr sz="2000" spc="-6">
                <a:cs typeface="Calibri"/>
              </a:rPr>
              <a:t>that </a:t>
            </a:r>
            <a:r>
              <a:rPr sz="2000" spc="-12" smtClean="0">
                <a:cs typeface="Calibri"/>
              </a:rPr>
              <a:t>the</a:t>
            </a:r>
            <a:r>
              <a:rPr lang="en-US" sz="2000" spc="-12" dirty="0" smtClean="0">
                <a:cs typeface="Calibri"/>
              </a:rPr>
              <a:t> </a:t>
            </a:r>
            <a:r>
              <a:rPr sz="2000" spc="-6" smtClean="0">
                <a:cs typeface="Calibri"/>
              </a:rPr>
              <a:t>instruction </a:t>
            </a:r>
            <a:r>
              <a:rPr sz="2000" spc="-6">
                <a:cs typeface="Calibri"/>
              </a:rPr>
              <a:t>guides </a:t>
            </a:r>
            <a:r>
              <a:rPr sz="2000" spc="-6" smtClean="0">
                <a:cs typeface="Calibri"/>
              </a:rPr>
              <a:t>are</a:t>
            </a:r>
            <a:r>
              <a:rPr lang="en-US" sz="2000" spc="-6" dirty="0" smtClean="0">
                <a:cs typeface="Calibri"/>
              </a:rPr>
              <a:t> </a:t>
            </a:r>
            <a:r>
              <a:rPr sz="2000" spc="-6" smtClean="0">
                <a:cs typeface="Calibri"/>
              </a:rPr>
              <a:t>helpful </a:t>
            </a:r>
            <a:r>
              <a:rPr sz="2000" spc="-6" dirty="0">
                <a:cs typeface="Calibri"/>
              </a:rPr>
              <a:t>and</a:t>
            </a:r>
            <a:r>
              <a:rPr sz="2000" spc="-125" dirty="0">
                <a:cs typeface="Calibri"/>
              </a:rPr>
              <a:t> </a:t>
            </a:r>
            <a:r>
              <a:rPr sz="2000" spc="-6" dirty="0">
                <a:cs typeface="Calibri"/>
              </a:rPr>
              <a:t>accurate</a:t>
            </a:r>
            <a:endParaRPr sz="2000" dirty="0">
              <a:cs typeface="Calibri"/>
            </a:endParaRPr>
          </a:p>
        </p:txBody>
      </p:sp>
      <p:sp>
        <p:nvSpPr>
          <p:cNvPr id="11" name="object 20"/>
          <p:cNvSpPr/>
          <p:nvPr/>
        </p:nvSpPr>
        <p:spPr>
          <a:xfrm>
            <a:off x="6932612" y="4566919"/>
            <a:ext cx="967487" cy="690881"/>
          </a:xfrm>
          <a:custGeom>
            <a:avLst/>
            <a:gdLst/>
            <a:ahLst/>
            <a:cxnLst/>
            <a:rect l="l" t="t" r="r" b="b"/>
            <a:pathLst>
              <a:path w="263525" h="362585">
                <a:moveTo>
                  <a:pt x="0" y="0"/>
                </a:moveTo>
                <a:lnTo>
                  <a:pt x="263525" y="362584"/>
                </a:lnTo>
              </a:path>
            </a:pathLst>
          </a:custGeom>
          <a:ln w="25400">
            <a:solidFill>
              <a:srgbClr val="008BAD"/>
            </a:solidFill>
          </a:ln>
        </p:spPr>
        <p:txBody>
          <a:bodyPr wrap="square" lIns="0" tIns="0" rIns="0" bIns="0" rtlCol="0"/>
          <a:lstStyle/>
          <a:p>
            <a:endParaRPr dirty="0"/>
          </a:p>
        </p:txBody>
      </p:sp>
      <p:sp>
        <p:nvSpPr>
          <p:cNvPr id="12" name="object 23"/>
          <p:cNvSpPr txBox="1"/>
          <p:nvPr/>
        </p:nvSpPr>
        <p:spPr>
          <a:xfrm>
            <a:off x="7302801" y="5249546"/>
            <a:ext cx="3020966" cy="923330"/>
          </a:xfrm>
          <a:prstGeom prst="rect">
            <a:avLst/>
          </a:prstGeom>
        </p:spPr>
        <p:txBody>
          <a:bodyPr vert="horz" wrap="square" lIns="0" tIns="0" rIns="0" bIns="0" rtlCol="0">
            <a:spAutoFit/>
          </a:bodyPr>
          <a:lstStyle/>
          <a:p>
            <a:pPr marL="15842" marR="6337" indent="-1584" algn="ctr"/>
            <a:r>
              <a:rPr sz="2000" spc="-6" dirty="0">
                <a:cs typeface="Calibri"/>
              </a:rPr>
              <a:t>Both areas of </a:t>
            </a:r>
            <a:r>
              <a:rPr sz="2000" spc="-6">
                <a:cs typeface="Calibri"/>
              </a:rPr>
              <a:t>testing </a:t>
            </a:r>
            <a:r>
              <a:rPr sz="2000" spc="-6" smtClean="0">
                <a:cs typeface="Calibri"/>
              </a:rPr>
              <a:t>are</a:t>
            </a:r>
            <a:r>
              <a:rPr lang="en-US" sz="2000" spc="-6" dirty="0" smtClean="0">
                <a:cs typeface="Calibri"/>
              </a:rPr>
              <a:t> </a:t>
            </a:r>
            <a:r>
              <a:rPr sz="2000" spc="-6" smtClean="0">
                <a:cs typeface="Calibri"/>
              </a:rPr>
              <a:t>normally </a:t>
            </a:r>
            <a:r>
              <a:rPr sz="2000" spc="-6" dirty="0">
                <a:cs typeface="Calibri"/>
              </a:rPr>
              <a:t>carried out </a:t>
            </a:r>
            <a:r>
              <a:rPr sz="2000">
                <a:cs typeface="Calibri"/>
              </a:rPr>
              <a:t>late</a:t>
            </a:r>
            <a:r>
              <a:rPr sz="2000" spc="-44">
                <a:cs typeface="Calibri"/>
              </a:rPr>
              <a:t> </a:t>
            </a:r>
            <a:r>
              <a:rPr sz="2000" spc="-6" smtClean="0">
                <a:cs typeface="Calibri"/>
              </a:rPr>
              <a:t>in</a:t>
            </a:r>
            <a:r>
              <a:rPr lang="en-US" sz="2000" spc="-6" dirty="0" smtClean="0">
                <a:cs typeface="Calibri"/>
              </a:rPr>
              <a:t> </a:t>
            </a:r>
            <a:r>
              <a:rPr sz="2000" spc="-6" smtClean="0">
                <a:cs typeface="Calibri"/>
              </a:rPr>
              <a:t>the </a:t>
            </a:r>
            <a:r>
              <a:rPr sz="2000" spc="-6" dirty="0">
                <a:cs typeface="Calibri"/>
              </a:rPr>
              <a:t>cycle as part </a:t>
            </a:r>
            <a:r>
              <a:rPr sz="2000" spc="-6">
                <a:cs typeface="Calibri"/>
              </a:rPr>
              <a:t>of </a:t>
            </a:r>
            <a:r>
              <a:rPr sz="2000" spc="-12" smtClean="0">
                <a:cs typeface="Calibri"/>
              </a:rPr>
              <a:t>System</a:t>
            </a:r>
            <a:r>
              <a:rPr lang="en-US" sz="2000" spc="-12" dirty="0" smtClean="0">
                <a:cs typeface="Calibri"/>
              </a:rPr>
              <a:t> </a:t>
            </a:r>
            <a:r>
              <a:rPr sz="2000" spc="-6" smtClean="0">
                <a:cs typeface="Calibri"/>
              </a:rPr>
              <a:t>Testing </a:t>
            </a:r>
            <a:r>
              <a:rPr sz="2000" spc="-6" dirty="0">
                <a:cs typeface="Calibri"/>
              </a:rPr>
              <a:t>or in the</a:t>
            </a:r>
            <a:r>
              <a:rPr sz="2000" spc="-87" dirty="0">
                <a:cs typeface="Calibri"/>
              </a:rPr>
              <a:t> </a:t>
            </a:r>
            <a:r>
              <a:rPr sz="2000" spc="-12" dirty="0">
                <a:cs typeface="Calibri"/>
              </a:rPr>
              <a:t>UAT</a:t>
            </a:r>
            <a:endParaRPr sz="2000" dirty="0">
              <a:cs typeface="Calibri"/>
            </a:endParaRPr>
          </a:p>
        </p:txBody>
      </p:sp>
      <p:sp>
        <p:nvSpPr>
          <p:cNvPr id="13" name="object 24"/>
          <p:cNvSpPr/>
          <p:nvPr/>
        </p:nvSpPr>
        <p:spPr>
          <a:xfrm>
            <a:off x="4992090" y="4566919"/>
            <a:ext cx="797522" cy="767081"/>
          </a:xfrm>
          <a:custGeom>
            <a:avLst/>
            <a:gdLst/>
            <a:ahLst/>
            <a:cxnLst/>
            <a:rect l="l" t="t" r="r" b="b"/>
            <a:pathLst>
              <a:path w="263525" h="362585">
                <a:moveTo>
                  <a:pt x="263525" y="0"/>
                </a:moveTo>
                <a:lnTo>
                  <a:pt x="0" y="362584"/>
                </a:lnTo>
              </a:path>
            </a:pathLst>
          </a:custGeom>
          <a:ln w="25400">
            <a:solidFill>
              <a:srgbClr val="008BAD"/>
            </a:solidFill>
          </a:ln>
        </p:spPr>
        <p:txBody>
          <a:bodyPr wrap="square" lIns="0" tIns="0" rIns="0" bIns="0" rtlCol="0"/>
          <a:lstStyle/>
          <a:p>
            <a:endParaRPr dirty="0"/>
          </a:p>
        </p:txBody>
      </p:sp>
      <p:sp>
        <p:nvSpPr>
          <p:cNvPr id="14" name="object 27"/>
          <p:cNvSpPr txBox="1"/>
          <p:nvPr/>
        </p:nvSpPr>
        <p:spPr>
          <a:xfrm>
            <a:off x="2473994" y="5371465"/>
            <a:ext cx="3026892" cy="923330"/>
          </a:xfrm>
          <a:prstGeom prst="rect">
            <a:avLst/>
          </a:prstGeom>
        </p:spPr>
        <p:txBody>
          <a:bodyPr vert="horz" wrap="square" lIns="0" tIns="0" rIns="0" bIns="0" rtlCol="0">
            <a:spAutoFit/>
          </a:bodyPr>
          <a:lstStyle/>
          <a:p>
            <a:pPr marL="15842" marR="6337" indent="-1584" algn="ctr"/>
            <a:r>
              <a:rPr sz="2000" spc="-6" dirty="0">
                <a:cs typeface="Calibri"/>
              </a:rPr>
              <a:t>Not generally </a:t>
            </a:r>
            <a:r>
              <a:rPr sz="2000" spc="-12">
                <a:cs typeface="Calibri"/>
              </a:rPr>
              <a:t>done </a:t>
            </a:r>
            <a:r>
              <a:rPr sz="2000" spc="-6" smtClean="0">
                <a:cs typeface="Calibri"/>
              </a:rPr>
              <a:t>until</a:t>
            </a:r>
            <a:r>
              <a:rPr lang="en-US" sz="2000" spc="-6" dirty="0" smtClean="0">
                <a:cs typeface="Calibri"/>
              </a:rPr>
              <a:t> </a:t>
            </a:r>
            <a:r>
              <a:rPr sz="2000" spc="-6" smtClean="0">
                <a:cs typeface="Calibri"/>
              </a:rPr>
              <a:t>the </a:t>
            </a:r>
            <a:r>
              <a:rPr sz="2000" spc="-6" dirty="0">
                <a:cs typeface="Calibri"/>
              </a:rPr>
              <a:t>externals of </a:t>
            </a:r>
            <a:r>
              <a:rPr sz="2000" spc="-6">
                <a:cs typeface="Calibri"/>
              </a:rPr>
              <a:t>the </a:t>
            </a:r>
            <a:r>
              <a:rPr sz="2000" spc="-12" smtClean="0">
                <a:cs typeface="Calibri"/>
              </a:rPr>
              <a:t>system</a:t>
            </a:r>
            <a:r>
              <a:rPr lang="en-US" sz="2000" spc="-12" dirty="0" smtClean="0">
                <a:cs typeface="Calibri"/>
              </a:rPr>
              <a:t> </a:t>
            </a:r>
            <a:r>
              <a:rPr sz="2000" spc="-6" smtClean="0">
                <a:cs typeface="Calibri"/>
              </a:rPr>
              <a:t>have</a:t>
            </a:r>
            <a:r>
              <a:rPr sz="2000" spc="-94" smtClean="0">
                <a:cs typeface="Calibri"/>
              </a:rPr>
              <a:t> </a:t>
            </a:r>
            <a:r>
              <a:rPr sz="2000" spc="-6" dirty="0">
                <a:cs typeface="Calibri"/>
              </a:rPr>
              <a:t>stabilized</a:t>
            </a:r>
            <a:endParaRPr sz="2000" dirty="0">
              <a:cs typeface="Calibri"/>
            </a:endParaRPr>
          </a:p>
        </p:txBody>
      </p:sp>
      <p:sp>
        <p:nvSpPr>
          <p:cNvPr id="15" name="object 30"/>
          <p:cNvSpPr txBox="1"/>
          <p:nvPr/>
        </p:nvSpPr>
        <p:spPr>
          <a:xfrm>
            <a:off x="1743477" y="2753614"/>
            <a:ext cx="2929550" cy="1231106"/>
          </a:xfrm>
          <a:prstGeom prst="rect">
            <a:avLst/>
          </a:prstGeom>
        </p:spPr>
        <p:txBody>
          <a:bodyPr vert="horz" wrap="square" lIns="0" tIns="0" rIns="0" bIns="0" rtlCol="0">
            <a:spAutoFit/>
          </a:bodyPr>
          <a:lstStyle/>
          <a:p>
            <a:pPr marL="15050" marR="6337" indent="2376" algn="ctr"/>
            <a:r>
              <a:rPr sz="2000" spc="-6" dirty="0">
                <a:cs typeface="Calibri"/>
              </a:rPr>
              <a:t>Ideally, the </a:t>
            </a:r>
            <a:r>
              <a:rPr sz="2000" spc="-12">
                <a:cs typeface="Calibri"/>
              </a:rPr>
              <a:t>persons </a:t>
            </a:r>
            <a:r>
              <a:rPr sz="2000" spc="-6" smtClean="0">
                <a:cs typeface="Calibri"/>
              </a:rPr>
              <a:t>who</a:t>
            </a:r>
            <a:r>
              <a:rPr lang="en-US" sz="2000" spc="-6" dirty="0" smtClean="0">
                <a:cs typeface="Calibri"/>
              </a:rPr>
              <a:t> </a:t>
            </a:r>
            <a:r>
              <a:rPr sz="2000" spc="-6" smtClean="0">
                <a:cs typeface="Calibri"/>
              </a:rPr>
              <a:t>will </a:t>
            </a:r>
            <a:r>
              <a:rPr sz="2000" spc="-12">
                <a:cs typeface="Calibri"/>
              </a:rPr>
              <a:t>use </a:t>
            </a:r>
            <a:r>
              <a:rPr sz="2000" spc="-6" smtClean="0">
                <a:cs typeface="Calibri"/>
              </a:rPr>
              <a:t>the</a:t>
            </a:r>
            <a:r>
              <a:rPr lang="en-US" sz="2000" spc="-6" dirty="0" smtClean="0">
                <a:cs typeface="Calibri"/>
              </a:rPr>
              <a:t> </a:t>
            </a:r>
            <a:r>
              <a:rPr sz="2000" spc="-6" smtClean="0">
                <a:cs typeface="Calibri"/>
              </a:rPr>
              <a:t>documentation and</a:t>
            </a:r>
            <a:r>
              <a:rPr lang="en-US" sz="2000" spc="-6" dirty="0" smtClean="0">
                <a:cs typeface="Calibri"/>
              </a:rPr>
              <a:t> </a:t>
            </a:r>
            <a:r>
              <a:rPr sz="2000" spc="-6" smtClean="0">
                <a:cs typeface="Calibri"/>
              </a:rPr>
              <a:t>procedures </a:t>
            </a:r>
            <a:r>
              <a:rPr sz="2000" spc="-6" dirty="0">
                <a:cs typeface="Calibri"/>
              </a:rPr>
              <a:t>are </a:t>
            </a:r>
            <a:r>
              <a:rPr sz="2000" spc="-6">
                <a:cs typeface="Calibri"/>
              </a:rPr>
              <a:t>the </a:t>
            </a:r>
            <a:r>
              <a:rPr sz="2000" spc="-12" smtClean="0">
                <a:cs typeface="Calibri"/>
              </a:rPr>
              <a:t>ones</a:t>
            </a:r>
            <a:r>
              <a:rPr lang="en-US" sz="2000" spc="-12" dirty="0" smtClean="0">
                <a:cs typeface="Calibri"/>
              </a:rPr>
              <a:t> </a:t>
            </a:r>
            <a:r>
              <a:rPr sz="2000" spc="-6" smtClean="0">
                <a:cs typeface="Calibri"/>
              </a:rPr>
              <a:t>who </a:t>
            </a:r>
            <a:r>
              <a:rPr sz="2000" spc="-6" dirty="0">
                <a:cs typeface="Calibri"/>
              </a:rPr>
              <a:t>should </a:t>
            </a:r>
            <a:r>
              <a:rPr sz="2000" spc="-6">
                <a:cs typeface="Calibri"/>
              </a:rPr>
              <a:t>conduct</a:t>
            </a:r>
            <a:r>
              <a:rPr sz="2000" spc="-37">
                <a:cs typeface="Calibri"/>
              </a:rPr>
              <a:t> </a:t>
            </a:r>
            <a:r>
              <a:rPr sz="2000" spc="-12" smtClean="0">
                <a:cs typeface="Calibri"/>
              </a:rPr>
              <a:t>these</a:t>
            </a:r>
            <a:r>
              <a:rPr lang="en-US" sz="2000" spc="-12" dirty="0" smtClean="0">
                <a:cs typeface="Calibri"/>
              </a:rPr>
              <a:t> </a:t>
            </a:r>
            <a:r>
              <a:rPr sz="2000" spc="-6" smtClean="0">
                <a:cs typeface="Calibri"/>
              </a:rPr>
              <a:t>tests</a:t>
            </a:r>
            <a:endParaRPr sz="2000" dirty="0">
              <a:cs typeface="Calibri"/>
            </a:endParaRPr>
          </a:p>
        </p:txBody>
      </p:sp>
      <p:sp>
        <p:nvSpPr>
          <p:cNvPr id="28" name="object 19"/>
          <p:cNvSpPr txBox="1"/>
          <p:nvPr/>
        </p:nvSpPr>
        <p:spPr>
          <a:xfrm>
            <a:off x="5180251" y="3810000"/>
            <a:ext cx="1929897" cy="615553"/>
          </a:xfrm>
          <a:prstGeom prst="rect">
            <a:avLst/>
          </a:prstGeom>
        </p:spPr>
        <p:txBody>
          <a:bodyPr vert="horz" wrap="square" lIns="0" tIns="0" rIns="0" bIns="0" rtlCol="0">
            <a:spAutoFit/>
          </a:bodyPr>
          <a:lstStyle/>
          <a:p>
            <a:pPr marL="15842" marR="6337" algn="ctr"/>
            <a:r>
              <a:rPr lang="en-US" sz="2000" b="1" spc="-12" dirty="0" smtClean="0">
                <a:cs typeface="Calibri"/>
              </a:rPr>
              <a:t>D</a:t>
            </a:r>
            <a:r>
              <a:rPr lang="en-US" sz="2000" b="1" spc="-6" dirty="0" smtClean="0">
                <a:cs typeface="Calibri"/>
              </a:rPr>
              <a:t>o</a:t>
            </a:r>
            <a:r>
              <a:rPr lang="en-US" sz="2000" b="1" spc="-12" dirty="0" smtClean="0">
                <a:cs typeface="Calibri"/>
              </a:rPr>
              <a:t>cu</a:t>
            </a:r>
            <a:r>
              <a:rPr lang="en-US" sz="2000" b="1" spc="-19" dirty="0" smtClean="0">
                <a:cs typeface="Calibri"/>
              </a:rPr>
              <a:t>m</a:t>
            </a:r>
            <a:r>
              <a:rPr lang="en-US" sz="2000" b="1" spc="-12" dirty="0" smtClean="0">
                <a:cs typeface="Calibri"/>
              </a:rPr>
              <a:t>e</a:t>
            </a:r>
            <a:r>
              <a:rPr lang="en-US" sz="2000" b="1" spc="-19" dirty="0" smtClean="0">
                <a:cs typeface="Calibri"/>
              </a:rPr>
              <a:t>n</a:t>
            </a:r>
            <a:r>
              <a:rPr lang="en-US" sz="2000" b="1" spc="-6" dirty="0" smtClean="0">
                <a:cs typeface="Calibri"/>
              </a:rPr>
              <a:t>tation and</a:t>
            </a:r>
            <a:r>
              <a:rPr lang="en-US" sz="2000" b="1" spc="-44" dirty="0" smtClean="0">
                <a:cs typeface="Calibri"/>
              </a:rPr>
              <a:t> </a:t>
            </a:r>
            <a:r>
              <a:rPr lang="en-US" sz="2000" b="1" spc="-12" dirty="0" smtClean="0">
                <a:cs typeface="Calibri"/>
              </a:rPr>
              <a:t>Procedures </a:t>
            </a:r>
            <a:r>
              <a:rPr lang="en-US" sz="2000" b="1" spc="-6" dirty="0" smtClean="0">
                <a:cs typeface="Calibri"/>
              </a:rPr>
              <a:t>testing</a:t>
            </a:r>
            <a:endParaRPr lang="en-US" sz="2000" dirty="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animBg="1"/>
      <p:bldP spid="12" grpId="0"/>
      <p:bldP spid="13" grpId="0" animBg="1"/>
      <p:bldP spid="14" grpId="0"/>
      <p:bldP spid="15"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lstStyle/>
          <a:p>
            <a:pPr>
              <a:spcBef>
                <a:spcPts val="1200"/>
              </a:spcBef>
            </a:pPr>
            <a:r>
              <a:rPr lang="en-US" dirty="0" smtClean="0"/>
              <a:t>Error-handling is the system function for detecting and responding to exception conditions (such as erroneous input).</a:t>
            </a:r>
          </a:p>
          <a:p>
            <a:pPr>
              <a:spcBef>
                <a:spcPts val="1200"/>
              </a:spcBef>
            </a:pPr>
            <a:r>
              <a:rPr lang="en-US" dirty="0" smtClean="0"/>
              <a:t>Error handling ensures that incorrect transactions will be properly processed and that the system will terminate in a controlled, and predictable way in case of a disastrous failure.</a:t>
            </a:r>
          </a:p>
          <a:p>
            <a:endParaRPr lang="en-US" dirty="0"/>
          </a:p>
        </p:txBody>
      </p:sp>
      <p:sp>
        <p:nvSpPr>
          <p:cNvPr id="2" name="Title 1"/>
          <p:cNvSpPr>
            <a:spLocks noGrp="1"/>
          </p:cNvSpPr>
          <p:nvPr>
            <p:ph type="title"/>
          </p:nvPr>
        </p:nvSpPr>
        <p:spPr/>
        <p:txBody>
          <a:bodyPr/>
          <a:lstStyle/>
          <a:p>
            <a:r>
              <a:rPr lang="en-US" dirty="0" smtClean="0"/>
              <a:t>ERROR HANDLING TESTING</a:t>
            </a:r>
          </a:p>
        </p:txBody>
      </p:sp>
      <p:sp>
        <p:nvSpPr>
          <p:cNvPr id="8" name="object 20"/>
          <p:cNvSpPr/>
          <p:nvPr/>
        </p:nvSpPr>
        <p:spPr>
          <a:xfrm>
            <a:off x="1041107" y="4221098"/>
            <a:ext cx="1866267" cy="1289964"/>
          </a:xfrm>
          <a:prstGeom prst="rect">
            <a:avLst/>
          </a:prstGeom>
          <a:blipFill>
            <a:blip r:embed="rId3" cstate="print"/>
            <a:stretch>
              <a:fillRect/>
            </a:stretch>
          </a:blipFill>
        </p:spPr>
        <p:txBody>
          <a:bodyPr wrap="square" lIns="0" tIns="0" rIns="0" bIns="0" rtlCol="0"/>
          <a:lstStyle/>
          <a:p>
            <a:endParaRPr dirty="0"/>
          </a:p>
        </p:txBody>
      </p:sp>
      <p:sp>
        <p:nvSpPr>
          <p:cNvPr id="9" name="object 21"/>
          <p:cNvSpPr txBox="1"/>
          <p:nvPr/>
        </p:nvSpPr>
        <p:spPr>
          <a:xfrm>
            <a:off x="2052692" y="4191000"/>
            <a:ext cx="9985320" cy="1313569"/>
          </a:xfrm>
          <a:prstGeom prst="rect">
            <a:avLst/>
          </a:prstGeom>
        </p:spPr>
        <p:txBody>
          <a:bodyPr vert="horz" wrap="square" lIns="0" tIns="43565" rIns="0" bIns="0" rtlCol="0">
            <a:spAutoFit/>
          </a:bodyPr>
          <a:lstStyle/>
          <a:p>
            <a:pPr marL="1163593" marR="239214" indent="-357237">
              <a:spcBef>
                <a:spcPts val="343"/>
              </a:spcBef>
              <a:buFont typeface="Wingdings"/>
              <a:buChar char=""/>
              <a:tabLst>
                <a:tab pos="1164386" algn="l"/>
              </a:tabLst>
            </a:pPr>
            <a:r>
              <a:rPr sz="2000" spc="-12" dirty="0">
                <a:cs typeface="Calibri"/>
              </a:rPr>
              <a:t>Error-Handling testing </a:t>
            </a:r>
            <a:r>
              <a:rPr sz="2000" spc="-6" dirty="0">
                <a:cs typeface="Calibri"/>
              </a:rPr>
              <a:t>includes the handing of </a:t>
            </a:r>
            <a:r>
              <a:rPr sz="2000" spc="-12" dirty="0">
                <a:cs typeface="Calibri"/>
              </a:rPr>
              <a:t>run </a:t>
            </a:r>
            <a:r>
              <a:rPr sz="2000" spc="-6" dirty="0">
                <a:cs typeface="Calibri"/>
              </a:rPr>
              <a:t>time </a:t>
            </a:r>
            <a:r>
              <a:rPr sz="2000" spc="-19" dirty="0">
                <a:cs typeface="Calibri"/>
              </a:rPr>
              <a:t>error </a:t>
            </a:r>
            <a:r>
              <a:rPr sz="2000" spc="-25" dirty="0">
                <a:cs typeface="Calibri"/>
              </a:rPr>
              <a:t>like </a:t>
            </a:r>
            <a:r>
              <a:rPr sz="2000" spc="-6" dirty="0">
                <a:cs typeface="Calibri"/>
              </a:rPr>
              <a:t>input </a:t>
            </a:r>
            <a:r>
              <a:rPr sz="2000" spc="-6">
                <a:cs typeface="Calibri"/>
              </a:rPr>
              <a:t>of </a:t>
            </a:r>
            <a:r>
              <a:rPr sz="2000" spc="-6" smtClean="0">
                <a:cs typeface="Calibri"/>
              </a:rPr>
              <a:t>an</a:t>
            </a:r>
            <a:r>
              <a:rPr lang="en-US" sz="2000" spc="-6" dirty="0" smtClean="0">
                <a:cs typeface="Calibri"/>
              </a:rPr>
              <a:t> </a:t>
            </a:r>
            <a:r>
              <a:rPr sz="2000" spc="-12" smtClean="0">
                <a:cs typeface="Calibri"/>
              </a:rPr>
              <a:t>invalid </a:t>
            </a:r>
            <a:r>
              <a:rPr sz="2000" spc="-31" dirty="0">
                <a:cs typeface="Calibri"/>
              </a:rPr>
              <a:t>character</a:t>
            </a:r>
            <a:r>
              <a:rPr sz="2000" spc="-31">
                <a:cs typeface="Calibri"/>
              </a:rPr>
              <a:t>. </a:t>
            </a:r>
            <a:endParaRPr lang="en-US" sz="2000" spc="-31" dirty="0" smtClean="0">
              <a:cs typeface="Calibri"/>
            </a:endParaRPr>
          </a:p>
          <a:p>
            <a:pPr marL="1163593" marR="239214" indent="-357237">
              <a:spcBef>
                <a:spcPts val="343"/>
              </a:spcBef>
              <a:buFont typeface="Wingdings"/>
              <a:buChar char=""/>
              <a:tabLst>
                <a:tab pos="1164386" algn="l"/>
              </a:tabLst>
            </a:pPr>
            <a:r>
              <a:rPr sz="2000" spc="-31" smtClean="0">
                <a:cs typeface="Calibri"/>
              </a:rPr>
              <a:t>Testing </a:t>
            </a:r>
            <a:r>
              <a:rPr sz="2000" spc="-12" dirty="0">
                <a:cs typeface="Calibri"/>
              </a:rPr>
              <a:t>to confirm </a:t>
            </a:r>
            <a:r>
              <a:rPr sz="2000" spc="-6" dirty="0">
                <a:cs typeface="Calibri"/>
              </a:rPr>
              <a:t>that application </a:t>
            </a:r>
            <a:r>
              <a:rPr sz="2000" spc="-12" dirty="0">
                <a:cs typeface="Calibri"/>
              </a:rPr>
              <a:t>can </a:t>
            </a:r>
            <a:r>
              <a:rPr sz="2000" spc="-19" dirty="0">
                <a:cs typeface="Calibri"/>
              </a:rPr>
              <a:t>recover </a:t>
            </a:r>
            <a:r>
              <a:rPr sz="2000" spc="-12" dirty="0">
                <a:cs typeface="Calibri"/>
              </a:rPr>
              <a:t>from </a:t>
            </a:r>
            <a:r>
              <a:rPr sz="2000" dirty="0">
                <a:cs typeface="Calibri"/>
              </a:rPr>
              <a:t>all </a:t>
            </a:r>
            <a:r>
              <a:rPr sz="2000" spc="-6">
                <a:cs typeface="Calibri"/>
              </a:rPr>
              <a:t>types </a:t>
            </a:r>
            <a:r>
              <a:rPr sz="2000" spc="-12" smtClean="0">
                <a:cs typeface="Calibri"/>
              </a:rPr>
              <a:t>of</a:t>
            </a:r>
            <a:r>
              <a:rPr lang="en-US" sz="2000" spc="-12" dirty="0" smtClean="0">
                <a:cs typeface="Calibri"/>
              </a:rPr>
              <a:t> </a:t>
            </a:r>
            <a:r>
              <a:rPr sz="2000" spc="-19" smtClean="0">
                <a:cs typeface="Calibri"/>
              </a:rPr>
              <a:t>error </a:t>
            </a:r>
            <a:r>
              <a:rPr sz="2000" spc="-6" dirty="0">
                <a:cs typeface="Calibri"/>
              </a:rPr>
              <a:t>when </a:t>
            </a:r>
            <a:r>
              <a:rPr sz="2000" spc="-12" dirty="0">
                <a:cs typeface="Calibri"/>
              </a:rPr>
              <a:t>they occur </a:t>
            </a:r>
            <a:r>
              <a:rPr sz="2000" spc="-6" dirty="0">
                <a:cs typeface="Calibri"/>
              </a:rPr>
              <a:t>without terminating the </a:t>
            </a:r>
            <a:r>
              <a:rPr sz="2000" spc="-12" dirty="0">
                <a:cs typeface="Calibri"/>
              </a:rPr>
              <a:t>application, </a:t>
            </a:r>
            <a:r>
              <a:rPr sz="2000" spc="-6" dirty="0">
                <a:cs typeface="Calibri"/>
              </a:rPr>
              <a:t>or (if </a:t>
            </a:r>
            <a:r>
              <a:rPr sz="2000" dirty="0">
                <a:cs typeface="Calibri"/>
              </a:rPr>
              <a:t>all </a:t>
            </a:r>
            <a:r>
              <a:rPr sz="2000" spc="-6" dirty="0">
                <a:cs typeface="Calibri"/>
              </a:rPr>
              <a:t>else </a:t>
            </a:r>
            <a:r>
              <a:rPr sz="2000" spc="-12">
                <a:cs typeface="Calibri"/>
              </a:rPr>
              <a:t>fails</a:t>
            </a:r>
            <a:r>
              <a:rPr sz="2000" spc="-12" smtClean="0">
                <a:cs typeface="Calibri"/>
              </a:rPr>
              <a:t>)</a:t>
            </a:r>
            <a:r>
              <a:rPr lang="en-US" sz="2000" spc="-12" dirty="0" smtClean="0">
                <a:cs typeface="Calibri"/>
              </a:rPr>
              <a:t> </a:t>
            </a:r>
            <a:r>
              <a:rPr sz="2000" spc="-12" smtClean="0">
                <a:cs typeface="Calibri"/>
              </a:rPr>
              <a:t>gracefully </a:t>
            </a:r>
            <a:r>
              <a:rPr sz="2000" spc="-12" dirty="0">
                <a:cs typeface="Calibri"/>
              </a:rPr>
              <a:t>terminate </a:t>
            </a:r>
            <a:r>
              <a:rPr sz="2000" spc="-6" dirty="0">
                <a:cs typeface="Calibri"/>
              </a:rPr>
              <a:t>an </a:t>
            </a:r>
            <a:r>
              <a:rPr sz="2000" spc="-19" dirty="0">
                <a:cs typeface="Calibri"/>
              </a:rPr>
              <a:t>affected </a:t>
            </a:r>
            <a:r>
              <a:rPr sz="2000" spc="-12" dirty="0">
                <a:cs typeface="Calibri"/>
              </a:rPr>
              <a:t>application </a:t>
            </a:r>
            <a:r>
              <a:rPr sz="2000" spc="-6" dirty="0">
                <a:cs typeface="Calibri"/>
              </a:rPr>
              <a:t>and </a:t>
            </a:r>
            <a:r>
              <a:rPr sz="2000" spc="-19" dirty="0">
                <a:cs typeface="Calibri"/>
              </a:rPr>
              <a:t>save </a:t>
            </a:r>
            <a:r>
              <a:rPr sz="2000" spc="-6" dirty="0">
                <a:cs typeface="Calibri"/>
              </a:rPr>
              <a:t>the </a:t>
            </a:r>
            <a:r>
              <a:rPr sz="2000" spc="-19" dirty="0">
                <a:cs typeface="Calibri"/>
              </a:rPr>
              <a:t>error </a:t>
            </a:r>
            <a:r>
              <a:rPr sz="2000" spc="-12" dirty="0">
                <a:cs typeface="Calibri"/>
              </a:rPr>
              <a:t>information </a:t>
            </a:r>
            <a:r>
              <a:rPr sz="2000" spc="-12">
                <a:cs typeface="Calibri"/>
              </a:rPr>
              <a:t>to </a:t>
            </a:r>
            <a:r>
              <a:rPr sz="2000" spc="-6" smtClean="0">
                <a:cs typeface="Calibri"/>
              </a:rPr>
              <a:t>a</a:t>
            </a:r>
            <a:r>
              <a:rPr lang="en-US" sz="2000" spc="-6" dirty="0" smtClean="0">
                <a:cs typeface="Calibri"/>
              </a:rPr>
              <a:t> </a:t>
            </a:r>
            <a:r>
              <a:rPr sz="2000" spc="-6" smtClean="0">
                <a:cs typeface="Calibri"/>
              </a:rPr>
              <a:t>log</a:t>
            </a:r>
            <a:r>
              <a:rPr sz="2000" spc="-94" smtClean="0">
                <a:cs typeface="Calibri"/>
              </a:rPr>
              <a:t> </a:t>
            </a:r>
            <a:r>
              <a:rPr sz="2000" spc="-6" dirty="0">
                <a:cs typeface="Calibri"/>
              </a:rPr>
              <a:t>file.</a:t>
            </a:r>
            <a:endParaRPr sz="2000" dirty="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FUNCTIONS/REQUIREMENTS TESTING</a:t>
            </a:r>
            <a:br>
              <a:rPr lang="en-US" dirty="0" smtClean="0"/>
            </a:br>
            <a:endParaRPr lang="en-US" dirty="0"/>
          </a:p>
        </p:txBody>
      </p:sp>
      <p:sp>
        <p:nvSpPr>
          <p:cNvPr id="6" name="object 9"/>
          <p:cNvSpPr txBox="1"/>
          <p:nvPr/>
        </p:nvSpPr>
        <p:spPr>
          <a:xfrm>
            <a:off x="1674812" y="1371600"/>
            <a:ext cx="6602280" cy="1681275"/>
          </a:xfrm>
          <a:prstGeom prst="rect">
            <a:avLst/>
          </a:prstGeom>
          <a:solidFill>
            <a:srgbClr val="004264"/>
          </a:solidFill>
        </p:spPr>
        <p:txBody>
          <a:bodyPr vert="horz" wrap="square" lIns="0" tIns="54655" rIns="0" bIns="0" rtlCol="0">
            <a:spAutoFit/>
          </a:bodyPr>
          <a:lstStyle/>
          <a:p>
            <a:pPr marL="105349" marR="103765" indent="3960" algn="ctr">
              <a:lnSpc>
                <a:spcPct val="100400"/>
              </a:lnSpc>
              <a:spcBef>
                <a:spcPts val="430"/>
              </a:spcBef>
            </a:pPr>
            <a:endParaRPr lang="en-US" sz="1000" spc="-6" dirty="0" smtClean="0">
              <a:solidFill>
                <a:srgbClr val="FFFFFF"/>
              </a:solidFill>
              <a:cs typeface="Calibri"/>
            </a:endParaRPr>
          </a:p>
          <a:p>
            <a:pPr marL="105349" marR="103765" indent="3960" algn="ctr">
              <a:lnSpc>
                <a:spcPct val="100400"/>
              </a:lnSpc>
              <a:spcBef>
                <a:spcPts val="430"/>
              </a:spcBef>
            </a:pPr>
            <a:r>
              <a:rPr spc="-6" dirty="0" smtClean="0">
                <a:solidFill>
                  <a:srgbClr val="FFFFFF"/>
                </a:solidFill>
                <a:cs typeface="Calibri"/>
              </a:rPr>
              <a:t>Functional </a:t>
            </a:r>
            <a:r>
              <a:rPr dirty="0">
                <a:solidFill>
                  <a:srgbClr val="FFFFFF"/>
                </a:solidFill>
                <a:cs typeface="Calibri"/>
              </a:rPr>
              <a:t>testing </a:t>
            </a:r>
            <a:r>
              <a:rPr spc="-6" dirty="0">
                <a:solidFill>
                  <a:srgbClr val="FFFFFF"/>
                </a:solidFill>
                <a:cs typeface="Calibri"/>
              </a:rPr>
              <a:t>verifies, </a:t>
            </a:r>
            <a:r>
              <a:rPr dirty="0">
                <a:solidFill>
                  <a:srgbClr val="FFFFFF"/>
                </a:solidFill>
                <a:cs typeface="Calibri"/>
              </a:rPr>
              <a:t>at </a:t>
            </a:r>
            <a:r>
              <a:rPr spc="-6" dirty="0">
                <a:solidFill>
                  <a:srgbClr val="FFFFFF"/>
                </a:solidFill>
                <a:cs typeface="Calibri"/>
              </a:rPr>
              <a:t>each stage </a:t>
            </a:r>
            <a:r>
              <a:rPr spc="-6" dirty="0" smtClean="0">
                <a:solidFill>
                  <a:srgbClr val="FFFFFF"/>
                </a:solidFill>
                <a:cs typeface="Calibri"/>
              </a:rPr>
              <a:t>of</a:t>
            </a:r>
            <a:r>
              <a:rPr lang="en-US" spc="-6" dirty="0" smtClean="0">
                <a:solidFill>
                  <a:srgbClr val="FFFFFF"/>
                </a:solidFill>
                <a:cs typeface="Calibri"/>
              </a:rPr>
              <a:t> </a:t>
            </a:r>
            <a:r>
              <a:rPr spc="-6" dirty="0" smtClean="0">
                <a:solidFill>
                  <a:srgbClr val="FFFFFF"/>
                </a:solidFill>
                <a:cs typeface="Calibri"/>
              </a:rPr>
              <a:t>development</a:t>
            </a:r>
            <a:r>
              <a:rPr spc="-6" dirty="0">
                <a:solidFill>
                  <a:srgbClr val="FFFFFF"/>
                </a:solidFill>
                <a:cs typeface="Calibri"/>
              </a:rPr>
              <a:t>, </a:t>
            </a:r>
            <a:r>
              <a:rPr dirty="0">
                <a:solidFill>
                  <a:srgbClr val="FFFFFF"/>
                </a:solidFill>
                <a:cs typeface="Calibri"/>
              </a:rPr>
              <a:t>that each </a:t>
            </a:r>
            <a:r>
              <a:rPr spc="-6" dirty="0">
                <a:solidFill>
                  <a:srgbClr val="FFFFFF"/>
                </a:solidFill>
                <a:cs typeface="Calibri"/>
              </a:rPr>
              <a:t>business function </a:t>
            </a:r>
            <a:r>
              <a:rPr spc="-6" dirty="0" smtClean="0">
                <a:solidFill>
                  <a:srgbClr val="FFFFFF"/>
                </a:solidFill>
                <a:cs typeface="Calibri"/>
              </a:rPr>
              <a:t>operates</a:t>
            </a:r>
            <a:r>
              <a:rPr lang="en-US" spc="-6" dirty="0" smtClean="0">
                <a:solidFill>
                  <a:srgbClr val="FFFFFF"/>
                </a:solidFill>
                <a:cs typeface="Calibri"/>
              </a:rPr>
              <a:t> </a:t>
            </a:r>
            <a:r>
              <a:rPr dirty="0" smtClean="0">
                <a:solidFill>
                  <a:srgbClr val="FFFFFF"/>
                </a:solidFill>
                <a:cs typeface="Calibri"/>
              </a:rPr>
              <a:t>as </a:t>
            </a:r>
            <a:r>
              <a:rPr dirty="0">
                <a:solidFill>
                  <a:srgbClr val="FFFFFF"/>
                </a:solidFill>
                <a:cs typeface="Calibri"/>
              </a:rPr>
              <a:t>stated </a:t>
            </a:r>
            <a:r>
              <a:rPr spc="-6" dirty="0">
                <a:solidFill>
                  <a:srgbClr val="FFFFFF"/>
                </a:solidFill>
                <a:cs typeface="Calibri"/>
              </a:rPr>
              <a:t>in </a:t>
            </a:r>
            <a:r>
              <a:rPr dirty="0">
                <a:solidFill>
                  <a:srgbClr val="FFFFFF"/>
                </a:solidFill>
                <a:cs typeface="Calibri"/>
              </a:rPr>
              <a:t>the </a:t>
            </a:r>
            <a:r>
              <a:rPr b="1" spc="-6" dirty="0">
                <a:solidFill>
                  <a:srgbClr val="FFFFFF"/>
                </a:solidFill>
                <a:cs typeface="Calibri"/>
              </a:rPr>
              <a:t>Requirements </a:t>
            </a:r>
            <a:r>
              <a:rPr dirty="0">
                <a:solidFill>
                  <a:srgbClr val="FFFFFF"/>
                </a:solidFill>
                <a:cs typeface="Calibri"/>
              </a:rPr>
              <a:t>and as </a:t>
            </a:r>
            <a:r>
              <a:rPr spc="-6" dirty="0">
                <a:solidFill>
                  <a:srgbClr val="FFFFFF"/>
                </a:solidFill>
                <a:cs typeface="Calibri"/>
              </a:rPr>
              <a:t>specified </a:t>
            </a:r>
            <a:r>
              <a:rPr spc="-6" dirty="0" smtClean="0">
                <a:solidFill>
                  <a:srgbClr val="FFFFFF"/>
                </a:solidFill>
                <a:cs typeface="Calibri"/>
              </a:rPr>
              <a:t>in</a:t>
            </a:r>
            <a:r>
              <a:rPr lang="en-US" spc="-6" dirty="0" smtClean="0">
                <a:solidFill>
                  <a:srgbClr val="FFFFFF"/>
                </a:solidFill>
                <a:cs typeface="Calibri"/>
              </a:rPr>
              <a:t> </a:t>
            </a:r>
            <a:r>
              <a:rPr b="1" dirty="0" smtClean="0">
                <a:solidFill>
                  <a:srgbClr val="FFFFFF"/>
                </a:solidFill>
                <a:cs typeface="Calibri"/>
              </a:rPr>
              <a:t>the </a:t>
            </a:r>
            <a:r>
              <a:rPr b="1" dirty="0">
                <a:solidFill>
                  <a:srgbClr val="FFFFFF"/>
                </a:solidFill>
                <a:cs typeface="Calibri"/>
              </a:rPr>
              <a:t>External and </a:t>
            </a:r>
            <a:r>
              <a:rPr b="1" spc="-6" dirty="0">
                <a:solidFill>
                  <a:srgbClr val="FFFFFF"/>
                </a:solidFill>
                <a:cs typeface="Calibri"/>
              </a:rPr>
              <a:t>Internal </a:t>
            </a:r>
            <a:r>
              <a:rPr b="1" dirty="0">
                <a:solidFill>
                  <a:srgbClr val="FFFFFF"/>
                </a:solidFill>
                <a:cs typeface="Calibri"/>
              </a:rPr>
              <a:t>Design</a:t>
            </a:r>
            <a:r>
              <a:rPr b="1" spc="-181" dirty="0">
                <a:solidFill>
                  <a:srgbClr val="FFFFFF"/>
                </a:solidFill>
                <a:cs typeface="Calibri"/>
              </a:rPr>
              <a:t> </a:t>
            </a:r>
            <a:r>
              <a:rPr spc="-6" dirty="0">
                <a:solidFill>
                  <a:srgbClr val="FFFFFF"/>
                </a:solidFill>
                <a:cs typeface="Calibri"/>
              </a:rPr>
              <a:t>documents</a:t>
            </a:r>
            <a:r>
              <a:rPr spc="-6" dirty="0" smtClean="0">
                <a:solidFill>
                  <a:srgbClr val="FFFFFF"/>
                </a:solidFill>
                <a:cs typeface="Calibri"/>
              </a:rPr>
              <a:t>.</a:t>
            </a:r>
            <a:endParaRPr lang="en-US" spc="-6" dirty="0" smtClean="0">
              <a:solidFill>
                <a:srgbClr val="FFFFFF"/>
              </a:solidFill>
              <a:cs typeface="Calibri"/>
            </a:endParaRPr>
          </a:p>
          <a:p>
            <a:pPr marL="105349" marR="103765" indent="3960" algn="ctr">
              <a:lnSpc>
                <a:spcPct val="100400"/>
              </a:lnSpc>
              <a:spcBef>
                <a:spcPts val="430"/>
              </a:spcBef>
            </a:pPr>
            <a:endParaRPr dirty="0">
              <a:cs typeface="Calibri"/>
            </a:endParaRPr>
          </a:p>
        </p:txBody>
      </p:sp>
      <p:sp>
        <p:nvSpPr>
          <p:cNvPr id="7" name="object 13"/>
          <p:cNvSpPr txBox="1"/>
          <p:nvPr/>
        </p:nvSpPr>
        <p:spPr>
          <a:xfrm>
            <a:off x="3198812" y="3200400"/>
            <a:ext cx="7543800" cy="1535677"/>
          </a:xfrm>
          <a:prstGeom prst="rect">
            <a:avLst/>
          </a:prstGeom>
          <a:solidFill>
            <a:srgbClr val="009900"/>
          </a:solidFill>
        </p:spPr>
        <p:txBody>
          <a:bodyPr vert="horz" wrap="square" lIns="0" tIns="0" rIns="0" bIns="0" rtlCol="0">
            <a:spAutoFit/>
          </a:bodyPr>
          <a:lstStyle/>
          <a:p>
            <a:pPr marR="357237" algn="ctr">
              <a:lnSpc>
                <a:spcPct val="100600"/>
              </a:lnSpc>
              <a:spcBef>
                <a:spcPts val="1166"/>
              </a:spcBef>
            </a:pPr>
            <a:endParaRPr lang="en-US" sz="1000" dirty="0" smtClean="0">
              <a:cs typeface="Calibri"/>
            </a:endParaRPr>
          </a:p>
          <a:p>
            <a:pPr marR="357237" algn="ctr">
              <a:lnSpc>
                <a:spcPct val="100600"/>
              </a:lnSpc>
              <a:spcBef>
                <a:spcPts val="1166"/>
              </a:spcBef>
            </a:pPr>
            <a:r>
              <a:rPr lang="en-US" dirty="0" smtClean="0">
                <a:cs typeface="Calibri"/>
              </a:rPr>
              <a:t>Functional testing is usually completed in System Testing so that by the time the system is handed over to the user for UAT, the test group has already verified that the system meets requirements.</a:t>
            </a:r>
          </a:p>
          <a:p>
            <a:pPr marR="357237" algn="ctr">
              <a:lnSpc>
                <a:spcPct val="100600"/>
              </a:lnSpc>
              <a:spcBef>
                <a:spcPts val="1166"/>
              </a:spcBef>
            </a:pPr>
            <a:endParaRPr lang="en-US" sz="300" dirty="0">
              <a:cs typeface="Calibri"/>
            </a:endParaRPr>
          </a:p>
        </p:txBody>
      </p:sp>
      <p:sp>
        <p:nvSpPr>
          <p:cNvPr id="8" name="object 18"/>
          <p:cNvSpPr/>
          <p:nvPr/>
        </p:nvSpPr>
        <p:spPr>
          <a:xfrm>
            <a:off x="379412" y="5105400"/>
            <a:ext cx="1866274" cy="1290040"/>
          </a:xfrm>
          <a:prstGeom prst="rect">
            <a:avLst/>
          </a:prstGeom>
          <a:blipFill>
            <a:blip r:embed="rId3" cstate="print"/>
            <a:stretch>
              <a:fillRect/>
            </a:stretch>
          </a:blipFill>
        </p:spPr>
        <p:txBody>
          <a:bodyPr wrap="square" lIns="0" tIns="0" rIns="0" bIns="0" rtlCol="0"/>
          <a:lstStyle/>
          <a:p>
            <a:endParaRPr dirty="0"/>
          </a:p>
        </p:txBody>
      </p:sp>
      <p:sp>
        <p:nvSpPr>
          <p:cNvPr id="9" name="object 19"/>
          <p:cNvSpPr txBox="1"/>
          <p:nvPr/>
        </p:nvSpPr>
        <p:spPr>
          <a:xfrm>
            <a:off x="1370012" y="5105400"/>
            <a:ext cx="10364733" cy="1005792"/>
          </a:xfrm>
          <a:prstGeom prst="rect">
            <a:avLst/>
          </a:prstGeom>
        </p:spPr>
        <p:txBody>
          <a:bodyPr vert="horz" wrap="square" lIns="0" tIns="43565" rIns="0" bIns="0" rtlCol="0">
            <a:spAutoFit/>
          </a:bodyPr>
          <a:lstStyle/>
          <a:p>
            <a:pPr marL="1163593" marR="303373" indent="-357237">
              <a:spcBef>
                <a:spcPts val="343"/>
              </a:spcBef>
              <a:buFont typeface="Wingdings"/>
              <a:buChar char=""/>
              <a:tabLst>
                <a:tab pos="1164386" algn="l"/>
              </a:tabLst>
            </a:pPr>
            <a:r>
              <a:rPr sz="2000" spc="-6" dirty="0">
                <a:cs typeface="Calibri"/>
              </a:rPr>
              <a:t>This type of </a:t>
            </a:r>
            <a:r>
              <a:rPr sz="2000" spc="-12" dirty="0">
                <a:cs typeface="Calibri"/>
              </a:rPr>
              <a:t>testing ignores </a:t>
            </a:r>
            <a:r>
              <a:rPr sz="2000" spc="-6" dirty="0">
                <a:cs typeface="Calibri"/>
              </a:rPr>
              <a:t>the </a:t>
            </a:r>
            <a:r>
              <a:rPr sz="2000" spc="-12" dirty="0">
                <a:cs typeface="Calibri"/>
              </a:rPr>
              <a:t>internal </a:t>
            </a:r>
            <a:r>
              <a:rPr sz="2000" spc="-6" dirty="0">
                <a:cs typeface="Calibri"/>
              </a:rPr>
              <a:t>parts and </a:t>
            </a:r>
            <a:r>
              <a:rPr sz="2000" spc="-19" dirty="0">
                <a:cs typeface="Calibri"/>
              </a:rPr>
              <a:t>focus </a:t>
            </a:r>
            <a:r>
              <a:rPr sz="2000" spc="-6" dirty="0">
                <a:cs typeface="Calibri"/>
              </a:rPr>
              <a:t>on </a:t>
            </a:r>
            <a:r>
              <a:rPr sz="2000" spc="-6">
                <a:cs typeface="Calibri"/>
              </a:rPr>
              <a:t>the </a:t>
            </a:r>
            <a:r>
              <a:rPr sz="2000" spc="-12" smtClean="0">
                <a:cs typeface="Calibri"/>
              </a:rPr>
              <a:t>output</a:t>
            </a:r>
            <a:r>
              <a:rPr lang="en-US" sz="2000" spc="-12" dirty="0" smtClean="0">
                <a:cs typeface="Calibri"/>
              </a:rPr>
              <a:t>, whether it</a:t>
            </a:r>
            <a:r>
              <a:rPr sz="2000" spc="-12" smtClean="0">
                <a:cs typeface="Calibri"/>
              </a:rPr>
              <a:t> </a:t>
            </a:r>
            <a:r>
              <a:rPr sz="2000" spc="-6" dirty="0">
                <a:cs typeface="Calibri"/>
              </a:rPr>
              <a:t>is </a:t>
            </a:r>
            <a:r>
              <a:rPr sz="2000" spc="-6">
                <a:cs typeface="Calibri"/>
              </a:rPr>
              <a:t>as </a:t>
            </a:r>
            <a:r>
              <a:rPr sz="2000" spc="-6" smtClean="0">
                <a:cs typeface="Calibri"/>
              </a:rPr>
              <a:t>per</a:t>
            </a:r>
            <a:r>
              <a:rPr lang="en-US" sz="2000" spc="-6" dirty="0" smtClean="0">
                <a:cs typeface="Calibri"/>
              </a:rPr>
              <a:t> </a:t>
            </a:r>
            <a:r>
              <a:rPr sz="2000" spc="-12" smtClean="0">
                <a:cs typeface="Calibri"/>
              </a:rPr>
              <a:t>requirement </a:t>
            </a:r>
            <a:r>
              <a:rPr sz="2000" spc="-6" dirty="0">
                <a:cs typeface="Calibri"/>
              </a:rPr>
              <a:t>or not</a:t>
            </a:r>
            <a:r>
              <a:rPr sz="2000" spc="-6">
                <a:cs typeface="Calibri"/>
              </a:rPr>
              <a:t>. </a:t>
            </a:r>
            <a:endParaRPr lang="en-US" sz="2000" spc="-6" dirty="0" smtClean="0">
              <a:cs typeface="Calibri"/>
            </a:endParaRPr>
          </a:p>
          <a:p>
            <a:pPr marL="1163593" marR="303373" indent="-357237">
              <a:spcBef>
                <a:spcPts val="343"/>
              </a:spcBef>
              <a:buFont typeface="Wingdings"/>
              <a:buChar char=""/>
              <a:tabLst>
                <a:tab pos="1164386" algn="l"/>
              </a:tabLst>
            </a:pPr>
            <a:r>
              <a:rPr sz="2000" spc="-12" smtClean="0">
                <a:cs typeface="Calibri"/>
              </a:rPr>
              <a:t>Black-Box </a:t>
            </a:r>
            <a:r>
              <a:rPr sz="2000" spc="-6">
                <a:cs typeface="Calibri"/>
              </a:rPr>
              <a:t>type </a:t>
            </a:r>
            <a:r>
              <a:rPr sz="2000" spc="-6" smtClean="0">
                <a:cs typeface="Calibri"/>
              </a:rPr>
              <a:t>testing</a:t>
            </a:r>
            <a:r>
              <a:rPr lang="en-US" sz="2000" spc="-6" dirty="0" smtClean="0">
                <a:cs typeface="Calibri"/>
              </a:rPr>
              <a:t> is</a:t>
            </a:r>
            <a:r>
              <a:rPr sz="2000" spc="-6" smtClean="0">
                <a:cs typeface="Calibri"/>
              </a:rPr>
              <a:t> </a:t>
            </a:r>
            <a:r>
              <a:rPr sz="2000" spc="-12" dirty="0">
                <a:cs typeface="Calibri"/>
              </a:rPr>
              <a:t>geared to </a:t>
            </a:r>
            <a:r>
              <a:rPr sz="2000" spc="-6" dirty="0">
                <a:cs typeface="Calibri"/>
              </a:rPr>
              <a:t>functional </a:t>
            </a:r>
            <a:r>
              <a:rPr sz="2000" spc="-12">
                <a:cs typeface="Calibri"/>
              </a:rPr>
              <a:t>requirements </a:t>
            </a:r>
            <a:r>
              <a:rPr sz="2000" spc="-12" smtClean="0">
                <a:cs typeface="Calibri"/>
              </a:rPr>
              <a:t>of</a:t>
            </a:r>
            <a:r>
              <a:rPr lang="en-US" sz="2000" spc="-12" dirty="0" smtClean="0">
                <a:cs typeface="Calibri"/>
              </a:rPr>
              <a:t> </a:t>
            </a:r>
            <a:r>
              <a:rPr sz="2000" spc="-6" smtClean="0">
                <a:cs typeface="Calibri"/>
              </a:rPr>
              <a:t>an</a:t>
            </a:r>
            <a:r>
              <a:rPr sz="2000" spc="-75" smtClean="0">
                <a:cs typeface="Calibri"/>
              </a:rPr>
              <a:t> </a:t>
            </a:r>
            <a:r>
              <a:rPr sz="2000" spc="-12" dirty="0">
                <a:cs typeface="Calibri"/>
              </a:rPr>
              <a:t>application.</a:t>
            </a:r>
            <a:endParaRPr sz="2000" dirty="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TESTING</a:t>
            </a:r>
            <a:br>
              <a:rPr lang="en-US" dirty="0" smtClean="0"/>
            </a:br>
            <a:endParaRPr lang="en-US" dirty="0"/>
          </a:p>
        </p:txBody>
      </p:sp>
      <p:sp>
        <p:nvSpPr>
          <p:cNvPr id="6" name="object 11"/>
          <p:cNvSpPr txBox="1"/>
          <p:nvPr/>
        </p:nvSpPr>
        <p:spPr>
          <a:xfrm>
            <a:off x="608012" y="1752600"/>
            <a:ext cx="10851440" cy="2359620"/>
          </a:xfrm>
          <a:prstGeom prst="rect">
            <a:avLst/>
          </a:prstGeom>
        </p:spPr>
        <p:txBody>
          <a:bodyPr vert="horz" wrap="square" lIns="0" tIns="0" rIns="0" bIns="0" rtlCol="0">
            <a:spAutoFit/>
          </a:bodyPr>
          <a:lstStyle/>
          <a:p>
            <a:pPr marL="12700" marR="598805">
              <a:lnSpc>
                <a:spcPct val="100000"/>
              </a:lnSpc>
            </a:pPr>
            <a:r>
              <a:rPr sz="2000" spc="-6" dirty="0">
                <a:cs typeface="Calibri"/>
              </a:rPr>
              <a:t>Any application that will be installed and run in an environment remote from the  development location requires installation testing.</a:t>
            </a:r>
          </a:p>
          <a:p>
            <a:pPr marL="756285" indent="-286385">
              <a:lnSpc>
                <a:spcPct val="100000"/>
              </a:lnSpc>
              <a:spcBef>
                <a:spcPts val="430"/>
              </a:spcBef>
              <a:buFont typeface="Wingdings"/>
              <a:buChar char=""/>
              <a:tabLst>
                <a:tab pos="756920" algn="l"/>
              </a:tabLst>
            </a:pPr>
            <a:r>
              <a:rPr sz="2000" spc="-6" dirty="0">
                <a:cs typeface="Calibri"/>
              </a:rPr>
              <a:t>This is especially true of network systems that may be run in many locations.</a:t>
            </a:r>
          </a:p>
          <a:p>
            <a:pPr marL="756285" marR="581025" indent="-286385">
              <a:lnSpc>
                <a:spcPct val="100000"/>
              </a:lnSpc>
              <a:spcBef>
                <a:spcPts val="430"/>
              </a:spcBef>
              <a:buFont typeface="Wingdings"/>
              <a:buChar char=""/>
              <a:tabLst>
                <a:tab pos="756920" algn="l"/>
              </a:tabLst>
            </a:pPr>
            <a:r>
              <a:rPr sz="2000" spc="-6" dirty="0">
                <a:cs typeface="Calibri"/>
              </a:rPr>
              <a:t>This is also the case with packages where changes were developed at the  vendor's site.</a:t>
            </a:r>
          </a:p>
          <a:p>
            <a:pPr marL="756285" marR="5080" indent="-286385">
              <a:lnSpc>
                <a:spcPct val="100000"/>
              </a:lnSpc>
              <a:spcBef>
                <a:spcPts val="434"/>
              </a:spcBef>
              <a:buFont typeface="Wingdings"/>
              <a:buChar char=""/>
              <a:tabLst>
                <a:tab pos="756920" algn="l"/>
              </a:tabLst>
            </a:pPr>
            <a:r>
              <a:rPr sz="2000" spc="-6" dirty="0">
                <a:cs typeface="Calibri"/>
              </a:rPr>
              <a:t>This is necessary if the installation is complex, critical, should be completed in a  short window, or of high volume, such as in microcomputer installations.</a:t>
            </a:r>
          </a:p>
          <a:p>
            <a:pPr marL="756285" marR="48260" indent="-286385">
              <a:lnSpc>
                <a:spcPct val="100000"/>
              </a:lnSpc>
              <a:spcBef>
                <a:spcPts val="430"/>
              </a:spcBef>
              <a:buFont typeface="Wingdings"/>
              <a:buChar char=""/>
              <a:tabLst>
                <a:tab pos="756920" algn="l"/>
              </a:tabLst>
            </a:pPr>
            <a:r>
              <a:rPr sz="2000" spc="-6" dirty="0">
                <a:cs typeface="Calibri"/>
              </a:rPr>
              <a:t>This type of testing should always be performed by those who will perform the  installation process.</a:t>
            </a:r>
          </a:p>
        </p:txBody>
      </p:sp>
      <p:sp>
        <p:nvSpPr>
          <p:cNvPr id="7" name="object 16"/>
          <p:cNvSpPr/>
          <p:nvPr/>
        </p:nvSpPr>
        <p:spPr>
          <a:xfrm>
            <a:off x="455612" y="4800600"/>
            <a:ext cx="1866414" cy="1290320"/>
          </a:xfrm>
          <a:custGeom>
            <a:avLst/>
            <a:gdLst/>
            <a:ahLst/>
            <a:cxnLst/>
            <a:rect l="l" t="t" r="r" b="b"/>
            <a:pathLst>
              <a:path w="1400175" h="1290320">
                <a:moveTo>
                  <a:pt x="1048181" y="0"/>
                </a:moveTo>
                <a:lnTo>
                  <a:pt x="0" y="862075"/>
                </a:lnTo>
                <a:lnTo>
                  <a:pt x="351916" y="1289989"/>
                </a:lnTo>
                <a:lnTo>
                  <a:pt x="1400111" y="427863"/>
                </a:lnTo>
                <a:lnTo>
                  <a:pt x="1048181" y="0"/>
                </a:lnTo>
                <a:close/>
              </a:path>
            </a:pathLst>
          </a:custGeom>
          <a:solidFill>
            <a:srgbClr val="FFFF00"/>
          </a:solidFill>
        </p:spPr>
        <p:txBody>
          <a:bodyPr wrap="square" lIns="0" tIns="0" rIns="0" bIns="0" rtlCol="0"/>
          <a:lstStyle/>
          <a:p>
            <a:endParaRPr dirty="0"/>
          </a:p>
        </p:txBody>
      </p:sp>
      <p:sp>
        <p:nvSpPr>
          <p:cNvPr id="8" name="object 17"/>
          <p:cNvSpPr/>
          <p:nvPr/>
        </p:nvSpPr>
        <p:spPr>
          <a:xfrm>
            <a:off x="760412" y="5105400"/>
            <a:ext cx="1180792" cy="725170"/>
          </a:xfrm>
          <a:custGeom>
            <a:avLst/>
            <a:gdLst/>
            <a:ahLst/>
            <a:cxnLst/>
            <a:rect l="l" t="t" r="r" b="b"/>
            <a:pathLst>
              <a:path w="885825" h="725170">
                <a:moveTo>
                  <a:pt x="79184" y="515619"/>
                </a:moveTo>
                <a:lnTo>
                  <a:pt x="75311" y="515619"/>
                </a:lnTo>
                <a:lnTo>
                  <a:pt x="4127" y="574039"/>
                </a:lnTo>
                <a:lnTo>
                  <a:pt x="2362" y="576579"/>
                </a:lnTo>
                <a:lnTo>
                  <a:pt x="1193" y="577849"/>
                </a:lnTo>
                <a:lnTo>
                  <a:pt x="0" y="582929"/>
                </a:lnTo>
                <a:lnTo>
                  <a:pt x="927" y="585469"/>
                </a:lnTo>
                <a:lnTo>
                  <a:pt x="3390" y="589279"/>
                </a:lnTo>
                <a:lnTo>
                  <a:pt x="114947" y="723899"/>
                </a:lnTo>
                <a:lnTo>
                  <a:pt x="117449" y="725169"/>
                </a:lnTo>
                <a:lnTo>
                  <a:pt x="124701" y="725169"/>
                </a:lnTo>
                <a:lnTo>
                  <a:pt x="158502" y="697229"/>
                </a:lnTo>
                <a:lnTo>
                  <a:pt x="125361" y="697229"/>
                </a:lnTo>
                <a:lnTo>
                  <a:pt x="81584" y="643889"/>
                </a:lnTo>
                <a:lnTo>
                  <a:pt x="101476" y="627379"/>
                </a:lnTo>
                <a:lnTo>
                  <a:pt x="68440" y="627379"/>
                </a:lnTo>
                <a:lnTo>
                  <a:pt x="30060" y="580389"/>
                </a:lnTo>
                <a:lnTo>
                  <a:pt x="88836" y="532129"/>
                </a:lnTo>
                <a:lnTo>
                  <a:pt x="89268" y="532129"/>
                </a:lnTo>
                <a:lnTo>
                  <a:pt x="89509" y="530859"/>
                </a:lnTo>
                <a:lnTo>
                  <a:pt x="89763" y="530859"/>
                </a:lnTo>
                <a:lnTo>
                  <a:pt x="89763" y="529589"/>
                </a:lnTo>
                <a:lnTo>
                  <a:pt x="88861" y="527049"/>
                </a:lnTo>
                <a:lnTo>
                  <a:pt x="87541" y="524509"/>
                </a:lnTo>
                <a:lnTo>
                  <a:pt x="86652" y="523239"/>
                </a:lnTo>
                <a:lnTo>
                  <a:pt x="84251" y="520699"/>
                </a:lnTo>
                <a:lnTo>
                  <a:pt x="83096" y="519429"/>
                </a:lnTo>
                <a:lnTo>
                  <a:pt x="81013" y="516889"/>
                </a:lnTo>
                <a:lnTo>
                  <a:pt x="80060" y="516889"/>
                </a:lnTo>
                <a:lnTo>
                  <a:pt x="79184" y="515619"/>
                </a:lnTo>
                <a:close/>
              </a:path>
              <a:path w="885825" h="725170">
                <a:moveTo>
                  <a:pt x="189788" y="647699"/>
                </a:moveTo>
                <a:lnTo>
                  <a:pt x="184937" y="647699"/>
                </a:lnTo>
                <a:lnTo>
                  <a:pt x="125361" y="697229"/>
                </a:lnTo>
                <a:lnTo>
                  <a:pt x="158502" y="697229"/>
                </a:lnTo>
                <a:lnTo>
                  <a:pt x="198450" y="664209"/>
                </a:lnTo>
                <a:lnTo>
                  <a:pt x="198882" y="664209"/>
                </a:lnTo>
                <a:lnTo>
                  <a:pt x="199377" y="661669"/>
                </a:lnTo>
                <a:lnTo>
                  <a:pt x="199034" y="659129"/>
                </a:lnTo>
                <a:lnTo>
                  <a:pt x="193890" y="651509"/>
                </a:lnTo>
                <a:lnTo>
                  <a:pt x="192760" y="650239"/>
                </a:lnTo>
                <a:lnTo>
                  <a:pt x="190754" y="648969"/>
                </a:lnTo>
                <a:lnTo>
                  <a:pt x="189788" y="647699"/>
                </a:lnTo>
                <a:close/>
              </a:path>
              <a:path w="885825" h="725170">
                <a:moveTo>
                  <a:pt x="222072" y="464819"/>
                </a:moveTo>
                <a:lnTo>
                  <a:pt x="217360" y="464819"/>
                </a:lnTo>
                <a:lnTo>
                  <a:pt x="208102" y="472439"/>
                </a:lnTo>
                <a:lnTo>
                  <a:pt x="206514" y="473709"/>
                </a:lnTo>
                <a:lnTo>
                  <a:pt x="204330" y="476249"/>
                </a:lnTo>
                <a:lnTo>
                  <a:pt x="203568" y="476249"/>
                </a:lnTo>
                <a:lnTo>
                  <a:pt x="202704" y="478789"/>
                </a:lnTo>
                <a:lnTo>
                  <a:pt x="202463" y="478789"/>
                </a:lnTo>
                <a:lnTo>
                  <a:pt x="202399" y="481329"/>
                </a:lnTo>
                <a:lnTo>
                  <a:pt x="210159" y="539749"/>
                </a:lnTo>
                <a:lnTo>
                  <a:pt x="135128" y="539749"/>
                </a:lnTo>
                <a:lnTo>
                  <a:pt x="207073" y="563879"/>
                </a:lnTo>
                <a:lnTo>
                  <a:pt x="216585" y="642619"/>
                </a:lnTo>
                <a:lnTo>
                  <a:pt x="216954" y="643889"/>
                </a:lnTo>
                <a:lnTo>
                  <a:pt x="218071" y="645159"/>
                </a:lnTo>
                <a:lnTo>
                  <a:pt x="222237" y="645159"/>
                </a:lnTo>
                <a:lnTo>
                  <a:pt x="225386" y="642619"/>
                </a:lnTo>
                <a:lnTo>
                  <a:pt x="227279" y="641349"/>
                </a:lnTo>
                <a:lnTo>
                  <a:pt x="229501" y="640079"/>
                </a:lnTo>
                <a:lnTo>
                  <a:pt x="233324" y="636269"/>
                </a:lnTo>
                <a:lnTo>
                  <a:pt x="235750" y="633729"/>
                </a:lnTo>
                <a:lnTo>
                  <a:pt x="236639" y="633729"/>
                </a:lnTo>
                <a:lnTo>
                  <a:pt x="237807" y="631189"/>
                </a:lnTo>
                <a:lnTo>
                  <a:pt x="238137" y="629919"/>
                </a:lnTo>
                <a:lnTo>
                  <a:pt x="238252" y="628649"/>
                </a:lnTo>
                <a:lnTo>
                  <a:pt x="238124" y="627379"/>
                </a:lnTo>
                <a:lnTo>
                  <a:pt x="229082" y="566419"/>
                </a:lnTo>
                <a:lnTo>
                  <a:pt x="306501" y="566419"/>
                </a:lnTo>
                <a:lnTo>
                  <a:pt x="232575" y="542289"/>
                </a:lnTo>
                <a:lnTo>
                  <a:pt x="223291" y="468629"/>
                </a:lnTo>
                <a:lnTo>
                  <a:pt x="223024" y="467359"/>
                </a:lnTo>
                <a:lnTo>
                  <a:pt x="222630" y="466089"/>
                </a:lnTo>
                <a:lnTo>
                  <a:pt x="222072" y="464819"/>
                </a:lnTo>
                <a:close/>
              </a:path>
              <a:path w="885825" h="725170">
                <a:moveTo>
                  <a:pt x="122872" y="585469"/>
                </a:moveTo>
                <a:lnTo>
                  <a:pt x="118948" y="585469"/>
                </a:lnTo>
                <a:lnTo>
                  <a:pt x="68440" y="627379"/>
                </a:lnTo>
                <a:lnTo>
                  <a:pt x="101476" y="627379"/>
                </a:lnTo>
                <a:lnTo>
                  <a:pt x="132079" y="601979"/>
                </a:lnTo>
                <a:lnTo>
                  <a:pt x="132524" y="601979"/>
                </a:lnTo>
                <a:lnTo>
                  <a:pt x="133083" y="599439"/>
                </a:lnTo>
                <a:lnTo>
                  <a:pt x="132829" y="596899"/>
                </a:lnTo>
                <a:lnTo>
                  <a:pt x="132410" y="596899"/>
                </a:lnTo>
                <a:lnTo>
                  <a:pt x="131076" y="594359"/>
                </a:lnTo>
                <a:lnTo>
                  <a:pt x="127850" y="590549"/>
                </a:lnTo>
                <a:lnTo>
                  <a:pt x="126733" y="589279"/>
                </a:lnTo>
                <a:lnTo>
                  <a:pt x="124663" y="586739"/>
                </a:lnTo>
                <a:lnTo>
                  <a:pt x="123723" y="586739"/>
                </a:lnTo>
                <a:lnTo>
                  <a:pt x="122872" y="585469"/>
                </a:lnTo>
                <a:close/>
              </a:path>
              <a:path w="885825" h="725170">
                <a:moveTo>
                  <a:pt x="306501" y="566419"/>
                </a:moveTo>
                <a:lnTo>
                  <a:pt x="229082" y="566419"/>
                </a:lnTo>
                <a:lnTo>
                  <a:pt x="287667" y="586739"/>
                </a:lnTo>
                <a:lnTo>
                  <a:pt x="293649" y="586739"/>
                </a:lnTo>
                <a:lnTo>
                  <a:pt x="294881" y="585469"/>
                </a:lnTo>
                <a:lnTo>
                  <a:pt x="296316" y="584199"/>
                </a:lnTo>
                <a:lnTo>
                  <a:pt x="297751" y="584199"/>
                </a:lnTo>
                <a:lnTo>
                  <a:pt x="301917" y="580389"/>
                </a:lnTo>
                <a:lnTo>
                  <a:pt x="304291" y="577849"/>
                </a:lnTo>
                <a:lnTo>
                  <a:pt x="306146" y="576579"/>
                </a:lnTo>
                <a:lnTo>
                  <a:pt x="308825" y="574039"/>
                </a:lnTo>
                <a:lnTo>
                  <a:pt x="309664" y="572769"/>
                </a:lnTo>
                <a:lnTo>
                  <a:pt x="310362" y="570229"/>
                </a:lnTo>
                <a:lnTo>
                  <a:pt x="310248" y="568959"/>
                </a:lnTo>
                <a:lnTo>
                  <a:pt x="309041" y="567689"/>
                </a:lnTo>
                <a:lnTo>
                  <a:pt x="308000" y="567689"/>
                </a:lnTo>
                <a:lnTo>
                  <a:pt x="306501" y="566419"/>
                </a:lnTo>
                <a:close/>
              </a:path>
              <a:path w="885825" h="725170">
                <a:moveTo>
                  <a:pt x="350333" y="421639"/>
                </a:moveTo>
                <a:lnTo>
                  <a:pt x="309727" y="421639"/>
                </a:lnTo>
                <a:lnTo>
                  <a:pt x="316725" y="424179"/>
                </a:lnTo>
                <a:lnTo>
                  <a:pt x="320090" y="426719"/>
                </a:lnTo>
                <a:lnTo>
                  <a:pt x="323456" y="427989"/>
                </a:lnTo>
                <a:lnTo>
                  <a:pt x="326771" y="431799"/>
                </a:lnTo>
                <a:lnTo>
                  <a:pt x="330047" y="435609"/>
                </a:lnTo>
                <a:lnTo>
                  <a:pt x="336664" y="443229"/>
                </a:lnTo>
                <a:lnTo>
                  <a:pt x="322414" y="455929"/>
                </a:lnTo>
                <a:lnTo>
                  <a:pt x="316643" y="461009"/>
                </a:lnTo>
                <a:lnTo>
                  <a:pt x="311388" y="464819"/>
                </a:lnTo>
                <a:lnTo>
                  <a:pt x="306652" y="469899"/>
                </a:lnTo>
                <a:lnTo>
                  <a:pt x="288772" y="507999"/>
                </a:lnTo>
                <a:lnTo>
                  <a:pt x="291084" y="520699"/>
                </a:lnTo>
                <a:lnTo>
                  <a:pt x="294055" y="527049"/>
                </a:lnTo>
                <a:lnTo>
                  <a:pt x="298843" y="532129"/>
                </a:lnTo>
                <a:lnTo>
                  <a:pt x="302945" y="537209"/>
                </a:lnTo>
                <a:lnTo>
                  <a:pt x="307454" y="541019"/>
                </a:lnTo>
                <a:lnTo>
                  <a:pt x="317334" y="546099"/>
                </a:lnTo>
                <a:lnTo>
                  <a:pt x="322465" y="547369"/>
                </a:lnTo>
                <a:lnTo>
                  <a:pt x="333082" y="547369"/>
                </a:lnTo>
                <a:lnTo>
                  <a:pt x="366814" y="529589"/>
                </a:lnTo>
                <a:lnTo>
                  <a:pt x="370644" y="524509"/>
                </a:lnTo>
                <a:lnTo>
                  <a:pt x="339191" y="524509"/>
                </a:lnTo>
                <a:lnTo>
                  <a:pt x="327139" y="523239"/>
                </a:lnTo>
                <a:lnTo>
                  <a:pt x="321919" y="520699"/>
                </a:lnTo>
                <a:lnTo>
                  <a:pt x="317512" y="515619"/>
                </a:lnTo>
                <a:lnTo>
                  <a:pt x="314934" y="513079"/>
                </a:lnTo>
                <a:lnTo>
                  <a:pt x="313232" y="509269"/>
                </a:lnTo>
                <a:lnTo>
                  <a:pt x="311645" y="502919"/>
                </a:lnTo>
                <a:lnTo>
                  <a:pt x="311797" y="499109"/>
                </a:lnTo>
                <a:lnTo>
                  <a:pt x="314020" y="491489"/>
                </a:lnTo>
                <a:lnTo>
                  <a:pt x="316128" y="487679"/>
                </a:lnTo>
                <a:lnTo>
                  <a:pt x="319239" y="483869"/>
                </a:lnTo>
                <a:lnTo>
                  <a:pt x="322338" y="478789"/>
                </a:lnTo>
                <a:lnTo>
                  <a:pt x="326504" y="474979"/>
                </a:lnTo>
                <a:lnTo>
                  <a:pt x="331711" y="471169"/>
                </a:lnTo>
                <a:lnTo>
                  <a:pt x="347916" y="457199"/>
                </a:lnTo>
                <a:lnTo>
                  <a:pt x="379544" y="457199"/>
                </a:lnTo>
                <a:lnTo>
                  <a:pt x="350333" y="421639"/>
                </a:lnTo>
                <a:close/>
              </a:path>
              <a:path w="885825" h="725170">
                <a:moveTo>
                  <a:pt x="154177" y="520699"/>
                </a:moveTo>
                <a:lnTo>
                  <a:pt x="149313" y="520699"/>
                </a:lnTo>
                <a:lnTo>
                  <a:pt x="146685" y="523239"/>
                </a:lnTo>
                <a:lnTo>
                  <a:pt x="145249" y="523239"/>
                </a:lnTo>
                <a:lnTo>
                  <a:pt x="143421" y="525779"/>
                </a:lnTo>
                <a:lnTo>
                  <a:pt x="141198" y="527049"/>
                </a:lnTo>
                <a:lnTo>
                  <a:pt x="138747" y="529589"/>
                </a:lnTo>
                <a:lnTo>
                  <a:pt x="136842" y="530859"/>
                </a:lnTo>
                <a:lnTo>
                  <a:pt x="134099" y="533399"/>
                </a:lnTo>
                <a:lnTo>
                  <a:pt x="133261" y="534669"/>
                </a:lnTo>
                <a:lnTo>
                  <a:pt x="132626" y="537209"/>
                </a:lnTo>
                <a:lnTo>
                  <a:pt x="132778" y="538479"/>
                </a:lnTo>
                <a:lnTo>
                  <a:pt x="133413" y="538479"/>
                </a:lnTo>
                <a:lnTo>
                  <a:pt x="134061" y="539749"/>
                </a:lnTo>
                <a:lnTo>
                  <a:pt x="210159" y="539749"/>
                </a:lnTo>
                <a:lnTo>
                  <a:pt x="154177" y="520699"/>
                </a:lnTo>
                <a:close/>
              </a:path>
              <a:path w="885825" h="725170">
                <a:moveTo>
                  <a:pt x="379544" y="457199"/>
                </a:moveTo>
                <a:lnTo>
                  <a:pt x="347916" y="457199"/>
                </a:lnTo>
                <a:lnTo>
                  <a:pt x="365975" y="478789"/>
                </a:lnTo>
                <a:lnTo>
                  <a:pt x="365582" y="488949"/>
                </a:lnTo>
                <a:lnTo>
                  <a:pt x="364312" y="496569"/>
                </a:lnTo>
                <a:lnTo>
                  <a:pt x="362140" y="501649"/>
                </a:lnTo>
                <a:lnTo>
                  <a:pt x="359956" y="507999"/>
                </a:lnTo>
                <a:lnTo>
                  <a:pt x="356387" y="513079"/>
                </a:lnTo>
                <a:lnTo>
                  <a:pt x="351409" y="516889"/>
                </a:lnTo>
                <a:lnTo>
                  <a:pt x="345274" y="521969"/>
                </a:lnTo>
                <a:lnTo>
                  <a:pt x="339191" y="524509"/>
                </a:lnTo>
                <a:lnTo>
                  <a:pt x="370644" y="524509"/>
                </a:lnTo>
                <a:lnTo>
                  <a:pt x="371602" y="523239"/>
                </a:lnTo>
                <a:lnTo>
                  <a:pt x="378294" y="509269"/>
                </a:lnTo>
                <a:lnTo>
                  <a:pt x="380250" y="500379"/>
                </a:lnTo>
                <a:lnTo>
                  <a:pt x="380796" y="492759"/>
                </a:lnTo>
                <a:lnTo>
                  <a:pt x="406171" y="492759"/>
                </a:lnTo>
                <a:lnTo>
                  <a:pt x="406641" y="491489"/>
                </a:lnTo>
                <a:lnTo>
                  <a:pt x="406387" y="490219"/>
                </a:lnTo>
                <a:lnTo>
                  <a:pt x="405625" y="488949"/>
                </a:lnTo>
                <a:lnTo>
                  <a:pt x="379544" y="457199"/>
                </a:lnTo>
                <a:close/>
              </a:path>
              <a:path w="885825" h="725170">
                <a:moveTo>
                  <a:pt x="406171" y="492759"/>
                </a:moveTo>
                <a:lnTo>
                  <a:pt x="380796" y="492759"/>
                </a:lnTo>
                <a:lnTo>
                  <a:pt x="389305" y="502919"/>
                </a:lnTo>
                <a:lnTo>
                  <a:pt x="390055" y="502919"/>
                </a:lnTo>
                <a:lnTo>
                  <a:pt x="390893" y="504189"/>
                </a:lnTo>
                <a:lnTo>
                  <a:pt x="393865" y="504189"/>
                </a:lnTo>
                <a:lnTo>
                  <a:pt x="396621" y="501649"/>
                </a:lnTo>
                <a:lnTo>
                  <a:pt x="398310" y="500379"/>
                </a:lnTo>
                <a:lnTo>
                  <a:pt x="400304" y="499109"/>
                </a:lnTo>
                <a:lnTo>
                  <a:pt x="402374" y="497839"/>
                </a:lnTo>
                <a:lnTo>
                  <a:pt x="403847" y="496569"/>
                </a:lnTo>
                <a:lnTo>
                  <a:pt x="405612" y="494029"/>
                </a:lnTo>
                <a:lnTo>
                  <a:pt x="406171" y="492759"/>
                </a:lnTo>
                <a:close/>
              </a:path>
              <a:path w="885825" h="725170">
                <a:moveTo>
                  <a:pt x="309283" y="397509"/>
                </a:moveTo>
                <a:lnTo>
                  <a:pt x="271399" y="417829"/>
                </a:lnTo>
                <a:lnTo>
                  <a:pt x="267754" y="420369"/>
                </a:lnTo>
                <a:lnTo>
                  <a:pt x="247954" y="453389"/>
                </a:lnTo>
                <a:lnTo>
                  <a:pt x="247522" y="457199"/>
                </a:lnTo>
                <a:lnTo>
                  <a:pt x="247738" y="458469"/>
                </a:lnTo>
                <a:lnTo>
                  <a:pt x="249034" y="461009"/>
                </a:lnTo>
                <a:lnTo>
                  <a:pt x="250139" y="463549"/>
                </a:lnTo>
                <a:lnTo>
                  <a:pt x="252666" y="466089"/>
                </a:lnTo>
                <a:lnTo>
                  <a:pt x="253606" y="467359"/>
                </a:lnTo>
                <a:lnTo>
                  <a:pt x="254546" y="467359"/>
                </a:lnTo>
                <a:lnTo>
                  <a:pt x="255485" y="468629"/>
                </a:lnTo>
                <a:lnTo>
                  <a:pt x="256387" y="468629"/>
                </a:lnTo>
                <a:lnTo>
                  <a:pt x="258076" y="469899"/>
                </a:lnTo>
                <a:lnTo>
                  <a:pt x="260946" y="469899"/>
                </a:lnTo>
                <a:lnTo>
                  <a:pt x="262483" y="468629"/>
                </a:lnTo>
                <a:lnTo>
                  <a:pt x="263423" y="466089"/>
                </a:lnTo>
                <a:lnTo>
                  <a:pt x="265353" y="461009"/>
                </a:lnTo>
                <a:lnTo>
                  <a:pt x="266674" y="458469"/>
                </a:lnTo>
                <a:lnTo>
                  <a:pt x="270065" y="450849"/>
                </a:lnTo>
                <a:lnTo>
                  <a:pt x="272313" y="447039"/>
                </a:lnTo>
                <a:lnTo>
                  <a:pt x="275120" y="443229"/>
                </a:lnTo>
                <a:lnTo>
                  <a:pt x="277914" y="438149"/>
                </a:lnTo>
                <a:lnTo>
                  <a:pt x="281660" y="434339"/>
                </a:lnTo>
                <a:lnTo>
                  <a:pt x="286334" y="430529"/>
                </a:lnTo>
                <a:lnTo>
                  <a:pt x="290702" y="426719"/>
                </a:lnTo>
                <a:lnTo>
                  <a:pt x="294805" y="424179"/>
                </a:lnTo>
                <a:lnTo>
                  <a:pt x="302475" y="421639"/>
                </a:lnTo>
                <a:lnTo>
                  <a:pt x="350333" y="421639"/>
                </a:lnTo>
                <a:lnTo>
                  <a:pt x="348246" y="419099"/>
                </a:lnTo>
                <a:lnTo>
                  <a:pt x="342950" y="412749"/>
                </a:lnTo>
                <a:lnTo>
                  <a:pt x="337591" y="407669"/>
                </a:lnTo>
                <a:lnTo>
                  <a:pt x="326732" y="400049"/>
                </a:lnTo>
                <a:lnTo>
                  <a:pt x="321068" y="398779"/>
                </a:lnTo>
                <a:lnTo>
                  <a:pt x="309283" y="397509"/>
                </a:lnTo>
                <a:close/>
              </a:path>
              <a:path w="885825" h="725170">
                <a:moveTo>
                  <a:pt x="372135" y="341629"/>
                </a:moveTo>
                <a:lnTo>
                  <a:pt x="366737" y="341629"/>
                </a:lnTo>
                <a:lnTo>
                  <a:pt x="364324" y="344169"/>
                </a:lnTo>
                <a:lnTo>
                  <a:pt x="362889" y="344169"/>
                </a:lnTo>
                <a:lnTo>
                  <a:pt x="361200" y="346709"/>
                </a:lnTo>
                <a:lnTo>
                  <a:pt x="359435" y="347979"/>
                </a:lnTo>
                <a:lnTo>
                  <a:pt x="358063" y="349249"/>
                </a:lnTo>
                <a:lnTo>
                  <a:pt x="356108" y="350519"/>
                </a:lnTo>
                <a:lnTo>
                  <a:pt x="355422" y="351789"/>
                </a:lnTo>
                <a:lnTo>
                  <a:pt x="354609" y="353059"/>
                </a:lnTo>
                <a:lnTo>
                  <a:pt x="354457" y="354329"/>
                </a:lnTo>
                <a:lnTo>
                  <a:pt x="354698" y="355599"/>
                </a:lnTo>
                <a:lnTo>
                  <a:pt x="355003" y="355599"/>
                </a:lnTo>
                <a:lnTo>
                  <a:pt x="441096" y="461009"/>
                </a:lnTo>
                <a:lnTo>
                  <a:pt x="446811" y="461009"/>
                </a:lnTo>
                <a:lnTo>
                  <a:pt x="449516" y="458469"/>
                </a:lnTo>
                <a:lnTo>
                  <a:pt x="451116" y="457199"/>
                </a:lnTo>
                <a:lnTo>
                  <a:pt x="452945" y="455929"/>
                </a:lnTo>
                <a:lnTo>
                  <a:pt x="454863" y="454659"/>
                </a:lnTo>
                <a:lnTo>
                  <a:pt x="456374" y="453389"/>
                </a:lnTo>
                <a:lnTo>
                  <a:pt x="458571" y="450849"/>
                </a:lnTo>
                <a:lnTo>
                  <a:pt x="459346" y="449579"/>
                </a:lnTo>
                <a:lnTo>
                  <a:pt x="460222" y="448309"/>
                </a:lnTo>
                <a:lnTo>
                  <a:pt x="460336" y="445769"/>
                </a:lnTo>
                <a:lnTo>
                  <a:pt x="460070" y="445769"/>
                </a:lnTo>
                <a:lnTo>
                  <a:pt x="400088" y="372109"/>
                </a:lnTo>
                <a:lnTo>
                  <a:pt x="400152" y="364489"/>
                </a:lnTo>
                <a:lnTo>
                  <a:pt x="400556" y="356869"/>
                </a:lnTo>
                <a:lnTo>
                  <a:pt x="383882" y="356869"/>
                </a:lnTo>
                <a:lnTo>
                  <a:pt x="372630" y="342899"/>
                </a:lnTo>
                <a:lnTo>
                  <a:pt x="372135" y="341629"/>
                </a:lnTo>
                <a:close/>
              </a:path>
              <a:path w="885825" h="725170">
                <a:moveTo>
                  <a:pt x="472595" y="323849"/>
                </a:moveTo>
                <a:lnTo>
                  <a:pt x="429742" y="323849"/>
                </a:lnTo>
                <a:lnTo>
                  <a:pt x="441223" y="327659"/>
                </a:lnTo>
                <a:lnTo>
                  <a:pt x="448830" y="334009"/>
                </a:lnTo>
                <a:lnTo>
                  <a:pt x="452526" y="337819"/>
                </a:lnTo>
                <a:lnTo>
                  <a:pt x="456120" y="341629"/>
                </a:lnTo>
                <a:lnTo>
                  <a:pt x="508342" y="405129"/>
                </a:lnTo>
                <a:lnTo>
                  <a:pt x="508901" y="406399"/>
                </a:lnTo>
                <a:lnTo>
                  <a:pt x="511911" y="406399"/>
                </a:lnTo>
                <a:lnTo>
                  <a:pt x="512889" y="405129"/>
                </a:lnTo>
                <a:lnTo>
                  <a:pt x="514070" y="405129"/>
                </a:lnTo>
                <a:lnTo>
                  <a:pt x="516851" y="403859"/>
                </a:lnTo>
                <a:lnTo>
                  <a:pt x="518426" y="402589"/>
                </a:lnTo>
                <a:lnTo>
                  <a:pt x="520191" y="401319"/>
                </a:lnTo>
                <a:lnTo>
                  <a:pt x="522033" y="398779"/>
                </a:lnTo>
                <a:lnTo>
                  <a:pt x="523506" y="397509"/>
                </a:lnTo>
                <a:lnTo>
                  <a:pt x="525703" y="394969"/>
                </a:lnTo>
                <a:lnTo>
                  <a:pt x="526491" y="394969"/>
                </a:lnTo>
                <a:lnTo>
                  <a:pt x="527443" y="392429"/>
                </a:lnTo>
                <a:lnTo>
                  <a:pt x="527659" y="392429"/>
                </a:lnTo>
                <a:lnTo>
                  <a:pt x="527583" y="391159"/>
                </a:lnTo>
                <a:lnTo>
                  <a:pt x="527304" y="389889"/>
                </a:lnTo>
                <a:lnTo>
                  <a:pt x="472595" y="323849"/>
                </a:lnTo>
                <a:close/>
              </a:path>
              <a:path w="885825" h="725170">
                <a:moveTo>
                  <a:pt x="435267" y="298449"/>
                </a:moveTo>
                <a:lnTo>
                  <a:pt x="423113" y="298449"/>
                </a:lnTo>
                <a:lnTo>
                  <a:pt x="418960" y="299719"/>
                </a:lnTo>
                <a:lnTo>
                  <a:pt x="414718" y="302259"/>
                </a:lnTo>
                <a:lnTo>
                  <a:pt x="410489" y="303529"/>
                </a:lnTo>
                <a:lnTo>
                  <a:pt x="387061" y="334009"/>
                </a:lnTo>
                <a:lnTo>
                  <a:pt x="383882" y="356869"/>
                </a:lnTo>
                <a:lnTo>
                  <a:pt x="400556" y="356869"/>
                </a:lnTo>
                <a:lnTo>
                  <a:pt x="401300" y="351789"/>
                </a:lnTo>
                <a:lnTo>
                  <a:pt x="402386" y="345439"/>
                </a:lnTo>
                <a:lnTo>
                  <a:pt x="404050" y="339089"/>
                </a:lnTo>
                <a:lnTo>
                  <a:pt x="407073" y="332739"/>
                </a:lnTo>
                <a:lnTo>
                  <a:pt x="411441" y="330199"/>
                </a:lnTo>
                <a:lnTo>
                  <a:pt x="414959" y="326389"/>
                </a:lnTo>
                <a:lnTo>
                  <a:pt x="422275" y="323849"/>
                </a:lnTo>
                <a:lnTo>
                  <a:pt x="472595" y="323849"/>
                </a:lnTo>
                <a:lnTo>
                  <a:pt x="467334" y="317499"/>
                </a:lnTo>
                <a:lnTo>
                  <a:pt x="467444" y="308609"/>
                </a:lnTo>
                <a:lnTo>
                  <a:pt x="467700" y="304799"/>
                </a:lnTo>
                <a:lnTo>
                  <a:pt x="450608" y="304799"/>
                </a:lnTo>
                <a:lnTo>
                  <a:pt x="446862" y="302259"/>
                </a:lnTo>
                <a:lnTo>
                  <a:pt x="435267" y="298449"/>
                </a:lnTo>
                <a:close/>
              </a:path>
              <a:path w="885825" h="725170">
                <a:moveTo>
                  <a:pt x="540245" y="267969"/>
                </a:moveTo>
                <a:lnTo>
                  <a:pt x="497103" y="267969"/>
                </a:lnTo>
                <a:lnTo>
                  <a:pt x="504761" y="270509"/>
                </a:lnTo>
                <a:lnTo>
                  <a:pt x="512267" y="275589"/>
                </a:lnTo>
                <a:lnTo>
                  <a:pt x="516000" y="279399"/>
                </a:lnTo>
                <a:lnTo>
                  <a:pt x="519658" y="281939"/>
                </a:lnTo>
                <a:lnTo>
                  <a:pt x="523252" y="287019"/>
                </a:lnTo>
                <a:lnTo>
                  <a:pt x="574967" y="349249"/>
                </a:lnTo>
                <a:lnTo>
                  <a:pt x="575462" y="350519"/>
                </a:lnTo>
                <a:lnTo>
                  <a:pt x="580123" y="350519"/>
                </a:lnTo>
                <a:lnTo>
                  <a:pt x="581291" y="349249"/>
                </a:lnTo>
                <a:lnTo>
                  <a:pt x="582650" y="349249"/>
                </a:lnTo>
                <a:lnTo>
                  <a:pt x="583996" y="347979"/>
                </a:lnTo>
                <a:lnTo>
                  <a:pt x="585635" y="346709"/>
                </a:lnTo>
                <a:lnTo>
                  <a:pt x="587552" y="345439"/>
                </a:lnTo>
                <a:lnTo>
                  <a:pt x="589394" y="344169"/>
                </a:lnTo>
                <a:lnTo>
                  <a:pt x="590854" y="342899"/>
                </a:lnTo>
                <a:lnTo>
                  <a:pt x="593051" y="340359"/>
                </a:lnTo>
                <a:lnTo>
                  <a:pt x="593826" y="339089"/>
                </a:lnTo>
                <a:lnTo>
                  <a:pt x="594702" y="337819"/>
                </a:lnTo>
                <a:lnTo>
                  <a:pt x="594817" y="335279"/>
                </a:lnTo>
                <a:lnTo>
                  <a:pt x="594550" y="334009"/>
                </a:lnTo>
                <a:lnTo>
                  <a:pt x="594042" y="334009"/>
                </a:lnTo>
                <a:lnTo>
                  <a:pt x="540245" y="267969"/>
                </a:lnTo>
                <a:close/>
              </a:path>
              <a:path w="885825" h="725170">
                <a:moveTo>
                  <a:pt x="559346" y="186689"/>
                </a:moveTo>
                <a:lnTo>
                  <a:pt x="555447" y="186689"/>
                </a:lnTo>
                <a:lnTo>
                  <a:pt x="554418" y="187959"/>
                </a:lnTo>
                <a:lnTo>
                  <a:pt x="552157" y="189229"/>
                </a:lnTo>
                <a:lnTo>
                  <a:pt x="550786" y="190499"/>
                </a:lnTo>
                <a:lnTo>
                  <a:pt x="549173" y="191769"/>
                </a:lnTo>
                <a:lnTo>
                  <a:pt x="547649" y="193039"/>
                </a:lnTo>
                <a:lnTo>
                  <a:pt x="546392" y="194309"/>
                </a:lnTo>
                <a:lnTo>
                  <a:pt x="544436" y="195579"/>
                </a:lnTo>
                <a:lnTo>
                  <a:pt x="543725" y="196849"/>
                </a:lnTo>
                <a:lnTo>
                  <a:pt x="542848" y="198119"/>
                </a:lnTo>
                <a:lnTo>
                  <a:pt x="542683" y="199389"/>
                </a:lnTo>
                <a:lnTo>
                  <a:pt x="542925" y="200659"/>
                </a:lnTo>
                <a:lnTo>
                  <a:pt x="543267" y="200659"/>
                </a:lnTo>
                <a:lnTo>
                  <a:pt x="543826" y="201929"/>
                </a:lnTo>
                <a:lnTo>
                  <a:pt x="662673" y="346709"/>
                </a:lnTo>
                <a:lnTo>
                  <a:pt x="663168" y="346709"/>
                </a:lnTo>
                <a:lnTo>
                  <a:pt x="663752" y="347979"/>
                </a:lnTo>
                <a:lnTo>
                  <a:pt x="665848" y="347979"/>
                </a:lnTo>
                <a:lnTo>
                  <a:pt x="667816" y="346709"/>
                </a:lnTo>
                <a:lnTo>
                  <a:pt x="670331" y="345439"/>
                </a:lnTo>
                <a:lnTo>
                  <a:pt x="671690" y="345439"/>
                </a:lnTo>
                <a:lnTo>
                  <a:pt x="673277" y="344169"/>
                </a:lnTo>
                <a:lnTo>
                  <a:pt x="675119" y="342899"/>
                </a:lnTo>
                <a:lnTo>
                  <a:pt x="677037" y="340359"/>
                </a:lnTo>
                <a:lnTo>
                  <a:pt x="678548" y="339089"/>
                </a:lnTo>
                <a:lnTo>
                  <a:pt x="680745" y="336549"/>
                </a:lnTo>
                <a:lnTo>
                  <a:pt x="681507" y="336549"/>
                </a:lnTo>
                <a:lnTo>
                  <a:pt x="682383" y="334009"/>
                </a:lnTo>
                <a:lnTo>
                  <a:pt x="682574" y="334009"/>
                </a:lnTo>
                <a:lnTo>
                  <a:pt x="682421" y="331469"/>
                </a:lnTo>
                <a:lnTo>
                  <a:pt x="682142" y="331469"/>
                </a:lnTo>
                <a:lnTo>
                  <a:pt x="639089" y="279399"/>
                </a:lnTo>
                <a:lnTo>
                  <a:pt x="660590" y="279399"/>
                </a:lnTo>
                <a:lnTo>
                  <a:pt x="667715" y="278129"/>
                </a:lnTo>
                <a:lnTo>
                  <a:pt x="671055" y="276859"/>
                </a:lnTo>
                <a:lnTo>
                  <a:pt x="677265" y="273049"/>
                </a:lnTo>
                <a:lnTo>
                  <a:pt x="680351" y="271779"/>
                </a:lnTo>
                <a:lnTo>
                  <a:pt x="683425" y="269239"/>
                </a:lnTo>
                <a:lnTo>
                  <a:pt x="690626" y="262889"/>
                </a:lnTo>
                <a:lnTo>
                  <a:pt x="691682" y="261619"/>
                </a:lnTo>
                <a:lnTo>
                  <a:pt x="643487" y="261619"/>
                </a:lnTo>
                <a:lnTo>
                  <a:pt x="637038" y="260349"/>
                </a:lnTo>
                <a:lnTo>
                  <a:pt x="630027" y="260349"/>
                </a:lnTo>
                <a:lnTo>
                  <a:pt x="622452" y="259079"/>
                </a:lnTo>
                <a:lnTo>
                  <a:pt x="588606" y="217169"/>
                </a:lnTo>
                <a:lnTo>
                  <a:pt x="588530" y="210819"/>
                </a:lnTo>
                <a:lnTo>
                  <a:pt x="588772" y="205739"/>
                </a:lnTo>
                <a:lnTo>
                  <a:pt x="589278" y="201929"/>
                </a:lnTo>
                <a:lnTo>
                  <a:pt x="571931" y="201929"/>
                </a:lnTo>
                <a:lnTo>
                  <a:pt x="560501" y="187959"/>
                </a:lnTo>
                <a:lnTo>
                  <a:pt x="559930" y="187959"/>
                </a:lnTo>
                <a:lnTo>
                  <a:pt x="559346" y="186689"/>
                </a:lnTo>
                <a:close/>
              </a:path>
              <a:path w="885825" h="725170">
                <a:moveTo>
                  <a:pt x="501522" y="242569"/>
                </a:moveTo>
                <a:lnTo>
                  <a:pt x="495300" y="242569"/>
                </a:lnTo>
                <a:lnTo>
                  <a:pt x="482409" y="245109"/>
                </a:lnTo>
                <a:lnTo>
                  <a:pt x="454812" y="276859"/>
                </a:lnTo>
                <a:lnTo>
                  <a:pt x="450608" y="304799"/>
                </a:lnTo>
                <a:lnTo>
                  <a:pt x="467700" y="304799"/>
                </a:lnTo>
                <a:lnTo>
                  <a:pt x="467871" y="302259"/>
                </a:lnTo>
                <a:lnTo>
                  <a:pt x="468616" y="295909"/>
                </a:lnTo>
                <a:lnTo>
                  <a:pt x="493318" y="267969"/>
                </a:lnTo>
                <a:lnTo>
                  <a:pt x="540245" y="267969"/>
                </a:lnTo>
                <a:lnTo>
                  <a:pt x="535457" y="262889"/>
                </a:lnTo>
                <a:lnTo>
                  <a:pt x="530313" y="257809"/>
                </a:lnTo>
                <a:lnTo>
                  <a:pt x="524802" y="253999"/>
                </a:lnTo>
                <a:lnTo>
                  <a:pt x="519303" y="248919"/>
                </a:lnTo>
                <a:lnTo>
                  <a:pt x="513549" y="246379"/>
                </a:lnTo>
                <a:lnTo>
                  <a:pt x="507530" y="245109"/>
                </a:lnTo>
                <a:lnTo>
                  <a:pt x="501522" y="242569"/>
                </a:lnTo>
                <a:close/>
              </a:path>
              <a:path w="885825" h="725170">
                <a:moveTo>
                  <a:pt x="673073" y="165099"/>
                </a:moveTo>
                <a:lnTo>
                  <a:pt x="623265" y="165099"/>
                </a:lnTo>
                <a:lnTo>
                  <a:pt x="633539" y="167639"/>
                </a:lnTo>
                <a:lnTo>
                  <a:pt x="638657" y="170179"/>
                </a:lnTo>
                <a:lnTo>
                  <a:pt x="666330" y="196849"/>
                </a:lnTo>
                <a:lnTo>
                  <a:pt x="679615" y="229869"/>
                </a:lnTo>
                <a:lnTo>
                  <a:pt x="679361" y="234949"/>
                </a:lnTo>
                <a:lnTo>
                  <a:pt x="649376" y="261619"/>
                </a:lnTo>
                <a:lnTo>
                  <a:pt x="691682" y="261619"/>
                </a:lnTo>
                <a:lnTo>
                  <a:pt x="695909" y="256539"/>
                </a:lnTo>
                <a:lnTo>
                  <a:pt x="702614" y="241299"/>
                </a:lnTo>
                <a:lnTo>
                  <a:pt x="704126" y="233679"/>
                </a:lnTo>
                <a:lnTo>
                  <a:pt x="703795" y="226059"/>
                </a:lnTo>
                <a:lnTo>
                  <a:pt x="690083" y="186689"/>
                </a:lnTo>
                <a:lnTo>
                  <a:pt x="680224" y="173989"/>
                </a:lnTo>
                <a:lnTo>
                  <a:pt x="675512" y="167639"/>
                </a:lnTo>
                <a:lnTo>
                  <a:pt x="673073" y="165099"/>
                </a:lnTo>
                <a:close/>
              </a:path>
              <a:path w="885825" h="725170">
                <a:moveTo>
                  <a:pt x="644067" y="33019"/>
                </a:moveTo>
                <a:lnTo>
                  <a:pt x="640003" y="33019"/>
                </a:lnTo>
                <a:lnTo>
                  <a:pt x="637501" y="35559"/>
                </a:lnTo>
                <a:lnTo>
                  <a:pt x="636142" y="35559"/>
                </a:lnTo>
                <a:lnTo>
                  <a:pt x="632599" y="38099"/>
                </a:lnTo>
                <a:lnTo>
                  <a:pt x="630758" y="40639"/>
                </a:lnTo>
                <a:lnTo>
                  <a:pt x="629285" y="41909"/>
                </a:lnTo>
                <a:lnTo>
                  <a:pt x="627087" y="44449"/>
                </a:lnTo>
                <a:lnTo>
                  <a:pt x="626300" y="44449"/>
                </a:lnTo>
                <a:lnTo>
                  <a:pt x="625347" y="46989"/>
                </a:lnTo>
                <a:lnTo>
                  <a:pt x="625170" y="46989"/>
                </a:lnTo>
                <a:lnTo>
                  <a:pt x="625386" y="48259"/>
                </a:lnTo>
                <a:lnTo>
                  <a:pt x="625690" y="49529"/>
                </a:lnTo>
                <a:lnTo>
                  <a:pt x="753008" y="204469"/>
                </a:lnTo>
                <a:lnTo>
                  <a:pt x="758723" y="204469"/>
                </a:lnTo>
                <a:lnTo>
                  <a:pt x="761428" y="201929"/>
                </a:lnTo>
                <a:lnTo>
                  <a:pt x="763016" y="200659"/>
                </a:lnTo>
                <a:lnTo>
                  <a:pt x="764857" y="199389"/>
                </a:lnTo>
                <a:lnTo>
                  <a:pt x="766775" y="198119"/>
                </a:lnTo>
                <a:lnTo>
                  <a:pt x="768286" y="196849"/>
                </a:lnTo>
                <a:lnTo>
                  <a:pt x="770483" y="194309"/>
                </a:lnTo>
                <a:lnTo>
                  <a:pt x="771258" y="193039"/>
                </a:lnTo>
                <a:lnTo>
                  <a:pt x="772134" y="191769"/>
                </a:lnTo>
                <a:lnTo>
                  <a:pt x="772248" y="189229"/>
                </a:lnTo>
                <a:lnTo>
                  <a:pt x="771969" y="189229"/>
                </a:lnTo>
                <a:lnTo>
                  <a:pt x="771474" y="187959"/>
                </a:lnTo>
                <a:lnTo>
                  <a:pt x="645160" y="34289"/>
                </a:lnTo>
                <a:lnTo>
                  <a:pt x="644664" y="34289"/>
                </a:lnTo>
                <a:lnTo>
                  <a:pt x="644067" y="33019"/>
                </a:lnTo>
                <a:close/>
              </a:path>
              <a:path w="885825" h="725170">
                <a:moveTo>
                  <a:pt x="631088" y="139699"/>
                </a:moveTo>
                <a:lnTo>
                  <a:pt x="623493" y="139699"/>
                </a:lnTo>
                <a:lnTo>
                  <a:pt x="615810" y="140969"/>
                </a:lnTo>
                <a:lnTo>
                  <a:pt x="610064" y="142239"/>
                </a:lnTo>
                <a:lnTo>
                  <a:pt x="604351" y="144779"/>
                </a:lnTo>
                <a:lnTo>
                  <a:pt x="593026" y="152399"/>
                </a:lnTo>
                <a:lnTo>
                  <a:pt x="589572" y="156209"/>
                </a:lnTo>
                <a:lnTo>
                  <a:pt x="586638" y="158749"/>
                </a:lnTo>
                <a:lnTo>
                  <a:pt x="584187" y="162559"/>
                </a:lnTo>
                <a:lnTo>
                  <a:pt x="581748" y="165099"/>
                </a:lnTo>
                <a:lnTo>
                  <a:pt x="579704" y="168909"/>
                </a:lnTo>
                <a:lnTo>
                  <a:pt x="571931" y="201929"/>
                </a:lnTo>
                <a:lnTo>
                  <a:pt x="589278" y="201929"/>
                </a:lnTo>
                <a:lnTo>
                  <a:pt x="589953" y="196849"/>
                </a:lnTo>
                <a:lnTo>
                  <a:pt x="590829" y="191769"/>
                </a:lnTo>
                <a:lnTo>
                  <a:pt x="592010" y="187959"/>
                </a:lnTo>
                <a:lnTo>
                  <a:pt x="593178" y="185419"/>
                </a:lnTo>
                <a:lnTo>
                  <a:pt x="594664" y="181609"/>
                </a:lnTo>
                <a:lnTo>
                  <a:pt x="598246" y="176529"/>
                </a:lnTo>
                <a:lnTo>
                  <a:pt x="600379" y="173989"/>
                </a:lnTo>
                <a:lnTo>
                  <a:pt x="607783" y="167639"/>
                </a:lnTo>
                <a:lnTo>
                  <a:pt x="612851" y="165099"/>
                </a:lnTo>
                <a:lnTo>
                  <a:pt x="673073" y="165099"/>
                </a:lnTo>
                <a:lnTo>
                  <a:pt x="670634" y="162559"/>
                </a:lnTo>
                <a:lnTo>
                  <a:pt x="665592" y="158749"/>
                </a:lnTo>
                <a:lnTo>
                  <a:pt x="660387" y="153669"/>
                </a:lnTo>
                <a:lnTo>
                  <a:pt x="653338" y="148589"/>
                </a:lnTo>
                <a:lnTo>
                  <a:pt x="646074" y="144779"/>
                </a:lnTo>
                <a:lnTo>
                  <a:pt x="631088" y="139699"/>
                </a:lnTo>
                <a:close/>
              </a:path>
              <a:path w="885825" h="725170">
                <a:moveTo>
                  <a:pt x="799452" y="0"/>
                </a:moveTo>
                <a:lnTo>
                  <a:pt x="791883" y="0"/>
                </a:lnTo>
                <a:lnTo>
                  <a:pt x="784021" y="2539"/>
                </a:lnTo>
                <a:lnTo>
                  <a:pt x="778109" y="3809"/>
                </a:lnTo>
                <a:lnTo>
                  <a:pt x="772145" y="7619"/>
                </a:lnTo>
                <a:lnTo>
                  <a:pt x="766132" y="10159"/>
                </a:lnTo>
                <a:lnTo>
                  <a:pt x="760069" y="15239"/>
                </a:lnTo>
                <a:lnTo>
                  <a:pt x="736688" y="52069"/>
                </a:lnTo>
                <a:lnTo>
                  <a:pt x="736422" y="60959"/>
                </a:lnTo>
                <a:lnTo>
                  <a:pt x="736579" y="67309"/>
                </a:lnTo>
                <a:lnTo>
                  <a:pt x="752456" y="106679"/>
                </a:lnTo>
                <a:lnTo>
                  <a:pt x="757580" y="113029"/>
                </a:lnTo>
                <a:lnTo>
                  <a:pt x="763381" y="120649"/>
                </a:lnTo>
                <a:lnTo>
                  <a:pt x="769242" y="125729"/>
                </a:lnTo>
                <a:lnTo>
                  <a:pt x="781151" y="135889"/>
                </a:lnTo>
                <a:lnTo>
                  <a:pt x="787188" y="138429"/>
                </a:lnTo>
                <a:lnTo>
                  <a:pt x="793257" y="142239"/>
                </a:lnTo>
                <a:lnTo>
                  <a:pt x="805497" y="144779"/>
                </a:lnTo>
                <a:lnTo>
                  <a:pt x="813714" y="146049"/>
                </a:lnTo>
                <a:lnTo>
                  <a:pt x="821994" y="144779"/>
                </a:lnTo>
                <a:lnTo>
                  <a:pt x="830351" y="142239"/>
                </a:lnTo>
                <a:lnTo>
                  <a:pt x="836625" y="139699"/>
                </a:lnTo>
                <a:lnTo>
                  <a:pt x="849269" y="132079"/>
                </a:lnTo>
                <a:lnTo>
                  <a:pt x="855637" y="126999"/>
                </a:lnTo>
                <a:lnTo>
                  <a:pt x="860539" y="123189"/>
                </a:lnTo>
                <a:lnTo>
                  <a:pt x="815390" y="123189"/>
                </a:lnTo>
                <a:lnTo>
                  <a:pt x="804583" y="120649"/>
                </a:lnTo>
                <a:lnTo>
                  <a:pt x="799414" y="118109"/>
                </a:lnTo>
                <a:lnTo>
                  <a:pt x="794473" y="114299"/>
                </a:lnTo>
                <a:lnTo>
                  <a:pt x="789546" y="111759"/>
                </a:lnTo>
                <a:lnTo>
                  <a:pt x="784707" y="106679"/>
                </a:lnTo>
                <a:lnTo>
                  <a:pt x="779983" y="100329"/>
                </a:lnTo>
                <a:lnTo>
                  <a:pt x="797013" y="86359"/>
                </a:lnTo>
                <a:lnTo>
                  <a:pt x="768540" y="86359"/>
                </a:lnTo>
                <a:lnTo>
                  <a:pt x="757948" y="53339"/>
                </a:lnTo>
                <a:lnTo>
                  <a:pt x="758990" y="48259"/>
                </a:lnTo>
                <a:lnTo>
                  <a:pt x="792061" y="21589"/>
                </a:lnTo>
                <a:lnTo>
                  <a:pt x="841355" y="21589"/>
                </a:lnTo>
                <a:lnTo>
                  <a:pt x="840308" y="20319"/>
                </a:lnTo>
                <a:lnTo>
                  <a:pt x="834237" y="13969"/>
                </a:lnTo>
                <a:lnTo>
                  <a:pt x="827620" y="10159"/>
                </a:lnTo>
                <a:lnTo>
                  <a:pt x="821016" y="5079"/>
                </a:lnTo>
                <a:lnTo>
                  <a:pt x="814057" y="2539"/>
                </a:lnTo>
                <a:lnTo>
                  <a:pt x="799452" y="0"/>
                </a:lnTo>
                <a:close/>
              </a:path>
              <a:path w="885825" h="725170">
                <a:moveTo>
                  <a:pt x="877709" y="74929"/>
                </a:moveTo>
                <a:lnTo>
                  <a:pt x="871575" y="74929"/>
                </a:lnTo>
                <a:lnTo>
                  <a:pt x="870546" y="76199"/>
                </a:lnTo>
                <a:lnTo>
                  <a:pt x="868248" y="81279"/>
                </a:lnTo>
                <a:lnTo>
                  <a:pt x="866673" y="83819"/>
                </a:lnTo>
                <a:lnTo>
                  <a:pt x="862698" y="91439"/>
                </a:lnTo>
                <a:lnTo>
                  <a:pt x="860107" y="93979"/>
                </a:lnTo>
                <a:lnTo>
                  <a:pt x="856919" y="99059"/>
                </a:lnTo>
                <a:lnTo>
                  <a:pt x="853732" y="102869"/>
                </a:lnTo>
                <a:lnTo>
                  <a:pt x="849668" y="106679"/>
                </a:lnTo>
                <a:lnTo>
                  <a:pt x="844740" y="110489"/>
                </a:lnTo>
                <a:lnTo>
                  <a:pt x="838504" y="115569"/>
                </a:lnTo>
                <a:lnTo>
                  <a:pt x="832497" y="119379"/>
                </a:lnTo>
                <a:lnTo>
                  <a:pt x="820978" y="123189"/>
                </a:lnTo>
                <a:lnTo>
                  <a:pt x="860539" y="123189"/>
                </a:lnTo>
                <a:lnTo>
                  <a:pt x="864857" y="119379"/>
                </a:lnTo>
                <a:lnTo>
                  <a:pt x="872324" y="110489"/>
                </a:lnTo>
                <a:lnTo>
                  <a:pt x="875449" y="106679"/>
                </a:lnTo>
                <a:lnTo>
                  <a:pt x="880529" y="99059"/>
                </a:lnTo>
                <a:lnTo>
                  <a:pt x="882446" y="96519"/>
                </a:lnTo>
                <a:lnTo>
                  <a:pt x="884999" y="91439"/>
                </a:lnTo>
                <a:lnTo>
                  <a:pt x="885685" y="88899"/>
                </a:lnTo>
                <a:lnTo>
                  <a:pt x="885812" y="86359"/>
                </a:lnTo>
                <a:lnTo>
                  <a:pt x="885596" y="85089"/>
                </a:lnTo>
                <a:lnTo>
                  <a:pt x="885355" y="85089"/>
                </a:lnTo>
                <a:lnTo>
                  <a:pt x="884999" y="83819"/>
                </a:lnTo>
                <a:lnTo>
                  <a:pt x="884199" y="82549"/>
                </a:lnTo>
                <a:lnTo>
                  <a:pt x="883157" y="81279"/>
                </a:lnTo>
                <a:lnTo>
                  <a:pt x="882484" y="80009"/>
                </a:lnTo>
                <a:lnTo>
                  <a:pt x="880529" y="77469"/>
                </a:lnTo>
                <a:lnTo>
                  <a:pt x="879513" y="76199"/>
                </a:lnTo>
                <a:lnTo>
                  <a:pt x="878611" y="76199"/>
                </a:lnTo>
                <a:lnTo>
                  <a:pt x="877709" y="74929"/>
                </a:lnTo>
                <a:close/>
              </a:path>
              <a:path w="885825" h="725170">
                <a:moveTo>
                  <a:pt x="841355" y="21589"/>
                </a:moveTo>
                <a:lnTo>
                  <a:pt x="792061" y="21589"/>
                </a:lnTo>
                <a:lnTo>
                  <a:pt x="805910" y="24129"/>
                </a:lnTo>
                <a:lnTo>
                  <a:pt x="812522" y="27939"/>
                </a:lnTo>
                <a:lnTo>
                  <a:pt x="818878" y="33019"/>
                </a:lnTo>
                <a:lnTo>
                  <a:pt x="824979" y="40639"/>
                </a:lnTo>
                <a:lnTo>
                  <a:pt x="768540" y="86359"/>
                </a:lnTo>
                <a:lnTo>
                  <a:pt x="797013" y="86359"/>
                </a:lnTo>
                <a:lnTo>
                  <a:pt x="848106" y="44449"/>
                </a:lnTo>
                <a:lnTo>
                  <a:pt x="850036" y="43179"/>
                </a:lnTo>
                <a:lnTo>
                  <a:pt x="851230" y="40639"/>
                </a:lnTo>
                <a:lnTo>
                  <a:pt x="852144" y="35559"/>
                </a:lnTo>
                <a:lnTo>
                  <a:pt x="851154" y="33019"/>
                </a:lnTo>
                <a:lnTo>
                  <a:pt x="848690" y="30479"/>
                </a:lnTo>
                <a:lnTo>
                  <a:pt x="841355" y="21589"/>
                </a:lnTo>
                <a:close/>
              </a:path>
              <a:path w="885825" h="725170">
                <a:moveTo>
                  <a:pt x="876249" y="73659"/>
                </a:moveTo>
                <a:lnTo>
                  <a:pt x="873036" y="73659"/>
                </a:lnTo>
                <a:lnTo>
                  <a:pt x="872502" y="74929"/>
                </a:lnTo>
                <a:lnTo>
                  <a:pt x="876922" y="74929"/>
                </a:lnTo>
                <a:lnTo>
                  <a:pt x="876249" y="73659"/>
                </a:lnTo>
                <a:close/>
              </a:path>
            </a:pathLst>
          </a:custGeom>
          <a:solidFill>
            <a:srgbClr val="000000"/>
          </a:solidFill>
        </p:spPr>
        <p:txBody>
          <a:bodyPr wrap="square" lIns="0" tIns="0" rIns="0" bIns="0" rtlCol="0"/>
          <a:lstStyle/>
          <a:p>
            <a:endParaRPr dirty="0"/>
          </a:p>
        </p:txBody>
      </p:sp>
      <p:sp>
        <p:nvSpPr>
          <p:cNvPr id="9" name="object 18"/>
          <p:cNvSpPr txBox="1"/>
          <p:nvPr/>
        </p:nvSpPr>
        <p:spPr>
          <a:xfrm>
            <a:off x="2208212" y="4800600"/>
            <a:ext cx="9133154" cy="923330"/>
          </a:xfrm>
          <a:prstGeom prst="rect">
            <a:avLst/>
          </a:prstGeom>
        </p:spPr>
        <p:txBody>
          <a:bodyPr vert="horz" wrap="square" lIns="0" tIns="0" rIns="0" bIns="0" rtlCol="0">
            <a:spAutoFit/>
          </a:bodyPr>
          <a:lstStyle/>
          <a:p>
            <a:pPr marL="299085" marR="5080" indent="-286385">
              <a:lnSpc>
                <a:spcPct val="100000"/>
              </a:lnSpc>
              <a:buFont typeface="Wingdings"/>
              <a:buChar char=""/>
              <a:tabLst>
                <a:tab pos="299720" algn="l"/>
              </a:tabLst>
            </a:pPr>
            <a:r>
              <a:rPr sz="2000" spc="-6" dirty="0">
                <a:cs typeface="Calibri"/>
              </a:rPr>
              <a:t>Tested for full, partial, or upgrade install / uninstall processes on different  operating systems under different hardware, software environment so that no  issue is faced by the end user while installing the application once the code is in  production.</a:t>
            </a:r>
          </a:p>
        </p:txBody>
      </p:sp>
    </p:spTree>
    <p:extLst>
      <p:ext uri="{BB962C8B-B14F-4D97-AF65-F5344CB8AC3E}">
        <p14:creationId xmlns:p14="http://schemas.microsoft.com/office/powerpoint/2010/main" val="1233192279"/>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INTERFACE/INTER-SYSTEM TESTING</a:t>
            </a:r>
            <a:br>
              <a:rPr lang="en-US" dirty="0" smtClean="0"/>
            </a:br>
            <a:endParaRPr lang="en-US" dirty="0"/>
          </a:p>
        </p:txBody>
      </p:sp>
      <p:sp>
        <p:nvSpPr>
          <p:cNvPr id="6" name="object 8"/>
          <p:cNvSpPr/>
          <p:nvPr/>
        </p:nvSpPr>
        <p:spPr>
          <a:xfrm>
            <a:off x="6170612" y="2587625"/>
            <a:ext cx="0" cy="688975"/>
          </a:xfrm>
          <a:custGeom>
            <a:avLst/>
            <a:gdLst/>
            <a:ahLst/>
            <a:cxnLst/>
            <a:rect l="l" t="t" r="r" b="b"/>
            <a:pathLst>
              <a:path h="688975">
                <a:moveTo>
                  <a:pt x="0" y="688466"/>
                </a:moveTo>
                <a:lnTo>
                  <a:pt x="0" y="0"/>
                </a:lnTo>
              </a:path>
            </a:pathLst>
          </a:custGeom>
          <a:ln w="25908">
            <a:solidFill>
              <a:srgbClr val="000000"/>
            </a:solidFill>
          </a:ln>
        </p:spPr>
        <p:txBody>
          <a:bodyPr wrap="square" lIns="0" tIns="0" rIns="0" bIns="0" rtlCol="0"/>
          <a:lstStyle/>
          <a:p>
            <a:endParaRPr dirty="0"/>
          </a:p>
        </p:txBody>
      </p:sp>
      <p:sp>
        <p:nvSpPr>
          <p:cNvPr id="7" name="object 9"/>
          <p:cNvSpPr/>
          <p:nvPr/>
        </p:nvSpPr>
        <p:spPr>
          <a:xfrm>
            <a:off x="6861667" y="3380232"/>
            <a:ext cx="806663" cy="196850"/>
          </a:xfrm>
          <a:custGeom>
            <a:avLst/>
            <a:gdLst/>
            <a:ahLst/>
            <a:cxnLst/>
            <a:rect l="l" t="t" r="r" b="b"/>
            <a:pathLst>
              <a:path w="605154" h="196850">
                <a:moveTo>
                  <a:pt x="0" y="196595"/>
                </a:moveTo>
                <a:lnTo>
                  <a:pt x="605027" y="0"/>
                </a:lnTo>
              </a:path>
            </a:pathLst>
          </a:custGeom>
          <a:ln w="25400">
            <a:solidFill>
              <a:srgbClr val="000000"/>
            </a:solidFill>
          </a:ln>
        </p:spPr>
        <p:txBody>
          <a:bodyPr wrap="square" lIns="0" tIns="0" rIns="0" bIns="0" rtlCol="0"/>
          <a:lstStyle/>
          <a:p>
            <a:endParaRPr dirty="0"/>
          </a:p>
        </p:txBody>
      </p:sp>
      <p:sp>
        <p:nvSpPr>
          <p:cNvPr id="8" name="object 10"/>
          <p:cNvSpPr/>
          <p:nvPr/>
        </p:nvSpPr>
        <p:spPr>
          <a:xfrm>
            <a:off x="4429996" y="3380232"/>
            <a:ext cx="806663" cy="196850"/>
          </a:xfrm>
          <a:custGeom>
            <a:avLst/>
            <a:gdLst/>
            <a:ahLst/>
            <a:cxnLst/>
            <a:rect l="l" t="t" r="r" b="b"/>
            <a:pathLst>
              <a:path w="605154" h="196850">
                <a:moveTo>
                  <a:pt x="605027" y="196595"/>
                </a:moveTo>
                <a:lnTo>
                  <a:pt x="0" y="0"/>
                </a:lnTo>
              </a:path>
            </a:pathLst>
          </a:custGeom>
          <a:ln w="25400">
            <a:solidFill>
              <a:srgbClr val="000000"/>
            </a:solidFill>
          </a:ln>
        </p:spPr>
        <p:txBody>
          <a:bodyPr wrap="square" lIns="0" tIns="0" rIns="0" bIns="0" rtlCol="0"/>
          <a:lstStyle/>
          <a:p>
            <a:endParaRPr dirty="0"/>
          </a:p>
        </p:txBody>
      </p:sp>
      <p:sp>
        <p:nvSpPr>
          <p:cNvPr id="9" name="object 13"/>
          <p:cNvSpPr txBox="1"/>
          <p:nvPr/>
        </p:nvSpPr>
        <p:spPr>
          <a:xfrm>
            <a:off x="5180012" y="3348610"/>
            <a:ext cx="1894347" cy="564257"/>
          </a:xfrm>
          <a:prstGeom prst="rect">
            <a:avLst/>
          </a:prstGeom>
        </p:spPr>
        <p:txBody>
          <a:bodyPr vert="horz" wrap="square" lIns="0" tIns="0" rIns="0" bIns="0" rtlCol="0">
            <a:spAutoFit/>
          </a:bodyPr>
          <a:lstStyle/>
          <a:p>
            <a:pPr marR="6337" algn="ctr">
              <a:lnSpc>
                <a:spcPts val="2158"/>
              </a:lnSpc>
            </a:pPr>
            <a:r>
              <a:rPr sz="2000" b="1" spc="-19" smtClean="0">
                <a:cs typeface="Calibri"/>
              </a:rPr>
              <a:t>Interface</a:t>
            </a:r>
            <a:r>
              <a:rPr sz="2000" b="1" spc="-6" smtClean="0">
                <a:cs typeface="Calibri"/>
              </a:rPr>
              <a:t>/</a:t>
            </a:r>
            <a:r>
              <a:rPr sz="2000" b="1" spc="-19" smtClean="0">
                <a:cs typeface="Calibri"/>
              </a:rPr>
              <a:t>Inter-</a:t>
            </a:r>
            <a:r>
              <a:rPr lang="en-US" sz="2000" b="1" spc="-19" dirty="0" smtClean="0">
                <a:cs typeface="Calibri"/>
              </a:rPr>
              <a:t> </a:t>
            </a:r>
            <a:r>
              <a:rPr sz="2000" b="1" spc="-25" smtClean="0">
                <a:cs typeface="Calibri"/>
              </a:rPr>
              <a:t>system</a:t>
            </a:r>
            <a:r>
              <a:rPr sz="2000" b="1" spc="-81" smtClean="0">
                <a:cs typeface="Calibri"/>
              </a:rPr>
              <a:t> </a:t>
            </a:r>
            <a:r>
              <a:rPr sz="2000" b="1" spc="-12" dirty="0">
                <a:cs typeface="Calibri"/>
              </a:rPr>
              <a:t>testing</a:t>
            </a:r>
            <a:endParaRPr sz="2000" dirty="0">
              <a:cs typeface="Calibri"/>
            </a:endParaRPr>
          </a:p>
        </p:txBody>
      </p:sp>
      <p:sp>
        <p:nvSpPr>
          <p:cNvPr id="10" name="object 16"/>
          <p:cNvSpPr txBox="1"/>
          <p:nvPr/>
        </p:nvSpPr>
        <p:spPr>
          <a:xfrm>
            <a:off x="4708330" y="1667470"/>
            <a:ext cx="2910082" cy="923330"/>
          </a:xfrm>
          <a:prstGeom prst="rect">
            <a:avLst/>
          </a:prstGeom>
        </p:spPr>
        <p:txBody>
          <a:bodyPr vert="horz" wrap="square" lIns="0" tIns="0" rIns="0" bIns="0" rtlCol="0">
            <a:spAutoFit/>
          </a:bodyPr>
          <a:lstStyle/>
          <a:p>
            <a:pPr marL="15842" marR="6337" indent="-792" algn="ctr"/>
            <a:r>
              <a:rPr lang="en-US" sz="2000" spc="-6" dirty="0" smtClean="0">
                <a:cs typeface="Calibri"/>
              </a:rPr>
              <a:t>E</a:t>
            </a:r>
            <a:r>
              <a:rPr sz="2000" spc="-12" smtClean="0">
                <a:cs typeface="Calibri"/>
              </a:rPr>
              <a:t>nsures </a:t>
            </a:r>
            <a:r>
              <a:rPr sz="2000" spc="-12">
                <a:cs typeface="Calibri"/>
              </a:rPr>
              <a:t>that </a:t>
            </a:r>
            <a:r>
              <a:rPr sz="2000" spc="-12" smtClean="0">
                <a:cs typeface="Calibri"/>
              </a:rPr>
              <a:t>the</a:t>
            </a:r>
            <a:r>
              <a:rPr lang="en-US" sz="2000" spc="-12" dirty="0" smtClean="0">
                <a:cs typeface="Calibri"/>
              </a:rPr>
              <a:t> </a:t>
            </a:r>
            <a:r>
              <a:rPr sz="2000" spc="-12" smtClean="0">
                <a:cs typeface="Calibri"/>
              </a:rPr>
              <a:t>interconnections</a:t>
            </a:r>
            <a:r>
              <a:rPr sz="2000" spc="-62" smtClean="0">
                <a:cs typeface="Calibri"/>
              </a:rPr>
              <a:t> </a:t>
            </a:r>
            <a:r>
              <a:rPr sz="2000" spc="-12" smtClean="0">
                <a:cs typeface="Calibri"/>
              </a:rPr>
              <a:t>between</a:t>
            </a:r>
            <a:r>
              <a:rPr lang="en-US" sz="2000" spc="-12" dirty="0" smtClean="0">
                <a:cs typeface="Calibri"/>
              </a:rPr>
              <a:t> </a:t>
            </a:r>
            <a:r>
              <a:rPr sz="2000" spc="-12" smtClean="0">
                <a:cs typeface="Calibri"/>
              </a:rPr>
              <a:t>applications </a:t>
            </a:r>
            <a:r>
              <a:rPr sz="2000" spc="-6" smtClean="0">
                <a:cs typeface="Calibri"/>
              </a:rPr>
              <a:t>function</a:t>
            </a:r>
            <a:r>
              <a:rPr lang="en-US" sz="2000" spc="-6" dirty="0" smtClean="0">
                <a:cs typeface="Calibri"/>
              </a:rPr>
              <a:t> </a:t>
            </a:r>
            <a:r>
              <a:rPr sz="2000" spc="-25" smtClean="0">
                <a:cs typeface="Calibri"/>
              </a:rPr>
              <a:t>correctly</a:t>
            </a:r>
            <a:r>
              <a:rPr sz="2000" spc="-25" dirty="0">
                <a:cs typeface="Calibri"/>
              </a:rPr>
              <a:t>.</a:t>
            </a:r>
            <a:endParaRPr sz="2000" dirty="0">
              <a:cs typeface="Calibri"/>
            </a:endParaRPr>
          </a:p>
        </p:txBody>
      </p:sp>
      <p:sp>
        <p:nvSpPr>
          <p:cNvPr id="11" name="object 19"/>
          <p:cNvSpPr txBox="1"/>
          <p:nvPr/>
        </p:nvSpPr>
        <p:spPr>
          <a:xfrm>
            <a:off x="7815779" y="2616835"/>
            <a:ext cx="2906696" cy="1231106"/>
          </a:xfrm>
          <a:prstGeom prst="rect">
            <a:avLst/>
          </a:prstGeom>
        </p:spPr>
        <p:txBody>
          <a:bodyPr vert="horz" wrap="square" lIns="0" tIns="0" rIns="0" bIns="0" rtlCol="0">
            <a:spAutoFit/>
          </a:bodyPr>
          <a:lstStyle/>
          <a:p>
            <a:pPr marL="15842" marR="6337" indent="-3960" algn="ctr"/>
            <a:r>
              <a:rPr sz="2000" spc="-12" dirty="0">
                <a:cs typeface="Calibri"/>
              </a:rPr>
              <a:t>More </a:t>
            </a:r>
            <a:r>
              <a:rPr sz="2000" spc="-19" dirty="0">
                <a:cs typeface="Calibri"/>
              </a:rPr>
              <a:t>complex </a:t>
            </a:r>
            <a:r>
              <a:rPr sz="2000" spc="-6">
                <a:cs typeface="Calibri"/>
              </a:rPr>
              <a:t>if </a:t>
            </a:r>
            <a:r>
              <a:rPr sz="2000" spc="-12" smtClean="0">
                <a:cs typeface="Calibri"/>
              </a:rPr>
              <a:t>the</a:t>
            </a:r>
            <a:r>
              <a:rPr lang="en-US" sz="2000" spc="-12" dirty="0" smtClean="0">
                <a:cs typeface="Calibri"/>
              </a:rPr>
              <a:t> </a:t>
            </a:r>
            <a:r>
              <a:rPr sz="2000" spc="-12" smtClean="0">
                <a:cs typeface="Calibri"/>
              </a:rPr>
              <a:t>applications </a:t>
            </a:r>
            <a:r>
              <a:rPr sz="2000" spc="-19">
                <a:cs typeface="Calibri"/>
              </a:rPr>
              <a:t>operate </a:t>
            </a:r>
            <a:r>
              <a:rPr sz="2000" spc="-12" smtClean="0">
                <a:cs typeface="Calibri"/>
              </a:rPr>
              <a:t>on</a:t>
            </a:r>
            <a:r>
              <a:rPr lang="en-US" sz="2000" spc="-12" dirty="0" smtClean="0">
                <a:cs typeface="Calibri"/>
              </a:rPr>
              <a:t> </a:t>
            </a:r>
            <a:r>
              <a:rPr sz="2000" spc="-19" smtClean="0">
                <a:cs typeface="Calibri"/>
              </a:rPr>
              <a:t>different </a:t>
            </a:r>
            <a:r>
              <a:rPr sz="2000" spc="-12" dirty="0">
                <a:cs typeface="Calibri"/>
              </a:rPr>
              <a:t>platforms</a:t>
            </a:r>
            <a:r>
              <a:rPr sz="2000" spc="-12">
                <a:cs typeface="Calibri"/>
              </a:rPr>
              <a:t>, </a:t>
            </a:r>
            <a:r>
              <a:rPr sz="2000" spc="-6" smtClean="0">
                <a:cs typeface="Calibri"/>
              </a:rPr>
              <a:t>in</a:t>
            </a:r>
            <a:r>
              <a:rPr lang="en-US" sz="2000" spc="-6" dirty="0" smtClean="0">
                <a:cs typeface="Calibri"/>
              </a:rPr>
              <a:t> </a:t>
            </a:r>
            <a:r>
              <a:rPr sz="2000" spc="-19" smtClean="0">
                <a:cs typeface="Calibri"/>
              </a:rPr>
              <a:t>different </a:t>
            </a:r>
            <a:r>
              <a:rPr sz="2000" spc="-12" dirty="0">
                <a:cs typeface="Calibri"/>
              </a:rPr>
              <a:t>locations </a:t>
            </a:r>
            <a:r>
              <a:rPr sz="2000" spc="-6" dirty="0">
                <a:cs typeface="Calibri"/>
              </a:rPr>
              <a:t>, </a:t>
            </a:r>
            <a:r>
              <a:rPr sz="2000" spc="-6">
                <a:cs typeface="Calibri"/>
              </a:rPr>
              <a:t>or </a:t>
            </a:r>
            <a:r>
              <a:rPr sz="2000" spc="-12" smtClean="0">
                <a:cs typeface="Calibri"/>
              </a:rPr>
              <a:t>use</a:t>
            </a:r>
            <a:r>
              <a:rPr lang="en-US" sz="2000" spc="-12" dirty="0" smtClean="0">
                <a:cs typeface="Calibri"/>
              </a:rPr>
              <a:t> </a:t>
            </a:r>
            <a:r>
              <a:rPr sz="2000" spc="-19" smtClean="0">
                <a:cs typeface="Calibri"/>
              </a:rPr>
              <a:t>different</a:t>
            </a:r>
            <a:r>
              <a:rPr sz="2000" spc="-81" smtClean="0">
                <a:cs typeface="Calibri"/>
              </a:rPr>
              <a:t> </a:t>
            </a:r>
            <a:r>
              <a:rPr sz="2000" spc="-6" dirty="0">
                <a:cs typeface="Calibri"/>
              </a:rPr>
              <a:t>languages.</a:t>
            </a:r>
            <a:endParaRPr sz="2000" dirty="0">
              <a:cs typeface="Calibri"/>
            </a:endParaRPr>
          </a:p>
        </p:txBody>
      </p:sp>
      <p:sp>
        <p:nvSpPr>
          <p:cNvPr id="12" name="object 22"/>
          <p:cNvSpPr txBox="1"/>
          <p:nvPr/>
        </p:nvSpPr>
        <p:spPr>
          <a:xfrm>
            <a:off x="1298416" y="2372996"/>
            <a:ext cx="2871992" cy="1538883"/>
          </a:xfrm>
          <a:prstGeom prst="rect">
            <a:avLst/>
          </a:prstGeom>
        </p:spPr>
        <p:txBody>
          <a:bodyPr vert="horz" wrap="square" lIns="0" tIns="0" rIns="0" bIns="0" rtlCol="0">
            <a:spAutoFit/>
          </a:bodyPr>
          <a:lstStyle/>
          <a:p>
            <a:pPr marL="15842" marR="6337" indent="2376" algn="ctr"/>
            <a:r>
              <a:rPr sz="2000" spc="-6" dirty="0">
                <a:cs typeface="Calibri"/>
              </a:rPr>
              <a:t>Application </a:t>
            </a:r>
            <a:r>
              <a:rPr sz="2000" spc="-19">
                <a:cs typeface="Calibri"/>
              </a:rPr>
              <a:t>systems</a:t>
            </a:r>
            <a:r>
              <a:rPr sz="2000" spc="-100">
                <a:cs typeface="Calibri"/>
              </a:rPr>
              <a:t> </a:t>
            </a:r>
            <a:r>
              <a:rPr sz="2000" spc="-12" smtClean="0">
                <a:cs typeface="Calibri"/>
              </a:rPr>
              <a:t>often</a:t>
            </a:r>
            <a:r>
              <a:rPr lang="en-US" sz="2000" spc="-12" dirty="0" smtClean="0">
                <a:cs typeface="Calibri"/>
              </a:rPr>
              <a:t> </a:t>
            </a:r>
            <a:r>
              <a:rPr sz="2000" spc="-12" smtClean="0">
                <a:cs typeface="Calibri"/>
              </a:rPr>
              <a:t>interface </a:t>
            </a:r>
            <a:r>
              <a:rPr sz="2000" spc="-6">
                <a:cs typeface="Calibri"/>
              </a:rPr>
              <a:t>with </a:t>
            </a:r>
            <a:r>
              <a:rPr sz="2000" spc="-12" smtClean="0">
                <a:cs typeface="Calibri"/>
              </a:rPr>
              <a:t>other</a:t>
            </a:r>
            <a:r>
              <a:rPr lang="en-US" sz="2000" spc="-12" dirty="0" smtClean="0">
                <a:cs typeface="Calibri"/>
              </a:rPr>
              <a:t> </a:t>
            </a:r>
            <a:r>
              <a:rPr sz="2000" spc="-12" smtClean="0">
                <a:cs typeface="Calibri"/>
              </a:rPr>
              <a:t>application </a:t>
            </a:r>
            <a:r>
              <a:rPr sz="2000" spc="-19" dirty="0">
                <a:cs typeface="Calibri"/>
              </a:rPr>
              <a:t>systems</a:t>
            </a:r>
            <a:r>
              <a:rPr sz="2000" spc="-19">
                <a:cs typeface="Calibri"/>
              </a:rPr>
              <a:t>. </a:t>
            </a:r>
            <a:r>
              <a:rPr sz="2000" spc="-12" smtClean="0">
                <a:cs typeface="Calibri"/>
              </a:rPr>
              <a:t>Most</a:t>
            </a:r>
            <a:r>
              <a:rPr lang="en-US" sz="2000" spc="-12" dirty="0" smtClean="0">
                <a:cs typeface="Calibri"/>
              </a:rPr>
              <a:t> </a:t>
            </a:r>
            <a:r>
              <a:rPr sz="2000" spc="-12" smtClean="0">
                <a:cs typeface="Calibri"/>
              </a:rPr>
              <a:t>often</a:t>
            </a:r>
            <a:r>
              <a:rPr sz="2000" spc="-12" dirty="0">
                <a:cs typeface="Calibri"/>
              </a:rPr>
              <a:t>, there </a:t>
            </a:r>
            <a:r>
              <a:rPr sz="2000" spc="-19">
                <a:cs typeface="Calibri"/>
              </a:rPr>
              <a:t>are </a:t>
            </a:r>
            <a:r>
              <a:rPr sz="2000" spc="-6" smtClean="0">
                <a:cs typeface="Calibri"/>
              </a:rPr>
              <a:t>multiple</a:t>
            </a:r>
            <a:r>
              <a:rPr lang="en-US" sz="2000" spc="-6" dirty="0" smtClean="0">
                <a:cs typeface="Calibri"/>
              </a:rPr>
              <a:t> </a:t>
            </a:r>
            <a:r>
              <a:rPr sz="2000" spc="-12" smtClean="0">
                <a:cs typeface="Calibri"/>
              </a:rPr>
              <a:t>applications </a:t>
            </a:r>
            <a:r>
              <a:rPr sz="2000" spc="-12" dirty="0">
                <a:cs typeface="Calibri"/>
              </a:rPr>
              <a:t>involved </a:t>
            </a:r>
            <a:r>
              <a:rPr sz="2000" spc="-6">
                <a:cs typeface="Calibri"/>
              </a:rPr>
              <a:t>in </a:t>
            </a:r>
            <a:r>
              <a:rPr sz="2000" spc="-6" smtClean="0">
                <a:cs typeface="Calibri"/>
              </a:rPr>
              <a:t>a</a:t>
            </a:r>
            <a:r>
              <a:rPr lang="en-US" sz="2000" spc="-6" dirty="0" smtClean="0">
                <a:cs typeface="Calibri"/>
              </a:rPr>
              <a:t> </a:t>
            </a:r>
            <a:r>
              <a:rPr sz="2000" spc="-6" smtClean="0">
                <a:cs typeface="Calibri"/>
              </a:rPr>
              <a:t>single </a:t>
            </a:r>
            <a:r>
              <a:rPr sz="2000" spc="-19" smtClean="0">
                <a:cs typeface="Calibri"/>
              </a:rPr>
              <a:t>project</a:t>
            </a:r>
            <a:r>
              <a:rPr lang="en-US" sz="2000" spc="-19" dirty="0" smtClean="0">
                <a:cs typeface="Calibri"/>
              </a:rPr>
              <a:t> </a:t>
            </a:r>
            <a:r>
              <a:rPr sz="2000" spc="-12" smtClean="0">
                <a:cs typeface="Calibri"/>
              </a:rPr>
              <a:t>implementation</a:t>
            </a:r>
            <a:r>
              <a:rPr sz="2000" spc="-12" dirty="0">
                <a:cs typeface="Calibri"/>
              </a:rPr>
              <a:t>.</a:t>
            </a:r>
            <a:endParaRPr sz="2000" dirty="0">
              <a:cs typeface="Calibri"/>
            </a:endParaRPr>
          </a:p>
        </p:txBody>
      </p:sp>
      <p:sp>
        <p:nvSpPr>
          <p:cNvPr id="13" name="object 25"/>
          <p:cNvSpPr/>
          <p:nvPr/>
        </p:nvSpPr>
        <p:spPr>
          <a:xfrm>
            <a:off x="836612" y="4876800"/>
            <a:ext cx="1866278" cy="1290040"/>
          </a:xfrm>
          <a:prstGeom prst="rect">
            <a:avLst/>
          </a:prstGeom>
          <a:blipFill>
            <a:blip r:embed="rId3" cstate="print"/>
            <a:stretch>
              <a:fillRect/>
            </a:stretch>
          </a:blipFill>
        </p:spPr>
        <p:txBody>
          <a:bodyPr wrap="square" lIns="0" tIns="0" rIns="0" bIns="0" rtlCol="0"/>
          <a:lstStyle/>
          <a:p>
            <a:endParaRPr dirty="0"/>
          </a:p>
        </p:txBody>
      </p:sp>
      <p:sp>
        <p:nvSpPr>
          <p:cNvPr id="14" name="object 26"/>
          <p:cNvSpPr txBox="1"/>
          <p:nvPr/>
        </p:nvSpPr>
        <p:spPr>
          <a:xfrm>
            <a:off x="1978079" y="4800600"/>
            <a:ext cx="9602733" cy="1364865"/>
          </a:xfrm>
          <a:prstGeom prst="rect">
            <a:avLst/>
          </a:prstGeom>
        </p:spPr>
        <p:txBody>
          <a:bodyPr vert="horz" wrap="square" lIns="0" tIns="43565" rIns="0" bIns="0" rtlCol="0">
            <a:spAutoFit/>
          </a:bodyPr>
          <a:lstStyle/>
          <a:p>
            <a:pPr marL="1163593" indent="-357237">
              <a:spcBef>
                <a:spcPts val="343"/>
              </a:spcBef>
              <a:buFont typeface="Wingdings"/>
              <a:buChar char=""/>
              <a:tabLst>
                <a:tab pos="1164386" algn="l"/>
              </a:tabLst>
            </a:pPr>
            <a:r>
              <a:rPr sz="2000" b="1" spc="-19" dirty="0">
                <a:cs typeface="Calibri"/>
              </a:rPr>
              <a:t>Interface </a:t>
            </a:r>
            <a:r>
              <a:rPr sz="2000" b="1" spc="-37" dirty="0">
                <a:cs typeface="Calibri"/>
              </a:rPr>
              <a:t>Testing </a:t>
            </a:r>
            <a:r>
              <a:rPr sz="2000" spc="-6" dirty="0">
                <a:cs typeface="Calibri"/>
              </a:rPr>
              <a:t>is </a:t>
            </a:r>
            <a:r>
              <a:rPr sz="2000" spc="-19" dirty="0">
                <a:cs typeface="Calibri"/>
              </a:rPr>
              <a:t>performed </a:t>
            </a:r>
            <a:r>
              <a:rPr sz="2000" spc="-12" dirty="0">
                <a:cs typeface="Calibri"/>
              </a:rPr>
              <a:t>to evaluate whether </a:t>
            </a:r>
            <a:r>
              <a:rPr sz="2000" spc="-19" dirty="0">
                <a:cs typeface="Calibri"/>
              </a:rPr>
              <a:t>systems </a:t>
            </a:r>
            <a:r>
              <a:rPr sz="2000" spc="-6" dirty="0">
                <a:cs typeface="Calibri"/>
              </a:rPr>
              <a:t>or </a:t>
            </a:r>
            <a:r>
              <a:rPr sz="2000" spc="-12">
                <a:cs typeface="Calibri"/>
              </a:rPr>
              <a:t>components</a:t>
            </a:r>
            <a:r>
              <a:rPr sz="2000" spc="380">
                <a:cs typeface="Calibri"/>
              </a:rPr>
              <a:t> </a:t>
            </a:r>
            <a:r>
              <a:rPr sz="2000" spc="-12" smtClean="0">
                <a:cs typeface="Calibri"/>
              </a:rPr>
              <a:t>pass</a:t>
            </a:r>
            <a:r>
              <a:rPr lang="en-US" sz="2000" spc="-12" dirty="0" smtClean="0">
                <a:cs typeface="Calibri"/>
              </a:rPr>
              <a:t> </a:t>
            </a:r>
            <a:r>
              <a:rPr sz="2000" spc="-12" smtClean="0">
                <a:cs typeface="Calibri"/>
              </a:rPr>
              <a:t>data </a:t>
            </a:r>
            <a:r>
              <a:rPr sz="2000" spc="-6" dirty="0">
                <a:cs typeface="Calibri"/>
              </a:rPr>
              <a:t>and </a:t>
            </a:r>
            <a:r>
              <a:rPr sz="2000" spc="-19" dirty="0">
                <a:cs typeface="Calibri"/>
              </a:rPr>
              <a:t>control </a:t>
            </a:r>
            <a:r>
              <a:rPr sz="2000" spc="-12" dirty="0">
                <a:cs typeface="Calibri"/>
              </a:rPr>
              <a:t>correctly to </a:t>
            </a:r>
            <a:r>
              <a:rPr sz="2000" spc="-6" dirty="0">
                <a:cs typeface="Calibri"/>
              </a:rPr>
              <a:t>one</a:t>
            </a:r>
            <a:r>
              <a:rPr sz="2000" spc="81" dirty="0">
                <a:cs typeface="Calibri"/>
              </a:rPr>
              <a:t> </a:t>
            </a:r>
            <a:r>
              <a:rPr sz="2000" spc="-31" dirty="0">
                <a:cs typeface="Calibri"/>
              </a:rPr>
              <a:t>another.</a:t>
            </a:r>
            <a:endParaRPr sz="2000" dirty="0">
              <a:cs typeface="Calibri"/>
            </a:endParaRPr>
          </a:p>
          <a:p>
            <a:pPr marL="1163593" marR="1017847" indent="-357237">
              <a:spcBef>
                <a:spcPts val="717"/>
              </a:spcBef>
              <a:buFont typeface="Wingdings"/>
              <a:buChar char=""/>
              <a:tabLst>
                <a:tab pos="1164386" algn="l"/>
              </a:tabLst>
            </a:pPr>
            <a:r>
              <a:rPr sz="2000" spc="-6" dirty="0">
                <a:cs typeface="Calibri"/>
              </a:rPr>
              <a:t>An </a:t>
            </a:r>
            <a:r>
              <a:rPr sz="2000" b="1" spc="-19" dirty="0">
                <a:cs typeface="Calibri"/>
              </a:rPr>
              <a:t>inter-system test </a:t>
            </a:r>
            <a:r>
              <a:rPr sz="2000" spc="-6" dirty="0">
                <a:cs typeface="Calibri"/>
              </a:rPr>
              <a:t>is the </a:t>
            </a:r>
            <a:r>
              <a:rPr sz="2000" spc="-25" dirty="0">
                <a:cs typeface="Calibri"/>
              </a:rPr>
              <a:t>way </a:t>
            </a:r>
            <a:r>
              <a:rPr sz="2000" spc="-19" dirty="0">
                <a:cs typeface="Calibri"/>
              </a:rPr>
              <a:t>you </a:t>
            </a:r>
            <a:r>
              <a:rPr sz="2000" spc="-6" dirty="0">
                <a:cs typeface="Calibri"/>
              </a:rPr>
              <a:t>find </a:t>
            </a:r>
            <a:r>
              <a:rPr sz="2000" spc="-12" dirty="0">
                <a:cs typeface="Calibri"/>
              </a:rPr>
              <a:t>out </a:t>
            </a:r>
            <a:r>
              <a:rPr sz="2000" spc="-6" dirty="0">
                <a:cs typeface="Calibri"/>
              </a:rPr>
              <a:t>if the </a:t>
            </a:r>
            <a:r>
              <a:rPr sz="2000" spc="-12" dirty="0">
                <a:cs typeface="Calibri"/>
              </a:rPr>
              <a:t>inter-system </a:t>
            </a:r>
            <a:r>
              <a:rPr sz="2000" spc="-6">
                <a:cs typeface="Calibri"/>
              </a:rPr>
              <a:t>is </a:t>
            </a:r>
            <a:r>
              <a:rPr sz="2000" spc="-12" smtClean="0">
                <a:cs typeface="Calibri"/>
              </a:rPr>
              <a:t>working</a:t>
            </a:r>
            <a:r>
              <a:rPr lang="en-US" sz="2000" spc="-12" dirty="0" smtClean="0">
                <a:cs typeface="Calibri"/>
              </a:rPr>
              <a:t> </a:t>
            </a:r>
            <a:r>
              <a:rPr sz="2000" spc="-6" smtClean="0">
                <a:cs typeface="Calibri"/>
              </a:rPr>
              <a:t>without</a:t>
            </a:r>
            <a:r>
              <a:rPr lang="en-US" sz="2000" spc="-6" dirty="0" smtClean="0">
                <a:cs typeface="Calibri"/>
              </a:rPr>
              <a:t> </a:t>
            </a:r>
            <a:r>
              <a:rPr sz="2000" spc="-12" smtClean="0">
                <a:cs typeface="Calibri"/>
              </a:rPr>
              <a:t>any</a:t>
            </a:r>
            <a:r>
              <a:rPr lang="en-US" sz="2000" spc="-81" dirty="0" smtClean="0">
                <a:cs typeface="Calibri"/>
              </a:rPr>
              <a:t> </a:t>
            </a:r>
            <a:r>
              <a:rPr sz="2000" spc="-12" smtClean="0">
                <a:cs typeface="Calibri"/>
              </a:rPr>
              <a:t>problem</a:t>
            </a:r>
            <a:r>
              <a:rPr sz="2000" spc="-12" dirty="0">
                <a:cs typeface="Calibri"/>
              </a:rPr>
              <a:t>.</a:t>
            </a:r>
            <a:endParaRPr sz="2000" dirty="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TESTING</a:t>
            </a:r>
            <a:br>
              <a:rPr lang="en-US" dirty="0" smtClean="0"/>
            </a:br>
            <a:endParaRPr lang="en-US" dirty="0"/>
          </a:p>
        </p:txBody>
      </p:sp>
      <p:sp>
        <p:nvSpPr>
          <p:cNvPr id="6" name="object 9"/>
          <p:cNvSpPr txBox="1"/>
          <p:nvPr/>
        </p:nvSpPr>
        <p:spPr>
          <a:xfrm>
            <a:off x="1854332" y="1524000"/>
            <a:ext cx="6602280" cy="616543"/>
          </a:xfrm>
          <a:prstGeom prst="rect">
            <a:avLst/>
          </a:prstGeom>
          <a:solidFill>
            <a:srgbClr val="FFD966"/>
          </a:solidFill>
        </p:spPr>
        <p:txBody>
          <a:bodyPr vert="horz" wrap="square" lIns="0" tIns="980" rIns="0" bIns="0" rtlCol="0">
            <a:spAutoFit/>
          </a:bodyPr>
          <a:lstStyle/>
          <a:p>
            <a:pPr algn="ctr">
              <a:lnSpc>
                <a:spcPct val="100000"/>
              </a:lnSpc>
              <a:spcBef>
                <a:spcPts val="1200"/>
              </a:spcBef>
            </a:pPr>
            <a:r>
              <a:rPr sz="2000" spc="-6" smtClean="0">
                <a:cs typeface="Calibri"/>
              </a:rPr>
              <a:t>Parallel </a:t>
            </a:r>
            <a:r>
              <a:rPr sz="2000" spc="-6" dirty="0">
                <a:cs typeface="Calibri"/>
              </a:rPr>
              <a:t>testing </a:t>
            </a:r>
            <a:r>
              <a:rPr sz="2000" spc="-12" dirty="0">
                <a:cs typeface="Calibri"/>
              </a:rPr>
              <a:t>compares </a:t>
            </a:r>
            <a:r>
              <a:rPr sz="2000" spc="-6" dirty="0">
                <a:cs typeface="Calibri"/>
              </a:rPr>
              <a:t>the results of </a:t>
            </a:r>
            <a:r>
              <a:rPr sz="2000" spc="-12">
                <a:cs typeface="Calibri"/>
              </a:rPr>
              <a:t>processing</a:t>
            </a:r>
            <a:r>
              <a:rPr sz="2000" spc="187">
                <a:cs typeface="Calibri"/>
              </a:rPr>
              <a:t> </a:t>
            </a:r>
            <a:r>
              <a:rPr sz="2000" spc="-6" smtClean="0">
                <a:cs typeface="Calibri"/>
              </a:rPr>
              <a:t>the</a:t>
            </a:r>
            <a:r>
              <a:rPr lang="en-US" sz="2000" spc="-6" dirty="0" smtClean="0">
                <a:cs typeface="Calibri"/>
              </a:rPr>
              <a:t> </a:t>
            </a:r>
            <a:r>
              <a:rPr sz="2000" spc="-12" smtClean="0">
                <a:cs typeface="Calibri"/>
              </a:rPr>
              <a:t>same </a:t>
            </a:r>
            <a:r>
              <a:rPr sz="2000" spc="-6" dirty="0">
                <a:cs typeface="Calibri"/>
              </a:rPr>
              <a:t>data in both the old and </a:t>
            </a:r>
            <a:r>
              <a:rPr sz="2000" spc="-12" dirty="0">
                <a:cs typeface="Calibri"/>
              </a:rPr>
              <a:t>new</a:t>
            </a:r>
            <a:r>
              <a:rPr sz="2000" spc="12" dirty="0">
                <a:cs typeface="Calibri"/>
              </a:rPr>
              <a:t> </a:t>
            </a:r>
            <a:r>
              <a:rPr sz="2000" spc="-12" dirty="0">
                <a:cs typeface="Calibri"/>
              </a:rPr>
              <a:t>systems.</a:t>
            </a:r>
            <a:endParaRPr sz="2000" dirty="0">
              <a:cs typeface="Calibri"/>
            </a:endParaRPr>
          </a:p>
        </p:txBody>
      </p:sp>
      <p:sp>
        <p:nvSpPr>
          <p:cNvPr id="7" name="object 13"/>
          <p:cNvSpPr txBox="1"/>
          <p:nvPr/>
        </p:nvSpPr>
        <p:spPr>
          <a:xfrm>
            <a:off x="3835532" y="2196664"/>
            <a:ext cx="6602280" cy="1060101"/>
          </a:xfrm>
          <a:prstGeom prst="rect">
            <a:avLst/>
          </a:prstGeom>
          <a:solidFill>
            <a:srgbClr val="92D050"/>
          </a:solidFill>
        </p:spPr>
        <p:txBody>
          <a:bodyPr vert="horz" wrap="square" lIns="0" tIns="135449" rIns="0" bIns="0" rtlCol="0">
            <a:spAutoFit/>
          </a:bodyPr>
          <a:lstStyle/>
          <a:p>
            <a:pPr marL="167925" marR="164757" algn="ctr">
              <a:spcBef>
                <a:spcPts val="1200"/>
              </a:spcBef>
            </a:pPr>
            <a:r>
              <a:rPr sz="2000" spc="-6" dirty="0">
                <a:cs typeface="Calibri"/>
              </a:rPr>
              <a:t>Parallel testing is useful when a new application </a:t>
            </a:r>
            <a:r>
              <a:rPr sz="2000" spc="-6" dirty="0" smtClean="0">
                <a:cs typeface="Calibri"/>
              </a:rPr>
              <a:t>replaces</a:t>
            </a:r>
            <a:r>
              <a:rPr lang="en-US" sz="2000" spc="-6" dirty="0" smtClean="0">
                <a:cs typeface="Calibri"/>
              </a:rPr>
              <a:t> </a:t>
            </a:r>
            <a:r>
              <a:rPr sz="2000" spc="-6" dirty="0" smtClean="0">
                <a:cs typeface="Calibri"/>
              </a:rPr>
              <a:t>an </a:t>
            </a:r>
            <a:r>
              <a:rPr sz="2000" spc="-6" dirty="0">
                <a:cs typeface="Calibri"/>
              </a:rPr>
              <a:t>existing </a:t>
            </a:r>
            <a:r>
              <a:rPr sz="2000" spc="-12" dirty="0">
                <a:cs typeface="Calibri"/>
              </a:rPr>
              <a:t>system, </a:t>
            </a:r>
            <a:r>
              <a:rPr sz="2000" spc="-6" dirty="0">
                <a:cs typeface="Calibri"/>
              </a:rPr>
              <a:t>when the </a:t>
            </a:r>
            <a:r>
              <a:rPr sz="2000" spc="-12" dirty="0">
                <a:cs typeface="Calibri"/>
              </a:rPr>
              <a:t>same </a:t>
            </a:r>
            <a:r>
              <a:rPr sz="2000" spc="-6" dirty="0">
                <a:cs typeface="Calibri"/>
              </a:rPr>
              <a:t>transaction input </a:t>
            </a:r>
            <a:r>
              <a:rPr sz="2000" spc="-6" dirty="0" smtClean="0">
                <a:cs typeface="Calibri"/>
              </a:rPr>
              <a:t>is</a:t>
            </a:r>
            <a:r>
              <a:rPr lang="en-US" sz="2000" spc="-6" dirty="0" smtClean="0">
                <a:cs typeface="Calibri"/>
              </a:rPr>
              <a:t> </a:t>
            </a:r>
            <a:r>
              <a:rPr sz="2000" spc="-12" dirty="0" smtClean="0">
                <a:cs typeface="Calibri"/>
              </a:rPr>
              <a:t>used </a:t>
            </a:r>
            <a:r>
              <a:rPr sz="2000" spc="-6" dirty="0">
                <a:cs typeface="Calibri"/>
              </a:rPr>
              <a:t>in both, and when the </a:t>
            </a:r>
            <a:r>
              <a:rPr sz="2000" spc="-12" dirty="0">
                <a:cs typeface="Calibri"/>
              </a:rPr>
              <a:t>output from </a:t>
            </a:r>
            <a:r>
              <a:rPr sz="2000" spc="-6" dirty="0">
                <a:cs typeface="Calibri"/>
              </a:rPr>
              <a:t>both </a:t>
            </a:r>
            <a:r>
              <a:rPr sz="2000" spc="-6" dirty="0" smtClean="0">
                <a:cs typeface="Calibri"/>
              </a:rPr>
              <a:t>is</a:t>
            </a:r>
            <a:r>
              <a:rPr lang="en-US" sz="2000" spc="-6" dirty="0" smtClean="0">
                <a:cs typeface="Calibri"/>
              </a:rPr>
              <a:t> </a:t>
            </a:r>
            <a:r>
              <a:rPr sz="2000" spc="-6" dirty="0" smtClean="0">
                <a:cs typeface="Calibri"/>
              </a:rPr>
              <a:t>reconcilable</a:t>
            </a:r>
            <a:r>
              <a:rPr sz="2000" spc="-6" dirty="0">
                <a:cs typeface="Calibri"/>
              </a:rPr>
              <a:t>.</a:t>
            </a:r>
            <a:endParaRPr sz="2000" dirty="0">
              <a:cs typeface="Calibri"/>
            </a:endParaRPr>
          </a:p>
        </p:txBody>
      </p:sp>
      <p:sp>
        <p:nvSpPr>
          <p:cNvPr id="8" name="object 17"/>
          <p:cNvSpPr txBox="1"/>
          <p:nvPr/>
        </p:nvSpPr>
        <p:spPr>
          <a:xfrm>
            <a:off x="1854332" y="3645299"/>
            <a:ext cx="6602280" cy="621901"/>
          </a:xfrm>
          <a:prstGeom prst="rect">
            <a:avLst/>
          </a:prstGeom>
          <a:solidFill>
            <a:srgbClr val="57BBD5"/>
          </a:solidFill>
        </p:spPr>
        <p:txBody>
          <a:bodyPr vert="horz" wrap="square" lIns="0" tIns="6286" rIns="0" bIns="0" rtlCol="0">
            <a:spAutoFit/>
          </a:bodyPr>
          <a:lstStyle/>
          <a:p>
            <a:pPr algn="ctr">
              <a:lnSpc>
                <a:spcPct val="100000"/>
              </a:lnSpc>
              <a:spcBef>
                <a:spcPts val="1200"/>
              </a:spcBef>
            </a:pPr>
            <a:r>
              <a:rPr sz="2000" spc="-6" dirty="0" smtClean="0">
                <a:cs typeface="Calibri"/>
              </a:rPr>
              <a:t>Parallel </a:t>
            </a:r>
            <a:r>
              <a:rPr sz="2000" spc="-6" dirty="0">
                <a:cs typeface="Calibri"/>
              </a:rPr>
              <a:t>testing is useful when switching from a</a:t>
            </a:r>
            <a:r>
              <a:rPr sz="2000" dirty="0">
                <a:cs typeface="Calibri"/>
              </a:rPr>
              <a:t> </a:t>
            </a:r>
            <a:r>
              <a:rPr sz="2000" spc="-6" dirty="0" smtClean="0">
                <a:cs typeface="Calibri"/>
              </a:rPr>
              <a:t>manual</a:t>
            </a:r>
            <a:r>
              <a:rPr lang="en-US" sz="2000" spc="-6" dirty="0" smtClean="0">
                <a:cs typeface="Calibri"/>
              </a:rPr>
              <a:t> </a:t>
            </a:r>
            <a:r>
              <a:rPr sz="2000" spc="-6" dirty="0" smtClean="0">
                <a:cs typeface="Calibri"/>
              </a:rPr>
              <a:t>system </a:t>
            </a:r>
            <a:r>
              <a:rPr sz="2000" spc="-6" dirty="0">
                <a:cs typeface="Calibri"/>
              </a:rPr>
              <a:t>to an automated</a:t>
            </a:r>
            <a:r>
              <a:rPr sz="2000" spc="-31" dirty="0">
                <a:cs typeface="Calibri"/>
              </a:rPr>
              <a:t> </a:t>
            </a:r>
            <a:r>
              <a:rPr sz="2000" spc="-6" dirty="0">
                <a:cs typeface="Calibri"/>
              </a:rPr>
              <a:t>system.</a:t>
            </a:r>
            <a:endParaRPr sz="2000" dirty="0">
              <a:cs typeface="Calibri"/>
            </a:endParaRPr>
          </a:p>
        </p:txBody>
      </p:sp>
      <p:sp>
        <p:nvSpPr>
          <p:cNvPr id="9" name="object 22"/>
          <p:cNvSpPr/>
          <p:nvPr/>
        </p:nvSpPr>
        <p:spPr>
          <a:xfrm>
            <a:off x="227012" y="4419600"/>
            <a:ext cx="1794410" cy="1281937"/>
          </a:xfrm>
          <a:prstGeom prst="rect">
            <a:avLst/>
          </a:prstGeom>
          <a:blipFill>
            <a:blip r:embed="rId3" cstate="print"/>
            <a:stretch>
              <a:fillRect/>
            </a:stretch>
          </a:blipFill>
        </p:spPr>
        <p:txBody>
          <a:bodyPr wrap="square" lIns="0" tIns="0" rIns="0" bIns="0" rtlCol="0"/>
          <a:lstStyle/>
          <a:p>
            <a:endParaRPr dirty="0"/>
          </a:p>
        </p:txBody>
      </p:sp>
      <p:sp>
        <p:nvSpPr>
          <p:cNvPr id="10" name="object 23"/>
          <p:cNvSpPr txBox="1"/>
          <p:nvPr/>
        </p:nvSpPr>
        <p:spPr>
          <a:xfrm>
            <a:off x="1065212" y="4114800"/>
            <a:ext cx="10364733" cy="2364760"/>
          </a:xfrm>
          <a:prstGeom prst="rect">
            <a:avLst/>
          </a:prstGeom>
        </p:spPr>
        <p:txBody>
          <a:bodyPr vert="horz" wrap="square" lIns="0" tIns="147330" rIns="0" bIns="0" rtlCol="0">
            <a:spAutoFit/>
          </a:bodyPr>
          <a:lstStyle/>
          <a:p>
            <a:pPr marL="1223001" indent="-357237">
              <a:buFont typeface="Wingdings"/>
              <a:buChar char=""/>
              <a:tabLst>
                <a:tab pos="1223793" algn="l"/>
              </a:tabLst>
            </a:pPr>
            <a:r>
              <a:rPr sz="1800" spc="-6" dirty="0">
                <a:cs typeface="Calibri"/>
              </a:rPr>
              <a:t>Ensures that </a:t>
            </a:r>
            <a:r>
              <a:rPr sz="1800" dirty="0">
                <a:cs typeface="Calibri"/>
              </a:rPr>
              <a:t>the new </a:t>
            </a:r>
            <a:r>
              <a:rPr sz="1800" spc="-12" dirty="0">
                <a:cs typeface="Calibri"/>
              </a:rPr>
              <a:t>version </a:t>
            </a:r>
            <a:r>
              <a:rPr sz="1800" spc="-6" dirty="0">
                <a:cs typeface="Calibri"/>
              </a:rPr>
              <a:t>of </a:t>
            </a:r>
            <a:r>
              <a:rPr sz="1800" dirty="0">
                <a:cs typeface="Calibri"/>
              </a:rPr>
              <a:t>the </a:t>
            </a:r>
            <a:r>
              <a:rPr sz="1800" spc="-6" dirty="0">
                <a:cs typeface="Calibri"/>
              </a:rPr>
              <a:t>application performs</a:t>
            </a:r>
            <a:r>
              <a:rPr sz="1800" spc="-119" dirty="0">
                <a:cs typeface="Calibri"/>
              </a:rPr>
              <a:t> </a:t>
            </a:r>
            <a:r>
              <a:rPr sz="1800" spc="-19" dirty="0">
                <a:cs typeface="Calibri"/>
              </a:rPr>
              <a:t>correctly.</a:t>
            </a:r>
            <a:endParaRPr sz="1800" dirty="0">
              <a:cs typeface="Calibri"/>
            </a:endParaRPr>
          </a:p>
          <a:p>
            <a:pPr marL="1223001" indent="-357237">
              <a:buFont typeface="Wingdings"/>
              <a:buChar char=""/>
              <a:tabLst>
                <a:tab pos="1223793" algn="l"/>
              </a:tabLst>
            </a:pPr>
            <a:r>
              <a:rPr sz="1800" spc="-6" dirty="0">
                <a:cs typeface="Calibri"/>
              </a:rPr>
              <a:t>Ensures consistencies </a:t>
            </a:r>
            <a:r>
              <a:rPr sz="1800" dirty="0">
                <a:cs typeface="Calibri"/>
              </a:rPr>
              <a:t>and </a:t>
            </a:r>
            <a:r>
              <a:rPr sz="1800" spc="-6" dirty="0">
                <a:cs typeface="Calibri"/>
              </a:rPr>
              <a:t>inconsistencies are </a:t>
            </a:r>
            <a:r>
              <a:rPr sz="1800" dirty="0">
                <a:cs typeface="Calibri"/>
              </a:rPr>
              <a:t>the </a:t>
            </a:r>
            <a:r>
              <a:rPr sz="1800" spc="-6" dirty="0">
                <a:cs typeface="Calibri"/>
              </a:rPr>
              <a:t>same between </a:t>
            </a:r>
            <a:r>
              <a:rPr sz="1800" dirty="0">
                <a:cs typeface="Calibri"/>
              </a:rPr>
              <a:t>the </a:t>
            </a:r>
            <a:r>
              <a:rPr sz="1800" spc="-6" dirty="0">
                <a:cs typeface="Calibri"/>
              </a:rPr>
              <a:t>old </a:t>
            </a:r>
            <a:r>
              <a:rPr sz="1800" dirty="0">
                <a:cs typeface="Calibri"/>
              </a:rPr>
              <a:t>and the new</a:t>
            </a:r>
            <a:r>
              <a:rPr sz="1800" spc="-69" dirty="0">
                <a:cs typeface="Calibri"/>
              </a:rPr>
              <a:t> </a:t>
            </a:r>
            <a:r>
              <a:rPr sz="1800" spc="-12" dirty="0">
                <a:cs typeface="Calibri"/>
              </a:rPr>
              <a:t>version.</a:t>
            </a:r>
            <a:endParaRPr sz="1800" dirty="0">
              <a:cs typeface="Calibri"/>
            </a:endParaRPr>
          </a:p>
          <a:p>
            <a:pPr marL="1223001" indent="-357237">
              <a:buFont typeface="Wingdings"/>
              <a:buChar char=""/>
              <a:tabLst>
                <a:tab pos="1223793" algn="l"/>
              </a:tabLst>
            </a:pPr>
            <a:r>
              <a:rPr sz="1800" spc="-6" dirty="0">
                <a:cs typeface="Calibri"/>
              </a:rPr>
              <a:t>Ensures </a:t>
            </a:r>
            <a:r>
              <a:rPr sz="1800" dirty="0">
                <a:cs typeface="Calibri"/>
              </a:rPr>
              <a:t>the </a:t>
            </a:r>
            <a:r>
              <a:rPr sz="1800" spc="-6" dirty="0">
                <a:cs typeface="Calibri"/>
              </a:rPr>
              <a:t>integrity of </a:t>
            </a:r>
            <a:r>
              <a:rPr sz="1800" dirty="0">
                <a:cs typeface="Calibri"/>
              </a:rPr>
              <a:t>the new</a:t>
            </a:r>
            <a:r>
              <a:rPr sz="1800" spc="-112" dirty="0">
                <a:cs typeface="Calibri"/>
              </a:rPr>
              <a:t> </a:t>
            </a:r>
            <a:r>
              <a:rPr sz="1800" spc="-6" dirty="0">
                <a:cs typeface="Calibri"/>
              </a:rPr>
              <a:t>application.</a:t>
            </a:r>
            <a:endParaRPr sz="1800" dirty="0">
              <a:cs typeface="Calibri"/>
            </a:endParaRPr>
          </a:p>
          <a:p>
            <a:pPr marL="1223001" indent="-357237">
              <a:buFont typeface="Wingdings"/>
              <a:buChar char=""/>
              <a:tabLst>
                <a:tab pos="1223793" algn="l"/>
              </a:tabLst>
            </a:pPr>
            <a:r>
              <a:rPr sz="1800" spc="-12" dirty="0">
                <a:cs typeface="Calibri"/>
              </a:rPr>
              <a:t>Verifies </a:t>
            </a:r>
            <a:r>
              <a:rPr sz="1800" dirty="0">
                <a:cs typeface="Calibri"/>
              </a:rPr>
              <a:t>if the </a:t>
            </a:r>
            <a:r>
              <a:rPr sz="1800" spc="-12" dirty="0">
                <a:cs typeface="Calibri"/>
              </a:rPr>
              <a:t>data format </a:t>
            </a:r>
            <a:r>
              <a:rPr sz="1800" spc="-6" dirty="0">
                <a:cs typeface="Calibri"/>
              </a:rPr>
              <a:t>between </a:t>
            </a:r>
            <a:r>
              <a:rPr sz="1800" dirty="0">
                <a:cs typeface="Calibri"/>
              </a:rPr>
              <a:t>the </a:t>
            </a:r>
            <a:r>
              <a:rPr sz="1800" spc="-12" dirty="0">
                <a:cs typeface="Calibri"/>
              </a:rPr>
              <a:t>two versions have</a:t>
            </a:r>
            <a:r>
              <a:rPr sz="1800" spc="-6" dirty="0">
                <a:cs typeface="Calibri"/>
              </a:rPr>
              <a:t> </a:t>
            </a:r>
            <a:r>
              <a:rPr sz="1800" dirty="0">
                <a:cs typeface="Calibri"/>
              </a:rPr>
              <a:t>changed.</a:t>
            </a:r>
          </a:p>
          <a:p>
            <a:pPr marL="1223001" marR="308919" indent="-357237" algn="just">
              <a:buFont typeface="Wingdings"/>
              <a:buChar char=""/>
              <a:tabLst>
                <a:tab pos="1223793" algn="l"/>
              </a:tabLst>
            </a:pPr>
            <a:r>
              <a:rPr sz="1800" spc="-6" dirty="0">
                <a:cs typeface="Calibri"/>
              </a:rPr>
              <a:t>Operating </a:t>
            </a:r>
            <a:r>
              <a:rPr sz="1800" dirty="0">
                <a:cs typeface="Calibri"/>
              </a:rPr>
              <a:t>new and </a:t>
            </a:r>
            <a:r>
              <a:rPr sz="1800" spc="-6" dirty="0">
                <a:cs typeface="Calibri"/>
              </a:rPr>
              <a:t>old </a:t>
            </a:r>
            <a:r>
              <a:rPr sz="1800" spc="-12" dirty="0">
                <a:cs typeface="Calibri"/>
              </a:rPr>
              <a:t>version </a:t>
            </a:r>
            <a:r>
              <a:rPr sz="1800" spc="-6" dirty="0">
                <a:cs typeface="Calibri"/>
              </a:rPr>
              <a:t>of </a:t>
            </a:r>
            <a:r>
              <a:rPr sz="1800" dirty="0">
                <a:cs typeface="Calibri"/>
              </a:rPr>
              <a:t>a </a:t>
            </a:r>
            <a:r>
              <a:rPr sz="1800" spc="-12" dirty="0">
                <a:cs typeface="Calibri"/>
              </a:rPr>
              <a:t>payroll </a:t>
            </a:r>
            <a:r>
              <a:rPr sz="1800" spc="-19" dirty="0">
                <a:cs typeface="Calibri"/>
              </a:rPr>
              <a:t>system </a:t>
            </a:r>
            <a:r>
              <a:rPr sz="1800" spc="-6" dirty="0">
                <a:cs typeface="Calibri"/>
              </a:rPr>
              <a:t>to determine that </a:t>
            </a:r>
            <a:r>
              <a:rPr sz="1800" dirty="0">
                <a:cs typeface="Calibri"/>
              </a:rPr>
              <a:t>the </a:t>
            </a:r>
            <a:r>
              <a:rPr sz="1800" spc="-12" dirty="0">
                <a:cs typeface="Calibri"/>
              </a:rPr>
              <a:t>paychecks from </a:t>
            </a:r>
            <a:r>
              <a:rPr sz="1800" dirty="0">
                <a:cs typeface="Calibri"/>
              </a:rPr>
              <a:t>both </a:t>
            </a:r>
            <a:r>
              <a:rPr sz="1800" spc="-19">
                <a:cs typeface="Calibri"/>
              </a:rPr>
              <a:t>systems </a:t>
            </a:r>
            <a:r>
              <a:rPr sz="1800" spc="-6" smtClean="0">
                <a:cs typeface="Calibri"/>
              </a:rPr>
              <a:t>are</a:t>
            </a:r>
            <a:r>
              <a:rPr lang="en-US" sz="1800" spc="-6" dirty="0" smtClean="0">
                <a:cs typeface="Calibri"/>
              </a:rPr>
              <a:t> </a:t>
            </a:r>
            <a:r>
              <a:rPr sz="1800" spc="-6" smtClean="0">
                <a:cs typeface="Calibri"/>
              </a:rPr>
              <a:t>reconcilable</a:t>
            </a:r>
            <a:r>
              <a:rPr sz="1800" spc="-6">
                <a:cs typeface="Calibri"/>
              </a:rPr>
              <a:t>. </a:t>
            </a:r>
            <a:endParaRPr lang="en-US" sz="1800" spc="-6" dirty="0" smtClean="0">
              <a:cs typeface="Calibri"/>
            </a:endParaRPr>
          </a:p>
          <a:p>
            <a:pPr marL="1223001" marR="308919" indent="-357237" algn="just">
              <a:buFont typeface="Wingdings"/>
              <a:buChar char=""/>
              <a:tabLst>
                <a:tab pos="1223793" algn="l"/>
              </a:tabLst>
            </a:pPr>
            <a:r>
              <a:rPr sz="1800" spc="-6" smtClean="0">
                <a:cs typeface="Calibri"/>
              </a:rPr>
              <a:t>Running </a:t>
            </a:r>
            <a:r>
              <a:rPr sz="1800" spc="-6" dirty="0">
                <a:cs typeface="Calibri"/>
              </a:rPr>
              <a:t>old </a:t>
            </a:r>
            <a:r>
              <a:rPr sz="1800" spc="-12" dirty="0">
                <a:cs typeface="Calibri"/>
              </a:rPr>
              <a:t>version </a:t>
            </a:r>
            <a:r>
              <a:rPr sz="1800" spc="-6" dirty="0">
                <a:cs typeface="Calibri"/>
              </a:rPr>
              <a:t>of application </a:t>
            </a:r>
            <a:r>
              <a:rPr sz="1800" spc="-6">
                <a:cs typeface="Calibri"/>
              </a:rPr>
              <a:t>to </a:t>
            </a:r>
            <a:r>
              <a:rPr sz="1800" spc="-6" smtClean="0">
                <a:cs typeface="Calibri"/>
              </a:rPr>
              <a:t>ensure </a:t>
            </a:r>
            <a:r>
              <a:rPr sz="1800" spc="-6" dirty="0">
                <a:cs typeface="Calibri"/>
              </a:rPr>
              <a:t>that </a:t>
            </a:r>
            <a:r>
              <a:rPr sz="1800" dirty="0">
                <a:cs typeface="Calibri"/>
              </a:rPr>
              <a:t>the functions </a:t>
            </a:r>
            <a:r>
              <a:rPr sz="1800" spc="-6" dirty="0">
                <a:cs typeface="Calibri"/>
              </a:rPr>
              <a:t>of old </a:t>
            </a:r>
            <a:r>
              <a:rPr sz="1800" spc="-19">
                <a:cs typeface="Calibri"/>
              </a:rPr>
              <a:t>system </a:t>
            </a:r>
            <a:r>
              <a:rPr sz="1800" spc="-6" smtClean="0">
                <a:cs typeface="Calibri"/>
              </a:rPr>
              <a:t>are</a:t>
            </a:r>
            <a:r>
              <a:rPr lang="en-US" sz="1800" spc="-6" dirty="0" smtClean="0">
                <a:cs typeface="Calibri"/>
              </a:rPr>
              <a:t> </a:t>
            </a:r>
            <a:r>
              <a:rPr sz="1800" spc="-6" smtClean="0">
                <a:cs typeface="Calibri"/>
              </a:rPr>
              <a:t>working </a:t>
            </a:r>
            <a:r>
              <a:rPr sz="1800" dirty="0">
                <a:cs typeface="Calibri"/>
              </a:rPr>
              <a:t>fine </a:t>
            </a:r>
            <a:r>
              <a:rPr sz="1800" spc="-6" dirty="0">
                <a:cs typeface="Calibri"/>
              </a:rPr>
              <a:t>with respect to </a:t>
            </a:r>
            <a:r>
              <a:rPr sz="1800" dirty="0">
                <a:cs typeface="Calibri"/>
              </a:rPr>
              <a:t>the </a:t>
            </a:r>
            <a:r>
              <a:rPr sz="1800" spc="-6" dirty="0">
                <a:cs typeface="Calibri"/>
              </a:rPr>
              <a:t>problems encountered </a:t>
            </a:r>
            <a:r>
              <a:rPr sz="1800" dirty="0">
                <a:cs typeface="Calibri"/>
              </a:rPr>
              <a:t>in the </a:t>
            </a:r>
            <a:r>
              <a:rPr sz="1800">
                <a:cs typeface="Calibri"/>
              </a:rPr>
              <a:t>new</a:t>
            </a:r>
            <a:r>
              <a:rPr sz="1800" spc="-162">
                <a:cs typeface="Calibri"/>
              </a:rPr>
              <a:t> </a:t>
            </a:r>
            <a:r>
              <a:rPr sz="1800" spc="-19" smtClean="0">
                <a:cs typeface="Calibri"/>
              </a:rPr>
              <a:t>system</a:t>
            </a:r>
            <a:r>
              <a:rPr lang="en-US" sz="1800" spc="-19" dirty="0" smtClean="0">
                <a:cs typeface="Calibri"/>
              </a:rPr>
              <a:t>.</a:t>
            </a:r>
            <a:endParaRPr sz="1800" dirty="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Discuss the Overview of Testing Life Cycle</a:t>
            </a:r>
          </a:p>
          <a:p>
            <a:endParaRPr lang="en-US" dirty="0" smtClean="0"/>
          </a:p>
          <a:p>
            <a:r>
              <a:rPr lang="en-US" dirty="0" smtClean="0"/>
              <a:t>List the Types and Levels of Testing</a:t>
            </a:r>
          </a:p>
          <a:p>
            <a:endParaRPr lang="en-US" dirty="0" smtClean="0"/>
          </a:p>
          <a:p>
            <a:r>
              <a:rPr lang="en-US" dirty="0" smtClean="0"/>
              <a:t>Explain Static Testing Techniques</a:t>
            </a:r>
          </a:p>
          <a:p>
            <a:endParaRPr lang="en-US" dirty="0" smtClean="0"/>
          </a:p>
          <a:p>
            <a:pPr marL="0" indent="0">
              <a:buNone/>
            </a:pP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SANITY VERSUS SMOKE TESTING</a:t>
            </a:r>
            <a:br>
              <a:rPr lang="en-US" dirty="0" smtClean="0"/>
            </a:br>
            <a:endParaRPr lang="en-US" dirty="0"/>
          </a:p>
        </p:txBody>
      </p:sp>
      <p:sp>
        <p:nvSpPr>
          <p:cNvPr id="49" name="object 11"/>
          <p:cNvSpPr txBox="1"/>
          <p:nvPr/>
        </p:nvSpPr>
        <p:spPr>
          <a:xfrm>
            <a:off x="1370012" y="2546556"/>
            <a:ext cx="160232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rtlCol="0">
            <a:spAutoFit/>
          </a:bodyPr>
          <a:lstStyle/>
          <a:p>
            <a:pPr marL="15842"/>
            <a:r>
              <a:rPr sz="2400" spc="-6" dirty="0">
                <a:solidFill>
                  <a:schemeClr val="tx1"/>
                </a:solidFill>
                <a:cs typeface="Calibri"/>
              </a:rPr>
              <a:t>Sanity</a:t>
            </a:r>
            <a:r>
              <a:rPr sz="2400" spc="-69" dirty="0">
                <a:solidFill>
                  <a:schemeClr val="tx1"/>
                </a:solidFill>
                <a:cs typeface="Calibri"/>
              </a:rPr>
              <a:t> </a:t>
            </a:r>
            <a:r>
              <a:rPr sz="2400" spc="-12" dirty="0">
                <a:solidFill>
                  <a:schemeClr val="tx1"/>
                </a:solidFill>
                <a:cs typeface="Calibri"/>
              </a:rPr>
              <a:t>Testing</a:t>
            </a:r>
            <a:endParaRPr sz="2400" dirty="0">
              <a:solidFill>
                <a:schemeClr val="tx1"/>
              </a:solidFill>
              <a:cs typeface="Calibri"/>
            </a:endParaRPr>
          </a:p>
        </p:txBody>
      </p:sp>
      <p:sp>
        <p:nvSpPr>
          <p:cNvPr id="50" name="object 13"/>
          <p:cNvSpPr txBox="1"/>
          <p:nvPr/>
        </p:nvSpPr>
        <p:spPr>
          <a:xfrm>
            <a:off x="1370012" y="4509819"/>
            <a:ext cx="166580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rtlCol="0">
            <a:spAutoFit/>
          </a:bodyPr>
          <a:lstStyle/>
          <a:p>
            <a:pPr marL="15842"/>
            <a:r>
              <a:rPr sz="2400" spc="-6" dirty="0">
                <a:solidFill>
                  <a:schemeClr val="tx1"/>
                </a:solidFill>
                <a:cs typeface="Calibri"/>
              </a:rPr>
              <a:t>Smoke</a:t>
            </a:r>
            <a:r>
              <a:rPr sz="2400" spc="-94" dirty="0">
                <a:solidFill>
                  <a:schemeClr val="tx1"/>
                </a:solidFill>
                <a:cs typeface="Calibri"/>
              </a:rPr>
              <a:t> </a:t>
            </a:r>
            <a:r>
              <a:rPr sz="2400" spc="-6" dirty="0">
                <a:solidFill>
                  <a:schemeClr val="tx1"/>
                </a:solidFill>
                <a:cs typeface="Calibri"/>
              </a:rPr>
              <a:t>Testing</a:t>
            </a:r>
            <a:endParaRPr sz="2400" dirty="0">
              <a:solidFill>
                <a:schemeClr val="tx1"/>
              </a:solidFill>
              <a:cs typeface="Calibri"/>
            </a:endParaRPr>
          </a:p>
        </p:txBody>
      </p:sp>
      <p:sp>
        <p:nvSpPr>
          <p:cNvPr id="51" name="object 15"/>
          <p:cNvSpPr txBox="1"/>
          <p:nvPr/>
        </p:nvSpPr>
        <p:spPr>
          <a:xfrm>
            <a:off x="2985978" y="3947517"/>
            <a:ext cx="7451834" cy="1538883"/>
          </a:xfrm>
          <a:prstGeom prst="rect">
            <a:avLst/>
          </a:prstGeom>
        </p:spPr>
        <p:style>
          <a:lnRef idx="3">
            <a:schemeClr val="lt1"/>
          </a:lnRef>
          <a:fillRef idx="1">
            <a:schemeClr val="accent4"/>
          </a:fillRef>
          <a:effectRef idx="1">
            <a:schemeClr val="accent4"/>
          </a:effectRef>
          <a:fontRef idx="minor">
            <a:schemeClr val="lt1"/>
          </a:fontRef>
        </p:style>
        <p:txBody>
          <a:bodyPr vert="horz" wrap="square" lIns="0" tIns="0" rIns="0" bIns="0" rtlCol="0">
            <a:spAutoFit/>
          </a:bodyPr>
          <a:lstStyle/>
          <a:p>
            <a:pPr marL="15050" marR="6337" algn="ctr"/>
            <a:r>
              <a:rPr sz="2000" dirty="0">
                <a:solidFill>
                  <a:schemeClr val="tx1"/>
                </a:solidFill>
                <a:cs typeface="Calibri"/>
              </a:rPr>
              <a:t>Smoke</a:t>
            </a:r>
            <a:r>
              <a:rPr sz="2000" spc="-31" dirty="0">
                <a:solidFill>
                  <a:schemeClr val="tx1"/>
                </a:solidFill>
                <a:cs typeface="Calibri"/>
              </a:rPr>
              <a:t> </a:t>
            </a:r>
            <a:r>
              <a:rPr sz="2000" dirty="0">
                <a:solidFill>
                  <a:schemeClr val="tx1"/>
                </a:solidFill>
                <a:cs typeface="Calibri"/>
              </a:rPr>
              <a:t>Testing</a:t>
            </a:r>
            <a:r>
              <a:rPr sz="2000" spc="-50" dirty="0">
                <a:solidFill>
                  <a:schemeClr val="tx1"/>
                </a:solidFill>
                <a:cs typeface="Calibri"/>
              </a:rPr>
              <a:t> </a:t>
            </a:r>
            <a:r>
              <a:rPr sz="2000" dirty="0">
                <a:solidFill>
                  <a:schemeClr val="tx1"/>
                </a:solidFill>
                <a:cs typeface="Calibri"/>
              </a:rPr>
              <a:t>is</a:t>
            </a:r>
            <a:r>
              <a:rPr sz="2000" spc="-6" dirty="0">
                <a:solidFill>
                  <a:schemeClr val="tx1"/>
                </a:solidFill>
                <a:cs typeface="Calibri"/>
              </a:rPr>
              <a:t> </a:t>
            </a:r>
            <a:r>
              <a:rPr sz="2000" dirty="0">
                <a:solidFill>
                  <a:schemeClr val="tx1"/>
                </a:solidFill>
                <a:cs typeface="Calibri"/>
              </a:rPr>
              <a:t>performed</a:t>
            </a:r>
            <a:r>
              <a:rPr sz="2000" spc="-69" dirty="0">
                <a:solidFill>
                  <a:schemeClr val="tx1"/>
                </a:solidFill>
                <a:cs typeface="Calibri"/>
              </a:rPr>
              <a:t> </a:t>
            </a:r>
            <a:r>
              <a:rPr sz="2000" dirty="0">
                <a:solidFill>
                  <a:schemeClr val="tx1"/>
                </a:solidFill>
                <a:cs typeface="Calibri"/>
              </a:rPr>
              <a:t>after</a:t>
            </a:r>
            <a:r>
              <a:rPr sz="2000" spc="-50" dirty="0">
                <a:solidFill>
                  <a:schemeClr val="tx1"/>
                </a:solidFill>
                <a:cs typeface="Calibri"/>
              </a:rPr>
              <a:t> </a:t>
            </a:r>
            <a:r>
              <a:rPr sz="2000" dirty="0">
                <a:solidFill>
                  <a:schemeClr val="tx1"/>
                </a:solidFill>
                <a:cs typeface="Calibri"/>
              </a:rPr>
              <a:t>software</a:t>
            </a:r>
            <a:r>
              <a:rPr sz="2000" spc="-56" dirty="0">
                <a:solidFill>
                  <a:schemeClr val="tx1"/>
                </a:solidFill>
                <a:cs typeface="Calibri"/>
              </a:rPr>
              <a:t> </a:t>
            </a:r>
            <a:r>
              <a:rPr sz="2000" dirty="0">
                <a:solidFill>
                  <a:schemeClr val="tx1"/>
                </a:solidFill>
                <a:cs typeface="Calibri"/>
              </a:rPr>
              <a:t>build</a:t>
            </a:r>
            <a:r>
              <a:rPr sz="2000" spc="-25" dirty="0">
                <a:solidFill>
                  <a:schemeClr val="tx1"/>
                </a:solidFill>
                <a:cs typeface="Calibri"/>
              </a:rPr>
              <a:t> </a:t>
            </a:r>
            <a:r>
              <a:rPr sz="2000" dirty="0">
                <a:solidFill>
                  <a:schemeClr val="tx1"/>
                </a:solidFill>
                <a:cs typeface="Calibri"/>
              </a:rPr>
              <a:t>to</a:t>
            </a:r>
            <a:r>
              <a:rPr sz="2000" spc="-31" dirty="0">
                <a:solidFill>
                  <a:schemeClr val="tx1"/>
                </a:solidFill>
                <a:cs typeface="Calibri"/>
              </a:rPr>
              <a:t> </a:t>
            </a:r>
            <a:r>
              <a:rPr sz="2000">
                <a:solidFill>
                  <a:schemeClr val="tx1"/>
                </a:solidFill>
                <a:cs typeface="Calibri"/>
              </a:rPr>
              <a:t>ascertain</a:t>
            </a:r>
            <a:r>
              <a:rPr sz="2000" spc="-25">
                <a:solidFill>
                  <a:schemeClr val="tx1"/>
                </a:solidFill>
                <a:cs typeface="Calibri"/>
              </a:rPr>
              <a:t> </a:t>
            </a:r>
            <a:r>
              <a:rPr sz="2000" spc="-6" smtClean="0">
                <a:solidFill>
                  <a:schemeClr val="tx1"/>
                </a:solidFill>
                <a:cs typeface="Calibri"/>
              </a:rPr>
              <a:t>that</a:t>
            </a:r>
            <a:r>
              <a:rPr lang="en-US" sz="2000" spc="-6" dirty="0" smtClean="0">
                <a:solidFill>
                  <a:schemeClr val="tx1"/>
                </a:solidFill>
                <a:cs typeface="Calibri"/>
              </a:rPr>
              <a:t> </a:t>
            </a:r>
            <a:r>
              <a:rPr sz="2000" smtClean="0">
                <a:solidFill>
                  <a:schemeClr val="tx1"/>
                </a:solidFill>
                <a:cs typeface="Calibri"/>
              </a:rPr>
              <a:t>the </a:t>
            </a:r>
            <a:r>
              <a:rPr sz="2000" dirty="0">
                <a:solidFill>
                  <a:schemeClr val="tx1"/>
                </a:solidFill>
                <a:cs typeface="Calibri"/>
              </a:rPr>
              <a:t>critical functionalities of the program is working </a:t>
            </a:r>
            <a:r>
              <a:rPr sz="2000" spc="6" dirty="0">
                <a:solidFill>
                  <a:schemeClr val="tx1"/>
                </a:solidFill>
                <a:cs typeface="Calibri"/>
              </a:rPr>
              <a:t>fine. </a:t>
            </a:r>
            <a:r>
              <a:rPr sz="2000">
                <a:solidFill>
                  <a:schemeClr val="tx1"/>
                </a:solidFill>
                <a:cs typeface="Calibri"/>
              </a:rPr>
              <a:t>It </a:t>
            </a:r>
            <a:r>
              <a:rPr sz="2000" smtClean="0">
                <a:solidFill>
                  <a:schemeClr val="tx1"/>
                </a:solidFill>
                <a:cs typeface="Calibri"/>
              </a:rPr>
              <a:t>is</a:t>
            </a:r>
            <a:r>
              <a:rPr lang="en-US" sz="2000" dirty="0" smtClean="0">
                <a:solidFill>
                  <a:schemeClr val="tx1"/>
                </a:solidFill>
                <a:cs typeface="Calibri"/>
              </a:rPr>
              <a:t> </a:t>
            </a:r>
            <a:r>
              <a:rPr sz="2000" spc="-6" smtClean="0">
                <a:solidFill>
                  <a:schemeClr val="tx1"/>
                </a:solidFill>
                <a:cs typeface="Calibri"/>
              </a:rPr>
              <a:t>executed </a:t>
            </a:r>
            <a:r>
              <a:rPr sz="2000" spc="-6" dirty="0">
                <a:solidFill>
                  <a:schemeClr val="tx1"/>
                </a:solidFill>
                <a:cs typeface="Calibri"/>
              </a:rPr>
              <a:t>"before" </a:t>
            </a:r>
            <a:r>
              <a:rPr sz="2000" dirty="0">
                <a:solidFill>
                  <a:schemeClr val="tx1"/>
                </a:solidFill>
                <a:cs typeface="Calibri"/>
              </a:rPr>
              <a:t>any detailed </a:t>
            </a:r>
            <a:r>
              <a:rPr sz="2000" spc="-6" dirty="0">
                <a:solidFill>
                  <a:schemeClr val="tx1"/>
                </a:solidFill>
                <a:cs typeface="Calibri"/>
              </a:rPr>
              <a:t>functional </a:t>
            </a:r>
            <a:r>
              <a:rPr sz="2000" dirty="0">
                <a:solidFill>
                  <a:schemeClr val="tx1"/>
                </a:solidFill>
                <a:cs typeface="Calibri"/>
              </a:rPr>
              <a:t>or regression </a:t>
            </a:r>
            <a:r>
              <a:rPr sz="2000">
                <a:solidFill>
                  <a:schemeClr val="tx1"/>
                </a:solidFill>
                <a:cs typeface="Calibri"/>
              </a:rPr>
              <a:t>tests </a:t>
            </a:r>
            <a:r>
              <a:rPr sz="2000" smtClean="0">
                <a:solidFill>
                  <a:schemeClr val="tx1"/>
                </a:solidFill>
                <a:cs typeface="Calibri"/>
              </a:rPr>
              <a:t>are</a:t>
            </a:r>
            <a:r>
              <a:rPr lang="en-US" sz="2000" dirty="0" smtClean="0">
                <a:solidFill>
                  <a:schemeClr val="tx1"/>
                </a:solidFill>
                <a:cs typeface="Calibri"/>
              </a:rPr>
              <a:t> </a:t>
            </a:r>
            <a:r>
              <a:rPr sz="2000" spc="-6" smtClean="0">
                <a:solidFill>
                  <a:schemeClr val="tx1"/>
                </a:solidFill>
                <a:cs typeface="Calibri"/>
              </a:rPr>
              <a:t>executed </a:t>
            </a:r>
            <a:r>
              <a:rPr sz="2000" dirty="0">
                <a:solidFill>
                  <a:schemeClr val="tx1"/>
                </a:solidFill>
                <a:cs typeface="Calibri"/>
              </a:rPr>
              <a:t>on the software </a:t>
            </a:r>
            <a:r>
              <a:rPr sz="2000" spc="6" dirty="0">
                <a:solidFill>
                  <a:schemeClr val="tx1"/>
                </a:solidFill>
                <a:cs typeface="Calibri"/>
              </a:rPr>
              <a:t>build. </a:t>
            </a:r>
            <a:r>
              <a:rPr sz="2000" spc="-6" dirty="0">
                <a:solidFill>
                  <a:schemeClr val="tx1"/>
                </a:solidFill>
                <a:cs typeface="Calibri"/>
              </a:rPr>
              <a:t>The </a:t>
            </a:r>
            <a:r>
              <a:rPr sz="2000" dirty="0">
                <a:solidFill>
                  <a:schemeClr val="tx1"/>
                </a:solidFill>
                <a:cs typeface="Calibri"/>
              </a:rPr>
              <a:t>purpose is to </a:t>
            </a:r>
            <a:r>
              <a:rPr sz="2000" spc="-6" dirty="0">
                <a:solidFill>
                  <a:schemeClr val="tx1"/>
                </a:solidFill>
                <a:cs typeface="Calibri"/>
              </a:rPr>
              <a:t>reject </a:t>
            </a:r>
            <a:r>
              <a:rPr sz="2000">
                <a:solidFill>
                  <a:schemeClr val="tx1"/>
                </a:solidFill>
                <a:cs typeface="Calibri"/>
              </a:rPr>
              <a:t>a </a:t>
            </a:r>
            <a:r>
              <a:rPr sz="2000" smtClean="0">
                <a:solidFill>
                  <a:schemeClr val="tx1"/>
                </a:solidFill>
                <a:cs typeface="Calibri"/>
              </a:rPr>
              <a:t>badly</a:t>
            </a:r>
            <a:r>
              <a:rPr lang="en-US" sz="2000" dirty="0" smtClean="0">
                <a:solidFill>
                  <a:schemeClr val="tx1"/>
                </a:solidFill>
                <a:cs typeface="Calibri"/>
              </a:rPr>
              <a:t> </a:t>
            </a:r>
            <a:r>
              <a:rPr sz="2000" smtClean="0">
                <a:solidFill>
                  <a:schemeClr val="tx1"/>
                </a:solidFill>
                <a:cs typeface="Calibri"/>
              </a:rPr>
              <a:t>broken </a:t>
            </a:r>
            <a:r>
              <a:rPr sz="2000" dirty="0">
                <a:solidFill>
                  <a:schemeClr val="tx1"/>
                </a:solidFill>
                <a:cs typeface="Calibri"/>
              </a:rPr>
              <a:t>application, so that the QA team does not </a:t>
            </a:r>
            <a:r>
              <a:rPr sz="2000">
                <a:solidFill>
                  <a:schemeClr val="tx1"/>
                </a:solidFill>
                <a:cs typeface="Calibri"/>
              </a:rPr>
              <a:t>waste </a:t>
            </a:r>
            <a:r>
              <a:rPr sz="2000" smtClean="0">
                <a:solidFill>
                  <a:schemeClr val="tx1"/>
                </a:solidFill>
                <a:cs typeface="Calibri"/>
              </a:rPr>
              <a:t>time</a:t>
            </a:r>
            <a:r>
              <a:rPr lang="en-US" sz="2000" dirty="0" smtClean="0">
                <a:solidFill>
                  <a:schemeClr val="tx1"/>
                </a:solidFill>
                <a:cs typeface="Calibri"/>
              </a:rPr>
              <a:t> </a:t>
            </a:r>
            <a:r>
              <a:rPr sz="2000" smtClean="0">
                <a:solidFill>
                  <a:schemeClr val="tx1"/>
                </a:solidFill>
                <a:cs typeface="Calibri"/>
              </a:rPr>
              <a:t>installing </a:t>
            </a:r>
            <a:r>
              <a:rPr sz="2000" dirty="0">
                <a:solidFill>
                  <a:schemeClr val="tx1"/>
                </a:solidFill>
                <a:cs typeface="Calibri"/>
              </a:rPr>
              <a:t>and testing the software</a:t>
            </a:r>
            <a:r>
              <a:rPr sz="2000" spc="-193" dirty="0">
                <a:solidFill>
                  <a:schemeClr val="tx1"/>
                </a:solidFill>
                <a:cs typeface="Calibri"/>
              </a:rPr>
              <a:t> </a:t>
            </a:r>
            <a:r>
              <a:rPr sz="2000" dirty="0">
                <a:solidFill>
                  <a:schemeClr val="tx1"/>
                </a:solidFill>
                <a:cs typeface="Calibri"/>
              </a:rPr>
              <a:t>application.</a:t>
            </a:r>
          </a:p>
        </p:txBody>
      </p:sp>
      <p:sp>
        <p:nvSpPr>
          <p:cNvPr id="48" name="object 9"/>
          <p:cNvSpPr txBox="1"/>
          <p:nvPr/>
        </p:nvSpPr>
        <p:spPr>
          <a:xfrm>
            <a:off x="2985977" y="1950551"/>
            <a:ext cx="7461930" cy="1538883"/>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spAutoFit/>
          </a:bodyPr>
          <a:lstStyle/>
          <a:p>
            <a:pPr marL="15842" marR="6337" indent="4753" algn="ctr"/>
            <a:r>
              <a:rPr sz="2000" dirty="0">
                <a:solidFill>
                  <a:schemeClr val="tx1"/>
                </a:solidFill>
                <a:cs typeface="Calibri"/>
              </a:rPr>
              <a:t>After receiving a software build, with </a:t>
            </a:r>
            <a:r>
              <a:rPr sz="2000" spc="-6" dirty="0">
                <a:solidFill>
                  <a:schemeClr val="tx1"/>
                </a:solidFill>
                <a:cs typeface="Calibri"/>
              </a:rPr>
              <a:t>minor </a:t>
            </a:r>
            <a:r>
              <a:rPr sz="2000" dirty="0">
                <a:solidFill>
                  <a:schemeClr val="tx1"/>
                </a:solidFill>
                <a:cs typeface="Calibri"/>
              </a:rPr>
              <a:t>changes in </a:t>
            </a:r>
            <a:r>
              <a:rPr sz="2000" spc="-6">
                <a:solidFill>
                  <a:schemeClr val="tx1"/>
                </a:solidFill>
                <a:cs typeface="Calibri"/>
              </a:rPr>
              <a:t>code </a:t>
            </a:r>
            <a:r>
              <a:rPr sz="2000" smtClean="0">
                <a:solidFill>
                  <a:schemeClr val="tx1"/>
                </a:solidFill>
                <a:cs typeface="Calibri"/>
              </a:rPr>
              <a:t>or</a:t>
            </a:r>
            <a:r>
              <a:rPr lang="en-US" sz="2000" dirty="0" smtClean="0">
                <a:solidFill>
                  <a:schemeClr val="tx1"/>
                </a:solidFill>
                <a:cs typeface="Calibri"/>
              </a:rPr>
              <a:t> </a:t>
            </a:r>
            <a:r>
              <a:rPr sz="2000" spc="-6" smtClean="0">
                <a:solidFill>
                  <a:schemeClr val="tx1"/>
                </a:solidFill>
                <a:cs typeface="Calibri"/>
              </a:rPr>
              <a:t>functionality</a:t>
            </a:r>
            <a:r>
              <a:rPr sz="2000" spc="-6" dirty="0">
                <a:solidFill>
                  <a:schemeClr val="tx1"/>
                </a:solidFill>
                <a:cs typeface="Calibri"/>
              </a:rPr>
              <a:t>, </a:t>
            </a:r>
            <a:r>
              <a:rPr sz="2000" dirty="0">
                <a:solidFill>
                  <a:schemeClr val="tx1"/>
                </a:solidFill>
                <a:cs typeface="Calibri"/>
              </a:rPr>
              <a:t>Sanity testing is performed to ascertain that</a:t>
            </a:r>
            <a:r>
              <a:rPr sz="2000" spc="-274" dirty="0">
                <a:solidFill>
                  <a:schemeClr val="tx1"/>
                </a:solidFill>
                <a:cs typeface="Calibri"/>
              </a:rPr>
              <a:t> </a:t>
            </a:r>
            <a:r>
              <a:rPr sz="2000">
                <a:solidFill>
                  <a:schemeClr val="tx1"/>
                </a:solidFill>
                <a:cs typeface="Calibri"/>
              </a:rPr>
              <a:t>the </a:t>
            </a:r>
            <a:r>
              <a:rPr sz="2000" smtClean="0">
                <a:solidFill>
                  <a:schemeClr val="tx1"/>
                </a:solidFill>
                <a:cs typeface="Calibri"/>
              </a:rPr>
              <a:t>bugs</a:t>
            </a:r>
            <a:r>
              <a:rPr lang="en-US" sz="2000" dirty="0" smtClean="0">
                <a:solidFill>
                  <a:schemeClr val="tx1"/>
                </a:solidFill>
                <a:cs typeface="Calibri"/>
              </a:rPr>
              <a:t> </a:t>
            </a:r>
            <a:r>
              <a:rPr sz="2000" smtClean="0">
                <a:solidFill>
                  <a:schemeClr val="tx1"/>
                </a:solidFill>
                <a:cs typeface="Calibri"/>
              </a:rPr>
              <a:t>have </a:t>
            </a:r>
            <a:r>
              <a:rPr sz="2000" dirty="0">
                <a:solidFill>
                  <a:schemeClr val="tx1"/>
                </a:solidFill>
                <a:cs typeface="Calibri"/>
              </a:rPr>
              <a:t>been </a:t>
            </a:r>
            <a:r>
              <a:rPr sz="2000" spc="-6" dirty="0">
                <a:solidFill>
                  <a:schemeClr val="tx1"/>
                </a:solidFill>
                <a:cs typeface="Calibri"/>
              </a:rPr>
              <a:t>fixed </a:t>
            </a:r>
            <a:r>
              <a:rPr sz="2000" dirty="0">
                <a:solidFill>
                  <a:schemeClr val="tx1"/>
                </a:solidFill>
                <a:cs typeface="Calibri"/>
              </a:rPr>
              <a:t>and no further issues are introduced due </a:t>
            </a:r>
            <a:r>
              <a:rPr sz="2000">
                <a:solidFill>
                  <a:schemeClr val="tx1"/>
                </a:solidFill>
                <a:cs typeface="Calibri"/>
              </a:rPr>
              <a:t>to </a:t>
            </a:r>
            <a:r>
              <a:rPr sz="2000" smtClean="0">
                <a:solidFill>
                  <a:schemeClr val="tx1"/>
                </a:solidFill>
                <a:cs typeface="Calibri"/>
              </a:rPr>
              <a:t>these</a:t>
            </a:r>
            <a:r>
              <a:rPr lang="en-US" sz="2000" dirty="0" smtClean="0">
                <a:solidFill>
                  <a:schemeClr val="tx1"/>
                </a:solidFill>
                <a:cs typeface="Calibri"/>
              </a:rPr>
              <a:t> </a:t>
            </a:r>
            <a:r>
              <a:rPr sz="2000" smtClean="0">
                <a:solidFill>
                  <a:schemeClr val="tx1"/>
                </a:solidFill>
                <a:cs typeface="Calibri"/>
              </a:rPr>
              <a:t>changes</a:t>
            </a:r>
            <a:r>
              <a:rPr sz="2000" dirty="0">
                <a:solidFill>
                  <a:schemeClr val="tx1"/>
                </a:solidFill>
                <a:cs typeface="Calibri"/>
              </a:rPr>
              <a:t>. </a:t>
            </a:r>
            <a:r>
              <a:rPr sz="2000" spc="-6" dirty="0">
                <a:solidFill>
                  <a:schemeClr val="tx1"/>
                </a:solidFill>
                <a:cs typeface="Calibri"/>
              </a:rPr>
              <a:t>The goal </a:t>
            </a:r>
            <a:r>
              <a:rPr sz="2000" dirty="0">
                <a:solidFill>
                  <a:schemeClr val="tx1"/>
                </a:solidFill>
                <a:cs typeface="Calibri"/>
              </a:rPr>
              <a:t>is to determine that the </a:t>
            </a:r>
            <a:r>
              <a:rPr sz="2000">
                <a:solidFill>
                  <a:schemeClr val="tx1"/>
                </a:solidFill>
                <a:cs typeface="Calibri"/>
              </a:rPr>
              <a:t>proposed </a:t>
            </a:r>
            <a:r>
              <a:rPr sz="2000" spc="-6" smtClean="0">
                <a:solidFill>
                  <a:schemeClr val="tx1"/>
                </a:solidFill>
                <a:cs typeface="Calibri"/>
              </a:rPr>
              <a:t>functionality</a:t>
            </a:r>
            <a:r>
              <a:rPr lang="en-US" sz="2000" spc="-6" dirty="0" smtClean="0">
                <a:solidFill>
                  <a:schemeClr val="tx1"/>
                </a:solidFill>
                <a:cs typeface="Calibri"/>
              </a:rPr>
              <a:t> </a:t>
            </a:r>
            <a:r>
              <a:rPr sz="2000" smtClean="0">
                <a:solidFill>
                  <a:schemeClr val="tx1"/>
                </a:solidFill>
                <a:cs typeface="Calibri"/>
              </a:rPr>
              <a:t>works </a:t>
            </a:r>
            <a:r>
              <a:rPr sz="2000" dirty="0">
                <a:solidFill>
                  <a:schemeClr val="tx1"/>
                </a:solidFill>
                <a:cs typeface="Calibri"/>
              </a:rPr>
              <a:t>roughly as </a:t>
            </a:r>
            <a:r>
              <a:rPr sz="2000" spc="-6" dirty="0">
                <a:solidFill>
                  <a:schemeClr val="tx1"/>
                </a:solidFill>
                <a:cs typeface="Calibri"/>
              </a:rPr>
              <a:t>expected. </a:t>
            </a:r>
            <a:r>
              <a:rPr sz="2000" dirty="0">
                <a:solidFill>
                  <a:schemeClr val="tx1"/>
                </a:solidFill>
                <a:cs typeface="Calibri"/>
              </a:rPr>
              <a:t>If sanity test fails, the build </a:t>
            </a:r>
            <a:r>
              <a:rPr sz="2000">
                <a:solidFill>
                  <a:schemeClr val="tx1"/>
                </a:solidFill>
                <a:cs typeface="Calibri"/>
              </a:rPr>
              <a:t>is </a:t>
            </a:r>
            <a:r>
              <a:rPr sz="2000" spc="-6" smtClean="0">
                <a:solidFill>
                  <a:schemeClr val="tx1"/>
                </a:solidFill>
                <a:cs typeface="Calibri"/>
              </a:rPr>
              <a:t>rejected</a:t>
            </a:r>
            <a:r>
              <a:rPr lang="en-US" sz="2000" spc="-6" dirty="0" smtClean="0">
                <a:solidFill>
                  <a:schemeClr val="tx1"/>
                </a:solidFill>
                <a:cs typeface="Calibri"/>
              </a:rPr>
              <a:t> </a:t>
            </a:r>
            <a:r>
              <a:rPr sz="2000" smtClean="0">
                <a:solidFill>
                  <a:schemeClr val="tx1"/>
                </a:solidFill>
                <a:cs typeface="Calibri"/>
              </a:rPr>
              <a:t>to </a:t>
            </a:r>
            <a:r>
              <a:rPr sz="2000" dirty="0">
                <a:solidFill>
                  <a:schemeClr val="tx1"/>
                </a:solidFill>
                <a:cs typeface="Calibri"/>
              </a:rPr>
              <a:t>save the time and costs involved in a </a:t>
            </a:r>
            <a:r>
              <a:rPr sz="2000" spc="-6" dirty="0">
                <a:solidFill>
                  <a:schemeClr val="tx1"/>
                </a:solidFill>
                <a:cs typeface="Calibri"/>
              </a:rPr>
              <a:t>more </a:t>
            </a:r>
            <a:r>
              <a:rPr sz="2000" dirty="0">
                <a:solidFill>
                  <a:schemeClr val="tx1"/>
                </a:solidFill>
                <a:cs typeface="Calibri"/>
              </a:rPr>
              <a:t>rigorous</a:t>
            </a:r>
            <a:r>
              <a:rPr sz="2000" spc="-225" dirty="0">
                <a:solidFill>
                  <a:schemeClr val="tx1"/>
                </a:solidFill>
                <a:cs typeface="Calibri"/>
              </a:rPr>
              <a:t> </a:t>
            </a:r>
            <a:r>
              <a:rPr sz="2000" dirty="0">
                <a:solidFill>
                  <a:schemeClr val="tx1"/>
                </a:solidFill>
                <a:cs typeface="Calibri"/>
              </a:rPr>
              <a:t>testing.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4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smtClean="0"/>
              <a:t>Smoke and Sanity Testing</a:t>
            </a:r>
            <a:endParaRPr lang="en-US" dirty="0"/>
          </a:p>
        </p:txBody>
      </p:sp>
      <p:pic>
        <p:nvPicPr>
          <p:cNvPr id="8" name="Picture Placeholder 7" descr="Sanity_Smoke_Testing.png"/>
          <p:cNvPicPr>
            <a:picLocks noGrp="1" noChangeAspect="1"/>
          </p:cNvPicPr>
          <p:nvPr>
            <p:ph type="pic" sz="quarter" idx="4294967295"/>
          </p:nvPr>
        </p:nvPicPr>
        <p:blipFill>
          <a:blip r:embed="rId3"/>
          <a:srcRect t="4358" b="9075"/>
          <a:stretch>
            <a:fillRect/>
          </a:stretch>
        </p:blipFill>
        <p:spPr>
          <a:xfrm>
            <a:off x="1288715" y="1522911"/>
            <a:ext cx="10900110" cy="4580332"/>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258133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Contd..</a:t>
            </a:r>
            <a:endParaRPr lang="en-US" dirty="0"/>
          </a:p>
        </p:txBody>
      </p:sp>
      <p:graphicFrame>
        <p:nvGraphicFramePr>
          <p:cNvPr id="21" name="Diagram 20"/>
          <p:cNvGraphicFramePr/>
          <p:nvPr>
            <p:extLst/>
          </p:nvPr>
        </p:nvGraphicFramePr>
        <p:xfrm>
          <a:off x="572242" y="1467018"/>
          <a:ext cx="10861219" cy="4744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943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graphicEl>
                                              <a:dgm id="{98E51EF7-0AE8-44E6-8433-3BFEFDA0EB88}"/>
                                            </p:graphicEl>
                                          </p:spTgt>
                                        </p:tgtEl>
                                        <p:attrNameLst>
                                          <p:attrName>style.visibility</p:attrName>
                                        </p:attrNameLst>
                                      </p:cBhvr>
                                      <p:to>
                                        <p:strVal val="visible"/>
                                      </p:to>
                                    </p:set>
                                    <p:animEffect transition="in" filter="fade">
                                      <p:cBhvr>
                                        <p:cTn id="7" dur="2000"/>
                                        <p:tgtEl>
                                          <p:spTgt spid="21">
                                            <p:graphicEl>
                                              <a:dgm id="{98E51EF7-0AE8-44E6-8433-3BFEFDA0EB8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graphicEl>
                                              <a:dgm id="{35F5DE2A-564B-464B-B1E1-1CE717ECA8B8}"/>
                                            </p:graphicEl>
                                          </p:spTgt>
                                        </p:tgtEl>
                                        <p:attrNameLst>
                                          <p:attrName>style.visibility</p:attrName>
                                        </p:attrNameLst>
                                      </p:cBhvr>
                                      <p:to>
                                        <p:strVal val="visible"/>
                                      </p:to>
                                    </p:set>
                                    <p:animEffect transition="in" filter="fade">
                                      <p:cBhvr>
                                        <p:cTn id="12" dur="2000"/>
                                        <p:tgtEl>
                                          <p:spTgt spid="21">
                                            <p:graphicEl>
                                              <a:dgm id="{35F5DE2A-564B-464B-B1E1-1CE717ECA8B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Diagram 3"/>
          <p:cNvGraphicFramePr/>
          <p:nvPr>
            <p:extLst/>
          </p:nvPr>
        </p:nvGraphicFramePr>
        <p:xfrm>
          <a:off x="692415" y="1629294"/>
          <a:ext cx="10294694" cy="4332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993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52B0A4AB-7218-403D-8801-D45F37A5857D}"/>
                                            </p:graphicEl>
                                          </p:spTgt>
                                        </p:tgtEl>
                                        <p:attrNameLst>
                                          <p:attrName>style.visibility</p:attrName>
                                        </p:attrNameLst>
                                      </p:cBhvr>
                                      <p:to>
                                        <p:strVal val="visible"/>
                                      </p:to>
                                    </p:set>
                                    <p:animEffect transition="in" filter="fade">
                                      <p:cBhvr>
                                        <p:cTn id="7" dur="2000"/>
                                        <p:tgtEl>
                                          <p:spTgt spid="4">
                                            <p:graphicEl>
                                              <a:dgm id="{52B0A4AB-7218-403D-8801-D45F37A5857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71BBB147-EE68-4927-8DAF-A609380DE3FB}"/>
                                            </p:graphicEl>
                                          </p:spTgt>
                                        </p:tgtEl>
                                        <p:attrNameLst>
                                          <p:attrName>style.visibility</p:attrName>
                                        </p:attrNameLst>
                                      </p:cBhvr>
                                      <p:to>
                                        <p:strVal val="visible"/>
                                      </p:to>
                                    </p:set>
                                    <p:animEffect transition="in" filter="fade">
                                      <p:cBhvr>
                                        <p:cTn id="12" dur="2000"/>
                                        <p:tgtEl>
                                          <p:spTgt spid="4">
                                            <p:graphicEl>
                                              <a:dgm id="{71BBB147-EE68-4927-8DAF-A609380DE3F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smtClean="0"/>
              <a:t>Verifies that no unwanted changes were introduced to one part of the system as a result of making changes to another part of the system.</a:t>
            </a:r>
          </a:p>
          <a:p>
            <a:endParaRPr lang="en-US" dirty="0"/>
          </a:p>
        </p:txBody>
      </p:sp>
      <p:sp>
        <p:nvSpPr>
          <p:cNvPr id="2" name="Title 1"/>
          <p:cNvSpPr>
            <a:spLocks noGrp="1"/>
          </p:cNvSpPr>
          <p:nvPr>
            <p:ph type="title"/>
          </p:nvPr>
        </p:nvSpPr>
        <p:spPr/>
        <p:txBody>
          <a:bodyPr/>
          <a:lstStyle/>
          <a:p>
            <a:r>
              <a:rPr lang="en-US" dirty="0" smtClean="0"/>
              <a:t>REGRESSION TESTING</a:t>
            </a:r>
          </a:p>
        </p:txBody>
      </p:sp>
      <p:sp>
        <p:nvSpPr>
          <p:cNvPr id="47" name="object 15"/>
          <p:cNvSpPr txBox="1"/>
          <p:nvPr/>
        </p:nvSpPr>
        <p:spPr>
          <a:xfrm>
            <a:off x="5155875"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13" name="object 15"/>
          <p:cNvSpPr/>
          <p:nvPr/>
        </p:nvSpPr>
        <p:spPr>
          <a:xfrm>
            <a:off x="609442" y="3662934"/>
            <a:ext cx="1866278" cy="1290066"/>
          </a:xfrm>
          <a:prstGeom prst="rect">
            <a:avLst/>
          </a:prstGeom>
          <a:blipFill>
            <a:blip r:embed="rId3" cstate="print"/>
            <a:stretch>
              <a:fillRect/>
            </a:stretch>
          </a:blipFill>
        </p:spPr>
        <p:txBody>
          <a:bodyPr wrap="square" lIns="0" tIns="0" rIns="0" bIns="0" rtlCol="0"/>
          <a:lstStyle/>
          <a:p>
            <a:endParaRPr dirty="0"/>
          </a:p>
        </p:txBody>
      </p:sp>
      <p:sp>
        <p:nvSpPr>
          <p:cNvPr id="14" name="object 16"/>
          <p:cNvSpPr txBox="1"/>
          <p:nvPr/>
        </p:nvSpPr>
        <p:spPr>
          <a:xfrm>
            <a:off x="1598612" y="3418576"/>
            <a:ext cx="10364733" cy="1763024"/>
          </a:xfrm>
          <a:prstGeom prst="rect">
            <a:avLst/>
          </a:prstGeom>
        </p:spPr>
        <p:txBody>
          <a:bodyPr vert="horz" wrap="square" lIns="0" tIns="133073" rIns="0" bIns="0" rtlCol="0">
            <a:spAutoFit/>
          </a:bodyPr>
          <a:lstStyle/>
          <a:p>
            <a:pPr marL="1163593" marR="199609" indent="-357237">
              <a:spcBef>
                <a:spcPts val="1048"/>
              </a:spcBef>
              <a:buFont typeface="Wingdings"/>
              <a:buChar char=""/>
              <a:tabLst>
                <a:tab pos="1164386" algn="l"/>
              </a:tabLst>
            </a:pPr>
            <a:r>
              <a:rPr sz="2000" spc="-6" dirty="0">
                <a:cs typeface="Calibri"/>
              </a:rPr>
              <a:t>It is assumed </a:t>
            </a:r>
            <a:r>
              <a:rPr sz="2000" spc="-12" dirty="0">
                <a:cs typeface="Calibri"/>
              </a:rPr>
              <a:t>that </a:t>
            </a:r>
            <a:r>
              <a:rPr sz="2000" spc="-19" dirty="0">
                <a:cs typeface="Calibri"/>
              </a:rPr>
              <a:t>several </a:t>
            </a:r>
            <a:r>
              <a:rPr sz="2000" spc="-12" dirty="0">
                <a:cs typeface="Calibri"/>
              </a:rPr>
              <a:t>iterations </a:t>
            </a:r>
            <a:r>
              <a:rPr sz="2000" spc="-6" dirty="0">
                <a:cs typeface="Calibri"/>
              </a:rPr>
              <a:t>of the </a:t>
            </a:r>
            <a:r>
              <a:rPr sz="2000" spc="-19" dirty="0">
                <a:cs typeface="Calibri"/>
              </a:rPr>
              <a:t>system </a:t>
            </a:r>
            <a:r>
              <a:rPr sz="2000" spc="-12" dirty="0">
                <a:cs typeface="Calibri"/>
              </a:rPr>
              <a:t>test </a:t>
            </a:r>
            <a:r>
              <a:rPr sz="2000" spc="-6" dirty="0">
                <a:cs typeface="Calibri"/>
              </a:rPr>
              <a:t>will be </a:t>
            </a:r>
            <a:r>
              <a:rPr sz="2000" spc="-12" dirty="0">
                <a:cs typeface="Calibri"/>
              </a:rPr>
              <a:t>done </a:t>
            </a:r>
            <a:r>
              <a:rPr sz="2000" spc="-6" dirty="0">
                <a:cs typeface="Calibri"/>
              </a:rPr>
              <a:t>in </a:t>
            </a:r>
            <a:r>
              <a:rPr sz="2000" spc="-19">
                <a:cs typeface="Calibri"/>
              </a:rPr>
              <a:t>order </a:t>
            </a:r>
            <a:r>
              <a:rPr sz="2000" spc="-12" smtClean="0">
                <a:cs typeface="Calibri"/>
              </a:rPr>
              <a:t>to</a:t>
            </a:r>
            <a:r>
              <a:rPr lang="en-US" sz="2000" spc="-12" dirty="0" smtClean="0">
                <a:cs typeface="Calibri"/>
              </a:rPr>
              <a:t> </a:t>
            </a:r>
            <a:r>
              <a:rPr sz="2000" spc="-12" smtClean="0">
                <a:cs typeface="Calibri"/>
              </a:rPr>
              <a:t>test </a:t>
            </a:r>
            <a:r>
              <a:rPr sz="2000" spc="-19" dirty="0">
                <a:cs typeface="Calibri"/>
              </a:rPr>
              <a:t>program </a:t>
            </a:r>
            <a:r>
              <a:rPr sz="2000" spc="-6" dirty="0">
                <a:cs typeface="Calibri"/>
              </a:rPr>
              <a:t>modifications made during the </a:t>
            </a:r>
            <a:r>
              <a:rPr sz="2000" spc="-19" dirty="0">
                <a:cs typeface="Calibri"/>
              </a:rPr>
              <a:t>system </a:t>
            </a:r>
            <a:r>
              <a:rPr sz="2000" spc="-12" dirty="0">
                <a:cs typeface="Calibri"/>
              </a:rPr>
              <a:t>test period. </a:t>
            </a:r>
            <a:r>
              <a:rPr sz="2000" spc="-6" dirty="0">
                <a:cs typeface="Calibri"/>
              </a:rPr>
              <a:t>A </a:t>
            </a:r>
            <a:r>
              <a:rPr sz="2000" spc="-12">
                <a:cs typeface="Calibri"/>
              </a:rPr>
              <a:t>regression </a:t>
            </a:r>
            <a:r>
              <a:rPr sz="2000" spc="-12" smtClean="0">
                <a:cs typeface="Calibri"/>
              </a:rPr>
              <a:t>test</a:t>
            </a:r>
            <a:r>
              <a:rPr lang="en-US" sz="2000" spc="-12" dirty="0" smtClean="0">
                <a:cs typeface="Calibri"/>
              </a:rPr>
              <a:t> </a:t>
            </a:r>
            <a:r>
              <a:rPr sz="2000" spc="-6" smtClean="0">
                <a:cs typeface="Calibri"/>
              </a:rPr>
              <a:t>will </a:t>
            </a:r>
            <a:r>
              <a:rPr sz="2000" spc="-6" dirty="0">
                <a:cs typeface="Calibri"/>
              </a:rPr>
              <a:t>be </a:t>
            </a:r>
            <a:r>
              <a:rPr sz="2000" spc="-19" dirty="0">
                <a:cs typeface="Calibri"/>
              </a:rPr>
              <a:t>performed for </a:t>
            </a:r>
            <a:r>
              <a:rPr sz="2000" spc="-6" dirty="0">
                <a:cs typeface="Calibri"/>
              </a:rPr>
              <a:t>each </a:t>
            </a:r>
            <a:r>
              <a:rPr sz="2000" spc="-12" dirty="0">
                <a:cs typeface="Calibri"/>
              </a:rPr>
              <a:t>new </a:t>
            </a:r>
            <a:r>
              <a:rPr sz="2000" spc="-19" dirty="0">
                <a:cs typeface="Calibri"/>
              </a:rPr>
              <a:t>version </a:t>
            </a:r>
            <a:r>
              <a:rPr sz="2000" spc="-6" dirty="0">
                <a:cs typeface="Calibri"/>
              </a:rPr>
              <a:t>of the </a:t>
            </a:r>
            <a:r>
              <a:rPr sz="2000" spc="-19" dirty="0">
                <a:cs typeface="Calibri"/>
              </a:rPr>
              <a:t>system </a:t>
            </a:r>
            <a:r>
              <a:rPr sz="2000" spc="-12" dirty="0">
                <a:cs typeface="Calibri"/>
              </a:rPr>
              <a:t>to </a:t>
            </a:r>
            <a:r>
              <a:rPr sz="2000" spc="-12">
                <a:cs typeface="Calibri"/>
              </a:rPr>
              <a:t>detect </a:t>
            </a:r>
            <a:r>
              <a:rPr sz="2000" spc="-12" smtClean="0">
                <a:cs typeface="Calibri"/>
              </a:rPr>
              <a:t>unexpected</a:t>
            </a:r>
            <a:r>
              <a:rPr lang="en-US" sz="2000" spc="-12" dirty="0" smtClean="0">
                <a:cs typeface="Calibri"/>
              </a:rPr>
              <a:t> </a:t>
            </a:r>
            <a:r>
              <a:rPr sz="2000" spc="-6" smtClean="0">
                <a:cs typeface="Calibri"/>
              </a:rPr>
              <a:t>impact </a:t>
            </a:r>
            <a:r>
              <a:rPr sz="2000" spc="-6" dirty="0">
                <a:cs typeface="Calibri"/>
              </a:rPr>
              <a:t>resulting </a:t>
            </a:r>
            <a:r>
              <a:rPr sz="2000" spc="-12" dirty="0">
                <a:cs typeface="Calibri"/>
              </a:rPr>
              <a:t>from </a:t>
            </a:r>
            <a:r>
              <a:rPr sz="2000" spc="-19" dirty="0">
                <a:cs typeface="Calibri"/>
              </a:rPr>
              <a:t>program</a:t>
            </a:r>
            <a:r>
              <a:rPr sz="2000" spc="-31" dirty="0">
                <a:cs typeface="Calibri"/>
              </a:rPr>
              <a:t> </a:t>
            </a:r>
            <a:r>
              <a:rPr sz="2000" spc="-6" dirty="0">
                <a:cs typeface="Calibri"/>
              </a:rPr>
              <a:t>modifications.</a:t>
            </a:r>
            <a:endParaRPr sz="2000" dirty="0">
              <a:cs typeface="Calibri"/>
            </a:endParaRPr>
          </a:p>
          <a:p>
            <a:pPr marL="1163593" marR="308919" indent="-357237">
              <a:spcBef>
                <a:spcPts val="717"/>
              </a:spcBef>
              <a:buFont typeface="Wingdings"/>
              <a:buChar char=""/>
              <a:tabLst>
                <a:tab pos="1164386" algn="l"/>
              </a:tabLst>
            </a:pPr>
            <a:r>
              <a:rPr sz="2000" spc="-6" dirty="0">
                <a:cs typeface="Calibri"/>
              </a:rPr>
              <a:t>The </a:t>
            </a:r>
            <a:r>
              <a:rPr sz="2000" spc="-12" dirty="0">
                <a:cs typeface="Calibri"/>
              </a:rPr>
              <a:t>regression test </a:t>
            </a:r>
            <a:r>
              <a:rPr sz="2000" spc="-6" dirty="0">
                <a:cs typeface="Calibri"/>
              </a:rPr>
              <a:t>will be </a:t>
            </a:r>
            <a:r>
              <a:rPr sz="2000" spc="-12" dirty="0">
                <a:cs typeface="Calibri"/>
              </a:rPr>
              <a:t>done by </a:t>
            </a:r>
            <a:r>
              <a:rPr sz="2000" spc="-6" dirty="0">
                <a:cs typeface="Calibri"/>
              </a:rPr>
              <a:t>running </a:t>
            </a:r>
            <a:r>
              <a:rPr sz="2000" dirty="0">
                <a:cs typeface="Calibri"/>
              </a:rPr>
              <a:t>all </a:t>
            </a:r>
            <a:r>
              <a:rPr sz="2000" spc="-6" dirty="0">
                <a:cs typeface="Calibri"/>
              </a:rPr>
              <a:t>of the </a:t>
            </a:r>
            <a:r>
              <a:rPr sz="2000" spc="-12" dirty="0">
                <a:cs typeface="Calibri"/>
              </a:rPr>
              <a:t>tests </a:t>
            </a:r>
            <a:r>
              <a:rPr sz="2000" spc="-6" dirty="0">
                <a:cs typeface="Calibri"/>
              </a:rPr>
              <a:t>on a </a:t>
            </a:r>
            <a:r>
              <a:rPr sz="2000" spc="-12" dirty="0">
                <a:cs typeface="Calibri"/>
              </a:rPr>
              <a:t>new </a:t>
            </a:r>
            <a:r>
              <a:rPr sz="2000" spc="-19">
                <a:cs typeface="Calibri"/>
              </a:rPr>
              <a:t>version </a:t>
            </a:r>
            <a:r>
              <a:rPr sz="2000" spc="-12" smtClean="0">
                <a:cs typeface="Calibri"/>
              </a:rPr>
              <a:t>that</a:t>
            </a:r>
            <a:r>
              <a:rPr lang="en-US" sz="2000" spc="-12" dirty="0" smtClean="0">
                <a:cs typeface="Calibri"/>
              </a:rPr>
              <a:t> </a:t>
            </a:r>
            <a:r>
              <a:rPr sz="2000" spc="-19" smtClean="0">
                <a:cs typeface="Calibri"/>
              </a:rPr>
              <a:t>were </a:t>
            </a:r>
            <a:r>
              <a:rPr sz="2000" spc="-12" dirty="0">
                <a:cs typeface="Calibri"/>
              </a:rPr>
              <a:t>run </a:t>
            </a:r>
            <a:r>
              <a:rPr sz="2000" spc="-6" dirty="0">
                <a:cs typeface="Calibri"/>
              </a:rPr>
              <a:t>on the </a:t>
            </a:r>
            <a:r>
              <a:rPr sz="2000" spc="-12" dirty="0">
                <a:cs typeface="Calibri"/>
              </a:rPr>
              <a:t>previous </a:t>
            </a:r>
            <a:r>
              <a:rPr sz="2000" spc="-19" dirty="0">
                <a:cs typeface="Calibri"/>
              </a:rPr>
              <a:t>version </a:t>
            </a:r>
            <a:r>
              <a:rPr sz="2000" spc="-6" dirty="0">
                <a:cs typeface="Calibri"/>
              </a:rPr>
              <a:t>and then </a:t>
            </a:r>
            <a:r>
              <a:rPr sz="2000" spc="-12" dirty="0">
                <a:cs typeface="Calibri"/>
              </a:rPr>
              <a:t>comparing </a:t>
            </a:r>
            <a:r>
              <a:rPr sz="2000" spc="-6" dirty="0">
                <a:cs typeface="Calibri"/>
              </a:rPr>
              <a:t>the </a:t>
            </a:r>
            <a:r>
              <a:rPr sz="2000" spc="-12" dirty="0">
                <a:cs typeface="Calibri"/>
              </a:rPr>
              <a:t>resulting</a:t>
            </a:r>
            <a:r>
              <a:rPr sz="2000" spc="306" dirty="0">
                <a:cs typeface="Calibri"/>
              </a:rPr>
              <a:t> </a:t>
            </a:r>
            <a:r>
              <a:rPr sz="2000" spc="-6" dirty="0">
                <a:cs typeface="Calibri"/>
              </a:rPr>
              <a:t>files.</a:t>
            </a:r>
            <a:endParaRPr sz="2000" dirty="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half" idx="1"/>
          </p:nvPr>
        </p:nvSpPr>
        <p:spPr/>
        <p:txBody>
          <a:bodyPr/>
          <a:lstStyle/>
          <a:p>
            <a:r>
              <a:rPr lang="en-US" dirty="0" smtClean="0"/>
              <a:t>Testing of the path of a transaction from the time it enters the system until it is completely processed and exits a suite of applications.</a:t>
            </a:r>
          </a:p>
          <a:p>
            <a:endParaRPr lang="en-US" dirty="0" smtClean="0"/>
          </a:p>
          <a:p>
            <a:endParaRPr lang="en-US" dirty="0" smtClean="0"/>
          </a:p>
          <a:p>
            <a:pPr lvl="1"/>
            <a:endParaRPr lang="en-US" dirty="0" smtClean="0"/>
          </a:p>
        </p:txBody>
      </p:sp>
      <p:sp>
        <p:nvSpPr>
          <p:cNvPr id="2" name="Title 1"/>
          <p:cNvSpPr>
            <a:spLocks noGrp="1"/>
          </p:cNvSpPr>
          <p:nvPr>
            <p:ph type="title"/>
          </p:nvPr>
        </p:nvSpPr>
        <p:spPr/>
        <p:txBody>
          <a:bodyPr/>
          <a:lstStyle/>
          <a:p>
            <a:r>
              <a:rPr lang="en-US" dirty="0" smtClean="0"/>
              <a:t>TRANSACTION FLOW TESTING</a:t>
            </a:r>
            <a:br>
              <a:rPr lang="en-US" dirty="0" smtClean="0"/>
            </a:br>
            <a:endParaRPr lang="en-US" dirty="0"/>
          </a:p>
        </p:txBody>
      </p:sp>
      <p:sp>
        <p:nvSpPr>
          <p:cNvPr id="40" name="object 11"/>
          <p:cNvSpPr txBox="1"/>
          <p:nvPr/>
        </p:nvSpPr>
        <p:spPr>
          <a:xfrm>
            <a:off x="1929897"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721984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47" name="object 15"/>
          <p:cNvSpPr txBox="1"/>
          <p:nvPr/>
        </p:nvSpPr>
        <p:spPr>
          <a:xfrm>
            <a:off x="5155875"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13" name="object 15"/>
          <p:cNvSpPr/>
          <p:nvPr/>
        </p:nvSpPr>
        <p:spPr>
          <a:xfrm>
            <a:off x="531812" y="3810000"/>
            <a:ext cx="1866278" cy="1290066"/>
          </a:xfrm>
          <a:prstGeom prst="rect">
            <a:avLst/>
          </a:prstGeom>
          <a:blipFill>
            <a:blip r:embed="rId3" cstate="print"/>
            <a:stretch>
              <a:fillRect/>
            </a:stretch>
          </a:blipFill>
        </p:spPr>
        <p:txBody>
          <a:bodyPr wrap="square" lIns="0" tIns="0" rIns="0" bIns="0" rtlCol="0"/>
          <a:lstStyle/>
          <a:p>
            <a:endParaRPr dirty="0"/>
          </a:p>
        </p:txBody>
      </p:sp>
      <p:sp>
        <p:nvSpPr>
          <p:cNvPr id="14" name="object 16"/>
          <p:cNvSpPr txBox="1"/>
          <p:nvPr/>
        </p:nvSpPr>
        <p:spPr>
          <a:xfrm>
            <a:off x="1598612" y="3505200"/>
            <a:ext cx="10364733" cy="1763024"/>
          </a:xfrm>
          <a:prstGeom prst="rect">
            <a:avLst/>
          </a:prstGeom>
        </p:spPr>
        <p:txBody>
          <a:bodyPr vert="horz" wrap="square" lIns="0" tIns="133073" rIns="0" bIns="0" rtlCol="0">
            <a:spAutoFit/>
          </a:bodyPr>
          <a:lstStyle/>
          <a:p>
            <a:pPr marL="1163593" marR="227332" indent="-357237">
              <a:spcBef>
                <a:spcPts val="1048"/>
              </a:spcBef>
              <a:buFont typeface="Wingdings"/>
              <a:buChar char=""/>
              <a:tabLst>
                <a:tab pos="1164386" algn="l"/>
              </a:tabLst>
            </a:pPr>
            <a:r>
              <a:rPr sz="2000" spc="-6" smtClean="0">
                <a:cs typeface="Calibri"/>
              </a:rPr>
              <a:t>A </a:t>
            </a:r>
            <a:r>
              <a:rPr sz="2000" spc="-12" smtClean="0">
                <a:cs typeface="Calibri"/>
              </a:rPr>
              <a:t>transaction </a:t>
            </a:r>
            <a:r>
              <a:rPr sz="2000" spc="-6" smtClean="0">
                <a:cs typeface="Calibri"/>
              </a:rPr>
              <a:t>is a unit of </a:t>
            </a:r>
            <a:r>
              <a:rPr sz="2000" spc="-12" smtClean="0">
                <a:cs typeface="Calibri"/>
              </a:rPr>
              <a:t>work seen </a:t>
            </a:r>
            <a:r>
              <a:rPr sz="2000" spc="-19" smtClean="0">
                <a:cs typeface="Calibri"/>
              </a:rPr>
              <a:t>from </a:t>
            </a:r>
            <a:r>
              <a:rPr sz="2000" spc="-6" smtClean="0">
                <a:cs typeface="Calibri"/>
              </a:rPr>
              <a:t>a </a:t>
            </a:r>
            <a:r>
              <a:rPr sz="2000" spc="-19" smtClean="0">
                <a:cs typeface="Calibri"/>
              </a:rPr>
              <a:t>system </a:t>
            </a:r>
            <a:r>
              <a:rPr sz="2000" spc="-6" smtClean="0">
                <a:cs typeface="Calibri"/>
              </a:rPr>
              <a:t>user's </a:t>
            </a:r>
            <a:r>
              <a:rPr sz="2000" spc="-12" smtClean="0">
                <a:cs typeface="Calibri"/>
              </a:rPr>
              <a:t>point </a:t>
            </a:r>
            <a:r>
              <a:rPr sz="2000" spc="-6" smtClean="0">
                <a:cs typeface="Calibri"/>
              </a:rPr>
              <a:t>of </a:t>
            </a:r>
            <a:r>
              <a:rPr sz="2000" spc="-37" smtClean="0">
                <a:cs typeface="Calibri"/>
              </a:rPr>
              <a:t>view. </a:t>
            </a:r>
            <a:r>
              <a:rPr sz="2000" spc="-6" smtClean="0">
                <a:cs typeface="Calibri"/>
              </a:rPr>
              <a:t>It </a:t>
            </a:r>
            <a:r>
              <a:rPr sz="2000" spc="-12" smtClean="0">
                <a:cs typeface="Calibri"/>
              </a:rPr>
              <a:t>consists</a:t>
            </a:r>
            <a:r>
              <a:rPr lang="en-US" sz="2000" spc="-12" dirty="0" smtClean="0">
                <a:cs typeface="Calibri"/>
              </a:rPr>
              <a:t> </a:t>
            </a:r>
            <a:r>
              <a:rPr sz="2000" spc="-6" smtClean="0">
                <a:cs typeface="Calibri"/>
              </a:rPr>
              <a:t>of a </a:t>
            </a:r>
            <a:r>
              <a:rPr sz="2000" spc="-12" smtClean="0">
                <a:cs typeface="Calibri"/>
              </a:rPr>
              <a:t>sequence </a:t>
            </a:r>
            <a:r>
              <a:rPr sz="2000" spc="-6" smtClean="0">
                <a:cs typeface="Calibri"/>
              </a:rPr>
              <a:t>of </a:t>
            </a:r>
            <a:r>
              <a:rPr sz="2000" spc="-12" smtClean="0">
                <a:cs typeface="Calibri"/>
              </a:rPr>
              <a:t>operations, some </a:t>
            </a:r>
            <a:r>
              <a:rPr sz="2000" spc="-6" smtClean="0">
                <a:cs typeface="Calibri"/>
              </a:rPr>
              <a:t>of which </a:t>
            </a:r>
            <a:r>
              <a:rPr sz="2000" spc="-19" smtClean="0">
                <a:cs typeface="Calibri"/>
              </a:rPr>
              <a:t>are performed </a:t>
            </a:r>
            <a:r>
              <a:rPr sz="2000" spc="-12" smtClean="0">
                <a:cs typeface="Calibri"/>
              </a:rPr>
              <a:t>by </a:t>
            </a:r>
            <a:r>
              <a:rPr sz="2000" spc="-6" smtClean="0">
                <a:cs typeface="Calibri"/>
              </a:rPr>
              <a:t>a </a:t>
            </a:r>
            <a:r>
              <a:rPr sz="2000" spc="-19" smtClean="0">
                <a:cs typeface="Calibri"/>
              </a:rPr>
              <a:t>system, persons</a:t>
            </a:r>
            <a:r>
              <a:rPr lang="en-US" sz="2000" spc="-19" dirty="0" smtClean="0">
                <a:cs typeface="Calibri"/>
              </a:rPr>
              <a:t> </a:t>
            </a:r>
            <a:r>
              <a:rPr sz="2000" spc="-6" smtClean="0">
                <a:cs typeface="Calibri"/>
              </a:rPr>
              <a:t>or devices </a:t>
            </a:r>
            <a:r>
              <a:rPr sz="2000" spc="-12" smtClean="0">
                <a:cs typeface="Calibri"/>
              </a:rPr>
              <a:t>that </a:t>
            </a:r>
            <a:r>
              <a:rPr sz="2000" spc="-19" smtClean="0">
                <a:cs typeface="Calibri"/>
              </a:rPr>
              <a:t>are </a:t>
            </a:r>
            <a:r>
              <a:rPr sz="2000" spc="-6" smtClean="0">
                <a:cs typeface="Calibri"/>
              </a:rPr>
              <a:t>outside of the</a:t>
            </a:r>
            <a:r>
              <a:rPr sz="2000" spc="62" smtClean="0">
                <a:cs typeface="Calibri"/>
              </a:rPr>
              <a:t> </a:t>
            </a:r>
            <a:r>
              <a:rPr sz="2000" spc="-19" smtClean="0">
                <a:cs typeface="Calibri"/>
              </a:rPr>
              <a:t>system.</a:t>
            </a:r>
            <a:endParaRPr sz="2000" smtClean="0">
              <a:cs typeface="Calibri"/>
            </a:endParaRPr>
          </a:p>
          <a:p>
            <a:pPr marL="1163593" marR="395257" indent="-357237">
              <a:spcBef>
                <a:spcPts val="717"/>
              </a:spcBef>
              <a:buFont typeface="Wingdings"/>
              <a:buChar char=""/>
              <a:tabLst>
                <a:tab pos="1164386" algn="l"/>
              </a:tabLst>
            </a:pPr>
            <a:r>
              <a:rPr sz="2000" spc="-6" smtClean="0">
                <a:cs typeface="Calibri"/>
              </a:rPr>
              <a:t>The </a:t>
            </a:r>
            <a:r>
              <a:rPr sz="2000" spc="-12" smtClean="0">
                <a:cs typeface="Calibri"/>
              </a:rPr>
              <a:t>most common testing </a:t>
            </a:r>
            <a:r>
              <a:rPr sz="2000" spc="-6" smtClean="0">
                <a:cs typeface="Calibri"/>
              </a:rPr>
              <a:t>is </a:t>
            </a:r>
            <a:r>
              <a:rPr sz="2000" spc="-12" smtClean="0">
                <a:cs typeface="Calibri"/>
              </a:rPr>
              <a:t>used to test </a:t>
            </a:r>
            <a:r>
              <a:rPr sz="2000" spc="-6" smtClean="0">
                <a:cs typeface="Calibri"/>
              </a:rPr>
              <a:t>the </a:t>
            </a:r>
            <a:r>
              <a:rPr sz="2000" spc="-12" smtClean="0">
                <a:cs typeface="Calibri"/>
              </a:rPr>
              <a:t>request </a:t>
            </a:r>
            <a:r>
              <a:rPr sz="2000" spc="-6" smtClean="0">
                <a:cs typeface="Calibri"/>
              </a:rPr>
              <a:t>a </a:t>
            </a:r>
            <a:r>
              <a:rPr sz="2000" spc="-12" smtClean="0">
                <a:cs typeface="Calibri"/>
              </a:rPr>
              <a:t>retry after user </a:t>
            </a:r>
            <a:r>
              <a:rPr sz="2000" spc="-6" smtClean="0">
                <a:cs typeface="Calibri"/>
              </a:rPr>
              <a:t>input</a:t>
            </a:r>
            <a:r>
              <a:rPr lang="en-US" sz="2000" spc="-6" dirty="0" smtClean="0">
                <a:cs typeface="Calibri"/>
              </a:rPr>
              <a:t> </a:t>
            </a:r>
            <a:r>
              <a:rPr sz="2000" spc="-19" smtClean="0">
                <a:cs typeface="Calibri"/>
              </a:rPr>
              <a:t>errors. </a:t>
            </a:r>
            <a:r>
              <a:rPr sz="2000" spc="-6" smtClean="0">
                <a:cs typeface="Calibri"/>
              </a:rPr>
              <a:t>An </a:t>
            </a:r>
            <a:r>
              <a:rPr sz="2000" spc="-56" smtClean="0">
                <a:cs typeface="Calibri"/>
              </a:rPr>
              <a:t>ATM </a:t>
            </a:r>
            <a:r>
              <a:rPr sz="2000" spc="-19" smtClean="0">
                <a:cs typeface="Calibri"/>
              </a:rPr>
              <a:t>system, for </a:t>
            </a:r>
            <a:r>
              <a:rPr sz="2000" spc="-12" smtClean="0">
                <a:cs typeface="Calibri"/>
              </a:rPr>
              <a:t>example, allows </a:t>
            </a:r>
            <a:r>
              <a:rPr sz="2000" spc="-6" smtClean="0">
                <a:cs typeface="Calibri"/>
              </a:rPr>
              <a:t>the </a:t>
            </a:r>
            <a:r>
              <a:rPr sz="2000" spc="-12" smtClean="0">
                <a:cs typeface="Calibri"/>
              </a:rPr>
              <a:t>user to </a:t>
            </a:r>
            <a:r>
              <a:rPr sz="2000" spc="-37" smtClean="0">
                <a:cs typeface="Calibri"/>
              </a:rPr>
              <a:t>try, </a:t>
            </a:r>
            <a:r>
              <a:rPr sz="2000" spc="-19" smtClean="0">
                <a:cs typeface="Calibri"/>
              </a:rPr>
              <a:t>say </a:t>
            </a:r>
            <a:r>
              <a:rPr sz="2000" spc="-12" smtClean="0">
                <a:cs typeface="Calibri"/>
              </a:rPr>
              <a:t>three </a:t>
            </a:r>
            <a:r>
              <a:rPr sz="2000" spc="-6" smtClean="0">
                <a:cs typeface="Calibri"/>
              </a:rPr>
              <a:t>times, and</a:t>
            </a:r>
            <a:r>
              <a:rPr lang="en-US" sz="2000" spc="-6" dirty="0" smtClean="0">
                <a:cs typeface="Calibri"/>
              </a:rPr>
              <a:t> </a:t>
            </a:r>
            <a:r>
              <a:rPr sz="2000" spc="-6" smtClean="0">
                <a:cs typeface="Calibri"/>
              </a:rPr>
              <a:t>will </a:t>
            </a:r>
            <a:r>
              <a:rPr sz="2000" spc="-31" smtClean="0">
                <a:cs typeface="Calibri"/>
              </a:rPr>
              <a:t>take </a:t>
            </a:r>
            <a:r>
              <a:rPr sz="2000" spc="-6" smtClean="0">
                <a:cs typeface="Calibri"/>
              </a:rPr>
              <a:t>the </a:t>
            </a:r>
            <a:r>
              <a:rPr sz="2000" spc="-19" smtClean="0">
                <a:cs typeface="Calibri"/>
              </a:rPr>
              <a:t>card away </a:t>
            </a:r>
            <a:r>
              <a:rPr sz="2000" spc="-6" smtClean="0">
                <a:cs typeface="Calibri"/>
              </a:rPr>
              <a:t>the </a:t>
            </a:r>
            <a:r>
              <a:rPr sz="2000" spc="-19" smtClean="0">
                <a:cs typeface="Calibri"/>
              </a:rPr>
              <a:t>fourth</a:t>
            </a:r>
            <a:r>
              <a:rPr sz="2000" spc="81" smtClean="0">
                <a:cs typeface="Calibri"/>
              </a:rPr>
              <a:t> </a:t>
            </a:r>
            <a:r>
              <a:rPr sz="2000" spc="-6" smtClean="0">
                <a:cs typeface="Calibri"/>
              </a:rPr>
              <a:t>time.</a:t>
            </a:r>
            <a:endParaRPr sz="2000" dirty="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a:xfrm>
            <a:off x="528216" y="1742501"/>
            <a:ext cx="10900196" cy="1915100"/>
          </a:xfrm>
        </p:spPr>
        <p:txBody>
          <a:bodyPr/>
          <a:lstStyle/>
          <a:p>
            <a:pPr>
              <a:spcBef>
                <a:spcPts val="1200"/>
              </a:spcBef>
            </a:pPr>
            <a:r>
              <a:rPr lang="en-US" dirty="0" smtClean="0"/>
              <a:t>Ensures that the final product is usable in a practical, day-to-day fashion.</a:t>
            </a:r>
          </a:p>
          <a:p>
            <a:pPr>
              <a:spcBef>
                <a:spcPts val="1200"/>
              </a:spcBef>
            </a:pPr>
            <a:r>
              <a:rPr lang="en-US" dirty="0" smtClean="0"/>
              <a:t>Looks for simplicity and user-friendliness of the product.</a:t>
            </a:r>
          </a:p>
          <a:p>
            <a:pPr>
              <a:spcBef>
                <a:spcPts val="1200"/>
              </a:spcBef>
            </a:pPr>
            <a:r>
              <a:rPr lang="en-US" dirty="0" smtClean="0"/>
              <a:t>Would normally be performed as part of functional testing during System and User Acceptance Testing.</a:t>
            </a:r>
          </a:p>
          <a:p>
            <a:pPr>
              <a:spcBef>
                <a:spcPts val="1200"/>
              </a:spcBef>
            </a:pPr>
            <a:endParaRPr lang="en-US" dirty="0"/>
          </a:p>
        </p:txBody>
      </p:sp>
      <p:sp>
        <p:nvSpPr>
          <p:cNvPr id="2" name="Title 1"/>
          <p:cNvSpPr>
            <a:spLocks noGrp="1"/>
          </p:cNvSpPr>
          <p:nvPr>
            <p:ph type="title"/>
          </p:nvPr>
        </p:nvSpPr>
        <p:spPr/>
        <p:txBody>
          <a:bodyPr/>
          <a:lstStyle/>
          <a:p>
            <a:r>
              <a:rPr lang="en-US" dirty="0" smtClean="0"/>
              <a:t>USABILITY TESTING</a:t>
            </a:r>
            <a:br>
              <a:rPr lang="en-US" dirty="0" smtClean="0"/>
            </a:br>
            <a:endParaRPr lang="en-US" dirty="0"/>
          </a:p>
        </p:txBody>
      </p:sp>
      <p:sp>
        <p:nvSpPr>
          <p:cNvPr id="41" name="object 15"/>
          <p:cNvSpPr txBox="1"/>
          <p:nvPr/>
        </p:nvSpPr>
        <p:spPr>
          <a:xfrm>
            <a:off x="3292915"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12" name="object 17"/>
          <p:cNvSpPr txBox="1"/>
          <p:nvPr/>
        </p:nvSpPr>
        <p:spPr>
          <a:xfrm>
            <a:off x="5205679" y="2116202"/>
            <a:ext cx="2096647" cy="338554"/>
          </a:xfrm>
          <a:prstGeom prst="rect">
            <a:avLst/>
          </a:prstGeom>
        </p:spPr>
        <p:txBody>
          <a:bodyPr vert="horz" wrap="square" lIns="0" tIns="0" rIns="0" bIns="0" rtlCol="0">
            <a:spAutoFit/>
          </a:bodyPr>
          <a:lstStyle/>
          <a:p>
            <a:pPr marL="15842" marR="6337"/>
            <a:r>
              <a:rPr spc="-6" smtClean="0">
                <a:latin typeface="Calibri"/>
                <a:cs typeface="Calibri"/>
              </a:rPr>
              <a:t>.</a:t>
            </a:r>
            <a:endParaRPr dirty="0">
              <a:latin typeface="Calibri"/>
              <a:cs typeface="Calibri"/>
            </a:endParaRPr>
          </a:p>
        </p:txBody>
      </p:sp>
      <p:sp>
        <p:nvSpPr>
          <p:cNvPr id="14" name="object 25"/>
          <p:cNvSpPr/>
          <p:nvPr/>
        </p:nvSpPr>
        <p:spPr>
          <a:xfrm>
            <a:off x="507868" y="4472559"/>
            <a:ext cx="1866278" cy="1290040"/>
          </a:xfrm>
          <a:prstGeom prst="rect">
            <a:avLst/>
          </a:prstGeom>
          <a:blipFill>
            <a:blip r:embed="rId3" cstate="print"/>
            <a:stretch>
              <a:fillRect/>
            </a:stretch>
          </a:blipFill>
        </p:spPr>
        <p:txBody>
          <a:bodyPr wrap="square" lIns="0" tIns="0" rIns="0" bIns="0" rtlCol="0"/>
          <a:lstStyle/>
          <a:p>
            <a:endParaRPr dirty="0"/>
          </a:p>
        </p:txBody>
      </p:sp>
      <p:sp>
        <p:nvSpPr>
          <p:cNvPr id="15" name="object 26"/>
          <p:cNvSpPr txBox="1"/>
          <p:nvPr/>
        </p:nvSpPr>
        <p:spPr>
          <a:xfrm>
            <a:off x="1673279" y="4322999"/>
            <a:ext cx="10364733" cy="1544401"/>
          </a:xfrm>
          <a:prstGeom prst="rect">
            <a:avLst/>
          </a:prstGeom>
        </p:spPr>
        <p:txBody>
          <a:bodyPr vert="horz" wrap="square" lIns="0" tIns="43565" rIns="0" bIns="0" rtlCol="0">
            <a:spAutoFit/>
          </a:bodyPr>
          <a:lstStyle/>
          <a:p>
            <a:pPr marL="806357">
              <a:spcBef>
                <a:spcPts val="343"/>
              </a:spcBef>
            </a:pPr>
            <a:r>
              <a:rPr sz="2000" spc="-6" dirty="0">
                <a:cs typeface="Calibri"/>
              </a:rPr>
              <a:t>Usability </a:t>
            </a:r>
            <a:r>
              <a:rPr sz="2000" spc="-37" dirty="0">
                <a:cs typeface="Calibri"/>
              </a:rPr>
              <a:t>Testing </a:t>
            </a:r>
            <a:r>
              <a:rPr sz="2000" spc="-12" dirty="0">
                <a:cs typeface="Calibri"/>
              </a:rPr>
              <a:t>tests </a:t>
            </a:r>
            <a:r>
              <a:rPr sz="2000" spc="-6" dirty="0">
                <a:cs typeface="Calibri"/>
              </a:rPr>
              <a:t>the </a:t>
            </a:r>
            <a:r>
              <a:rPr sz="2000" spc="-12" dirty="0">
                <a:cs typeface="Calibri"/>
              </a:rPr>
              <a:t>following </a:t>
            </a:r>
            <a:r>
              <a:rPr sz="2000" spc="-19" dirty="0">
                <a:cs typeface="Calibri"/>
              </a:rPr>
              <a:t>features </a:t>
            </a:r>
            <a:r>
              <a:rPr sz="2000" spc="-6" dirty="0">
                <a:cs typeface="Calibri"/>
              </a:rPr>
              <a:t>of the</a:t>
            </a:r>
            <a:r>
              <a:rPr sz="2000" spc="119" dirty="0">
                <a:cs typeface="Calibri"/>
              </a:rPr>
              <a:t> </a:t>
            </a:r>
            <a:r>
              <a:rPr sz="2000" spc="-12" dirty="0">
                <a:cs typeface="Calibri"/>
              </a:rPr>
              <a:t>software:</a:t>
            </a:r>
            <a:endParaRPr sz="2000" dirty="0">
              <a:cs typeface="Calibri"/>
            </a:endParaRPr>
          </a:p>
          <a:p>
            <a:pPr marL="1163593" indent="-357237">
              <a:spcBef>
                <a:spcPts val="717"/>
              </a:spcBef>
              <a:buFont typeface="Wingdings"/>
              <a:buChar char=""/>
              <a:tabLst>
                <a:tab pos="1164386" algn="l"/>
              </a:tabLst>
            </a:pPr>
            <a:r>
              <a:rPr sz="2000" spc="-12" dirty="0">
                <a:cs typeface="Calibri"/>
              </a:rPr>
              <a:t>How easy </a:t>
            </a:r>
            <a:r>
              <a:rPr sz="2000" spc="-6" dirty="0">
                <a:cs typeface="Calibri"/>
              </a:rPr>
              <a:t>it is to use the</a:t>
            </a:r>
            <a:r>
              <a:rPr sz="2000" spc="25" dirty="0">
                <a:cs typeface="Calibri"/>
              </a:rPr>
              <a:t> </a:t>
            </a:r>
            <a:r>
              <a:rPr sz="2000" spc="-12" dirty="0">
                <a:cs typeface="Calibri"/>
              </a:rPr>
              <a:t>software</a:t>
            </a:r>
            <a:endParaRPr sz="2000" dirty="0">
              <a:cs typeface="Calibri"/>
            </a:endParaRPr>
          </a:p>
          <a:p>
            <a:pPr marL="1163593" indent="-357237">
              <a:spcBef>
                <a:spcPts val="717"/>
              </a:spcBef>
              <a:buFont typeface="Wingdings"/>
              <a:buChar char=""/>
              <a:tabLst>
                <a:tab pos="1164386" algn="l"/>
              </a:tabLst>
            </a:pPr>
            <a:r>
              <a:rPr sz="2000" spc="-12" dirty="0">
                <a:cs typeface="Calibri"/>
              </a:rPr>
              <a:t>How easy </a:t>
            </a:r>
            <a:r>
              <a:rPr sz="2000" spc="-6" dirty="0">
                <a:cs typeface="Calibri"/>
              </a:rPr>
              <a:t>it is </a:t>
            </a:r>
            <a:r>
              <a:rPr sz="2000" spc="-12" dirty="0">
                <a:cs typeface="Calibri"/>
              </a:rPr>
              <a:t>to </a:t>
            </a:r>
            <a:r>
              <a:rPr sz="2000" spc="-6" dirty="0">
                <a:cs typeface="Calibri"/>
              </a:rPr>
              <a:t>learn the</a:t>
            </a:r>
            <a:r>
              <a:rPr sz="2000" spc="31" dirty="0">
                <a:cs typeface="Calibri"/>
              </a:rPr>
              <a:t> </a:t>
            </a:r>
            <a:r>
              <a:rPr sz="2000" spc="-12" dirty="0">
                <a:cs typeface="Calibri"/>
              </a:rPr>
              <a:t>software</a:t>
            </a:r>
            <a:endParaRPr sz="2000" dirty="0">
              <a:cs typeface="Calibri"/>
            </a:endParaRPr>
          </a:p>
          <a:p>
            <a:pPr marL="1163593" indent="-357237">
              <a:spcBef>
                <a:spcPts val="717"/>
              </a:spcBef>
              <a:buFont typeface="Wingdings"/>
              <a:buChar char=""/>
              <a:tabLst>
                <a:tab pos="1164386" algn="l"/>
              </a:tabLst>
            </a:pPr>
            <a:r>
              <a:rPr sz="2000" spc="-12" dirty="0">
                <a:cs typeface="Calibri"/>
              </a:rPr>
              <a:t>How convenient </a:t>
            </a:r>
            <a:r>
              <a:rPr sz="2000" spc="-6" dirty="0">
                <a:cs typeface="Calibri"/>
              </a:rPr>
              <a:t>is the </a:t>
            </a:r>
            <a:r>
              <a:rPr sz="2000" spc="-12" dirty="0">
                <a:cs typeface="Calibri"/>
              </a:rPr>
              <a:t>software to </a:t>
            </a:r>
            <a:r>
              <a:rPr sz="2000" spc="-6" dirty="0">
                <a:cs typeface="Calibri"/>
              </a:rPr>
              <a:t>end</a:t>
            </a:r>
            <a:r>
              <a:rPr sz="2000" spc="87" dirty="0">
                <a:cs typeface="Calibri"/>
              </a:rPr>
              <a:t> </a:t>
            </a:r>
            <a:r>
              <a:rPr sz="2000" spc="-12" dirty="0">
                <a:cs typeface="Calibri"/>
              </a:rPr>
              <a:t>user</a:t>
            </a:r>
            <a:endParaRPr sz="2000" dirty="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half" idx="1"/>
          </p:nvPr>
        </p:nvSpPr>
        <p:spPr>
          <a:xfrm>
            <a:off x="528216" y="1371600"/>
            <a:ext cx="10619810" cy="4572241"/>
          </a:xfrm>
        </p:spPr>
        <p:txBody>
          <a:bodyPr/>
          <a:lstStyle/>
          <a:p>
            <a:pPr>
              <a:spcBef>
                <a:spcPts val="1200"/>
              </a:spcBef>
            </a:pPr>
            <a:r>
              <a:rPr lang="en-US" dirty="0" smtClean="0"/>
              <a:t>Ensures that the technical and "housekeeping" functions of the system works</a:t>
            </a:r>
          </a:p>
          <a:p>
            <a:pPr>
              <a:spcBef>
                <a:spcPts val="1200"/>
              </a:spcBef>
            </a:pPr>
            <a:r>
              <a:rPr lang="en-US" dirty="0" smtClean="0"/>
              <a:t>Designed to verify that the system is structurally sound and can perform the intended tasks</a:t>
            </a:r>
          </a:p>
          <a:p>
            <a:pPr>
              <a:spcBef>
                <a:spcPts val="1200"/>
              </a:spcBef>
            </a:pPr>
            <a:r>
              <a:rPr lang="en-US" dirty="0" smtClean="0"/>
              <a:t>Categories:</a:t>
            </a:r>
          </a:p>
          <a:p>
            <a:pPr lvl="1">
              <a:spcBef>
                <a:spcPts val="1200"/>
              </a:spcBef>
            </a:pPr>
            <a:endParaRPr lang="en-US" dirty="0" smtClean="0"/>
          </a:p>
          <a:p>
            <a:pPr>
              <a:spcBef>
                <a:spcPts val="1200"/>
              </a:spcBef>
            </a:pPr>
            <a:endParaRPr lang="en-US" dirty="0" smtClean="0"/>
          </a:p>
          <a:p>
            <a:pPr>
              <a:spcBef>
                <a:spcPts val="1200"/>
              </a:spcBef>
            </a:pPr>
            <a:endParaRPr lang="en-US" dirty="0"/>
          </a:p>
        </p:txBody>
      </p:sp>
      <p:sp>
        <p:nvSpPr>
          <p:cNvPr id="2" name="Title 1"/>
          <p:cNvSpPr>
            <a:spLocks noGrp="1"/>
          </p:cNvSpPr>
          <p:nvPr>
            <p:ph type="title"/>
          </p:nvPr>
        </p:nvSpPr>
        <p:spPr/>
        <p:txBody>
          <a:bodyPr/>
          <a:lstStyle/>
          <a:p>
            <a:r>
              <a:rPr lang="en-US" dirty="0" smtClean="0"/>
              <a:t>STRUCTURAL TESTING</a:t>
            </a:r>
            <a:br>
              <a:rPr lang="en-US" dirty="0" smtClean="0"/>
            </a:br>
            <a:endParaRPr lang="en-US" dirty="0"/>
          </a:p>
        </p:txBody>
      </p:sp>
      <p:graphicFrame>
        <p:nvGraphicFramePr>
          <p:cNvPr id="4" name="Diagram 3"/>
          <p:cNvGraphicFramePr/>
          <p:nvPr/>
        </p:nvGraphicFramePr>
        <p:xfrm>
          <a:off x="1674812" y="2930172"/>
          <a:ext cx="8839200" cy="3775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C84A1A4-3EDE-4973-B274-8B9EF41EFB9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5E57B4F9-3732-4025-97E3-6F22F27BC87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CB698D4-D666-4502-BE6D-74E4FED5EC9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6C7F9D4A-98F6-4FAB-9FF0-572C44E792E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FDF853CF-1BE1-4181-A011-E5413FDC2EED}"/>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FF01000F-F14E-487C-B1E6-69D5BEE6B32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A3F16B74-6AD2-4784-878F-6CAC83BCB79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AND RECOVERY TESTING</a:t>
            </a:r>
            <a:br>
              <a:rPr lang="en-US" dirty="0" smtClean="0"/>
            </a:br>
            <a:endParaRPr lang="en-US" dirty="0"/>
          </a:p>
        </p:txBody>
      </p:sp>
      <p:sp>
        <p:nvSpPr>
          <p:cNvPr id="11" name="object 9"/>
          <p:cNvSpPr txBox="1"/>
          <p:nvPr/>
        </p:nvSpPr>
        <p:spPr>
          <a:xfrm>
            <a:off x="989012" y="1295400"/>
            <a:ext cx="6602280" cy="923330"/>
          </a:xfrm>
          <a:prstGeom prst="rect">
            <a:avLst/>
          </a:prstGeom>
          <a:solidFill>
            <a:srgbClr val="004264"/>
          </a:solidFill>
        </p:spPr>
        <p:txBody>
          <a:bodyPr vert="horz" wrap="square" lIns="0" tIns="0" rIns="0" bIns="0" rtlCol="0">
            <a:spAutoFit/>
          </a:bodyPr>
          <a:lstStyle/>
          <a:p>
            <a:endParaRPr lang="en-US" sz="2000" b="1" spc="-6" dirty="0" smtClean="0">
              <a:solidFill>
                <a:srgbClr val="FFFFFF"/>
              </a:solidFill>
              <a:cs typeface="Calibri"/>
            </a:endParaRPr>
          </a:p>
          <a:p>
            <a:pPr algn="ctr"/>
            <a:r>
              <a:rPr lang="en-US" sz="2000" b="1" spc="-6" dirty="0" smtClean="0">
                <a:solidFill>
                  <a:srgbClr val="FFFFFF"/>
                </a:solidFill>
                <a:cs typeface="Calibri"/>
              </a:rPr>
              <a:t>Recovery </a:t>
            </a:r>
            <a:r>
              <a:rPr lang="en-US" sz="2000" spc="-6" dirty="0" smtClean="0">
                <a:solidFill>
                  <a:srgbClr val="FFFFFF"/>
                </a:solidFill>
                <a:cs typeface="Calibri"/>
              </a:rPr>
              <a:t>is the ability of an application to be restarted after</a:t>
            </a:r>
            <a:r>
              <a:rPr lang="en-US" sz="2000" spc="-75" dirty="0" smtClean="0">
                <a:solidFill>
                  <a:srgbClr val="FFFFFF"/>
                </a:solidFill>
                <a:cs typeface="Calibri"/>
              </a:rPr>
              <a:t> </a:t>
            </a:r>
            <a:r>
              <a:rPr lang="en-US" sz="2000" spc="-6" dirty="0" smtClean="0">
                <a:solidFill>
                  <a:srgbClr val="FFFFFF"/>
                </a:solidFill>
                <a:cs typeface="Calibri"/>
              </a:rPr>
              <a:t>failure.</a:t>
            </a:r>
          </a:p>
          <a:p>
            <a:endParaRPr lang="en-US" sz="2000" dirty="0" smtClean="0">
              <a:cs typeface="Calibri"/>
            </a:endParaRPr>
          </a:p>
        </p:txBody>
      </p:sp>
      <p:sp>
        <p:nvSpPr>
          <p:cNvPr id="12" name="object 13"/>
          <p:cNvSpPr txBox="1"/>
          <p:nvPr/>
        </p:nvSpPr>
        <p:spPr>
          <a:xfrm>
            <a:off x="2894012" y="2209800"/>
            <a:ext cx="8458200" cy="1509742"/>
          </a:xfrm>
          <a:prstGeom prst="rect">
            <a:avLst/>
          </a:prstGeom>
          <a:solidFill>
            <a:srgbClr val="7E7E7E"/>
          </a:solidFill>
        </p:spPr>
        <p:txBody>
          <a:bodyPr vert="horz" wrap="square" lIns="0" tIns="136241" rIns="0" bIns="0" rtlCol="0">
            <a:spAutoFit/>
          </a:bodyPr>
          <a:lstStyle/>
          <a:p>
            <a:pPr marL="163964" marR="160004" indent="-792" algn="ctr">
              <a:spcBef>
                <a:spcPts val="1073"/>
              </a:spcBef>
            </a:pPr>
            <a:r>
              <a:rPr sz="2000" spc="-6" dirty="0">
                <a:solidFill>
                  <a:srgbClr val="FFFFFF"/>
                </a:solidFill>
                <a:cs typeface="Calibri"/>
              </a:rPr>
              <a:t>The </a:t>
            </a:r>
            <a:r>
              <a:rPr sz="2000" spc="-12" dirty="0">
                <a:solidFill>
                  <a:srgbClr val="FFFFFF"/>
                </a:solidFill>
                <a:cs typeface="Calibri"/>
              </a:rPr>
              <a:t>process </a:t>
            </a:r>
            <a:r>
              <a:rPr sz="2000" spc="-6" dirty="0">
                <a:solidFill>
                  <a:srgbClr val="FFFFFF"/>
                </a:solidFill>
                <a:cs typeface="Calibri"/>
              </a:rPr>
              <a:t>usually </a:t>
            </a:r>
            <a:r>
              <a:rPr sz="2000" spc="-12" dirty="0">
                <a:solidFill>
                  <a:srgbClr val="FFFFFF"/>
                </a:solidFill>
                <a:cs typeface="Calibri"/>
              </a:rPr>
              <a:t>involves </a:t>
            </a:r>
            <a:r>
              <a:rPr sz="2000" spc="-6" dirty="0">
                <a:solidFill>
                  <a:srgbClr val="FFFFFF"/>
                </a:solidFill>
                <a:cs typeface="Calibri"/>
              </a:rPr>
              <a:t>backing up </a:t>
            </a:r>
            <a:r>
              <a:rPr sz="2000" dirty="0">
                <a:solidFill>
                  <a:srgbClr val="FFFFFF"/>
                </a:solidFill>
                <a:cs typeface="Calibri"/>
              </a:rPr>
              <a:t>to </a:t>
            </a:r>
            <a:r>
              <a:rPr sz="2000" spc="-6" dirty="0">
                <a:solidFill>
                  <a:srgbClr val="FFFFFF"/>
                </a:solidFill>
                <a:cs typeface="Calibri"/>
              </a:rPr>
              <a:t>a point in </a:t>
            </a:r>
            <a:r>
              <a:rPr sz="2000" spc="-12" dirty="0" smtClean="0">
                <a:solidFill>
                  <a:srgbClr val="FFFFFF"/>
                </a:solidFill>
                <a:cs typeface="Calibri"/>
              </a:rPr>
              <a:t>the</a:t>
            </a:r>
            <a:r>
              <a:rPr lang="en-US" sz="2000" spc="-12" dirty="0" smtClean="0">
                <a:solidFill>
                  <a:srgbClr val="FFFFFF"/>
                </a:solidFill>
                <a:cs typeface="Calibri"/>
              </a:rPr>
              <a:t> </a:t>
            </a:r>
            <a:r>
              <a:rPr sz="2000" spc="-6" dirty="0" smtClean="0">
                <a:solidFill>
                  <a:srgbClr val="FFFFFF"/>
                </a:solidFill>
                <a:cs typeface="Calibri"/>
              </a:rPr>
              <a:t>processing </a:t>
            </a:r>
            <a:r>
              <a:rPr sz="2000" spc="-6" dirty="0">
                <a:solidFill>
                  <a:srgbClr val="FFFFFF"/>
                </a:solidFill>
                <a:cs typeface="Calibri"/>
              </a:rPr>
              <a:t>cycle where the integrity of the </a:t>
            </a:r>
            <a:r>
              <a:rPr sz="2000" spc="-12" dirty="0">
                <a:solidFill>
                  <a:srgbClr val="FFFFFF"/>
                </a:solidFill>
                <a:cs typeface="Calibri"/>
              </a:rPr>
              <a:t>system </a:t>
            </a:r>
            <a:r>
              <a:rPr sz="2000" spc="-6" dirty="0" smtClean="0">
                <a:solidFill>
                  <a:srgbClr val="FFFFFF"/>
                </a:solidFill>
                <a:cs typeface="Calibri"/>
              </a:rPr>
              <a:t>is</a:t>
            </a:r>
            <a:r>
              <a:rPr lang="en-US" sz="2000" spc="-6" dirty="0" smtClean="0">
                <a:solidFill>
                  <a:srgbClr val="FFFFFF"/>
                </a:solidFill>
                <a:cs typeface="Calibri"/>
              </a:rPr>
              <a:t> </a:t>
            </a:r>
            <a:r>
              <a:rPr sz="2000" spc="-6" dirty="0" smtClean="0">
                <a:solidFill>
                  <a:srgbClr val="FFFFFF"/>
                </a:solidFill>
                <a:cs typeface="Calibri"/>
              </a:rPr>
              <a:t>assured </a:t>
            </a:r>
            <a:r>
              <a:rPr sz="2000" spc="-6" dirty="0">
                <a:solidFill>
                  <a:srgbClr val="FFFFFF"/>
                </a:solidFill>
                <a:cs typeface="Calibri"/>
              </a:rPr>
              <a:t>and then re-processing the transactions past </a:t>
            </a:r>
            <a:r>
              <a:rPr sz="2000" spc="-6" dirty="0" smtClean="0">
                <a:solidFill>
                  <a:srgbClr val="FFFFFF"/>
                </a:solidFill>
                <a:cs typeface="Calibri"/>
              </a:rPr>
              <a:t>the</a:t>
            </a:r>
            <a:r>
              <a:rPr lang="en-US" sz="2000" spc="-6" dirty="0" smtClean="0">
                <a:solidFill>
                  <a:srgbClr val="FFFFFF"/>
                </a:solidFill>
                <a:cs typeface="Calibri"/>
              </a:rPr>
              <a:t> </a:t>
            </a:r>
            <a:r>
              <a:rPr sz="2000" spc="-6" dirty="0" smtClean="0">
                <a:solidFill>
                  <a:srgbClr val="FFFFFF"/>
                </a:solidFill>
                <a:cs typeface="Calibri"/>
              </a:rPr>
              <a:t>original </a:t>
            </a:r>
            <a:r>
              <a:rPr sz="2000" spc="-6" dirty="0">
                <a:solidFill>
                  <a:srgbClr val="FFFFFF"/>
                </a:solidFill>
                <a:cs typeface="Calibri"/>
              </a:rPr>
              <a:t>point of</a:t>
            </a:r>
            <a:r>
              <a:rPr sz="2000" spc="-81" dirty="0">
                <a:solidFill>
                  <a:srgbClr val="FFFFFF"/>
                </a:solidFill>
                <a:cs typeface="Calibri"/>
              </a:rPr>
              <a:t> </a:t>
            </a:r>
            <a:r>
              <a:rPr sz="2000" spc="-6" dirty="0">
                <a:solidFill>
                  <a:srgbClr val="FFFFFF"/>
                </a:solidFill>
                <a:cs typeface="Calibri"/>
              </a:rPr>
              <a:t>failure</a:t>
            </a:r>
            <a:r>
              <a:rPr sz="2000" spc="-6" dirty="0" smtClean="0">
                <a:solidFill>
                  <a:srgbClr val="FFFFFF"/>
                </a:solidFill>
                <a:cs typeface="Calibri"/>
              </a:rPr>
              <a:t>.</a:t>
            </a:r>
            <a:endParaRPr lang="en-US" sz="2000" spc="-6" dirty="0" smtClean="0">
              <a:solidFill>
                <a:srgbClr val="FFFFFF"/>
              </a:solidFill>
              <a:cs typeface="Calibri"/>
            </a:endParaRPr>
          </a:p>
          <a:p>
            <a:pPr marL="163964" marR="160004" indent="-792" algn="ctr">
              <a:spcBef>
                <a:spcPts val="1073"/>
              </a:spcBef>
            </a:pPr>
            <a:endParaRPr sz="2000" dirty="0">
              <a:cs typeface="Calibri"/>
            </a:endParaRPr>
          </a:p>
        </p:txBody>
      </p:sp>
      <p:sp>
        <p:nvSpPr>
          <p:cNvPr id="13" name="object 17"/>
          <p:cNvSpPr txBox="1"/>
          <p:nvPr/>
        </p:nvSpPr>
        <p:spPr>
          <a:xfrm>
            <a:off x="1065212" y="3763619"/>
            <a:ext cx="9220200" cy="1667123"/>
          </a:xfrm>
          <a:prstGeom prst="rect">
            <a:avLst/>
          </a:prstGeom>
          <a:solidFill>
            <a:srgbClr val="009900"/>
          </a:solidFill>
        </p:spPr>
        <p:txBody>
          <a:bodyPr vert="horz" wrap="square" lIns="0" tIns="0" rIns="0" bIns="0" rtlCol="0">
            <a:spAutoFit/>
          </a:bodyPr>
          <a:lstStyle/>
          <a:p>
            <a:pPr algn="ctr">
              <a:lnSpc>
                <a:spcPts val="2277"/>
              </a:lnSpc>
            </a:pPr>
            <a:endParaRPr lang="en-US" sz="600" spc="-6" dirty="0" smtClean="0">
              <a:solidFill>
                <a:srgbClr val="FFFFFF"/>
              </a:solidFill>
              <a:cs typeface="Calibri"/>
            </a:endParaRPr>
          </a:p>
          <a:p>
            <a:pPr algn="ctr">
              <a:lnSpc>
                <a:spcPts val="2277"/>
              </a:lnSpc>
            </a:pPr>
            <a:r>
              <a:rPr sz="2000" spc="-6" dirty="0" smtClean="0">
                <a:solidFill>
                  <a:srgbClr val="FFFFFF"/>
                </a:solidFill>
                <a:cs typeface="Calibri"/>
              </a:rPr>
              <a:t>The </a:t>
            </a:r>
            <a:r>
              <a:rPr sz="2000" spc="-6" dirty="0">
                <a:solidFill>
                  <a:srgbClr val="FFFFFF"/>
                </a:solidFill>
                <a:cs typeface="Calibri"/>
              </a:rPr>
              <a:t>nature of the application, the volume of</a:t>
            </a:r>
            <a:r>
              <a:rPr sz="2000" dirty="0">
                <a:solidFill>
                  <a:srgbClr val="FFFFFF"/>
                </a:solidFill>
                <a:cs typeface="Calibri"/>
              </a:rPr>
              <a:t> </a:t>
            </a:r>
            <a:r>
              <a:rPr sz="2000" spc="-6" dirty="0">
                <a:solidFill>
                  <a:srgbClr val="FFFFFF"/>
                </a:solidFill>
                <a:cs typeface="Calibri"/>
              </a:rPr>
              <a:t>transactions,</a:t>
            </a:r>
            <a:endParaRPr sz="2000" dirty="0">
              <a:cs typeface="Calibri"/>
            </a:endParaRPr>
          </a:p>
          <a:p>
            <a:pPr marL="144954" marR="140202" indent="-3960" algn="ctr"/>
            <a:r>
              <a:rPr sz="2000" spc="-6" dirty="0">
                <a:solidFill>
                  <a:srgbClr val="FFFFFF"/>
                </a:solidFill>
                <a:cs typeface="Calibri"/>
              </a:rPr>
              <a:t>the internal design of the application to handle a </a:t>
            </a:r>
            <a:r>
              <a:rPr sz="2000" spc="-6" dirty="0" smtClean="0">
                <a:solidFill>
                  <a:srgbClr val="FFFFFF"/>
                </a:solidFill>
                <a:cs typeface="Calibri"/>
              </a:rPr>
              <a:t>restart</a:t>
            </a:r>
            <a:r>
              <a:rPr lang="en-US" sz="2000" spc="-6" dirty="0" smtClean="0">
                <a:solidFill>
                  <a:srgbClr val="FFFFFF"/>
                </a:solidFill>
                <a:cs typeface="Calibri"/>
              </a:rPr>
              <a:t> </a:t>
            </a:r>
            <a:r>
              <a:rPr sz="2000" spc="-6" dirty="0" smtClean="0">
                <a:solidFill>
                  <a:srgbClr val="FFFFFF"/>
                </a:solidFill>
                <a:cs typeface="Calibri"/>
              </a:rPr>
              <a:t>process</a:t>
            </a:r>
            <a:r>
              <a:rPr sz="2000" spc="-6" dirty="0">
                <a:solidFill>
                  <a:srgbClr val="FFFFFF"/>
                </a:solidFill>
                <a:cs typeface="Calibri"/>
              </a:rPr>
              <a:t>, the skill level of the people involved in </a:t>
            </a:r>
            <a:r>
              <a:rPr sz="2000" spc="-6" dirty="0" smtClean="0">
                <a:solidFill>
                  <a:srgbClr val="FFFFFF"/>
                </a:solidFill>
                <a:cs typeface="Calibri"/>
              </a:rPr>
              <a:t>the</a:t>
            </a:r>
            <a:r>
              <a:rPr lang="en-US" sz="2000" spc="-6" dirty="0" smtClean="0">
                <a:solidFill>
                  <a:srgbClr val="FFFFFF"/>
                </a:solidFill>
                <a:cs typeface="Calibri"/>
              </a:rPr>
              <a:t> </a:t>
            </a:r>
            <a:r>
              <a:rPr sz="2000" spc="-12" dirty="0" smtClean="0">
                <a:solidFill>
                  <a:srgbClr val="FFFFFF"/>
                </a:solidFill>
                <a:cs typeface="Calibri"/>
              </a:rPr>
              <a:t>recovery </a:t>
            </a:r>
            <a:r>
              <a:rPr sz="2000" spc="-6" dirty="0">
                <a:solidFill>
                  <a:srgbClr val="FFFFFF"/>
                </a:solidFill>
                <a:cs typeface="Calibri"/>
              </a:rPr>
              <a:t>procedures, documentation and tools </a:t>
            </a:r>
            <a:r>
              <a:rPr sz="2000" spc="-12" dirty="0">
                <a:solidFill>
                  <a:srgbClr val="FFFFFF"/>
                </a:solidFill>
                <a:cs typeface="Calibri"/>
              </a:rPr>
              <a:t>provided</a:t>
            </a:r>
            <a:r>
              <a:rPr sz="2000" spc="-12" dirty="0" smtClean="0">
                <a:solidFill>
                  <a:srgbClr val="FFFFFF"/>
                </a:solidFill>
                <a:cs typeface="Calibri"/>
              </a:rPr>
              <a:t>,</a:t>
            </a:r>
            <a:r>
              <a:rPr lang="en-US" sz="2000" spc="-12" dirty="0" smtClean="0">
                <a:solidFill>
                  <a:srgbClr val="FFFFFF"/>
                </a:solidFill>
                <a:cs typeface="Calibri"/>
              </a:rPr>
              <a:t> </a:t>
            </a:r>
            <a:r>
              <a:rPr sz="2000" dirty="0" smtClean="0">
                <a:solidFill>
                  <a:srgbClr val="FFFFFF"/>
                </a:solidFill>
                <a:cs typeface="Calibri"/>
              </a:rPr>
              <a:t>all </a:t>
            </a:r>
            <a:r>
              <a:rPr sz="2000" spc="-6" dirty="0">
                <a:solidFill>
                  <a:srgbClr val="FFFFFF"/>
                </a:solidFill>
                <a:cs typeface="Calibri"/>
              </a:rPr>
              <a:t>impact the </a:t>
            </a:r>
            <a:r>
              <a:rPr sz="2000" spc="-12" dirty="0">
                <a:solidFill>
                  <a:srgbClr val="FFFFFF"/>
                </a:solidFill>
                <a:cs typeface="Calibri"/>
              </a:rPr>
              <a:t>recovery</a:t>
            </a:r>
            <a:r>
              <a:rPr sz="2000" spc="-19" dirty="0">
                <a:solidFill>
                  <a:srgbClr val="FFFFFF"/>
                </a:solidFill>
                <a:cs typeface="Calibri"/>
              </a:rPr>
              <a:t> </a:t>
            </a:r>
            <a:r>
              <a:rPr sz="2000" spc="-6" dirty="0">
                <a:solidFill>
                  <a:srgbClr val="FFFFFF"/>
                </a:solidFill>
                <a:cs typeface="Calibri"/>
              </a:rPr>
              <a:t>process</a:t>
            </a:r>
            <a:r>
              <a:rPr sz="2000" spc="-6" dirty="0" smtClean="0">
                <a:solidFill>
                  <a:srgbClr val="FFFFFF"/>
                </a:solidFill>
                <a:cs typeface="Calibri"/>
              </a:rPr>
              <a:t>.</a:t>
            </a:r>
            <a:endParaRPr lang="en-US" sz="2000" spc="-6" dirty="0" smtClean="0">
              <a:solidFill>
                <a:srgbClr val="FFFFFF"/>
              </a:solidFill>
              <a:cs typeface="Calibri"/>
            </a:endParaRPr>
          </a:p>
          <a:p>
            <a:pPr marL="144954" marR="140202" indent="-3960" algn="ctr"/>
            <a:endParaRPr sz="1000" dirty="0">
              <a:cs typeface="Calibri"/>
            </a:endParaRPr>
          </a:p>
        </p:txBody>
      </p:sp>
      <p:sp>
        <p:nvSpPr>
          <p:cNvPr id="14" name="object 21"/>
          <p:cNvSpPr/>
          <p:nvPr/>
        </p:nvSpPr>
        <p:spPr>
          <a:xfrm>
            <a:off x="1846280" y="5610477"/>
            <a:ext cx="9277332" cy="942723"/>
          </a:xfrm>
          <a:custGeom>
            <a:avLst/>
            <a:gdLst/>
            <a:ahLst/>
            <a:cxnLst/>
            <a:rect l="l" t="t" r="r" b="b"/>
            <a:pathLst>
              <a:path w="7775575" h="1283335">
                <a:moveTo>
                  <a:pt x="0" y="1283208"/>
                </a:moveTo>
                <a:lnTo>
                  <a:pt x="7775448" y="1283208"/>
                </a:lnTo>
                <a:lnTo>
                  <a:pt x="7775448" y="0"/>
                </a:lnTo>
                <a:lnTo>
                  <a:pt x="0" y="0"/>
                </a:lnTo>
                <a:lnTo>
                  <a:pt x="0" y="1283208"/>
                </a:lnTo>
                <a:close/>
              </a:path>
            </a:pathLst>
          </a:custGeom>
          <a:noFill/>
        </p:spPr>
        <p:txBody>
          <a:bodyPr wrap="square" lIns="0" tIns="0" rIns="0" bIns="0" rtlCol="0"/>
          <a:lstStyle/>
          <a:p>
            <a:pPr marL="1163593" indent="-357237">
              <a:spcBef>
                <a:spcPts val="649"/>
              </a:spcBef>
              <a:buFont typeface="Wingdings"/>
              <a:buChar char=""/>
              <a:tabLst>
                <a:tab pos="1164386" algn="l"/>
              </a:tabLst>
            </a:pPr>
            <a:r>
              <a:rPr lang="en-US" sz="2000" spc="-12" dirty="0" smtClean="0">
                <a:cs typeface="Calibri"/>
              </a:rPr>
              <a:t>Backup </a:t>
            </a:r>
            <a:r>
              <a:rPr lang="en-US" sz="2000" spc="-6" dirty="0" smtClean="0">
                <a:cs typeface="Calibri"/>
              </a:rPr>
              <a:t>and </a:t>
            </a:r>
            <a:r>
              <a:rPr lang="en-US" sz="2000" spc="-19" dirty="0" smtClean="0">
                <a:cs typeface="Calibri"/>
              </a:rPr>
              <a:t>recovery </a:t>
            </a:r>
            <a:r>
              <a:rPr lang="en-US" sz="2000" spc="-6" dirty="0" smtClean="0">
                <a:cs typeface="Calibri"/>
              </a:rPr>
              <a:t>will be </a:t>
            </a:r>
            <a:r>
              <a:rPr lang="en-US" sz="2000" spc="-12" dirty="0" smtClean="0">
                <a:cs typeface="Calibri"/>
              </a:rPr>
              <a:t>tested by </a:t>
            </a:r>
            <a:r>
              <a:rPr lang="en-US" sz="2000" spc="-6" dirty="0" smtClean="0">
                <a:cs typeface="Calibri"/>
              </a:rPr>
              <a:t>halting the machine </a:t>
            </a:r>
            <a:r>
              <a:rPr lang="en-US" sz="2000" spc="-12" dirty="0" smtClean="0">
                <a:cs typeface="Calibri"/>
              </a:rPr>
              <a:t>during</a:t>
            </a:r>
            <a:r>
              <a:rPr lang="en-US" sz="2000" spc="150" dirty="0" smtClean="0">
                <a:cs typeface="Calibri"/>
              </a:rPr>
              <a:t> </a:t>
            </a:r>
            <a:r>
              <a:rPr lang="en-US" sz="2000" spc="-6" dirty="0" smtClean="0">
                <a:cs typeface="Calibri"/>
              </a:rPr>
              <a:t>stand-alone time and then </a:t>
            </a:r>
            <a:r>
              <a:rPr lang="en-US" sz="2000" spc="-12" dirty="0" smtClean="0">
                <a:cs typeface="Calibri"/>
              </a:rPr>
              <a:t>following </a:t>
            </a:r>
            <a:r>
              <a:rPr lang="en-US" sz="2000" spc="-6" dirty="0" smtClean="0">
                <a:cs typeface="Calibri"/>
              </a:rPr>
              <a:t>the </a:t>
            </a:r>
            <a:r>
              <a:rPr lang="en-US" sz="2000" spc="-19" dirty="0" smtClean="0">
                <a:cs typeface="Calibri"/>
              </a:rPr>
              <a:t>recovery</a:t>
            </a:r>
            <a:r>
              <a:rPr lang="en-US" sz="2000" spc="106" dirty="0" smtClean="0">
                <a:cs typeface="Calibri"/>
              </a:rPr>
              <a:t> </a:t>
            </a:r>
            <a:r>
              <a:rPr lang="en-US" sz="2000" spc="-12" dirty="0" smtClean="0">
                <a:cs typeface="Calibri"/>
              </a:rPr>
              <a:t>procedures.</a:t>
            </a:r>
            <a:endParaRPr lang="en-US" sz="2000" dirty="0">
              <a:cs typeface="Calibri"/>
            </a:endParaRPr>
          </a:p>
        </p:txBody>
      </p:sp>
      <p:sp>
        <p:nvSpPr>
          <p:cNvPr id="15" name="object 22"/>
          <p:cNvSpPr/>
          <p:nvPr/>
        </p:nvSpPr>
        <p:spPr>
          <a:xfrm>
            <a:off x="760412" y="5334000"/>
            <a:ext cx="1866278" cy="1290040"/>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pPr>
              <a:spcBef>
                <a:spcPts val="1200"/>
              </a:spcBef>
            </a:pPr>
            <a:r>
              <a:rPr lang="en-US" dirty="0" smtClean="0"/>
              <a:t>Operational situations may occur which result in major outages or disasters.</a:t>
            </a:r>
          </a:p>
          <a:p>
            <a:pPr>
              <a:spcBef>
                <a:spcPts val="1200"/>
              </a:spcBef>
            </a:pPr>
            <a:r>
              <a:rPr lang="en-US" dirty="0" smtClean="0"/>
              <a:t>Some applications are so crucial that special precautions need to be taken to minimize the effects of these situations and speed the recovery process. This is called contingency.</a:t>
            </a:r>
          </a:p>
          <a:p>
            <a:endParaRPr lang="en-US" dirty="0"/>
          </a:p>
        </p:txBody>
      </p:sp>
      <p:sp>
        <p:nvSpPr>
          <p:cNvPr id="2" name="Title 1"/>
          <p:cNvSpPr>
            <a:spLocks noGrp="1"/>
          </p:cNvSpPr>
          <p:nvPr>
            <p:ph type="title"/>
          </p:nvPr>
        </p:nvSpPr>
        <p:spPr/>
        <p:txBody>
          <a:bodyPr/>
          <a:lstStyle/>
          <a:p>
            <a:r>
              <a:rPr lang="en-US" dirty="0" smtClean="0"/>
              <a:t>CONTINGENCY TESTING</a:t>
            </a:r>
            <a:br>
              <a:rPr lang="en-US" dirty="0" smtClean="0"/>
            </a:br>
            <a:endParaRPr lang="en-US" dirty="0"/>
          </a:p>
        </p:txBody>
      </p:sp>
      <p:sp>
        <p:nvSpPr>
          <p:cNvPr id="41" name="object 15"/>
          <p:cNvSpPr txBox="1"/>
          <p:nvPr/>
        </p:nvSpPr>
        <p:spPr>
          <a:xfrm>
            <a:off x="3183688" y="59131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7" name="object 15"/>
          <p:cNvSpPr txBox="1"/>
          <p:nvPr/>
        </p:nvSpPr>
        <p:spPr>
          <a:xfrm>
            <a:off x="4343286" y="49697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13" name="object 20"/>
          <p:cNvSpPr/>
          <p:nvPr/>
        </p:nvSpPr>
        <p:spPr>
          <a:xfrm>
            <a:off x="303212" y="3962400"/>
            <a:ext cx="1866281" cy="1290065"/>
          </a:xfrm>
          <a:prstGeom prst="rect">
            <a:avLst/>
          </a:prstGeom>
          <a:blipFill>
            <a:blip r:embed="rId3" cstate="print"/>
            <a:stretch>
              <a:fillRect/>
            </a:stretch>
          </a:blipFill>
        </p:spPr>
        <p:txBody>
          <a:bodyPr wrap="square" lIns="0" tIns="0" rIns="0" bIns="0" rtlCol="0"/>
          <a:lstStyle/>
          <a:p>
            <a:endParaRPr dirty="0"/>
          </a:p>
        </p:txBody>
      </p:sp>
      <p:sp>
        <p:nvSpPr>
          <p:cNvPr id="14" name="object 21"/>
          <p:cNvSpPr txBox="1"/>
          <p:nvPr/>
        </p:nvSpPr>
        <p:spPr>
          <a:xfrm>
            <a:off x="1430446" y="3612932"/>
            <a:ext cx="10364733" cy="2041393"/>
          </a:xfrm>
          <a:prstGeom prst="rect">
            <a:avLst/>
          </a:prstGeom>
        </p:spPr>
        <p:txBody>
          <a:bodyPr vert="horz" wrap="square" lIns="0" tIns="15050" rIns="0" bIns="0" rtlCol="0">
            <a:spAutoFit/>
          </a:bodyPr>
          <a:lstStyle/>
          <a:p>
            <a:pPr marL="806357" marR="537835" algn="just">
              <a:spcBef>
                <a:spcPts val="119"/>
              </a:spcBef>
            </a:pPr>
            <a:r>
              <a:rPr sz="2000" spc="-6" dirty="0">
                <a:cs typeface="Calibri"/>
              </a:rPr>
              <a:t>Risk </a:t>
            </a:r>
            <a:r>
              <a:rPr sz="2000" spc="-12" dirty="0">
                <a:cs typeface="Calibri"/>
              </a:rPr>
              <a:t>server overload </a:t>
            </a:r>
            <a:r>
              <a:rPr sz="2000" spc="-6" dirty="0">
                <a:cs typeface="Calibri"/>
              </a:rPr>
              <a:t>(denial of service): The online </a:t>
            </a:r>
            <a:r>
              <a:rPr sz="2000" spc="-12" dirty="0">
                <a:cs typeface="Calibri"/>
              </a:rPr>
              <a:t>reservation </a:t>
            </a:r>
            <a:r>
              <a:rPr sz="2000" spc="-19" dirty="0">
                <a:cs typeface="Calibri"/>
              </a:rPr>
              <a:t>system </a:t>
            </a:r>
            <a:r>
              <a:rPr sz="2000" spc="-12">
                <a:cs typeface="Calibri"/>
              </a:rPr>
              <a:t>can </a:t>
            </a:r>
            <a:r>
              <a:rPr sz="2000" spc="-6" smtClean="0">
                <a:cs typeface="Calibri"/>
              </a:rPr>
              <a:t>handle</a:t>
            </a:r>
            <a:r>
              <a:rPr lang="en-US" sz="2000" spc="-6" dirty="0" smtClean="0">
                <a:cs typeface="Calibri"/>
              </a:rPr>
              <a:t> </a:t>
            </a:r>
            <a:r>
              <a:rPr sz="2000" spc="-6" smtClean="0">
                <a:cs typeface="Calibri"/>
              </a:rPr>
              <a:t>only </a:t>
            </a:r>
            <a:r>
              <a:rPr sz="2000" spc="-12" dirty="0">
                <a:cs typeface="Calibri"/>
              </a:rPr>
              <a:t>500 </a:t>
            </a:r>
            <a:r>
              <a:rPr sz="2000" spc="-19" dirty="0">
                <a:cs typeface="Calibri"/>
              </a:rPr>
              <a:t>users </a:t>
            </a:r>
            <a:r>
              <a:rPr sz="2000" spc="-12" dirty="0">
                <a:cs typeface="Calibri"/>
              </a:rPr>
              <a:t>at one </a:t>
            </a:r>
            <a:r>
              <a:rPr sz="2000" spc="-6" dirty="0">
                <a:cs typeface="Calibri"/>
              </a:rPr>
              <a:t>time, </a:t>
            </a:r>
            <a:r>
              <a:rPr sz="2000" spc="-19" dirty="0">
                <a:cs typeface="Calibri"/>
              </a:rPr>
              <a:t>more </a:t>
            </a:r>
            <a:r>
              <a:rPr sz="2000" spc="-6" dirty="0">
                <a:cs typeface="Calibri"/>
              </a:rPr>
              <a:t>than </a:t>
            </a:r>
            <a:r>
              <a:rPr sz="2000" spc="-12" dirty="0">
                <a:cs typeface="Calibri"/>
              </a:rPr>
              <a:t>500 </a:t>
            </a:r>
            <a:r>
              <a:rPr sz="2000" spc="-19" dirty="0">
                <a:cs typeface="Calibri"/>
              </a:rPr>
              <a:t>users </a:t>
            </a:r>
            <a:r>
              <a:rPr sz="2000" spc="-12" dirty="0">
                <a:cs typeface="Calibri"/>
              </a:rPr>
              <a:t>attempting to </a:t>
            </a:r>
            <a:r>
              <a:rPr sz="2000" spc="-6" dirty="0">
                <a:cs typeface="Calibri"/>
              </a:rPr>
              <a:t>access </a:t>
            </a:r>
            <a:r>
              <a:rPr sz="2000" spc="-6">
                <a:cs typeface="Calibri"/>
              </a:rPr>
              <a:t>the </a:t>
            </a:r>
            <a:r>
              <a:rPr sz="2000" spc="-19" smtClean="0">
                <a:cs typeface="Calibri"/>
              </a:rPr>
              <a:t>system</a:t>
            </a:r>
            <a:r>
              <a:rPr lang="en-US" sz="2000" spc="-19" dirty="0" smtClean="0">
                <a:cs typeface="Calibri"/>
              </a:rPr>
              <a:t> </a:t>
            </a:r>
            <a:r>
              <a:rPr sz="2000" spc="-19" smtClean="0">
                <a:cs typeface="Calibri"/>
              </a:rPr>
              <a:t>may </a:t>
            </a:r>
            <a:r>
              <a:rPr sz="2000" spc="-12" dirty="0">
                <a:cs typeface="Calibri"/>
              </a:rPr>
              <a:t>result </a:t>
            </a:r>
            <a:r>
              <a:rPr sz="2000" spc="-6" dirty="0">
                <a:cs typeface="Calibri"/>
              </a:rPr>
              <a:t>in denial of</a:t>
            </a:r>
            <a:r>
              <a:rPr sz="2000" spc="-25" dirty="0">
                <a:cs typeface="Calibri"/>
              </a:rPr>
              <a:t> </a:t>
            </a:r>
            <a:r>
              <a:rPr sz="2000" spc="-6" dirty="0">
                <a:cs typeface="Calibri"/>
              </a:rPr>
              <a:t>service.</a:t>
            </a:r>
            <a:endParaRPr sz="2000" dirty="0">
              <a:cs typeface="Calibri"/>
            </a:endParaRPr>
          </a:p>
          <a:p>
            <a:pPr marL="1163593" marR="807941" indent="-357237">
              <a:spcBef>
                <a:spcPts val="717"/>
              </a:spcBef>
              <a:buFont typeface="Wingdings"/>
              <a:buChar char=""/>
              <a:tabLst>
                <a:tab pos="1164386" algn="l"/>
              </a:tabLst>
            </a:pPr>
            <a:r>
              <a:rPr sz="2000" b="1" spc="-6" dirty="0">
                <a:cs typeface="Calibri"/>
              </a:rPr>
              <a:t>Mitigation Plan: </a:t>
            </a:r>
            <a:r>
              <a:rPr sz="2000" spc="-6" dirty="0">
                <a:cs typeface="Calibri"/>
              </a:rPr>
              <a:t>An </a:t>
            </a:r>
            <a:r>
              <a:rPr sz="2000" spc="-25" dirty="0">
                <a:cs typeface="Calibri"/>
              </a:rPr>
              <a:t>extra </a:t>
            </a:r>
            <a:r>
              <a:rPr sz="2000" spc="-12" dirty="0">
                <a:cs typeface="Calibri"/>
              </a:rPr>
              <a:t>server to </a:t>
            </a:r>
            <a:r>
              <a:rPr sz="2000" spc="-6" dirty="0">
                <a:cs typeface="Calibri"/>
              </a:rPr>
              <a:t>be </a:t>
            </a:r>
            <a:r>
              <a:rPr sz="2000" spc="-12" dirty="0">
                <a:cs typeface="Calibri"/>
              </a:rPr>
              <a:t>maintained </a:t>
            </a:r>
            <a:r>
              <a:rPr sz="2000" spc="-6" dirty="0">
                <a:cs typeface="Calibri"/>
              </a:rPr>
              <a:t>so </a:t>
            </a:r>
            <a:r>
              <a:rPr sz="2000" spc="-12" dirty="0">
                <a:cs typeface="Calibri"/>
              </a:rPr>
              <a:t>that </a:t>
            </a:r>
            <a:r>
              <a:rPr sz="2000" spc="-6" dirty="0">
                <a:cs typeface="Calibri"/>
              </a:rPr>
              <a:t>it </a:t>
            </a:r>
            <a:r>
              <a:rPr sz="2000" spc="-12" dirty="0">
                <a:cs typeface="Calibri"/>
              </a:rPr>
              <a:t>could </a:t>
            </a:r>
            <a:r>
              <a:rPr sz="2000" spc="-12">
                <a:cs typeface="Calibri"/>
              </a:rPr>
              <a:t>share </a:t>
            </a:r>
            <a:r>
              <a:rPr sz="2000" spc="-12" smtClean="0">
                <a:cs typeface="Calibri"/>
              </a:rPr>
              <a:t>the</a:t>
            </a:r>
            <a:r>
              <a:rPr lang="en-US" sz="2000" spc="-12" dirty="0" smtClean="0">
                <a:cs typeface="Calibri"/>
              </a:rPr>
              <a:t> </a:t>
            </a:r>
            <a:r>
              <a:rPr sz="2000" spc="-19" smtClean="0">
                <a:cs typeface="Calibri"/>
              </a:rPr>
              <a:t>traffic </a:t>
            </a:r>
            <a:r>
              <a:rPr sz="2000" spc="-6" dirty="0">
                <a:cs typeface="Calibri"/>
              </a:rPr>
              <a:t>with the main</a:t>
            </a:r>
            <a:r>
              <a:rPr sz="2000" spc="-31" dirty="0">
                <a:cs typeface="Calibri"/>
              </a:rPr>
              <a:t> </a:t>
            </a:r>
            <a:r>
              <a:rPr sz="2000" spc="-37" dirty="0">
                <a:cs typeface="Calibri"/>
              </a:rPr>
              <a:t>server.</a:t>
            </a:r>
            <a:endParaRPr sz="2000" dirty="0">
              <a:cs typeface="Calibri"/>
            </a:endParaRPr>
          </a:p>
          <a:p>
            <a:pPr marL="1163593" marR="605164" indent="-357237">
              <a:spcBef>
                <a:spcPts val="717"/>
              </a:spcBef>
              <a:buFont typeface="Wingdings"/>
              <a:buChar char=""/>
              <a:tabLst>
                <a:tab pos="1164386" algn="l"/>
              </a:tabLst>
            </a:pPr>
            <a:r>
              <a:rPr sz="2000" b="1" spc="-12" dirty="0">
                <a:cs typeface="Calibri"/>
              </a:rPr>
              <a:t>Contingency </a:t>
            </a:r>
            <a:r>
              <a:rPr sz="2000" b="1" spc="-6" dirty="0">
                <a:cs typeface="Calibri"/>
              </a:rPr>
              <a:t>Plan: </a:t>
            </a:r>
            <a:r>
              <a:rPr sz="2000" spc="-6" dirty="0">
                <a:cs typeface="Calibri"/>
              </a:rPr>
              <a:t>On </a:t>
            </a:r>
            <a:r>
              <a:rPr sz="2000" spc="-19" dirty="0">
                <a:cs typeface="Calibri"/>
              </a:rPr>
              <a:t>failure </a:t>
            </a:r>
            <a:r>
              <a:rPr sz="2000" spc="-6" dirty="0">
                <a:cs typeface="Calibri"/>
              </a:rPr>
              <a:t>of the </a:t>
            </a:r>
            <a:r>
              <a:rPr sz="2000" spc="-12" dirty="0">
                <a:cs typeface="Calibri"/>
              </a:rPr>
              <a:t>two </a:t>
            </a:r>
            <a:r>
              <a:rPr sz="2000" spc="-19" dirty="0">
                <a:cs typeface="Calibri"/>
              </a:rPr>
              <a:t>servers </a:t>
            </a:r>
            <a:r>
              <a:rPr sz="2000" spc="-12" dirty="0">
                <a:cs typeface="Calibri"/>
              </a:rPr>
              <a:t>to </a:t>
            </a:r>
            <a:r>
              <a:rPr sz="2000" spc="-6" dirty="0">
                <a:cs typeface="Calibri"/>
              </a:rPr>
              <a:t>handle the load, </a:t>
            </a:r>
            <a:r>
              <a:rPr sz="2000" spc="-19">
                <a:cs typeface="Calibri"/>
              </a:rPr>
              <a:t>route </a:t>
            </a:r>
            <a:r>
              <a:rPr sz="2000" spc="-12" smtClean="0">
                <a:cs typeface="Calibri"/>
              </a:rPr>
              <a:t>any</a:t>
            </a:r>
            <a:r>
              <a:rPr lang="en-US" sz="2000" spc="-12" dirty="0" smtClean="0">
                <a:cs typeface="Calibri"/>
              </a:rPr>
              <a:t> </a:t>
            </a:r>
            <a:r>
              <a:rPr sz="2000" spc="-12" smtClean="0">
                <a:cs typeface="Calibri"/>
              </a:rPr>
              <a:t>new </a:t>
            </a:r>
            <a:r>
              <a:rPr sz="2000" spc="-12" dirty="0">
                <a:cs typeface="Calibri"/>
              </a:rPr>
              <a:t>user to </a:t>
            </a:r>
            <a:r>
              <a:rPr sz="2000" spc="-6" dirty="0">
                <a:cs typeface="Calibri"/>
              </a:rPr>
              <a:t>a </a:t>
            </a:r>
            <a:r>
              <a:rPr sz="2000" spc="-12" dirty="0">
                <a:cs typeface="Calibri"/>
              </a:rPr>
              <a:t>third server showing </a:t>
            </a:r>
            <a:r>
              <a:rPr sz="2000" spc="-6" dirty="0">
                <a:cs typeface="Calibri"/>
              </a:rPr>
              <a:t>a message </a:t>
            </a:r>
            <a:r>
              <a:rPr sz="2000" spc="-19" dirty="0">
                <a:cs typeface="Calibri"/>
              </a:rPr>
              <a:t>for </a:t>
            </a:r>
            <a:r>
              <a:rPr sz="2000" spc="-6" dirty="0">
                <a:cs typeface="Calibri"/>
              </a:rPr>
              <a:t>service </a:t>
            </a:r>
            <a:r>
              <a:rPr sz="2000" spc="-12" dirty="0">
                <a:cs typeface="Calibri"/>
              </a:rPr>
              <a:t>not</a:t>
            </a:r>
            <a:r>
              <a:rPr sz="2000" spc="312" dirty="0">
                <a:cs typeface="Calibri"/>
              </a:rPr>
              <a:t> </a:t>
            </a:r>
            <a:r>
              <a:rPr sz="2000" spc="-12" dirty="0">
                <a:cs typeface="Calibri"/>
              </a:rPr>
              <a:t>available.</a:t>
            </a:r>
            <a:endParaRPr sz="2000" dirty="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Overview of Testing Lifecycle</a:t>
            </a:r>
          </a:p>
          <a:p>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TESTING</a:t>
            </a:r>
          </a:p>
        </p:txBody>
      </p:sp>
      <p:sp>
        <p:nvSpPr>
          <p:cNvPr id="11" name="object 8"/>
          <p:cNvSpPr/>
          <p:nvPr/>
        </p:nvSpPr>
        <p:spPr>
          <a:xfrm>
            <a:off x="4093394" y="3625966"/>
            <a:ext cx="858018" cy="163198"/>
          </a:xfrm>
          <a:custGeom>
            <a:avLst/>
            <a:gdLst/>
            <a:ahLst/>
            <a:cxnLst/>
            <a:rect l="l" t="t" r="r" b="b"/>
            <a:pathLst>
              <a:path w="605154" h="196850">
                <a:moveTo>
                  <a:pt x="605027" y="196596"/>
                </a:moveTo>
                <a:lnTo>
                  <a:pt x="0" y="0"/>
                </a:lnTo>
              </a:path>
            </a:pathLst>
          </a:custGeom>
          <a:ln w="25400">
            <a:solidFill>
              <a:srgbClr val="2D75B6"/>
            </a:solidFill>
          </a:ln>
        </p:spPr>
        <p:txBody>
          <a:bodyPr wrap="square" lIns="0" tIns="0" rIns="0" bIns="0" rtlCol="0"/>
          <a:lstStyle/>
          <a:p>
            <a:endParaRPr dirty="0"/>
          </a:p>
        </p:txBody>
      </p:sp>
      <p:sp>
        <p:nvSpPr>
          <p:cNvPr id="12" name="object 9"/>
          <p:cNvSpPr/>
          <p:nvPr/>
        </p:nvSpPr>
        <p:spPr>
          <a:xfrm>
            <a:off x="5910799" y="2850888"/>
            <a:ext cx="0" cy="688975"/>
          </a:xfrm>
          <a:custGeom>
            <a:avLst/>
            <a:gdLst/>
            <a:ahLst/>
            <a:cxnLst/>
            <a:rect l="l" t="t" r="r" b="b"/>
            <a:pathLst>
              <a:path h="688975">
                <a:moveTo>
                  <a:pt x="0" y="688466"/>
                </a:moveTo>
                <a:lnTo>
                  <a:pt x="0" y="0"/>
                </a:lnTo>
              </a:path>
            </a:pathLst>
          </a:custGeom>
          <a:ln w="25908">
            <a:solidFill>
              <a:srgbClr val="2D75B6"/>
            </a:solidFill>
          </a:ln>
        </p:spPr>
        <p:txBody>
          <a:bodyPr wrap="square" lIns="0" tIns="0" rIns="0" bIns="0" rtlCol="0"/>
          <a:lstStyle/>
          <a:p>
            <a:endParaRPr dirty="0"/>
          </a:p>
        </p:txBody>
      </p:sp>
      <p:sp>
        <p:nvSpPr>
          <p:cNvPr id="13" name="object 10"/>
          <p:cNvSpPr/>
          <p:nvPr/>
        </p:nvSpPr>
        <p:spPr>
          <a:xfrm>
            <a:off x="6551612" y="3749413"/>
            <a:ext cx="1178611" cy="115951"/>
          </a:xfrm>
          <a:custGeom>
            <a:avLst/>
            <a:gdLst/>
            <a:ahLst/>
            <a:cxnLst/>
            <a:rect l="l" t="t" r="r" b="b"/>
            <a:pathLst>
              <a:path w="605154" h="196850">
                <a:moveTo>
                  <a:pt x="0" y="196596"/>
                </a:moveTo>
                <a:lnTo>
                  <a:pt x="605027" y="0"/>
                </a:lnTo>
              </a:path>
            </a:pathLst>
          </a:custGeom>
          <a:ln w="25400">
            <a:solidFill>
              <a:srgbClr val="2D75B6"/>
            </a:solidFill>
          </a:ln>
        </p:spPr>
        <p:txBody>
          <a:bodyPr wrap="square" lIns="0" tIns="0" rIns="0" bIns="0" rtlCol="0"/>
          <a:lstStyle/>
          <a:p>
            <a:endParaRPr dirty="0"/>
          </a:p>
        </p:txBody>
      </p:sp>
      <p:sp>
        <p:nvSpPr>
          <p:cNvPr id="14" name="object 13"/>
          <p:cNvSpPr txBox="1"/>
          <p:nvPr/>
        </p:nvSpPr>
        <p:spPr>
          <a:xfrm>
            <a:off x="5103812" y="3560564"/>
            <a:ext cx="1541378" cy="615553"/>
          </a:xfrm>
          <a:prstGeom prst="rect">
            <a:avLst/>
          </a:prstGeom>
        </p:spPr>
        <p:txBody>
          <a:bodyPr vert="horz" wrap="square" lIns="0" tIns="0" rIns="0" bIns="0" rtlCol="0">
            <a:spAutoFit/>
          </a:bodyPr>
          <a:lstStyle/>
          <a:p>
            <a:pPr marL="316048" marR="6337" indent="-300998">
              <a:lnSpc>
                <a:spcPts val="2419"/>
              </a:lnSpc>
            </a:pPr>
            <a:r>
              <a:rPr b="1" spc="-6" smtClean="0">
                <a:cs typeface="Calibri"/>
              </a:rPr>
              <a:t>Op</a:t>
            </a:r>
            <a:r>
              <a:rPr b="1" spc="6" smtClean="0">
                <a:cs typeface="Calibri"/>
              </a:rPr>
              <a:t>e</a:t>
            </a:r>
            <a:r>
              <a:rPr b="1" spc="-56" smtClean="0">
                <a:cs typeface="Calibri"/>
              </a:rPr>
              <a:t>r</a:t>
            </a:r>
            <a:r>
              <a:rPr b="1" spc="-19" smtClean="0">
                <a:cs typeface="Calibri"/>
              </a:rPr>
              <a:t>a</a:t>
            </a:r>
            <a:r>
              <a:rPr b="1" smtClean="0">
                <a:cs typeface="Calibri"/>
              </a:rPr>
              <a:t>ti</a:t>
            </a:r>
            <a:r>
              <a:rPr b="1" spc="-12" smtClean="0">
                <a:cs typeface="Calibri"/>
              </a:rPr>
              <a:t>o</a:t>
            </a:r>
            <a:r>
              <a:rPr b="1" smtClean="0">
                <a:cs typeface="Calibri"/>
              </a:rPr>
              <a:t>nal</a:t>
            </a:r>
            <a:r>
              <a:rPr lang="en-US" b="1" dirty="0" smtClean="0">
                <a:cs typeface="Calibri"/>
              </a:rPr>
              <a:t> </a:t>
            </a:r>
            <a:r>
              <a:rPr b="1" spc="-12" smtClean="0">
                <a:cs typeface="Calibri"/>
              </a:rPr>
              <a:t>testing</a:t>
            </a:r>
            <a:endParaRPr dirty="0">
              <a:cs typeface="Calibri"/>
            </a:endParaRPr>
          </a:p>
        </p:txBody>
      </p:sp>
      <p:sp>
        <p:nvSpPr>
          <p:cNvPr id="15" name="object 16"/>
          <p:cNvSpPr txBox="1"/>
          <p:nvPr/>
        </p:nvSpPr>
        <p:spPr>
          <a:xfrm>
            <a:off x="4238051" y="1511801"/>
            <a:ext cx="3346002" cy="1231106"/>
          </a:xfrm>
          <a:prstGeom prst="rect">
            <a:avLst/>
          </a:prstGeom>
        </p:spPr>
        <p:txBody>
          <a:bodyPr vert="horz" wrap="square" lIns="0" tIns="0" rIns="0" bIns="0" rtlCol="0">
            <a:spAutoFit/>
          </a:bodyPr>
          <a:lstStyle/>
          <a:p>
            <a:pPr marL="15842" marR="6337" indent="-4753" algn="ctr"/>
            <a:r>
              <a:rPr sz="2000" spc="-6" dirty="0">
                <a:cs typeface="Calibri"/>
              </a:rPr>
              <a:t>Its </a:t>
            </a:r>
            <a:r>
              <a:rPr sz="2000" spc="-12">
                <a:cs typeface="Calibri"/>
              </a:rPr>
              <a:t>operational </a:t>
            </a:r>
            <a:r>
              <a:rPr sz="2000" spc="-12" smtClean="0">
                <a:cs typeface="Calibri"/>
              </a:rPr>
              <a:t>characteristics</a:t>
            </a:r>
            <a:r>
              <a:rPr lang="en-US" sz="2000" spc="-12" dirty="0" smtClean="0">
                <a:cs typeface="Calibri"/>
              </a:rPr>
              <a:t> </a:t>
            </a:r>
            <a:r>
              <a:rPr sz="2000" spc="-19" smtClean="0">
                <a:cs typeface="Calibri"/>
              </a:rPr>
              <a:t>are </a:t>
            </a:r>
            <a:r>
              <a:rPr sz="2000" spc="-6" dirty="0">
                <a:cs typeface="Calibri"/>
              </a:rPr>
              <a:t>equally </a:t>
            </a:r>
            <a:r>
              <a:rPr sz="2000" spc="-12" dirty="0">
                <a:cs typeface="Calibri"/>
              </a:rPr>
              <a:t>important </a:t>
            </a:r>
            <a:r>
              <a:rPr sz="2000" spc="-6">
                <a:cs typeface="Calibri"/>
              </a:rPr>
              <a:t>as </a:t>
            </a:r>
            <a:r>
              <a:rPr sz="2000" spc="-19" smtClean="0">
                <a:cs typeface="Calibri"/>
              </a:rPr>
              <a:t>users</a:t>
            </a:r>
            <a:r>
              <a:rPr lang="en-US" sz="2000" spc="-19" dirty="0" smtClean="0">
                <a:cs typeface="Calibri"/>
              </a:rPr>
              <a:t> </a:t>
            </a:r>
            <a:r>
              <a:rPr sz="2000" spc="-12" smtClean="0">
                <a:cs typeface="Calibri"/>
              </a:rPr>
              <a:t>expect </a:t>
            </a:r>
            <a:r>
              <a:rPr sz="2000" spc="-6" dirty="0">
                <a:cs typeface="Calibri"/>
              </a:rPr>
              <a:t>and </a:t>
            </a:r>
            <a:r>
              <a:rPr sz="2000" spc="-12">
                <a:cs typeface="Calibri"/>
              </a:rPr>
              <a:t>demand </a:t>
            </a:r>
            <a:r>
              <a:rPr sz="2000" spc="-6" smtClean="0">
                <a:cs typeface="Calibri"/>
              </a:rPr>
              <a:t>a</a:t>
            </a:r>
            <a:r>
              <a:rPr lang="en-US" sz="2000" spc="-6" dirty="0" smtClean="0">
                <a:cs typeface="Calibri"/>
              </a:rPr>
              <a:t> </a:t>
            </a:r>
            <a:r>
              <a:rPr sz="2000" spc="-12" smtClean="0">
                <a:cs typeface="Calibri"/>
              </a:rPr>
              <a:t>guaranteed </a:t>
            </a:r>
            <a:r>
              <a:rPr sz="2000" spc="-12" dirty="0">
                <a:cs typeface="Calibri"/>
              </a:rPr>
              <a:t>level </a:t>
            </a:r>
            <a:r>
              <a:rPr sz="2000" spc="-6">
                <a:cs typeface="Calibri"/>
              </a:rPr>
              <a:t>of </a:t>
            </a:r>
            <a:r>
              <a:rPr sz="2000" spc="-6" smtClean="0">
                <a:cs typeface="Calibri"/>
              </a:rPr>
              <a:t>service</a:t>
            </a:r>
            <a:r>
              <a:rPr lang="en-US" sz="2000" spc="-6" dirty="0" smtClean="0">
                <a:cs typeface="Calibri"/>
              </a:rPr>
              <a:t> </a:t>
            </a:r>
            <a:r>
              <a:rPr sz="2000" spc="-19" smtClean="0">
                <a:cs typeface="Calibri"/>
              </a:rPr>
              <a:t>from </a:t>
            </a:r>
            <a:r>
              <a:rPr sz="2000" spc="-12" dirty="0">
                <a:cs typeface="Calibri"/>
              </a:rPr>
              <a:t>Computer</a:t>
            </a:r>
            <a:r>
              <a:rPr sz="2000" spc="25" dirty="0">
                <a:cs typeface="Calibri"/>
              </a:rPr>
              <a:t> </a:t>
            </a:r>
            <a:r>
              <a:rPr sz="2000" spc="-12" dirty="0">
                <a:cs typeface="Calibri"/>
              </a:rPr>
              <a:t>Services.</a:t>
            </a:r>
            <a:endParaRPr sz="2000" dirty="0">
              <a:cs typeface="Calibri"/>
            </a:endParaRPr>
          </a:p>
        </p:txBody>
      </p:sp>
      <p:sp>
        <p:nvSpPr>
          <p:cNvPr id="16" name="object 19"/>
          <p:cNvSpPr txBox="1"/>
          <p:nvPr/>
        </p:nvSpPr>
        <p:spPr>
          <a:xfrm>
            <a:off x="7770812" y="2572941"/>
            <a:ext cx="3733800" cy="1846659"/>
          </a:xfrm>
          <a:prstGeom prst="rect">
            <a:avLst/>
          </a:prstGeom>
        </p:spPr>
        <p:txBody>
          <a:bodyPr vert="horz" wrap="square" lIns="0" tIns="0" rIns="0" bIns="0" rtlCol="0">
            <a:spAutoFit/>
          </a:bodyPr>
          <a:lstStyle/>
          <a:p>
            <a:pPr marL="15050" marR="6337" indent="1584" algn="ctr"/>
            <a:r>
              <a:rPr sz="2000" spc="-19" dirty="0">
                <a:cs typeface="Calibri"/>
              </a:rPr>
              <a:t>Even </a:t>
            </a:r>
            <a:r>
              <a:rPr sz="2000" spc="-6">
                <a:cs typeface="Calibri"/>
              </a:rPr>
              <a:t>though </a:t>
            </a:r>
            <a:r>
              <a:rPr sz="2000" spc="-12" smtClean="0">
                <a:cs typeface="Calibri"/>
              </a:rPr>
              <a:t>operability</a:t>
            </a:r>
            <a:r>
              <a:rPr lang="en-US" sz="2000" spc="-12" dirty="0" smtClean="0">
                <a:cs typeface="Calibri"/>
              </a:rPr>
              <a:t> </a:t>
            </a:r>
            <a:r>
              <a:rPr sz="2000" spc="-12" smtClean="0">
                <a:cs typeface="Calibri"/>
              </a:rPr>
              <a:t>testing </a:t>
            </a:r>
            <a:r>
              <a:rPr sz="2000" spc="-6" dirty="0">
                <a:cs typeface="Calibri"/>
              </a:rPr>
              <a:t>is the </a:t>
            </a:r>
            <a:r>
              <a:rPr sz="2000" spc="-6">
                <a:cs typeface="Calibri"/>
              </a:rPr>
              <a:t>final </a:t>
            </a:r>
            <a:r>
              <a:rPr sz="2000" spc="-12" smtClean="0">
                <a:cs typeface="Calibri"/>
              </a:rPr>
              <a:t>point</a:t>
            </a:r>
            <a:r>
              <a:rPr lang="en-US" sz="2000" spc="-12" dirty="0" smtClean="0">
                <a:cs typeface="Calibri"/>
              </a:rPr>
              <a:t> </a:t>
            </a:r>
            <a:r>
              <a:rPr sz="2000" spc="-12" smtClean="0">
                <a:cs typeface="Calibri"/>
              </a:rPr>
              <a:t>where </a:t>
            </a:r>
            <a:r>
              <a:rPr sz="2000" spc="-6">
                <a:cs typeface="Calibri"/>
              </a:rPr>
              <a:t>a </a:t>
            </a:r>
            <a:r>
              <a:rPr sz="2000" spc="-19" smtClean="0">
                <a:cs typeface="Calibri"/>
              </a:rPr>
              <a:t>system's</a:t>
            </a:r>
            <a:r>
              <a:rPr lang="en-US" sz="2000" spc="-19" dirty="0" smtClean="0">
                <a:cs typeface="Calibri"/>
              </a:rPr>
              <a:t> </a:t>
            </a:r>
            <a:r>
              <a:rPr sz="2000" spc="-12" smtClean="0">
                <a:cs typeface="Calibri"/>
              </a:rPr>
              <a:t>operational </a:t>
            </a:r>
            <a:r>
              <a:rPr sz="2000" spc="-12">
                <a:cs typeface="Calibri"/>
              </a:rPr>
              <a:t>behavior </a:t>
            </a:r>
            <a:r>
              <a:rPr sz="2000" spc="-6" smtClean="0">
                <a:cs typeface="Calibri"/>
              </a:rPr>
              <a:t>is</a:t>
            </a:r>
            <a:r>
              <a:rPr lang="en-US" sz="2000" spc="-6" dirty="0" smtClean="0">
                <a:cs typeface="Calibri"/>
              </a:rPr>
              <a:t> </a:t>
            </a:r>
            <a:r>
              <a:rPr sz="2000" spc="-12" smtClean="0">
                <a:cs typeface="Calibri"/>
              </a:rPr>
              <a:t>tested</a:t>
            </a:r>
            <a:r>
              <a:rPr sz="2000" spc="-12" dirty="0">
                <a:cs typeface="Calibri"/>
              </a:rPr>
              <a:t>, </a:t>
            </a:r>
            <a:r>
              <a:rPr sz="2000" spc="-6" dirty="0">
                <a:cs typeface="Calibri"/>
              </a:rPr>
              <a:t>it is </a:t>
            </a:r>
            <a:r>
              <a:rPr sz="2000" spc="-6">
                <a:cs typeface="Calibri"/>
              </a:rPr>
              <a:t>still </a:t>
            </a:r>
            <a:r>
              <a:rPr sz="2000" spc="-12" smtClean="0">
                <a:cs typeface="Calibri"/>
              </a:rPr>
              <a:t>the</a:t>
            </a:r>
            <a:r>
              <a:rPr lang="en-US" sz="2000" spc="-12" dirty="0" smtClean="0">
                <a:cs typeface="Calibri"/>
              </a:rPr>
              <a:t> </a:t>
            </a:r>
            <a:r>
              <a:rPr sz="2000" spc="-6" smtClean="0">
                <a:cs typeface="Calibri"/>
              </a:rPr>
              <a:t>responsibility </a:t>
            </a:r>
            <a:r>
              <a:rPr sz="2000" spc="-6">
                <a:cs typeface="Calibri"/>
              </a:rPr>
              <a:t>of </a:t>
            </a:r>
            <a:r>
              <a:rPr sz="2000" spc="-6" smtClean="0">
                <a:cs typeface="Calibri"/>
              </a:rPr>
              <a:t>the</a:t>
            </a:r>
            <a:r>
              <a:rPr lang="en-US" sz="2000" spc="-6" dirty="0" smtClean="0">
                <a:cs typeface="Calibri"/>
              </a:rPr>
              <a:t> </a:t>
            </a:r>
            <a:r>
              <a:rPr sz="2000" spc="-12" smtClean="0">
                <a:cs typeface="Calibri"/>
              </a:rPr>
              <a:t>developers </a:t>
            </a:r>
            <a:r>
              <a:rPr sz="2000" spc="-12" dirty="0">
                <a:cs typeface="Calibri"/>
              </a:rPr>
              <a:t>to </a:t>
            </a:r>
            <a:r>
              <a:rPr sz="2000" spc="-12">
                <a:cs typeface="Calibri"/>
              </a:rPr>
              <a:t>consider </a:t>
            </a:r>
            <a:r>
              <a:rPr sz="2000" spc="-6" smtClean="0">
                <a:cs typeface="Calibri"/>
              </a:rPr>
              <a:t>and</a:t>
            </a:r>
            <a:r>
              <a:rPr lang="en-US" sz="2000" spc="-6" dirty="0" smtClean="0">
                <a:cs typeface="Calibri"/>
              </a:rPr>
              <a:t> </a:t>
            </a:r>
            <a:r>
              <a:rPr sz="2000" spc="-12" smtClean="0">
                <a:cs typeface="Calibri"/>
              </a:rPr>
              <a:t>test </a:t>
            </a:r>
            <a:r>
              <a:rPr sz="2000" spc="-12">
                <a:cs typeface="Calibri"/>
              </a:rPr>
              <a:t>operational </a:t>
            </a:r>
            <a:r>
              <a:rPr sz="2000" spc="-19" smtClean="0">
                <a:cs typeface="Calibri"/>
              </a:rPr>
              <a:t>factors</a:t>
            </a:r>
            <a:r>
              <a:rPr lang="en-US" sz="2000" spc="-19" dirty="0" smtClean="0">
                <a:cs typeface="Calibri"/>
              </a:rPr>
              <a:t> </a:t>
            </a:r>
            <a:r>
              <a:rPr sz="2000" spc="-6" smtClean="0">
                <a:cs typeface="Calibri"/>
              </a:rPr>
              <a:t>during </a:t>
            </a:r>
            <a:r>
              <a:rPr sz="2000" spc="-6">
                <a:cs typeface="Calibri"/>
              </a:rPr>
              <a:t>the </a:t>
            </a:r>
            <a:r>
              <a:rPr sz="2000" spc="-12" smtClean="0">
                <a:cs typeface="Calibri"/>
              </a:rPr>
              <a:t>construction</a:t>
            </a:r>
            <a:r>
              <a:rPr lang="en-US" sz="2000" spc="-12" dirty="0" smtClean="0">
                <a:cs typeface="Calibri"/>
              </a:rPr>
              <a:t> </a:t>
            </a:r>
            <a:r>
              <a:rPr sz="2000" spc="-12" smtClean="0">
                <a:cs typeface="Calibri"/>
              </a:rPr>
              <a:t>phase</a:t>
            </a:r>
            <a:r>
              <a:rPr sz="2000" spc="-12" dirty="0">
                <a:cs typeface="Calibri"/>
              </a:rPr>
              <a:t>.</a:t>
            </a:r>
            <a:endParaRPr sz="2000" dirty="0">
              <a:cs typeface="Calibri"/>
            </a:endParaRPr>
          </a:p>
        </p:txBody>
      </p:sp>
      <p:sp>
        <p:nvSpPr>
          <p:cNvPr id="17" name="object 22"/>
          <p:cNvSpPr txBox="1"/>
          <p:nvPr/>
        </p:nvSpPr>
        <p:spPr>
          <a:xfrm>
            <a:off x="836612" y="2569964"/>
            <a:ext cx="3267362" cy="1846659"/>
          </a:xfrm>
          <a:prstGeom prst="rect">
            <a:avLst/>
          </a:prstGeom>
        </p:spPr>
        <p:txBody>
          <a:bodyPr vert="horz" wrap="square" lIns="0" tIns="0" rIns="0" bIns="0" rtlCol="0">
            <a:spAutoFit/>
          </a:bodyPr>
          <a:lstStyle/>
          <a:p>
            <a:pPr marL="15050" marR="6337" indent="-792" algn="ctr"/>
            <a:r>
              <a:rPr sz="2000" spc="-6" dirty="0">
                <a:cs typeface="Calibri"/>
              </a:rPr>
              <a:t>All </a:t>
            </a:r>
            <a:r>
              <a:rPr sz="2000" spc="-12" dirty="0">
                <a:cs typeface="Calibri"/>
              </a:rPr>
              <a:t>products </a:t>
            </a:r>
            <a:r>
              <a:rPr sz="2000" spc="-12">
                <a:cs typeface="Calibri"/>
              </a:rPr>
              <a:t>delivered </a:t>
            </a:r>
            <a:r>
              <a:rPr sz="2000" spc="-12" smtClean="0">
                <a:cs typeface="Calibri"/>
              </a:rPr>
              <a:t>into</a:t>
            </a:r>
            <a:r>
              <a:rPr lang="en-US" sz="2000" spc="-12" dirty="0" smtClean="0">
                <a:cs typeface="Calibri"/>
              </a:rPr>
              <a:t> </a:t>
            </a:r>
            <a:r>
              <a:rPr sz="2000" spc="-12" smtClean="0">
                <a:cs typeface="Calibri"/>
              </a:rPr>
              <a:t>production </a:t>
            </a:r>
            <a:r>
              <a:rPr sz="2000" spc="-12">
                <a:cs typeface="Calibri"/>
              </a:rPr>
              <a:t>must </a:t>
            </a:r>
            <a:r>
              <a:rPr sz="2000" spc="-6" smtClean="0">
                <a:cs typeface="Calibri"/>
              </a:rPr>
              <a:t>obviously</a:t>
            </a:r>
            <a:r>
              <a:rPr lang="en-US" sz="2000" spc="-6" dirty="0" smtClean="0">
                <a:cs typeface="Calibri"/>
              </a:rPr>
              <a:t> </a:t>
            </a:r>
            <a:r>
              <a:rPr sz="2000" spc="-19" smtClean="0">
                <a:cs typeface="Calibri"/>
              </a:rPr>
              <a:t>perform </a:t>
            </a:r>
            <a:r>
              <a:rPr sz="2000" spc="-12" dirty="0">
                <a:cs typeface="Calibri"/>
              </a:rPr>
              <a:t>according </a:t>
            </a:r>
            <a:r>
              <a:rPr sz="2000" spc="-12">
                <a:cs typeface="Calibri"/>
              </a:rPr>
              <a:t>to </a:t>
            </a:r>
            <a:r>
              <a:rPr sz="2000" spc="-6" smtClean="0">
                <a:cs typeface="Calibri"/>
              </a:rPr>
              <a:t>the</a:t>
            </a:r>
            <a:r>
              <a:rPr lang="en-US" sz="2000" spc="-6" dirty="0" smtClean="0">
                <a:cs typeface="Calibri"/>
              </a:rPr>
              <a:t> </a:t>
            </a:r>
            <a:r>
              <a:rPr sz="2000" spc="-12" smtClean="0">
                <a:cs typeface="Calibri"/>
              </a:rPr>
              <a:t>user’s</a:t>
            </a:r>
            <a:r>
              <a:rPr sz="2000" spc="-50" smtClean="0">
                <a:cs typeface="Calibri"/>
              </a:rPr>
              <a:t> </a:t>
            </a:r>
            <a:r>
              <a:rPr sz="2000" spc="-12" dirty="0">
                <a:cs typeface="Calibri"/>
              </a:rPr>
              <a:t>requirements.</a:t>
            </a:r>
            <a:endParaRPr sz="2000" dirty="0">
              <a:cs typeface="Calibri"/>
            </a:endParaRPr>
          </a:p>
          <a:p>
            <a:pPr marL="19010" marR="7921" indent="792" algn="ctr"/>
            <a:r>
              <a:rPr sz="2000" spc="-37" dirty="0">
                <a:cs typeface="Calibri"/>
              </a:rPr>
              <a:t>However, </a:t>
            </a:r>
            <a:r>
              <a:rPr sz="2000" spc="-6">
                <a:cs typeface="Calibri"/>
              </a:rPr>
              <a:t>a </a:t>
            </a:r>
            <a:r>
              <a:rPr sz="2000" spc="-12" smtClean="0">
                <a:cs typeface="Calibri"/>
              </a:rPr>
              <a:t>product's</a:t>
            </a:r>
            <a:r>
              <a:rPr lang="en-US" sz="2000" spc="-12" dirty="0" smtClean="0">
                <a:cs typeface="Calibri"/>
              </a:rPr>
              <a:t> </a:t>
            </a:r>
            <a:r>
              <a:rPr sz="2000" spc="-12" smtClean="0">
                <a:cs typeface="Calibri"/>
              </a:rPr>
              <a:t>performance </a:t>
            </a:r>
            <a:r>
              <a:rPr sz="2000" spc="-6" dirty="0">
                <a:cs typeface="Calibri"/>
              </a:rPr>
              <a:t>is </a:t>
            </a:r>
            <a:r>
              <a:rPr sz="2000" spc="-12">
                <a:cs typeface="Calibri"/>
              </a:rPr>
              <a:t>not </a:t>
            </a:r>
            <a:r>
              <a:rPr sz="2000" spc="-6" smtClean="0">
                <a:cs typeface="Calibri"/>
              </a:rPr>
              <a:t>limited</a:t>
            </a:r>
            <a:r>
              <a:rPr lang="en-US" sz="2000" spc="-6" dirty="0" smtClean="0">
                <a:cs typeface="Calibri"/>
              </a:rPr>
              <a:t> </a:t>
            </a:r>
            <a:r>
              <a:rPr sz="2000" spc="-6" smtClean="0">
                <a:cs typeface="Calibri"/>
              </a:rPr>
              <a:t>solely </a:t>
            </a:r>
            <a:r>
              <a:rPr sz="2000" spc="-12" dirty="0">
                <a:cs typeface="Calibri"/>
              </a:rPr>
              <a:t>to </a:t>
            </a:r>
            <a:r>
              <a:rPr sz="2000">
                <a:cs typeface="Calibri"/>
              </a:rPr>
              <a:t>its </a:t>
            </a:r>
            <a:r>
              <a:rPr sz="2000" spc="-6" smtClean="0">
                <a:cs typeface="Calibri"/>
              </a:rPr>
              <a:t>functional</a:t>
            </a:r>
            <a:r>
              <a:rPr lang="en-US" sz="2000" spc="-6" dirty="0" smtClean="0">
                <a:cs typeface="Calibri"/>
              </a:rPr>
              <a:t> </a:t>
            </a:r>
            <a:r>
              <a:rPr sz="2000" spc="-12" smtClean="0">
                <a:cs typeface="Calibri"/>
              </a:rPr>
              <a:t>characteristics</a:t>
            </a:r>
            <a:r>
              <a:rPr sz="2000" spc="-12" dirty="0">
                <a:cs typeface="Calibri"/>
              </a:rPr>
              <a:t>.</a:t>
            </a:r>
            <a:endParaRPr sz="2000" dirty="0">
              <a:cs typeface="Calibri"/>
            </a:endParaRPr>
          </a:p>
        </p:txBody>
      </p:sp>
      <p:sp>
        <p:nvSpPr>
          <p:cNvPr id="19" name="object 27"/>
          <p:cNvSpPr txBox="1"/>
          <p:nvPr/>
        </p:nvSpPr>
        <p:spPr>
          <a:xfrm>
            <a:off x="2436812" y="5181600"/>
            <a:ext cx="7882107" cy="705321"/>
          </a:xfrm>
          <a:prstGeom prst="rect">
            <a:avLst/>
          </a:prstGeom>
        </p:spPr>
        <p:txBody>
          <a:bodyPr vert="horz" wrap="square" lIns="0" tIns="0" rIns="0" bIns="0" rtlCol="0">
            <a:spAutoFit/>
          </a:bodyPr>
          <a:lstStyle/>
          <a:p>
            <a:pPr marL="373079" indent="-357237">
              <a:buFont typeface="Wingdings"/>
              <a:buChar char=""/>
              <a:tabLst>
                <a:tab pos="373871" algn="l"/>
              </a:tabLst>
            </a:pPr>
            <a:r>
              <a:rPr sz="2000" spc="-19" dirty="0">
                <a:cs typeface="Calibri"/>
              </a:rPr>
              <a:t>Verifying </a:t>
            </a:r>
            <a:r>
              <a:rPr sz="2000" spc="-6" dirty="0">
                <a:cs typeface="Calibri"/>
              </a:rPr>
              <a:t>file labeling and </a:t>
            </a:r>
            <a:r>
              <a:rPr sz="2000" spc="-12" dirty="0">
                <a:cs typeface="Calibri"/>
              </a:rPr>
              <a:t>protection </a:t>
            </a:r>
            <a:r>
              <a:rPr sz="2000" spc="-6" dirty="0">
                <a:cs typeface="Calibri"/>
              </a:rPr>
              <a:t>functions </a:t>
            </a:r>
            <a:r>
              <a:rPr sz="2000" spc="-19" dirty="0">
                <a:cs typeface="Calibri"/>
              </a:rPr>
              <a:t>are </a:t>
            </a:r>
            <a:r>
              <a:rPr sz="2000" spc="-12" dirty="0">
                <a:cs typeface="Calibri"/>
              </a:rPr>
              <a:t>working</a:t>
            </a:r>
            <a:r>
              <a:rPr sz="2000" spc="125" dirty="0">
                <a:cs typeface="Calibri"/>
              </a:rPr>
              <a:t> </a:t>
            </a:r>
            <a:r>
              <a:rPr sz="2000" spc="-25" dirty="0">
                <a:cs typeface="Calibri"/>
              </a:rPr>
              <a:t>properly.</a:t>
            </a:r>
            <a:endParaRPr sz="2000" dirty="0">
              <a:cs typeface="Calibri"/>
            </a:endParaRPr>
          </a:p>
          <a:p>
            <a:pPr marL="373079" indent="-357237">
              <a:spcBef>
                <a:spcPts val="717"/>
              </a:spcBef>
              <a:buFont typeface="Wingdings"/>
              <a:buChar char=""/>
              <a:tabLst>
                <a:tab pos="373871" algn="l"/>
              </a:tabLst>
            </a:pPr>
            <a:r>
              <a:rPr sz="2000" spc="-12" dirty="0" smtClean="0">
                <a:cs typeface="Calibri"/>
              </a:rPr>
              <a:t>Determine</a:t>
            </a:r>
            <a:r>
              <a:rPr lang="en-IN" sz="2000" spc="-12" dirty="0" smtClean="0">
                <a:cs typeface="Calibri"/>
              </a:rPr>
              <a:t> a</a:t>
            </a:r>
            <a:r>
              <a:rPr sz="2000" spc="-12" dirty="0" smtClean="0">
                <a:cs typeface="Calibri"/>
              </a:rPr>
              <a:t> </a:t>
            </a:r>
            <a:r>
              <a:rPr sz="2000" spc="-19" dirty="0">
                <a:cs typeface="Calibri"/>
              </a:rPr>
              <a:t>system </a:t>
            </a:r>
            <a:r>
              <a:rPr sz="2000" spc="-12" dirty="0">
                <a:cs typeface="Calibri"/>
              </a:rPr>
              <a:t>can run </a:t>
            </a:r>
            <a:r>
              <a:rPr sz="2000" spc="-6" dirty="0">
                <a:cs typeface="Calibri"/>
              </a:rPr>
              <a:t>using</a:t>
            </a:r>
            <a:r>
              <a:rPr sz="2000" spc="50" dirty="0">
                <a:cs typeface="Calibri"/>
              </a:rPr>
              <a:t> </a:t>
            </a:r>
            <a:r>
              <a:rPr sz="2000" spc="-12" dirty="0">
                <a:cs typeface="Calibri"/>
              </a:rPr>
              <a:t>document</a:t>
            </a:r>
            <a:endParaRPr sz="2000" dirty="0">
              <a:cs typeface="Calibri"/>
            </a:endParaRPr>
          </a:p>
        </p:txBody>
      </p:sp>
      <p:grpSp>
        <p:nvGrpSpPr>
          <p:cNvPr id="21" name="Group 20"/>
          <p:cNvGrpSpPr/>
          <p:nvPr/>
        </p:nvGrpSpPr>
        <p:grpSpPr>
          <a:xfrm>
            <a:off x="507868" y="4881880"/>
            <a:ext cx="1866414" cy="1290320"/>
            <a:chOff x="507868" y="4881880"/>
            <a:chExt cx="1866414" cy="1290320"/>
          </a:xfrm>
        </p:grpSpPr>
        <p:sp>
          <p:nvSpPr>
            <p:cNvPr id="18" name="object 25"/>
            <p:cNvSpPr/>
            <p:nvPr/>
          </p:nvSpPr>
          <p:spPr>
            <a:xfrm>
              <a:off x="507868" y="4881880"/>
              <a:ext cx="1866414" cy="1290320"/>
            </a:xfrm>
            <a:custGeom>
              <a:avLst/>
              <a:gdLst/>
              <a:ahLst/>
              <a:cxnLst/>
              <a:rect l="l" t="t" r="r" b="b"/>
              <a:pathLst>
                <a:path w="1400175" h="1290320">
                  <a:moveTo>
                    <a:pt x="1048169" y="0"/>
                  </a:moveTo>
                  <a:lnTo>
                    <a:pt x="0" y="862202"/>
                  </a:lnTo>
                  <a:lnTo>
                    <a:pt x="351917" y="1290040"/>
                  </a:lnTo>
                  <a:lnTo>
                    <a:pt x="1400073" y="427862"/>
                  </a:lnTo>
                  <a:lnTo>
                    <a:pt x="1048169" y="0"/>
                  </a:lnTo>
                  <a:close/>
                </a:path>
              </a:pathLst>
            </a:custGeom>
            <a:solidFill>
              <a:srgbClr val="FFFF00"/>
            </a:solidFill>
          </p:spPr>
          <p:txBody>
            <a:bodyPr wrap="square" lIns="0" tIns="0" rIns="0" bIns="0" rtlCol="0"/>
            <a:lstStyle/>
            <a:p>
              <a:endParaRPr dirty="0"/>
            </a:p>
          </p:txBody>
        </p:sp>
        <p:sp>
          <p:nvSpPr>
            <p:cNvPr id="20" name="object 26"/>
            <p:cNvSpPr/>
            <p:nvPr/>
          </p:nvSpPr>
          <p:spPr>
            <a:xfrm>
              <a:off x="729334" y="5181600"/>
              <a:ext cx="1180792" cy="725170"/>
            </a:xfrm>
            <a:custGeom>
              <a:avLst/>
              <a:gdLst/>
              <a:ahLst/>
              <a:cxnLst/>
              <a:rect l="l" t="t" r="r" b="b"/>
              <a:pathLst>
                <a:path w="885825" h="725170">
                  <a:moveTo>
                    <a:pt x="79184" y="515620"/>
                  </a:moveTo>
                  <a:lnTo>
                    <a:pt x="75311" y="515620"/>
                  </a:lnTo>
                  <a:lnTo>
                    <a:pt x="4127" y="574040"/>
                  </a:lnTo>
                  <a:lnTo>
                    <a:pt x="2362" y="576580"/>
                  </a:lnTo>
                  <a:lnTo>
                    <a:pt x="1181" y="577850"/>
                  </a:lnTo>
                  <a:lnTo>
                    <a:pt x="0" y="582930"/>
                  </a:lnTo>
                  <a:lnTo>
                    <a:pt x="927" y="585470"/>
                  </a:lnTo>
                  <a:lnTo>
                    <a:pt x="3390" y="589280"/>
                  </a:lnTo>
                  <a:lnTo>
                    <a:pt x="114947" y="723900"/>
                  </a:lnTo>
                  <a:lnTo>
                    <a:pt x="117449" y="725170"/>
                  </a:lnTo>
                  <a:lnTo>
                    <a:pt x="124701" y="725170"/>
                  </a:lnTo>
                  <a:lnTo>
                    <a:pt x="158502" y="697230"/>
                  </a:lnTo>
                  <a:lnTo>
                    <a:pt x="125349" y="697230"/>
                  </a:lnTo>
                  <a:lnTo>
                    <a:pt x="81584" y="643890"/>
                  </a:lnTo>
                  <a:lnTo>
                    <a:pt x="101476" y="627380"/>
                  </a:lnTo>
                  <a:lnTo>
                    <a:pt x="68440" y="627380"/>
                  </a:lnTo>
                  <a:lnTo>
                    <a:pt x="30060" y="580390"/>
                  </a:lnTo>
                  <a:lnTo>
                    <a:pt x="88836" y="532130"/>
                  </a:lnTo>
                  <a:lnTo>
                    <a:pt x="89268" y="532130"/>
                  </a:lnTo>
                  <a:lnTo>
                    <a:pt x="89509" y="530860"/>
                  </a:lnTo>
                  <a:lnTo>
                    <a:pt x="89750" y="530860"/>
                  </a:lnTo>
                  <a:lnTo>
                    <a:pt x="89763" y="529590"/>
                  </a:lnTo>
                  <a:lnTo>
                    <a:pt x="89535" y="528320"/>
                  </a:lnTo>
                  <a:lnTo>
                    <a:pt x="89306" y="528320"/>
                  </a:lnTo>
                  <a:lnTo>
                    <a:pt x="88861" y="527050"/>
                  </a:lnTo>
                  <a:lnTo>
                    <a:pt x="87541" y="524510"/>
                  </a:lnTo>
                  <a:lnTo>
                    <a:pt x="86639" y="523240"/>
                  </a:lnTo>
                  <a:lnTo>
                    <a:pt x="84251" y="520700"/>
                  </a:lnTo>
                  <a:lnTo>
                    <a:pt x="83096" y="519430"/>
                  </a:lnTo>
                  <a:lnTo>
                    <a:pt x="81013" y="516890"/>
                  </a:lnTo>
                  <a:lnTo>
                    <a:pt x="80060" y="516890"/>
                  </a:lnTo>
                  <a:lnTo>
                    <a:pt x="79184" y="515620"/>
                  </a:lnTo>
                  <a:close/>
                </a:path>
                <a:path w="885825" h="725170">
                  <a:moveTo>
                    <a:pt x="189788" y="647700"/>
                  </a:moveTo>
                  <a:lnTo>
                    <a:pt x="184937" y="647700"/>
                  </a:lnTo>
                  <a:lnTo>
                    <a:pt x="125349" y="697230"/>
                  </a:lnTo>
                  <a:lnTo>
                    <a:pt x="158502" y="697230"/>
                  </a:lnTo>
                  <a:lnTo>
                    <a:pt x="198450" y="664210"/>
                  </a:lnTo>
                  <a:lnTo>
                    <a:pt x="198882" y="662940"/>
                  </a:lnTo>
                  <a:lnTo>
                    <a:pt x="199377" y="661670"/>
                  </a:lnTo>
                  <a:lnTo>
                    <a:pt x="199034" y="659130"/>
                  </a:lnTo>
                  <a:lnTo>
                    <a:pt x="193890" y="651510"/>
                  </a:lnTo>
                  <a:lnTo>
                    <a:pt x="192760" y="650240"/>
                  </a:lnTo>
                  <a:lnTo>
                    <a:pt x="190754" y="648970"/>
                  </a:lnTo>
                  <a:lnTo>
                    <a:pt x="189788" y="647700"/>
                  </a:lnTo>
                  <a:close/>
                </a:path>
                <a:path w="885825" h="725170">
                  <a:moveTo>
                    <a:pt x="222072" y="464820"/>
                  </a:moveTo>
                  <a:lnTo>
                    <a:pt x="217360" y="464820"/>
                  </a:lnTo>
                  <a:lnTo>
                    <a:pt x="214274" y="467360"/>
                  </a:lnTo>
                  <a:lnTo>
                    <a:pt x="212382" y="468630"/>
                  </a:lnTo>
                  <a:lnTo>
                    <a:pt x="210159" y="469900"/>
                  </a:lnTo>
                  <a:lnTo>
                    <a:pt x="208089" y="472440"/>
                  </a:lnTo>
                  <a:lnTo>
                    <a:pt x="206514" y="473710"/>
                  </a:lnTo>
                  <a:lnTo>
                    <a:pt x="205422" y="474980"/>
                  </a:lnTo>
                  <a:lnTo>
                    <a:pt x="204330" y="474980"/>
                  </a:lnTo>
                  <a:lnTo>
                    <a:pt x="203568" y="476250"/>
                  </a:lnTo>
                  <a:lnTo>
                    <a:pt x="203136" y="477520"/>
                  </a:lnTo>
                  <a:lnTo>
                    <a:pt x="202704" y="477520"/>
                  </a:lnTo>
                  <a:lnTo>
                    <a:pt x="202450" y="478790"/>
                  </a:lnTo>
                  <a:lnTo>
                    <a:pt x="202387" y="481330"/>
                  </a:lnTo>
                  <a:lnTo>
                    <a:pt x="210159" y="539750"/>
                  </a:lnTo>
                  <a:lnTo>
                    <a:pt x="135115" y="539750"/>
                  </a:lnTo>
                  <a:lnTo>
                    <a:pt x="207060" y="563880"/>
                  </a:lnTo>
                  <a:lnTo>
                    <a:pt x="216573" y="642620"/>
                  </a:lnTo>
                  <a:lnTo>
                    <a:pt x="216954" y="643890"/>
                  </a:lnTo>
                  <a:lnTo>
                    <a:pt x="218071" y="645160"/>
                  </a:lnTo>
                  <a:lnTo>
                    <a:pt x="222224" y="645160"/>
                  </a:lnTo>
                  <a:lnTo>
                    <a:pt x="225386" y="642620"/>
                  </a:lnTo>
                  <a:lnTo>
                    <a:pt x="227279" y="641350"/>
                  </a:lnTo>
                  <a:lnTo>
                    <a:pt x="231647" y="637540"/>
                  </a:lnTo>
                  <a:lnTo>
                    <a:pt x="233324" y="636270"/>
                  </a:lnTo>
                  <a:lnTo>
                    <a:pt x="235737" y="633730"/>
                  </a:lnTo>
                  <a:lnTo>
                    <a:pt x="236639" y="633730"/>
                  </a:lnTo>
                  <a:lnTo>
                    <a:pt x="237807" y="631190"/>
                  </a:lnTo>
                  <a:lnTo>
                    <a:pt x="238137" y="629920"/>
                  </a:lnTo>
                  <a:lnTo>
                    <a:pt x="238290" y="628650"/>
                  </a:lnTo>
                  <a:lnTo>
                    <a:pt x="238125" y="627380"/>
                  </a:lnTo>
                  <a:lnTo>
                    <a:pt x="229082" y="566420"/>
                  </a:lnTo>
                  <a:lnTo>
                    <a:pt x="306501" y="566420"/>
                  </a:lnTo>
                  <a:lnTo>
                    <a:pt x="232575" y="542290"/>
                  </a:lnTo>
                  <a:lnTo>
                    <a:pt x="223278" y="468630"/>
                  </a:lnTo>
                  <a:lnTo>
                    <a:pt x="223024" y="467360"/>
                  </a:lnTo>
                  <a:lnTo>
                    <a:pt x="222618" y="466090"/>
                  </a:lnTo>
                  <a:lnTo>
                    <a:pt x="222072" y="464820"/>
                  </a:lnTo>
                  <a:close/>
                </a:path>
                <a:path w="885825" h="725170">
                  <a:moveTo>
                    <a:pt x="122859" y="585470"/>
                  </a:moveTo>
                  <a:lnTo>
                    <a:pt x="118935" y="585470"/>
                  </a:lnTo>
                  <a:lnTo>
                    <a:pt x="68440" y="627380"/>
                  </a:lnTo>
                  <a:lnTo>
                    <a:pt x="101476" y="627380"/>
                  </a:lnTo>
                  <a:lnTo>
                    <a:pt x="132080" y="601980"/>
                  </a:lnTo>
                  <a:lnTo>
                    <a:pt x="132524" y="601980"/>
                  </a:lnTo>
                  <a:lnTo>
                    <a:pt x="133083" y="599440"/>
                  </a:lnTo>
                  <a:lnTo>
                    <a:pt x="132816" y="596900"/>
                  </a:lnTo>
                  <a:lnTo>
                    <a:pt x="132410" y="596900"/>
                  </a:lnTo>
                  <a:lnTo>
                    <a:pt x="131076" y="594360"/>
                  </a:lnTo>
                  <a:lnTo>
                    <a:pt x="130175" y="593090"/>
                  </a:lnTo>
                  <a:lnTo>
                    <a:pt x="129044" y="591820"/>
                  </a:lnTo>
                  <a:lnTo>
                    <a:pt x="127850" y="590550"/>
                  </a:lnTo>
                  <a:lnTo>
                    <a:pt x="126733" y="589280"/>
                  </a:lnTo>
                  <a:lnTo>
                    <a:pt x="124663" y="586740"/>
                  </a:lnTo>
                  <a:lnTo>
                    <a:pt x="123710" y="586740"/>
                  </a:lnTo>
                  <a:lnTo>
                    <a:pt x="122859" y="585470"/>
                  </a:lnTo>
                  <a:close/>
                </a:path>
                <a:path w="885825" h="725170">
                  <a:moveTo>
                    <a:pt x="306501" y="566420"/>
                  </a:moveTo>
                  <a:lnTo>
                    <a:pt x="229082" y="566420"/>
                  </a:lnTo>
                  <a:lnTo>
                    <a:pt x="288404" y="586740"/>
                  </a:lnTo>
                  <a:lnTo>
                    <a:pt x="293649" y="586740"/>
                  </a:lnTo>
                  <a:lnTo>
                    <a:pt x="294881" y="585470"/>
                  </a:lnTo>
                  <a:lnTo>
                    <a:pt x="297751" y="582930"/>
                  </a:lnTo>
                  <a:lnTo>
                    <a:pt x="299618" y="581660"/>
                  </a:lnTo>
                  <a:lnTo>
                    <a:pt x="301917" y="580390"/>
                  </a:lnTo>
                  <a:lnTo>
                    <a:pt x="304292" y="577850"/>
                  </a:lnTo>
                  <a:lnTo>
                    <a:pt x="306146" y="576580"/>
                  </a:lnTo>
                  <a:lnTo>
                    <a:pt x="308825" y="574040"/>
                  </a:lnTo>
                  <a:lnTo>
                    <a:pt x="309664" y="572770"/>
                  </a:lnTo>
                  <a:lnTo>
                    <a:pt x="310362" y="570230"/>
                  </a:lnTo>
                  <a:lnTo>
                    <a:pt x="310235" y="568960"/>
                  </a:lnTo>
                  <a:lnTo>
                    <a:pt x="309638" y="568960"/>
                  </a:lnTo>
                  <a:lnTo>
                    <a:pt x="309041" y="567690"/>
                  </a:lnTo>
                  <a:lnTo>
                    <a:pt x="308000" y="567690"/>
                  </a:lnTo>
                  <a:lnTo>
                    <a:pt x="306501" y="566420"/>
                  </a:lnTo>
                  <a:close/>
                </a:path>
                <a:path w="885825" h="725170">
                  <a:moveTo>
                    <a:pt x="350320" y="421640"/>
                  </a:moveTo>
                  <a:lnTo>
                    <a:pt x="306171" y="421640"/>
                  </a:lnTo>
                  <a:lnTo>
                    <a:pt x="313270" y="422910"/>
                  </a:lnTo>
                  <a:lnTo>
                    <a:pt x="316725" y="424180"/>
                  </a:lnTo>
                  <a:lnTo>
                    <a:pt x="320090" y="426720"/>
                  </a:lnTo>
                  <a:lnTo>
                    <a:pt x="323456" y="427990"/>
                  </a:lnTo>
                  <a:lnTo>
                    <a:pt x="326771" y="431800"/>
                  </a:lnTo>
                  <a:lnTo>
                    <a:pt x="330047" y="435610"/>
                  </a:lnTo>
                  <a:lnTo>
                    <a:pt x="336664" y="443230"/>
                  </a:lnTo>
                  <a:lnTo>
                    <a:pt x="322414" y="455930"/>
                  </a:lnTo>
                  <a:lnTo>
                    <a:pt x="316637" y="461010"/>
                  </a:lnTo>
                  <a:lnTo>
                    <a:pt x="311383" y="464820"/>
                  </a:lnTo>
                  <a:lnTo>
                    <a:pt x="306650" y="469900"/>
                  </a:lnTo>
                  <a:lnTo>
                    <a:pt x="288772" y="508000"/>
                  </a:lnTo>
                  <a:lnTo>
                    <a:pt x="291084" y="520700"/>
                  </a:lnTo>
                  <a:lnTo>
                    <a:pt x="322453" y="547370"/>
                  </a:lnTo>
                  <a:lnTo>
                    <a:pt x="333070" y="547370"/>
                  </a:lnTo>
                  <a:lnTo>
                    <a:pt x="366814" y="529590"/>
                  </a:lnTo>
                  <a:lnTo>
                    <a:pt x="370634" y="524510"/>
                  </a:lnTo>
                  <a:lnTo>
                    <a:pt x="339191" y="524510"/>
                  </a:lnTo>
                  <a:lnTo>
                    <a:pt x="327139" y="523240"/>
                  </a:lnTo>
                  <a:lnTo>
                    <a:pt x="311645" y="502920"/>
                  </a:lnTo>
                  <a:lnTo>
                    <a:pt x="311797" y="499110"/>
                  </a:lnTo>
                  <a:lnTo>
                    <a:pt x="331711" y="471170"/>
                  </a:lnTo>
                  <a:lnTo>
                    <a:pt x="347916" y="457200"/>
                  </a:lnTo>
                  <a:lnTo>
                    <a:pt x="379538" y="457200"/>
                  </a:lnTo>
                  <a:lnTo>
                    <a:pt x="350320" y="421640"/>
                  </a:lnTo>
                  <a:close/>
                </a:path>
                <a:path w="885825" h="725170">
                  <a:moveTo>
                    <a:pt x="154914" y="520700"/>
                  </a:moveTo>
                  <a:lnTo>
                    <a:pt x="149313" y="520700"/>
                  </a:lnTo>
                  <a:lnTo>
                    <a:pt x="148120" y="521970"/>
                  </a:lnTo>
                  <a:lnTo>
                    <a:pt x="146685" y="523240"/>
                  </a:lnTo>
                  <a:lnTo>
                    <a:pt x="145249" y="523240"/>
                  </a:lnTo>
                  <a:lnTo>
                    <a:pt x="143421" y="525780"/>
                  </a:lnTo>
                  <a:lnTo>
                    <a:pt x="141198" y="527050"/>
                  </a:lnTo>
                  <a:lnTo>
                    <a:pt x="138747" y="529590"/>
                  </a:lnTo>
                  <a:lnTo>
                    <a:pt x="136829" y="530860"/>
                  </a:lnTo>
                  <a:lnTo>
                    <a:pt x="134099" y="533400"/>
                  </a:lnTo>
                  <a:lnTo>
                    <a:pt x="133261" y="534670"/>
                  </a:lnTo>
                  <a:lnTo>
                    <a:pt x="132613" y="537210"/>
                  </a:lnTo>
                  <a:lnTo>
                    <a:pt x="132778" y="537210"/>
                  </a:lnTo>
                  <a:lnTo>
                    <a:pt x="134048" y="539750"/>
                  </a:lnTo>
                  <a:lnTo>
                    <a:pt x="210159" y="539750"/>
                  </a:lnTo>
                  <a:lnTo>
                    <a:pt x="154914" y="520700"/>
                  </a:lnTo>
                  <a:close/>
                </a:path>
                <a:path w="885825" h="725170">
                  <a:moveTo>
                    <a:pt x="379538" y="457200"/>
                  </a:moveTo>
                  <a:lnTo>
                    <a:pt x="347916" y="457200"/>
                  </a:lnTo>
                  <a:lnTo>
                    <a:pt x="365975" y="478790"/>
                  </a:lnTo>
                  <a:lnTo>
                    <a:pt x="365582" y="488950"/>
                  </a:lnTo>
                  <a:lnTo>
                    <a:pt x="364299" y="495300"/>
                  </a:lnTo>
                  <a:lnTo>
                    <a:pt x="359956" y="508000"/>
                  </a:lnTo>
                  <a:lnTo>
                    <a:pt x="356387" y="513080"/>
                  </a:lnTo>
                  <a:lnTo>
                    <a:pt x="351396" y="516890"/>
                  </a:lnTo>
                  <a:lnTo>
                    <a:pt x="345274" y="521970"/>
                  </a:lnTo>
                  <a:lnTo>
                    <a:pt x="339191" y="524510"/>
                  </a:lnTo>
                  <a:lnTo>
                    <a:pt x="370634" y="524510"/>
                  </a:lnTo>
                  <a:lnTo>
                    <a:pt x="371589" y="523240"/>
                  </a:lnTo>
                  <a:lnTo>
                    <a:pt x="378294" y="508000"/>
                  </a:lnTo>
                  <a:lnTo>
                    <a:pt x="380238" y="500380"/>
                  </a:lnTo>
                  <a:lnTo>
                    <a:pt x="380796" y="492760"/>
                  </a:lnTo>
                  <a:lnTo>
                    <a:pt x="406171" y="492760"/>
                  </a:lnTo>
                  <a:lnTo>
                    <a:pt x="406641" y="491490"/>
                  </a:lnTo>
                  <a:lnTo>
                    <a:pt x="406374" y="490220"/>
                  </a:lnTo>
                  <a:lnTo>
                    <a:pt x="405625" y="488950"/>
                  </a:lnTo>
                  <a:lnTo>
                    <a:pt x="379538" y="457200"/>
                  </a:lnTo>
                  <a:close/>
                </a:path>
                <a:path w="885825" h="725170">
                  <a:moveTo>
                    <a:pt x="406171" y="492760"/>
                  </a:moveTo>
                  <a:lnTo>
                    <a:pt x="380796" y="492760"/>
                  </a:lnTo>
                  <a:lnTo>
                    <a:pt x="389305" y="502920"/>
                  </a:lnTo>
                  <a:lnTo>
                    <a:pt x="390055" y="502920"/>
                  </a:lnTo>
                  <a:lnTo>
                    <a:pt x="390893" y="504190"/>
                  </a:lnTo>
                  <a:lnTo>
                    <a:pt x="393865" y="504190"/>
                  </a:lnTo>
                  <a:lnTo>
                    <a:pt x="396621" y="501650"/>
                  </a:lnTo>
                  <a:lnTo>
                    <a:pt x="400304" y="499110"/>
                  </a:lnTo>
                  <a:lnTo>
                    <a:pt x="402361" y="497840"/>
                  </a:lnTo>
                  <a:lnTo>
                    <a:pt x="403847" y="496570"/>
                  </a:lnTo>
                  <a:lnTo>
                    <a:pt x="405612" y="494030"/>
                  </a:lnTo>
                  <a:lnTo>
                    <a:pt x="406171" y="492760"/>
                  </a:lnTo>
                  <a:close/>
                </a:path>
                <a:path w="885825" h="725170">
                  <a:moveTo>
                    <a:pt x="309270" y="397510"/>
                  </a:moveTo>
                  <a:lnTo>
                    <a:pt x="303022" y="398780"/>
                  </a:lnTo>
                  <a:lnTo>
                    <a:pt x="289826" y="403860"/>
                  </a:lnTo>
                  <a:lnTo>
                    <a:pt x="282816" y="407670"/>
                  </a:lnTo>
                  <a:lnTo>
                    <a:pt x="275386" y="414020"/>
                  </a:lnTo>
                  <a:lnTo>
                    <a:pt x="271399" y="416560"/>
                  </a:lnTo>
                  <a:lnTo>
                    <a:pt x="267754" y="420370"/>
                  </a:lnTo>
                  <a:lnTo>
                    <a:pt x="258292" y="433070"/>
                  </a:lnTo>
                  <a:lnTo>
                    <a:pt x="253530" y="440690"/>
                  </a:lnTo>
                  <a:lnTo>
                    <a:pt x="251625" y="443230"/>
                  </a:lnTo>
                  <a:lnTo>
                    <a:pt x="248767" y="450850"/>
                  </a:lnTo>
                  <a:lnTo>
                    <a:pt x="247954" y="453390"/>
                  </a:lnTo>
                  <a:lnTo>
                    <a:pt x="247522" y="457200"/>
                  </a:lnTo>
                  <a:lnTo>
                    <a:pt x="247738" y="458470"/>
                  </a:lnTo>
                  <a:lnTo>
                    <a:pt x="249021" y="461010"/>
                  </a:lnTo>
                  <a:lnTo>
                    <a:pt x="250139" y="462280"/>
                  </a:lnTo>
                  <a:lnTo>
                    <a:pt x="252653" y="466090"/>
                  </a:lnTo>
                  <a:lnTo>
                    <a:pt x="253606" y="467360"/>
                  </a:lnTo>
                  <a:lnTo>
                    <a:pt x="254546" y="467360"/>
                  </a:lnTo>
                  <a:lnTo>
                    <a:pt x="255485" y="468630"/>
                  </a:lnTo>
                  <a:lnTo>
                    <a:pt x="256374" y="468630"/>
                  </a:lnTo>
                  <a:lnTo>
                    <a:pt x="257225" y="469900"/>
                  </a:lnTo>
                  <a:lnTo>
                    <a:pt x="260946" y="469900"/>
                  </a:lnTo>
                  <a:lnTo>
                    <a:pt x="262470" y="468630"/>
                  </a:lnTo>
                  <a:lnTo>
                    <a:pt x="265341" y="461010"/>
                  </a:lnTo>
                  <a:lnTo>
                    <a:pt x="266674" y="458470"/>
                  </a:lnTo>
                  <a:lnTo>
                    <a:pt x="290690" y="426720"/>
                  </a:lnTo>
                  <a:lnTo>
                    <a:pt x="302475" y="421640"/>
                  </a:lnTo>
                  <a:lnTo>
                    <a:pt x="350320" y="421640"/>
                  </a:lnTo>
                  <a:lnTo>
                    <a:pt x="348234" y="419100"/>
                  </a:lnTo>
                  <a:lnTo>
                    <a:pt x="342938" y="412750"/>
                  </a:lnTo>
                  <a:lnTo>
                    <a:pt x="337578" y="407670"/>
                  </a:lnTo>
                  <a:lnTo>
                    <a:pt x="326732" y="400050"/>
                  </a:lnTo>
                  <a:lnTo>
                    <a:pt x="321068" y="398780"/>
                  </a:lnTo>
                  <a:lnTo>
                    <a:pt x="309270" y="397510"/>
                  </a:lnTo>
                  <a:close/>
                </a:path>
                <a:path w="885825" h="725170">
                  <a:moveTo>
                    <a:pt x="220713" y="463550"/>
                  </a:moveTo>
                  <a:lnTo>
                    <a:pt x="218643" y="464820"/>
                  </a:lnTo>
                  <a:lnTo>
                    <a:pt x="221513" y="464820"/>
                  </a:lnTo>
                  <a:lnTo>
                    <a:pt x="220713" y="463550"/>
                  </a:lnTo>
                  <a:close/>
                </a:path>
                <a:path w="885825" h="725170">
                  <a:moveTo>
                    <a:pt x="372122" y="341630"/>
                  </a:moveTo>
                  <a:lnTo>
                    <a:pt x="366737" y="341630"/>
                  </a:lnTo>
                  <a:lnTo>
                    <a:pt x="364324" y="344170"/>
                  </a:lnTo>
                  <a:lnTo>
                    <a:pt x="362877" y="344170"/>
                  </a:lnTo>
                  <a:lnTo>
                    <a:pt x="361200" y="345440"/>
                  </a:lnTo>
                  <a:lnTo>
                    <a:pt x="359435" y="347980"/>
                  </a:lnTo>
                  <a:lnTo>
                    <a:pt x="358063" y="349250"/>
                  </a:lnTo>
                  <a:lnTo>
                    <a:pt x="356108" y="350520"/>
                  </a:lnTo>
                  <a:lnTo>
                    <a:pt x="355409" y="351790"/>
                  </a:lnTo>
                  <a:lnTo>
                    <a:pt x="355003" y="353060"/>
                  </a:lnTo>
                  <a:lnTo>
                    <a:pt x="354596" y="353060"/>
                  </a:lnTo>
                  <a:lnTo>
                    <a:pt x="354457" y="354330"/>
                  </a:lnTo>
                  <a:lnTo>
                    <a:pt x="354685" y="355600"/>
                  </a:lnTo>
                  <a:lnTo>
                    <a:pt x="355003" y="355600"/>
                  </a:lnTo>
                  <a:lnTo>
                    <a:pt x="440588" y="459740"/>
                  </a:lnTo>
                  <a:lnTo>
                    <a:pt x="441096" y="461010"/>
                  </a:lnTo>
                  <a:lnTo>
                    <a:pt x="445643" y="461010"/>
                  </a:lnTo>
                  <a:lnTo>
                    <a:pt x="448157" y="459740"/>
                  </a:lnTo>
                  <a:lnTo>
                    <a:pt x="449516" y="458470"/>
                  </a:lnTo>
                  <a:lnTo>
                    <a:pt x="451104" y="457200"/>
                  </a:lnTo>
                  <a:lnTo>
                    <a:pt x="452945" y="455930"/>
                  </a:lnTo>
                  <a:lnTo>
                    <a:pt x="454863" y="454660"/>
                  </a:lnTo>
                  <a:lnTo>
                    <a:pt x="456374" y="453390"/>
                  </a:lnTo>
                  <a:lnTo>
                    <a:pt x="458571" y="450850"/>
                  </a:lnTo>
                  <a:lnTo>
                    <a:pt x="459333" y="449580"/>
                  </a:lnTo>
                  <a:lnTo>
                    <a:pt x="460209" y="448310"/>
                  </a:lnTo>
                  <a:lnTo>
                    <a:pt x="460336" y="445770"/>
                  </a:lnTo>
                  <a:lnTo>
                    <a:pt x="460057" y="445770"/>
                  </a:lnTo>
                  <a:lnTo>
                    <a:pt x="459562" y="444500"/>
                  </a:lnTo>
                  <a:lnTo>
                    <a:pt x="400088" y="372110"/>
                  </a:lnTo>
                  <a:lnTo>
                    <a:pt x="400152" y="364490"/>
                  </a:lnTo>
                  <a:lnTo>
                    <a:pt x="400554" y="356870"/>
                  </a:lnTo>
                  <a:lnTo>
                    <a:pt x="383882" y="356870"/>
                  </a:lnTo>
                  <a:lnTo>
                    <a:pt x="372122" y="341630"/>
                  </a:lnTo>
                  <a:close/>
                </a:path>
                <a:path w="885825" h="725170">
                  <a:moveTo>
                    <a:pt x="472595" y="323850"/>
                  </a:moveTo>
                  <a:lnTo>
                    <a:pt x="429742" y="323850"/>
                  </a:lnTo>
                  <a:lnTo>
                    <a:pt x="441223" y="327660"/>
                  </a:lnTo>
                  <a:lnTo>
                    <a:pt x="448830" y="334010"/>
                  </a:lnTo>
                  <a:lnTo>
                    <a:pt x="452526" y="337820"/>
                  </a:lnTo>
                  <a:lnTo>
                    <a:pt x="456120" y="341630"/>
                  </a:lnTo>
                  <a:lnTo>
                    <a:pt x="508342" y="405130"/>
                  </a:lnTo>
                  <a:lnTo>
                    <a:pt x="508901" y="406400"/>
                  </a:lnTo>
                  <a:lnTo>
                    <a:pt x="511898" y="406400"/>
                  </a:lnTo>
                  <a:lnTo>
                    <a:pt x="512889" y="405130"/>
                  </a:lnTo>
                  <a:lnTo>
                    <a:pt x="514070" y="405130"/>
                  </a:lnTo>
                  <a:lnTo>
                    <a:pt x="516851" y="403860"/>
                  </a:lnTo>
                  <a:lnTo>
                    <a:pt x="518426" y="402590"/>
                  </a:lnTo>
                  <a:lnTo>
                    <a:pt x="520192" y="400050"/>
                  </a:lnTo>
                  <a:lnTo>
                    <a:pt x="522033" y="398780"/>
                  </a:lnTo>
                  <a:lnTo>
                    <a:pt x="523494" y="397510"/>
                  </a:lnTo>
                  <a:lnTo>
                    <a:pt x="525703" y="394970"/>
                  </a:lnTo>
                  <a:lnTo>
                    <a:pt x="526491" y="394970"/>
                  </a:lnTo>
                  <a:lnTo>
                    <a:pt x="527443" y="392430"/>
                  </a:lnTo>
                  <a:lnTo>
                    <a:pt x="527659" y="392430"/>
                  </a:lnTo>
                  <a:lnTo>
                    <a:pt x="527570" y="389890"/>
                  </a:lnTo>
                  <a:lnTo>
                    <a:pt x="527304" y="389890"/>
                  </a:lnTo>
                  <a:lnTo>
                    <a:pt x="472595" y="323850"/>
                  </a:lnTo>
                  <a:close/>
                </a:path>
                <a:path w="885825" h="725170">
                  <a:moveTo>
                    <a:pt x="435267" y="298450"/>
                  </a:moveTo>
                  <a:lnTo>
                    <a:pt x="423113" y="298450"/>
                  </a:lnTo>
                  <a:lnTo>
                    <a:pt x="418947" y="299720"/>
                  </a:lnTo>
                  <a:lnTo>
                    <a:pt x="389064" y="327660"/>
                  </a:lnTo>
                  <a:lnTo>
                    <a:pt x="383882" y="356870"/>
                  </a:lnTo>
                  <a:lnTo>
                    <a:pt x="400554" y="356870"/>
                  </a:lnTo>
                  <a:lnTo>
                    <a:pt x="401295" y="350520"/>
                  </a:lnTo>
                  <a:lnTo>
                    <a:pt x="402374" y="345440"/>
                  </a:lnTo>
                  <a:lnTo>
                    <a:pt x="404050" y="339090"/>
                  </a:lnTo>
                  <a:lnTo>
                    <a:pt x="407073" y="332740"/>
                  </a:lnTo>
                  <a:lnTo>
                    <a:pt x="411441" y="330200"/>
                  </a:lnTo>
                  <a:lnTo>
                    <a:pt x="414959" y="326390"/>
                  </a:lnTo>
                  <a:lnTo>
                    <a:pt x="422275" y="323850"/>
                  </a:lnTo>
                  <a:lnTo>
                    <a:pt x="472595" y="323850"/>
                  </a:lnTo>
                  <a:lnTo>
                    <a:pt x="467334" y="317500"/>
                  </a:lnTo>
                  <a:lnTo>
                    <a:pt x="467439" y="308610"/>
                  </a:lnTo>
                  <a:lnTo>
                    <a:pt x="467780" y="303530"/>
                  </a:lnTo>
                  <a:lnTo>
                    <a:pt x="450608" y="303530"/>
                  </a:lnTo>
                  <a:lnTo>
                    <a:pt x="435267" y="298450"/>
                  </a:lnTo>
                  <a:close/>
                </a:path>
                <a:path w="885825" h="725170">
                  <a:moveTo>
                    <a:pt x="539642" y="267970"/>
                  </a:moveTo>
                  <a:lnTo>
                    <a:pt x="497103" y="267970"/>
                  </a:lnTo>
                  <a:lnTo>
                    <a:pt x="504761" y="270510"/>
                  </a:lnTo>
                  <a:lnTo>
                    <a:pt x="515988" y="278130"/>
                  </a:lnTo>
                  <a:lnTo>
                    <a:pt x="519658" y="281940"/>
                  </a:lnTo>
                  <a:lnTo>
                    <a:pt x="523252" y="287020"/>
                  </a:lnTo>
                  <a:lnTo>
                    <a:pt x="575462" y="350520"/>
                  </a:lnTo>
                  <a:lnTo>
                    <a:pt x="580123" y="350520"/>
                  </a:lnTo>
                  <a:lnTo>
                    <a:pt x="582650" y="349250"/>
                  </a:lnTo>
                  <a:lnTo>
                    <a:pt x="583996" y="347980"/>
                  </a:lnTo>
                  <a:lnTo>
                    <a:pt x="585635" y="346710"/>
                  </a:lnTo>
                  <a:lnTo>
                    <a:pt x="593826" y="339090"/>
                  </a:lnTo>
                  <a:lnTo>
                    <a:pt x="594702" y="337820"/>
                  </a:lnTo>
                  <a:lnTo>
                    <a:pt x="594817" y="335280"/>
                  </a:lnTo>
                  <a:lnTo>
                    <a:pt x="594550" y="334010"/>
                  </a:lnTo>
                  <a:lnTo>
                    <a:pt x="594042" y="334010"/>
                  </a:lnTo>
                  <a:lnTo>
                    <a:pt x="539642" y="267970"/>
                  </a:lnTo>
                  <a:close/>
                </a:path>
                <a:path w="885825" h="725170">
                  <a:moveTo>
                    <a:pt x="667816" y="346710"/>
                  </a:moveTo>
                  <a:lnTo>
                    <a:pt x="663740" y="346710"/>
                  </a:lnTo>
                  <a:lnTo>
                    <a:pt x="665035" y="347980"/>
                  </a:lnTo>
                  <a:lnTo>
                    <a:pt x="666826" y="347980"/>
                  </a:lnTo>
                  <a:lnTo>
                    <a:pt x="667816" y="346710"/>
                  </a:lnTo>
                  <a:close/>
                </a:path>
                <a:path w="885825" h="725170">
                  <a:moveTo>
                    <a:pt x="560489" y="187960"/>
                  </a:moveTo>
                  <a:lnTo>
                    <a:pt x="553275" y="187960"/>
                  </a:lnTo>
                  <a:lnTo>
                    <a:pt x="552157" y="189230"/>
                  </a:lnTo>
                  <a:lnTo>
                    <a:pt x="550786" y="190500"/>
                  </a:lnTo>
                  <a:lnTo>
                    <a:pt x="549173" y="191770"/>
                  </a:lnTo>
                  <a:lnTo>
                    <a:pt x="547636" y="193040"/>
                  </a:lnTo>
                  <a:lnTo>
                    <a:pt x="545401" y="194310"/>
                  </a:lnTo>
                  <a:lnTo>
                    <a:pt x="544423" y="195580"/>
                  </a:lnTo>
                  <a:lnTo>
                    <a:pt x="543725" y="196850"/>
                  </a:lnTo>
                  <a:lnTo>
                    <a:pt x="543280" y="198120"/>
                  </a:lnTo>
                  <a:lnTo>
                    <a:pt x="542848" y="198120"/>
                  </a:lnTo>
                  <a:lnTo>
                    <a:pt x="542683" y="199390"/>
                  </a:lnTo>
                  <a:lnTo>
                    <a:pt x="542925" y="200660"/>
                  </a:lnTo>
                  <a:lnTo>
                    <a:pt x="543255" y="200660"/>
                  </a:lnTo>
                  <a:lnTo>
                    <a:pt x="543826" y="201930"/>
                  </a:lnTo>
                  <a:lnTo>
                    <a:pt x="663168" y="346710"/>
                  </a:lnTo>
                  <a:lnTo>
                    <a:pt x="668972" y="346710"/>
                  </a:lnTo>
                  <a:lnTo>
                    <a:pt x="671677" y="345440"/>
                  </a:lnTo>
                  <a:lnTo>
                    <a:pt x="673277" y="344170"/>
                  </a:lnTo>
                  <a:lnTo>
                    <a:pt x="675119" y="341630"/>
                  </a:lnTo>
                  <a:lnTo>
                    <a:pt x="677037" y="340360"/>
                  </a:lnTo>
                  <a:lnTo>
                    <a:pt x="678535" y="339090"/>
                  </a:lnTo>
                  <a:lnTo>
                    <a:pt x="680745" y="336550"/>
                  </a:lnTo>
                  <a:lnTo>
                    <a:pt x="681507" y="335280"/>
                  </a:lnTo>
                  <a:lnTo>
                    <a:pt x="681951" y="335280"/>
                  </a:lnTo>
                  <a:lnTo>
                    <a:pt x="682383" y="334010"/>
                  </a:lnTo>
                  <a:lnTo>
                    <a:pt x="682561" y="332740"/>
                  </a:lnTo>
                  <a:lnTo>
                    <a:pt x="682421" y="331470"/>
                  </a:lnTo>
                  <a:lnTo>
                    <a:pt x="682129" y="331470"/>
                  </a:lnTo>
                  <a:lnTo>
                    <a:pt x="681634" y="330200"/>
                  </a:lnTo>
                  <a:lnTo>
                    <a:pt x="639089" y="279400"/>
                  </a:lnTo>
                  <a:lnTo>
                    <a:pt x="660590" y="279400"/>
                  </a:lnTo>
                  <a:lnTo>
                    <a:pt x="664146" y="278130"/>
                  </a:lnTo>
                  <a:lnTo>
                    <a:pt x="667715" y="278130"/>
                  </a:lnTo>
                  <a:lnTo>
                    <a:pt x="671042" y="276860"/>
                  </a:lnTo>
                  <a:lnTo>
                    <a:pt x="677265" y="273050"/>
                  </a:lnTo>
                  <a:lnTo>
                    <a:pt x="680351" y="271780"/>
                  </a:lnTo>
                  <a:lnTo>
                    <a:pt x="683425" y="269240"/>
                  </a:lnTo>
                  <a:lnTo>
                    <a:pt x="688464" y="264160"/>
                  </a:lnTo>
                  <a:lnTo>
                    <a:pt x="690623" y="261620"/>
                  </a:lnTo>
                  <a:lnTo>
                    <a:pt x="643485" y="261620"/>
                  </a:lnTo>
                  <a:lnTo>
                    <a:pt x="637033" y="260350"/>
                  </a:lnTo>
                  <a:lnTo>
                    <a:pt x="630022" y="260350"/>
                  </a:lnTo>
                  <a:lnTo>
                    <a:pt x="622452" y="259080"/>
                  </a:lnTo>
                  <a:lnTo>
                    <a:pt x="588606" y="217170"/>
                  </a:lnTo>
                  <a:lnTo>
                    <a:pt x="588518" y="210820"/>
                  </a:lnTo>
                  <a:lnTo>
                    <a:pt x="588772" y="205740"/>
                  </a:lnTo>
                  <a:lnTo>
                    <a:pt x="589278" y="201930"/>
                  </a:lnTo>
                  <a:lnTo>
                    <a:pt x="571931" y="201930"/>
                  </a:lnTo>
                  <a:lnTo>
                    <a:pt x="560489" y="187960"/>
                  </a:lnTo>
                  <a:close/>
                </a:path>
                <a:path w="885825" h="725170">
                  <a:moveTo>
                    <a:pt x="501523" y="242570"/>
                  </a:moveTo>
                  <a:lnTo>
                    <a:pt x="495287" y="242570"/>
                  </a:lnTo>
                  <a:lnTo>
                    <a:pt x="482409" y="245110"/>
                  </a:lnTo>
                  <a:lnTo>
                    <a:pt x="461860" y="262890"/>
                  </a:lnTo>
                  <a:lnTo>
                    <a:pt x="459740" y="265430"/>
                  </a:lnTo>
                  <a:lnTo>
                    <a:pt x="450608" y="303530"/>
                  </a:lnTo>
                  <a:lnTo>
                    <a:pt x="467780" y="303530"/>
                  </a:lnTo>
                  <a:lnTo>
                    <a:pt x="467866" y="302260"/>
                  </a:lnTo>
                  <a:lnTo>
                    <a:pt x="468615" y="295910"/>
                  </a:lnTo>
                  <a:lnTo>
                    <a:pt x="493318" y="267970"/>
                  </a:lnTo>
                  <a:lnTo>
                    <a:pt x="539642" y="267970"/>
                  </a:lnTo>
                  <a:lnTo>
                    <a:pt x="535457" y="262890"/>
                  </a:lnTo>
                  <a:lnTo>
                    <a:pt x="530313" y="257810"/>
                  </a:lnTo>
                  <a:lnTo>
                    <a:pt x="524802" y="254000"/>
                  </a:lnTo>
                  <a:lnTo>
                    <a:pt x="519303" y="248920"/>
                  </a:lnTo>
                  <a:lnTo>
                    <a:pt x="513537" y="246380"/>
                  </a:lnTo>
                  <a:lnTo>
                    <a:pt x="501523" y="242570"/>
                  </a:lnTo>
                  <a:close/>
                </a:path>
                <a:path w="885825" h="725170">
                  <a:moveTo>
                    <a:pt x="671849" y="165100"/>
                  </a:moveTo>
                  <a:lnTo>
                    <a:pt x="628421" y="165100"/>
                  </a:lnTo>
                  <a:lnTo>
                    <a:pt x="638657" y="170180"/>
                  </a:lnTo>
                  <a:lnTo>
                    <a:pt x="643648" y="172720"/>
                  </a:lnTo>
                  <a:lnTo>
                    <a:pt x="669772" y="201930"/>
                  </a:lnTo>
                  <a:lnTo>
                    <a:pt x="679615" y="229870"/>
                  </a:lnTo>
                  <a:lnTo>
                    <a:pt x="679361" y="234950"/>
                  </a:lnTo>
                  <a:lnTo>
                    <a:pt x="649376" y="261620"/>
                  </a:lnTo>
                  <a:lnTo>
                    <a:pt x="690623" y="261620"/>
                  </a:lnTo>
                  <a:lnTo>
                    <a:pt x="704126" y="233680"/>
                  </a:lnTo>
                  <a:lnTo>
                    <a:pt x="703795" y="226060"/>
                  </a:lnTo>
                  <a:lnTo>
                    <a:pt x="690073" y="186690"/>
                  </a:lnTo>
                  <a:lnTo>
                    <a:pt x="675507" y="168910"/>
                  </a:lnTo>
                  <a:lnTo>
                    <a:pt x="671849" y="165100"/>
                  </a:lnTo>
                  <a:close/>
                </a:path>
                <a:path w="885825" h="725170">
                  <a:moveTo>
                    <a:pt x="644067" y="33020"/>
                  </a:moveTo>
                  <a:lnTo>
                    <a:pt x="639991" y="33020"/>
                  </a:lnTo>
                  <a:lnTo>
                    <a:pt x="638848" y="34290"/>
                  </a:lnTo>
                  <a:lnTo>
                    <a:pt x="637501" y="35560"/>
                  </a:lnTo>
                  <a:lnTo>
                    <a:pt x="636143" y="35560"/>
                  </a:lnTo>
                  <a:lnTo>
                    <a:pt x="632599" y="38100"/>
                  </a:lnTo>
                  <a:lnTo>
                    <a:pt x="630758" y="40640"/>
                  </a:lnTo>
                  <a:lnTo>
                    <a:pt x="629285" y="41910"/>
                  </a:lnTo>
                  <a:lnTo>
                    <a:pt x="627087" y="43180"/>
                  </a:lnTo>
                  <a:lnTo>
                    <a:pt x="626300" y="44450"/>
                  </a:lnTo>
                  <a:lnTo>
                    <a:pt x="625348" y="46990"/>
                  </a:lnTo>
                  <a:lnTo>
                    <a:pt x="625170" y="46990"/>
                  </a:lnTo>
                  <a:lnTo>
                    <a:pt x="625386" y="48260"/>
                  </a:lnTo>
                  <a:lnTo>
                    <a:pt x="625690" y="49530"/>
                  </a:lnTo>
                  <a:lnTo>
                    <a:pt x="626198" y="49530"/>
                  </a:lnTo>
                  <a:lnTo>
                    <a:pt x="752500" y="203200"/>
                  </a:lnTo>
                  <a:lnTo>
                    <a:pt x="753008" y="204470"/>
                  </a:lnTo>
                  <a:lnTo>
                    <a:pt x="757555" y="204470"/>
                  </a:lnTo>
                  <a:lnTo>
                    <a:pt x="760069" y="203200"/>
                  </a:lnTo>
                  <a:lnTo>
                    <a:pt x="761428" y="201930"/>
                  </a:lnTo>
                  <a:lnTo>
                    <a:pt x="763016" y="200660"/>
                  </a:lnTo>
                  <a:lnTo>
                    <a:pt x="764857" y="199390"/>
                  </a:lnTo>
                  <a:lnTo>
                    <a:pt x="766775" y="198120"/>
                  </a:lnTo>
                  <a:lnTo>
                    <a:pt x="768286" y="196850"/>
                  </a:lnTo>
                  <a:lnTo>
                    <a:pt x="770483" y="194310"/>
                  </a:lnTo>
                  <a:lnTo>
                    <a:pt x="771245" y="193040"/>
                  </a:lnTo>
                  <a:lnTo>
                    <a:pt x="772121" y="191770"/>
                  </a:lnTo>
                  <a:lnTo>
                    <a:pt x="772248" y="189230"/>
                  </a:lnTo>
                  <a:lnTo>
                    <a:pt x="771969" y="189230"/>
                  </a:lnTo>
                  <a:lnTo>
                    <a:pt x="771461" y="187960"/>
                  </a:lnTo>
                  <a:lnTo>
                    <a:pt x="644652" y="34290"/>
                  </a:lnTo>
                  <a:lnTo>
                    <a:pt x="644067" y="33020"/>
                  </a:lnTo>
                  <a:close/>
                </a:path>
                <a:path w="885825" h="725170">
                  <a:moveTo>
                    <a:pt x="631075" y="139700"/>
                  </a:moveTo>
                  <a:lnTo>
                    <a:pt x="623493" y="139700"/>
                  </a:lnTo>
                  <a:lnTo>
                    <a:pt x="615810" y="140970"/>
                  </a:lnTo>
                  <a:lnTo>
                    <a:pt x="584187" y="162560"/>
                  </a:lnTo>
                  <a:lnTo>
                    <a:pt x="581748" y="165100"/>
                  </a:lnTo>
                  <a:lnTo>
                    <a:pt x="571931" y="201930"/>
                  </a:lnTo>
                  <a:lnTo>
                    <a:pt x="589278" y="201930"/>
                  </a:lnTo>
                  <a:lnTo>
                    <a:pt x="589953" y="196850"/>
                  </a:lnTo>
                  <a:lnTo>
                    <a:pt x="590829" y="191770"/>
                  </a:lnTo>
                  <a:lnTo>
                    <a:pt x="592010" y="187960"/>
                  </a:lnTo>
                  <a:lnTo>
                    <a:pt x="593178" y="185420"/>
                  </a:lnTo>
                  <a:lnTo>
                    <a:pt x="594664" y="181610"/>
                  </a:lnTo>
                  <a:lnTo>
                    <a:pt x="598246" y="176530"/>
                  </a:lnTo>
                  <a:lnTo>
                    <a:pt x="600379" y="173990"/>
                  </a:lnTo>
                  <a:lnTo>
                    <a:pt x="607771" y="167640"/>
                  </a:lnTo>
                  <a:lnTo>
                    <a:pt x="612851" y="165100"/>
                  </a:lnTo>
                  <a:lnTo>
                    <a:pt x="671849" y="165100"/>
                  </a:lnTo>
                  <a:lnTo>
                    <a:pt x="670629" y="163830"/>
                  </a:lnTo>
                  <a:lnTo>
                    <a:pt x="665590" y="158750"/>
                  </a:lnTo>
                  <a:lnTo>
                    <a:pt x="660387" y="153670"/>
                  </a:lnTo>
                  <a:lnTo>
                    <a:pt x="653338" y="148590"/>
                  </a:lnTo>
                  <a:lnTo>
                    <a:pt x="646061" y="144780"/>
                  </a:lnTo>
                  <a:lnTo>
                    <a:pt x="631075" y="139700"/>
                  </a:lnTo>
                  <a:close/>
                </a:path>
                <a:path w="885825" h="725170">
                  <a:moveTo>
                    <a:pt x="559333" y="186690"/>
                  </a:moveTo>
                  <a:lnTo>
                    <a:pt x="555447" y="186690"/>
                  </a:lnTo>
                  <a:lnTo>
                    <a:pt x="554405" y="187960"/>
                  </a:lnTo>
                  <a:lnTo>
                    <a:pt x="559930" y="187960"/>
                  </a:lnTo>
                  <a:lnTo>
                    <a:pt x="559333" y="186690"/>
                  </a:lnTo>
                  <a:close/>
                </a:path>
                <a:path w="885825" h="725170">
                  <a:moveTo>
                    <a:pt x="799452" y="0"/>
                  </a:moveTo>
                  <a:lnTo>
                    <a:pt x="791870" y="0"/>
                  </a:lnTo>
                  <a:lnTo>
                    <a:pt x="784021" y="2540"/>
                  </a:lnTo>
                  <a:lnTo>
                    <a:pt x="778109" y="3810"/>
                  </a:lnTo>
                  <a:lnTo>
                    <a:pt x="772144" y="7620"/>
                  </a:lnTo>
                  <a:lnTo>
                    <a:pt x="766126" y="10160"/>
                  </a:lnTo>
                  <a:lnTo>
                    <a:pt x="760056" y="15240"/>
                  </a:lnTo>
                  <a:lnTo>
                    <a:pt x="736688" y="52070"/>
                  </a:lnTo>
                  <a:lnTo>
                    <a:pt x="736422" y="60960"/>
                  </a:lnTo>
                  <a:lnTo>
                    <a:pt x="736579" y="67310"/>
                  </a:lnTo>
                  <a:lnTo>
                    <a:pt x="752456" y="106680"/>
                  </a:lnTo>
                  <a:lnTo>
                    <a:pt x="757580" y="113030"/>
                  </a:lnTo>
                  <a:lnTo>
                    <a:pt x="763381" y="120650"/>
                  </a:lnTo>
                  <a:lnTo>
                    <a:pt x="769242" y="125730"/>
                  </a:lnTo>
                  <a:lnTo>
                    <a:pt x="781151" y="135890"/>
                  </a:lnTo>
                  <a:lnTo>
                    <a:pt x="787180" y="138430"/>
                  </a:lnTo>
                  <a:lnTo>
                    <a:pt x="793248" y="142240"/>
                  </a:lnTo>
                  <a:lnTo>
                    <a:pt x="805497" y="144780"/>
                  </a:lnTo>
                  <a:lnTo>
                    <a:pt x="813714" y="146050"/>
                  </a:lnTo>
                  <a:lnTo>
                    <a:pt x="821994" y="144780"/>
                  </a:lnTo>
                  <a:lnTo>
                    <a:pt x="830338" y="142240"/>
                  </a:lnTo>
                  <a:lnTo>
                    <a:pt x="836620" y="139700"/>
                  </a:lnTo>
                  <a:lnTo>
                    <a:pt x="849269" y="132080"/>
                  </a:lnTo>
                  <a:lnTo>
                    <a:pt x="855637" y="127000"/>
                  </a:lnTo>
                  <a:lnTo>
                    <a:pt x="860539" y="123190"/>
                  </a:lnTo>
                  <a:lnTo>
                    <a:pt x="815390" y="123190"/>
                  </a:lnTo>
                  <a:lnTo>
                    <a:pt x="804583" y="120650"/>
                  </a:lnTo>
                  <a:lnTo>
                    <a:pt x="799414" y="118110"/>
                  </a:lnTo>
                  <a:lnTo>
                    <a:pt x="789533" y="110490"/>
                  </a:lnTo>
                  <a:lnTo>
                    <a:pt x="784707" y="106680"/>
                  </a:lnTo>
                  <a:lnTo>
                    <a:pt x="779983" y="100330"/>
                  </a:lnTo>
                  <a:lnTo>
                    <a:pt x="797013" y="86360"/>
                  </a:lnTo>
                  <a:lnTo>
                    <a:pt x="768540" y="86360"/>
                  </a:lnTo>
                  <a:lnTo>
                    <a:pt x="765225" y="82550"/>
                  </a:lnTo>
                  <a:lnTo>
                    <a:pt x="762635" y="77470"/>
                  </a:lnTo>
                  <a:lnTo>
                    <a:pt x="758888" y="67310"/>
                  </a:lnTo>
                  <a:lnTo>
                    <a:pt x="757948" y="63500"/>
                  </a:lnTo>
                  <a:lnTo>
                    <a:pt x="757948" y="53340"/>
                  </a:lnTo>
                  <a:lnTo>
                    <a:pt x="785107" y="22860"/>
                  </a:lnTo>
                  <a:lnTo>
                    <a:pt x="792061" y="21590"/>
                  </a:lnTo>
                  <a:lnTo>
                    <a:pt x="841418" y="21590"/>
                  </a:lnTo>
                  <a:lnTo>
                    <a:pt x="840308" y="20320"/>
                  </a:lnTo>
                  <a:lnTo>
                    <a:pt x="834224" y="13970"/>
                  </a:lnTo>
                  <a:lnTo>
                    <a:pt x="827620" y="10160"/>
                  </a:lnTo>
                  <a:lnTo>
                    <a:pt x="821016" y="5080"/>
                  </a:lnTo>
                  <a:lnTo>
                    <a:pt x="814057" y="2540"/>
                  </a:lnTo>
                  <a:lnTo>
                    <a:pt x="799452" y="0"/>
                  </a:lnTo>
                  <a:close/>
                </a:path>
                <a:path w="885825" h="725170">
                  <a:moveTo>
                    <a:pt x="877709" y="74930"/>
                  </a:moveTo>
                  <a:lnTo>
                    <a:pt x="871575" y="74930"/>
                  </a:lnTo>
                  <a:lnTo>
                    <a:pt x="870534" y="76200"/>
                  </a:lnTo>
                  <a:lnTo>
                    <a:pt x="868235" y="81280"/>
                  </a:lnTo>
                  <a:lnTo>
                    <a:pt x="866673" y="83820"/>
                  </a:lnTo>
                  <a:lnTo>
                    <a:pt x="844740" y="110490"/>
                  </a:lnTo>
                  <a:lnTo>
                    <a:pt x="838504" y="115570"/>
                  </a:lnTo>
                  <a:lnTo>
                    <a:pt x="832497" y="119380"/>
                  </a:lnTo>
                  <a:lnTo>
                    <a:pt x="815390" y="123190"/>
                  </a:lnTo>
                  <a:lnTo>
                    <a:pt x="860539" y="123190"/>
                  </a:lnTo>
                  <a:lnTo>
                    <a:pt x="880465" y="99060"/>
                  </a:lnTo>
                  <a:lnTo>
                    <a:pt x="882497" y="96520"/>
                  </a:lnTo>
                  <a:lnTo>
                    <a:pt x="885037" y="90170"/>
                  </a:lnTo>
                  <a:lnTo>
                    <a:pt x="885672" y="88900"/>
                  </a:lnTo>
                  <a:lnTo>
                    <a:pt x="885799" y="88900"/>
                  </a:lnTo>
                  <a:lnTo>
                    <a:pt x="885799" y="86360"/>
                  </a:lnTo>
                  <a:lnTo>
                    <a:pt x="885418" y="85090"/>
                  </a:lnTo>
                  <a:lnTo>
                    <a:pt x="884656" y="83820"/>
                  </a:lnTo>
                  <a:lnTo>
                    <a:pt x="883640" y="82550"/>
                  </a:lnTo>
                  <a:lnTo>
                    <a:pt x="883132" y="81280"/>
                  </a:lnTo>
                  <a:lnTo>
                    <a:pt x="882497" y="80010"/>
                  </a:lnTo>
                  <a:lnTo>
                    <a:pt x="881608" y="78740"/>
                  </a:lnTo>
                  <a:lnTo>
                    <a:pt x="880592" y="77470"/>
                  </a:lnTo>
                  <a:lnTo>
                    <a:pt x="878560" y="76200"/>
                  </a:lnTo>
                  <a:lnTo>
                    <a:pt x="877709" y="74930"/>
                  </a:lnTo>
                  <a:close/>
                </a:path>
                <a:path w="885825" h="725170">
                  <a:moveTo>
                    <a:pt x="841418" y="21590"/>
                  </a:moveTo>
                  <a:lnTo>
                    <a:pt x="792061" y="21590"/>
                  </a:lnTo>
                  <a:lnTo>
                    <a:pt x="805910" y="24130"/>
                  </a:lnTo>
                  <a:lnTo>
                    <a:pt x="812522" y="27940"/>
                  </a:lnTo>
                  <a:lnTo>
                    <a:pt x="818878" y="33020"/>
                  </a:lnTo>
                  <a:lnTo>
                    <a:pt x="824979" y="40640"/>
                  </a:lnTo>
                  <a:lnTo>
                    <a:pt x="768540" y="86360"/>
                  </a:lnTo>
                  <a:lnTo>
                    <a:pt x="797013" y="86360"/>
                  </a:lnTo>
                  <a:lnTo>
                    <a:pt x="848106" y="44450"/>
                  </a:lnTo>
                  <a:lnTo>
                    <a:pt x="850036" y="43180"/>
                  </a:lnTo>
                  <a:lnTo>
                    <a:pt x="851230" y="40640"/>
                  </a:lnTo>
                  <a:lnTo>
                    <a:pt x="852144" y="35560"/>
                  </a:lnTo>
                  <a:lnTo>
                    <a:pt x="851154" y="33020"/>
                  </a:lnTo>
                  <a:lnTo>
                    <a:pt x="848690" y="30480"/>
                  </a:lnTo>
                  <a:lnTo>
                    <a:pt x="845858" y="26670"/>
                  </a:lnTo>
                  <a:lnTo>
                    <a:pt x="841418" y="21590"/>
                  </a:lnTo>
                  <a:close/>
                </a:path>
                <a:path w="885825" h="725170">
                  <a:moveTo>
                    <a:pt x="876249" y="73660"/>
                  </a:moveTo>
                  <a:lnTo>
                    <a:pt x="873036" y="73660"/>
                  </a:lnTo>
                  <a:lnTo>
                    <a:pt x="872502" y="74930"/>
                  </a:lnTo>
                  <a:lnTo>
                    <a:pt x="876922" y="74930"/>
                  </a:lnTo>
                  <a:lnTo>
                    <a:pt x="876249" y="73660"/>
                  </a:lnTo>
                  <a:close/>
                </a:path>
              </a:pathLst>
            </a:custGeom>
            <a:solidFill>
              <a:srgbClr val="000000"/>
            </a:solidFill>
          </p:spPr>
          <p:txBody>
            <a:bodyPr wrap="square" lIns="0" tIns="0" rIns="0" bIns="0" rtlCol="0"/>
            <a:lstStyle/>
            <a:p>
              <a:endParaRPr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STREAM TESTING</a:t>
            </a:r>
          </a:p>
        </p:txBody>
      </p:sp>
      <p:sp>
        <p:nvSpPr>
          <p:cNvPr id="25" name="object 7"/>
          <p:cNvSpPr/>
          <p:nvPr/>
        </p:nvSpPr>
        <p:spPr>
          <a:xfrm>
            <a:off x="2823710" y="1828801"/>
            <a:ext cx="8430604" cy="1092835"/>
          </a:xfrm>
          <a:custGeom>
            <a:avLst/>
            <a:gdLst/>
            <a:ahLst/>
            <a:cxnLst/>
            <a:rect l="l" t="t" r="r" b="b"/>
            <a:pathLst>
              <a:path w="7815580" h="1092835">
                <a:moveTo>
                  <a:pt x="0" y="1092708"/>
                </a:moveTo>
                <a:lnTo>
                  <a:pt x="7815072" y="1092708"/>
                </a:lnTo>
                <a:lnTo>
                  <a:pt x="7815072" y="0"/>
                </a:lnTo>
                <a:lnTo>
                  <a:pt x="0" y="0"/>
                </a:lnTo>
                <a:lnTo>
                  <a:pt x="0" y="1092708"/>
                </a:lnTo>
                <a:close/>
              </a:path>
            </a:pathLst>
          </a:custGeom>
          <a:solidFill>
            <a:schemeClr val="bg1"/>
          </a:solidFill>
        </p:spPr>
        <p:txBody>
          <a:bodyPr wrap="square" lIns="0" tIns="0" rIns="0" bIns="0" rtlCol="0"/>
          <a:lstStyle/>
          <a:p>
            <a:endParaRPr dirty="0"/>
          </a:p>
        </p:txBody>
      </p:sp>
      <p:sp>
        <p:nvSpPr>
          <p:cNvPr id="40" name="object 11"/>
          <p:cNvSpPr txBox="1"/>
          <p:nvPr/>
        </p:nvSpPr>
        <p:spPr>
          <a:xfrm>
            <a:off x="1604828"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1" name="object 15"/>
          <p:cNvSpPr txBox="1"/>
          <p:nvPr/>
        </p:nvSpPr>
        <p:spPr>
          <a:xfrm>
            <a:off x="367120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689477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47" name="object 15"/>
          <p:cNvSpPr txBox="1"/>
          <p:nvPr/>
        </p:nvSpPr>
        <p:spPr>
          <a:xfrm>
            <a:off x="4830805"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13" name="object 17"/>
          <p:cNvSpPr txBox="1"/>
          <p:nvPr/>
        </p:nvSpPr>
        <p:spPr>
          <a:xfrm>
            <a:off x="2894012" y="4343400"/>
            <a:ext cx="8500859" cy="923330"/>
          </a:xfrm>
          <a:prstGeom prst="rect">
            <a:avLst/>
          </a:prstGeom>
        </p:spPr>
        <p:txBody>
          <a:bodyPr vert="horz" wrap="square" lIns="0" tIns="0" rIns="0" bIns="0" rtlCol="0">
            <a:spAutoFit/>
          </a:bodyPr>
          <a:lstStyle/>
          <a:p>
            <a:pPr marL="373079" marR="6337" indent="-357237">
              <a:buFont typeface="Wingdings"/>
              <a:buChar char=""/>
              <a:tabLst>
                <a:tab pos="373871" algn="l"/>
              </a:tabLst>
            </a:pPr>
            <a:r>
              <a:rPr sz="2000" spc="-25">
                <a:cs typeface="Calibri"/>
              </a:rPr>
              <a:t>Payroll </a:t>
            </a:r>
            <a:r>
              <a:rPr sz="2000" spc="-12" smtClean="0">
                <a:cs typeface="Calibri"/>
              </a:rPr>
              <a:t>processing</a:t>
            </a:r>
            <a:r>
              <a:rPr lang="en-US" sz="2000" spc="-12" dirty="0" smtClean="0">
                <a:cs typeface="Calibri"/>
              </a:rPr>
              <a:t> - </a:t>
            </a:r>
            <a:r>
              <a:rPr sz="2000" spc="-12" smtClean="0">
                <a:cs typeface="Calibri"/>
              </a:rPr>
              <a:t>a </a:t>
            </a:r>
            <a:r>
              <a:rPr sz="2000" spc="-12" dirty="0">
                <a:cs typeface="Calibri"/>
              </a:rPr>
              <a:t>comprehensive set </a:t>
            </a:r>
            <a:r>
              <a:rPr sz="2000" spc="-6" dirty="0">
                <a:cs typeface="Calibri"/>
              </a:rPr>
              <a:t>of </a:t>
            </a:r>
            <a:r>
              <a:rPr sz="2000" spc="-19" dirty="0">
                <a:cs typeface="Calibri"/>
              </a:rPr>
              <a:t>records </a:t>
            </a:r>
            <a:r>
              <a:rPr sz="2000" spc="-6" dirty="0">
                <a:cs typeface="Calibri"/>
              </a:rPr>
              <a:t>of salaried </a:t>
            </a:r>
            <a:r>
              <a:rPr sz="2000" spc="-12">
                <a:cs typeface="Calibri"/>
              </a:rPr>
              <a:t>employees</a:t>
            </a:r>
            <a:r>
              <a:rPr sz="2000" spc="-12" smtClean="0">
                <a:cs typeface="Calibri"/>
              </a:rPr>
              <a:t>,</a:t>
            </a:r>
            <a:r>
              <a:rPr lang="en-US" sz="2000" spc="-12" dirty="0" smtClean="0">
                <a:cs typeface="Calibri"/>
              </a:rPr>
              <a:t> </a:t>
            </a:r>
            <a:r>
              <a:rPr sz="2000" spc="-12" smtClean="0">
                <a:cs typeface="Calibri"/>
              </a:rPr>
              <a:t>hourly </a:t>
            </a:r>
            <a:r>
              <a:rPr sz="2000" spc="-12" dirty="0">
                <a:cs typeface="Calibri"/>
              </a:rPr>
              <a:t>employees, </a:t>
            </a:r>
            <a:r>
              <a:rPr sz="2000" spc="-6" dirty="0">
                <a:cs typeface="Calibri"/>
              </a:rPr>
              <a:t>and a </a:t>
            </a:r>
            <a:r>
              <a:rPr sz="2000" spc="-12" dirty="0">
                <a:cs typeface="Calibri"/>
              </a:rPr>
              <a:t>merged set </a:t>
            </a:r>
            <a:r>
              <a:rPr sz="2000" spc="-6" dirty="0">
                <a:cs typeface="Calibri"/>
              </a:rPr>
              <a:t>of these </a:t>
            </a:r>
            <a:r>
              <a:rPr sz="2000" spc="-12" dirty="0">
                <a:cs typeface="Calibri"/>
              </a:rPr>
              <a:t>two </a:t>
            </a:r>
            <a:r>
              <a:rPr sz="2000" spc="-6" dirty="0">
                <a:cs typeface="Calibri"/>
              </a:rPr>
              <a:t>should be </a:t>
            </a:r>
            <a:r>
              <a:rPr sz="2000" spc="-12" dirty="0">
                <a:cs typeface="Calibri"/>
              </a:rPr>
              <a:t>used </a:t>
            </a:r>
            <a:r>
              <a:rPr sz="2000" spc="-12">
                <a:cs typeface="Calibri"/>
              </a:rPr>
              <a:t>to </a:t>
            </a:r>
            <a:r>
              <a:rPr sz="2000" spc="-12" smtClean="0">
                <a:cs typeface="Calibri"/>
              </a:rPr>
              <a:t>test</a:t>
            </a:r>
            <a:r>
              <a:rPr lang="en-US" sz="2000" spc="-12" dirty="0" smtClean="0">
                <a:cs typeface="Calibri"/>
              </a:rPr>
              <a:t> </a:t>
            </a:r>
            <a:r>
              <a:rPr sz="2000" spc="-19" smtClean="0">
                <a:cs typeface="Calibri"/>
              </a:rPr>
              <a:t>payroll </a:t>
            </a:r>
            <a:r>
              <a:rPr sz="2000" spc="-12" dirty="0">
                <a:cs typeface="Calibri"/>
              </a:rPr>
              <a:t>processing</a:t>
            </a:r>
            <a:r>
              <a:rPr sz="2000" spc="-12">
                <a:cs typeface="Calibri"/>
              </a:rPr>
              <a:t>. </a:t>
            </a:r>
            <a:endParaRPr lang="en-US" sz="2000" spc="-12" dirty="0" smtClean="0">
              <a:cs typeface="Calibri"/>
            </a:endParaRPr>
          </a:p>
          <a:p>
            <a:pPr marL="373079" marR="6337" indent="-357237">
              <a:buFont typeface="Wingdings"/>
              <a:buChar char=""/>
              <a:tabLst>
                <a:tab pos="373871" algn="l"/>
              </a:tabLst>
            </a:pPr>
            <a:r>
              <a:rPr sz="2000" spc="-6" smtClean="0">
                <a:cs typeface="Calibri"/>
              </a:rPr>
              <a:t>Run </a:t>
            </a:r>
            <a:r>
              <a:rPr sz="2000" spc="-6" dirty="0">
                <a:cs typeface="Calibri"/>
              </a:rPr>
              <a:t>each of the periodic </a:t>
            </a:r>
            <a:r>
              <a:rPr sz="2000" spc="-12" dirty="0">
                <a:cs typeface="Calibri"/>
              </a:rPr>
              <a:t>reporting </a:t>
            </a:r>
            <a:r>
              <a:rPr sz="2000" spc="-6" dirty="0">
                <a:cs typeface="Calibri"/>
              </a:rPr>
              <a:t>job </a:t>
            </a:r>
            <a:r>
              <a:rPr sz="2000" spc="-12" dirty="0">
                <a:cs typeface="Calibri"/>
              </a:rPr>
              <a:t>streams </a:t>
            </a:r>
            <a:r>
              <a:rPr sz="2000" spc="-12">
                <a:cs typeface="Calibri"/>
              </a:rPr>
              <a:t>at </a:t>
            </a:r>
            <a:r>
              <a:rPr sz="2000" spc="-6" smtClean="0">
                <a:cs typeface="Calibri"/>
              </a:rPr>
              <a:t>least</a:t>
            </a:r>
            <a:r>
              <a:rPr lang="en-US" sz="2000" spc="-6" dirty="0" smtClean="0">
                <a:cs typeface="Calibri"/>
              </a:rPr>
              <a:t> </a:t>
            </a:r>
            <a:r>
              <a:rPr sz="2000" spc="-12" smtClean="0">
                <a:cs typeface="Calibri"/>
              </a:rPr>
              <a:t>once</a:t>
            </a:r>
            <a:r>
              <a:rPr sz="2000" spc="-12" dirty="0">
                <a:cs typeface="Calibri"/>
              </a:rPr>
              <a:t>.</a:t>
            </a:r>
            <a:endParaRPr sz="2000" dirty="0">
              <a:cs typeface="Calibri"/>
            </a:endParaRPr>
          </a:p>
        </p:txBody>
      </p:sp>
      <p:grpSp>
        <p:nvGrpSpPr>
          <p:cNvPr id="16" name="Group 15"/>
          <p:cNvGrpSpPr/>
          <p:nvPr/>
        </p:nvGrpSpPr>
        <p:grpSpPr>
          <a:xfrm>
            <a:off x="1044277" y="4131692"/>
            <a:ext cx="1866414" cy="1290320"/>
            <a:chOff x="1044277" y="4131692"/>
            <a:chExt cx="1866414" cy="1290320"/>
          </a:xfrm>
        </p:grpSpPr>
        <p:sp>
          <p:nvSpPr>
            <p:cNvPr id="12" name="object 15"/>
            <p:cNvSpPr/>
            <p:nvPr/>
          </p:nvSpPr>
          <p:spPr>
            <a:xfrm>
              <a:off x="1044277" y="4131692"/>
              <a:ext cx="1866414" cy="1290320"/>
            </a:xfrm>
            <a:custGeom>
              <a:avLst/>
              <a:gdLst/>
              <a:ahLst/>
              <a:cxnLst/>
              <a:rect l="l" t="t" r="r" b="b"/>
              <a:pathLst>
                <a:path w="1400175" h="1290320">
                  <a:moveTo>
                    <a:pt x="1048169" y="0"/>
                  </a:moveTo>
                  <a:lnTo>
                    <a:pt x="0" y="862202"/>
                  </a:lnTo>
                  <a:lnTo>
                    <a:pt x="351917" y="1290040"/>
                  </a:lnTo>
                  <a:lnTo>
                    <a:pt x="1400073" y="427862"/>
                  </a:lnTo>
                  <a:lnTo>
                    <a:pt x="1048169" y="0"/>
                  </a:lnTo>
                  <a:close/>
                </a:path>
              </a:pathLst>
            </a:custGeom>
            <a:solidFill>
              <a:srgbClr val="FFFF00"/>
            </a:solidFill>
          </p:spPr>
          <p:txBody>
            <a:bodyPr wrap="square" lIns="0" tIns="0" rIns="0" bIns="0" rtlCol="0"/>
            <a:lstStyle/>
            <a:p>
              <a:endParaRPr dirty="0"/>
            </a:p>
          </p:txBody>
        </p:sp>
        <p:sp>
          <p:nvSpPr>
            <p:cNvPr id="14" name="object 16"/>
            <p:cNvSpPr/>
            <p:nvPr/>
          </p:nvSpPr>
          <p:spPr>
            <a:xfrm>
              <a:off x="1401681" y="4419600"/>
              <a:ext cx="1180792" cy="725170"/>
            </a:xfrm>
            <a:custGeom>
              <a:avLst/>
              <a:gdLst/>
              <a:ahLst/>
              <a:cxnLst/>
              <a:rect l="l" t="t" r="r" b="b"/>
              <a:pathLst>
                <a:path w="885825" h="725170">
                  <a:moveTo>
                    <a:pt x="79184" y="515620"/>
                  </a:moveTo>
                  <a:lnTo>
                    <a:pt x="75311" y="515620"/>
                  </a:lnTo>
                  <a:lnTo>
                    <a:pt x="4127" y="574040"/>
                  </a:lnTo>
                  <a:lnTo>
                    <a:pt x="2362" y="576580"/>
                  </a:lnTo>
                  <a:lnTo>
                    <a:pt x="1181" y="577850"/>
                  </a:lnTo>
                  <a:lnTo>
                    <a:pt x="0" y="582930"/>
                  </a:lnTo>
                  <a:lnTo>
                    <a:pt x="927" y="585470"/>
                  </a:lnTo>
                  <a:lnTo>
                    <a:pt x="3390" y="589280"/>
                  </a:lnTo>
                  <a:lnTo>
                    <a:pt x="114947" y="723900"/>
                  </a:lnTo>
                  <a:lnTo>
                    <a:pt x="117449" y="725170"/>
                  </a:lnTo>
                  <a:lnTo>
                    <a:pt x="124701" y="725170"/>
                  </a:lnTo>
                  <a:lnTo>
                    <a:pt x="158502" y="697230"/>
                  </a:lnTo>
                  <a:lnTo>
                    <a:pt x="125349" y="697230"/>
                  </a:lnTo>
                  <a:lnTo>
                    <a:pt x="81584" y="643890"/>
                  </a:lnTo>
                  <a:lnTo>
                    <a:pt x="101476" y="627380"/>
                  </a:lnTo>
                  <a:lnTo>
                    <a:pt x="68440" y="627380"/>
                  </a:lnTo>
                  <a:lnTo>
                    <a:pt x="30060" y="580390"/>
                  </a:lnTo>
                  <a:lnTo>
                    <a:pt x="88836" y="532130"/>
                  </a:lnTo>
                  <a:lnTo>
                    <a:pt x="89268" y="532130"/>
                  </a:lnTo>
                  <a:lnTo>
                    <a:pt x="89509" y="530860"/>
                  </a:lnTo>
                  <a:lnTo>
                    <a:pt x="89750" y="530860"/>
                  </a:lnTo>
                  <a:lnTo>
                    <a:pt x="89763" y="529590"/>
                  </a:lnTo>
                  <a:lnTo>
                    <a:pt x="89535" y="528320"/>
                  </a:lnTo>
                  <a:lnTo>
                    <a:pt x="89306" y="528320"/>
                  </a:lnTo>
                  <a:lnTo>
                    <a:pt x="88861" y="527050"/>
                  </a:lnTo>
                  <a:lnTo>
                    <a:pt x="87541" y="524510"/>
                  </a:lnTo>
                  <a:lnTo>
                    <a:pt x="86639" y="523240"/>
                  </a:lnTo>
                  <a:lnTo>
                    <a:pt x="84251" y="520700"/>
                  </a:lnTo>
                  <a:lnTo>
                    <a:pt x="83096" y="519430"/>
                  </a:lnTo>
                  <a:lnTo>
                    <a:pt x="81013" y="516890"/>
                  </a:lnTo>
                  <a:lnTo>
                    <a:pt x="80060" y="516890"/>
                  </a:lnTo>
                  <a:lnTo>
                    <a:pt x="79184" y="515620"/>
                  </a:lnTo>
                  <a:close/>
                </a:path>
                <a:path w="885825" h="725170">
                  <a:moveTo>
                    <a:pt x="189788" y="647700"/>
                  </a:moveTo>
                  <a:lnTo>
                    <a:pt x="184937" y="647700"/>
                  </a:lnTo>
                  <a:lnTo>
                    <a:pt x="125349" y="697230"/>
                  </a:lnTo>
                  <a:lnTo>
                    <a:pt x="158502" y="697230"/>
                  </a:lnTo>
                  <a:lnTo>
                    <a:pt x="198450" y="664210"/>
                  </a:lnTo>
                  <a:lnTo>
                    <a:pt x="198882" y="662940"/>
                  </a:lnTo>
                  <a:lnTo>
                    <a:pt x="199377" y="661670"/>
                  </a:lnTo>
                  <a:lnTo>
                    <a:pt x="199034" y="659130"/>
                  </a:lnTo>
                  <a:lnTo>
                    <a:pt x="193890" y="651510"/>
                  </a:lnTo>
                  <a:lnTo>
                    <a:pt x="192760" y="650240"/>
                  </a:lnTo>
                  <a:lnTo>
                    <a:pt x="190754" y="648970"/>
                  </a:lnTo>
                  <a:lnTo>
                    <a:pt x="189788" y="647700"/>
                  </a:lnTo>
                  <a:close/>
                </a:path>
                <a:path w="885825" h="725170">
                  <a:moveTo>
                    <a:pt x="222072" y="464820"/>
                  </a:moveTo>
                  <a:lnTo>
                    <a:pt x="217360" y="464820"/>
                  </a:lnTo>
                  <a:lnTo>
                    <a:pt x="214274" y="467360"/>
                  </a:lnTo>
                  <a:lnTo>
                    <a:pt x="212382" y="468630"/>
                  </a:lnTo>
                  <a:lnTo>
                    <a:pt x="210159" y="469900"/>
                  </a:lnTo>
                  <a:lnTo>
                    <a:pt x="208089" y="472440"/>
                  </a:lnTo>
                  <a:lnTo>
                    <a:pt x="206514" y="473710"/>
                  </a:lnTo>
                  <a:lnTo>
                    <a:pt x="205422" y="474980"/>
                  </a:lnTo>
                  <a:lnTo>
                    <a:pt x="204330" y="474980"/>
                  </a:lnTo>
                  <a:lnTo>
                    <a:pt x="203568" y="476250"/>
                  </a:lnTo>
                  <a:lnTo>
                    <a:pt x="203136" y="477520"/>
                  </a:lnTo>
                  <a:lnTo>
                    <a:pt x="202704" y="477520"/>
                  </a:lnTo>
                  <a:lnTo>
                    <a:pt x="202450" y="478790"/>
                  </a:lnTo>
                  <a:lnTo>
                    <a:pt x="202387" y="481330"/>
                  </a:lnTo>
                  <a:lnTo>
                    <a:pt x="210159" y="539750"/>
                  </a:lnTo>
                  <a:lnTo>
                    <a:pt x="135115" y="539750"/>
                  </a:lnTo>
                  <a:lnTo>
                    <a:pt x="207060" y="563880"/>
                  </a:lnTo>
                  <a:lnTo>
                    <a:pt x="216573" y="642620"/>
                  </a:lnTo>
                  <a:lnTo>
                    <a:pt x="216954" y="643890"/>
                  </a:lnTo>
                  <a:lnTo>
                    <a:pt x="218071" y="645160"/>
                  </a:lnTo>
                  <a:lnTo>
                    <a:pt x="222224" y="645160"/>
                  </a:lnTo>
                  <a:lnTo>
                    <a:pt x="225386" y="642620"/>
                  </a:lnTo>
                  <a:lnTo>
                    <a:pt x="227279" y="641350"/>
                  </a:lnTo>
                  <a:lnTo>
                    <a:pt x="231647" y="637540"/>
                  </a:lnTo>
                  <a:lnTo>
                    <a:pt x="233324" y="636270"/>
                  </a:lnTo>
                  <a:lnTo>
                    <a:pt x="235737" y="633730"/>
                  </a:lnTo>
                  <a:lnTo>
                    <a:pt x="236639" y="633730"/>
                  </a:lnTo>
                  <a:lnTo>
                    <a:pt x="237807" y="631190"/>
                  </a:lnTo>
                  <a:lnTo>
                    <a:pt x="238137" y="629920"/>
                  </a:lnTo>
                  <a:lnTo>
                    <a:pt x="238290" y="628650"/>
                  </a:lnTo>
                  <a:lnTo>
                    <a:pt x="238125" y="627380"/>
                  </a:lnTo>
                  <a:lnTo>
                    <a:pt x="229082" y="566420"/>
                  </a:lnTo>
                  <a:lnTo>
                    <a:pt x="306501" y="566420"/>
                  </a:lnTo>
                  <a:lnTo>
                    <a:pt x="232575" y="542290"/>
                  </a:lnTo>
                  <a:lnTo>
                    <a:pt x="223278" y="468630"/>
                  </a:lnTo>
                  <a:lnTo>
                    <a:pt x="223024" y="467360"/>
                  </a:lnTo>
                  <a:lnTo>
                    <a:pt x="222618" y="466090"/>
                  </a:lnTo>
                  <a:lnTo>
                    <a:pt x="222072" y="464820"/>
                  </a:lnTo>
                  <a:close/>
                </a:path>
                <a:path w="885825" h="725170">
                  <a:moveTo>
                    <a:pt x="122859" y="585470"/>
                  </a:moveTo>
                  <a:lnTo>
                    <a:pt x="118935" y="585470"/>
                  </a:lnTo>
                  <a:lnTo>
                    <a:pt x="68440" y="627380"/>
                  </a:lnTo>
                  <a:lnTo>
                    <a:pt x="101476" y="627380"/>
                  </a:lnTo>
                  <a:lnTo>
                    <a:pt x="132080" y="601980"/>
                  </a:lnTo>
                  <a:lnTo>
                    <a:pt x="132524" y="601980"/>
                  </a:lnTo>
                  <a:lnTo>
                    <a:pt x="133083" y="599440"/>
                  </a:lnTo>
                  <a:lnTo>
                    <a:pt x="132816" y="596900"/>
                  </a:lnTo>
                  <a:lnTo>
                    <a:pt x="132410" y="596900"/>
                  </a:lnTo>
                  <a:lnTo>
                    <a:pt x="131076" y="594360"/>
                  </a:lnTo>
                  <a:lnTo>
                    <a:pt x="130175" y="593090"/>
                  </a:lnTo>
                  <a:lnTo>
                    <a:pt x="129044" y="591820"/>
                  </a:lnTo>
                  <a:lnTo>
                    <a:pt x="127850" y="590550"/>
                  </a:lnTo>
                  <a:lnTo>
                    <a:pt x="126733" y="589280"/>
                  </a:lnTo>
                  <a:lnTo>
                    <a:pt x="124663" y="586740"/>
                  </a:lnTo>
                  <a:lnTo>
                    <a:pt x="123710" y="586740"/>
                  </a:lnTo>
                  <a:lnTo>
                    <a:pt x="122859" y="585470"/>
                  </a:lnTo>
                  <a:close/>
                </a:path>
                <a:path w="885825" h="725170">
                  <a:moveTo>
                    <a:pt x="306501" y="566420"/>
                  </a:moveTo>
                  <a:lnTo>
                    <a:pt x="229082" y="566420"/>
                  </a:lnTo>
                  <a:lnTo>
                    <a:pt x="288404" y="586740"/>
                  </a:lnTo>
                  <a:lnTo>
                    <a:pt x="293649" y="586740"/>
                  </a:lnTo>
                  <a:lnTo>
                    <a:pt x="294881" y="585470"/>
                  </a:lnTo>
                  <a:lnTo>
                    <a:pt x="297751" y="582930"/>
                  </a:lnTo>
                  <a:lnTo>
                    <a:pt x="299618" y="581660"/>
                  </a:lnTo>
                  <a:lnTo>
                    <a:pt x="301917" y="580390"/>
                  </a:lnTo>
                  <a:lnTo>
                    <a:pt x="304292" y="577850"/>
                  </a:lnTo>
                  <a:lnTo>
                    <a:pt x="306146" y="576580"/>
                  </a:lnTo>
                  <a:lnTo>
                    <a:pt x="308825" y="574040"/>
                  </a:lnTo>
                  <a:lnTo>
                    <a:pt x="309664" y="572770"/>
                  </a:lnTo>
                  <a:lnTo>
                    <a:pt x="310362" y="570230"/>
                  </a:lnTo>
                  <a:lnTo>
                    <a:pt x="310235" y="568960"/>
                  </a:lnTo>
                  <a:lnTo>
                    <a:pt x="309638" y="568960"/>
                  </a:lnTo>
                  <a:lnTo>
                    <a:pt x="309041" y="567690"/>
                  </a:lnTo>
                  <a:lnTo>
                    <a:pt x="308000" y="567690"/>
                  </a:lnTo>
                  <a:lnTo>
                    <a:pt x="306501" y="566420"/>
                  </a:lnTo>
                  <a:close/>
                </a:path>
                <a:path w="885825" h="725170">
                  <a:moveTo>
                    <a:pt x="350320" y="421640"/>
                  </a:moveTo>
                  <a:lnTo>
                    <a:pt x="306171" y="421640"/>
                  </a:lnTo>
                  <a:lnTo>
                    <a:pt x="313270" y="422910"/>
                  </a:lnTo>
                  <a:lnTo>
                    <a:pt x="316725" y="424180"/>
                  </a:lnTo>
                  <a:lnTo>
                    <a:pt x="320090" y="426720"/>
                  </a:lnTo>
                  <a:lnTo>
                    <a:pt x="323456" y="427990"/>
                  </a:lnTo>
                  <a:lnTo>
                    <a:pt x="326771" y="431800"/>
                  </a:lnTo>
                  <a:lnTo>
                    <a:pt x="330047" y="435610"/>
                  </a:lnTo>
                  <a:lnTo>
                    <a:pt x="336664" y="443230"/>
                  </a:lnTo>
                  <a:lnTo>
                    <a:pt x="322414" y="455930"/>
                  </a:lnTo>
                  <a:lnTo>
                    <a:pt x="316637" y="461010"/>
                  </a:lnTo>
                  <a:lnTo>
                    <a:pt x="311383" y="464820"/>
                  </a:lnTo>
                  <a:lnTo>
                    <a:pt x="306650" y="469900"/>
                  </a:lnTo>
                  <a:lnTo>
                    <a:pt x="288772" y="508000"/>
                  </a:lnTo>
                  <a:lnTo>
                    <a:pt x="291084" y="520700"/>
                  </a:lnTo>
                  <a:lnTo>
                    <a:pt x="322453" y="547370"/>
                  </a:lnTo>
                  <a:lnTo>
                    <a:pt x="333070" y="547370"/>
                  </a:lnTo>
                  <a:lnTo>
                    <a:pt x="366814" y="529590"/>
                  </a:lnTo>
                  <a:lnTo>
                    <a:pt x="370634" y="524510"/>
                  </a:lnTo>
                  <a:lnTo>
                    <a:pt x="339191" y="524510"/>
                  </a:lnTo>
                  <a:lnTo>
                    <a:pt x="327139" y="523240"/>
                  </a:lnTo>
                  <a:lnTo>
                    <a:pt x="311645" y="502920"/>
                  </a:lnTo>
                  <a:lnTo>
                    <a:pt x="311797" y="499110"/>
                  </a:lnTo>
                  <a:lnTo>
                    <a:pt x="331711" y="471170"/>
                  </a:lnTo>
                  <a:lnTo>
                    <a:pt x="347916" y="457200"/>
                  </a:lnTo>
                  <a:lnTo>
                    <a:pt x="379538" y="457200"/>
                  </a:lnTo>
                  <a:lnTo>
                    <a:pt x="350320" y="421640"/>
                  </a:lnTo>
                  <a:close/>
                </a:path>
                <a:path w="885825" h="725170">
                  <a:moveTo>
                    <a:pt x="154914" y="520700"/>
                  </a:moveTo>
                  <a:lnTo>
                    <a:pt x="149313" y="520700"/>
                  </a:lnTo>
                  <a:lnTo>
                    <a:pt x="148120" y="521970"/>
                  </a:lnTo>
                  <a:lnTo>
                    <a:pt x="146685" y="523240"/>
                  </a:lnTo>
                  <a:lnTo>
                    <a:pt x="145249" y="523240"/>
                  </a:lnTo>
                  <a:lnTo>
                    <a:pt x="143421" y="525780"/>
                  </a:lnTo>
                  <a:lnTo>
                    <a:pt x="141198" y="527050"/>
                  </a:lnTo>
                  <a:lnTo>
                    <a:pt x="138747" y="529590"/>
                  </a:lnTo>
                  <a:lnTo>
                    <a:pt x="136829" y="530860"/>
                  </a:lnTo>
                  <a:lnTo>
                    <a:pt x="134099" y="533400"/>
                  </a:lnTo>
                  <a:lnTo>
                    <a:pt x="133261" y="534670"/>
                  </a:lnTo>
                  <a:lnTo>
                    <a:pt x="132613" y="537210"/>
                  </a:lnTo>
                  <a:lnTo>
                    <a:pt x="132778" y="537210"/>
                  </a:lnTo>
                  <a:lnTo>
                    <a:pt x="134048" y="539750"/>
                  </a:lnTo>
                  <a:lnTo>
                    <a:pt x="210159" y="539750"/>
                  </a:lnTo>
                  <a:lnTo>
                    <a:pt x="154914" y="520700"/>
                  </a:lnTo>
                  <a:close/>
                </a:path>
                <a:path w="885825" h="725170">
                  <a:moveTo>
                    <a:pt x="379538" y="457200"/>
                  </a:moveTo>
                  <a:lnTo>
                    <a:pt x="347916" y="457200"/>
                  </a:lnTo>
                  <a:lnTo>
                    <a:pt x="365975" y="478790"/>
                  </a:lnTo>
                  <a:lnTo>
                    <a:pt x="365582" y="488950"/>
                  </a:lnTo>
                  <a:lnTo>
                    <a:pt x="364299" y="495300"/>
                  </a:lnTo>
                  <a:lnTo>
                    <a:pt x="359956" y="508000"/>
                  </a:lnTo>
                  <a:lnTo>
                    <a:pt x="356387" y="513080"/>
                  </a:lnTo>
                  <a:lnTo>
                    <a:pt x="351396" y="516890"/>
                  </a:lnTo>
                  <a:lnTo>
                    <a:pt x="345274" y="521970"/>
                  </a:lnTo>
                  <a:lnTo>
                    <a:pt x="339191" y="524510"/>
                  </a:lnTo>
                  <a:lnTo>
                    <a:pt x="370634" y="524510"/>
                  </a:lnTo>
                  <a:lnTo>
                    <a:pt x="371589" y="523240"/>
                  </a:lnTo>
                  <a:lnTo>
                    <a:pt x="378294" y="508000"/>
                  </a:lnTo>
                  <a:lnTo>
                    <a:pt x="380238" y="500380"/>
                  </a:lnTo>
                  <a:lnTo>
                    <a:pt x="380796" y="492760"/>
                  </a:lnTo>
                  <a:lnTo>
                    <a:pt x="406171" y="492760"/>
                  </a:lnTo>
                  <a:lnTo>
                    <a:pt x="406641" y="491490"/>
                  </a:lnTo>
                  <a:lnTo>
                    <a:pt x="406374" y="490220"/>
                  </a:lnTo>
                  <a:lnTo>
                    <a:pt x="405625" y="488950"/>
                  </a:lnTo>
                  <a:lnTo>
                    <a:pt x="379538" y="457200"/>
                  </a:lnTo>
                  <a:close/>
                </a:path>
                <a:path w="885825" h="725170">
                  <a:moveTo>
                    <a:pt x="406171" y="492760"/>
                  </a:moveTo>
                  <a:lnTo>
                    <a:pt x="380796" y="492760"/>
                  </a:lnTo>
                  <a:lnTo>
                    <a:pt x="389305" y="502920"/>
                  </a:lnTo>
                  <a:lnTo>
                    <a:pt x="390055" y="502920"/>
                  </a:lnTo>
                  <a:lnTo>
                    <a:pt x="390893" y="504190"/>
                  </a:lnTo>
                  <a:lnTo>
                    <a:pt x="393865" y="504190"/>
                  </a:lnTo>
                  <a:lnTo>
                    <a:pt x="396621" y="501650"/>
                  </a:lnTo>
                  <a:lnTo>
                    <a:pt x="400304" y="499110"/>
                  </a:lnTo>
                  <a:lnTo>
                    <a:pt x="402361" y="497840"/>
                  </a:lnTo>
                  <a:lnTo>
                    <a:pt x="403847" y="496570"/>
                  </a:lnTo>
                  <a:lnTo>
                    <a:pt x="405612" y="494030"/>
                  </a:lnTo>
                  <a:lnTo>
                    <a:pt x="406171" y="492760"/>
                  </a:lnTo>
                  <a:close/>
                </a:path>
                <a:path w="885825" h="725170">
                  <a:moveTo>
                    <a:pt x="309270" y="397510"/>
                  </a:moveTo>
                  <a:lnTo>
                    <a:pt x="303022" y="398780"/>
                  </a:lnTo>
                  <a:lnTo>
                    <a:pt x="289826" y="403860"/>
                  </a:lnTo>
                  <a:lnTo>
                    <a:pt x="282816" y="407670"/>
                  </a:lnTo>
                  <a:lnTo>
                    <a:pt x="275386" y="414020"/>
                  </a:lnTo>
                  <a:lnTo>
                    <a:pt x="271399" y="416560"/>
                  </a:lnTo>
                  <a:lnTo>
                    <a:pt x="267754" y="420370"/>
                  </a:lnTo>
                  <a:lnTo>
                    <a:pt x="258292" y="433070"/>
                  </a:lnTo>
                  <a:lnTo>
                    <a:pt x="253530" y="440690"/>
                  </a:lnTo>
                  <a:lnTo>
                    <a:pt x="251625" y="443230"/>
                  </a:lnTo>
                  <a:lnTo>
                    <a:pt x="248767" y="450850"/>
                  </a:lnTo>
                  <a:lnTo>
                    <a:pt x="247954" y="453390"/>
                  </a:lnTo>
                  <a:lnTo>
                    <a:pt x="247522" y="457200"/>
                  </a:lnTo>
                  <a:lnTo>
                    <a:pt x="247738" y="458470"/>
                  </a:lnTo>
                  <a:lnTo>
                    <a:pt x="249021" y="461010"/>
                  </a:lnTo>
                  <a:lnTo>
                    <a:pt x="250139" y="462280"/>
                  </a:lnTo>
                  <a:lnTo>
                    <a:pt x="252653" y="466090"/>
                  </a:lnTo>
                  <a:lnTo>
                    <a:pt x="253606" y="467360"/>
                  </a:lnTo>
                  <a:lnTo>
                    <a:pt x="254546" y="467360"/>
                  </a:lnTo>
                  <a:lnTo>
                    <a:pt x="255485" y="468630"/>
                  </a:lnTo>
                  <a:lnTo>
                    <a:pt x="256374" y="468630"/>
                  </a:lnTo>
                  <a:lnTo>
                    <a:pt x="257225" y="469900"/>
                  </a:lnTo>
                  <a:lnTo>
                    <a:pt x="260946" y="469900"/>
                  </a:lnTo>
                  <a:lnTo>
                    <a:pt x="262470" y="468630"/>
                  </a:lnTo>
                  <a:lnTo>
                    <a:pt x="265341" y="461010"/>
                  </a:lnTo>
                  <a:lnTo>
                    <a:pt x="266674" y="458470"/>
                  </a:lnTo>
                  <a:lnTo>
                    <a:pt x="290690" y="426720"/>
                  </a:lnTo>
                  <a:lnTo>
                    <a:pt x="302475" y="421640"/>
                  </a:lnTo>
                  <a:lnTo>
                    <a:pt x="350320" y="421640"/>
                  </a:lnTo>
                  <a:lnTo>
                    <a:pt x="348234" y="419100"/>
                  </a:lnTo>
                  <a:lnTo>
                    <a:pt x="342938" y="412750"/>
                  </a:lnTo>
                  <a:lnTo>
                    <a:pt x="337578" y="407670"/>
                  </a:lnTo>
                  <a:lnTo>
                    <a:pt x="326732" y="400050"/>
                  </a:lnTo>
                  <a:lnTo>
                    <a:pt x="321068" y="398780"/>
                  </a:lnTo>
                  <a:lnTo>
                    <a:pt x="309270" y="397510"/>
                  </a:lnTo>
                  <a:close/>
                </a:path>
                <a:path w="885825" h="725170">
                  <a:moveTo>
                    <a:pt x="220713" y="463550"/>
                  </a:moveTo>
                  <a:lnTo>
                    <a:pt x="218643" y="464820"/>
                  </a:lnTo>
                  <a:lnTo>
                    <a:pt x="221513" y="464820"/>
                  </a:lnTo>
                  <a:lnTo>
                    <a:pt x="220713" y="463550"/>
                  </a:lnTo>
                  <a:close/>
                </a:path>
                <a:path w="885825" h="725170">
                  <a:moveTo>
                    <a:pt x="372122" y="341630"/>
                  </a:moveTo>
                  <a:lnTo>
                    <a:pt x="366737" y="341630"/>
                  </a:lnTo>
                  <a:lnTo>
                    <a:pt x="364324" y="344170"/>
                  </a:lnTo>
                  <a:lnTo>
                    <a:pt x="362877" y="344170"/>
                  </a:lnTo>
                  <a:lnTo>
                    <a:pt x="361200" y="345440"/>
                  </a:lnTo>
                  <a:lnTo>
                    <a:pt x="359435" y="347980"/>
                  </a:lnTo>
                  <a:lnTo>
                    <a:pt x="358063" y="349250"/>
                  </a:lnTo>
                  <a:lnTo>
                    <a:pt x="356108" y="350520"/>
                  </a:lnTo>
                  <a:lnTo>
                    <a:pt x="355409" y="351790"/>
                  </a:lnTo>
                  <a:lnTo>
                    <a:pt x="355003" y="353060"/>
                  </a:lnTo>
                  <a:lnTo>
                    <a:pt x="354596" y="353060"/>
                  </a:lnTo>
                  <a:lnTo>
                    <a:pt x="354457" y="354330"/>
                  </a:lnTo>
                  <a:lnTo>
                    <a:pt x="354685" y="355600"/>
                  </a:lnTo>
                  <a:lnTo>
                    <a:pt x="355003" y="355600"/>
                  </a:lnTo>
                  <a:lnTo>
                    <a:pt x="440588" y="459740"/>
                  </a:lnTo>
                  <a:lnTo>
                    <a:pt x="441096" y="461010"/>
                  </a:lnTo>
                  <a:lnTo>
                    <a:pt x="445643" y="461010"/>
                  </a:lnTo>
                  <a:lnTo>
                    <a:pt x="448157" y="459740"/>
                  </a:lnTo>
                  <a:lnTo>
                    <a:pt x="449516" y="458470"/>
                  </a:lnTo>
                  <a:lnTo>
                    <a:pt x="451104" y="457200"/>
                  </a:lnTo>
                  <a:lnTo>
                    <a:pt x="452945" y="455930"/>
                  </a:lnTo>
                  <a:lnTo>
                    <a:pt x="454863" y="454660"/>
                  </a:lnTo>
                  <a:lnTo>
                    <a:pt x="456374" y="453390"/>
                  </a:lnTo>
                  <a:lnTo>
                    <a:pt x="458571" y="450850"/>
                  </a:lnTo>
                  <a:lnTo>
                    <a:pt x="459333" y="449580"/>
                  </a:lnTo>
                  <a:lnTo>
                    <a:pt x="460209" y="448310"/>
                  </a:lnTo>
                  <a:lnTo>
                    <a:pt x="460336" y="445770"/>
                  </a:lnTo>
                  <a:lnTo>
                    <a:pt x="460057" y="445770"/>
                  </a:lnTo>
                  <a:lnTo>
                    <a:pt x="459562" y="444500"/>
                  </a:lnTo>
                  <a:lnTo>
                    <a:pt x="400088" y="372110"/>
                  </a:lnTo>
                  <a:lnTo>
                    <a:pt x="400152" y="364490"/>
                  </a:lnTo>
                  <a:lnTo>
                    <a:pt x="400554" y="356870"/>
                  </a:lnTo>
                  <a:lnTo>
                    <a:pt x="383882" y="356870"/>
                  </a:lnTo>
                  <a:lnTo>
                    <a:pt x="372122" y="341630"/>
                  </a:lnTo>
                  <a:close/>
                </a:path>
                <a:path w="885825" h="725170">
                  <a:moveTo>
                    <a:pt x="472595" y="323850"/>
                  </a:moveTo>
                  <a:lnTo>
                    <a:pt x="429742" y="323850"/>
                  </a:lnTo>
                  <a:lnTo>
                    <a:pt x="441223" y="327660"/>
                  </a:lnTo>
                  <a:lnTo>
                    <a:pt x="448830" y="334010"/>
                  </a:lnTo>
                  <a:lnTo>
                    <a:pt x="452526" y="337820"/>
                  </a:lnTo>
                  <a:lnTo>
                    <a:pt x="456120" y="341630"/>
                  </a:lnTo>
                  <a:lnTo>
                    <a:pt x="508342" y="405130"/>
                  </a:lnTo>
                  <a:lnTo>
                    <a:pt x="508901" y="406400"/>
                  </a:lnTo>
                  <a:lnTo>
                    <a:pt x="511898" y="406400"/>
                  </a:lnTo>
                  <a:lnTo>
                    <a:pt x="512889" y="405130"/>
                  </a:lnTo>
                  <a:lnTo>
                    <a:pt x="514070" y="405130"/>
                  </a:lnTo>
                  <a:lnTo>
                    <a:pt x="516851" y="403860"/>
                  </a:lnTo>
                  <a:lnTo>
                    <a:pt x="518426" y="402590"/>
                  </a:lnTo>
                  <a:lnTo>
                    <a:pt x="520192" y="400050"/>
                  </a:lnTo>
                  <a:lnTo>
                    <a:pt x="522033" y="398780"/>
                  </a:lnTo>
                  <a:lnTo>
                    <a:pt x="523494" y="397510"/>
                  </a:lnTo>
                  <a:lnTo>
                    <a:pt x="525703" y="394970"/>
                  </a:lnTo>
                  <a:lnTo>
                    <a:pt x="526491" y="394970"/>
                  </a:lnTo>
                  <a:lnTo>
                    <a:pt x="527443" y="392430"/>
                  </a:lnTo>
                  <a:lnTo>
                    <a:pt x="527659" y="392430"/>
                  </a:lnTo>
                  <a:lnTo>
                    <a:pt x="527570" y="389890"/>
                  </a:lnTo>
                  <a:lnTo>
                    <a:pt x="527304" y="389890"/>
                  </a:lnTo>
                  <a:lnTo>
                    <a:pt x="472595" y="323850"/>
                  </a:lnTo>
                  <a:close/>
                </a:path>
                <a:path w="885825" h="725170">
                  <a:moveTo>
                    <a:pt x="435267" y="298450"/>
                  </a:moveTo>
                  <a:lnTo>
                    <a:pt x="423113" y="298450"/>
                  </a:lnTo>
                  <a:lnTo>
                    <a:pt x="418947" y="299720"/>
                  </a:lnTo>
                  <a:lnTo>
                    <a:pt x="389064" y="327660"/>
                  </a:lnTo>
                  <a:lnTo>
                    <a:pt x="383882" y="356870"/>
                  </a:lnTo>
                  <a:lnTo>
                    <a:pt x="400554" y="356870"/>
                  </a:lnTo>
                  <a:lnTo>
                    <a:pt x="401295" y="350520"/>
                  </a:lnTo>
                  <a:lnTo>
                    <a:pt x="402374" y="345440"/>
                  </a:lnTo>
                  <a:lnTo>
                    <a:pt x="404050" y="339090"/>
                  </a:lnTo>
                  <a:lnTo>
                    <a:pt x="407073" y="332740"/>
                  </a:lnTo>
                  <a:lnTo>
                    <a:pt x="411441" y="330200"/>
                  </a:lnTo>
                  <a:lnTo>
                    <a:pt x="414959" y="326390"/>
                  </a:lnTo>
                  <a:lnTo>
                    <a:pt x="422275" y="323850"/>
                  </a:lnTo>
                  <a:lnTo>
                    <a:pt x="472595" y="323850"/>
                  </a:lnTo>
                  <a:lnTo>
                    <a:pt x="467334" y="317500"/>
                  </a:lnTo>
                  <a:lnTo>
                    <a:pt x="467439" y="308610"/>
                  </a:lnTo>
                  <a:lnTo>
                    <a:pt x="467780" y="303530"/>
                  </a:lnTo>
                  <a:lnTo>
                    <a:pt x="450608" y="303530"/>
                  </a:lnTo>
                  <a:lnTo>
                    <a:pt x="435267" y="298450"/>
                  </a:lnTo>
                  <a:close/>
                </a:path>
                <a:path w="885825" h="725170">
                  <a:moveTo>
                    <a:pt x="539642" y="267970"/>
                  </a:moveTo>
                  <a:lnTo>
                    <a:pt x="497103" y="267970"/>
                  </a:lnTo>
                  <a:lnTo>
                    <a:pt x="504761" y="270510"/>
                  </a:lnTo>
                  <a:lnTo>
                    <a:pt x="515988" y="278130"/>
                  </a:lnTo>
                  <a:lnTo>
                    <a:pt x="519658" y="281940"/>
                  </a:lnTo>
                  <a:lnTo>
                    <a:pt x="523252" y="287020"/>
                  </a:lnTo>
                  <a:lnTo>
                    <a:pt x="575462" y="350520"/>
                  </a:lnTo>
                  <a:lnTo>
                    <a:pt x="580123" y="350520"/>
                  </a:lnTo>
                  <a:lnTo>
                    <a:pt x="582650" y="349250"/>
                  </a:lnTo>
                  <a:lnTo>
                    <a:pt x="583996" y="347980"/>
                  </a:lnTo>
                  <a:lnTo>
                    <a:pt x="585635" y="346710"/>
                  </a:lnTo>
                  <a:lnTo>
                    <a:pt x="593826" y="339090"/>
                  </a:lnTo>
                  <a:lnTo>
                    <a:pt x="594702" y="337820"/>
                  </a:lnTo>
                  <a:lnTo>
                    <a:pt x="594817" y="335280"/>
                  </a:lnTo>
                  <a:lnTo>
                    <a:pt x="594550" y="334010"/>
                  </a:lnTo>
                  <a:lnTo>
                    <a:pt x="594042" y="334010"/>
                  </a:lnTo>
                  <a:lnTo>
                    <a:pt x="539642" y="267970"/>
                  </a:lnTo>
                  <a:close/>
                </a:path>
                <a:path w="885825" h="725170">
                  <a:moveTo>
                    <a:pt x="667816" y="346710"/>
                  </a:moveTo>
                  <a:lnTo>
                    <a:pt x="663740" y="346710"/>
                  </a:lnTo>
                  <a:lnTo>
                    <a:pt x="665035" y="347980"/>
                  </a:lnTo>
                  <a:lnTo>
                    <a:pt x="666826" y="347980"/>
                  </a:lnTo>
                  <a:lnTo>
                    <a:pt x="667816" y="346710"/>
                  </a:lnTo>
                  <a:close/>
                </a:path>
                <a:path w="885825" h="725170">
                  <a:moveTo>
                    <a:pt x="560489" y="187960"/>
                  </a:moveTo>
                  <a:lnTo>
                    <a:pt x="553275" y="187960"/>
                  </a:lnTo>
                  <a:lnTo>
                    <a:pt x="552157" y="189230"/>
                  </a:lnTo>
                  <a:lnTo>
                    <a:pt x="550786" y="190500"/>
                  </a:lnTo>
                  <a:lnTo>
                    <a:pt x="549173" y="191770"/>
                  </a:lnTo>
                  <a:lnTo>
                    <a:pt x="547636" y="193040"/>
                  </a:lnTo>
                  <a:lnTo>
                    <a:pt x="545401" y="194310"/>
                  </a:lnTo>
                  <a:lnTo>
                    <a:pt x="544423" y="195580"/>
                  </a:lnTo>
                  <a:lnTo>
                    <a:pt x="543725" y="196850"/>
                  </a:lnTo>
                  <a:lnTo>
                    <a:pt x="543280" y="198120"/>
                  </a:lnTo>
                  <a:lnTo>
                    <a:pt x="542848" y="198120"/>
                  </a:lnTo>
                  <a:lnTo>
                    <a:pt x="542683" y="199390"/>
                  </a:lnTo>
                  <a:lnTo>
                    <a:pt x="542925" y="200660"/>
                  </a:lnTo>
                  <a:lnTo>
                    <a:pt x="543255" y="200660"/>
                  </a:lnTo>
                  <a:lnTo>
                    <a:pt x="543826" y="201930"/>
                  </a:lnTo>
                  <a:lnTo>
                    <a:pt x="663168" y="346710"/>
                  </a:lnTo>
                  <a:lnTo>
                    <a:pt x="668972" y="346710"/>
                  </a:lnTo>
                  <a:lnTo>
                    <a:pt x="671677" y="345440"/>
                  </a:lnTo>
                  <a:lnTo>
                    <a:pt x="673277" y="344170"/>
                  </a:lnTo>
                  <a:lnTo>
                    <a:pt x="675119" y="341630"/>
                  </a:lnTo>
                  <a:lnTo>
                    <a:pt x="677037" y="340360"/>
                  </a:lnTo>
                  <a:lnTo>
                    <a:pt x="678535" y="339090"/>
                  </a:lnTo>
                  <a:lnTo>
                    <a:pt x="680745" y="336550"/>
                  </a:lnTo>
                  <a:lnTo>
                    <a:pt x="681507" y="335280"/>
                  </a:lnTo>
                  <a:lnTo>
                    <a:pt x="681951" y="335280"/>
                  </a:lnTo>
                  <a:lnTo>
                    <a:pt x="682383" y="334010"/>
                  </a:lnTo>
                  <a:lnTo>
                    <a:pt x="682561" y="332740"/>
                  </a:lnTo>
                  <a:lnTo>
                    <a:pt x="682421" y="331470"/>
                  </a:lnTo>
                  <a:lnTo>
                    <a:pt x="682129" y="331470"/>
                  </a:lnTo>
                  <a:lnTo>
                    <a:pt x="681634" y="330200"/>
                  </a:lnTo>
                  <a:lnTo>
                    <a:pt x="639089" y="279400"/>
                  </a:lnTo>
                  <a:lnTo>
                    <a:pt x="660590" y="279400"/>
                  </a:lnTo>
                  <a:lnTo>
                    <a:pt x="664146" y="278130"/>
                  </a:lnTo>
                  <a:lnTo>
                    <a:pt x="667715" y="278130"/>
                  </a:lnTo>
                  <a:lnTo>
                    <a:pt x="671042" y="276860"/>
                  </a:lnTo>
                  <a:lnTo>
                    <a:pt x="677265" y="273050"/>
                  </a:lnTo>
                  <a:lnTo>
                    <a:pt x="680351" y="271780"/>
                  </a:lnTo>
                  <a:lnTo>
                    <a:pt x="683425" y="269240"/>
                  </a:lnTo>
                  <a:lnTo>
                    <a:pt x="688464" y="264160"/>
                  </a:lnTo>
                  <a:lnTo>
                    <a:pt x="690623" y="261620"/>
                  </a:lnTo>
                  <a:lnTo>
                    <a:pt x="643485" y="261620"/>
                  </a:lnTo>
                  <a:lnTo>
                    <a:pt x="637033" y="260350"/>
                  </a:lnTo>
                  <a:lnTo>
                    <a:pt x="630022" y="260350"/>
                  </a:lnTo>
                  <a:lnTo>
                    <a:pt x="622452" y="259080"/>
                  </a:lnTo>
                  <a:lnTo>
                    <a:pt x="588606" y="217170"/>
                  </a:lnTo>
                  <a:lnTo>
                    <a:pt x="588518" y="210820"/>
                  </a:lnTo>
                  <a:lnTo>
                    <a:pt x="588772" y="205740"/>
                  </a:lnTo>
                  <a:lnTo>
                    <a:pt x="589278" y="201930"/>
                  </a:lnTo>
                  <a:lnTo>
                    <a:pt x="571931" y="201930"/>
                  </a:lnTo>
                  <a:lnTo>
                    <a:pt x="560489" y="187960"/>
                  </a:lnTo>
                  <a:close/>
                </a:path>
                <a:path w="885825" h="725170">
                  <a:moveTo>
                    <a:pt x="501523" y="242570"/>
                  </a:moveTo>
                  <a:lnTo>
                    <a:pt x="495287" y="242570"/>
                  </a:lnTo>
                  <a:lnTo>
                    <a:pt x="482409" y="245110"/>
                  </a:lnTo>
                  <a:lnTo>
                    <a:pt x="461860" y="262890"/>
                  </a:lnTo>
                  <a:lnTo>
                    <a:pt x="459740" y="265430"/>
                  </a:lnTo>
                  <a:lnTo>
                    <a:pt x="450608" y="303530"/>
                  </a:lnTo>
                  <a:lnTo>
                    <a:pt x="467780" y="303530"/>
                  </a:lnTo>
                  <a:lnTo>
                    <a:pt x="467866" y="302260"/>
                  </a:lnTo>
                  <a:lnTo>
                    <a:pt x="468615" y="295910"/>
                  </a:lnTo>
                  <a:lnTo>
                    <a:pt x="493318" y="267970"/>
                  </a:lnTo>
                  <a:lnTo>
                    <a:pt x="539642" y="267970"/>
                  </a:lnTo>
                  <a:lnTo>
                    <a:pt x="535457" y="262890"/>
                  </a:lnTo>
                  <a:lnTo>
                    <a:pt x="530313" y="257810"/>
                  </a:lnTo>
                  <a:lnTo>
                    <a:pt x="524802" y="254000"/>
                  </a:lnTo>
                  <a:lnTo>
                    <a:pt x="519303" y="248920"/>
                  </a:lnTo>
                  <a:lnTo>
                    <a:pt x="513537" y="246380"/>
                  </a:lnTo>
                  <a:lnTo>
                    <a:pt x="501523" y="242570"/>
                  </a:lnTo>
                  <a:close/>
                </a:path>
                <a:path w="885825" h="725170">
                  <a:moveTo>
                    <a:pt x="671849" y="165100"/>
                  </a:moveTo>
                  <a:lnTo>
                    <a:pt x="628421" y="165100"/>
                  </a:lnTo>
                  <a:lnTo>
                    <a:pt x="638657" y="170180"/>
                  </a:lnTo>
                  <a:lnTo>
                    <a:pt x="643648" y="172720"/>
                  </a:lnTo>
                  <a:lnTo>
                    <a:pt x="669772" y="201930"/>
                  </a:lnTo>
                  <a:lnTo>
                    <a:pt x="679615" y="229870"/>
                  </a:lnTo>
                  <a:lnTo>
                    <a:pt x="679361" y="234950"/>
                  </a:lnTo>
                  <a:lnTo>
                    <a:pt x="649376" y="261620"/>
                  </a:lnTo>
                  <a:lnTo>
                    <a:pt x="690623" y="261620"/>
                  </a:lnTo>
                  <a:lnTo>
                    <a:pt x="704126" y="233680"/>
                  </a:lnTo>
                  <a:lnTo>
                    <a:pt x="703795" y="226060"/>
                  </a:lnTo>
                  <a:lnTo>
                    <a:pt x="690073" y="186690"/>
                  </a:lnTo>
                  <a:lnTo>
                    <a:pt x="675507" y="168910"/>
                  </a:lnTo>
                  <a:lnTo>
                    <a:pt x="671849" y="165100"/>
                  </a:lnTo>
                  <a:close/>
                </a:path>
                <a:path w="885825" h="725170">
                  <a:moveTo>
                    <a:pt x="644067" y="33020"/>
                  </a:moveTo>
                  <a:lnTo>
                    <a:pt x="639991" y="33020"/>
                  </a:lnTo>
                  <a:lnTo>
                    <a:pt x="638848" y="34290"/>
                  </a:lnTo>
                  <a:lnTo>
                    <a:pt x="637501" y="35560"/>
                  </a:lnTo>
                  <a:lnTo>
                    <a:pt x="636143" y="35560"/>
                  </a:lnTo>
                  <a:lnTo>
                    <a:pt x="632599" y="38100"/>
                  </a:lnTo>
                  <a:lnTo>
                    <a:pt x="630758" y="40640"/>
                  </a:lnTo>
                  <a:lnTo>
                    <a:pt x="629285" y="41910"/>
                  </a:lnTo>
                  <a:lnTo>
                    <a:pt x="627087" y="43180"/>
                  </a:lnTo>
                  <a:lnTo>
                    <a:pt x="626300" y="44450"/>
                  </a:lnTo>
                  <a:lnTo>
                    <a:pt x="625348" y="46990"/>
                  </a:lnTo>
                  <a:lnTo>
                    <a:pt x="625170" y="46990"/>
                  </a:lnTo>
                  <a:lnTo>
                    <a:pt x="625386" y="48260"/>
                  </a:lnTo>
                  <a:lnTo>
                    <a:pt x="625690" y="49530"/>
                  </a:lnTo>
                  <a:lnTo>
                    <a:pt x="626198" y="49530"/>
                  </a:lnTo>
                  <a:lnTo>
                    <a:pt x="752500" y="203200"/>
                  </a:lnTo>
                  <a:lnTo>
                    <a:pt x="753008" y="204470"/>
                  </a:lnTo>
                  <a:lnTo>
                    <a:pt x="757555" y="204470"/>
                  </a:lnTo>
                  <a:lnTo>
                    <a:pt x="760069" y="203200"/>
                  </a:lnTo>
                  <a:lnTo>
                    <a:pt x="761428" y="201930"/>
                  </a:lnTo>
                  <a:lnTo>
                    <a:pt x="763016" y="200660"/>
                  </a:lnTo>
                  <a:lnTo>
                    <a:pt x="764857" y="199390"/>
                  </a:lnTo>
                  <a:lnTo>
                    <a:pt x="766775" y="198120"/>
                  </a:lnTo>
                  <a:lnTo>
                    <a:pt x="768286" y="196850"/>
                  </a:lnTo>
                  <a:lnTo>
                    <a:pt x="770483" y="194310"/>
                  </a:lnTo>
                  <a:lnTo>
                    <a:pt x="771245" y="193040"/>
                  </a:lnTo>
                  <a:lnTo>
                    <a:pt x="772121" y="191770"/>
                  </a:lnTo>
                  <a:lnTo>
                    <a:pt x="772248" y="189230"/>
                  </a:lnTo>
                  <a:lnTo>
                    <a:pt x="771969" y="189230"/>
                  </a:lnTo>
                  <a:lnTo>
                    <a:pt x="771461" y="187960"/>
                  </a:lnTo>
                  <a:lnTo>
                    <a:pt x="644652" y="34290"/>
                  </a:lnTo>
                  <a:lnTo>
                    <a:pt x="644067" y="33020"/>
                  </a:lnTo>
                  <a:close/>
                </a:path>
                <a:path w="885825" h="725170">
                  <a:moveTo>
                    <a:pt x="631075" y="139700"/>
                  </a:moveTo>
                  <a:lnTo>
                    <a:pt x="623493" y="139700"/>
                  </a:lnTo>
                  <a:lnTo>
                    <a:pt x="615810" y="140970"/>
                  </a:lnTo>
                  <a:lnTo>
                    <a:pt x="584187" y="162560"/>
                  </a:lnTo>
                  <a:lnTo>
                    <a:pt x="581748" y="165100"/>
                  </a:lnTo>
                  <a:lnTo>
                    <a:pt x="571931" y="201930"/>
                  </a:lnTo>
                  <a:lnTo>
                    <a:pt x="589278" y="201930"/>
                  </a:lnTo>
                  <a:lnTo>
                    <a:pt x="589953" y="196850"/>
                  </a:lnTo>
                  <a:lnTo>
                    <a:pt x="590829" y="191770"/>
                  </a:lnTo>
                  <a:lnTo>
                    <a:pt x="592010" y="187960"/>
                  </a:lnTo>
                  <a:lnTo>
                    <a:pt x="593178" y="185420"/>
                  </a:lnTo>
                  <a:lnTo>
                    <a:pt x="594664" y="181610"/>
                  </a:lnTo>
                  <a:lnTo>
                    <a:pt x="598246" y="176530"/>
                  </a:lnTo>
                  <a:lnTo>
                    <a:pt x="600379" y="173990"/>
                  </a:lnTo>
                  <a:lnTo>
                    <a:pt x="607771" y="167640"/>
                  </a:lnTo>
                  <a:lnTo>
                    <a:pt x="612851" y="165100"/>
                  </a:lnTo>
                  <a:lnTo>
                    <a:pt x="671849" y="165100"/>
                  </a:lnTo>
                  <a:lnTo>
                    <a:pt x="670629" y="163830"/>
                  </a:lnTo>
                  <a:lnTo>
                    <a:pt x="665590" y="158750"/>
                  </a:lnTo>
                  <a:lnTo>
                    <a:pt x="660387" y="153670"/>
                  </a:lnTo>
                  <a:lnTo>
                    <a:pt x="653338" y="148590"/>
                  </a:lnTo>
                  <a:lnTo>
                    <a:pt x="646061" y="144780"/>
                  </a:lnTo>
                  <a:lnTo>
                    <a:pt x="631075" y="139700"/>
                  </a:lnTo>
                  <a:close/>
                </a:path>
                <a:path w="885825" h="725170">
                  <a:moveTo>
                    <a:pt x="559333" y="186690"/>
                  </a:moveTo>
                  <a:lnTo>
                    <a:pt x="555447" y="186690"/>
                  </a:lnTo>
                  <a:lnTo>
                    <a:pt x="554405" y="187960"/>
                  </a:lnTo>
                  <a:lnTo>
                    <a:pt x="559930" y="187960"/>
                  </a:lnTo>
                  <a:lnTo>
                    <a:pt x="559333" y="186690"/>
                  </a:lnTo>
                  <a:close/>
                </a:path>
                <a:path w="885825" h="725170">
                  <a:moveTo>
                    <a:pt x="799452" y="0"/>
                  </a:moveTo>
                  <a:lnTo>
                    <a:pt x="791870" y="0"/>
                  </a:lnTo>
                  <a:lnTo>
                    <a:pt x="784021" y="2540"/>
                  </a:lnTo>
                  <a:lnTo>
                    <a:pt x="778109" y="3810"/>
                  </a:lnTo>
                  <a:lnTo>
                    <a:pt x="772144" y="7620"/>
                  </a:lnTo>
                  <a:lnTo>
                    <a:pt x="766126" y="10160"/>
                  </a:lnTo>
                  <a:lnTo>
                    <a:pt x="760056" y="15240"/>
                  </a:lnTo>
                  <a:lnTo>
                    <a:pt x="736688" y="52070"/>
                  </a:lnTo>
                  <a:lnTo>
                    <a:pt x="736422" y="60960"/>
                  </a:lnTo>
                  <a:lnTo>
                    <a:pt x="736579" y="67310"/>
                  </a:lnTo>
                  <a:lnTo>
                    <a:pt x="752456" y="106680"/>
                  </a:lnTo>
                  <a:lnTo>
                    <a:pt x="757580" y="113030"/>
                  </a:lnTo>
                  <a:lnTo>
                    <a:pt x="763381" y="120650"/>
                  </a:lnTo>
                  <a:lnTo>
                    <a:pt x="769242" y="125730"/>
                  </a:lnTo>
                  <a:lnTo>
                    <a:pt x="781151" y="135890"/>
                  </a:lnTo>
                  <a:lnTo>
                    <a:pt x="787180" y="138430"/>
                  </a:lnTo>
                  <a:lnTo>
                    <a:pt x="793248" y="142240"/>
                  </a:lnTo>
                  <a:lnTo>
                    <a:pt x="805497" y="144780"/>
                  </a:lnTo>
                  <a:lnTo>
                    <a:pt x="813714" y="146050"/>
                  </a:lnTo>
                  <a:lnTo>
                    <a:pt x="821994" y="144780"/>
                  </a:lnTo>
                  <a:lnTo>
                    <a:pt x="830338" y="142240"/>
                  </a:lnTo>
                  <a:lnTo>
                    <a:pt x="836620" y="139700"/>
                  </a:lnTo>
                  <a:lnTo>
                    <a:pt x="849269" y="132080"/>
                  </a:lnTo>
                  <a:lnTo>
                    <a:pt x="855637" y="127000"/>
                  </a:lnTo>
                  <a:lnTo>
                    <a:pt x="860539" y="123190"/>
                  </a:lnTo>
                  <a:lnTo>
                    <a:pt x="815390" y="123190"/>
                  </a:lnTo>
                  <a:lnTo>
                    <a:pt x="804583" y="120650"/>
                  </a:lnTo>
                  <a:lnTo>
                    <a:pt x="799414" y="118110"/>
                  </a:lnTo>
                  <a:lnTo>
                    <a:pt x="789533" y="110490"/>
                  </a:lnTo>
                  <a:lnTo>
                    <a:pt x="784707" y="106680"/>
                  </a:lnTo>
                  <a:lnTo>
                    <a:pt x="779983" y="100330"/>
                  </a:lnTo>
                  <a:lnTo>
                    <a:pt x="797013" y="86360"/>
                  </a:lnTo>
                  <a:lnTo>
                    <a:pt x="768540" y="86360"/>
                  </a:lnTo>
                  <a:lnTo>
                    <a:pt x="765225" y="82550"/>
                  </a:lnTo>
                  <a:lnTo>
                    <a:pt x="762635" y="77470"/>
                  </a:lnTo>
                  <a:lnTo>
                    <a:pt x="758888" y="67310"/>
                  </a:lnTo>
                  <a:lnTo>
                    <a:pt x="757948" y="63500"/>
                  </a:lnTo>
                  <a:lnTo>
                    <a:pt x="757948" y="53340"/>
                  </a:lnTo>
                  <a:lnTo>
                    <a:pt x="785107" y="22860"/>
                  </a:lnTo>
                  <a:lnTo>
                    <a:pt x="792061" y="21590"/>
                  </a:lnTo>
                  <a:lnTo>
                    <a:pt x="841418" y="21590"/>
                  </a:lnTo>
                  <a:lnTo>
                    <a:pt x="840308" y="20320"/>
                  </a:lnTo>
                  <a:lnTo>
                    <a:pt x="834224" y="13970"/>
                  </a:lnTo>
                  <a:lnTo>
                    <a:pt x="827620" y="10160"/>
                  </a:lnTo>
                  <a:lnTo>
                    <a:pt x="821016" y="5080"/>
                  </a:lnTo>
                  <a:lnTo>
                    <a:pt x="814057" y="2540"/>
                  </a:lnTo>
                  <a:lnTo>
                    <a:pt x="799452" y="0"/>
                  </a:lnTo>
                  <a:close/>
                </a:path>
                <a:path w="885825" h="725170">
                  <a:moveTo>
                    <a:pt x="877709" y="74930"/>
                  </a:moveTo>
                  <a:lnTo>
                    <a:pt x="871575" y="74930"/>
                  </a:lnTo>
                  <a:lnTo>
                    <a:pt x="870534" y="76200"/>
                  </a:lnTo>
                  <a:lnTo>
                    <a:pt x="868235" y="81280"/>
                  </a:lnTo>
                  <a:lnTo>
                    <a:pt x="866673" y="83820"/>
                  </a:lnTo>
                  <a:lnTo>
                    <a:pt x="844740" y="110490"/>
                  </a:lnTo>
                  <a:lnTo>
                    <a:pt x="838504" y="115570"/>
                  </a:lnTo>
                  <a:lnTo>
                    <a:pt x="832497" y="119380"/>
                  </a:lnTo>
                  <a:lnTo>
                    <a:pt x="815390" y="123190"/>
                  </a:lnTo>
                  <a:lnTo>
                    <a:pt x="860539" y="123190"/>
                  </a:lnTo>
                  <a:lnTo>
                    <a:pt x="880465" y="99060"/>
                  </a:lnTo>
                  <a:lnTo>
                    <a:pt x="882497" y="96520"/>
                  </a:lnTo>
                  <a:lnTo>
                    <a:pt x="885037" y="90170"/>
                  </a:lnTo>
                  <a:lnTo>
                    <a:pt x="885672" y="88900"/>
                  </a:lnTo>
                  <a:lnTo>
                    <a:pt x="885799" y="88900"/>
                  </a:lnTo>
                  <a:lnTo>
                    <a:pt x="885799" y="86360"/>
                  </a:lnTo>
                  <a:lnTo>
                    <a:pt x="885418" y="85090"/>
                  </a:lnTo>
                  <a:lnTo>
                    <a:pt x="884656" y="83820"/>
                  </a:lnTo>
                  <a:lnTo>
                    <a:pt x="883640" y="82550"/>
                  </a:lnTo>
                  <a:lnTo>
                    <a:pt x="883132" y="81280"/>
                  </a:lnTo>
                  <a:lnTo>
                    <a:pt x="882497" y="80010"/>
                  </a:lnTo>
                  <a:lnTo>
                    <a:pt x="881608" y="78740"/>
                  </a:lnTo>
                  <a:lnTo>
                    <a:pt x="880592" y="77470"/>
                  </a:lnTo>
                  <a:lnTo>
                    <a:pt x="878560" y="76200"/>
                  </a:lnTo>
                  <a:lnTo>
                    <a:pt x="877709" y="74930"/>
                  </a:lnTo>
                  <a:close/>
                </a:path>
                <a:path w="885825" h="725170">
                  <a:moveTo>
                    <a:pt x="841418" y="21590"/>
                  </a:moveTo>
                  <a:lnTo>
                    <a:pt x="792061" y="21590"/>
                  </a:lnTo>
                  <a:lnTo>
                    <a:pt x="805910" y="24130"/>
                  </a:lnTo>
                  <a:lnTo>
                    <a:pt x="812522" y="27940"/>
                  </a:lnTo>
                  <a:lnTo>
                    <a:pt x="818878" y="33020"/>
                  </a:lnTo>
                  <a:lnTo>
                    <a:pt x="824979" y="40640"/>
                  </a:lnTo>
                  <a:lnTo>
                    <a:pt x="768540" y="86360"/>
                  </a:lnTo>
                  <a:lnTo>
                    <a:pt x="797013" y="86360"/>
                  </a:lnTo>
                  <a:lnTo>
                    <a:pt x="848106" y="44450"/>
                  </a:lnTo>
                  <a:lnTo>
                    <a:pt x="850036" y="43180"/>
                  </a:lnTo>
                  <a:lnTo>
                    <a:pt x="851230" y="40640"/>
                  </a:lnTo>
                  <a:lnTo>
                    <a:pt x="852144" y="35560"/>
                  </a:lnTo>
                  <a:lnTo>
                    <a:pt x="851154" y="33020"/>
                  </a:lnTo>
                  <a:lnTo>
                    <a:pt x="848690" y="30480"/>
                  </a:lnTo>
                  <a:lnTo>
                    <a:pt x="845858" y="26670"/>
                  </a:lnTo>
                  <a:lnTo>
                    <a:pt x="841418" y="21590"/>
                  </a:lnTo>
                  <a:close/>
                </a:path>
                <a:path w="885825" h="725170">
                  <a:moveTo>
                    <a:pt x="876249" y="73660"/>
                  </a:moveTo>
                  <a:lnTo>
                    <a:pt x="873036" y="73660"/>
                  </a:lnTo>
                  <a:lnTo>
                    <a:pt x="872502" y="74930"/>
                  </a:lnTo>
                  <a:lnTo>
                    <a:pt x="876922" y="74930"/>
                  </a:lnTo>
                  <a:lnTo>
                    <a:pt x="876249" y="73660"/>
                  </a:lnTo>
                  <a:close/>
                </a:path>
              </a:pathLst>
            </a:custGeom>
            <a:solidFill>
              <a:srgbClr val="000000"/>
            </a:solidFill>
          </p:spPr>
          <p:txBody>
            <a:bodyPr wrap="square" lIns="0" tIns="0" rIns="0" bIns="0" rtlCol="0"/>
            <a:lstStyle/>
            <a:p>
              <a:endParaRPr dirty="0"/>
            </a:p>
          </p:txBody>
        </p:sp>
      </p:grpSp>
      <p:sp>
        <p:nvSpPr>
          <p:cNvPr id="15" name="Content Placeholder 14"/>
          <p:cNvSpPr>
            <a:spLocks noGrp="1"/>
          </p:cNvSpPr>
          <p:nvPr>
            <p:ph sz="half" idx="1"/>
          </p:nvPr>
        </p:nvSpPr>
        <p:spPr>
          <a:xfrm>
            <a:off x="528216" y="1742501"/>
            <a:ext cx="10619810" cy="2067500"/>
          </a:xfrm>
        </p:spPr>
        <p:txBody>
          <a:bodyPr/>
          <a:lstStyle/>
          <a:p>
            <a:pPr>
              <a:spcBef>
                <a:spcPts val="1200"/>
              </a:spcBef>
            </a:pPr>
            <a:r>
              <a:rPr lang="en-US" dirty="0" smtClean="0"/>
              <a:t>Done as a part of operational testing (the test type not the test level, although this is still performed during operability testing):</a:t>
            </a:r>
          </a:p>
          <a:p>
            <a:pPr lvl="1">
              <a:spcBef>
                <a:spcPts val="1200"/>
              </a:spcBef>
            </a:pPr>
            <a:r>
              <a:rPr lang="en-US" dirty="0" smtClean="0"/>
              <a:t>Starts early and continues throughout all levels of testing</a:t>
            </a:r>
          </a:p>
          <a:p>
            <a:pPr lvl="1">
              <a:spcBef>
                <a:spcPts val="1200"/>
              </a:spcBef>
            </a:pPr>
            <a:r>
              <a:rPr lang="en-US" dirty="0" smtClean="0"/>
              <a:t>Conformance to standards is checked in user acceptance and operability testing</a:t>
            </a:r>
          </a:p>
          <a:p>
            <a:pPr>
              <a:spcBef>
                <a:spcPts val="1200"/>
              </a:spcBef>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STREAM TESTING</a:t>
            </a:r>
          </a:p>
        </p:txBody>
      </p:sp>
      <p:sp>
        <p:nvSpPr>
          <p:cNvPr id="25" name="object 7"/>
          <p:cNvSpPr/>
          <p:nvPr/>
        </p:nvSpPr>
        <p:spPr>
          <a:xfrm>
            <a:off x="2823710" y="1828801"/>
            <a:ext cx="8430604" cy="1092835"/>
          </a:xfrm>
          <a:custGeom>
            <a:avLst/>
            <a:gdLst/>
            <a:ahLst/>
            <a:cxnLst/>
            <a:rect l="l" t="t" r="r" b="b"/>
            <a:pathLst>
              <a:path w="7815580" h="1092835">
                <a:moveTo>
                  <a:pt x="0" y="1092708"/>
                </a:moveTo>
                <a:lnTo>
                  <a:pt x="7815072" y="1092708"/>
                </a:lnTo>
                <a:lnTo>
                  <a:pt x="7815072" y="0"/>
                </a:lnTo>
                <a:lnTo>
                  <a:pt x="0" y="0"/>
                </a:lnTo>
                <a:lnTo>
                  <a:pt x="0" y="1092708"/>
                </a:lnTo>
                <a:close/>
              </a:path>
            </a:pathLst>
          </a:custGeom>
          <a:solidFill>
            <a:schemeClr val="bg1"/>
          </a:solidFill>
        </p:spPr>
        <p:txBody>
          <a:bodyPr wrap="square" lIns="0" tIns="0" rIns="0" bIns="0" rtlCol="0"/>
          <a:lstStyle/>
          <a:p>
            <a:endParaRPr dirty="0"/>
          </a:p>
        </p:txBody>
      </p:sp>
      <p:sp>
        <p:nvSpPr>
          <p:cNvPr id="40" name="object 11"/>
          <p:cNvSpPr txBox="1"/>
          <p:nvPr/>
        </p:nvSpPr>
        <p:spPr>
          <a:xfrm>
            <a:off x="1604828"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1" name="object 15"/>
          <p:cNvSpPr txBox="1"/>
          <p:nvPr/>
        </p:nvSpPr>
        <p:spPr>
          <a:xfrm>
            <a:off x="367120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689477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47" name="object 15"/>
          <p:cNvSpPr txBox="1"/>
          <p:nvPr/>
        </p:nvSpPr>
        <p:spPr>
          <a:xfrm>
            <a:off x="4830805"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15" name="Content Placeholder 14"/>
          <p:cNvSpPr>
            <a:spLocks noGrp="1"/>
          </p:cNvSpPr>
          <p:nvPr>
            <p:ph sz="half" idx="1"/>
          </p:nvPr>
        </p:nvSpPr>
        <p:spPr>
          <a:xfrm>
            <a:off x="528216" y="1742500"/>
            <a:ext cx="10619810" cy="4429699"/>
          </a:xfrm>
        </p:spPr>
        <p:txBody>
          <a:bodyPr/>
          <a:lstStyle/>
          <a:p>
            <a:r>
              <a:rPr lang="en-US" dirty="0"/>
              <a:t>A simple example of a job stream is a system to print payroll checks which might consist of the following steps, performed on a batch of inputs:</a:t>
            </a:r>
          </a:p>
          <a:p>
            <a:r>
              <a:rPr lang="en-US" dirty="0"/>
              <a:t>Read a file of data containing employee id numbers and hours worked for the current pay period (batch of input data). Validate the data to check that the employee numbers are valid and that the hours worked are reasonable.</a:t>
            </a:r>
          </a:p>
          <a:p>
            <a:r>
              <a:rPr lang="en-US" dirty="0"/>
              <a:t>Compute salary and deductions for the current pay period based on hours input and pay rate and deductions from the employee's master record. Update the employee master "year-to-date" figures and create a file of records containing information to be used in the following steps.</a:t>
            </a:r>
          </a:p>
          <a:p>
            <a:r>
              <a:rPr lang="en-US" dirty="0"/>
              <a:t>Print payroll checks using the data created in the previous step.</a:t>
            </a:r>
          </a:p>
          <a:p>
            <a:pPr marL="0" indent="0">
              <a:spcBef>
                <a:spcPts val="1200"/>
              </a:spcBef>
              <a:buNone/>
            </a:pPr>
            <a:endParaRPr lang="en-US" dirty="0"/>
          </a:p>
        </p:txBody>
      </p:sp>
    </p:spTree>
    <p:extLst>
      <p:ext uri="{BB962C8B-B14F-4D97-AF65-F5344CB8AC3E}">
        <p14:creationId xmlns:p14="http://schemas.microsoft.com/office/powerpoint/2010/main" val="223981330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STREAM TESTING</a:t>
            </a:r>
          </a:p>
        </p:txBody>
      </p:sp>
      <p:sp>
        <p:nvSpPr>
          <p:cNvPr id="25" name="object 7"/>
          <p:cNvSpPr/>
          <p:nvPr/>
        </p:nvSpPr>
        <p:spPr>
          <a:xfrm>
            <a:off x="2823710" y="1828801"/>
            <a:ext cx="8430604" cy="1092835"/>
          </a:xfrm>
          <a:custGeom>
            <a:avLst/>
            <a:gdLst/>
            <a:ahLst/>
            <a:cxnLst/>
            <a:rect l="l" t="t" r="r" b="b"/>
            <a:pathLst>
              <a:path w="7815580" h="1092835">
                <a:moveTo>
                  <a:pt x="0" y="1092708"/>
                </a:moveTo>
                <a:lnTo>
                  <a:pt x="7815072" y="1092708"/>
                </a:lnTo>
                <a:lnTo>
                  <a:pt x="7815072" y="0"/>
                </a:lnTo>
                <a:lnTo>
                  <a:pt x="0" y="0"/>
                </a:lnTo>
                <a:lnTo>
                  <a:pt x="0" y="1092708"/>
                </a:lnTo>
                <a:close/>
              </a:path>
            </a:pathLst>
          </a:custGeom>
          <a:solidFill>
            <a:schemeClr val="bg1"/>
          </a:solidFill>
        </p:spPr>
        <p:txBody>
          <a:bodyPr wrap="square" lIns="0" tIns="0" rIns="0" bIns="0" rtlCol="0"/>
          <a:lstStyle/>
          <a:p>
            <a:endParaRPr dirty="0"/>
          </a:p>
        </p:txBody>
      </p:sp>
      <p:sp>
        <p:nvSpPr>
          <p:cNvPr id="40" name="object 11"/>
          <p:cNvSpPr txBox="1"/>
          <p:nvPr/>
        </p:nvSpPr>
        <p:spPr>
          <a:xfrm>
            <a:off x="1604828"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1" name="object 15"/>
          <p:cNvSpPr txBox="1"/>
          <p:nvPr/>
        </p:nvSpPr>
        <p:spPr>
          <a:xfrm>
            <a:off x="367120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689477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47" name="object 15"/>
          <p:cNvSpPr txBox="1"/>
          <p:nvPr/>
        </p:nvSpPr>
        <p:spPr>
          <a:xfrm>
            <a:off x="4830805"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15" name="Content Placeholder 14"/>
          <p:cNvSpPr>
            <a:spLocks noGrp="1"/>
          </p:cNvSpPr>
          <p:nvPr>
            <p:ph sz="half" idx="1"/>
          </p:nvPr>
        </p:nvSpPr>
        <p:spPr>
          <a:xfrm>
            <a:off x="528216" y="1742501"/>
            <a:ext cx="10619810" cy="4633028"/>
          </a:xfrm>
        </p:spPr>
        <p:txBody>
          <a:bodyPr/>
          <a:lstStyle/>
          <a:p>
            <a:r>
              <a:rPr lang="en-US" dirty="0" smtClean="0"/>
              <a:t>Update </a:t>
            </a:r>
            <a:r>
              <a:rPr lang="en-US" dirty="0"/>
              <a:t>bank account balance to reflect check numbers and amounts written.</a:t>
            </a:r>
          </a:p>
          <a:p>
            <a:r>
              <a:rPr lang="en-US" dirty="0"/>
              <a:t>Each step depends on successful completion of the previous step. For example, if incorrect data is input to the first step the job might terminate without executing the subsequent steps to allow the payroll department to correct the data and rerun the edit. If there are no errors the job will run to completion with no manual intervention.</a:t>
            </a:r>
          </a:p>
          <a:p>
            <a:pPr lvl="1">
              <a:spcBef>
                <a:spcPts val="1200"/>
              </a:spcBef>
            </a:pPr>
            <a:endParaRPr lang="en-US" dirty="0" smtClean="0"/>
          </a:p>
          <a:p>
            <a:pPr>
              <a:spcBef>
                <a:spcPts val="1200"/>
              </a:spcBef>
            </a:pPr>
            <a:endParaRPr lang="en-US" dirty="0"/>
          </a:p>
        </p:txBody>
      </p:sp>
    </p:spTree>
    <p:extLst>
      <p:ext uri="{BB962C8B-B14F-4D97-AF65-F5344CB8AC3E}">
        <p14:creationId xmlns:p14="http://schemas.microsoft.com/office/powerpoint/2010/main" val="195920165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sz="half" idx="1"/>
          </p:nvPr>
        </p:nvSpPr>
        <p:spPr>
          <a:xfrm>
            <a:off x="528216" y="1742501"/>
            <a:ext cx="10619810" cy="2143700"/>
          </a:xfrm>
        </p:spPr>
        <p:txBody>
          <a:bodyPr/>
          <a:lstStyle/>
          <a:p>
            <a:pPr>
              <a:spcBef>
                <a:spcPts val="1200"/>
              </a:spcBef>
            </a:pPr>
            <a:r>
              <a:rPr lang="en-US" dirty="0" smtClean="0"/>
              <a:t>Performance testing is designed to test whether the system meets the desired level of performance in a production environment. Performance considerations may relate to response times, turn around times (through-put), technical design issues, and so on.</a:t>
            </a:r>
          </a:p>
          <a:p>
            <a:pPr>
              <a:spcBef>
                <a:spcPts val="1200"/>
              </a:spcBef>
            </a:pPr>
            <a:r>
              <a:rPr lang="en-US" dirty="0" smtClean="0"/>
              <a:t>Performance testing can be conducted using a production system, a simulated environment, or a prototype.</a:t>
            </a:r>
          </a:p>
        </p:txBody>
      </p:sp>
      <p:sp>
        <p:nvSpPr>
          <p:cNvPr id="2" name="Title 1"/>
          <p:cNvSpPr>
            <a:spLocks noGrp="1"/>
          </p:cNvSpPr>
          <p:nvPr>
            <p:ph type="title"/>
          </p:nvPr>
        </p:nvSpPr>
        <p:spPr/>
        <p:txBody>
          <a:bodyPr/>
          <a:lstStyle/>
          <a:p>
            <a:r>
              <a:rPr lang="en-US" dirty="0" smtClean="0"/>
              <a:t>PERFORMANCE TESTING</a:t>
            </a:r>
            <a:br>
              <a:rPr lang="en-US" dirty="0" smtClean="0"/>
            </a:br>
            <a:endParaRPr lang="en-US" dirty="0"/>
          </a:p>
        </p:txBody>
      </p:sp>
      <p:grpSp>
        <p:nvGrpSpPr>
          <p:cNvPr id="18" name="Group 17"/>
          <p:cNvGrpSpPr/>
          <p:nvPr/>
        </p:nvGrpSpPr>
        <p:grpSpPr>
          <a:xfrm>
            <a:off x="836612" y="4191000"/>
            <a:ext cx="1866414" cy="1290320"/>
            <a:chOff x="304721" y="4685919"/>
            <a:chExt cx="1866414" cy="1290320"/>
          </a:xfrm>
        </p:grpSpPr>
        <p:sp>
          <p:nvSpPr>
            <p:cNvPr id="14" name="object 20"/>
            <p:cNvSpPr/>
            <p:nvPr/>
          </p:nvSpPr>
          <p:spPr>
            <a:xfrm>
              <a:off x="304721" y="4685919"/>
              <a:ext cx="1866414" cy="1290320"/>
            </a:xfrm>
            <a:custGeom>
              <a:avLst/>
              <a:gdLst/>
              <a:ahLst/>
              <a:cxnLst/>
              <a:rect l="l" t="t" r="r" b="b"/>
              <a:pathLst>
                <a:path w="1400175" h="1290320">
                  <a:moveTo>
                    <a:pt x="1048169" y="0"/>
                  </a:moveTo>
                  <a:lnTo>
                    <a:pt x="0" y="862202"/>
                  </a:lnTo>
                  <a:lnTo>
                    <a:pt x="351917" y="1290040"/>
                  </a:lnTo>
                  <a:lnTo>
                    <a:pt x="1400073" y="427862"/>
                  </a:lnTo>
                  <a:lnTo>
                    <a:pt x="1048169" y="0"/>
                  </a:lnTo>
                  <a:close/>
                </a:path>
              </a:pathLst>
            </a:custGeom>
            <a:solidFill>
              <a:srgbClr val="FFFF00"/>
            </a:solidFill>
          </p:spPr>
          <p:txBody>
            <a:bodyPr wrap="square" lIns="0" tIns="0" rIns="0" bIns="0" rtlCol="0"/>
            <a:lstStyle/>
            <a:p>
              <a:endParaRPr dirty="0"/>
            </a:p>
          </p:txBody>
        </p:sp>
        <p:sp>
          <p:nvSpPr>
            <p:cNvPr id="15" name="object 21"/>
            <p:cNvSpPr/>
            <p:nvPr/>
          </p:nvSpPr>
          <p:spPr>
            <a:xfrm>
              <a:off x="649801" y="4995811"/>
              <a:ext cx="1180792" cy="725170"/>
            </a:xfrm>
            <a:custGeom>
              <a:avLst/>
              <a:gdLst/>
              <a:ahLst/>
              <a:cxnLst/>
              <a:rect l="l" t="t" r="r" b="b"/>
              <a:pathLst>
                <a:path w="885825" h="725170">
                  <a:moveTo>
                    <a:pt x="79184" y="515620"/>
                  </a:moveTo>
                  <a:lnTo>
                    <a:pt x="75311" y="515620"/>
                  </a:lnTo>
                  <a:lnTo>
                    <a:pt x="4127" y="574040"/>
                  </a:lnTo>
                  <a:lnTo>
                    <a:pt x="2362" y="576580"/>
                  </a:lnTo>
                  <a:lnTo>
                    <a:pt x="1181" y="577850"/>
                  </a:lnTo>
                  <a:lnTo>
                    <a:pt x="0" y="582930"/>
                  </a:lnTo>
                  <a:lnTo>
                    <a:pt x="927" y="585470"/>
                  </a:lnTo>
                  <a:lnTo>
                    <a:pt x="3390" y="589280"/>
                  </a:lnTo>
                  <a:lnTo>
                    <a:pt x="114947" y="723900"/>
                  </a:lnTo>
                  <a:lnTo>
                    <a:pt x="117449" y="725170"/>
                  </a:lnTo>
                  <a:lnTo>
                    <a:pt x="124701" y="725170"/>
                  </a:lnTo>
                  <a:lnTo>
                    <a:pt x="158502" y="697230"/>
                  </a:lnTo>
                  <a:lnTo>
                    <a:pt x="125349" y="697230"/>
                  </a:lnTo>
                  <a:lnTo>
                    <a:pt x="81584" y="643890"/>
                  </a:lnTo>
                  <a:lnTo>
                    <a:pt x="101476" y="627380"/>
                  </a:lnTo>
                  <a:lnTo>
                    <a:pt x="68440" y="627380"/>
                  </a:lnTo>
                  <a:lnTo>
                    <a:pt x="30060" y="580390"/>
                  </a:lnTo>
                  <a:lnTo>
                    <a:pt x="88836" y="532130"/>
                  </a:lnTo>
                  <a:lnTo>
                    <a:pt x="89268" y="532130"/>
                  </a:lnTo>
                  <a:lnTo>
                    <a:pt x="89509" y="530860"/>
                  </a:lnTo>
                  <a:lnTo>
                    <a:pt x="89750" y="530860"/>
                  </a:lnTo>
                  <a:lnTo>
                    <a:pt x="89763" y="529590"/>
                  </a:lnTo>
                  <a:lnTo>
                    <a:pt x="89535" y="528320"/>
                  </a:lnTo>
                  <a:lnTo>
                    <a:pt x="89306" y="528320"/>
                  </a:lnTo>
                  <a:lnTo>
                    <a:pt x="88861" y="527050"/>
                  </a:lnTo>
                  <a:lnTo>
                    <a:pt x="87541" y="524510"/>
                  </a:lnTo>
                  <a:lnTo>
                    <a:pt x="86639" y="523240"/>
                  </a:lnTo>
                  <a:lnTo>
                    <a:pt x="84251" y="520700"/>
                  </a:lnTo>
                  <a:lnTo>
                    <a:pt x="83096" y="519430"/>
                  </a:lnTo>
                  <a:lnTo>
                    <a:pt x="81013" y="516890"/>
                  </a:lnTo>
                  <a:lnTo>
                    <a:pt x="80060" y="516890"/>
                  </a:lnTo>
                  <a:lnTo>
                    <a:pt x="79184" y="515620"/>
                  </a:lnTo>
                  <a:close/>
                </a:path>
                <a:path w="885825" h="725170">
                  <a:moveTo>
                    <a:pt x="189788" y="647700"/>
                  </a:moveTo>
                  <a:lnTo>
                    <a:pt x="184937" y="647700"/>
                  </a:lnTo>
                  <a:lnTo>
                    <a:pt x="125349" y="697230"/>
                  </a:lnTo>
                  <a:lnTo>
                    <a:pt x="158502" y="697230"/>
                  </a:lnTo>
                  <a:lnTo>
                    <a:pt x="198450" y="664210"/>
                  </a:lnTo>
                  <a:lnTo>
                    <a:pt x="198882" y="662940"/>
                  </a:lnTo>
                  <a:lnTo>
                    <a:pt x="199377" y="661670"/>
                  </a:lnTo>
                  <a:lnTo>
                    <a:pt x="199034" y="659130"/>
                  </a:lnTo>
                  <a:lnTo>
                    <a:pt x="193890" y="651510"/>
                  </a:lnTo>
                  <a:lnTo>
                    <a:pt x="192760" y="650240"/>
                  </a:lnTo>
                  <a:lnTo>
                    <a:pt x="190754" y="648970"/>
                  </a:lnTo>
                  <a:lnTo>
                    <a:pt x="189788" y="647700"/>
                  </a:lnTo>
                  <a:close/>
                </a:path>
                <a:path w="885825" h="725170">
                  <a:moveTo>
                    <a:pt x="222072" y="464820"/>
                  </a:moveTo>
                  <a:lnTo>
                    <a:pt x="217360" y="464820"/>
                  </a:lnTo>
                  <a:lnTo>
                    <a:pt x="214274" y="467360"/>
                  </a:lnTo>
                  <a:lnTo>
                    <a:pt x="212382" y="468630"/>
                  </a:lnTo>
                  <a:lnTo>
                    <a:pt x="210159" y="469900"/>
                  </a:lnTo>
                  <a:lnTo>
                    <a:pt x="208089" y="472440"/>
                  </a:lnTo>
                  <a:lnTo>
                    <a:pt x="206514" y="473710"/>
                  </a:lnTo>
                  <a:lnTo>
                    <a:pt x="205422" y="474980"/>
                  </a:lnTo>
                  <a:lnTo>
                    <a:pt x="204330" y="474980"/>
                  </a:lnTo>
                  <a:lnTo>
                    <a:pt x="203568" y="476250"/>
                  </a:lnTo>
                  <a:lnTo>
                    <a:pt x="203136" y="477520"/>
                  </a:lnTo>
                  <a:lnTo>
                    <a:pt x="202704" y="477520"/>
                  </a:lnTo>
                  <a:lnTo>
                    <a:pt x="202450" y="478790"/>
                  </a:lnTo>
                  <a:lnTo>
                    <a:pt x="202387" y="481330"/>
                  </a:lnTo>
                  <a:lnTo>
                    <a:pt x="210159" y="539750"/>
                  </a:lnTo>
                  <a:lnTo>
                    <a:pt x="135115" y="539750"/>
                  </a:lnTo>
                  <a:lnTo>
                    <a:pt x="207060" y="563880"/>
                  </a:lnTo>
                  <a:lnTo>
                    <a:pt x="216573" y="642620"/>
                  </a:lnTo>
                  <a:lnTo>
                    <a:pt x="216954" y="643890"/>
                  </a:lnTo>
                  <a:lnTo>
                    <a:pt x="218071" y="645160"/>
                  </a:lnTo>
                  <a:lnTo>
                    <a:pt x="222224" y="645160"/>
                  </a:lnTo>
                  <a:lnTo>
                    <a:pt x="225386" y="642620"/>
                  </a:lnTo>
                  <a:lnTo>
                    <a:pt x="227279" y="641350"/>
                  </a:lnTo>
                  <a:lnTo>
                    <a:pt x="231647" y="637540"/>
                  </a:lnTo>
                  <a:lnTo>
                    <a:pt x="233324" y="636270"/>
                  </a:lnTo>
                  <a:lnTo>
                    <a:pt x="235737" y="633730"/>
                  </a:lnTo>
                  <a:lnTo>
                    <a:pt x="236639" y="633730"/>
                  </a:lnTo>
                  <a:lnTo>
                    <a:pt x="237807" y="631190"/>
                  </a:lnTo>
                  <a:lnTo>
                    <a:pt x="238137" y="629920"/>
                  </a:lnTo>
                  <a:lnTo>
                    <a:pt x="238290" y="628650"/>
                  </a:lnTo>
                  <a:lnTo>
                    <a:pt x="238125" y="627380"/>
                  </a:lnTo>
                  <a:lnTo>
                    <a:pt x="229082" y="566420"/>
                  </a:lnTo>
                  <a:lnTo>
                    <a:pt x="306501" y="566420"/>
                  </a:lnTo>
                  <a:lnTo>
                    <a:pt x="232575" y="542290"/>
                  </a:lnTo>
                  <a:lnTo>
                    <a:pt x="223278" y="468630"/>
                  </a:lnTo>
                  <a:lnTo>
                    <a:pt x="223024" y="467360"/>
                  </a:lnTo>
                  <a:lnTo>
                    <a:pt x="222618" y="466090"/>
                  </a:lnTo>
                  <a:lnTo>
                    <a:pt x="222072" y="464820"/>
                  </a:lnTo>
                  <a:close/>
                </a:path>
                <a:path w="885825" h="725170">
                  <a:moveTo>
                    <a:pt x="122859" y="585470"/>
                  </a:moveTo>
                  <a:lnTo>
                    <a:pt x="118935" y="585470"/>
                  </a:lnTo>
                  <a:lnTo>
                    <a:pt x="68440" y="627380"/>
                  </a:lnTo>
                  <a:lnTo>
                    <a:pt x="101476" y="627380"/>
                  </a:lnTo>
                  <a:lnTo>
                    <a:pt x="132080" y="601980"/>
                  </a:lnTo>
                  <a:lnTo>
                    <a:pt x="132524" y="601980"/>
                  </a:lnTo>
                  <a:lnTo>
                    <a:pt x="133083" y="599440"/>
                  </a:lnTo>
                  <a:lnTo>
                    <a:pt x="132816" y="596900"/>
                  </a:lnTo>
                  <a:lnTo>
                    <a:pt x="132410" y="596900"/>
                  </a:lnTo>
                  <a:lnTo>
                    <a:pt x="131076" y="594360"/>
                  </a:lnTo>
                  <a:lnTo>
                    <a:pt x="130175" y="593090"/>
                  </a:lnTo>
                  <a:lnTo>
                    <a:pt x="129044" y="591820"/>
                  </a:lnTo>
                  <a:lnTo>
                    <a:pt x="127850" y="590550"/>
                  </a:lnTo>
                  <a:lnTo>
                    <a:pt x="126733" y="589280"/>
                  </a:lnTo>
                  <a:lnTo>
                    <a:pt x="124663" y="586740"/>
                  </a:lnTo>
                  <a:lnTo>
                    <a:pt x="123710" y="586740"/>
                  </a:lnTo>
                  <a:lnTo>
                    <a:pt x="122859" y="585470"/>
                  </a:lnTo>
                  <a:close/>
                </a:path>
                <a:path w="885825" h="725170">
                  <a:moveTo>
                    <a:pt x="306501" y="566420"/>
                  </a:moveTo>
                  <a:lnTo>
                    <a:pt x="229082" y="566420"/>
                  </a:lnTo>
                  <a:lnTo>
                    <a:pt x="288404" y="586740"/>
                  </a:lnTo>
                  <a:lnTo>
                    <a:pt x="293649" y="586740"/>
                  </a:lnTo>
                  <a:lnTo>
                    <a:pt x="294881" y="585470"/>
                  </a:lnTo>
                  <a:lnTo>
                    <a:pt x="297751" y="582930"/>
                  </a:lnTo>
                  <a:lnTo>
                    <a:pt x="299618" y="581660"/>
                  </a:lnTo>
                  <a:lnTo>
                    <a:pt x="301917" y="580390"/>
                  </a:lnTo>
                  <a:lnTo>
                    <a:pt x="304292" y="577850"/>
                  </a:lnTo>
                  <a:lnTo>
                    <a:pt x="306146" y="576580"/>
                  </a:lnTo>
                  <a:lnTo>
                    <a:pt x="308825" y="574040"/>
                  </a:lnTo>
                  <a:lnTo>
                    <a:pt x="309664" y="572770"/>
                  </a:lnTo>
                  <a:lnTo>
                    <a:pt x="310362" y="570230"/>
                  </a:lnTo>
                  <a:lnTo>
                    <a:pt x="310235" y="568960"/>
                  </a:lnTo>
                  <a:lnTo>
                    <a:pt x="309638" y="568960"/>
                  </a:lnTo>
                  <a:lnTo>
                    <a:pt x="309041" y="567690"/>
                  </a:lnTo>
                  <a:lnTo>
                    <a:pt x="308000" y="567690"/>
                  </a:lnTo>
                  <a:lnTo>
                    <a:pt x="306501" y="566420"/>
                  </a:lnTo>
                  <a:close/>
                </a:path>
                <a:path w="885825" h="725170">
                  <a:moveTo>
                    <a:pt x="350320" y="421640"/>
                  </a:moveTo>
                  <a:lnTo>
                    <a:pt x="306171" y="421640"/>
                  </a:lnTo>
                  <a:lnTo>
                    <a:pt x="313270" y="422910"/>
                  </a:lnTo>
                  <a:lnTo>
                    <a:pt x="316725" y="424180"/>
                  </a:lnTo>
                  <a:lnTo>
                    <a:pt x="320090" y="426720"/>
                  </a:lnTo>
                  <a:lnTo>
                    <a:pt x="323456" y="427990"/>
                  </a:lnTo>
                  <a:lnTo>
                    <a:pt x="326771" y="431800"/>
                  </a:lnTo>
                  <a:lnTo>
                    <a:pt x="330047" y="435610"/>
                  </a:lnTo>
                  <a:lnTo>
                    <a:pt x="336664" y="443230"/>
                  </a:lnTo>
                  <a:lnTo>
                    <a:pt x="322414" y="455930"/>
                  </a:lnTo>
                  <a:lnTo>
                    <a:pt x="316637" y="461010"/>
                  </a:lnTo>
                  <a:lnTo>
                    <a:pt x="311383" y="464820"/>
                  </a:lnTo>
                  <a:lnTo>
                    <a:pt x="306650" y="469900"/>
                  </a:lnTo>
                  <a:lnTo>
                    <a:pt x="288772" y="508000"/>
                  </a:lnTo>
                  <a:lnTo>
                    <a:pt x="291084" y="520700"/>
                  </a:lnTo>
                  <a:lnTo>
                    <a:pt x="322453" y="547370"/>
                  </a:lnTo>
                  <a:lnTo>
                    <a:pt x="333070" y="547370"/>
                  </a:lnTo>
                  <a:lnTo>
                    <a:pt x="366814" y="529590"/>
                  </a:lnTo>
                  <a:lnTo>
                    <a:pt x="370634" y="524510"/>
                  </a:lnTo>
                  <a:lnTo>
                    <a:pt x="339191" y="524510"/>
                  </a:lnTo>
                  <a:lnTo>
                    <a:pt x="327139" y="523240"/>
                  </a:lnTo>
                  <a:lnTo>
                    <a:pt x="311645" y="502920"/>
                  </a:lnTo>
                  <a:lnTo>
                    <a:pt x="311797" y="499110"/>
                  </a:lnTo>
                  <a:lnTo>
                    <a:pt x="331711" y="471170"/>
                  </a:lnTo>
                  <a:lnTo>
                    <a:pt x="347916" y="457200"/>
                  </a:lnTo>
                  <a:lnTo>
                    <a:pt x="379538" y="457200"/>
                  </a:lnTo>
                  <a:lnTo>
                    <a:pt x="350320" y="421640"/>
                  </a:lnTo>
                  <a:close/>
                </a:path>
                <a:path w="885825" h="725170">
                  <a:moveTo>
                    <a:pt x="154914" y="520700"/>
                  </a:moveTo>
                  <a:lnTo>
                    <a:pt x="149313" y="520700"/>
                  </a:lnTo>
                  <a:lnTo>
                    <a:pt x="148120" y="521970"/>
                  </a:lnTo>
                  <a:lnTo>
                    <a:pt x="146685" y="523240"/>
                  </a:lnTo>
                  <a:lnTo>
                    <a:pt x="145249" y="523240"/>
                  </a:lnTo>
                  <a:lnTo>
                    <a:pt x="143421" y="525780"/>
                  </a:lnTo>
                  <a:lnTo>
                    <a:pt x="141198" y="527050"/>
                  </a:lnTo>
                  <a:lnTo>
                    <a:pt x="138747" y="529590"/>
                  </a:lnTo>
                  <a:lnTo>
                    <a:pt x="136829" y="530860"/>
                  </a:lnTo>
                  <a:lnTo>
                    <a:pt x="134099" y="533400"/>
                  </a:lnTo>
                  <a:lnTo>
                    <a:pt x="133261" y="534670"/>
                  </a:lnTo>
                  <a:lnTo>
                    <a:pt x="132613" y="537210"/>
                  </a:lnTo>
                  <a:lnTo>
                    <a:pt x="132778" y="537210"/>
                  </a:lnTo>
                  <a:lnTo>
                    <a:pt x="134048" y="539750"/>
                  </a:lnTo>
                  <a:lnTo>
                    <a:pt x="210159" y="539750"/>
                  </a:lnTo>
                  <a:lnTo>
                    <a:pt x="154914" y="520700"/>
                  </a:lnTo>
                  <a:close/>
                </a:path>
                <a:path w="885825" h="725170">
                  <a:moveTo>
                    <a:pt x="379538" y="457200"/>
                  </a:moveTo>
                  <a:lnTo>
                    <a:pt x="347916" y="457200"/>
                  </a:lnTo>
                  <a:lnTo>
                    <a:pt x="365975" y="478790"/>
                  </a:lnTo>
                  <a:lnTo>
                    <a:pt x="365582" y="488950"/>
                  </a:lnTo>
                  <a:lnTo>
                    <a:pt x="364299" y="495300"/>
                  </a:lnTo>
                  <a:lnTo>
                    <a:pt x="359956" y="508000"/>
                  </a:lnTo>
                  <a:lnTo>
                    <a:pt x="356387" y="513080"/>
                  </a:lnTo>
                  <a:lnTo>
                    <a:pt x="351396" y="516890"/>
                  </a:lnTo>
                  <a:lnTo>
                    <a:pt x="345274" y="521970"/>
                  </a:lnTo>
                  <a:lnTo>
                    <a:pt x="339191" y="524510"/>
                  </a:lnTo>
                  <a:lnTo>
                    <a:pt x="370634" y="524510"/>
                  </a:lnTo>
                  <a:lnTo>
                    <a:pt x="371589" y="523240"/>
                  </a:lnTo>
                  <a:lnTo>
                    <a:pt x="378294" y="508000"/>
                  </a:lnTo>
                  <a:lnTo>
                    <a:pt x="380238" y="500380"/>
                  </a:lnTo>
                  <a:lnTo>
                    <a:pt x="380796" y="492760"/>
                  </a:lnTo>
                  <a:lnTo>
                    <a:pt x="406171" y="492760"/>
                  </a:lnTo>
                  <a:lnTo>
                    <a:pt x="406641" y="491490"/>
                  </a:lnTo>
                  <a:lnTo>
                    <a:pt x="406374" y="490220"/>
                  </a:lnTo>
                  <a:lnTo>
                    <a:pt x="405625" y="488950"/>
                  </a:lnTo>
                  <a:lnTo>
                    <a:pt x="379538" y="457200"/>
                  </a:lnTo>
                  <a:close/>
                </a:path>
                <a:path w="885825" h="725170">
                  <a:moveTo>
                    <a:pt x="406171" y="492760"/>
                  </a:moveTo>
                  <a:lnTo>
                    <a:pt x="380796" y="492760"/>
                  </a:lnTo>
                  <a:lnTo>
                    <a:pt x="389305" y="502920"/>
                  </a:lnTo>
                  <a:lnTo>
                    <a:pt x="390055" y="502920"/>
                  </a:lnTo>
                  <a:lnTo>
                    <a:pt x="390893" y="504190"/>
                  </a:lnTo>
                  <a:lnTo>
                    <a:pt x="393865" y="504190"/>
                  </a:lnTo>
                  <a:lnTo>
                    <a:pt x="396621" y="501650"/>
                  </a:lnTo>
                  <a:lnTo>
                    <a:pt x="400304" y="499110"/>
                  </a:lnTo>
                  <a:lnTo>
                    <a:pt x="402361" y="497840"/>
                  </a:lnTo>
                  <a:lnTo>
                    <a:pt x="403847" y="496570"/>
                  </a:lnTo>
                  <a:lnTo>
                    <a:pt x="405612" y="494030"/>
                  </a:lnTo>
                  <a:lnTo>
                    <a:pt x="406171" y="492760"/>
                  </a:lnTo>
                  <a:close/>
                </a:path>
                <a:path w="885825" h="725170">
                  <a:moveTo>
                    <a:pt x="309270" y="397510"/>
                  </a:moveTo>
                  <a:lnTo>
                    <a:pt x="303022" y="398780"/>
                  </a:lnTo>
                  <a:lnTo>
                    <a:pt x="289826" y="403860"/>
                  </a:lnTo>
                  <a:lnTo>
                    <a:pt x="282816" y="407670"/>
                  </a:lnTo>
                  <a:lnTo>
                    <a:pt x="275386" y="414020"/>
                  </a:lnTo>
                  <a:lnTo>
                    <a:pt x="271399" y="416560"/>
                  </a:lnTo>
                  <a:lnTo>
                    <a:pt x="267754" y="420370"/>
                  </a:lnTo>
                  <a:lnTo>
                    <a:pt x="258292" y="433070"/>
                  </a:lnTo>
                  <a:lnTo>
                    <a:pt x="253530" y="440690"/>
                  </a:lnTo>
                  <a:lnTo>
                    <a:pt x="251625" y="443230"/>
                  </a:lnTo>
                  <a:lnTo>
                    <a:pt x="248767" y="450850"/>
                  </a:lnTo>
                  <a:lnTo>
                    <a:pt x="247954" y="453390"/>
                  </a:lnTo>
                  <a:lnTo>
                    <a:pt x="247522" y="457200"/>
                  </a:lnTo>
                  <a:lnTo>
                    <a:pt x="247738" y="458470"/>
                  </a:lnTo>
                  <a:lnTo>
                    <a:pt x="249021" y="461010"/>
                  </a:lnTo>
                  <a:lnTo>
                    <a:pt x="250139" y="462280"/>
                  </a:lnTo>
                  <a:lnTo>
                    <a:pt x="252653" y="466090"/>
                  </a:lnTo>
                  <a:lnTo>
                    <a:pt x="253606" y="467360"/>
                  </a:lnTo>
                  <a:lnTo>
                    <a:pt x="254546" y="467360"/>
                  </a:lnTo>
                  <a:lnTo>
                    <a:pt x="255485" y="468630"/>
                  </a:lnTo>
                  <a:lnTo>
                    <a:pt x="256374" y="468630"/>
                  </a:lnTo>
                  <a:lnTo>
                    <a:pt x="257225" y="469900"/>
                  </a:lnTo>
                  <a:lnTo>
                    <a:pt x="260946" y="469900"/>
                  </a:lnTo>
                  <a:lnTo>
                    <a:pt x="262470" y="468630"/>
                  </a:lnTo>
                  <a:lnTo>
                    <a:pt x="265341" y="461010"/>
                  </a:lnTo>
                  <a:lnTo>
                    <a:pt x="266674" y="458470"/>
                  </a:lnTo>
                  <a:lnTo>
                    <a:pt x="290690" y="426720"/>
                  </a:lnTo>
                  <a:lnTo>
                    <a:pt x="302475" y="421640"/>
                  </a:lnTo>
                  <a:lnTo>
                    <a:pt x="350320" y="421640"/>
                  </a:lnTo>
                  <a:lnTo>
                    <a:pt x="348234" y="419100"/>
                  </a:lnTo>
                  <a:lnTo>
                    <a:pt x="342938" y="412750"/>
                  </a:lnTo>
                  <a:lnTo>
                    <a:pt x="337578" y="407670"/>
                  </a:lnTo>
                  <a:lnTo>
                    <a:pt x="326732" y="400050"/>
                  </a:lnTo>
                  <a:lnTo>
                    <a:pt x="321068" y="398780"/>
                  </a:lnTo>
                  <a:lnTo>
                    <a:pt x="309270" y="397510"/>
                  </a:lnTo>
                  <a:close/>
                </a:path>
                <a:path w="885825" h="725170">
                  <a:moveTo>
                    <a:pt x="220713" y="463550"/>
                  </a:moveTo>
                  <a:lnTo>
                    <a:pt x="218643" y="464820"/>
                  </a:lnTo>
                  <a:lnTo>
                    <a:pt x="221513" y="464820"/>
                  </a:lnTo>
                  <a:lnTo>
                    <a:pt x="220713" y="463550"/>
                  </a:lnTo>
                  <a:close/>
                </a:path>
                <a:path w="885825" h="725170">
                  <a:moveTo>
                    <a:pt x="372122" y="341630"/>
                  </a:moveTo>
                  <a:lnTo>
                    <a:pt x="366737" y="341630"/>
                  </a:lnTo>
                  <a:lnTo>
                    <a:pt x="364324" y="344170"/>
                  </a:lnTo>
                  <a:lnTo>
                    <a:pt x="362877" y="344170"/>
                  </a:lnTo>
                  <a:lnTo>
                    <a:pt x="361200" y="345440"/>
                  </a:lnTo>
                  <a:lnTo>
                    <a:pt x="359435" y="347980"/>
                  </a:lnTo>
                  <a:lnTo>
                    <a:pt x="358063" y="349250"/>
                  </a:lnTo>
                  <a:lnTo>
                    <a:pt x="356108" y="350520"/>
                  </a:lnTo>
                  <a:lnTo>
                    <a:pt x="355409" y="351790"/>
                  </a:lnTo>
                  <a:lnTo>
                    <a:pt x="355003" y="353060"/>
                  </a:lnTo>
                  <a:lnTo>
                    <a:pt x="354596" y="353060"/>
                  </a:lnTo>
                  <a:lnTo>
                    <a:pt x="354457" y="354330"/>
                  </a:lnTo>
                  <a:lnTo>
                    <a:pt x="354685" y="355600"/>
                  </a:lnTo>
                  <a:lnTo>
                    <a:pt x="355003" y="355600"/>
                  </a:lnTo>
                  <a:lnTo>
                    <a:pt x="440588" y="459740"/>
                  </a:lnTo>
                  <a:lnTo>
                    <a:pt x="441096" y="461010"/>
                  </a:lnTo>
                  <a:lnTo>
                    <a:pt x="445643" y="461010"/>
                  </a:lnTo>
                  <a:lnTo>
                    <a:pt x="448157" y="459740"/>
                  </a:lnTo>
                  <a:lnTo>
                    <a:pt x="449516" y="458470"/>
                  </a:lnTo>
                  <a:lnTo>
                    <a:pt x="451104" y="457200"/>
                  </a:lnTo>
                  <a:lnTo>
                    <a:pt x="452945" y="455930"/>
                  </a:lnTo>
                  <a:lnTo>
                    <a:pt x="454863" y="454660"/>
                  </a:lnTo>
                  <a:lnTo>
                    <a:pt x="456374" y="453390"/>
                  </a:lnTo>
                  <a:lnTo>
                    <a:pt x="458571" y="450850"/>
                  </a:lnTo>
                  <a:lnTo>
                    <a:pt x="459333" y="449580"/>
                  </a:lnTo>
                  <a:lnTo>
                    <a:pt x="460209" y="448310"/>
                  </a:lnTo>
                  <a:lnTo>
                    <a:pt x="460336" y="445770"/>
                  </a:lnTo>
                  <a:lnTo>
                    <a:pt x="460057" y="445770"/>
                  </a:lnTo>
                  <a:lnTo>
                    <a:pt x="459562" y="444500"/>
                  </a:lnTo>
                  <a:lnTo>
                    <a:pt x="400088" y="372110"/>
                  </a:lnTo>
                  <a:lnTo>
                    <a:pt x="400152" y="364490"/>
                  </a:lnTo>
                  <a:lnTo>
                    <a:pt x="400554" y="356870"/>
                  </a:lnTo>
                  <a:lnTo>
                    <a:pt x="383882" y="356870"/>
                  </a:lnTo>
                  <a:lnTo>
                    <a:pt x="372122" y="341630"/>
                  </a:lnTo>
                  <a:close/>
                </a:path>
                <a:path w="885825" h="725170">
                  <a:moveTo>
                    <a:pt x="472595" y="323850"/>
                  </a:moveTo>
                  <a:lnTo>
                    <a:pt x="429742" y="323850"/>
                  </a:lnTo>
                  <a:lnTo>
                    <a:pt x="441223" y="327660"/>
                  </a:lnTo>
                  <a:lnTo>
                    <a:pt x="448830" y="334010"/>
                  </a:lnTo>
                  <a:lnTo>
                    <a:pt x="452526" y="337820"/>
                  </a:lnTo>
                  <a:lnTo>
                    <a:pt x="456120" y="341630"/>
                  </a:lnTo>
                  <a:lnTo>
                    <a:pt x="508342" y="405130"/>
                  </a:lnTo>
                  <a:lnTo>
                    <a:pt x="508901" y="406400"/>
                  </a:lnTo>
                  <a:lnTo>
                    <a:pt x="511898" y="406400"/>
                  </a:lnTo>
                  <a:lnTo>
                    <a:pt x="512889" y="405130"/>
                  </a:lnTo>
                  <a:lnTo>
                    <a:pt x="514070" y="405130"/>
                  </a:lnTo>
                  <a:lnTo>
                    <a:pt x="516851" y="403860"/>
                  </a:lnTo>
                  <a:lnTo>
                    <a:pt x="518426" y="402590"/>
                  </a:lnTo>
                  <a:lnTo>
                    <a:pt x="520192" y="400050"/>
                  </a:lnTo>
                  <a:lnTo>
                    <a:pt x="522033" y="398780"/>
                  </a:lnTo>
                  <a:lnTo>
                    <a:pt x="523494" y="397510"/>
                  </a:lnTo>
                  <a:lnTo>
                    <a:pt x="525703" y="394970"/>
                  </a:lnTo>
                  <a:lnTo>
                    <a:pt x="526491" y="394970"/>
                  </a:lnTo>
                  <a:lnTo>
                    <a:pt x="527443" y="392430"/>
                  </a:lnTo>
                  <a:lnTo>
                    <a:pt x="527659" y="392430"/>
                  </a:lnTo>
                  <a:lnTo>
                    <a:pt x="527570" y="389890"/>
                  </a:lnTo>
                  <a:lnTo>
                    <a:pt x="527304" y="389890"/>
                  </a:lnTo>
                  <a:lnTo>
                    <a:pt x="472595" y="323850"/>
                  </a:lnTo>
                  <a:close/>
                </a:path>
                <a:path w="885825" h="725170">
                  <a:moveTo>
                    <a:pt x="435267" y="298450"/>
                  </a:moveTo>
                  <a:lnTo>
                    <a:pt x="423113" y="298450"/>
                  </a:lnTo>
                  <a:lnTo>
                    <a:pt x="418947" y="299720"/>
                  </a:lnTo>
                  <a:lnTo>
                    <a:pt x="389064" y="327660"/>
                  </a:lnTo>
                  <a:lnTo>
                    <a:pt x="383882" y="356870"/>
                  </a:lnTo>
                  <a:lnTo>
                    <a:pt x="400554" y="356870"/>
                  </a:lnTo>
                  <a:lnTo>
                    <a:pt x="401295" y="350520"/>
                  </a:lnTo>
                  <a:lnTo>
                    <a:pt x="402374" y="345440"/>
                  </a:lnTo>
                  <a:lnTo>
                    <a:pt x="404050" y="339090"/>
                  </a:lnTo>
                  <a:lnTo>
                    <a:pt x="407073" y="332740"/>
                  </a:lnTo>
                  <a:lnTo>
                    <a:pt x="411441" y="330200"/>
                  </a:lnTo>
                  <a:lnTo>
                    <a:pt x="414959" y="326390"/>
                  </a:lnTo>
                  <a:lnTo>
                    <a:pt x="422275" y="323850"/>
                  </a:lnTo>
                  <a:lnTo>
                    <a:pt x="472595" y="323850"/>
                  </a:lnTo>
                  <a:lnTo>
                    <a:pt x="467334" y="317500"/>
                  </a:lnTo>
                  <a:lnTo>
                    <a:pt x="467439" y="308610"/>
                  </a:lnTo>
                  <a:lnTo>
                    <a:pt x="467780" y="303530"/>
                  </a:lnTo>
                  <a:lnTo>
                    <a:pt x="450608" y="303530"/>
                  </a:lnTo>
                  <a:lnTo>
                    <a:pt x="435267" y="298450"/>
                  </a:lnTo>
                  <a:close/>
                </a:path>
                <a:path w="885825" h="725170">
                  <a:moveTo>
                    <a:pt x="539642" y="267970"/>
                  </a:moveTo>
                  <a:lnTo>
                    <a:pt x="497103" y="267970"/>
                  </a:lnTo>
                  <a:lnTo>
                    <a:pt x="504761" y="270510"/>
                  </a:lnTo>
                  <a:lnTo>
                    <a:pt x="515988" y="278130"/>
                  </a:lnTo>
                  <a:lnTo>
                    <a:pt x="519658" y="281940"/>
                  </a:lnTo>
                  <a:lnTo>
                    <a:pt x="523252" y="287020"/>
                  </a:lnTo>
                  <a:lnTo>
                    <a:pt x="575462" y="350520"/>
                  </a:lnTo>
                  <a:lnTo>
                    <a:pt x="580123" y="350520"/>
                  </a:lnTo>
                  <a:lnTo>
                    <a:pt x="582650" y="349250"/>
                  </a:lnTo>
                  <a:lnTo>
                    <a:pt x="583996" y="347980"/>
                  </a:lnTo>
                  <a:lnTo>
                    <a:pt x="585635" y="346710"/>
                  </a:lnTo>
                  <a:lnTo>
                    <a:pt x="593826" y="339090"/>
                  </a:lnTo>
                  <a:lnTo>
                    <a:pt x="594702" y="337820"/>
                  </a:lnTo>
                  <a:lnTo>
                    <a:pt x="594817" y="335280"/>
                  </a:lnTo>
                  <a:lnTo>
                    <a:pt x="594550" y="334010"/>
                  </a:lnTo>
                  <a:lnTo>
                    <a:pt x="594042" y="334010"/>
                  </a:lnTo>
                  <a:lnTo>
                    <a:pt x="539642" y="267970"/>
                  </a:lnTo>
                  <a:close/>
                </a:path>
                <a:path w="885825" h="725170">
                  <a:moveTo>
                    <a:pt x="667816" y="346710"/>
                  </a:moveTo>
                  <a:lnTo>
                    <a:pt x="663740" y="346710"/>
                  </a:lnTo>
                  <a:lnTo>
                    <a:pt x="665035" y="347980"/>
                  </a:lnTo>
                  <a:lnTo>
                    <a:pt x="666826" y="347980"/>
                  </a:lnTo>
                  <a:lnTo>
                    <a:pt x="667816" y="346710"/>
                  </a:lnTo>
                  <a:close/>
                </a:path>
                <a:path w="885825" h="725170">
                  <a:moveTo>
                    <a:pt x="560489" y="187960"/>
                  </a:moveTo>
                  <a:lnTo>
                    <a:pt x="553275" y="187960"/>
                  </a:lnTo>
                  <a:lnTo>
                    <a:pt x="552157" y="189230"/>
                  </a:lnTo>
                  <a:lnTo>
                    <a:pt x="550786" y="190500"/>
                  </a:lnTo>
                  <a:lnTo>
                    <a:pt x="549173" y="191770"/>
                  </a:lnTo>
                  <a:lnTo>
                    <a:pt x="547636" y="193040"/>
                  </a:lnTo>
                  <a:lnTo>
                    <a:pt x="545401" y="194310"/>
                  </a:lnTo>
                  <a:lnTo>
                    <a:pt x="544423" y="195580"/>
                  </a:lnTo>
                  <a:lnTo>
                    <a:pt x="543725" y="196850"/>
                  </a:lnTo>
                  <a:lnTo>
                    <a:pt x="543280" y="198120"/>
                  </a:lnTo>
                  <a:lnTo>
                    <a:pt x="542848" y="198120"/>
                  </a:lnTo>
                  <a:lnTo>
                    <a:pt x="542683" y="199390"/>
                  </a:lnTo>
                  <a:lnTo>
                    <a:pt x="542925" y="200660"/>
                  </a:lnTo>
                  <a:lnTo>
                    <a:pt x="543255" y="200660"/>
                  </a:lnTo>
                  <a:lnTo>
                    <a:pt x="543826" y="201930"/>
                  </a:lnTo>
                  <a:lnTo>
                    <a:pt x="663168" y="346710"/>
                  </a:lnTo>
                  <a:lnTo>
                    <a:pt x="668972" y="346710"/>
                  </a:lnTo>
                  <a:lnTo>
                    <a:pt x="671677" y="345440"/>
                  </a:lnTo>
                  <a:lnTo>
                    <a:pt x="673277" y="344170"/>
                  </a:lnTo>
                  <a:lnTo>
                    <a:pt x="675119" y="341630"/>
                  </a:lnTo>
                  <a:lnTo>
                    <a:pt x="677037" y="340360"/>
                  </a:lnTo>
                  <a:lnTo>
                    <a:pt x="678535" y="339090"/>
                  </a:lnTo>
                  <a:lnTo>
                    <a:pt x="680745" y="336550"/>
                  </a:lnTo>
                  <a:lnTo>
                    <a:pt x="681507" y="335280"/>
                  </a:lnTo>
                  <a:lnTo>
                    <a:pt x="681951" y="335280"/>
                  </a:lnTo>
                  <a:lnTo>
                    <a:pt x="682383" y="334010"/>
                  </a:lnTo>
                  <a:lnTo>
                    <a:pt x="682561" y="332740"/>
                  </a:lnTo>
                  <a:lnTo>
                    <a:pt x="682421" y="331470"/>
                  </a:lnTo>
                  <a:lnTo>
                    <a:pt x="682129" y="331470"/>
                  </a:lnTo>
                  <a:lnTo>
                    <a:pt x="681634" y="330200"/>
                  </a:lnTo>
                  <a:lnTo>
                    <a:pt x="639089" y="279400"/>
                  </a:lnTo>
                  <a:lnTo>
                    <a:pt x="660590" y="279400"/>
                  </a:lnTo>
                  <a:lnTo>
                    <a:pt x="664146" y="278130"/>
                  </a:lnTo>
                  <a:lnTo>
                    <a:pt x="667715" y="278130"/>
                  </a:lnTo>
                  <a:lnTo>
                    <a:pt x="671042" y="276860"/>
                  </a:lnTo>
                  <a:lnTo>
                    <a:pt x="677265" y="273050"/>
                  </a:lnTo>
                  <a:lnTo>
                    <a:pt x="680351" y="271780"/>
                  </a:lnTo>
                  <a:lnTo>
                    <a:pt x="683425" y="269240"/>
                  </a:lnTo>
                  <a:lnTo>
                    <a:pt x="688464" y="264160"/>
                  </a:lnTo>
                  <a:lnTo>
                    <a:pt x="690623" y="261620"/>
                  </a:lnTo>
                  <a:lnTo>
                    <a:pt x="643485" y="261620"/>
                  </a:lnTo>
                  <a:lnTo>
                    <a:pt x="637033" y="260350"/>
                  </a:lnTo>
                  <a:lnTo>
                    <a:pt x="630022" y="260350"/>
                  </a:lnTo>
                  <a:lnTo>
                    <a:pt x="622452" y="259080"/>
                  </a:lnTo>
                  <a:lnTo>
                    <a:pt x="588606" y="217170"/>
                  </a:lnTo>
                  <a:lnTo>
                    <a:pt x="588518" y="210820"/>
                  </a:lnTo>
                  <a:lnTo>
                    <a:pt x="588772" y="205740"/>
                  </a:lnTo>
                  <a:lnTo>
                    <a:pt x="589278" y="201930"/>
                  </a:lnTo>
                  <a:lnTo>
                    <a:pt x="571931" y="201930"/>
                  </a:lnTo>
                  <a:lnTo>
                    <a:pt x="560489" y="187960"/>
                  </a:lnTo>
                  <a:close/>
                </a:path>
                <a:path w="885825" h="725170">
                  <a:moveTo>
                    <a:pt x="501523" y="242570"/>
                  </a:moveTo>
                  <a:lnTo>
                    <a:pt x="495287" y="242570"/>
                  </a:lnTo>
                  <a:lnTo>
                    <a:pt x="482409" y="245110"/>
                  </a:lnTo>
                  <a:lnTo>
                    <a:pt x="461860" y="262890"/>
                  </a:lnTo>
                  <a:lnTo>
                    <a:pt x="459740" y="265430"/>
                  </a:lnTo>
                  <a:lnTo>
                    <a:pt x="450608" y="303530"/>
                  </a:lnTo>
                  <a:lnTo>
                    <a:pt x="467780" y="303530"/>
                  </a:lnTo>
                  <a:lnTo>
                    <a:pt x="467866" y="302260"/>
                  </a:lnTo>
                  <a:lnTo>
                    <a:pt x="468615" y="295910"/>
                  </a:lnTo>
                  <a:lnTo>
                    <a:pt x="493318" y="267970"/>
                  </a:lnTo>
                  <a:lnTo>
                    <a:pt x="539642" y="267970"/>
                  </a:lnTo>
                  <a:lnTo>
                    <a:pt x="535457" y="262890"/>
                  </a:lnTo>
                  <a:lnTo>
                    <a:pt x="530313" y="257810"/>
                  </a:lnTo>
                  <a:lnTo>
                    <a:pt x="524802" y="254000"/>
                  </a:lnTo>
                  <a:lnTo>
                    <a:pt x="519303" y="248920"/>
                  </a:lnTo>
                  <a:lnTo>
                    <a:pt x="513537" y="246380"/>
                  </a:lnTo>
                  <a:lnTo>
                    <a:pt x="501523" y="242570"/>
                  </a:lnTo>
                  <a:close/>
                </a:path>
                <a:path w="885825" h="725170">
                  <a:moveTo>
                    <a:pt x="671849" y="165100"/>
                  </a:moveTo>
                  <a:lnTo>
                    <a:pt x="628421" y="165100"/>
                  </a:lnTo>
                  <a:lnTo>
                    <a:pt x="638657" y="170180"/>
                  </a:lnTo>
                  <a:lnTo>
                    <a:pt x="643648" y="172720"/>
                  </a:lnTo>
                  <a:lnTo>
                    <a:pt x="669772" y="201930"/>
                  </a:lnTo>
                  <a:lnTo>
                    <a:pt x="679615" y="229870"/>
                  </a:lnTo>
                  <a:lnTo>
                    <a:pt x="679361" y="234950"/>
                  </a:lnTo>
                  <a:lnTo>
                    <a:pt x="649376" y="261620"/>
                  </a:lnTo>
                  <a:lnTo>
                    <a:pt x="690623" y="261620"/>
                  </a:lnTo>
                  <a:lnTo>
                    <a:pt x="704126" y="233680"/>
                  </a:lnTo>
                  <a:lnTo>
                    <a:pt x="703795" y="226060"/>
                  </a:lnTo>
                  <a:lnTo>
                    <a:pt x="690073" y="186690"/>
                  </a:lnTo>
                  <a:lnTo>
                    <a:pt x="675507" y="168910"/>
                  </a:lnTo>
                  <a:lnTo>
                    <a:pt x="671849" y="165100"/>
                  </a:lnTo>
                  <a:close/>
                </a:path>
                <a:path w="885825" h="725170">
                  <a:moveTo>
                    <a:pt x="644067" y="33020"/>
                  </a:moveTo>
                  <a:lnTo>
                    <a:pt x="639991" y="33020"/>
                  </a:lnTo>
                  <a:lnTo>
                    <a:pt x="638848" y="34290"/>
                  </a:lnTo>
                  <a:lnTo>
                    <a:pt x="637501" y="35560"/>
                  </a:lnTo>
                  <a:lnTo>
                    <a:pt x="636143" y="35560"/>
                  </a:lnTo>
                  <a:lnTo>
                    <a:pt x="632599" y="38100"/>
                  </a:lnTo>
                  <a:lnTo>
                    <a:pt x="630758" y="40640"/>
                  </a:lnTo>
                  <a:lnTo>
                    <a:pt x="629285" y="41910"/>
                  </a:lnTo>
                  <a:lnTo>
                    <a:pt x="627087" y="43180"/>
                  </a:lnTo>
                  <a:lnTo>
                    <a:pt x="626300" y="44450"/>
                  </a:lnTo>
                  <a:lnTo>
                    <a:pt x="625348" y="46990"/>
                  </a:lnTo>
                  <a:lnTo>
                    <a:pt x="625170" y="46990"/>
                  </a:lnTo>
                  <a:lnTo>
                    <a:pt x="625386" y="48260"/>
                  </a:lnTo>
                  <a:lnTo>
                    <a:pt x="625690" y="49530"/>
                  </a:lnTo>
                  <a:lnTo>
                    <a:pt x="626198" y="49530"/>
                  </a:lnTo>
                  <a:lnTo>
                    <a:pt x="752500" y="203200"/>
                  </a:lnTo>
                  <a:lnTo>
                    <a:pt x="753008" y="204470"/>
                  </a:lnTo>
                  <a:lnTo>
                    <a:pt x="757555" y="204470"/>
                  </a:lnTo>
                  <a:lnTo>
                    <a:pt x="760069" y="203200"/>
                  </a:lnTo>
                  <a:lnTo>
                    <a:pt x="761428" y="201930"/>
                  </a:lnTo>
                  <a:lnTo>
                    <a:pt x="763016" y="200660"/>
                  </a:lnTo>
                  <a:lnTo>
                    <a:pt x="764857" y="199390"/>
                  </a:lnTo>
                  <a:lnTo>
                    <a:pt x="766775" y="198120"/>
                  </a:lnTo>
                  <a:lnTo>
                    <a:pt x="768286" y="196850"/>
                  </a:lnTo>
                  <a:lnTo>
                    <a:pt x="770483" y="194310"/>
                  </a:lnTo>
                  <a:lnTo>
                    <a:pt x="771245" y="193040"/>
                  </a:lnTo>
                  <a:lnTo>
                    <a:pt x="772121" y="191770"/>
                  </a:lnTo>
                  <a:lnTo>
                    <a:pt x="772248" y="189230"/>
                  </a:lnTo>
                  <a:lnTo>
                    <a:pt x="771969" y="189230"/>
                  </a:lnTo>
                  <a:lnTo>
                    <a:pt x="771461" y="187960"/>
                  </a:lnTo>
                  <a:lnTo>
                    <a:pt x="644652" y="34290"/>
                  </a:lnTo>
                  <a:lnTo>
                    <a:pt x="644067" y="33020"/>
                  </a:lnTo>
                  <a:close/>
                </a:path>
                <a:path w="885825" h="725170">
                  <a:moveTo>
                    <a:pt x="631075" y="139700"/>
                  </a:moveTo>
                  <a:lnTo>
                    <a:pt x="623493" y="139700"/>
                  </a:lnTo>
                  <a:lnTo>
                    <a:pt x="615810" y="140970"/>
                  </a:lnTo>
                  <a:lnTo>
                    <a:pt x="584187" y="162560"/>
                  </a:lnTo>
                  <a:lnTo>
                    <a:pt x="581748" y="165100"/>
                  </a:lnTo>
                  <a:lnTo>
                    <a:pt x="571931" y="201930"/>
                  </a:lnTo>
                  <a:lnTo>
                    <a:pt x="589278" y="201930"/>
                  </a:lnTo>
                  <a:lnTo>
                    <a:pt x="589953" y="196850"/>
                  </a:lnTo>
                  <a:lnTo>
                    <a:pt x="590829" y="191770"/>
                  </a:lnTo>
                  <a:lnTo>
                    <a:pt x="592010" y="187960"/>
                  </a:lnTo>
                  <a:lnTo>
                    <a:pt x="593178" y="185420"/>
                  </a:lnTo>
                  <a:lnTo>
                    <a:pt x="594664" y="181610"/>
                  </a:lnTo>
                  <a:lnTo>
                    <a:pt x="598246" y="176530"/>
                  </a:lnTo>
                  <a:lnTo>
                    <a:pt x="600379" y="173990"/>
                  </a:lnTo>
                  <a:lnTo>
                    <a:pt x="607771" y="167640"/>
                  </a:lnTo>
                  <a:lnTo>
                    <a:pt x="612851" y="165100"/>
                  </a:lnTo>
                  <a:lnTo>
                    <a:pt x="671849" y="165100"/>
                  </a:lnTo>
                  <a:lnTo>
                    <a:pt x="670629" y="163830"/>
                  </a:lnTo>
                  <a:lnTo>
                    <a:pt x="665590" y="158750"/>
                  </a:lnTo>
                  <a:lnTo>
                    <a:pt x="660387" y="153670"/>
                  </a:lnTo>
                  <a:lnTo>
                    <a:pt x="653338" y="148590"/>
                  </a:lnTo>
                  <a:lnTo>
                    <a:pt x="646061" y="144780"/>
                  </a:lnTo>
                  <a:lnTo>
                    <a:pt x="631075" y="139700"/>
                  </a:lnTo>
                  <a:close/>
                </a:path>
                <a:path w="885825" h="725170">
                  <a:moveTo>
                    <a:pt x="559333" y="186690"/>
                  </a:moveTo>
                  <a:lnTo>
                    <a:pt x="555447" y="186690"/>
                  </a:lnTo>
                  <a:lnTo>
                    <a:pt x="554405" y="187960"/>
                  </a:lnTo>
                  <a:lnTo>
                    <a:pt x="559930" y="187960"/>
                  </a:lnTo>
                  <a:lnTo>
                    <a:pt x="559333" y="186690"/>
                  </a:lnTo>
                  <a:close/>
                </a:path>
                <a:path w="885825" h="725170">
                  <a:moveTo>
                    <a:pt x="799452" y="0"/>
                  </a:moveTo>
                  <a:lnTo>
                    <a:pt x="791870" y="0"/>
                  </a:lnTo>
                  <a:lnTo>
                    <a:pt x="784021" y="2540"/>
                  </a:lnTo>
                  <a:lnTo>
                    <a:pt x="778109" y="3810"/>
                  </a:lnTo>
                  <a:lnTo>
                    <a:pt x="772144" y="7620"/>
                  </a:lnTo>
                  <a:lnTo>
                    <a:pt x="766126" y="10160"/>
                  </a:lnTo>
                  <a:lnTo>
                    <a:pt x="760056" y="15240"/>
                  </a:lnTo>
                  <a:lnTo>
                    <a:pt x="736688" y="52070"/>
                  </a:lnTo>
                  <a:lnTo>
                    <a:pt x="736422" y="60960"/>
                  </a:lnTo>
                  <a:lnTo>
                    <a:pt x="736579" y="67310"/>
                  </a:lnTo>
                  <a:lnTo>
                    <a:pt x="752456" y="106680"/>
                  </a:lnTo>
                  <a:lnTo>
                    <a:pt x="757580" y="113030"/>
                  </a:lnTo>
                  <a:lnTo>
                    <a:pt x="763381" y="120650"/>
                  </a:lnTo>
                  <a:lnTo>
                    <a:pt x="769242" y="125730"/>
                  </a:lnTo>
                  <a:lnTo>
                    <a:pt x="781151" y="135890"/>
                  </a:lnTo>
                  <a:lnTo>
                    <a:pt x="787180" y="138430"/>
                  </a:lnTo>
                  <a:lnTo>
                    <a:pt x="793248" y="142240"/>
                  </a:lnTo>
                  <a:lnTo>
                    <a:pt x="805497" y="144780"/>
                  </a:lnTo>
                  <a:lnTo>
                    <a:pt x="813714" y="146050"/>
                  </a:lnTo>
                  <a:lnTo>
                    <a:pt x="821994" y="144780"/>
                  </a:lnTo>
                  <a:lnTo>
                    <a:pt x="830338" y="142240"/>
                  </a:lnTo>
                  <a:lnTo>
                    <a:pt x="836620" y="139700"/>
                  </a:lnTo>
                  <a:lnTo>
                    <a:pt x="849269" y="132080"/>
                  </a:lnTo>
                  <a:lnTo>
                    <a:pt x="855637" y="127000"/>
                  </a:lnTo>
                  <a:lnTo>
                    <a:pt x="860539" y="123190"/>
                  </a:lnTo>
                  <a:lnTo>
                    <a:pt x="815390" y="123190"/>
                  </a:lnTo>
                  <a:lnTo>
                    <a:pt x="804583" y="120650"/>
                  </a:lnTo>
                  <a:lnTo>
                    <a:pt x="799414" y="118110"/>
                  </a:lnTo>
                  <a:lnTo>
                    <a:pt x="789533" y="110490"/>
                  </a:lnTo>
                  <a:lnTo>
                    <a:pt x="784707" y="106680"/>
                  </a:lnTo>
                  <a:lnTo>
                    <a:pt x="779983" y="100330"/>
                  </a:lnTo>
                  <a:lnTo>
                    <a:pt x="797013" y="86360"/>
                  </a:lnTo>
                  <a:lnTo>
                    <a:pt x="768540" y="86360"/>
                  </a:lnTo>
                  <a:lnTo>
                    <a:pt x="765225" y="82550"/>
                  </a:lnTo>
                  <a:lnTo>
                    <a:pt x="762635" y="77470"/>
                  </a:lnTo>
                  <a:lnTo>
                    <a:pt x="758888" y="67310"/>
                  </a:lnTo>
                  <a:lnTo>
                    <a:pt x="757948" y="63500"/>
                  </a:lnTo>
                  <a:lnTo>
                    <a:pt x="757948" y="53340"/>
                  </a:lnTo>
                  <a:lnTo>
                    <a:pt x="785107" y="22860"/>
                  </a:lnTo>
                  <a:lnTo>
                    <a:pt x="792061" y="21590"/>
                  </a:lnTo>
                  <a:lnTo>
                    <a:pt x="841418" y="21590"/>
                  </a:lnTo>
                  <a:lnTo>
                    <a:pt x="840308" y="20320"/>
                  </a:lnTo>
                  <a:lnTo>
                    <a:pt x="834224" y="13970"/>
                  </a:lnTo>
                  <a:lnTo>
                    <a:pt x="827620" y="10160"/>
                  </a:lnTo>
                  <a:lnTo>
                    <a:pt x="821016" y="5080"/>
                  </a:lnTo>
                  <a:lnTo>
                    <a:pt x="814057" y="2540"/>
                  </a:lnTo>
                  <a:lnTo>
                    <a:pt x="799452" y="0"/>
                  </a:lnTo>
                  <a:close/>
                </a:path>
                <a:path w="885825" h="725170">
                  <a:moveTo>
                    <a:pt x="877709" y="74930"/>
                  </a:moveTo>
                  <a:lnTo>
                    <a:pt x="871575" y="74930"/>
                  </a:lnTo>
                  <a:lnTo>
                    <a:pt x="870534" y="76200"/>
                  </a:lnTo>
                  <a:lnTo>
                    <a:pt x="868235" y="81280"/>
                  </a:lnTo>
                  <a:lnTo>
                    <a:pt x="866673" y="83820"/>
                  </a:lnTo>
                  <a:lnTo>
                    <a:pt x="844740" y="110490"/>
                  </a:lnTo>
                  <a:lnTo>
                    <a:pt x="838504" y="115570"/>
                  </a:lnTo>
                  <a:lnTo>
                    <a:pt x="832497" y="119380"/>
                  </a:lnTo>
                  <a:lnTo>
                    <a:pt x="815390" y="123190"/>
                  </a:lnTo>
                  <a:lnTo>
                    <a:pt x="860539" y="123190"/>
                  </a:lnTo>
                  <a:lnTo>
                    <a:pt x="880465" y="99060"/>
                  </a:lnTo>
                  <a:lnTo>
                    <a:pt x="882497" y="96520"/>
                  </a:lnTo>
                  <a:lnTo>
                    <a:pt x="885037" y="90170"/>
                  </a:lnTo>
                  <a:lnTo>
                    <a:pt x="885672" y="88900"/>
                  </a:lnTo>
                  <a:lnTo>
                    <a:pt x="885799" y="88900"/>
                  </a:lnTo>
                  <a:lnTo>
                    <a:pt x="885799" y="86360"/>
                  </a:lnTo>
                  <a:lnTo>
                    <a:pt x="885418" y="85090"/>
                  </a:lnTo>
                  <a:lnTo>
                    <a:pt x="884656" y="83820"/>
                  </a:lnTo>
                  <a:lnTo>
                    <a:pt x="883640" y="82550"/>
                  </a:lnTo>
                  <a:lnTo>
                    <a:pt x="883132" y="81280"/>
                  </a:lnTo>
                  <a:lnTo>
                    <a:pt x="882497" y="80010"/>
                  </a:lnTo>
                  <a:lnTo>
                    <a:pt x="881608" y="78740"/>
                  </a:lnTo>
                  <a:lnTo>
                    <a:pt x="880592" y="77470"/>
                  </a:lnTo>
                  <a:lnTo>
                    <a:pt x="878560" y="76200"/>
                  </a:lnTo>
                  <a:lnTo>
                    <a:pt x="877709" y="74930"/>
                  </a:lnTo>
                  <a:close/>
                </a:path>
                <a:path w="885825" h="725170">
                  <a:moveTo>
                    <a:pt x="841418" y="21590"/>
                  </a:moveTo>
                  <a:lnTo>
                    <a:pt x="792061" y="21590"/>
                  </a:lnTo>
                  <a:lnTo>
                    <a:pt x="805910" y="24130"/>
                  </a:lnTo>
                  <a:lnTo>
                    <a:pt x="812522" y="27940"/>
                  </a:lnTo>
                  <a:lnTo>
                    <a:pt x="818878" y="33020"/>
                  </a:lnTo>
                  <a:lnTo>
                    <a:pt x="824979" y="40640"/>
                  </a:lnTo>
                  <a:lnTo>
                    <a:pt x="768540" y="86360"/>
                  </a:lnTo>
                  <a:lnTo>
                    <a:pt x="797013" y="86360"/>
                  </a:lnTo>
                  <a:lnTo>
                    <a:pt x="848106" y="44450"/>
                  </a:lnTo>
                  <a:lnTo>
                    <a:pt x="850036" y="43180"/>
                  </a:lnTo>
                  <a:lnTo>
                    <a:pt x="851230" y="40640"/>
                  </a:lnTo>
                  <a:lnTo>
                    <a:pt x="852144" y="35560"/>
                  </a:lnTo>
                  <a:lnTo>
                    <a:pt x="851154" y="33020"/>
                  </a:lnTo>
                  <a:lnTo>
                    <a:pt x="848690" y="30480"/>
                  </a:lnTo>
                  <a:lnTo>
                    <a:pt x="845858" y="26670"/>
                  </a:lnTo>
                  <a:lnTo>
                    <a:pt x="841418" y="21590"/>
                  </a:lnTo>
                  <a:close/>
                </a:path>
                <a:path w="885825" h="725170">
                  <a:moveTo>
                    <a:pt x="876249" y="73660"/>
                  </a:moveTo>
                  <a:lnTo>
                    <a:pt x="873036" y="73660"/>
                  </a:lnTo>
                  <a:lnTo>
                    <a:pt x="872502" y="74930"/>
                  </a:lnTo>
                  <a:lnTo>
                    <a:pt x="876922" y="74930"/>
                  </a:lnTo>
                  <a:lnTo>
                    <a:pt x="876249" y="73660"/>
                  </a:lnTo>
                  <a:close/>
                </a:path>
              </a:pathLst>
            </a:custGeom>
            <a:solidFill>
              <a:srgbClr val="000000"/>
            </a:solidFill>
          </p:spPr>
          <p:txBody>
            <a:bodyPr wrap="square" lIns="0" tIns="0" rIns="0" bIns="0" rtlCol="0"/>
            <a:lstStyle/>
            <a:p>
              <a:endParaRPr dirty="0"/>
            </a:p>
          </p:txBody>
        </p:sp>
      </p:grpSp>
      <p:sp>
        <p:nvSpPr>
          <p:cNvPr id="16" name="object 22"/>
          <p:cNvSpPr txBox="1"/>
          <p:nvPr/>
        </p:nvSpPr>
        <p:spPr>
          <a:xfrm>
            <a:off x="2673520" y="4343400"/>
            <a:ext cx="8373892" cy="615553"/>
          </a:xfrm>
          <a:prstGeom prst="rect">
            <a:avLst/>
          </a:prstGeom>
        </p:spPr>
        <p:txBody>
          <a:bodyPr vert="horz" wrap="square" lIns="0" tIns="0" rIns="0" bIns="0" rtlCol="0">
            <a:spAutoFit/>
          </a:bodyPr>
          <a:lstStyle/>
          <a:p>
            <a:pPr marL="373079" indent="-357237">
              <a:buFont typeface="Wingdings"/>
              <a:buChar char=""/>
              <a:tabLst>
                <a:tab pos="373871" algn="l"/>
              </a:tabLst>
            </a:pPr>
            <a:r>
              <a:rPr sz="2000" spc="-12" dirty="0">
                <a:cs typeface="Calibri"/>
              </a:rPr>
              <a:t>Performance </a:t>
            </a:r>
            <a:r>
              <a:rPr sz="2000" dirty="0">
                <a:cs typeface="Calibri"/>
              </a:rPr>
              <a:t>will </a:t>
            </a:r>
            <a:r>
              <a:rPr sz="2000" spc="-6" dirty="0">
                <a:cs typeface="Calibri"/>
              </a:rPr>
              <a:t>be </a:t>
            </a:r>
            <a:r>
              <a:rPr sz="2000" spc="-12" dirty="0">
                <a:cs typeface="Calibri"/>
              </a:rPr>
              <a:t>evaluated against </a:t>
            </a:r>
            <a:r>
              <a:rPr sz="2000" spc="-6" dirty="0">
                <a:cs typeface="Calibri"/>
              </a:rPr>
              <a:t>the </a:t>
            </a:r>
            <a:r>
              <a:rPr sz="2000" spc="-12" dirty="0">
                <a:cs typeface="Calibri"/>
              </a:rPr>
              <a:t>performance </a:t>
            </a:r>
            <a:r>
              <a:rPr sz="2000" spc="-12">
                <a:cs typeface="Calibri"/>
              </a:rPr>
              <a:t>requirements</a:t>
            </a:r>
            <a:r>
              <a:rPr sz="2000" spc="131">
                <a:cs typeface="Calibri"/>
              </a:rPr>
              <a:t> </a:t>
            </a:r>
            <a:r>
              <a:rPr sz="2000" spc="-12" smtClean="0">
                <a:cs typeface="Calibri"/>
              </a:rPr>
              <a:t>by</a:t>
            </a:r>
            <a:r>
              <a:rPr lang="en-US" sz="2000" spc="-12" dirty="0" smtClean="0">
                <a:cs typeface="Calibri"/>
              </a:rPr>
              <a:t> </a:t>
            </a:r>
            <a:r>
              <a:rPr sz="2000" spc="-6" smtClean="0">
                <a:cs typeface="Calibri"/>
              </a:rPr>
              <a:t>measuring </a:t>
            </a:r>
            <a:r>
              <a:rPr sz="2000" spc="-6" dirty="0">
                <a:cs typeface="Calibri"/>
              </a:rPr>
              <a:t>the </a:t>
            </a:r>
            <a:r>
              <a:rPr sz="2000" spc="-12" dirty="0">
                <a:cs typeface="Calibri"/>
              </a:rPr>
              <a:t>run </a:t>
            </a:r>
            <a:r>
              <a:rPr sz="2000" spc="-6" dirty="0">
                <a:cs typeface="Calibri"/>
              </a:rPr>
              <a:t>times of </a:t>
            </a:r>
            <a:r>
              <a:rPr sz="2000" spc="-19" dirty="0">
                <a:cs typeface="Calibri"/>
              </a:rPr>
              <a:t>several </a:t>
            </a:r>
            <a:r>
              <a:rPr sz="2000" spc="-12" dirty="0">
                <a:cs typeface="Calibri"/>
              </a:rPr>
              <a:t>jobs </a:t>
            </a:r>
            <a:r>
              <a:rPr sz="2000" spc="-6" dirty="0">
                <a:cs typeface="Calibri"/>
              </a:rPr>
              <a:t>using </a:t>
            </a:r>
            <a:r>
              <a:rPr sz="2000" spc="-12" dirty="0">
                <a:cs typeface="Calibri"/>
              </a:rPr>
              <a:t>production </a:t>
            </a:r>
            <a:r>
              <a:rPr sz="2000" spc="-19" dirty="0">
                <a:cs typeface="Calibri"/>
              </a:rPr>
              <a:t>data</a:t>
            </a:r>
            <a:r>
              <a:rPr sz="2000" spc="156" dirty="0">
                <a:cs typeface="Calibri"/>
              </a:rPr>
              <a:t> </a:t>
            </a:r>
            <a:r>
              <a:rPr sz="2000" spc="-12" dirty="0">
                <a:cs typeface="Calibri"/>
              </a:rPr>
              <a:t>volumes.</a:t>
            </a:r>
            <a:endParaRPr sz="2000" dirty="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528216" y="1742501"/>
            <a:ext cx="10619810" cy="2981900"/>
          </a:xfrm>
        </p:spPr>
        <p:txBody>
          <a:bodyPr/>
          <a:lstStyle/>
          <a:p>
            <a:pPr>
              <a:spcBef>
                <a:spcPts val="1200"/>
              </a:spcBef>
            </a:pPr>
            <a:r>
              <a:rPr lang="en-US" dirty="0" smtClean="0"/>
              <a:t>Security of an application system is required to ensure the protection of confidential information in a system and in other affected systems is protected against loss, corruption, or misuse; either by deliberate or accidental actions.</a:t>
            </a:r>
          </a:p>
          <a:p>
            <a:pPr>
              <a:spcBef>
                <a:spcPts val="1200"/>
              </a:spcBef>
            </a:pPr>
            <a:r>
              <a:rPr lang="en-US" dirty="0" smtClean="0"/>
              <a:t>The amount of testing needed depends on the risk assessment of the consequences of a breach in security. Tests should focus on, and be limited to those security features developed as part of the system.</a:t>
            </a:r>
          </a:p>
          <a:p>
            <a:pPr>
              <a:spcBef>
                <a:spcPts val="1200"/>
              </a:spcBef>
            </a:pPr>
            <a:endParaRPr lang="en-US" dirty="0"/>
          </a:p>
        </p:txBody>
      </p:sp>
      <p:sp>
        <p:nvSpPr>
          <p:cNvPr id="2" name="Title 1"/>
          <p:cNvSpPr>
            <a:spLocks noGrp="1"/>
          </p:cNvSpPr>
          <p:nvPr>
            <p:ph type="title"/>
          </p:nvPr>
        </p:nvSpPr>
        <p:spPr/>
        <p:txBody>
          <a:bodyPr/>
          <a:lstStyle/>
          <a:p>
            <a:r>
              <a:rPr lang="en-US" dirty="0" smtClean="0"/>
              <a:t>SECURITY TESTING</a:t>
            </a:r>
            <a:br>
              <a:rPr lang="en-US" dirty="0" smtClean="0"/>
            </a:br>
            <a:endParaRPr lang="en-US" dirty="0"/>
          </a:p>
        </p:txBody>
      </p:sp>
      <p:grpSp>
        <p:nvGrpSpPr>
          <p:cNvPr id="9" name="Group 8"/>
          <p:cNvGrpSpPr/>
          <p:nvPr/>
        </p:nvGrpSpPr>
        <p:grpSpPr>
          <a:xfrm>
            <a:off x="711015" y="4685919"/>
            <a:ext cx="1866414" cy="1290320"/>
            <a:chOff x="711015" y="4685919"/>
            <a:chExt cx="1866414" cy="1290320"/>
          </a:xfrm>
        </p:grpSpPr>
        <p:sp>
          <p:nvSpPr>
            <p:cNvPr id="12" name="object 16"/>
            <p:cNvSpPr/>
            <p:nvPr/>
          </p:nvSpPr>
          <p:spPr>
            <a:xfrm>
              <a:off x="711015" y="4685919"/>
              <a:ext cx="1866414" cy="1290320"/>
            </a:xfrm>
            <a:custGeom>
              <a:avLst/>
              <a:gdLst/>
              <a:ahLst/>
              <a:cxnLst/>
              <a:rect l="l" t="t" r="r" b="b"/>
              <a:pathLst>
                <a:path w="1400175" h="1290320">
                  <a:moveTo>
                    <a:pt x="1048169" y="0"/>
                  </a:moveTo>
                  <a:lnTo>
                    <a:pt x="0" y="862202"/>
                  </a:lnTo>
                  <a:lnTo>
                    <a:pt x="351917" y="1290040"/>
                  </a:lnTo>
                  <a:lnTo>
                    <a:pt x="1400073" y="427862"/>
                  </a:lnTo>
                  <a:lnTo>
                    <a:pt x="1048169" y="0"/>
                  </a:lnTo>
                  <a:close/>
                </a:path>
              </a:pathLst>
            </a:custGeom>
            <a:solidFill>
              <a:srgbClr val="FFFF00"/>
            </a:solidFill>
          </p:spPr>
          <p:txBody>
            <a:bodyPr wrap="square" lIns="0" tIns="0" rIns="0" bIns="0" rtlCol="0"/>
            <a:lstStyle/>
            <a:p>
              <a:endParaRPr dirty="0"/>
            </a:p>
          </p:txBody>
        </p:sp>
        <p:sp>
          <p:nvSpPr>
            <p:cNvPr id="13" name="object 17"/>
            <p:cNvSpPr/>
            <p:nvPr/>
          </p:nvSpPr>
          <p:spPr>
            <a:xfrm>
              <a:off x="1056095" y="4995811"/>
              <a:ext cx="1180792" cy="725170"/>
            </a:xfrm>
            <a:custGeom>
              <a:avLst/>
              <a:gdLst/>
              <a:ahLst/>
              <a:cxnLst/>
              <a:rect l="l" t="t" r="r" b="b"/>
              <a:pathLst>
                <a:path w="885825" h="725170">
                  <a:moveTo>
                    <a:pt x="79184" y="515620"/>
                  </a:moveTo>
                  <a:lnTo>
                    <a:pt x="75311" y="515620"/>
                  </a:lnTo>
                  <a:lnTo>
                    <a:pt x="4127" y="574040"/>
                  </a:lnTo>
                  <a:lnTo>
                    <a:pt x="2362" y="576580"/>
                  </a:lnTo>
                  <a:lnTo>
                    <a:pt x="1181" y="577850"/>
                  </a:lnTo>
                  <a:lnTo>
                    <a:pt x="0" y="582930"/>
                  </a:lnTo>
                  <a:lnTo>
                    <a:pt x="927" y="585470"/>
                  </a:lnTo>
                  <a:lnTo>
                    <a:pt x="3390" y="589280"/>
                  </a:lnTo>
                  <a:lnTo>
                    <a:pt x="114947" y="723900"/>
                  </a:lnTo>
                  <a:lnTo>
                    <a:pt x="117449" y="725170"/>
                  </a:lnTo>
                  <a:lnTo>
                    <a:pt x="124701" y="725170"/>
                  </a:lnTo>
                  <a:lnTo>
                    <a:pt x="158502" y="697230"/>
                  </a:lnTo>
                  <a:lnTo>
                    <a:pt x="125349" y="697230"/>
                  </a:lnTo>
                  <a:lnTo>
                    <a:pt x="81584" y="643890"/>
                  </a:lnTo>
                  <a:lnTo>
                    <a:pt x="101476" y="627380"/>
                  </a:lnTo>
                  <a:lnTo>
                    <a:pt x="68440" y="627380"/>
                  </a:lnTo>
                  <a:lnTo>
                    <a:pt x="30060" y="580390"/>
                  </a:lnTo>
                  <a:lnTo>
                    <a:pt x="88836" y="532130"/>
                  </a:lnTo>
                  <a:lnTo>
                    <a:pt x="89268" y="532130"/>
                  </a:lnTo>
                  <a:lnTo>
                    <a:pt x="89509" y="530860"/>
                  </a:lnTo>
                  <a:lnTo>
                    <a:pt x="89750" y="530860"/>
                  </a:lnTo>
                  <a:lnTo>
                    <a:pt x="89763" y="529590"/>
                  </a:lnTo>
                  <a:lnTo>
                    <a:pt x="89535" y="528320"/>
                  </a:lnTo>
                  <a:lnTo>
                    <a:pt x="89306" y="528320"/>
                  </a:lnTo>
                  <a:lnTo>
                    <a:pt x="88861" y="527050"/>
                  </a:lnTo>
                  <a:lnTo>
                    <a:pt x="87541" y="524510"/>
                  </a:lnTo>
                  <a:lnTo>
                    <a:pt x="86639" y="523240"/>
                  </a:lnTo>
                  <a:lnTo>
                    <a:pt x="84251" y="520700"/>
                  </a:lnTo>
                  <a:lnTo>
                    <a:pt x="83096" y="519430"/>
                  </a:lnTo>
                  <a:lnTo>
                    <a:pt x="81013" y="516890"/>
                  </a:lnTo>
                  <a:lnTo>
                    <a:pt x="80060" y="516890"/>
                  </a:lnTo>
                  <a:lnTo>
                    <a:pt x="79184" y="515620"/>
                  </a:lnTo>
                  <a:close/>
                </a:path>
                <a:path w="885825" h="725170">
                  <a:moveTo>
                    <a:pt x="189788" y="647700"/>
                  </a:moveTo>
                  <a:lnTo>
                    <a:pt x="184937" y="647700"/>
                  </a:lnTo>
                  <a:lnTo>
                    <a:pt x="125349" y="697230"/>
                  </a:lnTo>
                  <a:lnTo>
                    <a:pt x="158502" y="697230"/>
                  </a:lnTo>
                  <a:lnTo>
                    <a:pt x="198450" y="664210"/>
                  </a:lnTo>
                  <a:lnTo>
                    <a:pt x="198882" y="662940"/>
                  </a:lnTo>
                  <a:lnTo>
                    <a:pt x="199377" y="661670"/>
                  </a:lnTo>
                  <a:lnTo>
                    <a:pt x="199034" y="659130"/>
                  </a:lnTo>
                  <a:lnTo>
                    <a:pt x="193890" y="651510"/>
                  </a:lnTo>
                  <a:lnTo>
                    <a:pt x="192760" y="650240"/>
                  </a:lnTo>
                  <a:lnTo>
                    <a:pt x="190754" y="648970"/>
                  </a:lnTo>
                  <a:lnTo>
                    <a:pt x="189788" y="647700"/>
                  </a:lnTo>
                  <a:close/>
                </a:path>
                <a:path w="885825" h="725170">
                  <a:moveTo>
                    <a:pt x="222072" y="464820"/>
                  </a:moveTo>
                  <a:lnTo>
                    <a:pt x="217360" y="464820"/>
                  </a:lnTo>
                  <a:lnTo>
                    <a:pt x="214274" y="467360"/>
                  </a:lnTo>
                  <a:lnTo>
                    <a:pt x="212382" y="468630"/>
                  </a:lnTo>
                  <a:lnTo>
                    <a:pt x="210159" y="469900"/>
                  </a:lnTo>
                  <a:lnTo>
                    <a:pt x="208089" y="472440"/>
                  </a:lnTo>
                  <a:lnTo>
                    <a:pt x="206514" y="473710"/>
                  </a:lnTo>
                  <a:lnTo>
                    <a:pt x="205422" y="474980"/>
                  </a:lnTo>
                  <a:lnTo>
                    <a:pt x="204330" y="474980"/>
                  </a:lnTo>
                  <a:lnTo>
                    <a:pt x="203568" y="476250"/>
                  </a:lnTo>
                  <a:lnTo>
                    <a:pt x="203136" y="477520"/>
                  </a:lnTo>
                  <a:lnTo>
                    <a:pt x="202704" y="477520"/>
                  </a:lnTo>
                  <a:lnTo>
                    <a:pt x="202450" y="478790"/>
                  </a:lnTo>
                  <a:lnTo>
                    <a:pt x="202387" y="481330"/>
                  </a:lnTo>
                  <a:lnTo>
                    <a:pt x="210159" y="539750"/>
                  </a:lnTo>
                  <a:lnTo>
                    <a:pt x="135115" y="539750"/>
                  </a:lnTo>
                  <a:lnTo>
                    <a:pt x="207060" y="563880"/>
                  </a:lnTo>
                  <a:lnTo>
                    <a:pt x="216573" y="642620"/>
                  </a:lnTo>
                  <a:lnTo>
                    <a:pt x="216954" y="643890"/>
                  </a:lnTo>
                  <a:lnTo>
                    <a:pt x="218071" y="645160"/>
                  </a:lnTo>
                  <a:lnTo>
                    <a:pt x="222224" y="645160"/>
                  </a:lnTo>
                  <a:lnTo>
                    <a:pt x="225386" y="642620"/>
                  </a:lnTo>
                  <a:lnTo>
                    <a:pt x="227279" y="641350"/>
                  </a:lnTo>
                  <a:lnTo>
                    <a:pt x="231647" y="637540"/>
                  </a:lnTo>
                  <a:lnTo>
                    <a:pt x="233324" y="636270"/>
                  </a:lnTo>
                  <a:lnTo>
                    <a:pt x="235737" y="633730"/>
                  </a:lnTo>
                  <a:lnTo>
                    <a:pt x="236639" y="633730"/>
                  </a:lnTo>
                  <a:lnTo>
                    <a:pt x="237807" y="631190"/>
                  </a:lnTo>
                  <a:lnTo>
                    <a:pt x="238137" y="629920"/>
                  </a:lnTo>
                  <a:lnTo>
                    <a:pt x="238290" y="628650"/>
                  </a:lnTo>
                  <a:lnTo>
                    <a:pt x="238125" y="627380"/>
                  </a:lnTo>
                  <a:lnTo>
                    <a:pt x="229082" y="566420"/>
                  </a:lnTo>
                  <a:lnTo>
                    <a:pt x="306501" y="566420"/>
                  </a:lnTo>
                  <a:lnTo>
                    <a:pt x="232575" y="542290"/>
                  </a:lnTo>
                  <a:lnTo>
                    <a:pt x="223278" y="468630"/>
                  </a:lnTo>
                  <a:lnTo>
                    <a:pt x="223024" y="467360"/>
                  </a:lnTo>
                  <a:lnTo>
                    <a:pt x="222618" y="466090"/>
                  </a:lnTo>
                  <a:lnTo>
                    <a:pt x="222072" y="464820"/>
                  </a:lnTo>
                  <a:close/>
                </a:path>
                <a:path w="885825" h="725170">
                  <a:moveTo>
                    <a:pt x="122859" y="585470"/>
                  </a:moveTo>
                  <a:lnTo>
                    <a:pt x="118935" y="585470"/>
                  </a:lnTo>
                  <a:lnTo>
                    <a:pt x="68440" y="627380"/>
                  </a:lnTo>
                  <a:lnTo>
                    <a:pt x="101476" y="627380"/>
                  </a:lnTo>
                  <a:lnTo>
                    <a:pt x="132080" y="601980"/>
                  </a:lnTo>
                  <a:lnTo>
                    <a:pt x="132524" y="601980"/>
                  </a:lnTo>
                  <a:lnTo>
                    <a:pt x="133083" y="599440"/>
                  </a:lnTo>
                  <a:lnTo>
                    <a:pt x="132816" y="596900"/>
                  </a:lnTo>
                  <a:lnTo>
                    <a:pt x="132410" y="596900"/>
                  </a:lnTo>
                  <a:lnTo>
                    <a:pt x="131076" y="594360"/>
                  </a:lnTo>
                  <a:lnTo>
                    <a:pt x="130175" y="593090"/>
                  </a:lnTo>
                  <a:lnTo>
                    <a:pt x="129044" y="591820"/>
                  </a:lnTo>
                  <a:lnTo>
                    <a:pt x="127850" y="590550"/>
                  </a:lnTo>
                  <a:lnTo>
                    <a:pt x="126733" y="589280"/>
                  </a:lnTo>
                  <a:lnTo>
                    <a:pt x="124663" y="586740"/>
                  </a:lnTo>
                  <a:lnTo>
                    <a:pt x="123710" y="586740"/>
                  </a:lnTo>
                  <a:lnTo>
                    <a:pt x="122859" y="585470"/>
                  </a:lnTo>
                  <a:close/>
                </a:path>
                <a:path w="885825" h="725170">
                  <a:moveTo>
                    <a:pt x="306501" y="566420"/>
                  </a:moveTo>
                  <a:lnTo>
                    <a:pt x="229082" y="566420"/>
                  </a:lnTo>
                  <a:lnTo>
                    <a:pt x="288404" y="586740"/>
                  </a:lnTo>
                  <a:lnTo>
                    <a:pt x="293649" y="586740"/>
                  </a:lnTo>
                  <a:lnTo>
                    <a:pt x="294881" y="585470"/>
                  </a:lnTo>
                  <a:lnTo>
                    <a:pt x="297751" y="582930"/>
                  </a:lnTo>
                  <a:lnTo>
                    <a:pt x="299618" y="581660"/>
                  </a:lnTo>
                  <a:lnTo>
                    <a:pt x="301917" y="580390"/>
                  </a:lnTo>
                  <a:lnTo>
                    <a:pt x="304292" y="577850"/>
                  </a:lnTo>
                  <a:lnTo>
                    <a:pt x="306146" y="576580"/>
                  </a:lnTo>
                  <a:lnTo>
                    <a:pt x="308825" y="574040"/>
                  </a:lnTo>
                  <a:lnTo>
                    <a:pt x="309664" y="572770"/>
                  </a:lnTo>
                  <a:lnTo>
                    <a:pt x="310362" y="570230"/>
                  </a:lnTo>
                  <a:lnTo>
                    <a:pt x="310235" y="568960"/>
                  </a:lnTo>
                  <a:lnTo>
                    <a:pt x="309638" y="568960"/>
                  </a:lnTo>
                  <a:lnTo>
                    <a:pt x="309041" y="567690"/>
                  </a:lnTo>
                  <a:lnTo>
                    <a:pt x="308000" y="567690"/>
                  </a:lnTo>
                  <a:lnTo>
                    <a:pt x="306501" y="566420"/>
                  </a:lnTo>
                  <a:close/>
                </a:path>
                <a:path w="885825" h="725170">
                  <a:moveTo>
                    <a:pt x="350320" y="421640"/>
                  </a:moveTo>
                  <a:lnTo>
                    <a:pt x="306171" y="421640"/>
                  </a:lnTo>
                  <a:lnTo>
                    <a:pt x="313270" y="422910"/>
                  </a:lnTo>
                  <a:lnTo>
                    <a:pt x="316725" y="424180"/>
                  </a:lnTo>
                  <a:lnTo>
                    <a:pt x="320090" y="426720"/>
                  </a:lnTo>
                  <a:lnTo>
                    <a:pt x="323456" y="427990"/>
                  </a:lnTo>
                  <a:lnTo>
                    <a:pt x="326771" y="431800"/>
                  </a:lnTo>
                  <a:lnTo>
                    <a:pt x="330047" y="435610"/>
                  </a:lnTo>
                  <a:lnTo>
                    <a:pt x="336664" y="443230"/>
                  </a:lnTo>
                  <a:lnTo>
                    <a:pt x="322414" y="455930"/>
                  </a:lnTo>
                  <a:lnTo>
                    <a:pt x="316637" y="461010"/>
                  </a:lnTo>
                  <a:lnTo>
                    <a:pt x="311383" y="464820"/>
                  </a:lnTo>
                  <a:lnTo>
                    <a:pt x="306650" y="469900"/>
                  </a:lnTo>
                  <a:lnTo>
                    <a:pt x="288772" y="508000"/>
                  </a:lnTo>
                  <a:lnTo>
                    <a:pt x="291084" y="520700"/>
                  </a:lnTo>
                  <a:lnTo>
                    <a:pt x="322453" y="547370"/>
                  </a:lnTo>
                  <a:lnTo>
                    <a:pt x="333070" y="547370"/>
                  </a:lnTo>
                  <a:lnTo>
                    <a:pt x="366814" y="529590"/>
                  </a:lnTo>
                  <a:lnTo>
                    <a:pt x="370634" y="524510"/>
                  </a:lnTo>
                  <a:lnTo>
                    <a:pt x="339191" y="524510"/>
                  </a:lnTo>
                  <a:lnTo>
                    <a:pt x="327139" y="523240"/>
                  </a:lnTo>
                  <a:lnTo>
                    <a:pt x="311645" y="502920"/>
                  </a:lnTo>
                  <a:lnTo>
                    <a:pt x="311797" y="499110"/>
                  </a:lnTo>
                  <a:lnTo>
                    <a:pt x="331711" y="471170"/>
                  </a:lnTo>
                  <a:lnTo>
                    <a:pt x="347916" y="457200"/>
                  </a:lnTo>
                  <a:lnTo>
                    <a:pt x="379538" y="457200"/>
                  </a:lnTo>
                  <a:lnTo>
                    <a:pt x="350320" y="421640"/>
                  </a:lnTo>
                  <a:close/>
                </a:path>
                <a:path w="885825" h="725170">
                  <a:moveTo>
                    <a:pt x="154914" y="520700"/>
                  </a:moveTo>
                  <a:lnTo>
                    <a:pt x="149313" y="520700"/>
                  </a:lnTo>
                  <a:lnTo>
                    <a:pt x="148120" y="521970"/>
                  </a:lnTo>
                  <a:lnTo>
                    <a:pt x="146685" y="523240"/>
                  </a:lnTo>
                  <a:lnTo>
                    <a:pt x="145249" y="523240"/>
                  </a:lnTo>
                  <a:lnTo>
                    <a:pt x="143421" y="525780"/>
                  </a:lnTo>
                  <a:lnTo>
                    <a:pt x="141198" y="527050"/>
                  </a:lnTo>
                  <a:lnTo>
                    <a:pt x="138747" y="529590"/>
                  </a:lnTo>
                  <a:lnTo>
                    <a:pt x="136829" y="530860"/>
                  </a:lnTo>
                  <a:lnTo>
                    <a:pt x="134099" y="533400"/>
                  </a:lnTo>
                  <a:lnTo>
                    <a:pt x="133261" y="534670"/>
                  </a:lnTo>
                  <a:lnTo>
                    <a:pt x="132613" y="537210"/>
                  </a:lnTo>
                  <a:lnTo>
                    <a:pt x="132778" y="537210"/>
                  </a:lnTo>
                  <a:lnTo>
                    <a:pt x="134048" y="539750"/>
                  </a:lnTo>
                  <a:lnTo>
                    <a:pt x="210159" y="539750"/>
                  </a:lnTo>
                  <a:lnTo>
                    <a:pt x="154914" y="520700"/>
                  </a:lnTo>
                  <a:close/>
                </a:path>
                <a:path w="885825" h="725170">
                  <a:moveTo>
                    <a:pt x="379538" y="457200"/>
                  </a:moveTo>
                  <a:lnTo>
                    <a:pt x="347916" y="457200"/>
                  </a:lnTo>
                  <a:lnTo>
                    <a:pt x="365975" y="478790"/>
                  </a:lnTo>
                  <a:lnTo>
                    <a:pt x="365582" y="488950"/>
                  </a:lnTo>
                  <a:lnTo>
                    <a:pt x="364299" y="495300"/>
                  </a:lnTo>
                  <a:lnTo>
                    <a:pt x="359956" y="508000"/>
                  </a:lnTo>
                  <a:lnTo>
                    <a:pt x="356387" y="513080"/>
                  </a:lnTo>
                  <a:lnTo>
                    <a:pt x="351396" y="516890"/>
                  </a:lnTo>
                  <a:lnTo>
                    <a:pt x="345274" y="521970"/>
                  </a:lnTo>
                  <a:lnTo>
                    <a:pt x="339191" y="524510"/>
                  </a:lnTo>
                  <a:lnTo>
                    <a:pt x="370634" y="524510"/>
                  </a:lnTo>
                  <a:lnTo>
                    <a:pt x="371589" y="523240"/>
                  </a:lnTo>
                  <a:lnTo>
                    <a:pt x="378294" y="508000"/>
                  </a:lnTo>
                  <a:lnTo>
                    <a:pt x="380238" y="500380"/>
                  </a:lnTo>
                  <a:lnTo>
                    <a:pt x="380796" y="492760"/>
                  </a:lnTo>
                  <a:lnTo>
                    <a:pt x="406171" y="492760"/>
                  </a:lnTo>
                  <a:lnTo>
                    <a:pt x="406641" y="491490"/>
                  </a:lnTo>
                  <a:lnTo>
                    <a:pt x="406374" y="490220"/>
                  </a:lnTo>
                  <a:lnTo>
                    <a:pt x="405625" y="488950"/>
                  </a:lnTo>
                  <a:lnTo>
                    <a:pt x="379538" y="457200"/>
                  </a:lnTo>
                  <a:close/>
                </a:path>
                <a:path w="885825" h="725170">
                  <a:moveTo>
                    <a:pt x="406171" y="492760"/>
                  </a:moveTo>
                  <a:lnTo>
                    <a:pt x="380796" y="492760"/>
                  </a:lnTo>
                  <a:lnTo>
                    <a:pt x="389305" y="502920"/>
                  </a:lnTo>
                  <a:lnTo>
                    <a:pt x="390055" y="502920"/>
                  </a:lnTo>
                  <a:lnTo>
                    <a:pt x="390893" y="504190"/>
                  </a:lnTo>
                  <a:lnTo>
                    <a:pt x="393865" y="504190"/>
                  </a:lnTo>
                  <a:lnTo>
                    <a:pt x="396621" y="501650"/>
                  </a:lnTo>
                  <a:lnTo>
                    <a:pt x="400304" y="499110"/>
                  </a:lnTo>
                  <a:lnTo>
                    <a:pt x="402361" y="497840"/>
                  </a:lnTo>
                  <a:lnTo>
                    <a:pt x="403847" y="496570"/>
                  </a:lnTo>
                  <a:lnTo>
                    <a:pt x="405612" y="494030"/>
                  </a:lnTo>
                  <a:lnTo>
                    <a:pt x="406171" y="492760"/>
                  </a:lnTo>
                  <a:close/>
                </a:path>
                <a:path w="885825" h="725170">
                  <a:moveTo>
                    <a:pt x="309270" y="397510"/>
                  </a:moveTo>
                  <a:lnTo>
                    <a:pt x="303022" y="398780"/>
                  </a:lnTo>
                  <a:lnTo>
                    <a:pt x="289826" y="403860"/>
                  </a:lnTo>
                  <a:lnTo>
                    <a:pt x="282816" y="407670"/>
                  </a:lnTo>
                  <a:lnTo>
                    <a:pt x="275386" y="414020"/>
                  </a:lnTo>
                  <a:lnTo>
                    <a:pt x="271399" y="416560"/>
                  </a:lnTo>
                  <a:lnTo>
                    <a:pt x="267754" y="420370"/>
                  </a:lnTo>
                  <a:lnTo>
                    <a:pt x="258292" y="433070"/>
                  </a:lnTo>
                  <a:lnTo>
                    <a:pt x="253530" y="440690"/>
                  </a:lnTo>
                  <a:lnTo>
                    <a:pt x="251625" y="443230"/>
                  </a:lnTo>
                  <a:lnTo>
                    <a:pt x="248767" y="450850"/>
                  </a:lnTo>
                  <a:lnTo>
                    <a:pt x="247954" y="453390"/>
                  </a:lnTo>
                  <a:lnTo>
                    <a:pt x="247522" y="457200"/>
                  </a:lnTo>
                  <a:lnTo>
                    <a:pt x="247738" y="458470"/>
                  </a:lnTo>
                  <a:lnTo>
                    <a:pt x="249021" y="461010"/>
                  </a:lnTo>
                  <a:lnTo>
                    <a:pt x="250139" y="462280"/>
                  </a:lnTo>
                  <a:lnTo>
                    <a:pt x="252653" y="466090"/>
                  </a:lnTo>
                  <a:lnTo>
                    <a:pt x="253606" y="467360"/>
                  </a:lnTo>
                  <a:lnTo>
                    <a:pt x="254546" y="467360"/>
                  </a:lnTo>
                  <a:lnTo>
                    <a:pt x="255485" y="468630"/>
                  </a:lnTo>
                  <a:lnTo>
                    <a:pt x="256374" y="468630"/>
                  </a:lnTo>
                  <a:lnTo>
                    <a:pt x="257225" y="469900"/>
                  </a:lnTo>
                  <a:lnTo>
                    <a:pt x="260946" y="469900"/>
                  </a:lnTo>
                  <a:lnTo>
                    <a:pt x="262470" y="468630"/>
                  </a:lnTo>
                  <a:lnTo>
                    <a:pt x="265341" y="461010"/>
                  </a:lnTo>
                  <a:lnTo>
                    <a:pt x="266674" y="458470"/>
                  </a:lnTo>
                  <a:lnTo>
                    <a:pt x="290690" y="426720"/>
                  </a:lnTo>
                  <a:lnTo>
                    <a:pt x="302475" y="421640"/>
                  </a:lnTo>
                  <a:lnTo>
                    <a:pt x="350320" y="421640"/>
                  </a:lnTo>
                  <a:lnTo>
                    <a:pt x="348234" y="419100"/>
                  </a:lnTo>
                  <a:lnTo>
                    <a:pt x="342938" y="412750"/>
                  </a:lnTo>
                  <a:lnTo>
                    <a:pt x="337578" y="407670"/>
                  </a:lnTo>
                  <a:lnTo>
                    <a:pt x="326732" y="400050"/>
                  </a:lnTo>
                  <a:lnTo>
                    <a:pt x="321068" y="398780"/>
                  </a:lnTo>
                  <a:lnTo>
                    <a:pt x="309270" y="397510"/>
                  </a:lnTo>
                  <a:close/>
                </a:path>
                <a:path w="885825" h="725170">
                  <a:moveTo>
                    <a:pt x="220713" y="463550"/>
                  </a:moveTo>
                  <a:lnTo>
                    <a:pt x="218643" y="464820"/>
                  </a:lnTo>
                  <a:lnTo>
                    <a:pt x="221513" y="464820"/>
                  </a:lnTo>
                  <a:lnTo>
                    <a:pt x="220713" y="463550"/>
                  </a:lnTo>
                  <a:close/>
                </a:path>
                <a:path w="885825" h="725170">
                  <a:moveTo>
                    <a:pt x="372122" y="341630"/>
                  </a:moveTo>
                  <a:lnTo>
                    <a:pt x="366737" y="341630"/>
                  </a:lnTo>
                  <a:lnTo>
                    <a:pt x="364324" y="344170"/>
                  </a:lnTo>
                  <a:lnTo>
                    <a:pt x="362877" y="344170"/>
                  </a:lnTo>
                  <a:lnTo>
                    <a:pt x="361200" y="345440"/>
                  </a:lnTo>
                  <a:lnTo>
                    <a:pt x="359435" y="347980"/>
                  </a:lnTo>
                  <a:lnTo>
                    <a:pt x="358063" y="349250"/>
                  </a:lnTo>
                  <a:lnTo>
                    <a:pt x="356108" y="350520"/>
                  </a:lnTo>
                  <a:lnTo>
                    <a:pt x="355409" y="351790"/>
                  </a:lnTo>
                  <a:lnTo>
                    <a:pt x="355003" y="353060"/>
                  </a:lnTo>
                  <a:lnTo>
                    <a:pt x="354596" y="353060"/>
                  </a:lnTo>
                  <a:lnTo>
                    <a:pt x="354457" y="354330"/>
                  </a:lnTo>
                  <a:lnTo>
                    <a:pt x="354685" y="355600"/>
                  </a:lnTo>
                  <a:lnTo>
                    <a:pt x="355003" y="355600"/>
                  </a:lnTo>
                  <a:lnTo>
                    <a:pt x="440588" y="459740"/>
                  </a:lnTo>
                  <a:lnTo>
                    <a:pt x="441096" y="461010"/>
                  </a:lnTo>
                  <a:lnTo>
                    <a:pt x="445643" y="461010"/>
                  </a:lnTo>
                  <a:lnTo>
                    <a:pt x="448157" y="459740"/>
                  </a:lnTo>
                  <a:lnTo>
                    <a:pt x="449516" y="458470"/>
                  </a:lnTo>
                  <a:lnTo>
                    <a:pt x="451104" y="457200"/>
                  </a:lnTo>
                  <a:lnTo>
                    <a:pt x="452945" y="455930"/>
                  </a:lnTo>
                  <a:lnTo>
                    <a:pt x="454863" y="454660"/>
                  </a:lnTo>
                  <a:lnTo>
                    <a:pt x="456374" y="453390"/>
                  </a:lnTo>
                  <a:lnTo>
                    <a:pt x="458571" y="450850"/>
                  </a:lnTo>
                  <a:lnTo>
                    <a:pt x="459333" y="449580"/>
                  </a:lnTo>
                  <a:lnTo>
                    <a:pt x="460209" y="448310"/>
                  </a:lnTo>
                  <a:lnTo>
                    <a:pt x="460336" y="445770"/>
                  </a:lnTo>
                  <a:lnTo>
                    <a:pt x="460057" y="445770"/>
                  </a:lnTo>
                  <a:lnTo>
                    <a:pt x="459562" y="444500"/>
                  </a:lnTo>
                  <a:lnTo>
                    <a:pt x="400088" y="372110"/>
                  </a:lnTo>
                  <a:lnTo>
                    <a:pt x="400152" y="364490"/>
                  </a:lnTo>
                  <a:lnTo>
                    <a:pt x="400554" y="356870"/>
                  </a:lnTo>
                  <a:lnTo>
                    <a:pt x="383882" y="356870"/>
                  </a:lnTo>
                  <a:lnTo>
                    <a:pt x="372122" y="341630"/>
                  </a:lnTo>
                  <a:close/>
                </a:path>
                <a:path w="885825" h="725170">
                  <a:moveTo>
                    <a:pt x="472595" y="323850"/>
                  </a:moveTo>
                  <a:lnTo>
                    <a:pt x="429742" y="323850"/>
                  </a:lnTo>
                  <a:lnTo>
                    <a:pt x="441223" y="327660"/>
                  </a:lnTo>
                  <a:lnTo>
                    <a:pt x="448830" y="334010"/>
                  </a:lnTo>
                  <a:lnTo>
                    <a:pt x="452526" y="337820"/>
                  </a:lnTo>
                  <a:lnTo>
                    <a:pt x="456120" y="341630"/>
                  </a:lnTo>
                  <a:lnTo>
                    <a:pt x="508342" y="405130"/>
                  </a:lnTo>
                  <a:lnTo>
                    <a:pt x="508901" y="406400"/>
                  </a:lnTo>
                  <a:lnTo>
                    <a:pt x="511898" y="406400"/>
                  </a:lnTo>
                  <a:lnTo>
                    <a:pt x="512889" y="405130"/>
                  </a:lnTo>
                  <a:lnTo>
                    <a:pt x="514070" y="405130"/>
                  </a:lnTo>
                  <a:lnTo>
                    <a:pt x="516851" y="403860"/>
                  </a:lnTo>
                  <a:lnTo>
                    <a:pt x="518426" y="402590"/>
                  </a:lnTo>
                  <a:lnTo>
                    <a:pt x="520192" y="400050"/>
                  </a:lnTo>
                  <a:lnTo>
                    <a:pt x="522033" y="398780"/>
                  </a:lnTo>
                  <a:lnTo>
                    <a:pt x="523494" y="397510"/>
                  </a:lnTo>
                  <a:lnTo>
                    <a:pt x="525703" y="394970"/>
                  </a:lnTo>
                  <a:lnTo>
                    <a:pt x="526491" y="394970"/>
                  </a:lnTo>
                  <a:lnTo>
                    <a:pt x="527443" y="392430"/>
                  </a:lnTo>
                  <a:lnTo>
                    <a:pt x="527659" y="392430"/>
                  </a:lnTo>
                  <a:lnTo>
                    <a:pt x="527570" y="389890"/>
                  </a:lnTo>
                  <a:lnTo>
                    <a:pt x="527304" y="389890"/>
                  </a:lnTo>
                  <a:lnTo>
                    <a:pt x="472595" y="323850"/>
                  </a:lnTo>
                  <a:close/>
                </a:path>
                <a:path w="885825" h="725170">
                  <a:moveTo>
                    <a:pt x="435267" y="298450"/>
                  </a:moveTo>
                  <a:lnTo>
                    <a:pt x="423113" y="298450"/>
                  </a:lnTo>
                  <a:lnTo>
                    <a:pt x="418947" y="299720"/>
                  </a:lnTo>
                  <a:lnTo>
                    <a:pt x="389064" y="327660"/>
                  </a:lnTo>
                  <a:lnTo>
                    <a:pt x="383882" y="356870"/>
                  </a:lnTo>
                  <a:lnTo>
                    <a:pt x="400554" y="356870"/>
                  </a:lnTo>
                  <a:lnTo>
                    <a:pt x="401295" y="350520"/>
                  </a:lnTo>
                  <a:lnTo>
                    <a:pt x="402374" y="345440"/>
                  </a:lnTo>
                  <a:lnTo>
                    <a:pt x="404050" y="339090"/>
                  </a:lnTo>
                  <a:lnTo>
                    <a:pt x="407073" y="332740"/>
                  </a:lnTo>
                  <a:lnTo>
                    <a:pt x="411441" y="330200"/>
                  </a:lnTo>
                  <a:lnTo>
                    <a:pt x="414959" y="326390"/>
                  </a:lnTo>
                  <a:lnTo>
                    <a:pt x="422275" y="323850"/>
                  </a:lnTo>
                  <a:lnTo>
                    <a:pt x="472595" y="323850"/>
                  </a:lnTo>
                  <a:lnTo>
                    <a:pt x="467334" y="317500"/>
                  </a:lnTo>
                  <a:lnTo>
                    <a:pt x="467439" y="308610"/>
                  </a:lnTo>
                  <a:lnTo>
                    <a:pt x="467780" y="303530"/>
                  </a:lnTo>
                  <a:lnTo>
                    <a:pt x="450608" y="303530"/>
                  </a:lnTo>
                  <a:lnTo>
                    <a:pt x="435267" y="298450"/>
                  </a:lnTo>
                  <a:close/>
                </a:path>
                <a:path w="885825" h="725170">
                  <a:moveTo>
                    <a:pt x="539642" y="267970"/>
                  </a:moveTo>
                  <a:lnTo>
                    <a:pt x="497103" y="267970"/>
                  </a:lnTo>
                  <a:lnTo>
                    <a:pt x="504761" y="270510"/>
                  </a:lnTo>
                  <a:lnTo>
                    <a:pt x="515988" y="278130"/>
                  </a:lnTo>
                  <a:lnTo>
                    <a:pt x="519658" y="281940"/>
                  </a:lnTo>
                  <a:lnTo>
                    <a:pt x="523252" y="287020"/>
                  </a:lnTo>
                  <a:lnTo>
                    <a:pt x="575462" y="350520"/>
                  </a:lnTo>
                  <a:lnTo>
                    <a:pt x="580123" y="350520"/>
                  </a:lnTo>
                  <a:lnTo>
                    <a:pt x="582650" y="349250"/>
                  </a:lnTo>
                  <a:lnTo>
                    <a:pt x="583996" y="347980"/>
                  </a:lnTo>
                  <a:lnTo>
                    <a:pt x="585635" y="346710"/>
                  </a:lnTo>
                  <a:lnTo>
                    <a:pt x="593826" y="339090"/>
                  </a:lnTo>
                  <a:lnTo>
                    <a:pt x="594702" y="337820"/>
                  </a:lnTo>
                  <a:lnTo>
                    <a:pt x="594817" y="335280"/>
                  </a:lnTo>
                  <a:lnTo>
                    <a:pt x="594550" y="334010"/>
                  </a:lnTo>
                  <a:lnTo>
                    <a:pt x="594042" y="334010"/>
                  </a:lnTo>
                  <a:lnTo>
                    <a:pt x="539642" y="267970"/>
                  </a:lnTo>
                  <a:close/>
                </a:path>
                <a:path w="885825" h="725170">
                  <a:moveTo>
                    <a:pt x="667816" y="346710"/>
                  </a:moveTo>
                  <a:lnTo>
                    <a:pt x="663740" y="346710"/>
                  </a:lnTo>
                  <a:lnTo>
                    <a:pt x="665035" y="347980"/>
                  </a:lnTo>
                  <a:lnTo>
                    <a:pt x="666826" y="347980"/>
                  </a:lnTo>
                  <a:lnTo>
                    <a:pt x="667816" y="346710"/>
                  </a:lnTo>
                  <a:close/>
                </a:path>
                <a:path w="885825" h="725170">
                  <a:moveTo>
                    <a:pt x="560489" y="187960"/>
                  </a:moveTo>
                  <a:lnTo>
                    <a:pt x="553275" y="187960"/>
                  </a:lnTo>
                  <a:lnTo>
                    <a:pt x="552157" y="189230"/>
                  </a:lnTo>
                  <a:lnTo>
                    <a:pt x="550786" y="190500"/>
                  </a:lnTo>
                  <a:lnTo>
                    <a:pt x="549173" y="191770"/>
                  </a:lnTo>
                  <a:lnTo>
                    <a:pt x="547636" y="193040"/>
                  </a:lnTo>
                  <a:lnTo>
                    <a:pt x="545401" y="194310"/>
                  </a:lnTo>
                  <a:lnTo>
                    <a:pt x="544423" y="195580"/>
                  </a:lnTo>
                  <a:lnTo>
                    <a:pt x="543725" y="196850"/>
                  </a:lnTo>
                  <a:lnTo>
                    <a:pt x="543280" y="198120"/>
                  </a:lnTo>
                  <a:lnTo>
                    <a:pt x="542848" y="198120"/>
                  </a:lnTo>
                  <a:lnTo>
                    <a:pt x="542683" y="199390"/>
                  </a:lnTo>
                  <a:lnTo>
                    <a:pt x="542925" y="200660"/>
                  </a:lnTo>
                  <a:lnTo>
                    <a:pt x="543255" y="200660"/>
                  </a:lnTo>
                  <a:lnTo>
                    <a:pt x="543826" y="201930"/>
                  </a:lnTo>
                  <a:lnTo>
                    <a:pt x="663168" y="346710"/>
                  </a:lnTo>
                  <a:lnTo>
                    <a:pt x="668972" y="346710"/>
                  </a:lnTo>
                  <a:lnTo>
                    <a:pt x="671677" y="345440"/>
                  </a:lnTo>
                  <a:lnTo>
                    <a:pt x="673277" y="344170"/>
                  </a:lnTo>
                  <a:lnTo>
                    <a:pt x="675119" y="341630"/>
                  </a:lnTo>
                  <a:lnTo>
                    <a:pt x="677037" y="340360"/>
                  </a:lnTo>
                  <a:lnTo>
                    <a:pt x="678535" y="339090"/>
                  </a:lnTo>
                  <a:lnTo>
                    <a:pt x="680745" y="336550"/>
                  </a:lnTo>
                  <a:lnTo>
                    <a:pt x="681507" y="335280"/>
                  </a:lnTo>
                  <a:lnTo>
                    <a:pt x="681951" y="335280"/>
                  </a:lnTo>
                  <a:lnTo>
                    <a:pt x="682383" y="334010"/>
                  </a:lnTo>
                  <a:lnTo>
                    <a:pt x="682561" y="332740"/>
                  </a:lnTo>
                  <a:lnTo>
                    <a:pt x="682421" y="331470"/>
                  </a:lnTo>
                  <a:lnTo>
                    <a:pt x="682129" y="331470"/>
                  </a:lnTo>
                  <a:lnTo>
                    <a:pt x="681634" y="330200"/>
                  </a:lnTo>
                  <a:lnTo>
                    <a:pt x="639089" y="279400"/>
                  </a:lnTo>
                  <a:lnTo>
                    <a:pt x="660590" y="279400"/>
                  </a:lnTo>
                  <a:lnTo>
                    <a:pt x="664146" y="278130"/>
                  </a:lnTo>
                  <a:lnTo>
                    <a:pt x="667715" y="278130"/>
                  </a:lnTo>
                  <a:lnTo>
                    <a:pt x="671042" y="276860"/>
                  </a:lnTo>
                  <a:lnTo>
                    <a:pt x="677265" y="273050"/>
                  </a:lnTo>
                  <a:lnTo>
                    <a:pt x="680351" y="271780"/>
                  </a:lnTo>
                  <a:lnTo>
                    <a:pt x="683425" y="269240"/>
                  </a:lnTo>
                  <a:lnTo>
                    <a:pt x="688464" y="264160"/>
                  </a:lnTo>
                  <a:lnTo>
                    <a:pt x="690623" y="261620"/>
                  </a:lnTo>
                  <a:lnTo>
                    <a:pt x="643485" y="261620"/>
                  </a:lnTo>
                  <a:lnTo>
                    <a:pt x="637033" y="260350"/>
                  </a:lnTo>
                  <a:lnTo>
                    <a:pt x="630022" y="260350"/>
                  </a:lnTo>
                  <a:lnTo>
                    <a:pt x="622452" y="259080"/>
                  </a:lnTo>
                  <a:lnTo>
                    <a:pt x="588606" y="217170"/>
                  </a:lnTo>
                  <a:lnTo>
                    <a:pt x="588518" y="210820"/>
                  </a:lnTo>
                  <a:lnTo>
                    <a:pt x="588772" y="205740"/>
                  </a:lnTo>
                  <a:lnTo>
                    <a:pt x="589278" y="201930"/>
                  </a:lnTo>
                  <a:lnTo>
                    <a:pt x="571931" y="201930"/>
                  </a:lnTo>
                  <a:lnTo>
                    <a:pt x="560489" y="187960"/>
                  </a:lnTo>
                  <a:close/>
                </a:path>
                <a:path w="885825" h="725170">
                  <a:moveTo>
                    <a:pt x="501523" y="242570"/>
                  </a:moveTo>
                  <a:lnTo>
                    <a:pt x="495287" y="242570"/>
                  </a:lnTo>
                  <a:lnTo>
                    <a:pt x="482409" y="245110"/>
                  </a:lnTo>
                  <a:lnTo>
                    <a:pt x="461860" y="262890"/>
                  </a:lnTo>
                  <a:lnTo>
                    <a:pt x="459740" y="265430"/>
                  </a:lnTo>
                  <a:lnTo>
                    <a:pt x="450608" y="303530"/>
                  </a:lnTo>
                  <a:lnTo>
                    <a:pt x="467780" y="303530"/>
                  </a:lnTo>
                  <a:lnTo>
                    <a:pt x="467866" y="302260"/>
                  </a:lnTo>
                  <a:lnTo>
                    <a:pt x="468615" y="295910"/>
                  </a:lnTo>
                  <a:lnTo>
                    <a:pt x="493318" y="267970"/>
                  </a:lnTo>
                  <a:lnTo>
                    <a:pt x="539642" y="267970"/>
                  </a:lnTo>
                  <a:lnTo>
                    <a:pt x="535457" y="262890"/>
                  </a:lnTo>
                  <a:lnTo>
                    <a:pt x="530313" y="257810"/>
                  </a:lnTo>
                  <a:lnTo>
                    <a:pt x="524802" y="254000"/>
                  </a:lnTo>
                  <a:lnTo>
                    <a:pt x="519303" y="248920"/>
                  </a:lnTo>
                  <a:lnTo>
                    <a:pt x="513537" y="246380"/>
                  </a:lnTo>
                  <a:lnTo>
                    <a:pt x="501523" y="242570"/>
                  </a:lnTo>
                  <a:close/>
                </a:path>
                <a:path w="885825" h="725170">
                  <a:moveTo>
                    <a:pt x="671849" y="165100"/>
                  </a:moveTo>
                  <a:lnTo>
                    <a:pt x="628421" y="165100"/>
                  </a:lnTo>
                  <a:lnTo>
                    <a:pt x="638657" y="170180"/>
                  </a:lnTo>
                  <a:lnTo>
                    <a:pt x="643648" y="172720"/>
                  </a:lnTo>
                  <a:lnTo>
                    <a:pt x="669772" y="201930"/>
                  </a:lnTo>
                  <a:lnTo>
                    <a:pt x="679615" y="229870"/>
                  </a:lnTo>
                  <a:lnTo>
                    <a:pt x="679361" y="234950"/>
                  </a:lnTo>
                  <a:lnTo>
                    <a:pt x="649376" y="261620"/>
                  </a:lnTo>
                  <a:lnTo>
                    <a:pt x="690623" y="261620"/>
                  </a:lnTo>
                  <a:lnTo>
                    <a:pt x="704126" y="233680"/>
                  </a:lnTo>
                  <a:lnTo>
                    <a:pt x="703795" y="226060"/>
                  </a:lnTo>
                  <a:lnTo>
                    <a:pt x="690073" y="186690"/>
                  </a:lnTo>
                  <a:lnTo>
                    <a:pt x="675507" y="168910"/>
                  </a:lnTo>
                  <a:lnTo>
                    <a:pt x="671849" y="165100"/>
                  </a:lnTo>
                  <a:close/>
                </a:path>
                <a:path w="885825" h="725170">
                  <a:moveTo>
                    <a:pt x="644067" y="33020"/>
                  </a:moveTo>
                  <a:lnTo>
                    <a:pt x="639991" y="33020"/>
                  </a:lnTo>
                  <a:lnTo>
                    <a:pt x="638848" y="34290"/>
                  </a:lnTo>
                  <a:lnTo>
                    <a:pt x="637501" y="35560"/>
                  </a:lnTo>
                  <a:lnTo>
                    <a:pt x="636143" y="35560"/>
                  </a:lnTo>
                  <a:lnTo>
                    <a:pt x="632599" y="38100"/>
                  </a:lnTo>
                  <a:lnTo>
                    <a:pt x="630758" y="40640"/>
                  </a:lnTo>
                  <a:lnTo>
                    <a:pt x="629285" y="41910"/>
                  </a:lnTo>
                  <a:lnTo>
                    <a:pt x="627087" y="43180"/>
                  </a:lnTo>
                  <a:lnTo>
                    <a:pt x="626300" y="44450"/>
                  </a:lnTo>
                  <a:lnTo>
                    <a:pt x="625348" y="46990"/>
                  </a:lnTo>
                  <a:lnTo>
                    <a:pt x="625170" y="46990"/>
                  </a:lnTo>
                  <a:lnTo>
                    <a:pt x="625386" y="48260"/>
                  </a:lnTo>
                  <a:lnTo>
                    <a:pt x="625690" y="49530"/>
                  </a:lnTo>
                  <a:lnTo>
                    <a:pt x="626198" y="49530"/>
                  </a:lnTo>
                  <a:lnTo>
                    <a:pt x="752500" y="203200"/>
                  </a:lnTo>
                  <a:lnTo>
                    <a:pt x="753008" y="204470"/>
                  </a:lnTo>
                  <a:lnTo>
                    <a:pt x="757555" y="204470"/>
                  </a:lnTo>
                  <a:lnTo>
                    <a:pt x="760069" y="203200"/>
                  </a:lnTo>
                  <a:lnTo>
                    <a:pt x="761428" y="201930"/>
                  </a:lnTo>
                  <a:lnTo>
                    <a:pt x="763016" y="200660"/>
                  </a:lnTo>
                  <a:lnTo>
                    <a:pt x="764857" y="199390"/>
                  </a:lnTo>
                  <a:lnTo>
                    <a:pt x="766775" y="198120"/>
                  </a:lnTo>
                  <a:lnTo>
                    <a:pt x="768286" y="196850"/>
                  </a:lnTo>
                  <a:lnTo>
                    <a:pt x="770483" y="194310"/>
                  </a:lnTo>
                  <a:lnTo>
                    <a:pt x="771245" y="193040"/>
                  </a:lnTo>
                  <a:lnTo>
                    <a:pt x="772121" y="191770"/>
                  </a:lnTo>
                  <a:lnTo>
                    <a:pt x="772248" y="189230"/>
                  </a:lnTo>
                  <a:lnTo>
                    <a:pt x="771969" y="189230"/>
                  </a:lnTo>
                  <a:lnTo>
                    <a:pt x="771461" y="187960"/>
                  </a:lnTo>
                  <a:lnTo>
                    <a:pt x="644652" y="34290"/>
                  </a:lnTo>
                  <a:lnTo>
                    <a:pt x="644067" y="33020"/>
                  </a:lnTo>
                  <a:close/>
                </a:path>
                <a:path w="885825" h="725170">
                  <a:moveTo>
                    <a:pt x="631075" y="139700"/>
                  </a:moveTo>
                  <a:lnTo>
                    <a:pt x="623493" y="139700"/>
                  </a:lnTo>
                  <a:lnTo>
                    <a:pt x="615810" y="140970"/>
                  </a:lnTo>
                  <a:lnTo>
                    <a:pt x="584187" y="162560"/>
                  </a:lnTo>
                  <a:lnTo>
                    <a:pt x="581748" y="165100"/>
                  </a:lnTo>
                  <a:lnTo>
                    <a:pt x="571931" y="201930"/>
                  </a:lnTo>
                  <a:lnTo>
                    <a:pt x="589278" y="201930"/>
                  </a:lnTo>
                  <a:lnTo>
                    <a:pt x="589953" y="196850"/>
                  </a:lnTo>
                  <a:lnTo>
                    <a:pt x="590829" y="191770"/>
                  </a:lnTo>
                  <a:lnTo>
                    <a:pt x="592010" y="187960"/>
                  </a:lnTo>
                  <a:lnTo>
                    <a:pt x="593178" y="185420"/>
                  </a:lnTo>
                  <a:lnTo>
                    <a:pt x="594664" y="181610"/>
                  </a:lnTo>
                  <a:lnTo>
                    <a:pt x="598246" y="176530"/>
                  </a:lnTo>
                  <a:lnTo>
                    <a:pt x="600379" y="173990"/>
                  </a:lnTo>
                  <a:lnTo>
                    <a:pt x="607771" y="167640"/>
                  </a:lnTo>
                  <a:lnTo>
                    <a:pt x="612851" y="165100"/>
                  </a:lnTo>
                  <a:lnTo>
                    <a:pt x="671849" y="165100"/>
                  </a:lnTo>
                  <a:lnTo>
                    <a:pt x="670629" y="163830"/>
                  </a:lnTo>
                  <a:lnTo>
                    <a:pt x="665590" y="158750"/>
                  </a:lnTo>
                  <a:lnTo>
                    <a:pt x="660387" y="153670"/>
                  </a:lnTo>
                  <a:lnTo>
                    <a:pt x="653338" y="148590"/>
                  </a:lnTo>
                  <a:lnTo>
                    <a:pt x="646061" y="144780"/>
                  </a:lnTo>
                  <a:lnTo>
                    <a:pt x="631075" y="139700"/>
                  </a:lnTo>
                  <a:close/>
                </a:path>
                <a:path w="885825" h="725170">
                  <a:moveTo>
                    <a:pt x="559333" y="186690"/>
                  </a:moveTo>
                  <a:lnTo>
                    <a:pt x="555447" y="186690"/>
                  </a:lnTo>
                  <a:lnTo>
                    <a:pt x="554405" y="187960"/>
                  </a:lnTo>
                  <a:lnTo>
                    <a:pt x="559930" y="187960"/>
                  </a:lnTo>
                  <a:lnTo>
                    <a:pt x="559333" y="186690"/>
                  </a:lnTo>
                  <a:close/>
                </a:path>
                <a:path w="885825" h="725170">
                  <a:moveTo>
                    <a:pt x="799452" y="0"/>
                  </a:moveTo>
                  <a:lnTo>
                    <a:pt x="791870" y="0"/>
                  </a:lnTo>
                  <a:lnTo>
                    <a:pt x="784021" y="2540"/>
                  </a:lnTo>
                  <a:lnTo>
                    <a:pt x="778109" y="3810"/>
                  </a:lnTo>
                  <a:lnTo>
                    <a:pt x="772144" y="7620"/>
                  </a:lnTo>
                  <a:lnTo>
                    <a:pt x="766126" y="10160"/>
                  </a:lnTo>
                  <a:lnTo>
                    <a:pt x="760056" y="15240"/>
                  </a:lnTo>
                  <a:lnTo>
                    <a:pt x="736688" y="52070"/>
                  </a:lnTo>
                  <a:lnTo>
                    <a:pt x="736422" y="60960"/>
                  </a:lnTo>
                  <a:lnTo>
                    <a:pt x="736579" y="67310"/>
                  </a:lnTo>
                  <a:lnTo>
                    <a:pt x="752456" y="106680"/>
                  </a:lnTo>
                  <a:lnTo>
                    <a:pt x="757580" y="113030"/>
                  </a:lnTo>
                  <a:lnTo>
                    <a:pt x="763381" y="120650"/>
                  </a:lnTo>
                  <a:lnTo>
                    <a:pt x="769242" y="125730"/>
                  </a:lnTo>
                  <a:lnTo>
                    <a:pt x="781151" y="135890"/>
                  </a:lnTo>
                  <a:lnTo>
                    <a:pt x="787180" y="138430"/>
                  </a:lnTo>
                  <a:lnTo>
                    <a:pt x="793248" y="142240"/>
                  </a:lnTo>
                  <a:lnTo>
                    <a:pt x="805497" y="144780"/>
                  </a:lnTo>
                  <a:lnTo>
                    <a:pt x="813714" y="146050"/>
                  </a:lnTo>
                  <a:lnTo>
                    <a:pt x="821994" y="144780"/>
                  </a:lnTo>
                  <a:lnTo>
                    <a:pt x="830338" y="142240"/>
                  </a:lnTo>
                  <a:lnTo>
                    <a:pt x="836620" y="139700"/>
                  </a:lnTo>
                  <a:lnTo>
                    <a:pt x="849269" y="132080"/>
                  </a:lnTo>
                  <a:lnTo>
                    <a:pt x="855637" y="127000"/>
                  </a:lnTo>
                  <a:lnTo>
                    <a:pt x="860539" y="123190"/>
                  </a:lnTo>
                  <a:lnTo>
                    <a:pt x="815390" y="123190"/>
                  </a:lnTo>
                  <a:lnTo>
                    <a:pt x="804583" y="120650"/>
                  </a:lnTo>
                  <a:lnTo>
                    <a:pt x="799414" y="118110"/>
                  </a:lnTo>
                  <a:lnTo>
                    <a:pt x="789533" y="110490"/>
                  </a:lnTo>
                  <a:lnTo>
                    <a:pt x="784707" y="106680"/>
                  </a:lnTo>
                  <a:lnTo>
                    <a:pt x="779983" y="100330"/>
                  </a:lnTo>
                  <a:lnTo>
                    <a:pt x="797013" y="86360"/>
                  </a:lnTo>
                  <a:lnTo>
                    <a:pt x="768540" y="86360"/>
                  </a:lnTo>
                  <a:lnTo>
                    <a:pt x="765225" y="82550"/>
                  </a:lnTo>
                  <a:lnTo>
                    <a:pt x="762635" y="77470"/>
                  </a:lnTo>
                  <a:lnTo>
                    <a:pt x="758888" y="67310"/>
                  </a:lnTo>
                  <a:lnTo>
                    <a:pt x="757948" y="63500"/>
                  </a:lnTo>
                  <a:lnTo>
                    <a:pt x="757948" y="53340"/>
                  </a:lnTo>
                  <a:lnTo>
                    <a:pt x="785107" y="22860"/>
                  </a:lnTo>
                  <a:lnTo>
                    <a:pt x="792061" y="21590"/>
                  </a:lnTo>
                  <a:lnTo>
                    <a:pt x="841418" y="21590"/>
                  </a:lnTo>
                  <a:lnTo>
                    <a:pt x="840308" y="20320"/>
                  </a:lnTo>
                  <a:lnTo>
                    <a:pt x="834224" y="13970"/>
                  </a:lnTo>
                  <a:lnTo>
                    <a:pt x="827620" y="10160"/>
                  </a:lnTo>
                  <a:lnTo>
                    <a:pt x="821016" y="5080"/>
                  </a:lnTo>
                  <a:lnTo>
                    <a:pt x="814057" y="2540"/>
                  </a:lnTo>
                  <a:lnTo>
                    <a:pt x="799452" y="0"/>
                  </a:lnTo>
                  <a:close/>
                </a:path>
                <a:path w="885825" h="725170">
                  <a:moveTo>
                    <a:pt x="877709" y="74930"/>
                  </a:moveTo>
                  <a:lnTo>
                    <a:pt x="871575" y="74930"/>
                  </a:lnTo>
                  <a:lnTo>
                    <a:pt x="870534" y="76200"/>
                  </a:lnTo>
                  <a:lnTo>
                    <a:pt x="868235" y="81280"/>
                  </a:lnTo>
                  <a:lnTo>
                    <a:pt x="866673" y="83820"/>
                  </a:lnTo>
                  <a:lnTo>
                    <a:pt x="844740" y="110490"/>
                  </a:lnTo>
                  <a:lnTo>
                    <a:pt x="838504" y="115570"/>
                  </a:lnTo>
                  <a:lnTo>
                    <a:pt x="832497" y="119380"/>
                  </a:lnTo>
                  <a:lnTo>
                    <a:pt x="815390" y="123190"/>
                  </a:lnTo>
                  <a:lnTo>
                    <a:pt x="860539" y="123190"/>
                  </a:lnTo>
                  <a:lnTo>
                    <a:pt x="880465" y="99060"/>
                  </a:lnTo>
                  <a:lnTo>
                    <a:pt x="882497" y="96520"/>
                  </a:lnTo>
                  <a:lnTo>
                    <a:pt x="885037" y="90170"/>
                  </a:lnTo>
                  <a:lnTo>
                    <a:pt x="885672" y="88900"/>
                  </a:lnTo>
                  <a:lnTo>
                    <a:pt x="885799" y="88900"/>
                  </a:lnTo>
                  <a:lnTo>
                    <a:pt x="885799" y="86360"/>
                  </a:lnTo>
                  <a:lnTo>
                    <a:pt x="885418" y="85090"/>
                  </a:lnTo>
                  <a:lnTo>
                    <a:pt x="884656" y="83820"/>
                  </a:lnTo>
                  <a:lnTo>
                    <a:pt x="883640" y="82550"/>
                  </a:lnTo>
                  <a:lnTo>
                    <a:pt x="883132" y="81280"/>
                  </a:lnTo>
                  <a:lnTo>
                    <a:pt x="882497" y="80010"/>
                  </a:lnTo>
                  <a:lnTo>
                    <a:pt x="881608" y="78740"/>
                  </a:lnTo>
                  <a:lnTo>
                    <a:pt x="880592" y="77470"/>
                  </a:lnTo>
                  <a:lnTo>
                    <a:pt x="878560" y="76200"/>
                  </a:lnTo>
                  <a:lnTo>
                    <a:pt x="877709" y="74930"/>
                  </a:lnTo>
                  <a:close/>
                </a:path>
                <a:path w="885825" h="725170">
                  <a:moveTo>
                    <a:pt x="841418" y="21590"/>
                  </a:moveTo>
                  <a:lnTo>
                    <a:pt x="792061" y="21590"/>
                  </a:lnTo>
                  <a:lnTo>
                    <a:pt x="805910" y="24130"/>
                  </a:lnTo>
                  <a:lnTo>
                    <a:pt x="812522" y="27940"/>
                  </a:lnTo>
                  <a:lnTo>
                    <a:pt x="818878" y="33020"/>
                  </a:lnTo>
                  <a:lnTo>
                    <a:pt x="824979" y="40640"/>
                  </a:lnTo>
                  <a:lnTo>
                    <a:pt x="768540" y="86360"/>
                  </a:lnTo>
                  <a:lnTo>
                    <a:pt x="797013" y="86360"/>
                  </a:lnTo>
                  <a:lnTo>
                    <a:pt x="848106" y="44450"/>
                  </a:lnTo>
                  <a:lnTo>
                    <a:pt x="850036" y="43180"/>
                  </a:lnTo>
                  <a:lnTo>
                    <a:pt x="851230" y="40640"/>
                  </a:lnTo>
                  <a:lnTo>
                    <a:pt x="852144" y="35560"/>
                  </a:lnTo>
                  <a:lnTo>
                    <a:pt x="851154" y="33020"/>
                  </a:lnTo>
                  <a:lnTo>
                    <a:pt x="848690" y="30480"/>
                  </a:lnTo>
                  <a:lnTo>
                    <a:pt x="845858" y="26670"/>
                  </a:lnTo>
                  <a:lnTo>
                    <a:pt x="841418" y="21590"/>
                  </a:lnTo>
                  <a:close/>
                </a:path>
                <a:path w="885825" h="725170">
                  <a:moveTo>
                    <a:pt x="876249" y="73660"/>
                  </a:moveTo>
                  <a:lnTo>
                    <a:pt x="873036" y="73660"/>
                  </a:lnTo>
                  <a:lnTo>
                    <a:pt x="872502" y="74930"/>
                  </a:lnTo>
                  <a:lnTo>
                    <a:pt x="876922" y="74930"/>
                  </a:lnTo>
                  <a:lnTo>
                    <a:pt x="876249" y="73660"/>
                  </a:lnTo>
                  <a:close/>
                </a:path>
              </a:pathLst>
            </a:custGeom>
            <a:solidFill>
              <a:srgbClr val="000000"/>
            </a:solidFill>
          </p:spPr>
          <p:txBody>
            <a:bodyPr wrap="square" lIns="0" tIns="0" rIns="0" bIns="0" rtlCol="0"/>
            <a:lstStyle/>
            <a:p>
              <a:endParaRPr dirty="0"/>
            </a:p>
          </p:txBody>
        </p:sp>
      </p:grpSp>
      <p:sp>
        <p:nvSpPr>
          <p:cNvPr id="14" name="object 18"/>
          <p:cNvSpPr txBox="1"/>
          <p:nvPr/>
        </p:nvSpPr>
        <p:spPr>
          <a:xfrm>
            <a:off x="2589212" y="4876800"/>
            <a:ext cx="8827587" cy="615553"/>
          </a:xfrm>
          <a:prstGeom prst="rect">
            <a:avLst/>
          </a:prstGeom>
        </p:spPr>
        <p:txBody>
          <a:bodyPr vert="horz" wrap="square" lIns="0" tIns="0" rIns="0" bIns="0" rtlCol="0">
            <a:spAutoFit/>
          </a:bodyPr>
          <a:lstStyle/>
          <a:p>
            <a:pPr marL="373079" marR="6337" indent="-357237">
              <a:buFont typeface="Wingdings"/>
              <a:buChar char=""/>
              <a:tabLst>
                <a:tab pos="373871" algn="l"/>
              </a:tabLst>
            </a:pPr>
            <a:r>
              <a:rPr sz="2000" spc="-19" dirty="0">
                <a:cs typeface="Calibri"/>
              </a:rPr>
              <a:t>Attempted </a:t>
            </a:r>
            <a:r>
              <a:rPr sz="2000" spc="-6" dirty="0">
                <a:cs typeface="Calibri"/>
              </a:rPr>
              <a:t>access without a </a:t>
            </a:r>
            <a:r>
              <a:rPr sz="2000" spc="-12" dirty="0">
                <a:cs typeface="Calibri"/>
              </a:rPr>
              <a:t>proper </a:t>
            </a:r>
            <a:r>
              <a:rPr sz="2000" spc="-19" dirty="0">
                <a:cs typeface="Calibri"/>
              </a:rPr>
              <a:t>password </a:t>
            </a:r>
            <a:r>
              <a:rPr sz="2000" spc="-12" dirty="0">
                <a:cs typeface="Calibri"/>
              </a:rPr>
              <a:t>to </a:t>
            </a:r>
            <a:r>
              <a:rPr sz="2000" spc="-6" dirty="0">
                <a:cs typeface="Calibri"/>
              </a:rPr>
              <a:t>the </a:t>
            </a:r>
            <a:r>
              <a:rPr sz="2000" dirty="0">
                <a:cs typeface="Calibri"/>
              </a:rPr>
              <a:t>on-line </a:t>
            </a:r>
            <a:r>
              <a:rPr sz="2000" spc="-19" dirty="0">
                <a:cs typeface="Calibri"/>
              </a:rPr>
              <a:t>data </a:t>
            </a:r>
            <a:r>
              <a:rPr sz="2000" spc="-6">
                <a:cs typeface="Calibri"/>
              </a:rPr>
              <a:t>entry </a:t>
            </a:r>
            <a:r>
              <a:rPr sz="2000" spc="-6" smtClean="0">
                <a:cs typeface="Calibri"/>
              </a:rPr>
              <a:t>and</a:t>
            </a:r>
            <a:r>
              <a:rPr lang="en-US" sz="2000" spc="-6" dirty="0" smtClean="0">
                <a:cs typeface="Calibri"/>
              </a:rPr>
              <a:t> </a:t>
            </a:r>
            <a:r>
              <a:rPr sz="2000" spc="-12" smtClean="0">
                <a:cs typeface="Calibri"/>
              </a:rPr>
              <a:t>display </a:t>
            </a:r>
            <a:r>
              <a:rPr sz="2000" spc="-12" dirty="0">
                <a:cs typeface="Calibri"/>
              </a:rPr>
              <a:t>transactions </a:t>
            </a:r>
            <a:r>
              <a:rPr sz="2000" spc="-6" dirty="0">
                <a:cs typeface="Calibri"/>
              </a:rPr>
              <a:t>(notification </a:t>
            </a:r>
            <a:r>
              <a:rPr sz="2000" spc="-12" dirty="0">
                <a:cs typeface="Calibri"/>
              </a:rPr>
              <a:t>to </a:t>
            </a:r>
            <a:r>
              <a:rPr sz="2000" spc="-6" dirty="0">
                <a:cs typeface="Calibri"/>
              </a:rPr>
              <a:t>the </a:t>
            </a:r>
            <a:r>
              <a:rPr sz="2000" spc="-12" dirty="0">
                <a:cs typeface="Calibri"/>
              </a:rPr>
              <a:t>user </a:t>
            </a:r>
            <a:r>
              <a:rPr sz="2000" spc="-6" dirty="0">
                <a:cs typeface="Calibri"/>
              </a:rPr>
              <a:t>of </a:t>
            </a:r>
            <a:r>
              <a:rPr sz="2000" spc="-12" dirty="0">
                <a:cs typeface="Calibri"/>
              </a:rPr>
              <a:t>invalid authentication) </a:t>
            </a:r>
            <a:r>
              <a:rPr sz="2000" spc="-6">
                <a:cs typeface="Calibri"/>
              </a:rPr>
              <a:t>will </a:t>
            </a:r>
            <a:r>
              <a:rPr sz="2000" spc="-12" smtClean="0">
                <a:cs typeface="Calibri"/>
              </a:rPr>
              <a:t>be</a:t>
            </a:r>
            <a:r>
              <a:rPr lang="en-US" sz="2000" spc="-12" dirty="0" smtClean="0">
                <a:cs typeface="Calibri"/>
              </a:rPr>
              <a:t> </a:t>
            </a:r>
            <a:r>
              <a:rPr sz="2000" spc="-12" smtClean="0">
                <a:cs typeface="Calibri"/>
              </a:rPr>
              <a:t>tested</a:t>
            </a:r>
            <a:r>
              <a:rPr sz="2000" spc="-12" dirty="0">
                <a:cs typeface="Calibri"/>
              </a:rPr>
              <a:t>.</a:t>
            </a:r>
            <a:endParaRPr sz="2000" dirty="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smtClean="0"/>
              <a:t>Defined as the processing of a large number of transactions through the system in a defined period of time. Done to measure the performance characteristics of the system under peak load conditions.</a:t>
            </a:r>
          </a:p>
          <a:p>
            <a:r>
              <a:rPr lang="en-US" dirty="0" smtClean="0"/>
              <a:t>Stress factors may apply to different aspects of the system, such as input transactions, report lines, internal tables, communications, computer processing capacity, throughput, disk space, I/O, and so on.</a:t>
            </a:r>
          </a:p>
          <a:p>
            <a:r>
              <a:rPr lang="en-US" dirty="0" smtClean="0"/>
              <a:t>Should not begin until the system functions are fully tested and stable. The need for Stress Testing must be identified in the Design Phase and should commence as soon as operationally stable system units are available.</a:t>
            </a:r>
          </a:p>
          <a:p>
            <a:endParaRPr lang="en-US" dirty="0"/>
          </a:p>
        </p:txBody>
      </p:sp>
      <p:sp>
        <p:nvSpPr>
          <p:cNvPr id="2" name="Title 1"/>
          <p:cNvSpPr>
            <a:spLocks noGrp="1"/>
          </p:cNvSpPr>
          <p:nvPr>
            <p:ph type="title"/>
          </p:nvPr>
        </p:nvSpPr>
        <p:spPr/>
        <p:txBody>
          <a:bodyPr/>
          <a:lstStyle/>
          <a:p>
            <a:r>
              <a:rPr lang="en-US" dirty="0" smtClean="0"/>
              <a:t>STRESS/VOLUME TESTING</a:t>
            </a:r>
            <a:br>
              <a:rPr lang="en-US" dirty="0" smtClean="0"/>
            </a:br>
            <a:endParaRPr lang="en-US" dirty="0"/>
          </a:p>
        </p:txBody>
      </p:sp>
      <p:sp>
        <p:nvSpPr>
          <p:cNvPr id="41" name="object 15"/>
          <p:cNvSpPr txBox="1"/>
          <p:nvPr/>
        </p:nvSpPr>
        <p:spPr>
          <a:xfrm>
            <a:off x="3183688"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6407258"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47" name="object 15"/>
          <p:cNvSpPr txBox="1"/>
          <p:nvPr/>
        </p:nvSpPr>
        <p:spPr>
          <a:xfrm>
            <a:off x="4343286"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grpSp>
        <p:nvGrpSpPr>
          <p:cNvPr id="10" name="Group 9"/>
          <p:cNvGrpSpPr/>
          <p:nvPr/>
        </p:nvGrpSpPr>
        <p:grpSpPr>
          <a:xfrm>
            <a:off x="684212" y="5105400"/>
            <a:ext cx="1866414" cy="1290320"/>
            <a:chOff x="684212" y="5105400"/>
            <a:chExt cx="1866414" cy="1290320"/>
          </a:xfrm>
        </p:grpSpPr>
        <p:sp>
          <p:nvSpPr>
            <p:cNvPr id="11" name="object 22"/>
            <p:cNvSpPr/>
            <p:nvPr/>
          </p:nvSpPr>
          <p:spPr>
            <a:xfrm>
              <a:off x="684212" y="5105400"/>
              <a:ext cx="1866414" cy="1290320"/>
            </a:xfrm>
            <a:custGeom>
              <a:avLst/>
              <a:gdLst/>
              <a:ahLst/>
              <a:cxnLst/>
              <a:rect l="l" t="t" r="r" b="b"/>
              <a:pathLst>
                <a:path w="1400175" h="1290320">
                  <a:moveTo>
                    <a:pt x="1048169" y="0"/>
                  </a:moveTo>
                  <a:lnTo>
                    <a:pt x="0" y="862202"/>
                  </a:lnTo>
                  <a:lnTo>
                    <a:pt x="351917" y="1290040"/>
                  </a:lnTo>
                  <a:lnTo>
                    <a:pt x="1400073" y="427862"/>
                  </a:lnTo>
                  <a:lnTo>
                    <a:pt x="1048169" y="0"/>
                  </a:lnTo>
                  <a:close/>
                </a:path>
              </a:pathLst>
            </a:custGeom>
            <a:solidFill>
              <a:srgbClr val="FFFF00"/>
            </a:solidFill>
          </p:spPr>
          <p:txBody>
            <a:bodyPr wrap="square" lIns="0" tIns="0" rIns="0" bIns="0" rtlCol="0"/>
            <a:lstStyle/>
            <a:p>
              <a:endParaRPr dirty="0"/>
            </a:p>
          </p:txBody>
        </p:sp>
        <p:sp>
          <p:nvSpPr>
            <p:cNvPr id="12" name="object 23"/>
            <p:cNvSpPr/>
            <p:nvPr/>
          </p:nvSpPr>
          <p:spPr>
            <a:xfrm>
              <a:off x="989012" y="5410200"/>
              <a:ext cx="1180792" cy="725170"/>
            </a:xfrm>
            <a:custGeom>
              <a:avLst/>
              <a:gdLst/>
              <a:ahLst/>
              <a:cxnLst/>
              <a:rect l="l" t="t" r="r" b="b"/>
              <a:pathLst>
                <a:path w="885825" h="725170">
                  <a:moveTo>
                    <a:pt x="79184" y="515620"/>
                  </a:moveTo>
                  <a:lnTo>
                    <a:pt x="75311" y="515620"/>
                  </a:lnTo>
                  <a:lnTo>
                    <a:pt x="4127" y="574040"/>
                  </a:lnTo>
                  <a:lnTo>
                    <a:pt x="2362" y="576580"/>
                  </a:lnTo>
                  <a:lnTo>
                    <a:pt x="1181" y="577850"/>
                  </a:lnTo>
                  <a:lnTo>
                    <a:pt x="0" y="582930"/>
                  </a:lnTo>
                  <a:lnTo>
                    <a:pt x="927" y="585470"/>
                  </a:lnTo>
                  <a:lnTo>
                    <a:pt x="3390" y="589280"/>
                  </a:lnTo>
                  <a:lnTo>
                    <a:pt x="114947" y="723900"/>
                  </a:lnTo>
                  <a:lnTo>
                    <a:pt x="117449" y="725170"/>
                  </a:lnTo>
                  <a:lnTo>
                    <a:pt x="124701" y="725170"/>
                  </a:lnTo>
                  <a:lnTo>
                    <a:pt x="158502" y="697230"/>
                  </a:lnTo>
                  <a:lnTo>
                    <a:pt x="125349" y="697230"/>
                  </a:lnTo>
                  <a:lnTo>
                    <a:pt x="81584" y="643890"/>
                  </a:lnTo>
                  <a:lnTo>
                    <a:pt x="101476" y="627380"/>
                  </a:lnTo>
                  <a:lnTo>
                    <a:pt x="68440" y="627380"/>
                  </a:lnTo>
                  <a:lnTo>
                    <a:pt x="30060" y="580390"/>
                  </a:lnTo>
                  <a:lnTo>
                    <a:pt x="88836" y="532130"/>
                  </a:lnTo>
                  <a:lnTo>
                    <a:pt x="89268" y="532130"/>
                  </a:lnTo>
                  <a:lnTo>
                    <a:pt x="89509" y="530860"/>
                  </a:lnTo>
                  <a:lnTo>
                    <a:pt x="89750" y="530860"/>
                  </a:lnTo>
                  <a:lnTo>
                    <a:pt x="89763" y="529590"/>
                  </a:lnTo>
                  <a:lnTo>
                    <a:pt x="89535" y="528320"/>
                  </a:lnTo>
                  <a:lnTo>
                    <a:pt x="89306" y="528320"/>
                  </a:lnTo>
                  <a:lnTo>
                    <a:pt x="88861" y="527050"/>
                  </a:lnTo>
                  <a:lnTo>
                    <a:pt x="87541" y="524510"/>
                  </a:lnTo>
                  <a:lnTo>
                    <a:pt x="86639" y="523240"/>
                  </a:lnTo>
                  <a:lnTo>
                    <a:pt x="84251" y="520700"/>
                  </a:lnTo>
                  <a:lnTo>
                    <a:pt x="83096" y="519430"/>
                  </a:lnTo>
                  <a:lnTo>
                    <a:pt x="81013" y="516890"/>
                  </a:lnTo>
                  <a:lnTo>
                    <a:pt x="80060" y="516890"/>
                  </a:lnTo>
                  <a:lnTo>
                    <a:pt x="79184" y="515620"/>
                  </a:lnTo>
                  <a:close/>
                </a:path>
                <a:path w="885825" h="725170">
                  <a:moveTo>
                    <a:pt x="189788" y="647700"/>
                  </a:moveTo>
                  <a:lnTo>
                    <a:pt x="184937" y="647700"/>
                  </a:lnTo>
                  <a:lnTo>
                    <a:pt x="125349" y="697230"/>
                  </a:lnTo>
                  <a:lnTo>
                    <a:pt x="158502" y="697230"/>
                  </a:lnTo>
                  <a:lnTo>
                    <a:pt x="198450" y="664210"/>
                  </a:lnTo>
                  <a:lnTo>
                    <a:pt x="198882" y="662940"/>
                  </a:lnTo>
                  <a:lnTo>
                    <a:pt x="199377" y="661670"/>
                  </a:lnTo>
                  <a:lnTo>
                    <a:pt x="199034" y="659130"/>
                  </a:lnTo>
                  <a:lnTo>
                    <a:pt x="193890" y="651510"/>
                  </a:lnTo>
                  <a:lnTo>
                    <a:pt x="192760" y="650240"/>
                  </a:lnTo>
                  <a:lnTo>
                    <a:pt x="190754" y="648970"/>
                  </a:lnTo>
                  <a:lnTo>
                    <a:pt x="189788" y="647700"/>
                  </a:lnTo>
                  <a:close/>
                </a:path>
                <a:path w="885825" h="725170">
                  <a:moveTo>
                    <a:pt x="222072" y="464820"/>
                  </a:moveTo>
                  <a:lnTo>
                    <a:pt x="217360" y="464820"/>
                  </a:lnTo>
                  <a:lnTo>
                    <a:pt x="214274" y="467360"/>
                  </a:lnTo>
                  <a:lnTo>
                    <a:pt x="212382" y="468630"/>
                  </a:lnTo>
                  <a:lnTo>
                    <a:pt x="210159" y="469900"/>
                  </a:lnTo>
                  <a:lnTo>
                    <a:pt x="208089" y="472440"/>
                  </a:lnTo>
                  <a:lnTo>
                    <a:pt x="206514" y="473710"/>
                  </a:lnTo>
                  <a:lnTo>
                    <a:pt x="205422" y="474980"/>
                  </a:lnTo>
                  <a:lnTo>
                    <a:pt x="204330" y="474980"/>
                  </a:lnTo>
                  <a:lnTo>
                    <a:pt x="203568" y="476250"/>
                  </a:lnTo>
                  <a:lnTo>
                    <a:pt x="203136" y="477520"/>
                  </a:lnTo>
                  <a:lnTo>
                    <a:pt x="202704" y="477520"/>
                  </a:lnTo>
                  <a:lnTo>
                    <a:pt x="202450" y="478790"/>
                  </a:lnTo>
                  <a:lnTo>
                    <a:pt x="202387" y="481330"/>
                  </a:lnTo>
                  <a:lnTo>
                    <a:pt x="210159" y="539750"/>
                  </a:lnTo>
                  <a:lnTo>
                    <a:pt x="135115" y="539750"/>
                  </a:lnTo>
                  <a:lnTo>
                    <a:pt x="207060" y="563880"/>
                  </a:lnTo>
                  <a:lnTo>
                    <a:pt x="216573" y="642620"/>
                  </a:lnTo>
                  <a:lnTo>
                    <a:pt x="216954" y="643890"/>
                  </a:lnTo>
                  <a:lnTo>
                    <a:pt x="218071" y="645160"/>
                  </a:lnTo>
                  <a:lnTo>
                    <a:pt x="222224" y="645160"/>
                  </a:lnTo>
                  <a:lnTo>
                    <a:pt x="225386" y="642620"/>
                  </a:lnTo>
                  <a:lnTo>
                    <a:pt x="227279" y="641350"/>
                  </a:lnTo>
                  <a:lnTo>
                    <a:pt x="231647" y="637540"/>
                  </a:lnTo>
                  <a:lnTo>
                    <a:pt x="233324" y="636270"/>
                  </a:lnTo>
                  <a:lnTo>
                    <a:pt x="235737" y="633730"/>
                  </a:lnTo>
                  <a:lnTo>
                    <a:pt x="236639" y="633730"/>
                  </a:lnTo>
                  <a:lnTo>
                    <a:pt x="237807" y="631190"/>
                  </a:lnTo>
                  <a:lnTo>
                    <a:pt x="238137" y="629920"/>
                  </a:lnTo>
                  <a:lnTo>
                    <a:pt x="238290" y="628650"/>
                  </a:lnTo>
                  <a:lnTo>
                    <a:pt x="238125" y="627380"/>
                  </a:lnTo>
                  <a:lnTo>
                    <a:pt x="229082" y="566420"/>
                  </a:lnTo>
                  <a:lnTo>
                    <a:pt x="306501" y="566420"/>
                  </a:lnTo>
                  <a:lnTo>
                    <a:pt x="232575" y="542290"/>
                  </a:lnTo>
                  <a:lnTo>
                    <a:pt x="223278" y="468630"/>
                  </a:lnTo>
                  <a:lnTo>
                    <a:pt x="223024" y="467360"/>
                  </a:lnTo>
                  <a:lnTo>
                    <a:pt x="222618" y="466090"/>
                  </a:lnTo>
                  <a:lnTo>
                    <a:pt x="222072" y="464820"/>
                  </a:lnTo>
                  <a:close/>
                </a:path>
                <a:path w="885825" h="725170">
                  <a:moveTo>
                    <a:pt x="122859" y="585470"/>
                  </a:moveTo>
                  <a:lnTo>
                    <a:pt x="118935" y="585470"/>
                  </a:lnTo>
                  <a:lnTo>
                    <a:pt x="68440" y="627380"/>
                  </a:lnTo>
                  <a:lnTo>
                    <a:pt x="101476" y="627380"/>
                  </a:lnTo>
                  <a:lnTo>
                    <a:pt x="132080" y="601980"/>
                  </a:lnTo>
                  <a:lnTo>
                    <a:pt x="132524" y="601980"/>
                  </a:lnTo>
                  <a:lnTo>
                    <a:pt x="133083" y="599440"/>
                  </a:lnTo>
                  <a:lnTo>
                    <a:pt x="132816" y="596900"/>
                  </a:lnTo>
                  <a:lnTo>
                    <a:pt x="132410" y="596900"/>
                  </a:lnTo>
                  <a:lnTo>
                    <a:pt x="131076" y="594360"/>
                  </a:lnTo>
                  <a:lnTo>
                    <a:pt x="130175" y="593090"/>
                  </a:lnTo>
                  <a:lnTo>
                    <a:pt x="129044" y="591820"/>
                  </a:lnTo>
                  <a:lnTo>
                    <a:pt x="127850" y="590550"/>
                  </a:lnTo>
                  <a:lnTo>
                    <a:pt x="126733" y="589280"/>
                  </a:lnTo>
                  <a:lnTo>
                    <a:pt x="124663" y="586740"/>
                  </a:lnTo>
                  <a:lnTo>
                    <a:pt x="123710" y="586740"/>
                  </a:lnTo>
                  <a:lnTo>
                    <a:pt x="122859" y="585470"/>
                  </a:lnTo>
                  <a:close/>
                </a:path>
                <a:path w="885825" h="725170">
                  <a:moveTo>
                    <a:pt x="306501" y="566420"/>
                  </a:moveTo>
                  <a:lnTo>
                    <a:pt x="229082" y="566420"/>
                  </a:lnTo>
                  <a:lnTo>
                    <a:pt x="288404" y="586740"/>
                  </a:lnTo>
                  <a:lnTo>
                    <a:pt x="293649" y="586740"/>
                  </a:lnTo>
                  <a:lnTo>
                    <a:pt x="294881" y="585470"/>
                  </a:lnTo>
                  <a:lnTo>
                    <a:pt x="297751" y="582930"/>
                  </a:lnTo>
                  <a:lnTo>
                    <a:pt x="299618" y="581660"/>
                  </a:lnTo>
                  <a:lnTo>
                    <a:pt x="301917" y="580390"/>
                  </a:lnTo>
                  <a:lnTo>
                    <a:pt x="304292" y="577850"/>
                  </a:lnTo>
                  <a:lnTo>
                    <a:pt x="306146" y="576580"/>
                  </a:lnTo>
                  <a:lnTo>
                    <a:pt x="308825" y="574040"/>
                  </a:lnTo>
                  <a:lnTo>
                    <a:pt x="309664" y="572770"/>
                  </a:lnTo>
                  <a:lnTo>
                    <a:pt x="310362" y="570230"/>
                  </a:lnTo>
                  <a:lnTo>
                    <a:pt x="310235" y="568960"/>
                  </a:lnTo>
                  <a:lnTo>
                    <a:pt x="309638" y="568960"/>
                  </a:lnTo>
                  <a:lnTo>
                    <a:pt x="309041" y="567690"/>
                  </a:lnTo>
                  <a:lnTo>
                    <a:pt x="308000" y="567690"/>
                  </a:lnTo>
                  <a:lnTo>
                    <a:pt x="306501" y="566420"/>
                  </a:lnTo>
                  <a:close/>
                </a:path>
                <a:path w="885825" h="725170">
                  <a:moveTo>
                    <a:pt x="350320" y="421640"/>
                  </a:moveTo>
                  <a:lnTo>
                    <a:pt x="306171" y="421640"/>
                  </a:lnTo>
                  <a:lnTo>
                    <a:pt x="313270" y="422910"/>
                  </a:lnTo>
                  <a:lnTo>
                    <a:pt x="316725" y="424180"/>
                  </a:lnTo>
                  <a:lnTo>
                    <a:pt x="320090" y="426720"/>
                  </a:lnTo>
                  <a:lnTo>
                    <a:pt x="323456" y="427990"/>
                  </a:lnTo>
                  <a:lnTo>
                    <a:pt x="326771" y="431800"/>
                  </a:lnTo>
                  <a:lnTo>
                    <a:pt x="330047" y="435610"/>
                  </a:lnTo>
                  <a:lnTo>
                    <a:pt x="336664" y="443230"/>
                  </a:lnTo>
                  <a:lnTo>
                    <a:pt x="322414" y="455930"/>
                  </a:lnTo>
                  <a:lnTo>
                    <a:pt x="316637" y="461010"/>
                  </a:lnTo>
                  <a:lnTo>
                    <a:pt x="311383" y="464820"/>
                  </a:lnTo>
                  <a:lnTo>
                    <a:pt x="306650" y="469900"/>
                  </a:lnTo>
                  <a:lnTo>
                    <a:pt x="288772" y="508000"/>
                  </a:lnTo>
                  <a:lnTo>
                    <a:pt x="291084" y="520700"/>
                  </a:lnTo>
                  <a:lnTo>
                    <a:pt x="322453" y="547370"/>
                  </a:lnTo>
                  <a:lnTo>
                    <a:pt x="333070" y="547370"/>
                  </a:lnTo>
                  <a:lnTo>
                    <a:pt x="366814" y="529590"/>
                  </a:lnTo>
                  <a:lnTo>
                    <a:pt x="370634" y="524510"/>
                  </a:lnTo>
                  <a:lnTo>
                    <a:pt x="339191" y="524510"/>
                  </a:lnTo>
                  <a:lnTo>
                    <a:pt x="327139" y="523240"/>
                  </a:lnTo>
                  <a:lnTo>
                    <a:pt x="311645" y="502920"/>
                  </a:lnTo>
                  <a:lnTo>
                    <a:pt x="311797" y="499110"/>
                  </a:lnTo>
                  <a:lnTo>
                    <a:pt x="331711" y="471170"/>
                  </a:lnTo>
                  <a:lnTo>
                    <a:pt x="347916" y="457200"/>
                  </a:lnTo>
                  <a:lnTo>
                    <a:pt x="379538" y="457200"/>
                  </a:lnTo>
                  <a:lnTo>
                    <a:pt x="350320" y="421640"/>
                  </a:lnTo>
                  <a:close/>
                </a:path>
                <a:path w="885825" h="725170">
                  <a:moveTo>
                    <a:pt x="154914" y="520700"/>
                  </a:moveTo>
                  <a:lnTo>
                    <a:pt x="149313" y="520700"/>
                  </a:lnTo>
                  <a:lnTo>
                    <a:pt x="148120" y="521970"/>
                  </a:lnTo>
                  <a:lnTo>
                    <a:pt x="146685" y="523240"/>
                  </a:lnTo>
                  <a:lnTo>
                    <a:pt x="145249" y="523240"/>
                  </a:lnTo>
                  <a:lnTo>
                    <a:pt x="143421" y="525780"/>
                  </a:lnTo>
                  <a:lnTo>
                    <a:pt x="141198" y="527050"/>
                  </a:lnTo>
                  <a:lnTo>
                    <a:pt x="138747" y="529590"/>
                  </a:lnTo>
                  <a:lnTo>
                    <a:pt x="136829" y="530860"/>
                  </a:lnTo>
                  <a:lnTo>
                    <a:pt x="134099" y="533400"/>
                  </a:lnTo>
                  <a:lnTo>
                    <a:pt x="133261" y="534670"/>
                  </a:lnTo>
                  <a:lnTo>
                    <a:pt x="132613" y="537210"/>
                  </a:lnTo>
                  <a:lnTo>
                    <a:pt x="132778" y="537210"/>
                  </a:lnTo>
                  <a:lnTo>
                    <a:pt x="134048" y="539750"/>
                  </a:lnTo>
                  <a:lnTo>
                    <a:pt x="210159" y="539750"/>
                  </a:lnTo>
                  <a:lnTo>
                    <a:pt x="154914" y="520700"/>
                  </a:lnTo>
                  <a:close/>
                </a:path>
                <a:path w="885825" h="725170">
                  <a:moveTo>
                    <a:pt x="379538" y="457200"/>
                  </a:moveTo>
                  <a:lnTo>
                    <a:pt x="347916" y="457200"/>
                  </a:lnTo>
                  <a:lnTo>
                    <a:pt x="365975" y="478790"/>
                  </a:lnTo>
                  <a:lnTo>
                    <a:pt x="365582" y="488950"/>
                  </a:lnTo>
                  <a:lnTo>
                    <a:pt x="364299" y="495300"/>
                  </a:lnTo>
                  <a:lnTo>
                    <a:pt x="359956" y="508000"/>
                  </a:lnTo>
                  <a:lnTo>
                    <a:pt x="356387" y="513080"/>
                  </a:lnTo>
                  <a:lnTo>
                    <a:pt x="351396" y="516890"/>
                  </a:lnTo>
                  <a:lnTo>
                    <a:pt x="345274" y="521970"/>
                  </a:lnTo>
                  <a:lnTo>
                    <a:pt x="339191" y="524510"/>
                  </a:lnTo>
                  <a:lnTo>
                    <a:pt x="370634" y="524510"/>
                  </a:lnTo>
                  <a:lnTo>
                    <a:pt x="371589" y="523240"/>
                  </a:lnTo>
                  <a:lnTo>
                    <a:pt x="378294" y="508000"/>
                  </a:lnTo>
                  <a:lnTo>
                    <a:pt x="380238" y="500380"/>
                  </a:lnTo>
                  <a:lnTo>
                    <a:pt x="380796" y="492760"/>
                  </a:lnTo>
                  <a:lnTo>
                    <a:pt x="406171" y="492760"/>
                  </a:lnTo>
                  <a:lnTo>
                    <a:pt x="406641" y="491490"/>
                  </a:lnTo>
                  <a:lnTo>
                    <a:pt x="406374" y="490220"/>
                  </a:lnTo>
                  <a:lnTo>
                    <a:pt x="405625" y="488950"/>
                  </a:lnTo>
                  <a:lnTo>
                    <a:pt x="379538" y="457200"/>
                  </a:lnTo>
                  <a:close/>
                </a:path>
                <a:path w="885825" h="725170">
                  <a:moveTo>
                    <a:pt x="406171" y="492760"/>
                  </a:moveTo>
                  <a:lnTo>
                    <a:pt x="380796" y="492760"/>
                  </a:lnTo>
                  <a:lnTo>
                    <a:pt x="389305" y="502920"/>
                  </a:lnTo>
                  <a:lnTo>
                    <a:pt x="390055" y="502920"/>
                  </a:lnTo>
                  <a:lnTo>
                    <a:pt x="390893" y="504190"/>
                  </a:lnTo>
                  <a:lnTo>
                    <a:pt x="393865" y="504190"/>
                  </a:lnTo>
                  <a:lnTo>
                    <a:pt x="396621" y="501650"/>
                  </a:lnTo>
                  <a:lnTo>
                    <a:pt x="400304" y="499110"/>
                  </a:lnTo>
                  <a:lnTo>
                    <a:pt x="402361" y="497840"/>
                  </a:lnTo>
                  <a:lnTo>
                    <a:pt x="403847" y="496570"/>
                  </a:lnTo>
                  <a:lnTo>
                    <a:pt x="405612" y="494030"/>
                  </a:lnTo>
                  <a:lnTo>
                    <a:pt x="406171" y="492760"/>
                  </a:lnTo>
                  <a:close/>
                </a:path>
                <a:path w="885825" h="725170">
                  <a:moveTo>
                    <a:pt x="309270" y="397510"/>
                  </a:moveTo>
                  <a:lnTo>
                    <a:pt x="303022" y="398780"/>
                  </a:lnTo>
                  <a:lnTo>
                    <a:pt x="289826" y="403860"/>
                  </a:lnTo>
                  <a:lnTo>
                    <a:pt x="282816" y="407670"/>
                  </a:lnTo>
                  <a:lnTo>
                    <a:pt x="275386" y="414020"/>
                  </a:lnTo>
                  <a:lnTo>
                    <a:pt x="271399" y="416560"/>
                  </a:lnTo>
                  <a:lnTo>
                    <a:pt x="267754" y="420370"/>
                  </a:lnTo>
                  <a:lnTo>
                    <a:pt x="258292" y="433070"/>
                  </a:lnTo>
                  <a:lnTo>
                    <a:pt x="253530" y="440690"/>
                  </a:lnTo>
                  <a:lnTo>
                    <a:pt x="251625" y="443230"/>
                  </a:lnTo>
                  <a:lnTo>
                    <a:pt x="248767" y="450850"/>
                  </a:lnTo>
                  <a:lnTo>
                    <a:pt x="247954" y="453390"/>
                  </a:lnTo>
                  <a:lnTo>
                    <a:pt x="247522" y="457200"/>
                  </a:lnTo>
                  <a:lnTo>
                    <a:pt x="247738" y="458470"/>
                  </a:lnTo>
                  <a:lnTo>
                    <a:pt x="249021" y="461010"/>
                  </a:lnTo>
                  <a:lnTo>
                    <a:pt x="250139" y="462280"/>
                  </a:lnTo>
                  <a:lnTo>
                    <a:pt x="252653" y="466090"/>
                  </a:lnTo>
                  <a:lnTo>
                    <a:pt x="253606" y="467360"/>
                  </a:lnTo>
                  <a:lnTo>
                    <a:pt x="254546" y="467360"/>
                  </a:lnTo>
                  <a:lnTo>
                    <a:pt x="255485" y="468630"/>
                  </a:lnTo>
                  <a:lnTo>
                    <a:pt x="256374" y="468630"/>
                  </a:lnTo>
                  <a:lnTo>
                    <a:pt x="257225" y="469900"/>
                  </a:lnTo>
                  <a:lnTo>
                    <a:pt x="260946" y="469900"/>
                  </a:lnTo>
                  <a:lnTo>
                    <a:pt x="262470" y="468630"/>
                  </a:lnTo>
                  <a:lnTo>
                    <a:pt x="265341" y="461010"/>
                  </a:lnTo>
                  <a:lnTo>
                    <a:pt x="266674" y="458470"/>
                  </a:lnTo>
                  <a:lnTo>
                    <a:pt x="290690" y="426720"/>
                  </a:lnTo>
                  <a:lnTo>
                    <a:pt x="302475" y="421640"/>
                  </a:lnTo>
                  <a:lnTo>
                    <a:pt x="350320" y="421640"/>
                  </a:lnTo>
                  <a:lnTo>
                    <a:pt x="348234" y="419100"/>
                  </a:lnTo>
                  <a:lnTo>
                    <a:pt x="342938" y="412750"/>
                  </a:lnTo>
                  <a:lnTo>
                    <a:pt x="337578" y="407670"/>
                  </a:lnTo>
                  <a:lnTo>
                    <a:pt x="326732" y="400050"/>
                  </a:lnTo>
                  <a:lnTo>
                    <a:pt x="321068" y="398780"/>
                  </a:lnTo>
                  <a:lnTo>
                    <a:pt x="309270" y="397510"/>
                  </a:lnTo>
                  <a:close/>
                </a:path>
                <a:path w="885825" h="725170">
                  <a:moveTo>
                    <a:pt x="220713" y="463550"/>
                  </a:moveTo>
                  <a:lnTo>
                    <a:pt x="218643" y="464820"/>
                  </a:lnTo>
                  <a:lnTo>
                    <a:pt x="221513" y="464820"/>
                  </a:lnTo>
                  <a:lnTo>
                    <a:pt x="220713" y="463550"/>
                  </a:lnTo>
                  <a:close/>
                </a:path>
                <a:path w="885825" h="725170">
                  <a:moveTo>
                    <a:pt x="372122" y="341630"/>
                  </a:moveTo>
                  <a:lnTo>
                    <a:pt x="366737" y="341630"/>
                  </a:lnTo>
                  <a:lnTo>
                    <a:pt x="364324" y="344170"/>
                  </a:lnTo>
                  <a:lnTo>
                    <a:pt x="362877" y="344170"/>
                  </a:lnTo>
                  <a:lnTo>
                    <a:pt x="361200" y="345440"/>
                  </a:lnTo>
                  <a:lnTo>
                    <a:pt x="359435" y="347980"/>
                  </a:lnTo>
                  <a:lnTo>
                    <a:pt x="358063" y="349250"/>
                  </a:lnTo>
                  <a:lnTo>
                    <a:pt x="356108" y="350520"/>
                  </a:lnTo>
                  <a:lnTo>
                    <a:pt x="355409" y="351790"/>
                  </a:lnTo>
                  <a:lnTo>
                    <a:pt x="355003" y="353060"/>
                  </a:lnTo>
                  <a:lnTo>
                    <a:pt x="354596" y="353060"/>
                  </a:lnTo>
                  <a:lnTo>
                    <a:pt x="354457" y="354330"/>
                  </a:lnTo>
                  <a:lnTo>
                    <a:pt x="354685" y="355600"/>
                  </a:lnTo>
                  <a:lnTo>
                    <a:pt x="355003" y="355600"/>
                  </a:lnTo>
                  <a:lnTo>
                    <a:pt x="440588" y="459740"/>
                  </a:lnTo>
                  <a:lnTo>
                    <a:pt x="441096" y="461010"/>
                  </a:lnTo>
                  <a:lnTo>
                    <a:pt x="445643" y="461010"/>
                  </a:lnTo>
                  <a:lnTo>
                    <a:pt x="448157" y="459740"/>
                  </a:lnTo>
                  <a:lnTo>
                    <a:pt x="449516" y="458470"/>
                  </a:lnTo>
                  <a:lnTo>
                    <a:pt x="451104" y="457200"/>
                  </a:lnTo>
                  <a:lnTo>
                    <a:pt x="452945" y="455930"/>
                  </a:lnTo>
                  <a:lnTo>
                    <a:pt x="454863" y="454660"/>
                  </a:lnTo>
                  <a:lnTo>
                    <a:pt x="456374" y="453390"/>
                  </a:lnTo>
                  <a:lnTo>
                    <a:pt x="458571" y="450850"/>
                  </a:lnTo>
                  <a:lnTo>
                    <a:pt x="459333" y="449580"/>
                  </a:lnTo>
                  <a:lnTo>
                    <a:pt x="460209" y="448310"/>
                  </a:lnTo>
                  <a:lnTo>
                    <a:pt x="460336" y="445770"/>
                  </a:lnTo>
                  <a:lnTo>
                    <a:pt x="460057" y="445770"/>
                  </a:lnTo>
                  <a:lnTo>
                    <a:pt x="459562" y="444500"/>
                  </a:lnTo>
                  <a:lnTo>
                    <a:pt x="400088" y="372110"/>
                  </a:lnTo>
                  <a:lnTo>
                    <a:pt x="400152" y="364490"/>
                  </a:lnTo>
                  <a:lnTo>
                    <a:pt x="400554" y="356870"/>
                  </a:lnTo>
                  <a:lnTo>
                    <a:pt x="383882" y="356870"/>
                  </a:lnTo>
                  <a:lnTo>
                    <a:pt x="372122" y="341630"/>
                  </a:lnTo>
                  <a:close/>
                </a:path>
                <a:path w="885825" h="725170">
                  <a:moveTo>
                    <a:pt x="472595" y="323850"/>
                  </a:moveTo>
                  <a:lnTo>
                    <a:pt x="429742" y="323850"/>
                  </a:lnTo>
                  <a:lnTo>
                    <a:pt x="441223" y="327660"/>
                  </a:lnTo>
                  <a:lnTo>
                    <a:pt x="448830" y="334010"/>
                  </a:lnTo>
                  <a:lnTo>
                    <a:pt x="452526" y="337820"/>
                  </a:lnTo>
                  <a:lnTo>
                    <a:pt x="456120" y="341630"/>
                  </a:lnTo>
                  <a:lnTo>
                    <a:pt x="508342" y="405130"/>
                  </a:lnTo>
                  <a:lnTo>
                    <a:pt x="508901" y="406400"/>
                  </a:lnTo>
                  <a:lnTo>
                    <a:pt x="511898" y="406400"/>
                  </a:lnTo>
                  <a:lnTo>
                    <a:pt x="512889" y="405130"/>
                  </a:lnTo>
                  <a:lnTo>
                    <a:pt x="514070" y="405130"/>
                  </a:lnTo>
                  <a:lnTo>
                    <a:pt x="516851" y="403860"/>
                  </a:lnTo>
                  <a:lnTo>
                    <a:pt x="518426" y="402590"/>
                  </a:lnTo>
                  <a:lnTo>
                    <a:pt x="520192" y="400050"/>
                  </a:lnTo>
                  <a:lnTo>
                    <a:pt x="522033" y="398780"/>
                  </a:lnTo>
                  <a:lnTo>
                    <a:pt x="523494" y="397510"/>
                  </a:lnTo>
                  <a:lnTo>
                    <a:pt x="525703" y="394970"/>
                  </a:lnTo>
                  <a:lnTo>
                    <a:pt x="526491" y="394970"/>
                  </a:lnTo>
                  <a:lnTo>
                    <a:pt x="527443" y="392430"/>
                  </a:lnTo>
                  <a:lnTo>
                    <a:pt x="527659" y="392430"/>
                  </a:lnTo>
                  <a:lnTo>
                    <a:pt x="527570" y="389890"/>
                  </a:lnTo>
                  <a:lnTo>
                    <a:pt x="527304" y="389890"/>
                  </a:lnTo>
                  <a:lnTo>
                    <a:pt x="472595" y="323850"/>
                  </a:lnTo>
                  <a:close/>
                </a:path>
                <a:path w="885825" h="725170">
                  <a:moveTo>
                    <a:pt x="435267" y="298450"/>
                  </a:moveTo>
                  <a:lnTo>
                    <a:pt x="423113" y="298450"/>
                  </a:lnTo>
                  <a:lnTo>
                    <a:pt x="418947" y="299720"/>
                  </a:lnTo>
                  <a:lnTo>
                    <a:pt x="389064" y="327660"/>
                  </a:lnTo>
                  <a:lnTo>
                    <a:pt x="383882" y="356870"/>
                  </a:lnTo>
                  <a:lnTo>
                    <a:pt x="400554" y="356870"/>
                  </a:lnTo>
                  <a:lnTo>
                    <a:pt x="401295" y="350520"/>
                  </a:lnTo>
                  <a:lnTo>
                    <a:pt x="402374" y="345440"/>
                  </a:lnTo>
                  <a:lnTo>
                    <a:pt x="404050" y="339090"/>
                  </a:lnTo>
                  <a:lnTo>
                    <a:pt x="407073" y="332740"/>
                  </a:lnTo>
                  <a:lnTo>
                    <a:pt x="411441" y="330200"/>
                  </a:lnTo>
                  <a:lnTo>
                    <a:pt x="414959" y="326390"/>
                  </a:lnTo>
                  <a:lnTo>
                    <a:pt x="422275" y="323850"/>
                  </a:lnTo>
                  <a:lnTo>
                    <a:pt x="472595" y="323850"/>
                  </a:lnTo>
                  <a:lnTo>
                    <a:pt x="467334" y="317500"/>
                  </a:lnTo>
                  <a:lnTo>
                    <a:pt x="467439" y="308610"/>
                  </a:lnTo>
                  <a:lnTo>
                    <a:pt x="467780" y="303530"/>
                  </a:lnTo>
                  <a:lnTo>
                    <a:pt x="450608" y="303530"/>
                  </a:lnTo>
                  <a:lnTo>
                    <a:pt x="435267" y="298450"/>
                  </a:lnTo>
                  <a:close/>
                </a:path>
                <a:path w="885825" h="725170">
                  <a:moveTo>
                    <a:pt x="539642" y="267970"/>
                  </a:moveTo>
                  <a:lnTo>
                    <a:pt x="497103" y="267970"/>
                  </a:lnTo>
                  <a:lnTo>
                    <a:pt x="504761" y="270510"/>
                  </a:lnTo>
                  <a:lnTo>
                    <a:pt x="515988" y="278130"/>
                  </a:lnTo>
                  <a:lnTo>
                    <a:pt x="519658" y="281940"/>
                  </a:lnTo>
                  <a:lnTo>
                    <a:pt x="523252" y="287020"/>
                  </a:lnTo>
                  <a:lnTo>
                    <a:pt x="575462" y="350520"/>
                  </a:lnTo>
                  <a:lnTo>
                    <a:pt x="580123" y="350520"/>
                  </a:lnTo>
                  <a:lnTo>
                    <a:pt x="582650" y="349250"/>
                  </a:lnTo>
                  <a:lnTo>
                    <a:pt x="583996" y="347980"/>
                  </a:lnTo>
                  <a:lnTo>
                    <a:pt x="585635" y="346710"/>
                  </a:lnTo>
                  <a:lnTo>
                    <a:pt x="593826" y="339090"/>
                  </a:lnTo>
                  <a:lnTo>
                    <a:pt x="594702" y="337820"/>
                  </a:lnTo>
                  <a:lnTo>
                    <a:pt x="594817" y="335280"/>
                  </a:lnTo>
                  <a:lnTo>
                    <a:pt x="594550" y="334010"/>
                  </a:lnTo>
                  <a:lnTo>
                    <a:pt x="594042" y="334010"/>
                  </a:lnTo>
                  <a:lnTo>
                    <a:pt x="539642" y="267970"/>
                  </a:lnTo>
                  <a:close/>
                </a:path>
                <a:path w="885825" h="725170">
                  <a:moveTo>
                    <a:pt x="667816" y="346710"/>
                  </a:moveTo>
                  <a:lnTo>
                    <a:pt x="663740" y="346710"/>
                  </a:lnTo>
                  <a:lnTo>
                    <a:pt x="665035" y="347980"/>
                  </a:lnTo>
                  <a:lnTo>
                    <a:pt x="666826" y="347980"/>
                  </a:lnTo>
                  <a:lnTo>
                    <a:pt x="667816" y="346710"/>
                  </a:lnTo>
                  <a:close/>
                </a:path>
                <a:path w="885825" h="725170">
                  <a:moveTo>
                    <a:pt x="560489" y="187960"/>
                  </a:moveTo>
                  <a:lnTo>
                    <a:pt x="553275" y="187960"/>
                  </a:lnTo>
                  <a:lnTo>
                    <a:pt x="552157" y="189230"/>
                  </a:lnTo>
                  <a:lnTo>
                    <a:pt x="550786" y="190500"/>
                  </a:lnTo>
                  <a:lnTo>
                    <a:pt x="549173" y="191770"/>
                  </a:lnTo>
                  <a:lnTo>
                    <a:pt x="547636" y="193040"/>
                  </a:lnTo>
                  <a:lnTo>
                    <a:pt x="545401" y="194310"/>
                  </a:lnTo>
                  <a:lnTo>
                    <a:pt x="544423" y="195580"/>
                  </a:lnTo>
                  <a:lnTo>
                    <a:pt x="543725" y="196850"/>
                  </a:lnTo>
                  <a:lnTo>
                    <a:pt x="543280" y="198120"/>
                  </a:lnTo>
                  <a:lnTo>
                    <a:pt x="542848" y="198120"/>
                  </a:lnTo>
                  <a:lnTo>
                    <a:pt x="542683" y="199390"/>
                  </a:lnTo>
                  <a:lnTo>
                    <a:pt x="542925" y="200660"/>
                  </a:lnTo>
                  <a:lnTo>
                    <a:pt x="543255" y="200660"/>
                  </a:lnTo>
                  <a:lnTo>
                    <a:pt x="543826" y="201930"/>
                  </a:lnTo>
                  <a:lnTo>
                    <a:pt x="663168" y="346710"/>
                  </a:lnTo>
                  <a:lnTo>
                    <a:pt x="668972" y="346710"/>
                  </a:lnTo>
                  <a:lnTo>
                    <a:pt x="671677" y="345440"/>
                  </a:lnTo>
                  <a:lnTo>
                    <a:pt x="673277" y="344170"/>
                  </a:lnTo>
                  <a:lnTo>
                    <a:pt x="675119" y="341630"/>
                  </a:lnTo>
                  <a:lnTo>
                    <a:pt x="677037" y="340360"/>
                  </a:lnTo>
                  <a:lnTo>
                    <a:pt x="678535" y="339090"/>
                  </a:lnTo>
                  <a:lnTo>
                    <a:pt x="680745" y="336550"/>
                  </a:lnTo>
                  <a:lnTo>
                    <a:pt x="681507" y="335280"/>
                  </a:lnTo>
                  <a:lnTo>
                    <a:pt x="681951" y="335280"/>
                  </a:lnTo>
                  <a:lnTo>
                    <a:pt x="682383" y="334010"/>
                  </a:lnTo>
                  <a:lnTo>
                    <a:pt x="682561" y="332740"/>
                  </a:lnTo>
                  <a:lnTo>
                    <a:pt x="682421" y="331470"/>
                  </a:lnTo>
                  <a:lnTo>
                    <a:pt x="682129" y="331470"/>
                  </a:lnTo>
                  <a:lnTo>
                    <a:pt x="681634" y="330200"/>
                  </a:lnTo>
                  <a:lnTo>
                    <a:pt x="639089" y="279400"/>
                  </a:lnTo>
                  <a:lnTo>
                    <a:pt x="660590" y="279400"/>
                  </a:lnTo>
                  <a:lnTo>
                    <a:pt x="664146" y="278130"/>
                  </a:lnTo>
                  <a:lnTo>
                    <a:pt x="667715" y="278130"/>
                  </a:lnTo>
                  <a:lnTo>
                    <a:pt x="671042" y="276860"/>
                  </a:lnTo>
                  <a:lnTo>
                    <a:pt x="677265" y="273050"/>
                  </a:lnTo>
                  <a:lnTo>
                    <a:pt x="680351" y="271780"/>
                  </a:lnTo>
                  <a:lnTo>
                    <a:pt x="683425" y="269240"/>
                  </a:lnTo>
                  <a:lnTo>
                    <a:pt x="688464" y="264160"/>
                  </a:lnTo>
                  <a:lnTo>
                    <a:pt x="690623" y="261620"/>
                  </a:lnTo>
                  <a:lnTo>
                    <a:pt x="643485" y="261620"/>
                  </a:lnTo>
                  <a:lnTo>
                    <a:pt x="637033" y="260350"/>
                  </a:lnTo>
                  <a:lnTo>
                    <a:pt x="630022" y="260350"/>
                  </a:lnTo>
                  <a:lnTo>
                    <a:pt x="622452" y="259080"/>
                  </a:lnTo>
                  <a:lnTo>
                    <a:pt x="588606" y="217170"/>
                  </a:lnTo>
                  <a:lnTo>
                    <a:pt x="588518" y="210820"/>
                  </a:lnTo>
                  <a:lnTo>
                    <a:pt x="588772" y="205740"/>
                  </a:lnTo>
                  <a:lnTo>
                    <a:pt x="589278" y="201930"/>
                  </a:lnTo>
                  <a:lnTo>
                    <a:pt x="571931" y="201930"/>
                  </a:lnTo>
                  <a:lnTo>
                    <a:pt x="560489" y="187960"/>
                  </a:lnTo>
                  <a:close/>
                </a:path>
                <a:path w="885825" h="725170">
                  <a:moveTo>
                    <a:pt x="501523" y="242570"/>
                  </a:moveTo>
                  <a:lnTo>
                    <a:pt x="495287" y="242570"/>
                  </a:lnTo>
                  <a:lnTo>
                    <a:pt x="482409" y="245110"/>
                  </a:lnTo>
                  <a:lnTo>
                    <a:pt x="461860" y="262890"/>
                  </a:lnTo>
                  <a:lnTo>
                    <a:pt x="459740" y="265430"/>
                  </a:lnTo>
                  <a:lnTo>
                    <a:pt x="450608" y="303530"/>
                  </a:lnTo>
                  <a:lnTo>
                    <a:pt x="467780" y="303530"/>
                  </a:lnTo>
                  <a:lnTo>
                    <a:pt x="467866" y="302260"/>
                  </a:lnTo>
                  <a:lnTo>
                    <a:pt x="468615" y="295910"/>
                  </a:lnTo>
                  <a:lnTo>
                    <a:pt x="493318" y="267970"/>
                  </a:lnTo>
                  <a:lnTo>
                    <a:pt x="539642" y="267970"/>
                  </a:lnTo>
                  <a:lnTo>
                    <a:pt x="535457" y="262890"/>
                  </a:lnTo>
                  <a:lnTo>
                    <a:pt x="530313" y="257810"/>
                  </a:lnTo>
                  <a:lnTo>
                    <a:pt x="524802" y="254000"/>
                  </a:lnTo>
                  <a:lnTo>
                    <a:pt x="519303" y="248920"/>
                  </a:lnTo>
                  <a:lnTo>
                    <a:pt x="513537" y="246380"/>
                  </a:lnTo>
                  <a:lnTo>
                    <a:pt x="501523" y="242570"/>
                  </a:lnTo>
                  <a:close/>
                </a:path>
                <a:path w="885825" h="725170">
                  <a:moveTo>
                    <a:pt x="671849" y="165100"/>
                  </a:moveTo>
                  <a:lnTo>
                    <a:pt x="628421" y="165100"/>
                  </a:lnTo>
                  <a:lnTo>
                    <a:pt x="638657" y="170180"/>
                  </a:lnTo>
                  <a:lnTo>
                    <a:pt x="643648" y="172720"/>
                  </a:lnTo>
                  <a:lnTo>
                    <a:pt x="669772" y="201930"/>
                  </a:lnTo>
                  <a:lnTo>
                    <a:pt x="679615" y="229870"/>
                  </a:lnTo>
                  <a:lnTo>
                    <a:pt x="679361" y="234950"/>
                  </a:lnTo>
                  <a:lnTo>
                    <a:pt x="649376" y="261620"/>
                  </a:lnTo>
                  <a:lnTo>
                    <a:pt x="690623" y="261620"/>
                  </a:lnTo>
                  <a:lnTo>
                    <a:pt x="704126" y="233680"/>
                  </a:lnTo>
                  <a:lnTo>
                    <a:pt x="703795" y="226060"/>
                  </a:lnTo>
                  <a:lnTo>
                    <a:pt x="690073" y="186690"/>
                  </a:lnTo>
                  <a:lnTo>
                    <a:pt x="675507" y="168910"/>
                  </a:lnTo>
                  <a:lnTo>
                    <a:pt x="671849" y="165100"/>
                  </a:lnTo>
                  <a:close/>
                </a:path>
                <a:path w="885825" h="725170">
                  <a:moveTo>
                    <a:pt x="644067" y="33020"/>
                  </a:moveTo>
                  <a:lnTo>
                    <a:pt x="639991" y="33020"/>
                  </a:lnTo>
                  <a:lnTo>
                    <a:pt x="638848" y="34290"/>
                  </a:lnTo>
                  <a:lnTo>
                    <a:pt x="637501" y="35560"/>
                  </a:lnTo>
                  <a:lnTo>
                    <a:pt x="636143" y="35560"/>
                  </a:lnTo>
                  <a:lnTo>
                    <a:pt x="632599" y="38100"/>
                  </a:lnTo>
                  <a:lnTo>
                    <a:pt x="630758" y="40640"/>
                  </a:lnTo>
                  <a:lnTo>
                    <a:pt x="629285" y="41910"/>
                  </a:lnTo>
                  <a:lnTo>
                    <a:pt x="627087" y="43180"/>
                  </a:lnTo>
                  <a:lnTo>
                    <a:pt x="626300" y="44450"/>
                  </a:lnTo>
                  <a:lnTo>
                    <a:pt x="625348" y="46990"/>
                  </a:lnTo>
                  <a:lnTo>
                    <a:pt x="625170" y="46990"/>
                  </a:lnTo>
                  <a:lnTo>
                    <a:pt x="625386" y="48260"/>
                  </a:lnTo>
                  <a:lnTo>
                    <a:pt x="625690" y="49530"/>
                  </a:lnTo>
                  <a:lnTo>
                    <a:pt x="626198" y="49530"/>
                  </a:lnTo>
                  <a:lnTo>
                    <a:pt x="752500" y="203200"/>
                  </a:lnTo>
                  <a:lnTo>
                    <a:pt x="753008" y="204470"/>
                  </a:lnTo>
                  <a:lnTo>
                    <a:pt x="757555" y="204470"/>
                  </a:lnTo>
                  <a:lnTo>
                    <a:pt x="760069" y="203200"/>
                  </a:lnTo>
                  <a:lnTo>
                    <a:pt x="761428" y="201930"/>
                  </a:lnTo>
                  <a:lnTo>
                    <a:pt x="763016" y="200660"/>
                  </a:lnTo>
                  <a:lnTo>
                    <a:pt x="764857" y="199390"/>
                  </a:lnTo>
                  <a:lnTo>
                    <a:pt x="766775" y="198120"/>
                  </a:lnTo>
                  <a:lnTo>
                    <a:pt x="768286" y="196850"/>
                  </a:lnTo>
                  <a:lnTo>
                    <a:pt x="770483" y="194310"/>
                  </a:lnTo>
                  <a:lnTo>
                    <a:pt x="771245" y="193040"/>
                  </a:lnTo>
                  <a:lnTo>
                    <a:pt x="772121" y="191770"/>
                  </a:lnTo>
                  <a:lnTo>
                    <a:pt x="772248" y="189230"/>
                  </a:lnTo>
                  <a:lnTo>
                    <a:pt x="771969" y="189230"/>
                  </a:lnTo>
                  <a:lnTo>
                    <a:pt x="771461" y="187960"/>
                  </a:lnTo>
                  <a:lnTo>
                    <a:pt x="644652" y="34290"/>
                  </a:lnTo>
                  <a:lnTo>
                    <a:pt x="644067" y="33020"/>
                  </a:lnTo>
                  <a:close/>
                </a:path>
                <a:path w="885825" h="725170">
                  <a:moveTo>
                    <a:pt x="631075" y="139700"/>
                  </a:moveTo>
                  <a:lnTo>
                    <a:pt x="623493" y="139700"/>
                  </a:lnTo>
                  <a:lnTo>
                    <a:pt x="615810" y="140970"/>
                  </a:lnTo>
                  <a:lnTo>
                    <a:pt x="584187" y="162560"/>
                  </a:lnTo>
                  <a:lnTo>
                    <a:pt x="581748" y="165100"/>
                  </a:lnTo>
                  <a:lnTo>
                    <a:pt x="571931" y="201930"/>
                  </a:lnTo>
                  <a:lnTo>
                    <a:pt x="589278" y="201930"/>
                  </a:lnTo>
                  <a:lnTo>
                    <a:pt x="589953" y="196850"/>
                  </a:lnTo>
                  <a:lnTo>
                    <a:pt x="590829" y="191770"/>
                  </a:lnTo>
                  <a:lnTo>
                    <a:pt x="592010" y="187960"/>
                  </a:lnTo>
                  <a:lnTo>
                    <a:pt x="593178" y="185420"/>
                  </a:lnTo>
                  <a:lnTo>
                    <a:pt x="594664" y="181610"/>
                  </a:lnTo>
                  <a:lnTo>
                    <a:pt x="598246" y="176530"/>
                  </a:lnTo>
                  <a:lnTo>
                    <a:pt x="600379" y="173990"/>
                  </a:lnTo>
                  <a:lnTo>
                    <a:pt x="607771" y="167640"/>
                  </a:lnTo>
                  <a:lnTo>
                    <a:pt x="612851" y="165100"/>
                  </a:lnTo>
                  <a:lnTo>
                    <a:pt x="671849" y="165100"/>
                  </a:lnTo>
                  <a:lnTo>
                    <a:pt x="670629" y="163830"/>
                  </a:lnTo>
                  <a:lnTo>
                    <a:pt x="665590" y="158750"/>
                  </a:lnTo>
                  <a:lnTo>
                    <a:pt x="660387" y="153670"/>
                  </a:lnTo>
                  <a:lnTo>
                    <a:pt x="653338" y="148590"/>
                  </a:lnTo>
                  <a:lnTo>
                    <a:pt x="646061" y="144780"/>
                  </a:lnTo>
                  <a:lnTo>
                    <a:pt x="631075" y="139700"/>
                  </a:lnTo>
                  <a:close/>
                </a:path>
                <a:path w="885825" h="725170">
                  <a:moveTo>
                    <a:pt x="559333" y="186690"/>
                  </a:moveTo>
                  <a:lnTo>
                    <a:pt x="555447" y="186690"/>
                  </a:lnTo>
                  <a:lnTo>
                    <a:pt x="554405" y="187960"/>
                  </a:lnTo>
                  <a:lnTo>
                    <a:pt x="559930" y="187960"/>
                  </a:lnTo>
                  <a:lnTo>
                    <a:pt x="559333" y="186690"/>
                  </a:lnTo>
                  <a:close/>
                </a:path>
                <a:path w="885825" h="725170">
                  <a:moveTo>
                    <a:pt x="799452" y="0"/>
                  </a:moveTo>
                  <a:lnTo>
                    <a:pt x="791870" y="0"/>
                  </a:lnTo>
                  <a:lnTo>
                    <a:pt x="784021" y="2540"/>
                  </a:lnTo>
                  <a:lnTo>
                    <a:pt x="778109" y="3810"/>
                  </a:lnTo>
                  <a:lnTo>
                    <a:pt x="772144" y="7620"/>
                  </a:lnTo>
                  <a:lnTo>
                    <a:pt x="766126" y="10160"/>
                  </a:lnTo>
                  <a:lnTo>
                    <a:pt x="760056" y="15240"/>
                  </a:lnTo>
                  <a:lnTo>
                    <a:pt x="736688" y="52070"/>
                  </a:lnTo>
                  <a:lnTo>
                    <a:pt x="736422" y="60960"/>
                  </a:lnTo>
                  <a:lnTo>
                    <a:pt x="736579" y="67310"/>
                  </a:lnTo>
                  <a:lnTo>
                    <a:pt x="752456" y="106680"/>
                  </a:lnTo>
                  <a:lnTo>
                    <a:pt x="757580" y="113030"/>
                  </a:lnTo>
                  <a:lnTo>
                    <a:pt x="763381" y="120650"/>
                  </a:lnTo>
                  <a:lnTo>
                    <a:pt x="769242" y="125730"/>
                  </a:lnTo>
                  <a:lnTo>
                    <a:pt x="781151" y="135890"/>
                  </a:lnTo>
                  <a:lnTo>
                    <a:pt x="787180" y="138430"/>
                  </a:lnTo>
                  <a:lnTo>
                    <a:pt x="793248" y="142240"/>
                  </a:lnTo>
                  <a:lnTo>
                    <a:pt x="805497" y="144780"/>
                  </a:lnTo>
                  <a:lnTo>
                    <a:pt x="813714" y="146050"/>
                  </a:lnTo>
                  <a:lnTo>
                    <a:pt x="821994" y="144780"/>
                  </a:lnTo>
                  <a:lnTo>
                    <a:pt x="830338" y="142240"/>
                  </a:lnTo>
                  <a:lnTo>
                    <a:pt x="836620" y="139700"/>
                  </a:lnTo>
                  <a:lnTo>
                    <a:pt x="849269" y="132080"/>
                  </a:lnTo>
                  <a:lnTo>
                    <a:pt x="855637" y="127000"/>
                  </a:lnTo>
                  <a:lnTo>
                    <a:pt x="860539" y="123190"/>
                  </a:lnTo>
                  <a:lnTo>
                    <a:pt x="815390" y="123190"/>
                  </a:lnTo>
                  <a:lnTo>
                    <a:pt x="804583" y="120650"/>
                  </a:lnTo>
                  <a:lnTo>
                    <a:pt x="799414" y="118110"/>
                  </a:lnTo>
                  <a:lnTo>
                    <a:pt x="789533" y="110490"/>
                  </a:lnTo>
                  <a:lnTo>
                    <a:pt x="784707" y="106680"/>
                  </a:lnTo>
                  <a:lnTo>
                    <a:pt x="779983" y="100330"/>
                  </a:lnTo>
                  <a:lnTo>
                    <a:pt x="797013" y="86360"/>
                  </a:lnTo>
                  <a:lnTo>
                    <a:pt x="768540" y="86360"/>
                  </a:lnTo>
                  <a:lnTo>
                    <a:pt x="765225" y="82550"/>
                  </a:lnTo>
                  <a:lnTo>
                    <a:pt x="762635" y="77470"/>
                  </a:lnTo>
                  <a:lnTo>
                    <a:pt x="758888" y="67310"/>
                  </a:lnTo>
                  <a:lnTo>
                    <a:pt x="757948" y="63500"/>
                  </a:lnTo>
                  <a:lnTo>
                    <a:pt x="757948" y="53340"/>
                  </a:lnTo>
                  <a:lnTo>
                    <a:pt x="785107" y="22860"/>
                  </a:lnTo>
                  <a:lnTo>
                    <a:pt x="792061" y="21590"/>
                  </a:lnTo>
                  <a:lnTo>
                    <a:pt x="841418" y="21590"/>
                  </a:lnTo>
                  <a:lnTo>
                    <a:pt x="840308" y="20320"/>
                  </a:lnTo>
                  <a:lnTo>
                    <a:pt x="834224" y="13970"/>
                  </a:lnTo>
                  <a:lnTo>
                    <a:pt x="827620" y="10160"/>
                  </a:lnTo>
                  <a:lnTo>
                    <a:pt x="821016" y="5080"/>
                  </a:lnTo>
                  <a:lnTo>
                    <a:pt x="814057" y="2540"/>
                  </a:lnTo>
                  <a:lnTo>
                    <a:pt x="799452" y="0"/>
                  </a:lnTo>
                  <a:close/>
                </a:path>
                <a:path w="885825" h="725170">
                  <a:moveTo>
                    <a:pt x="877709" y="74930"/>
                  </a:moveTo>
                  <a:lnTo>
                    <a:pt x="871575" y="74930"/>
                  </a:lnTo>
                  <a:lnTo>
                    <a:pt x="870534" y="76200"/>
                  </a:lnTo>
                  <a:lnTo>
                    <a:pt x="868235" y="81280"/>
                  </a:lnTo>
                  <a:lnTo>
                    <a:pt x="866673" y="83820"/>
                  </a:lnTo>
                  <a:lnTo>
                    <a:pt x="844740" y="110490"/>
                  </a:lnTo>
                  <a:lnTo>
                    <a:pt x="838504" y="115570"/>
                  </a:lnTo>
                  <a:lnTo>
                    <a:pt x="832497" y="119380"/>
                  </a:lnTo>
                  <a:lnTo>
                    <a:pt x="815390" y="123190"/>
                  </a:lnTo>
                  <a:lnTo>
                    <a:pt x="860539" y="123190"/>
                  </a:lnTo>
                  <a:lnTo>
                    <a:pt x="880465" y="99060"/>
                  </a:lnTo>
                  <a:lnTo>
                    <a:pt x="882497" y="96520"/>
                  </a:lnTo>
                  <a:lnTo>
                    <a:pt x="885037" y="90170"/>
                  </a:lnTo>
                  <a:lnTo>
                    <a:pt x="885672" y="88900"/>
                  </a:lnTo>
                  <a:lnTo>
                    <a:pt x="885799" y="88900"/>
                  </a:lnTo>
                  <a:lnTo>
                    <a:pt x="885799" y="86360"/>
                  </a:lnTo>
                  <a:lnTo>
                    <a:pt x="885418" y="85090"/>
                  </a:lnTo>
                  <a:lnTo>
                    <a:pt x="884656" y="83820"/>
                  </a:lnTo>
                  <a:lnTo>
                    <a:pt x="883640" y="82550"/>
                  </a:lnTo>
                  <a:lnTo>
                    <a:pt x="883132" y="81280"/>
                  </a:lnTo>
                  <a:lnTo>
                    <a:pt x="882497" y="80010"/>
                  </a:lnTo>
                  <a:lnTo>
                    <a:pt x="881608" y="78740"/>
                  </a:lnTo>
                  <a:lnTo>
                    <a:pt x="880592" y="77470"/>
                  </a:lnTo>
                  <a:lnTo>
                    <a:pt x="878560" y="76200"/>
                  </a:lnTo>
                  <a:lnTo>
                    <a:pt x="877709" y="74930"/>
                  </a:lnTo>
                  <a:close/>
                </a:path>
                <a:path w="885825" h="725170">
                  <a:moveTo>
                    <a:pt x="841418" y="21590"/>
                  </a:moveTo>
                  <a:lnTo>
                    <a:pt x="792061" y="21590"/>
                  </a:lnTo>
                  <a:lnTo>
                    <a:pt x="805910" y="24130"/>
                  </a:lnTo>
                  <a:lnTo>
                    <a:pt x="812522" y="27940"/>
                  </a:lnTo>
                  <a:lnTo>
                    <a:pt x="818878" y="33020"/>
                  </a:lnTo>
                  <a:lnTo>
                    <a:pt x="824979" y="40640"/>
                  </a:lnTo>
                  <a:lnTo>
                    <a:pt x="768540" y="86360"/>
                  </a:lnTo>
                  <a:lnTo>
                    <a:pt x="797013" y="86360"/>
                  </a:lnTo>
                  <a:lnTo>
                    <a:pt x="848106" y="44450"/>
                  </a:lnTo>
                  <a:lnTo>
                    <a:pt x="850036" y="43180"/>
                  </a:lnTo>
                  <a:lnTo>
                    <a:pt x="851230" y="40640"/>
                  </a:lnTo>
                  <a:lnTo>
                    <a:pt x="852144" y="35560"/>
                  </a:lnTo>
                  <a:lnTo>
                    <a:pt x="851154" y="33020"/>
                  </a:lnTo>
                  <a:lnTo>
                    <a:pt x="848690" y="30480"/>
                  </a:lnTo>
                  <a:lnTo>
                    <a:pt x="845858" y="26670"/>
                  </a:lnTo>
                  <a:lnTo>
                    <a:pt x="841418" y="21590"/>
                  </a:lnTo>
                  <a:close/>
                </a:path>
                <a:path w="885825" h="725170">
                  <a:moveTo>
                    <a:pt x="876249" y="73660"/>
                  </a:moveTo>
                  <a:lnTo>
                    <a:pt x="873036" y="73660"/>
                  </a:lnTo>
                  <a:lnTo>
                    <a:pt x="872502" y="74930"/>
                  </a:lnTo>
                  <a:lnTo>
                    <a:pt x="876922" y="74930"/>
                  </a:lnTo>
                  <a:lnTo>
                    <a:pt x="876249" y="73660"/>
                  </a:lnTo>
                  <a:close/>
                </a:path>
              </a:pathLst>
            </a:custGeom>
            <a:solidFill>
              <a:srgbClr val="000000"/>
            </a:solidFill>
          </p:spPr>
          <p:txBody>
            <a:bodyPr wrap="square" lIns="0" tIns="0" rIns="0" bIns="0" rtlCol="0"/>
            <a:lstStyle/>
            <a:p>
              <a:endParaRPr dirty="0"/>
            </a:p>
          </p:txBody>
        </p:sp>
      </p:grpSp>
      <p:sp>
        <p:nvSpPr>
          <p:cNvPr id="13" name="object 24"/>
          <p:cNvSpPr txBox="1"/>
          <p:nvPr/>
        </p:nvSpPr>
        <p:spPr>
          <a:xfrm>
            <a:off x="2513012" y="5248870"/>
            <a:ext cx="8601586" cy="923330"/>
          </a:xfrm>
          <a:prstGeom prst="rect">
            <a:avLst/>
          </a:prstGeom>
        </p:spPr>
        <p:txBody>
          <a:bodyPr vert="horz" wrap="square" lIns="0" tIns="0" rIns="0" bIns="0" rtlCol="0">
            <a:spAutoFit/>
          </a:bodyPr>
          <a:lstStyle/>
          <a:p>
            <a:pPr marL="373079" marR="6337" indent="-357237">
              <a:buFont typeface="Wingdings"/>
              <a:buChar char=""/>
              <a:tabLst>
                <a:tab pos="373871" algn="l"/>
              </a:tabLst>
            </a:pPr>
            <a:r>
              <a:rPr sz="2000" spc="-19" smtClean="0">
                <a:cs typeface="Calibri"/>
              </a:rPr>
              <a:t>System </a:t>
            </a:r>
            <a:r>
              <a:rPr sz="2000" spc="-6" dirty="0">
                <a:cs typeface="Calibri"/>
              </a:rPr>
              <a:t>is </a:t>
            </a:r>
            <a:r>
              <a:rPr sz="2000" spc="-12" dirty="0">
                <a:cs typeface="Calibri"/>
              </a:rPr>
              <a:t>stressed </a:t>
            </a:r>
            <a:r>
              <a:rPr sz="2000" spc="-19" dirty="0">
                <a:cs typeface="Calibri"/>
              </a:rPr>
              <a:t>beyond </a:t>
            </a:r>
            <a:r>
              <a:rPr sz="2000" dirty="0">
                <a:cs typeface="Calibri"/>
              </a:rPr>
              <a:t>its </a:t>
            </a:r>
            <a:r>
              <a:rPr sz="2000" spc="-6" dirty="0">
                <a:cs typeface="Calibri"/>
              </a:rPr>
              <a:t>specifications </a:t>
            </a:r>
            <a:r>
              <a:rPr sz="2000" spc="-12" dirty="0">
                <a:cs typeface="Calibri"/>
              </a:rPr>
              <a:t>to </a:t>
            </a:r>
            <a:r>
              <a:rPr sz="2000" spc="-6" dirty="0">
                <a:cs typeface="Calibri"/>
              </a:rPr>
              <a:t>check </a:t>
            </a:r>
            <a:r>
              <a:rPr sz="2000" spc="-12" dirty="0">
                <a:cs typeface="Calibri"/>
              </a:rPr>
              <a:t>how </a:t>
            </a:r>
            <a:r>
              <a:rPr sz="2000" spc="-6" dirty="0">
                <a:cs typeface="Calibri"/>
              </a:rPr>
              <a:t>and when it </a:t>
            </a:r>
            <a:r>
              <a:rPr sz="2000" spc="-12">
                <a:cs typeface="Calibri"/>
              </a:rPr>
              <a:t>fails</a:t>
            </a:r>
            <a:r>
              <a:rPr sz="2000" spc="-12" smtClean="0">
                <a:cs typeface="Calibri"/>
              </a:rPr>
              <a:t>.</a:t>
            </a:r>
            <a:r>
              <a:rPr lang="en-US" sz="2000" spc="-12" dirty="0" smtClean="0">
                <a:cs typeface="Calibri"/>
              </a:rPr>
              <a:t> </a:t>
            </a:r>
            <a:r>
              <a:rPr sz="2000" spc="-19" smtClean="0">
                <a:cs typeface="Calibri"/>
              </a:rPr>
              <a:t>Performed </a:t>
            </a:r>
            <a:r>
              <a:rPr sz="2000" spc="-6" dirty="0">
                <a:cs typeface="Calibri"/>
              </a:rPr>
              <a:t>under </a:t>
            </a:r>
            <a:r>
              <a:rPr sz="2000" spc="-12" dirty="0">
                <a:cs typeface="Calibri"/>
              </a:rPr>
              <a:t>heavy </a:t>
            </a:r>
            <a:r>
              <a:rPr sz="2000" spc="-6" dirty="0">
                <a:cs typeface="Calibri"/>
              </a:rPr>
              <a:t>load </a:t>
            </a:r>
            <a:r>
              <a:rPr sz="2000" spc="-25" dirty="0">
                <a:cs typeface="Calibri"/>
              </a:rPr>
              <a:t>like </a:t>
            </a:r>
            <a:r>
              <a:rPr sz="2000" spc="-12" dirty="0">
                <a:cs typeface="Calibri"/>
              </a:rPr>
              <a:t>putting large number </a:t>
            </a:r>
            <a:r>
              <a:rPr sz="2000" spc="-19">
                <a:cs typeface="Calibri"/>
              </a:rPr>
              <a:t>beyond </a:t>
            </a:r>
            <a:r>
              <a:rPr sz="2000" spc="-19" smtClean="0">
                <a:cs typeface="Calibri"/>
              </a:rPr>
              <a:t>storage</a:t>
            </a:r>
            <a:r>
              <a:rPr lang="en-US" sz="2000" spc="-19" dirty="0" smtClean="0">
                <a:cs typeface="Calibri"/>
              </a:rPr>
              <a:t> </a:t>
            </a:r>
            <a:r>
              <a:rPr sz="2000" spc="-25" smtClean="0">
                <a:cs typeface="Calibri"/>
              </a:rPr>
              <a:t>capacity</a:t>
            </a:r>
            <a:r>
              <a:rPr sz="2000" spc="-25" dirty="0">
                <a:cs typeface="Calibri"/>
              </a:rPr>
              <a:t>, </a:t>
            </a:r>
            <a:r>
              <a:rPr sz="2000" spc="-19" dirty="0">
                <a:cs typeface="Calibri"/>
              </a:rPr>
              <a:t>complex </a:t>
            </a:r>
            <a:r>
              <a:rPr sz="2000" spc="-12" dirty="0">
                <a:cs typeface="Calibri"/>
              </a:rPr>
              <a:t>database queries, </a:t>
            </a:r>
            <a:r>
              <a:rPr sz="2000" spc="-6" dirty="0">
                <a:cs typeface="Calibri"/>
              </a:rPr>
              <a:t>and </a:t>
            </a:r>
            <a:r>
              <a:rPr sz="2000" spc="-12" dirty="0">
                <a:cs typeface="Calibri"/>
              </a:rPr>
              <a:t>continuous </a:t>
            </a:r>
            <a:r>
              <a:rPr sz="2000" spc="-6" dirty="0">
                <a:cs typeface="Calibri"/>
              </a:rPr>
              <a:t>input </a:t>
            </a:r>
            <a:r>
              <a:rPr sz="2000" spc="-12" dirty="0">
                <a:cs typeface="Calibri"/>
              </a:rPr>
              <a:t>to </a:t>
            </a:r>
            <a:r>
              <a:rPr sz="2000" spc="-19">
                <a:cs typeface="Calibri"/>
              </a:rPr>
              <a:t>system </a:t>
            </a:r>
            <a:r>
              <a:rPr sz="2000" spc="-12" smtClean="0">
                <a:cs typeface="Calibri"/>
              </a:rPr>
              <a:t>or</a:t>
            </a:r>
            <a:r>
              <a:rPr lang="en-US" sz="2000" spc="-12" dirty="0" smtClean="0">
                <a:cs typeface="Calibri"/>
              </a:rPr>
              <a:t> </a:t>
            </a:r>
            <a:r>
              <a:rPr sz="2000" spc="-12" smtClean="0">
                <a:cs typeface="Calibri"/>
              </a:rPr>
              <a:t>database</a:t>
            </a:r>
            <a:r>
              <a:rPr sz="2000" spc="-81" smtClean="0">
                <a:cs typeface="Calibri"/>
              </a:rPr>
              <a:t> </a:t>
            </a:r>
            <a:r>
              <a:rPr sz="2000" spc="-12" dirty="0">
                <a:cs typeface="Calibri"/>
              </a:rPr>
              <a:t>load.</a:t>
            </a:r>
            <a:endParaRPr sz="2000" dirty="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half" idx="1"/>
          </p:nvPr>
        </p:nvSpPr>
        <p:spPr>
          <a:xfrm>
            <a:off x="528216" y="1742501"/>
            <a:ext cx="10619810" cy="848300"/>
          </a:xfrm>
        </p:spPr>
        <p:txBody>
          <a:bodyPr/>
          <a:lstStyle/>
          <a:p>
            <a:pPr marL="0" indent="0">
              <a:spcBef>
                <a:spcPts val="0"/>
              </a:spcBef>
              <a:buNone/>
            </a:pPr>
            <a:r>
              <a:rPr lang="en-US" dirty="0" smtClean="0"/>
              <a:t>In this approach, testing is conducted from main module to sub module. If the sub module is not developed, a temporary program called Stub is used for simulate the sub module.</a:t>
            </a:r>
          </a:p>
          <a:p>
            <a:pPr>
              <a:buNone/>
            </a:pPr>
            <a:endParaRPr lang="en-US" dirty="0" smtClean="0"/>
          </a:p>
        </p:txBody>
      </p:sp>
      <p:sp>
        <p:nvSpPr>
          <p:cNvPr id="2" name="Title 1"/>
          <p:cNvSpPr>
            <a:spLocks noGrp="1"/>
          </p:cNvSpPr>
          <p:nvPr>
            <p:ph type="title"/>
          </p:nvPr>
        </p:nvSpPr>
        <p:spPr/>
        <p:txBody>
          <a:bodyPr/>
          <a:lstStyle/>
          <a:p>
            <a:r>
              <a:rPr lang="en-US" dirty="0" smtClean="0"/>
              <a:t>TOP-DOWN TESTING</a:t>
            </a:r>
            <a:endParaRPr lang="en-US" dirty="0"/>
          </a:p>
        </p:txBody>
      </p:sp>
      <p:sp>
        <p:nvSpPr>
          <p:cNvPr id="5" name="object 9"/>
          <p:cNvSpPr txBox="1">
            <a:spLocks/>
          </p:cNvSpPr>
          <p:nvPr/>
        </p:nvSpPr>
        <p:spPr>
          <a:xfrm>
            <a:off x="531812" y="2667000"/>
            <a:ext cx="3352800" cy="3581400"/>
          </a:xfrm>
          <a:prstGeom prst="rect">
            <a:avLst/>
          </a:prstGeom>
        </p:spPr>
        <p:txBody>
          <a:bodyPr/>
          <a:lstStyle/>
          <a:p>
            <a:pPr marL="457200" marR="0" lvl="0" indent="-457200" algn="l" defTabSz="914400" rtl="0" eaLnBrk="1" fontAlgn="auto" latinLnBrk="0" hangingPunct="1">
              <a:lnSpc>
                <a:spcPct val="90000"/>
              </a:lnSpc>
              <a:spcBef>
                <a:spcPts val="500"/>
              </a:spcBef>
              <a:spcAft>
                <a:spcPts val="0"/>
              </a:spcAft>
              <a:buClrTx/>
              <a:buSzTx/>
              <a:tabLst/>
              <a:defRPr/>
            </a:pPr>
            <a:r>
              <a:rPr kumimoji="0" lang="en-US" b="1" i="0" u="none" strike="noStrike" kern="1200" cap="none" spc="0" normalizeH="0" baseline="0" noProof="0" dirty="0" smtClean="0">
                <a:ln>
                  <a:noFill/>
                </a:ln>
                <a:solidFill>
                  <a:schemeClr val="tx1"/>
                </a:solidFill>
                <a:effectLst/>
                <a:uLnTx/>
                <a:uFillTx/>
                <a:latin typeface="Helvetica LT Std Cond Light" panose="020B0406020202030204" pitchFamily="34" charset="0"/>
                <a:ea typeface="+mn-ea"/>
                <a:cs typeface="+mn-cs"/>
              </a:rPr>
              <a:t>Advantages: </a:t>
            </a:r>
          </a:p>
          <a:p>
            <a:pPr marL="274320" indent="-274320" defTabSz="914400">
              <a:lnSpc>
                <a:spcPct val="90000"/>
              </a:lnSpc>
              <a:spcBef>
                <a:spcPts val="500"/>
              </a:spcBef>
              <a:buFont typeface="Arial" pitchFamily="34" charset="0"/>
              <a:buChar char="•"/>
            </a:pPr>
            <a:r>
              <a:rPr kumimoji="0" lang="en-US" b="0" i="0" u="none" strike="noStrike" kern="1200" cap="none" spc="0" normalizeH="0" baseline="0" noProof="0" dirty="0" smtClean="0">
                <a:ln>
                  <a:noFill/>
                </a:ln>
                <a:solidFill>
                  <a:schemeClr val="tx1"/>
                </a:solidFill>
                <a:effectLst/>
                <a:uLnTx/>
                <a:uFillTx/>
                <a:latin typeface="Helvetica LT Std Cond Light" panose="020B0406020202030204" pitchFamily="34" charset="0"/>
                <a:ea typeface="+mn-ea"/>
                <a:cs typeface="+mn-cs"/>
              </a:rPr>
              <a:t>Top-down testing is advantageous if major flaws</a:t>
            </a:r>
            <a:r>
              <a:rPr kumimoji="0" lang="en-US" b="0" i="0" u="none" strike="noStrike" kern="1200" cap="none" spc="0" normalizeH="0" noProof="0" dirty="0" smtClean="0">
                <a:ln>
                  <a:noFill/>
                </a:ln>
                <a:solidFill>
                  <a:schemeClr val="tx1"/>
                </a:solidFill>
                <a:effectLst/>
                <a:uLnTx/>
                <a:uFillTx/>
                <a:latin typeface="Helvetica LT Std Cond Light" panose="020B0406020202030204" pitchFamily="34" charset="0"/>
                <a:ea typeface="+mn-ea"/>
                <a:cs typeface="+mn-cs"/>
              </a:rPr>
              <a:t> o</a:t>
            </a:r>
            <a:r>
              <a:rPr kumimoji="0" lang="en-US" b="0" i="0" u="none" strike="noStrike" kern="1200" cap="none" spc="0" normalizeH="0" baseline="0" noProof="0" dirty="0" smtClean="0">
                <a:ln>
                  <a:noFill/>
                </a:ln>
                <a:solidFill>
                  <a:schemeClr val="tx1"/>
                </a:solidFill>
                <a:effectLst/>
                <a:uLnTx/>
                <a:uFillTx/>
                <a:latin typeface="Helvetica LT Std Cond Light" panose="020B0406020202030204" pitchFamily="34" charset="0"/>
                <a:ea typeface="+mn-ea"/>
                <a:cs typeface="+mn-cs"/>
              </a:rPr>
              <a:t>ccur toward the top of the program</a:t>
            </a:r>
          </a:p>
          <a:p>
            <a:pPr marL="274320" indent="-274320" defTabSz="914400">
              <a:lnSpc>
                <a:spcPct val="90000"/>
              </a:lnSpc>
              <a:spcBef>
                <a:spcPts val="500"/>
              </a:spcBef>
              <a:buFont typeface="Arial" pitchFamily="34" charset="0"/>
              <a:buChar char="•"/>
            </a:pPr>
            <a:r>
              <a:rPr kumimoji="0" lang="en-US" b="0" i="0" u="none" strike="noStrike" kern="1200" cap="none" spc="0" normalizeH="0" baseline="0" noProof="0" dirty="0" smtClean="0">
                <a:ln>
                  <a:noFill/>
                </a:ln>
                <a:solidFill>
                  <a:schemeClr val="tx1"/>
                </a:solidFill>
                <a:effectLst/>
                <a:uLnTx/>
                <a:uFillTx/>
                <a:latin typeface="Helvetica LT Std Cond Light" panose="020B0406020202030204" pitchFamily="34" charset="0"/>
                <a:ea typeface="+mn-ea"/>
                <a:cs typeface="+mn-cs"/>
              </a:rPr>
              <a:t>Once the I/O functions are added, representation of test cases is easier</a:t>
            </a:r>
          </a:p>
          <a:p>
            <a:pPr marL="274320" indent="-274320" defTabSz="914400">
              <a:lnSpc>
                <a:spcPct val="90000"/>
              </a:lnSpc>
              <a:spcBef>
                <a:spcPts val="500"/>
              </a:spcBef>
              <a:buFont typeface="Arial" pitchFamily="34" charset="0"/>
              <a:buChar char="•"/>
            </a:pPr>
            <a:r>
              <a:rPr kumimoji="0" lang="en-US" b="0" i="0" u="none" strike="noStrike" kern="1200" cap="none" spc="0" normalizeH="0" baseline="0" noProof="0" dirty="0" smtClean="0">
                <a:ln>
                  <a:noFill/>
                </a:ln>
                <a:solidFill>
                  <a:schemeClr val="tx1"/>
                </a:solidFill>
                <a:effectLst/>
                <a:uLnTx/>
                <a:uFillTx/>
                <a:latin typeface="Helvetica LT Std Cond Light" panose="020B0406020202030204" pitchFamily="34" charset="0"/>
                <a:ea typeface="+mn-ea"/>
                <a:cs typeface="+mn-cs"/>
              </a:rPr>
              <a:t>Early skeletal</a:t>
            </a:r>
            <a:r>
              <a:rPr kumimoji="0" lang="en-US" b="0" i="0" u="none" strike="noStrike" kern="1200" cap="none" spc="0" normalizeH="0" noProof="0" dirty="0" smtClean="0">
                <a:ln>
                  <a:noFill/>
                </a:ln>
                <a:solidFill>
                  <a:schemeClr val="tx1"/>
                </a:solidFill>
                <a:effectLst/>
                <a:uLnTx/>
                <a:uFillTx/>
                <a:latin typeface="Helvetica LT Std Cond Light" panose="020B0406020202030204" pitchFamily="34" charset="0"/>
                <a:ea typeface="+mn-ea"/>
                <a:cs typeface="+mn-cs"/>
              </a:rPr>
              <a:t> p</a:t>
            </a:r>
            <a:r>
              <a:rPr kumimoji="0" lang="en-US" b="0" i="0" u="none" strike="noStrike" kern="1200" cap="none" spc="0" normalizeH="0" baseline="0" noProof="0" dirty="0" smtClean="0">
                <a:ln>
                  <a:noFill/>
                </a:ln>
                <a:solidFill>
                  <a:schemeClr val="tx1"/>
                </a:solidFill>
                <a:effectLst/>
                <a:uLnTx/>
                <a:uFillTx/>
                <a:latin typeface="Helvetica LT Std Cond Light" panose="020B0406020202030204" pitchFamily="34" charset="0"/>
                <a:ea typeface="+mn-ea"/>
                <a:cs typeface="+mn-cs"/>
              </a:rPr>
              <a:t>rogram allows demonstrations and boosts morale</a:t>
            </a:r>
            <a:endParaRPr kumimoji="0" lang="en-US" b="0" i="0" u="none" strike="noStrike" kern="1200" cap="none" spc="0" normalizeH="0" baseline="0" noProof="0" dirty="0">
              <a:ln>
                <a:noFill/>
              </a:ln>
              <a:solidFill>
                <a:schemeClr val="tx1"/>
              </a:solidFill>
              <a:effectLst/>
              <a:uLnTx/>
              <a:uFillTx/>
              <a:latin typeface="Helvetica LT Std Cond Light" panose="020B0406020202030204" pitchFamily="34" charset="0"/>
              <a:ea typeface="+mn-ea"/>
              <a:cs typeface="+mn-cs"/>
            </a:endParaRPr>
          </a:p>
        </p:txBody>
      </p:sp>
      <p:sp>
        <p:nvSpPr>
          <p:cNvPr id="6" name="object 9"/>
          <p:cNvSpPr txBox="1">
            <a:spLocks/>
          </p:cNvSpPr>
          <p:nvPr/>
        </p:nvSpPr>
        <p:spPr>
          <a:xfrm>
            <a:off x="4494212" y="2667000"/>
            <a:ext cx="7467600" cy="3419141"/>
          </a:xfrm>
          <a:prstGeom prst="rect">
            <a:avLst/>
          </a:prstGeom>
        </p:spPr>
        <p:txBody>
          <a:bodyPr/>
          <a:lstStyle/>
          <a:p>
            <a:pPr marL="457200" marR="0" lvl="0" indent="-457200" algn="l" defTabSz="914400" rtl="0" eaLnBrk="1" fontAlgn="auto" latinLnBrk="0" hangingPunct="1">
              <a:lnSpc>
                <a:spcPct val="90000"/>
              </a:lnSpc>
              <a:spcBef>
                <a:spcPts val="500"/>
              </a:spcBef>
              <a:spcAft>
                <a:spcPts val="0"/>
              </a:spcAft>
              <a:buClrTx/>
              <a:buSzTx/>
              <a:tabLst/>
              <a:defRPr/>
            </a:pPr>
            <a:r>
              <a:rPr kumimoji="0" lang="en-US" b="1" i="0" u="none" strike="noStrike" kern="1200" cap="none" spc="0" normalizeH="0" baseline="0" noProof="0" dirty="0" smtClean="0">
                <a:ln>
                  <a:noFill/>
                </a:ln>
                <a:effectLst/>
                <a:uLnTx/>
                <a:uFillTx/>
                <a:latin typeface="Helvetica LT Std Cond Light" panose="020B0406020202030204" pitchFamily="34" charset="0"/>
                <a:ea typeface="+mn-ea"/>
                <a:cs typeface="+mn-cs"/>
              </a:rPr>
              <a:t>Disadvantages: </a:t>
            </a:r>
          </a:p>
          <a:p>
            <a:pPr marL="274320" indent="-274320" defTabSz="914400">
              <a:lnSpc>
                <a:spcPct val="90000"/>
              </a:lnSpc>
              <a:spcBef>
                <a:spcPts val="500"/>
              </a:spcBef>
              <a:buFont typeface="Arial" pitchFamily="34" charset="0"/>
              <a:buChar char="•"/>
            </a:pPr>
            <a:r>
              <a:rPr lang="en-US" dirty="0" smtClean="0">
                <a:latin typeface="Helvetica LT Std Cond Light" panose="020B0406020202030204" pitchFamily="34" charset="0"/>
              </a:rPr>
              <a:t>Stub modules must be produced</a:t>
            </a:r>
          </a:p>
          <a:p>
            <a:pPr marL="274320" indent="-274320" defTabSz="914400">
              <a:lnSpc>
                <a:spcPct val="90000"/>
              </a:lnSpc>
              <a:spcBef>
                <a:spcPts val="500"/>
              </a:spcBef>
              <a:buFont typeface="Arial" pitchFamily="34" charset="0"/>
              <a:buChar char="•"/>
            </a:pPr>
            <a:r>
              <a:rPr lang="en-US" dirty="0" smtClean="0">
                <a:latin typeface="Helvetica LT Std Cond Light" panose="020B0406020202030204" pitchFamily="34" charset="0"/>
              </a:rPr>
              <a:t>Stub modules are often more complicated than they first appear to be</a:t>
            </a:r>
          </a:p>
          <a:p>
            <a:pPr marL="274320" indent="-274320" defTabSz="914400">
              <a:lnSpc>
                <a:spcPct val="90000"/>
              </a:lnSpc>
              <a:spcBef>
                <a:spcPts val="500"/>
              </a:spcBef>
              <a:buFont typeface="Arial" pitchFamily="34" charset="0"/>
              <a:buChar char="•"/>
            </a:pPr>
            <a:r>
              <a:rPr lang="en-US" dirty="0" smtClean="0">
                <a:latin typeface="Helvetica LT Std Cond Light" panose="020B0406020202030204" pitchFamily="34" charset="0"/>
              </a:rPr>
              <a:t>Before the I/O functions are added, representation of test cases in stubs can be difficult</a:t>
            </a:r>
          </a:p>
          <a:p>
            <a:pPr marL="274320" indent="-274320" defTabSz="914400">
              <a:lnSpc>
                <a:spcPct val="90000"/>
              </a:lnSpc>
              <a:spcBef>
                <a:spcPts val="500"/>
              </a:spcBef>
              <a:buFont typeface="Arial" pitchFamily="34" charset="0"/>
              <a:buChar char="•"/>
            </a:pPr>
            <a:r>
              <a:rPr lang="en-US" dirty="0" smtClean="0">
                <a:latin typeface="Helvetica LT Std Cond Light" panose="020B0406020202030204" pitchFamily="34" charset="0"/>
              </a:rPr>
              <a:t>Test conditions may be impossible, or very difficult, to create</a:t>
            </a:r>
          </a:p>
          <a:p>
            <a:pPr marL="274320" indent="-274320" defTabSz="914400">
              <a:lnSpc>
                <a:spcPct val="90000"/>
              </a:lnSpc>
              <a:spcBef>
                <a:spcPts val="500"/>
              </a:spcBef>
              <a:buFont typeface="Arial" pitchFamily="34" charset="0"/>
              <a:buChar char="•"/>
            </a:pPr>
            <a:r>
              <a:rPr lang="en-US" dirty="0" smtClean="0">
                <a:latin typeface="Helvetica LT Std Cond Light" panose="020B0406020202030204" pitchFamily="34" charset="0"/>
              </a:rPr>
              <a:t>Observation of test output is more difficult</a:t>
            </a:r>
          </a:p>
          <a:p>
            <a:pPr marL="274320" indent="-274320" defTabSz="914400">
              <a:lnSpc>
                <a:spcPct val="90000"/>
              </a:lnSpc>
              <a:spcBef>
                <a:spcPts val="500"/>
              </a:spcBef>
              <a:buFont typeface="Arial" pitchFamily="34" charset="0"/>
              <a:buChar char="•"/>
            </a:pPr>
            <a:r>
              <a:rPr lang="en-US" dirty="0" smtClean="0">
                <a:latin typeface="Helvetica LT Std Cond Light" panose="020B0406020202030204" pitchFamily="34" charset="0"/>
              </a:rPr>
              <a:t>Top-down testing allows one to think that design and testing can be overlapped</a:t>
            </a:r>
          </a:p>
          <a:p>
            <a:pPr marL="274320" indent="-274320" defTabSz="914400">
              <a:lnSpc>
                <a:spcPct val="90000"/>
              </a:lnSpc>
              <a:spcBef>
                <a:spcPts val="500"/>
              </a:spcBef>
              <a:buFont typeface="Arial" pitchFamily="34" charset="0"/>
              <a:buChar char="•"/>
            </a:pPr>
            <a:r>
              <a:rPr lang="en-US" dirty="0" smtClean="0">
                <a:latin typeface="Helvetica LT Std Cond Light" panose="020B0406020202030204" pitchFamily="34" charset="0"/>
              </a:rPr>
              <a:t>Top-down testing induces one to defer completion of the testing of certain modules</a:t>
            </a:r>
            <a:endParaRPr lang="en-US" dirty="0">
              <a:latin typeface="Helvetica LT Std Cond Light" panose="020B0406020202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smtClean="0"/>
              <a:t>Approach to integration testing where the lowest level components are tested first and then used to facilitate the testing of higher level components.</a:t>
            </a:r>
          </a:p>
          <a:p>
            <a:r>
              <a:rPr lang="en-US" dirty="0" smtClean="0"/>
              <a:t>This process is repeated until the component at the top of the hierarchy is tested. </a:t>
            </a:r>
          </a:p>
          <a:p>
            <a:r>
              <a:rPr lang="en-US" dirty="0" smtClean="0"/>
              <a:t>In this approach, testing is conducted from sub module to main module; if the main module is not developed, a temporary program called </a:t>
            </a:r>
            <a:r>
              <a:rPr lang="en-US" b="1" dirty="0" smtClean="0"/>
              <a:t>Drivers </a:t>
            </a:r>
            <a:r>
              <a:rPr lang="en-US" dirty="0" smtClean="0"/>
              <a:t>is used to simulate the main module.</a:t>
            </a:r>
          </a:p>
          <a:p>
            <a:pPr>
              <a:buNone/>
            </a:pPr>
            <a:endParaRPr lang="en-IN" dirty="0" smtClean="0"/>
          </a:p>
          <a:p>
            <a:pPr>
              <a:buNone/>
            </a:pPr>
            <a:r>
              <a:rPr lang="en-IN" b="1" dirty="0" smtClean="0"/>
              <a:t>Advantages:</a:t>
            </a:r>
          </a:p>
          <a:p>
            <a:r>
              <a:rPr lang="en-IN" dirty="0" smtClean="0"/>
              <a:t>It is advantageous if major flaws occur toward </a:t>
            </a:r>
          </a:p>
          <a:p>
            <a:pPr>
              <a:buNone/>
            </a:pPr>
            <a:r>
              <a:rPr lang="en-IN" sz="2400" dirty="0" smtClean="0"/>
              <a:t>	the bottom of the program.</a:t>
            </a:r>
          </a:p>
          <a:p>
            <a:r>
              <a:rPr lang="en-IN" dirty="0" smtClean="0"/>
              <a:t>Test conditions are easier to create.</a:t>
            </a:r>
          </a:p>
          <a:p>
            <a:r>
              <a:rPr lang="en-IN" dirty="0" smtClean="0"/>
              <a:t>Observation of test results is easier.</a:t>
            </a:r>
          </a:p>
        </p:txBody>
      </p:sp>
      <p:sp>
        <p:nvSpPr>
          <p:cNvPr id="2" name="Title 1"/>
          <p:cNvSpPr>
            <a:spLocks noGrp="1"/>
          </p:cNvSpPr>
          <p:nvPr>
            <p:ph type="title"/>
          </p:nvPr>
        </p:nvSpPr>
        <p:spPr/>
        <p:txBody>
          <a:bodyPr/>
          <a:lstStyle/>
          <a:p>
            <a:r>
              <a:rPr lang="en-US" dirty="0" smtClean="0"/>
              <a:t>BOTTOM-UP TESTING</a:t>
            </a:r>
            <a:br>
              <a:rPr lang="en-US" dirty="0" smtClean="0"/>
            </a:br>
            <a:endParaRPr lang="en-US" dirty="0"/>
          </a:p>
        </p:txBody>
      </p:sp>
      <p:sp>
        <p:nvSpPr>
          <p:cNvPr id="40" name="object 11"/>
          <p:cNvSpPr txBox="1"/>
          <p:nvPr/>
        </p:nvSpPr>
        <p:spPr>
          <a:xfrm>
            <a:off x="1929897"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721984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47" name="object 15"/>
          <p:cNvSpPr txBox="1"/>
          <p:nvPr/>
        </p:nvSpPr>
        <p:spPr>
          <a:xfrm>
            <a:off x="5155875"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10" name="Rectangle 9"/>
          <p:cNvSpPr/>
          <p:nvPr/>
        </p:nvSpPr>
        <p:spPr>
          <a:xfrm>
            <a:off x="6475412" y="3975499"/>
            <a:ext cx="4876800" cy="1587101"/>
          </a:xfrm>
          <a:prstGeom prst="rect">
            <a:avLst/>
          </a:prstGeom>
        </p:spPr>
        <p:txBody>
          <a:bodyPr wrap="square">
            <a:spAutoFit/>
          </a:bodyPr>
          <a:lstStyle/>
          <a:p>
            <a:r>
              <a:rPr lang="en-IN" sz="2400" b="1" dirty="0" smtClean="0"/>
              <a:t>Disadvantages:</a:t>
            </a:r>
          </a:p>
          <a:p>
            <a:pPr marL="457200" lvl="1" indent="-457200" defTabSz="914400">
              <a:lnSpc>
                <a:spcPct val="90000"/>
              </a:lnSpc>
              <a:spcBef>
                <a:spcPts val="500"/>
              </a:spcBef>
              <a:buFont typeface="Wingdings" pitchFamily="2" charset="2"/>
              <a:buChar char="Ø"/>
            </a:pPr>
            <a:r>
              <a:rPr lang="en-IN" sz="2400" dirty="0" smtClean="0"/>
              <a:t>Driver Modules must be produced.</a:t>
            </a:r>
          </a:p>
          <a:p>
            <a:pPr marL="457200" lvl="1" indent="-457200" defTabSz="914400">
              <a:lnSpc>
                <a:spcPct val="90000"/>
              </a:lnSpc>
              <a:spcBef>
                <a:spcPts val="500"/>
              </a:spcBef>
              <a:buFont typeface="Wingdings" pitchFamily="2" charset="2"/>
              <a:buChar char="Ø"/>
            </a:pPr>
            <a:r>
              <a:rPr lang="en-IN" sz="2400" dirty="0" smtClean="0"/>
              <a:t>The program as an entity does not exist until the  last module is added.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sz="half" idx="1"/>
          </p:nvPr>
        </p:nvSpPr>
        <p:spPr/>
        <p:txBody>
          <a:bodyPr/>
          <a:lstStyle/>
          <a:p>
            <a:pPr>
              <a:buNone/>
            </a:pPr>
            <a:r>
              <a:rPr lang="en-IN" dirty="0" smtClean="0"/>
              <a:t>Identify what type or kind of testing should be used in the  following situations.</a:t>
            </a:r>
          </a:p>
          <a:p>
            <a:pPr>
              <a:buFont typeface="+mj-lt"/>
              <a:buAutoNum type="arabicPeriod"/>
            </a:pPr>
            <a:r>
              <a:rPr lang="en-IN" dirty="0" smtClean="0"/>
              <a:t>A banking institution has just bought an new software that  would make their products and services better and available to its clients. One of the features that they emphasized important is the safety of the client data/information.</a:t>
            </a:r>
          </a:p>
          <a:p>
            <a:pPr>
              <a:buFont typeface="+mj-lt"/>
              <a:buAutoNum type="arabicPeriod"/>
            </a:pPr>
            <a:r>
              <a:rPr lang="en-IN" dirty="0" smtClean="0"/>
              <a:t>Which do you think should be the best type of testing to be  performed in order to achieve the company's goal?</a:t>
            </a:r>
          </a:p>
          <a:p>
            <a:pPr lvl="1">
              <a:spcBef>
                <a:spcPts val="1200"/>
              </a:spcBef>
              <a:buFont typeface="Wingdings" pitchFamily="2" charset="2"/>
              <a:buChar char="q"/>
            </a:pPr>
            <a:r>
              <a:rPr lang="en-IN" dirty="0" smtClean="0"/>
              <a:t>Load Testing</a:t>
            </a:r>
          </a:p>
          <a:p>
            <a:pPr lvl="1">
              <a:spcBef>
                <a:spcPts val="1200"/>
              </a:spcBef>
              <a:buFont typeface="Wingdings" pitchFamily="2" charset="2"/>
              <a:buChar char="q"/>
            </a:pPr>
            <a:r>
              <a:rPr lang="en-IN" dirty="0" smtClean="0"/>
              <a:t>Stress Testing</a:t>
            </a:r>
          </a:p>
          <a:p>
            <a:pPr lvl="1">
              <a:spcBef>
                <a:spcPts val="1200"/>
              </a:spcBef>
              <a:buFont typeface="Wingdings" pitchFamily="2" charset="2"/>
              <a:buChar char="q"/>
            </a:pPr>
            <a:r>
              <a:rPr lang="en-IN" dirty="0" smtClean="0"/>
              <a:t>Security Testing</a:t>
            </a:r>
          </a:p>
          <a:p>
            <a:pPr lvl="1">
              <a:spcBef>
                <a:spcPts val="1200"/>
              </a:spcBef>
              <a:buFont typeface="Wingdings" pitchFamily="2" charset="2"/>
              <a:buChar char="q"/>
            </a:pPr>
            <a:r>
              <a:rPr lang="en-IN" dirty="0" smtClean="0"/>
              <a:t>Operational Testing</a:t>
            </a:r>
          </a:p>
          <a:p>
            <a:pPr lvl="1">
              <a:spcBef>
                <a:spcPts val="1200"/>
              </a:spcBef>
              <a:buFont typeface="Wingdings" pitchFamily="2" charset="2"/>
              <a:buChar char="q"/>
            </a:pPr>
            <a:r>
              <a:rPr lang="en-IN" dirty="0" smtClean="0"/>
              <a:t>Contingency Testing</a:t>
            </a:r>
            <a:endParaRPr lang="en-IN" dirty="0"/>
          </a:p>
        </p:txBody>
      </p:sp>
      <p:sp>
        <p:nvSpPr>
          <p:cNvPr id="2" name="Title 1"/>
          <p:cNvSpPr>
            <a:spLocks noGrp="1"/>
          </p:cNvSpPr>
          <p:nvPr>
            <p:ph type="title"/>
          </p:nvPr>
        </p:nvSpPr>
        <p:spPr/>
        <p:txBody>
          <a:bodyPr/>
          <a:lstStyle/>
          <a:p>
            <a:r>
              <a:rPr lang="en-US" dirty="0" smtClean="0"/>
              <a:t>ACTIVITY</a:t>
            </a:r>
            <a:br>
              <a:rPr lang="en-US" dirty="0" smtClean="0"/>
            </a:br>
            <a:endParaRPr lang="en-US" dirty="0"/>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7" name="object 15"/>
          <p:cNvSpPr txBox="1"/>
          <p:nvPr/>
        </p:nvSpPr>
        <p:spPr>
          <a:xfrm>
            <a:off x="5155875"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 TEST?</a:t>
            </a:r>
            <a:endParaRPr lang="en-US" dirty="0"/>
          </a:p>
        </p:txBody>
      </p:sp>
      <p:sp>
        <p:nvSpPr>
          <p:cNvPr id="4" name="Rectangle 3"/>
          <p:cNvSpPr/>
          <p:nvPr/>
        </p:nvSpPr>
        <p:spPr>
          <a:xfrm>
            <a:off x="1065212" y="2667000"/>
            <a:ext cx="56388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 test is an activity in which a system or component is </a:t>
            </a:r>
            <a:r>
              <a:rPr lang="en-US" sz="2400" dirty="0" smtClean="0">
                <a:solidFill>
                  <a:schemeClr val="accent4">
                    <a:lumMod val="75000"/>
                  </a:schemeClr>
                </a:solidFill>
              </a:rPr>
              <a:t>executed under special conditions</a:t>
            </a:r>
            <a:r>
              <a:rPr lang="en-US" sz="2400" dirty="0" smtClean="0"/>
              <a:t>, the </a:t>
            </a:r>
            <a:r>
              <a:rPr lang="en-US" sz="2400" dirty="0" smtClean="0">
                <a:solidFill>
                  <a:schemeClr val="accent4">
                    <a:lumMod val="75000"/>
                  </a:schemeClr>
                </a:solidFill>
              </a:rPr>
              <a:t>results are observed or recorded</a:t>
            </a:r>
            <a:r>
              <a:rPr lang="en-US" sz="2400" dirty="0" smtClean="0"/>
              <a:t>, and an</a:t>
            </a:r>
            <a:r>
              <a:rPr lang="en-US" sz="2400" dirty="0" smtClean="0">
                <a:solidFill>
                  <a:schemeClr val="accent4">
                    <a:lumMod val="75000"/>
                  </a:schemeClr>
                </a:solidFill>
              </a:rPr>
              <a:t> evaluation is made </a:t>
            </a:r>
            <a:r>
              <a:rPr lang="en-US" sz="2400" dirty="0" smtClean="0"/>
              <a:t>of some aspects of the system or component.</a:t>
            </a:r>
          </a:p>
        </p:txBody>
      </p:sp>
      <p:pic>
        <p:nvPicPr>
          <p:cNvPr id="396290" name="Picture 2" descr="http://thumb1.shutterstock.com/display_pic_with_logo/164782/158144018/stock-vector-vector-concept-in-flat-retro-style-programming-code-158144018.jpg"/>
          <p:cNvPicPr>
            <a:picLocks noChangeAspect="1" noChangeArrowheads="1"/>
          </p:cNvPicPr>
          <p:nvPr/>
        </p:nvPicPr>
        <p:blipFill>
          <a:blip r:embed="rId3"/>
          <a:srcRect/>
          <a:stretch>
            <a:fillRect/>
          </a:stretch>
        </p:blipFill>
        <p:spPr bwMode="auto">
          <a:xfrm>
            <a:off x="7542212" y="1524000"/>
            <a:ext cx="4286250" cy="4476751"/>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Static and Dynamic testing</a:t>
            </a:r>
          </a:p>
          <a:p>
            <a:pPr>
              <a:buNone/>
            </a:pPr>
            <a:endParaRPr lang="en-US" dirty="0" smtClean="0"/>
          </a:p>
          <a:p>
            <a:r>
              <a:rPr lang="en-US" dirty="0" smtClean="0"/>
              <a:t>Dynamic and Reviews testing</a:t>
            </a:r>
          </a:p>
          <a:p>
            <a:endParaRPr lang="en-US" dirty="0" smtClean="0"/>
          </a:p>
          <a:p>
            <a:r>
              <a:rPr lang="en-US" dirty="0" smtClean="0"/>
              <a:t>State Transition testing</a:t>
            </a:r>
          </a:p>
          <a:p>
            <a:pPr>
              <a:buNone/>
            </a:pPr>
            <a:endParaRPr lang="en-US" dirty="0" smtClean="0"/>
          </a:p>
          <a:p>
            <a:r>
              <a:rPr lang="en-US" dirty="0" smtClean="0"/>
              <a:t>Reviews and Inspection</a:t>
            </a:r>
          </a:p>
          <a:p>
            <a:endParaRPr lang="en-US" dirty="0"/>
          </a:p>
        </p:txBody>
      </p:sp>
      <p:sp>
        <p:nvSpPr>
          <p:cNvPr id="3" name="Content Placeholder 2"/>
          <p:cNvSpPr>
            <a:spLocks noGrp="1"/>
          </p:cNvSpPr>
          <p:nvPr>
            <p:ph sz="half" idx="13"/>
          </p:nvPr>
        </p:nvSpPr>
        <p:spPr/>
        <p:txBody>
          <a:bodyPr/>
          <a:lstStyle/>
          <a:p>
            <a:r>
              <a:rPr lang="en-US" dirty="0" smtClean="0"/>
              <a:t>What are the two types of testing?</a:t>
            </a:r>
          </a:p>
        </p:txBody>
      </p:sp>
      <p:sp>
        <p:nvSpPr>
          <p:cNvPr id="4" name="Title 3"/>
          <p:cNvSpPr>
            <a:spLocks noGrp="1"/>
          </p:cNvSpPr>
          <p:nvPr>
            <p:ph type="title"/>
          </p:nvPr>
        </p:nvSpPr>
        <p:spPr/>
        <p:txBody>
          <a:bodyPr/>
          <a:lstStyle/>
          <a:p>
            <a:r>
              <a:rPr lang="en-US" dirty="0" smtClean="0"/>
              <a:t>QUIZ QUESTION</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To check that new functionality has been added or not</a:t>
            </a:r>
          </a:p>
          <a:p>
            <a:r>
              <a:rPr lang="en-US" dirty="0" smtClean="0"/>
              <a:t>To check that the existing functionality has been changed</a:t>
            </a:r>
          </a:p>
          <a:p>
            <a:r>
              <a:rPr lang="en-US" dirty="0" smtClean="0"/>
              <a:t>To check that no unwanted changes were introduced to one part of the system as a result of making changes to another part of the system</a:t>
            </a:r>
          </a:p>
          <a:p>
            <a:r>
              <a:rPr lang="en-US" dirty="0" smtClean="0"/>
              <a:t>To check the product is working well after the changes has been made</a:t>
            </a:r>
          </a:p>
          <a:p>
            <a:endParaRPr lang="en-US" dirty="0" smtClean="0"/>
          </a:p>
          <a:p>
            <a:endParaRPr lang="en-US" dirty="0"/>
          </a:p>
        </p:txBody>
      </p:sp>
      <p:sp>
        <p:nvSpPr>
          <p:cNvPr id="3" name="Content Placeholder 2"/>
          <p:cNvSpPr>
            <a:spLocks noGrp="1"/>
          </p:cNvSpPr>
          <p:nvPr>
            <p:ph sz="half" idx="13"/>
          </p:nvPr>
        </p:nvSpPr>
        <p:spPr/>
        <p:txBody>
          <a:bodyPr/>
          <a:lstStyle/>
          <a:p>
            <a:pPr>
              <a:buFont typeface="+mj-lt"/>
              <a:buAutoNum type="arabicPeriod" startAt="2"/>
            </a:pPr>
            <a:r>
              <a:rPr lang="en-US" dirty="0" smtClean="0"/>
              <a:t>Which of the following is a purpose for Regression testing?</a:t>
            </a:r>
            <a:br>
              <a:rPr lang="en-US" dirty="0" smtClean="0"/>
            </a:br>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lstStyle/>
          <a:p>
            <a:r>
              <a:rPr lang="en-US" dirty="0" smtClean="0"/>
              <a:t>Inspections</a:t>
            </a:r>
          </a:p>
          <a:p>
            <a:endParaRPr lang="en-US" dirty="0" smtClean="0"/>
          </a:p>
          <a:p>
            <a:r>
              <a:rPr lang="en-US" dirty="0" smtClean="0"/>
              <a:t>Reviews</a:t>
            </a:r>
          </a:p>
          <a:p>
            <a:endParaRPr lang="en-US" dirty="0" smtClean="0"/>
          </a:p>
          <a:p>
            <a:r>
              <a:rPr lang="en-US" dirty="0" smtClean="0"/>
              <a:t>Walkthroughs</a:t>
            </a:r>
          </a:p>
          <a:p>
            <a:endParaRPr lang="en-US" dirty="0" smtClean="0"/>
          </a:p>
          <a:p>
            <a:r>
              <a:rPr lang="en-US" dirty="0" smtClean="0"/>
              <a:t>White Box testing and Black Box testing</a:t>
            </a:r>
          </a:p>
          <a:p>
            <a:endParaRPr lang="en-US" dirty="0" smtClean="0"/>
          </a:p>
          <a:p>
            <a:endParaRPr lang="en-US" dirty="0" smtClean="0"/>
          </a:p>
          <a:p>
            <a:endParaRPr lang="en-US" dirty="0" smtClean="0"/>
          </a:p>
          <a:p>
            <a:endParaRPr lang="en-US" dirty="0" smtClean="0"/>
          </a:p>
          <a:p>
            <a:endParaRPr lang="en-US" dirty="0"/>
          </a:p>
        </p:txBody>
      </p:sp>
      <p:sp>
        <p:nvSpPr>
          <p:cNvPr id="14" name="Content Placeholder 13"/>
          <p:cNvSpPr>
            <a:spLocks noGrp="1"/>
          </p:cNvSpPr>
          <p:nvPr>
            <p:ph sz="half" idx="13"/>
          </p:nvPr>
        </p:nvSpPr>
        <p:spPr/>
        <p:txBody>
          <a:bodyPr/>
          <a:lstStyle/>
          <a:p>
            <a:pPr>
              <a:buFont typeface="+mj-lt"/>
              <a:buAutoNum type="arabicPeriod" startAt="3"/>
            </a:pPr>
            <a:r>
              <a:rPr lang="en-US" dirty="0" smtClean="0"/>
              <a:t>Which </a:t>
            </a:r>
            <a:r>
              <a:rPr lang="en-US" dirty="0"/>
              <a:t>one </a:t>
            </a:r>
            <a:r>
              <a:rPr lang="en-US" dirty="0" smtClean="0"/>
              <a:t>of these is </a:t>
            </a:r>
            <a:r>
              <a:rPr lang="en-US" dirty="0"/>
              <a:t>not </a:t>
            </a:r>
            <a:r>
              <a:rPr lang="en-US" dirty="0" smtClean="0"/>
              <a:t>a part </a:t>
            </a:r>
            <a:r>
              <a:rPr lang="en-US" dirty="0"/>
              <a:t>of Static Testing?</a:t>
            </a:r>
            <a:br>
              <a:rPr lang="en-US" dirty="0"/>
            </a:br>
            <a:endParaRPr lang="en-US" dirty="0"/>
          </a:p>
        </p:txBody>
      </p:sp>
      <p:sp>
        <p:nvSpPr>
          <p:cNvPr id="2" name="Title 1"/>
          <p:cNvSpPr>
            <a:spLocks noGrp="1"/>
          </p:cNvSpPr>
          <p:nvPr>
            <p:ph type="title"/>
          </p:nvPr>
        </p:nvSpPr>
        <p:spPr/>
        <p:txBody>
          <a:bodyPr/>
          <a:lstStyle/>
          <a:p>
            <a:r>
              <a:rPr lang="en-US" dirty="0" smtClean="0"/>
              <a:t>QUIZ QUESTION</a:t>
            </a:r>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640824" y="3441814"/>
            <a:ext cx="5092387" cy="1500187"/>
          </a:xfrm>
        </p:spPr>
        <p:txBody>
          <a:bodyPr/>
          <a:lstStyle/>
          <a:p>
            <a:r>
              <a:rPr lang="en-US" dirty="0" smtClean="0"/>
              <a:t>Static Testing Techniques</a:t>
            </a:r>
          </a:p>
          <a:p>
            <a:endParaRPr lang="en-US" dirty="0" smtClean="0"/>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pPr>
              <a:spcBef>
                <a:spcPts val="1200"/>
              </a:spcBef>
            </a:pPr>
            <a:r>
              <a:rPr lang="en-US" dirty="0" smtClean="0"/>
              <a:t>Reviews and Inspections: Verifying or checking for correctness</a:t>
            </a:r>
          </a:p>
          <a:p>
            <a:pPr>
              <a:spcBef>
                <a:spcPts val="1200"/>
              </a:spcBef>
            </a:pPr>
            <a:r>
              <a:rPr lang="en-US" dirty="0" smtClean="0"/>
              <a:t>Defined as: </a:t>
            </a:r>
          </a:p>
          <a:p>
            <a:pPr lvl="1">
              <a:spcBef>
                <a:spcPts val="1200"/>
              </a:spcBef>
            </a:pPr>
            <a:r>
              <a:rPr lang="en-US" dirty="0" smtClean="0"/>
              <a:t>Activities involved in verifying a product against specified requirements</a:t>
            </a:r>
          </a:p>
          <a:p>
            <a:pPr lvl="1">
              <a:spcBef>
                <a:spcPts val="1200"/>
              </a:spcBef>
            </a:pPr>
            <a:r>
              <a:rPr lang="en-US" dirty="0" smtClean="0"/>
              <a:t>The process of identifying defects in the work product</a:t>
            </a:r>
          </a:p>
          <a:p>
            <a:pPr>
              <a:spcBef>
                <a:spcPts val="1200"/>
              </a:spcBef>
            </a:pPr>
            <a:r>
              <a:rPr lang="en-US" dirty="0" smtClean="0"/>
              <a:t>It is:</a:t>
            </a:r>
          </a:p>
          <a:p>
            <a:pPr lvl="1">
              <a:spcBef>
                <a:spcPts val="1200"/>
              </a:spcBef>
            </a:pPr>
            <a:r>
              <a:rPr lang="en-US" dirty="0" smtClean="0"/>
              <a:t>A methodical examination of software work products</a:t>
            </a:r>
          </a:p>
          <a:p>
            <a:pPr lvl="1">
              <a:spcBef>
                <a:spcPts val="1200"/>
              </a:spcBef>
            </a:pPr>
            <a:r>
              <a:rPr lang="en-US" dirty="0" smtClean="0"/>
              <a:t>Done over both executable and non-executable software work products</a:t>
            </a:r>
          </a:p>
          <a:p>
            <a:pPr lvl="1">
              <a:spcBef>
                <a:spcPts val="1200"/>
              </a:spcBef>
            </a:pPr>
            <a:r>
              <a:rPr lang="en-US" dirty="0" smtClean="0"/>
              <a:t>Helpful in identifying defects and areas where changes are needed</a:t>
            </a:r>
          </a:p>
          <a:p>
            <a:pPr lvl="1">
              <a:spcBef>
                <a:spcPts val="1200"/>
              </a:spcBef>
            </a:pPr>
            <a:r>
              <a:rPr lang="en-US" dirty="0" smtClean="0"/>
              <a:t>Considered a best industry practice for use on software projects</a:t>
            </a:r>
          </a:p>
          <a:p>
            <a:pPr>
              <a:spcBef>
                <a:spcPts val="1200"/>
              </a:spcBef>
            </a:pPr>
            <a:endParaRPr lang="en-US" dirty="0" smtClean="0"/>
          </a:p>
          <a:p>
            <a:pPr>
              <a:spcBef>
                <a:spcPts val="1200"/>
              </a:spcBef>
            </a:pPr>
            <a:endParaRPr lang="en-US" dirty="0"/>
          </a:p>
        </p:txBody>
      </p:sp>
      <p:sp>
        <p:nvSpPr>
          <p:cNvPr id="2" name="Title 1"/>
          <p:cNvSpPr>
            <a:spLocks noGrp="1"/>
          </p:cNvSpPr>
          <p:nvPr>
            <p:ph type="title"/>
          </p:nvPr>
        </p:nvSpPr>
        <p:spPr/>
        <p:txBody>
          <a:bodyPr/>
          <a:lstStyle/>
          <a:p>
            <a:r>
              <a:rPr lang="en-US" spc="-6" dirty="0" smtClean="0">
                <a:latin typeface="+mj-lt"/>
              </a:rPr>
              <a:t>WHAT ARE </a:t>
            </a:r>
            <a:r>
              <a:rPr lang="en-US" spc="-12" dirty="0" smtClean="0">
                <a:latin typeface="+mj-lt"/>
                <a:cs typeface="Calibri"/>
              </a:rPr>
              <a:t>REVIEWS </a:t>
            </a:r>
            <a:r>
              <a:rPr lang="en-US" spc="-6" dirty="0" smtClean="0">
                <a:latin typeface="+mj-lt"/>
              </a:rPr>
              <a:t>AND</a:t>
            </a:r>
            <a:r>
              <a:rPr lang="en-US" spc="44" dirty="0" smtClean="0">
                <a:latin typeface="+mj-lt"/>
              </a:rPr>
              <a:t> </a:t>
            </a:r>
            <a:r>
              <a:rPr lang="en-US" spc="-6" dirty="0" smtClean="0">
                <a:latin typeface="+mj-lt"/>
                <a:cs typeface="Calibri"/>
              </a:rPr>
              <a:t>INSPECTIONS?</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
        <p:nvSpPr>
          <p:cNvPr id="14" name="object 15"/>
          <p:cNvSpPr txBox="1"/>
          <p:nvPr/>
        </p:nvSpPr>
        <p:spPr>
          <a:xfrm>
            <a:off x="2575906" y="3038858"/>
            <a:ext cx="8483930" cy="925912"/>
          </a:xfrm>
          <a:prstGeom prst="rect">
            <a:avLst/>
          </a:prstGeom>
        </p:spPr>
        <p:txBody>
          <a:bodyPr vert="horz" wrap="square" lIns="0" tIns="2557" rIns="0" bIns="0" rtlCol="0">
            <a:spAutoFit/>
          </a:bodyPr>
          <a:lstStyle/>
          <a:p>
            <a:pPr>
              <a:spcBef>
                <a:spcPts val="20"/>
              </a:spcBef>
            </a:pPr>
            <a:endParaRPr sz="1900">
              <a:latin typeface="Times New Roman"/>
              <a:cs typeface="Times New Roman"/>
            </a:endParaRPr>
          </a:p>
          <a:p>
            <a:pPr marL="801604" marR="1274487" indent="-357237">
              <a:buFont typeface="Arial"/>
              <a:buChar char="•"/>
              <a:tabLst>
                <a:tab pos="802396" algn="l"/>
              </a:tabLst>
            </a:pPr>
            <a:endParaRPr sz="2000">
              <a:latin typeface="Calibri"/>
              <a:cs typeface="Calibri"/>
            </a:endParaRPr>
          </a:p>
          <a:p>
            <a:pPr>
              <a:spcBef>
                <a:spcPts val="27"/>
              </a:spcBef>
              <a:buFont typeface="Arial"/>
              <a:buChar char="•"/>
            </a:pPr>
            <a:endParaRPr sz="2100">
              <a:latin typeface="Times New Roman"/>
              <a:cs typeface="Times New Roman"/>
            </a:endParaRPr>
          </a:p>
        </p:txBody>
      </p:sp>
      <p:pic>
        <p:nvPicPr>
          <p:cNvPr id="224258" name="Picture 2" descr="http://thumb1.shutterstock.com/display_pic_with_logo/109411/158395598/stock-photo-review-character-showing-assess-reviewing-evaluate-and-reviews-158395598.jpg"/>
          <p:cNvPicPr>
            <a:picLocks noChangeAspect="1" noChangeArrowheads="1"/>
          </p:cNvPicPr>
          <p:nvPr/>
        </p:nvPicPr>
        <p:blipFill>
          <a:blip r:embed="rId3"/>
          <a:srcRect/>
          <a:stretch>
            <a:fillRect/>
          </a:stretch>
        </p:blipFill>
        <p:spPr bwMode="auto">
          <a:xfrm>
            <a:off x="8881565" y="2209800"/>
            <a:ext cx="3232647" cy="2571751"/>
          </a:xfrm>
          <a:prstGeom prst="rect">
            <a:avLst/>
          </a:prstGeom>
          <a:noFill/>
        </p:spPr>
      </p:pic>
    </p:spTree>
    <p:extLst>
      <p:ext uri="{BB962C8B-B14F-4D97-AF65-F5344CB8AC3E}">
        <p14:creationId xmlns:p14="http://schemas.microsoft.com/office/powerpoint/2010/main" val="96151597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2" dirty="0" smtClean="0"/>
              <a:t>WHY</a:t>
            </a:r>
            <a:r>
              <a:rPr lang="en-US" spc="-12" dirty="0" smtClean="0">
                <a:solidFill>
                  <a:srgbClr val="767070"/>
                </a:solidFill>
                <a:latin typeface="Calibri"/>
                <a:cs typeface="Calibri"/>
              </a:rPr>
              <a:t> </a:t>
            </a:r>
            <a:r>
              <a:rPr lang="en-US" spc="-12" dirty="0" smtClean="0"/>
              <a:t>USE </a:t>
            </a:r>
            <a:r>
              <a:rPr lang="en-US" spc="-6" dirty="0" smtClean="0"/>
              <a:t>REVIEWS AND</a:t>
            </a:r>
            <a:r>
              <a:rPr lang="en-US" spc="37" dirty="0" smtClean="0"/>
              <a:t> </a:t>
            </a:r>
            <a:r>
              <a:rPr lang="en-US" spc="-6" dirty="0" smtClean="0"/>
              <a:t>INSPECTIONS?</a:t>
            </a:r>
            <a:r>
              <a:rPr lang="en-US" dirty="0" smtClean="0">
                <a:solidFill>
                  <a:schemeClr val="tx2">
                    <a:lumMod val="75000"/>
                  </a:schemeClr>
                </a:solidFill>
                <a:latin typeface="Arial" pitchFamily="34" charset="0"/>
                <a:cs typeface="Arial" pitchFamily="34" charset="0"/>
              </a:rPr>
              <a:t/>
            </a:r>
            <a:br>
              <a:rPr lang="en-US" dirty="0" smtClean="0">
                <a:solidFill>
                  <a:schemeClr val="tx2">
                    <a:lumMod val="75000"/>
                  </a:schemeClr>
                </a:solidFill>
                <a:latin typeface="Arial" pitchFamily="34" charset="0"/>
                <a:cs typeface="Arial" pitchFamily="34" charset="0"/>
              </a:rPr>
            </a:br>
            <a:endParaRPr lang="en-US" dirty="0"/>
          </a:p>
        </p:txBody>
      </p:sp>
      <p:sp>
        <p:nvSpPr>
          <p:cNvPr id="40" name="object 11"/>
          <p:cNvSpPr txBox="1"/>
          <p:nvPr/>
        </p:nvSpPr>
        <p:spPr>
          <a:xfrm>
            <a:off x="1049931" y="3657601"/>
            <a:ext cx="308106" cy="538609"/>
          </a:xfrm>
          <a:prstGeom prst="rect">
            <a:avLst/>
          </a:prstGeom>
        </p:spPr>
        <p:txBody>
          <a:bodyPr vert="horz" wrap="square" lIns="0" tIns="0" rIns="0" bIns="0" rtlCol="0">
            <a:spAutoFit/>
          </a:bodyPr>
          <a:lstStyle/>
          <a:p>
            <a:pPr marL="15842" algn="ctr"/>
            <a:r>
              <a:rPr sz="3500" spc="-6" dirty="0">
                <a:solidFill>
                  <a:srgbClr val="FFFFFF"/>
                </a:solidFill>
                <a:cs typeface="Calibri"/>
              </a:rPr>
              <a:t>A</a:t>
            </a:r>
            <a:endParaRPr sz="3500" dirty="0">
              <a:cs typeface="Calibri"/>
            </a:endParaRPr>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6339880" y="3581401"/>
            <a:ext cx="292024" cy="538609"/>
          </a:xfrm>
          <a:prstGeom prst="rect">
            <a:avLst/>
          </a:prstGeom>
        </p:spPr>
        <p:txBody>
          <a:bodyPr vert="horz" wrap="square" lIns="0" tIns="0" rIns="0" bIns="0" rtlCol="0">
            <a:spAutoFit/>
          </a:bodyPr>
          <a:lstStyle/>
          <a:p>
            <a:pPr marL="15842" algn="ctr"/>
            <a:r>
              <a:rPr sz="3500" spc="-6" dirty="0">
                <a:solidFill>
                  <a:srgbClr val="FFFFFF"/>
                </a:solidFill>
                <a:cs typeface="Calibri"/>
              </a:rPr>
              <a:t>B</a:t>
            </a:r>
            <a:endParaRPr sz="3500" dirty="0">
              <a:cs typeface="Calibri"/>
            </a:endParaRPr>
          </a:p>
        </p:txBody>
      </p:sp>
      <p:sp>
        <p:nvSpPr>
          <p:cNvPr id="47" name="object 15"/>
          <p:cNvSpPr txBox="1"/>
          <p:nvPr/>
        </p:nvSpPr>
        <p:spPr>
          <a:xfrm>
            <a:off x="4275908" y="4893564"/>
            <a:ext cx="286945" cy="538609"/>
          </a:xfrm>
          <a:prstGeom prst="rect">
            <a:avLst/>
          </a:prstGeom>
        </p:spPr>
        <p:txBody>
          <a:bodyPr vert="horz" wrap="square" lIns="0" tIns="0" rIns="0" bIns="0" rtlCol="0">
            <a:spAutoFit/>
          </a:bodyPr>
          <a:lstStyle/>
          <a:p>
            <a:pPr marL="15842" algn="ctr"/>
            <a:r>
              <a:rPr sz="3500" spc="-6" dirty="0">
                <a:solidFill>
                  <a:srgbClr val="FFFFFF"/>
                </a:solidFill>
                <a:cs typeface="Calibri"/>
              </a:rPr>
              <a:t>C</a:t>
            </a:r>
            <a:endParaRPr sz="3500" dirty="0">
              <a:cs typeface="Calibri"/>
            </a:endParaRPr>
          </a:p>
        </p:txBody>
      </p:sp>
      <p:sp>
        <p:nvSpPr>
          <p:cNvPr id="11" name="object 7"/>
          <p:cNvSpPr/>
          <p:nvPr/>
        </p:nvSpPr>
        <p:spPr>
          <a:xfrm>
            <a:off x="2762801" y="4427220"/>
            <a:ext cx="4999958" cy="1059180"/>
          </a:xfrm>
          <a:custGeom>
            <a:avLst/>
            <a:gdLst/>
            <a:ahLst/>
            <a:cxnLst/>
            <a:rect l="l" t="t" r="r" b="b"/>
            <a:pathLst>
              <a:path w="3750945" h="1059179">
                <a:moveTo>
                  <a:pt x="3221101" y="0"/>
                </a:moveTo>
                <a:lnTo>
                  <a:pt x="3221101" y="264794"/>
                </a:lnTo>
                <a:lnTo>
                  <a:pt x="0" y="264794"/>
                </a:lnTo>
                <a:lnTo>
                  <a:pt x="0" y="794384"/>
                </a:lnTo>
                <a:lnTo>
                  <a:pt x="3221101" y="794384"/>
                </a:lnTo>
                <a:lnTo>
                  <a:pt x="3221101" y="1059179"/>
                </a:lnTo>
                <a:lnTo>
                  <a:pt x="3750564" y="529589"/>
                </a:lnTo>
                <a:lnTo>
                  <a:pt x="3221101" y="0"/>
                </a:lnTo>
                <a:close/>
              </a:path>
            </a:pathLst>
          </a:custGeom>
          <a:solidFill>
            <a:schemeClr val="tx2">
              <a:lumMod val="40000"/>
              <a:lumOff val="60000"/>
            </a:schemeClr>
          </a:solidFill>
        </p:spPr>
        <p:txBody>
          <a:bodyPr wrap="square" lIns="0" tIns="0" rIns="0" bIns="0" rtlCol="0"/>
          <a:lstStyle/>
          <a:p>
            <a:pPr algn="ctr"/>
            <a:endParaRPr dirty="0"/>
          </a:p>
        </p:txBody>
      </p:sp>
      <p:sp>
        <p:nvSpPr>
          <p:cNvPr id="12" name="object 8"/>
          <p:cNvSpPr txBox="1"/>
          <p:nvPr/>
        </p:nvSpPr>
        <p:spPr>
          <a:xfrm>
            <a:off x="3478049" y="4686772"/>
            <a:ext cx="2776343" cy="589905"/>
          </a:xfrm>
          <a:prstGeom prst="rect">
            <a:avLst/>
          </a:prstGeom>
        </p:spPr>
        <p:txBody>
          <a:bodyPr vert="horz" wrap="square" lIns="0" tIns="0" rIns="0" bIns="0" rtlCol="0">
            <a:spAutoFit/>
          </a:bodyPr>
          <a:lstStyle/>
          <a:p>
            <a:pPr marL="15842" algn="ctr">
              <a:lnSpc>
                <a:spcPts val="2277"/>
              </a:lnSpc>
            </a:pPr>
            <a:r>
              <a:rPr sz="2000" spc="-12" dirty="0">
                <a:cs typeface="Calibri"/>
              </a:rPr>
              <a:t>Ensure adherence to</a:t>
            </a:r>
            <a:r>
              <a:rPr sz="2000" spc="12" dirty="0">
                <a:cs typeface="Calibri"/>
              </a:rPr>
              <a:t> </a:t>
            </a:r>
            <a:r>
              <a:rPr sz="2000" spc="-6" dirty="0">
                <a:cs typeface="Calibri"/>
              </a:rPr>
              <a:t>the</a:t>
            </a:r>
            <a:endParaRPr sz="2000" dirty="0">
              <a:cs typeface="Calibri"/>
            </a:endParaRPr>
          </a:p>
          <a:p>
            <a:pPr marL="15842" algn="ctr">
              <a:lnSpc>
                <a:spcPts val="2277"/>
              </a:lnSpc>
            </a:pPr>
            <a:r>
              <a:rPr sz="2000" spc="-12" dirty="0">
                <a:cs typeface="Calibri"/>
              </a:rPr>
              <a:t>standards</a:t>
            </a:r>
            <a:endParaRPr sz="2000" dirty="0">
              <a:cs typeface="Calibri"/>
            </a:endParaRPr>
          </a:p>
        </p:txBody>
      </p:sp>
      <p:sp>
        <p:nvSpPr>
          <p:cNvPr id="13" name="object 9"/>
          <p:cNvSpPr/>
          <p:nvPr/>
        </p:nvSpPr>
        <p:spPr>
          <a:xfrm>
            <a:off x="3124402" y="2243328"/>
            <a:ext cx="4979642" cy="2136775"/>
          </a:xfrm>
          <a:custGeom>
            <a:avLst/>
            <a:gdLst/>
            <a:ahLst/>
            <a:cxnLst/>
            <a:rect l="l" t="t" r="r" b="b"/>
            <a:pathLst>
              <a:path w="3735704" h="2136775">
                <a:moveTo>
                  <a:pt x="3497833" y="593471"/>
                </a:moveTo>
                <a:lnTo>
                  <a:pt x="2963672" y="593471"/>
                </a:lnTo>
                <a:lnTo>
                  <a:pt x="2963672" y="1602486"/>
                </a:lnTo>
                <a:lnTo>
                  <a:pt x="0" y="1602486"/>
                </a:lnTo>
                <a:lnTo>
                  <a:pt x="0" y="2136648"/>
                </a:lnTo>
                <a:lnTo>
                  <a:pt x="2971038" y="2136648"/>
                </a:lnTo>
                <a:lnTo>
                  <a:pt x="3018989" y="2134495"/>
                </a:lnTo>
                <a:lnTo>
                  <a:pt x="3065734" y="2128161"/>
                </a:lnTo>
                <a:lnTo>
                  <a:pt x="3111086" y="2117831"/>
                </a:lnTo>
                <a:lnTo>
                  <a:pt x="3154860" y="2103692"/>
                </a:lnTo>
                <a:lnTo>
                  <a:pt x="3196869" y="2085929"/>
                </a:lnTo>
                <a:lnTo>
                  <a:pt x="3236928" y="2064728"/>
                </a:lnTo>
                <a:lnTo>
                  <a:pt x="3274851" y="2040275"/>
                </a:lnTo>
                <a:lnTo>
                  <a:pt x="3310452" y="2012757"/>
                </a:lnTo>
                <a:lnTo>
                  <a:pt x="3343544" y="1982358"/>
                </a:lnTo>
                <a:lnTo>
                  <a:pt x="3373943" y="1949266"/>
                </a:lnTo>
                <a:lnTo>
                  <a:pt x="3401461" y="1913665"/>
                </a:lnTo>
                <a:lnTo>
                  <a:pt x="3425914" y="1875742"/>
                </a:lnTo>
                <a:lnTo>
                  <a:pt x="3447115" y="1835683"/>
                </a:lnTo>
                <a:lnTo>
                  <a:pt x="3464878" y="1793674"/>
                </a:lnTo>
                <a:lnTo>
                  <a:pt x="3479017" y="1749900"/>
                </a:lnTo>
                <a:lnTo>
                  <a:pt x="3489347" y="1704548"/>
                </a:lnTo>
                <a:lnTo>
                  <a:pt x="3495681" y="1657803"/>
                </a:lnTo>
                <a:lnTo>
                  <a:pt x="3497833" y="1609852"/>
                </a:lnTo>
                <a:lnTo>
                  <a:pt x="3497833" y="593471"/>
                </a:lnTo>
                <a:close/>
              </a:path>
              <a:path w="3735704" h="2136775">
                <a:moveTo>
                  <a:pt x="3230753" y="0"/>
                </a:moveTo>
                <a:lnTo>
                  <a:pt x="2726309" y="593471"/>
                </a:lnTo>
                <a:lnTo>
                  <a:pt x="3735324" y="593471"/>
                </a:lnTo>
                <a:lnTo>
                  <a:pt x="3230753" y="0"/>
                </a:lnTo>
                <a:close/>
              </a:path>
            </a:pathLst>
          </a:custGeom>
          <a:solidFill>
            <a:schemeClr val="accent4"/>
          </a:solidFill>
        </p:spPr>
        <p:txBody>
          <a:bodyPr wrap="square" lIns="0" tIns="0" rIns="0" bIns="0" rtlCol="0"/>
          <a:lstStyle/>
          <a:p>
            <a:pPr algn="ctr"/>
            <a:endParaRPr dirty="0"/>
          </a:p>
        </p:txBody>
      </p:sp>
      <p:sp>
        <p:nvSpPr>
          <p:cNvPr id="14" name="object 10"/>
          <p:cNvSpPr/>
          <p:nvPr/>
        </p:nvSpPr>
        <p:spPr>
          <a:xfrm>
            <a:off x="2762800" y="2828545"/>
            <a:ext cx="6419448" cy="1016635"/>
          </a:xfrm>
          <a:custGeom>
            <a:avLst/>
            <a:gdLst/>
            <a:ahLst/>
            <a:cxnLst/>
            <a:rect l="l" t="t" r="r" b="b"/>
            <a:pathLst>
              <a:path w="4815840" h="1016635">
                <a:moveTo>
                  <a:pt x="4307712" y="0"/>
                </a:moveTo>
                <a:lnTo>
                  <a:pt x="4307712" y="254126"/>
                </a:lnTo>
                <a:lnTo>
                  <a:pt x="0" y="254126"/>
                </a:lnTo>
                <a:lnTo>
                  <a:pt x="0" y="762380"/>
                </a:lnTo>
                <a:lnTo>
                  <a:pt x="4307712" y="762380"/>
                </a:lnTo>
                <a:lnTo>
                  <a:pt x="4307712" y="1016507"/>
                </a:lnTo>
                <a:lnTo>
                  <a:pt x="4815840" y="508253"/>
                </a:lnTo>
                <a:lnTo>
                  <a:pt x="4307712" y="0"/>
                </a:lnTo>
                <a:close/>
              </a:path>
            </a:pathLst>
          </a:custGeom>
          <a:solidFill>
            <a:schemeClr val="accent3">
              <a:lumMod val="60000"/>
              <a:lumOff val="40000"/>
            </a:schemeClr>
          </a:solidFill>
        </p:spPr>
        <p:txBody>
          <a:bodyPr wrap="square" lIns="0" tIns="0" rIns="0" bIns="0" rtlCol="0"/>
          <a:lstStyle/>
          <a:p>
            <a:pPr algn="ctr"/>
            <a:endParaRPr dirty="0"/>
          </a:p>
        </p:txBody>
      </p:sp>
      <p:sp>
        <p:nvSpPr>
          <p:cNvPr id="15" name="object 11"/>
          <p:cNvSpPr txBox="1"/>
          <p:nvPr/>
        </p:nvSpPr>
        <p:spPr>
          <a:xfrm>
            <a:off x="4087489" y="3204465"/>
            <a:ext cx="3591471" cy="307777"/>
          </a:xfrm>
          <a:prstGeom prst="rect">
            <a:avLst/>
          </a:prstGeom>
        </p:spPr>
        <p:txBody>
          <a:bodyPr vert="horz" wrap="square" lIns="0" tIns="0" rIns="0" bIns="0" rtlCol="0">
            <a:spAutoFit/>
          </a:bodyPr>
          <a:lstStyle/>
          <a:p>
            <a:pPr marL="15842" algn="ctr"/>
            <a:r>
              <a:rPr sz="2000" spc="-19" dirty="0">
                <a:cs typeface="Calibri"/>
              </a:rPr>
              <a:t>Detect defects </a:t>
            </a:r>
            <a:r>
              <a:rPr sz="2000" spc="-6" dirty="0">
                <a:cs typeface="Calibri"/>
              </a:rPr>
              <a:t>early in a</a:t>
            </a:r>
            <a:r>
              <a:rPr sz="2000" spc="69" dirty="0">
                <a:cs typeface="Calibri"/>
              </a:rPr>
              <a:t> </a:t>
            </a:r>
            <a:r>
              <a:rPr sz="2000" spc="-12" dirty="0">
                <a:cs typeface="Calibri"/>
              </a:rPr>
              <a:t>project</a:t>
            </a:r>
            <a:endParaRPr sz="2000" dirty="0">
              <a:cs typeface="Calibri"/>
            </a:endParaRPr>
          </a:p>
        </p:txBody>
      </p:sp>
      <p:sp>
        <p:nvSpPr>
          <p:cNvPr id="16" name="object 13"/>
          <p:cNvSpPr txBox="1"/>
          <p:nvPr/>
        </p:nvSpPr>
        <p:spPr>
          <a:xfrm>
            <a:off x="9103245" y="2872956"/>
            <a:ext cx="1795397" cy="914096"/>
          </a:xfrm>
          <a:prstGeom prst="rect">
            <a:avLst/>
          </a:prstGeom>
        </p:spPr>
        <p:txBody>
          <a:bodyPr vert="horz" wrap="square" lIns="0" tIns="0" rIns="0" bIns="0" rtlCol="0">
            <a:spAutoFit/>
          </a:bodyPr>
          <a:lstStyle/>
          <a:p>
            <a:pPr marL="15842" marR="6337" algn="ctr">
              <a:lnSpc>
                <a:spcPct val="90000"/>
              </a:lnSpc>
            </a:pPr>
            <a:r>
              <a:rPr spc="-6">
                <a:solidFill>
                  <a:srgbClr val="181818"/>
                </a:solidFill>
                <a:cs typeface="Calibri"/>
              </a:rPr>
              <a:t>Enable</a:t>
            </a:r>
            <a:r>
              <a:rPr spc="-69">
                <a:solidFill>
                  <a:srgbClr val="181818"/>
                </a:solidFill>
                <a:cs typeface="Calibri"/>
              </a:rPr>
              <a:t> </a:t>
            </a:r>
            <a:r>
              <a:rPr spc="-6" smtClean="0">
                <a:solidFill>
                  <a:srgbClr val="181818"/>
                </a:solidFill>
                <a:cs typeface="Calibri"/>
              </a:rPr>
              <a:t>mid-</a:t>
            </a:r>
            <a:r>
              <a:rPr lang="en-US" spc="-6" dirty="0" smtClean="0">
                <a:solidFill>
                  <a:srgbClr val="181818"/>
                </a:solidFill>
                <a:cs typeface="Calibri"/>
              </a:rPr>
              <a:t> </a:t>
            </a:r>
            <a:r>
              <a:rPr spc="-12" smtClean="0">
                <a:solidFill>
                  <a:srgbClr val="181818"/>
                </a:solidFill>
                <a:cs typeface="Calibri"/>
              </a:rPr>
              <a:t>course </a:t>
            </a:r>
            <a:r>
              <a:rPr smtClean="0">
                <a:solidFill>
                  <a:srgbClr val="181818"/>
                </a:solidFill>
                <a:cs typeface="Calibri"/>
              </a:rPr>
              <a:t>or</a:t>
            </a:r>
            <a:r>
              <a:rPr lang="en-US" dirty="0" smtClean="0">
                <a:solidFill>
                  <a:srgbClr val="181818"/>
                </a:solidFill>
                <a:cs typeface="Calibri"/>
              </a:rPr>
              <a:t> </a:t>
            </a:r>
            <a:r>
              <a:rPr smtClean="0">
                <a:solidFill>
                  <a:srgbClr val="181818"/>
                </a:solidFill>
                <a:cs typeface="Calibri"/>
              </a:rPr>
              <a:t>timely</a:t>
            </a:r>
            <a:r>
              <a:rPr lang="en-US" dirty="0" smtClean="0">
                <a:solidFill>
                  <a:srgbClr val="181818"/>
                </a:solidFill>
                <a:cs typeface="Calibri"/>
              </a:rPr>
              <a:t> </a:t>
            </a:r>
            <a:r>
              <a:rPr spc="-12" smtClean="0">
                <a:solidFill>
                  <a:srgbClr val="181818"/>
                </a:solidFill>
                <a:cs typeface="Calibri"/>
              </a:rPr>
              <a:t>corrections</a:t>
            </a:r>
            <a:endParaRPr dirty="0">
              <a:cs typeface="Calibri"/>
            </a:endParaRPr>
          </a:p>
        </p:txBody>
      </p:sp>
      <p:sp>
        <p:nvSpPr>
          <p:cNvPr id="17" name="object 14"/>
          <p:cNvSpPr txBox="1"/>
          <p:nvPr/>
        </p:nvSpPr>
        <p:spPr>
          <a:xfrm>
            <a:off x="3299538" y="3852346"/>
            <a:ext cx="4029930" cy="564257"/>
          </a:xfrm>
          <a:prstGeom prst="rect">
            <a:avLst/>
          </a:prstGeom>
        </p:spPr>
        <p:txBody>
          <a:bodyPr vert="horz" wrap="square" lIns="0" tIns="0" rIns="0" bIns="0" rtlCol="0">
            <a:spAutoFit/>
          </a:bodyPr>
          <a:lstStyle/>
          <a:p>
            <a:pPr marL="15842" marR="6337" algn="ctr">
              <a:lnSpc>
                <a:spcPts val="2158"/>
              </a:lnSpc>
            </a:pPr>
            <a:r>
              <a:rPr sz="2000" spc="-12" dirty="0">
                <a:cs typeface="Calibri"/>
              </a:rPr>
              <a:t>Ensure correctness </a:t>
            </a:r>
            <a:r>
              <a:rPr sz="2000" spc="-6">
                <a:cs typeface="Calibri"/>
              </a:rPr>
              <a:t>and </a:t>
            </a:r>
            <a:r>
              <a:rPr sz="2000" spc="-12" smtClean="0">
                <a:cs typeface="Calibri"/>
              </a:rPr>
              <a:t>ensure</a:t>
            </a:r>
            <a:r>
              <a:rPr lang="en-US" sz="2000" spc="-12" dirty="0" smtClean="0">
                <a:cs typeface="Calibri"/>
              </a:rPr>
              <a:t> </a:t>
            </a:r>
            <a:r>
              <a:rPr sz="2000" spc="-12" smtClean="0">
                <a:cs typeface="Calibri"/>
              </a:rPr>
              <a:t>correctness </a:t>
            </a:r>
            <a:r>
              <a:rPr sz="2000" spc="-19" dirty="0">
                <a:cs typeface="Calibri"/>
              </a:rPr>
              <a:t>regarding</a:t>
            </a:r>
            <a:r>
              <a:rPr sz="2000" spc="50" dirty="0">
                <a:cs typeface="Calibri"/>
              </a:rPr>
              <a:t> </a:t>
            </a:r>
            <a:r>
              <a:rPr sz="2000" spc="-12" dirty="0">
                <a:cs typeface="Calibri"/>
              </a:rPr>
              <a:t>requirements</a:t>
            </a:r>
            <a:endParaRPr sz="2000" dirty="0">
              <a:cs typeface="Calibri"/>
            </a:endParaRPr>
          </a:p>
        </p:txBody>
      </p:sp>
      <p:sp>
        <p:nvSpPr>
          <p:cNvPr id="18" name="object 15"/>
          <p:cNvSpPr txBox="1"/>
          <p:nvPr/>
        </p:nvSpPr>
        <p:spPr>
          <a:xfrm>
            <a:off x="6018212" y="1358538"/>
            <a:ext cx="2762799" cy="914096"/>
          </a:xfrm>
          <a:prstGeom prst="rect">
            <a:avLst/>
          </a:prstGeom>
        </p:spPr>
        <p:txBody>
          <a:bodyPr vert="horz" wrap="square" lIns="0" tIns="0" rIns="0" bIns="0" rtlCol="0">
            <a:spAutoFit/>
          </a:bodyPr>
          <a:lstStyle/>
          <a:p>
            <a:pPr marR="6337" algn="ctr">
              <a:lnSpc>
                <a:spcPct val="90000"/>
              </a:lnSpc>
            </a:pPr>
            <a:r>
              <a:rPr spc="-12" dirty="0">
                <a:solidFill>
                  <a:srgbClr val="181818"/>
                </a:solidFill>
                <a:cs typeface="Calibri"/>
              </a:rPr>
              <a:t>Improve </a:t>
            </a:r>
            <a:r>
              <a:rPr>
                <a:solidFill>
                  <a:srgbClr val="181818"/>
                </a:solidFill>
                <a:cs typeface="Calibri"/>
              </a:rPr>
              <a:t>the</a:t>
            </a:r>
            <a:r>
              <a:rPr spc="-125">
                <a:solidFill>
                  <a:srgbClr val="181818"/>
                </a:solidFill>
                <a:cs typeface="Calibri"/>
              </a:rPr>
              <a:t> </a:t>
            </a:r>
            <a:r>
              <a:rPr spc="-12" smtClean="0">
                <a:solidFill>
                  <a:srgbClr val="181818"/>
                </a:solidFill>
                <a:cs typeface="Calibri"/>
              </a:rPr>
              <a:t>software</a:t>
            </a:r>
            <a:r>
              <a:rPr lang="en-US" spc="-12" dirty="0" smtClean="0">
                <a:solidFill>
                  <a:srgbClr val="181818"/>
                </a:solidFill>
                <a:cs typeface="Calibri"/>
              </a:rPr>
              <a:t> </a:t>
            </a:r>
            <a:r>
              <a:rPr spc="-6" smtClean="0">
                <a:solidFill>
                  <a:srgbClr val="181818"/>
                </a:solidFill>
                <a:cs typeface="Calibri"/>
              </a:rPr>
              <a:t>product </a:t>
            </a:r>
            <a:r>
              <a:rPr>
                <a:solidFill>
                  <a:srgbClr val="181818"/>
                </a:solidFill>
                <a:cs typeface="Calibri"/>
              </a:rPr>
              <a:t>and </a:t>
            </a:r>
            <a:r>
              <a:rPr spc="-12" smtClean="0">
                <a:solidFill>
                  <a:srgbClr val="181818"/>
                </a:solidFill>
                <a:cs typeface="Calibri"/>
              </a:rPr>
              <a:t>increase</a:t>
            </a:r>
            <a:r>
              <a:rPr lang="en-US" spc="-12" dirty="0" smtClean="0">
                <a:solidFill>
                  <a:srgbClr val="181818"/>
                </a:solidFill>
                <a:cs typeface="Calibri"/>
              </a:rPr>
              <a:t> </a:t>
            </a:r>
            <a:r>
              <a:rPr spc="-6" smtClean="0">
                <a:solidFill>
                  <a:srgbClr val="181818"/>
                </a:solidFill>
                <a:cs typeface="Calibri"/>
              </a:rPr>
              <a:t>customer</a:t>
            </a:r>
            <a:r>
              <a:rPr spc="-100" smtClean="0">
                <a:solidFill>
                  <a:srgbClr val="181818"/>
                </a:solidFill>
                <a:cs typeface="Calibri"/>
              </a:rPr>
              <a:t> </a:t>
            </a:r>
            <a:r>
              <a:rPr spc="-12" dirty="0">
                <a:solidFill>
                  <a:srgbClr val="181818"/>
                </a:solidFill>
                <a:cs typeface="Calibri"/>
              </a:rPr>
              <a:t>satisfaction</a:t>
            </a:r>
            <a:endParaRPr dirty="0">
              <a:cs typeface="Calibri"/>
            </a:endParaRPr>
          </a:p>
        </p:txBody>
      </p:sp>
      <p:sp>
        <p:nvSpPr>
          <p:cNvPr id="19" name="object 16"/>
          <p:cNvSpPr txBox="1"/>
          <p:nvPr/>
        </p:nvSpPr>
        <p:spPr>
          <a:xfrm>
            <a:off x="7574870" y="4648200"/>
            <a:ext cx="1491438" cy="666849"/>
          </a:xfrm>
          <a:prstGeom prst="rect">
            <a:avLst/>
          </a:prstGeom>
        </p:spPr>
        <p:txBody>
          <a:bodyPr vert="horz" wrap="square" lIns="0" tIns="0" rIns="0" bIns="0" rtlCol="0">
            <a:spAutoFit/>
          </a:bodyPr>
          <a:lstStyle/>
          <a:p>
            <a:pPr algn="ctr">
              <a:lnSpc>
                <a:spcPts val="2563"/>
              </a:lnSpc>
            </a:pPr>
            <a:r>
              <a:rPr spc="-12" dirty="0">
                <a:solidFill>
                  <a:srgbClr val="181818"/>
                </a:solidFill>
                <a:cs typeface="Calibri"/>
              </a:rPr>
              <a:t>Ensure</a:t>
            </a:r>
            <a:endParaRPr dirty="0">
              <a:cs typeface="Calibri"/>
            </a:endParaRPr>
          </a:p>
          <a:p>
            <a:pPr algn="ctr">
              <a:lnSpc>
                <a:spcPts val="2563"/>
              </a:lnSpc>
            </a:pPr>
            <a:r>
              <a:rPr spc="-12" dirty="0">
                <a:solidFill>
                  <a:srgbClr val="181818"/>
                </a:solidFill>
                <a:cs typeface="Calibri"/>
              </a:rPr>
              <a:t>consistency</a:t>
            </a:r>
            <a:endParaRPr dirty="0">
              <a:cs typeface="Calibri"/>
            </a:endParaRPr>
          </a:p>
        </p:txBody>
      </p:sp>
      <p:sp>
        <p:nvSpPr>
          <p:cNvPr id="20" name="object 17"/>
          <p:cNvSpPr/>
          <p:nvPr/>
        </p:nvSpPr>
        <p:spPr>
          <a:xfrm>
            <a:off x="609441" y="3133344"/>
            <a:ext cx="2681542" cy="1864360"/>
          </a:xfrm>
          <a:custGeom>
            <a:avLst/>
            <a:gdLst/>
            <a:ahLst/>
            <a:cxnLst/>
            <a:rect l="l" t="t" r="r" b="b"/>
            <a:pathLst>
              <a:path w="2011680" h="1864360">
                <a:moveTo>
                  <a:pt x="1005840" y="0"/>
                </a:moveTo>
                <a:lnTo>
                  <a:pt x="955638" y="1140"/>
                </a:lnTo>
                <a:lnTo>
                  <a:pt x="906073" y="4526"/>
                </a:lnTo>
                <a:lnTo>
                  <a:pt x="857204" y="10103"/>
                </a:lnTo>
                <a:lnTo>
                  <a:pt x="809086" y="17819"/>
                </a:lnTo>
                <a:lnTo>
                  <a:pt x="761779" y="27620"/>
                </a:lnTo>
                <a:lnTo>
                  <a:pt x="715339" y="39453"/>
                </a:lnTo>
                <a:lnTo>
                  <a:pt x="669825" y="53264"/>
                </a:lnTo>
                <a:lnTo>
                  <a:pt x="625293" y="69000"/>
                </a:lnTo>
                <a:lnTo>
                  <a:pt x="581802" y="86608"/>
                </a:lnTo>
                <a:lnTo>
                  <a:pt x="539410" y="106034"/>
                </a:lnTo>
                <a:lnTo>
                  <a:pt x="498173" y="127225"/>
                </a:lnTo>
                <a:lnTo>
                  <a:pt x="458149" y="150128"/>
                </a:lnTo>
                <a:lnTo>
                  <a:pt x="419396" y="174689"/>
                </a:lnTo>
                <a:lnTo>
                  <a:pt x="381972" y="200854"/>
                </a:lnTo>
                <a:lnTo>
                  <a:pt x="345934" y="228571"/>
                </a:lnTo>
                <a:lnTo>
                  <a:pt x="311340" y="257786"/>
                </a:lnTo>
                <a:lnTo>
                  <a:pt x="278248" y="288445"/>
                </a:lnTo>
                <a:lnTo>
                  <a:pt x="246715" y="320496"/>
                </a:lnTo>
                <a:lnTo>
                  <a:pt x="216798" y="353885"/>
                </a:lnTo>
                <a:lnTo>
                  <a:pt x="188556" y="388559"/>
                </a:lnTo>
                <a:lnTo>
                  <a:pt x="162046" y="424463"/>
                </a:lnTo>
                <a:lnTo>
                  <a:pt x="137326" y="461546"/>
                </a:lnTo>
                <a:lnTo>
                  <a:pt x="114453" y="499753"/>
                </a:lnTo>
                <a:lnTo>
                  <a:pt x="93485" y="539031"/>
                </a:lnTo>
                <a:lnTo>
                  <a:pt x="74479" y="579326"/>
                </a:lnTo>
                <a:lnTo>
                  <a:pt x="57493" y="620586"/>
                </a:lnTo>
                <a:lnTo>
                  <a:pt x="42586" y="662757"/>
                </a:lnTo>
                <a:lnTo>
                  <a:pt x="29813" y="705786"/>
                </a:lnTo>
                <a:lnTo>
                  <a:pt x="19234" y="749619"/>
                </a:lnTo>
                <a:lnTo>
                  <a:pt x="10905" y="794203"/>
                </a:lnTo>
                <a:lnTo>
                  <a:pt x="4885" y="839484"/>
                </a:lnTo>
                <a:lnTo>
                  <a:pt x="1230" y="885409"/>
                </a:lnTo>
                <a:lnTo>
                  <a:pt x="0" y="931925"/>
                </a:lnTo>
                <a:lnTo>
                  <a:pt x="1230" y="978442"/>
                </a:lnTo>
                <a:lnTo>
                  <a:pt x="4885" y="1024367"/>
                </a:lnTo>
                <a:lnTo>
                  <a:pt x="10905" y="1069648"/>
                </a:lnTo>
                <a:lnTo>
                  <a:pt x="19234" y="1114232"/>
                </a:lnTo>
                <a:lnTo>
                  <a:pt x="29813" y="1158065"/>
                </a:lnTo>
                <a:lnTo>
                  <a:pt x="42586" y="1201094"/>
                </a:lnTo>
                <a:lnTo>
                  <a:pt x="57493" y="1243265"/>
                </a:lnTo>
                <a:lnTo>
                  <a:pt x="74479" y="1284525"/>
                </a:lnTo>
                <a:lnTo>
                  <a:pt x="93485" y="1324820"/>
                </a:lnTo>
                <a:lnTo>
                  <a:pt x="114453" y="1364098"/>
                </a:lnTo>
                <a:lnTo>
                  <a:pt x="137326" y="1402305"/>
                </a:lnTo>
                <a:lnTo>
                  <a:pt x="162046" y="1439388"/>
                </a:lnTo>
                <a:lnTo>
                  <a:pt x="188556" y="1475292"/>
                </a:lnTo>
                <a:lnTo>
                  <a:pt x="216798" y="1509966"/>
                </a:lnTo>
                <a:lnTo>
                  <a:pt x="246715" y="1543355"/>
                </a:lnTo>
                <a:lnTo>
                  <a:pt x="278248" y="1575406"/>
                </a:lnTo>
                <a:lnTo>
                  <a:pt x="311340" y="1606065"/>
                </a:lnTo>
                <a:lnTo>
                  <a:pt x="345934" y="1635280"/>
                </a:lnTo>
                <a:lnTo>
                  <a:pt x="381972" y="1662997"/>
                </a:lnTo>
                <a:lnTo>
                  <a:pt x="419396" y="1689162"/>
                </a:lnTo>
                <a:lnTo>
                  <a:pt x="458149" y="1713723"/>
                </a:lnTo>
                <a:lnTo>
                  <a:pt x="498173" y="1736626"/>
                </a:lnTo>
                <a:lnTo>
                  <a:pt x="539410" y="1757817"/>
                </a:lnTo>
                <a:lnTo>
                  <a:pt x="581802" y="1777243"/>
                </a:lnTo>
                <a:lnTo>
                  <a:pt x="625293" y="1794851"/>
                </a:lnTo>
                <a:lnTo>
                  <a:pt x="669825" y="1810587"/>
                </a:lnTo>
                <a:lnTo>
                  <a:pt x="715339" y="1824398"/>
                </a:lnTo>
                <a:lnTo>
                  <a:pt x="761779" y="1836231"/>
                </a:lnTo>
                <a:lnTo>
                  <a:pt x="809086" y="1846032"/>
                </a:lnTo>
                <a:lnTo>
                  <a:pt x="857204" y="1853748"/>
                </a:lnTo>
                <a:lnTo>
                  <a:pt x="906073" y="1859325"/>
                </a:lnTo>
                <a:lnTo>
                  <a:pt x="955638" y="1862711"/>
                </a:lnTo>
                <a:lnTo>
                  <a:pt x="1005840" y="1863851"/>
                </a:lnTo>
                <a:lnTo>
                  <a:pt x="1056040" y="1862711"/>
                </a:lnTo>
                <a:lnTo>
                  <a:pt x="1105604" y="1859325"/>
                </a:lnTo>
                <a:lnTo>
                  <a:pt x="1154472" y="1853748"/>
                </a:lnTo>
                <a:lnTo>
                  <a:pt x="1202589" y="1846032"/>
                </a:lnTo>
                <a:lnTo>
                  <a:pt x="1249896" y="1836231"/>
                </a:lnTo>
                <a:lnTo>
                  <a:pt x="1296335" y="1824398"/>
                </a:lnTo>
                <a:lnTo>
                  <a:pt x="1341849" y="1810587"/>
                </a:lnTo>
                <a:lnTo>
                  <a:pt x="1386380" y="1794851"/>
                </a:lnTo>
                <a:lnTo>
                  <a:pt x="1429871" y="1777243"/>
                </a:lnTo>
                <a:lnTo>
                  <a:pt x="1472264" y="1757817"/>
                </a:lnTo>
                <a:lnTo>
                  <a:pt x="1513501" y="1736626"/>
                </a:lnTo>
                <a:lnTo>
                  <a:pt x="1553525" y="1713723"/>
                </a:lnTo>
                <a:lnTo>
                  <a:pt x="1592277" y="1689162"/>
                </a:lnTo>
                <a:lnTo>
                  <a:pt x="1629702" y="1662997"/>
                </a:lnTo>
                <a:lnTo>
                  <a:pt x="1665740" y="1635280"/>
                </a:lnTo>
                <a:lnTo>
                  <a:pt x="1700334" y="1606065"/>
                </a:lnTo>
                <a:lnTo>
                  <a:pt x="1733426" y="1575406"/>
                </a:lnTo>
                <a:lnTo>
                  <a:pt x="1764960" y="1543355"/>
                </a:lnTo>
                <a:lnTo>
                  <a:pt x="1794877" y="1509966"/>
                </a:lnTo>
                <a:lnTo>
                  <a:pt x="1823119" y="1475292"/>
                </a:lnTo>
                <a:lnTo>
                  <a:pt x="1849629" y="1439388"/>
                </a:lnTo>
                <a:lnTo>
                  <a:pt x="1874350" y="1402305"/>
                </a:lnTo>
                <a:lnTo>
                  <a:pt x="1897224" y="1364098"/>
                </a:lnTo>
                <a:lnTo>
                  <a:pt x="1918192" y="1324820"/>
                </a:lnTo>
                <a:lnTo>
                  <a:pt x="1937198" y="1284525"/>
                </a:lnTo>
                <a:lnTo>
                  <a:pt x="1954184" y="1243265"/>
                </a:lnTo>
                <a:lnTo>
                  <a:pt x="1969092" y="1201094"/>
                </a:lnTo>
                <a:lnTo>
                  <a:pt x="1981865" y="1158065"/>
                </a:lnTo>
                <a:lnTo>
                  <a:pt x="1992444" y="1114232"/>
                </a:lnTo>
                <a:lnTo>
                  <a:pt x="2000773" y="1069648"/>
                </a:lnTo>
                <a:lnTo>
                  <a:pt x="2006794" y="1024367"/>
                </a:lnTo>
                <a:lnTo>
                  <a:pt x="2010448" y="978442"/>
                </a:lnTo>
                <a:lnTo>
                  <a:pt x="2011680" y="931925"/>
                </a:lnTo>
                <a:lnTo>
                  <a:pt x="2010448" y="885409"/>
                </a:lnTo>
                <a:lnTo>
                  <a:pt x="2006794" y="839484"/>
                </a:lnTo>
                <a:lnTo>
                  <a:pt x="2000773" y="794203"/>
                </a:lnTo>
                <a:lnTo>
                  <a:pt x="1992444" y="749619"/>
                </a:lnTo>
                <a:lnTo>
                  <a:pt x="1981865" y="705786"/>
                </a:lnTo>
                <a:lnTo>
                  <a:pt x="1969092" y="662757"/>
                </a:lnTo>
                <a:lnTo>
                  <a:pt x="1954184" y="620586"/>
                </a:lnTo>
                <a:lnTo>
                  <a:pt x="1937198" y="579326"/>
                </a:lnTo>
                <a:lnTo>
                  <a:pt x="1918192" y="539031"/>
                </a:lnTo>
                <a:lnTo>
                  <a:pt x="1897224" y="499753"/>
                </a:lnTo>
                <a:lnTo>
                  <a:pt x="1874350" y="461546"/>
                </a:lnTo>
                <a:lnTo>
                  <a:pt x="1849629" y="424463"/>
                </a:lnTo>
                <a:lnTo>
                  <a:pt x="1823119" y="388559"/>
                </a:lnTo>
                <a:lnTo>
                  <a:pt x="1794877" y="353885"/>
                </a:lnTo>
                <a:lnTo>
                  <a:pt x="1764960" y="320496"/>
                </a:lnTo>
                <a:lnTo>
                  <a:pt x="1733426" y="288445"/>
                </a:lnTo>
                <a:lnTo>
                  <a:pt x="1700334" y="257786"/>
                </a:lnTo>
                <a:lnTo>
                  <a:pt x="1665740" y="228571"/>
                </a:lnTo>
                <a:lnTo>
                  <a:pt x="1629702" y="200854"/>
                </a:lnTo>
                <a:lnTo>
                  <a:pt x="1592277" y="174689"/>
                </a:lnTo>
                <a:lnTo>
                  <a:pt x="1553525" y="150128"/>
                </a:lnTo>
                <a:lnTo>
                  <a:pt x="1513501" y="127225"/>
                </a:lnTo>
                <a:lnTo>
                  <a:pt x="1472264" y="106034"/>
                </a:lnTo>
                <a:lnTo>
                  <a:pt x="1429871" y="86608"/>
                </a:lnTo>
                <a:lnTo>
                  <a:pt x="1386380" y="69000"/>
                </a:lnTo>
                <a:lnTo>
                  <a:pt x="1341849" y="53264"/>
                </a:lnTo>
                <a:lnTo>
                  <a:pt x="1296335" y="39453"/>
                </a:lnTo>
                <a:lnTo>
                  <a:pt x="1249896" y="27620"/>
                </a:lnTo>
                <a:lnTo>
                  <a:pt x="1202589" y="17819"/>
                </a:lnTo>
                <a:lnTo>
                  <a:pt x="1154472" y="10103"/>
                </a:lnTo>
                <a:lnTo>
                  <a:pt x="1105604" y="4526"/>
                </a:lnTo>
                <a:lnTo>
                  <a:pt x="1056040" y="1140"/>
                </a:lnTo>
                <a:lnTo>
                  <a:pt x="1005840" y="0"/>
                </a:lnTo>
                <a:close/>
              </a:path>
            </a:pathLst>
          </a:custGeom>
          <a:solidFill>
            <a:schemeClr val="accent2">
              <a:lumMod val="75000"/>
            </a:schemeClr>
          </a:solidFill>
        </p:spPr>
        <p:txBody>
          <a:bodyPr wrap="square" lIns="0" tIns="0" rIns="0" bIns="0" rtlCol="0"/>
          <a:lstStyle/>
          <a:p>
            <a:pPr algn="ctr"/>
            <a:endParaRPr dirty="0"/>
          </a:p>
        </p:txBody>
      </p:sp>
      <p:sp>
        <p:nvSpPr>
          <p:cNvPr id="21" name="object 18"/>
          <p:cNvSpPr/>
          <p:nvPr/>
        </p:nvSpPr>
        <p:spPr>
          <a:xfrm>
            <a:off x="609441" y="3133344"/>
            <a:ext cx="2681542" cy="1864360"/>
          </a:xfrm>
          <a:custGeom>
            <a:avLst/>
            <a:gdLst/>
            <a:ahLst/>
            <a:cxnLst/>
            <a:rect l="l" t="t" r="r" b="b"/>
            <a:pathLst>
              <a:path w="2011680" h="1864360">
                <a:moveTo>
                  <a:pt x="0" y="931925"/>
                </a:moveTo>
                <a:lnTo>
                  <a:pt x="1230" y="885409"/>
                </a:lnTo>
                <a:lnTo>
                  <a:pt x="4885" y="839484"/>
                </a:lnTo>
                <a:lnTo>
                  <a:pt x="10905" y="794203"/>
                </a:lnTo>
                <a:lnTo>
                  <a:pt x="19234" y="749619"/>
                </a:lnTo>
                <a:lnTo>
                  <a:pt x="29813" y="705786"/>
                </a:lnTo>
                <a:lnTo>
                  <a:pt x="42586" y="662757"/>
                </a:lnTo>
                <a:lnTo>
                  <a:pt x="57493" y="620586"/>
                </a:lnTo>
                <a:lnTo>
                  <a:pt x="74479" y="579326"/>
                </a:lnTo>
                <a:lnTo>
                  <a:pt x="93485" y="539031"/>
                </a:lnTo>
                <a:lnTo>
                  <a:pt x="114453" y="499753"/>
                </a:lnTo>
                <a:lnTo>
                  <a:pt x="137326" y="461546"/>
                </a:lnTo>
                <a:lnTo>
                  <a:pt x="162046" y="424463"/>
                </a:lnTo>
                <a:lnTo>
                  <a:pt x="188556" y="388559"/>
                </a:lnTo>
                <a:lnTo>
                  <a:pt x="216798" y="353885"/>
                </a:lnTo>
                <a:lnTo>
                  <a:pt x="246715" y="320496"/>
                </a:lnTo>
                <a:lnTo>
                  <a:pt x="278248" y="288445"/>
                </a:lnTo>
                <a:lnTo>
                  <a:pt x="311340" y="257786"/>
                </a:lnTo>
                <a:lnTo>
                  <a:pt x="345934" y="228571"/>
                </a:lnTo>
                <a:lnTo>
                  <a:pt x="381972" y="200854"/>
                </a:lnTo>
                <a:lnTo>
                  <a:pt x="419396" y="174689"/>
                </a:lnTo>
                <a:lnTo>
                  <a:pt x="458149" y="150128"/>
                </a:lnTo>
                <a:lnTo>
                  <a:pt x="498173" y="127225"/>
                </a:lnTo>
                <a:lnTo>
                  <a:pt x="539410" y="106034"/>
                </a:lnTo>
                <a:lnTo>
                  <a:pt x="581802" y="86608"/>
                </a:lnTo>
                <a:lnTo>
                  <a:pt x="625293" y="69000"/>
                </a:lnTo>
                <a:lnTo>
                  <a:pt x="669825" y="53264"/>
                </a:lnTo>
                <a:lnTo>
                  <a:pt x="715339" y="39453"/>
                </a:lnTo>
                <a:lnTo>
                  <a:pt x="761779" y="27620"/>
                </a:lnTo>
                <a:lnTo>
                  <a:pt x="809086" y="17819"/>
                </a:lnTo>
                <a:lnTo>
                  <a:pt x="857204" y="10103"/>
                </a:lnTo>
                <a:lnTo>
                  <a:pt x="906073" y="4526"/>
                </a:lnTo>
                <a:lnTo>
                  <a:pt x="955638" y="1140"/>
                </a:lnTo>
                <a:lnTo>
                  <a:pt x="1005840" y="0"/>
                </a:lnTo>
                <a:lnTo>
                  <a:pt x="1056040" y="1140"/>
                </a:lnTo>
                <a:lnTo>
                  <a:pt x="1105604" y="4526"/>
                </a:lnTo>
                <a:lnTo>
                  <a:pt x="1154472" y="10103"/>
                </a:lnTo>
                <a:lnTo>
                  <a:pt x="1202589" y="17819"/>
                </a:lnTo>
                <a:lnTo>
                  <a:pt x="1249896" y="27620"/>
                </a:lnTo>
                <a:lnTo>
                  <a:pt x="1296335" y="39453"/>
                </a:lnTo>
                <a:lnTo>
                  <a:pt x="1341849" y="53264"/>
                </a:lnTo>
                <a:lnTo>
                  <a:pt x="1386380" y="69000"/>
                </a:lnTo>
                <a:lnTo>
                  <a:pt x="1429871" y="86608"/>
                </a:lnTo>
                <a:lnTo>
                  <a:pt x="1472264" y="106034"/>
                </a:lnTo>
                <a:lnTo>
                  <a:pt x="1513501" y="127225"/>
                </a:lnTo>
                <a:lnTo>
                  <a:pt x="1553525" y="150128"/>
                </a:lnTo>
                <a:lnTo>
                  <a:pt x="1592277" y="174689"/>
                </a:lnTo>
                <a:lnTo>
                  <a:pt x="1629702" y="200854"/>
                </a:lnTo>
                <a:lnTo>
                  <a:pt x="1665740" y="228571"/>
                </a:lnTo>
                <a:lnTo>
                  <a:pt x="1700334" y="257786"/>
                </a:lnTo>
                <a:lnTo>
                  <a:pt x="1733426" y="288445"/>
                </a:lnTo>
                <a:lnTo>
                  <a:pt x="1764960" y="320496"/>
                </a:lnTo>
                <a:lnTo>
                  <a:pt x="1794877" y="353885"/>
                </a:lnTo>
                <a:lnTo>
                  <a:pt x="1823119" y="388559"/>
                </a:lnTo>
                <a:lnTo>
                  <a:pt x="1849629" y="424463"/>
                </a:lnTo>
                <a:lnTo>
                  <a:pt x="1874350" y="461546"/>
                </a:lnTo>
                <a:lnTo>
                  <a:pt x="1897224" y="499753"/>
                </a:lnTo>
                <a:lnTo>
                  <a:pt x="1918192" y="539031"/>
                </a:lnTo>
                <a:lnTo>
                  <a:pt x="1937198" y="579326"/>
                </a:lnTo>
                <a:lnTo>
                  <a:pt x="1954184" y="620586"/>
                </a:lnTo>
                <a:lnTo>
                  <a:pt x="1969092" y="662757"/>
                </a:lnTo>
                <a:lnTo>
                  <a:pt x="1981865" y="705786"/>
                </a:lnTo>
                <a:lnTo>
                  <a:pt x="1992444" y="749619"/>
                </a:lnTo>
                <a:lnTo>
                  <a:pt x="2000773" y="794203"/>
                </a:lnTo>
                <a:lnTo>
                  <a:pt x="2006794" y="839484"/>
                </a:lnTo>
                <a:lnTo>
                  <a:pt x="2010448" y="885409"/>
                </a:lnTo>
                <a:lnTo>
                  <a:pt x="2011680" y="931925"/>
                </a:lnTo>
                <a:lnTo>
                  <a:pt x="2010448" y="978442"/>
                </a:lnTo>
                <a:lnTo>
                  <a:pt x="2006794" y="1024367"/>
                </a:lnTo>
                <a:lnTo>
                  <a:pt x="2000773" y="1069648"/>
                </a:lnTo>
                <a:lnTo>
                  <a:pt x="1992444" y="1114232"/>
                </a:lnTo>
                <a:lnTo>
                  <a:pt x="1981865" y="1158065"/>
                </a:lnTo>
                <a:lnTo>
                  <a:pt x="1969092" y="1201094"/>
                </a:lnTo>
                <a:lnTo>
                  <a:pt x="1954184" y="1243265"/>
                </a:lnTo>
                <a:lnTo>
                  <a:pt x="1937198" y="1284525"/>
                </a:lnTo>
                <a:lnTo>
                  <a:pt x="1918192" y="1324820"/>
                </a:lnTo>
                <a:lnTo>
                  <a:pt x="1897224" y="1364098"/>
                </a:lnTo>
                <a:lnTo>
                  <a:pt x="1874350" y="1402305"/>
                </a:lnTo>
                <a:lnTo>
                  <a:pt x="1849629" y="1439388"/>
                </a:lnTo>
                <a:lnTo>
                  <a:pt x="1823119" y="1475292"/>
                </a:lnTo>
                <a:lnTo>
                  <a:pt x="1794877" y="1509966"/>
                </a:lnTo>
                <a:lnTo>
                  <a:pt x="1764960" y="1543355"/>
                </a:lnTo>
                <a:lnTo>
                  <a:pt x="1733426" y="1575406"/>
                </a:lnTo>
                <a:lnTo>
                  <a:pt x="1700334" y="1606065"/>
                </a:lnTo>
                <a:lnTo>
                  <a:pt x="1665740" y="1635280"/>
                </a:lnTo>
                <a:lnTo>
                  <a:pt x="1629702" y="1662997"/>
                </a:lnTo>
                <a:lnTo>
                  <a:pt x="1592277" y="1689162"/>
                </a:lnTo>
                <a:lnTo>
                  <a:pt x="1553525" y="1713723"/>
                </a:lnTo>
                <a:lnTo>
                  <a:pt x="1513501" y="1736626"/>
                </a:lnTo>
                <a:lnTo>
                  <a:pt x="1472264" y="1757817"/>
                </a:lnTo>
                <a:lnTo>
                  <a:pt x="1429871" y="1777243"/>
                </a:lnTo>
                <a:lnTo>
                  <a:pt x="1386380" y="1794851"/>
                </a:lnTo>
                <a:lnTo>
                  <a:pt x="1341849" y="1810587"/>
                </a:lnTo>
                <a:lnTo>
                  <a:pt x="1296335" y="1824398"/>
                </a:lnTo>
                <a:lnTo>
                  <a:pt x="1249896" y="1836231"/>
                </a:lnTo>
                <a:lnTo>
                  <a:pt x="1202589" y="1846032"/>
                </a:lnTo>
                <a:lnTo>
                  <a:pt x="1154472" y="1853748"/>
                </a:lnTo>
                <a:lnTo>
                  <a:pt x="1105604" y="1859325"/>
                </a:lnTo>
                <a:lnTo>
                  <a:pt x="1056040" y="1862711"/>
                </a:lnTo>
                <a:lnTo>
                  <a:pt x="1005840" y="1863851"/>
                </a:lnTo>
                <a:lnTo>
                  <a:pt x="955638" y="1862711"/>
                </a:lnTo>
                <a:lnTo>
                  <a:pt x="906073" y="1859325"/>
                </a:lnTo>
                <a:lnTo>
                  <a:pt x="857204" y="1853748"/>
                </a:lnTo>
                <a:lnTo>
                  <a:pt x="809086" y="1846032"/>
                </a:lnTo>
                <a:lnTo>
                  <a:pt x="761779" y="1836231"/>
                </a:lnTo>
                <a:lnTo>
                  <a:pt x="715339" y="1824398"/>
                </a:lnTo>
                <a:lnTo>
                  <a:pt x="669825" y="1810587"/>
                </a:lnTo>
                <a:lnTo>
                  <a:pt x="625293" y="1794851"/>
                </a:lnTo>
                <a:lnTo>
                  <a:pt x="581802" y="1777243"/>
                </a:lnTo>
                <a:lnTo>
                  <a:pt x="539410" y="1757817"/>
                </a:lnTo>
                <a:lnTo>
                  <a:pt x="498173" y="1736626"/>
                </a:lnTo>
                <a:lnTo>
                  <a:pt x="458149" y="1713723"/>
                </a:lnTo>
                <a:lnTo>
                  <a:pt x="419396" y="1689162"/>
                </a:lnTo>
                <a:lnTo>
                  <a:pt x="381972" y="1662997"/>
                </a:lnTo>
                <a:lnTo>
                  <a:pt x="345934" y="1635280"/>
                </a:lnTo>
                <a:lnTo>
                  <a:pt x="311340" y="1606065"/>
                </a:lnTo>
                <a:lnTo>
                  <a:pt x="278248" y="1575406"/>
                </a:lnTo>
                <a:lnTo>
                  <a:pt x="246715" y="1543355"/>
                </a:lnTo>
                <a:lnTo>
                  <a:pt x="216798" y="1509966"/>
                </a:lnTo>
                <a:lnTo>
                  <a:pt x="188556" y="1475292"/>
                </a:lnTo>
                <a:lnTo>
                  <a:pt x="162046" y="1439388"/>
                </a:lnTo>
                <a:lnTo>
                  <a:pt x="137326" y="1402305"/>
                </a:lnTo>
                <a:lnTo>
                  <a:pt x="114453" y="1364098"/>
                </a:lnTo>
                <a:lnTo>
                  <a:pt x="93485" y="1324820"/>
                </a:lnTo>
                <a:lnTo>
                  <a:pt x="74479" y="1284525"/>
                </a:lnTo>
                <a:lnTo>
                  <a:pt x="57493" y="1243265"/>
                </a:lnTo>
                <a:lnTo>
                  <a:pt x="42586" y="1201094"/>
                </a:lnTo>
                <a:lnTo>
                  <a:pt x="29813" y="1158065"/>
                </a:lnTo>
                <a:lnTo>
                  <a:pt x="19234" y="1114232"/>
                </a:lnTo>
                <a:lnTo>
                  <a:pt x="10905" y="1069648"/>
                </a:lnTo>
                <a:lnTo>
                  <a:pt x="4885" y="1024367"/>
                </a:lnTo>
                <a:lnTo>
                  <a:pt x="1230" y="978442"/>
                </a:lnTo>
                <a:lnTo>
                  <a:pt x="0" y="931925"/>
                </a:lnTo>
                <a:close/>
              </a:path>
            </a:pathLst>
          </a:custGeom>
          <a:ln w="76200">
            <a:solidFill>
              <a:srgbClr val="FFFFFF"/>
            </a:solidFill>
          </a:ln>
        </p:spPr>
        <p:txBody>
          <a:bodyPr wrap="square" lIns="0" tIns="0" rIns="0" bIns="0" rtlCol="0"/>
          <a:lstStyle/>
          <a:p>
            <a:pPr algn="ctr"/>
            <a:endParaRPr dirty="0"/>
          </a:p>
        </p:txBody>
      </p:sp>
      <p:sp>
        <p:nvSpPr>
          <p:cNvPr id="22" name="object 19"/>
          <p:cNvSpPr txBox="1"/>
          <p:nvPr/>
        </p:nvSpPr>
        <p:spPr>
          <a:xfrm>
            <a:off x="969146" y="3762503"/>
            <a:ext cx="1794466" cy="692497"/>
          </a:xfrm>
          <a:prstGeom prst="rect">
            <a:avLst/>
          </a:prstGeom>
        </p:spPr>
        <p:txBody>
          <a:bodyPr vert="horz" wrap="square" lIns="0" tIns="0" rIns="0" bIns="0" rtlCol="0">
            <a:spAutoFit/>
          </a:bodyPr>
          <a:lstStyle/>
          <a:p>
            <a:pPr marL="85547" marR="6337" indent="-70497" algn="ctr">
              <a:lnSpc>
                <a:spcPts val="2694"/>
              </a:lnSpc>
            </a:pPr>
            <a:r>
              <a:rPr sz="2500" spc="-19">
                <a:solidFill>
                  <a:srgbClr val="FFFFFF"/>
                </a:solidFill>
                <a:cs typeface="Calibri"/>
              </a:rPr>
              <a:t>Reviews</a:t>
            </a:r>
            <a:r>
              <a:rPr sz="2500" spc="-69">
                <a:solidFill>
                  <a:srgbClr val="FFFFFF"/>
                </a:solidFill>
                <a:cs typeface="Calibri"/>
              </a:rPr>
              <a:t> </a:t>
            </a:r>
            <a:r>
              <a:rPr sz="2500" spc="-6" smtClean="0">
                <a:solidFill>
                  <a:srgbClr val="FFFFFF"/>
                </a:solidFill>
                <a:cs typeface="Calibri"/>
              </a:rPr>
              <a:t>and</a:t>
            </a:r>
            <a:r>
              <a:rPr lang="en-US" sz="2500" spc="-6" dirty="0" smtClean="0">
                <a:solidFill>
                  <a:srgbClr val="FFFFFF"/>
                </a:solidFill>
                <a:cs typeface="Calibri"/>
              </a:rPr>
              <a:t> </a:t>
            </a:r>
            <a:r>
              <a:rPr sz="2500" smtClean="0">
                <a:solidFill>
                  <a:srgbClr val="FFFFFF"/>
                </a:solidFill>
                <a:cs typeface="Calibri"/>
              </a:rPr>
              <a:t>Inspections</a:t>
            </a:r>
            <a:endParaRPr sz="2500" dirty="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animBg="1"/>
      <p:bldP spid="15" grpId="0"/>
      <p:bldP spid="16" grpId="0"/>
      <p:bldP spid="17" grpId="0"/>
      <p:bldP spid="18" grpId="0"/>
      <p:bldP spid="19" grpId="0"/>
      <p:bldP spid="2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t>WHEN</a:t>
            </a:r>
            <a:r>
              <a:rPr lang="en-US" spc="-12" dirty="0" smtClean="0">
                <a:solidFill>
                  <a:srgbClr val="767070"/>
                </a:solidFill>
                <a:cs typeface="Calibri"/>
              </a:rPr>
              <a:t> </a:t>
            </a:r>
            <a:r>
              <a:rPr lang="en-US" spc="-6" dirty="0" smtClean="0"/>
              <a:t>TO CONDUCT REVIEWS AND</a:t>
            </a:r>
            <a:r>
              <a:rPr lang="en-US" spc="69" dirty="0" smtClean="0"/>
              <a:t> </a:t>
            </a:r>
            <a:r>
              <a:rPr lang="en-US" spc="-6" dirty="0" smtClean="0"/>
              <a:t>INSPECTIONS PROCESS?</a:t>
            </a:r>
            <a:r>
              <a:rPr lang="en-US" dirty="0" smtClean="0">
                <a:solidFill>
                  <a:schemeClr val="tx2">
                    <a:lumMod val="75000"/>
                  </a:schemeClr>
                </a:solidFill>
                <a:cs typeface="Arial" pitchFamily="34" charset="0"/>
              </a:rPr>
              <a:t/>
            </a:r>
            <a:br>
              <a:rPr lang="en-US" dirty="0" smtClean="0">
                <a:solidFill>
                  <a:schemeClr val="tx2">
                    <a:lumMod val="75000"/>
                  </a:schemeClr>
                </a:solidFill>
                <a:cs typeface="Arial" pitchFamily="34" charset="0"/>
              </a:rPr>
            </a:br>
            <a:endParaRPr lang="en-US" dirty="0"/>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13" name="object 10"/>
          <p:cNvSpPr txBox="1"/>
          <p:nvPr/>
        </p:nvSpPr>
        <p:spPr>
          <a:xfrm>
            <a:off x="3656012" y="5181600"/>
            <a:ext cx="5162475" cy="615553"/>
          </a:xfrm>
          <a:prstGeom prst="rect">
            <a:avLst/>
          </a:prstGeom>
        </p:spPr>
        <p:txBody>
          <a:bodyPr vert="horz" wrap="square" lIns="0" tIns="0" rIns="0" bIns="0" rtlCol="0">
            <a:spAutoFit/>
          </a:bodyPr>
          <a:lstStyle/>
          <a:p>
            <a:pPr marL="15842" marR="6337">
              <a:lnSpc>
                <a:spcPts val="2419"/>
              </a:lnSpc>
            </a:pPr>
            <a:r>
              <a:rPr spc="-6" dirty="0">
                <a:cs typeface="Calibri"/>
              </a:rPr>
              <a:t>The </a:t>
            </a:r>
            <a:r>
              <a:rPr spc="-12" dirty="0">
                <a:cs typeface="Calibri"/>
              </a:rPr>
              <a:t>process </a:t>
            </a:r>
            <a:r>
              <a:rPr spc="-6" dirty="0">
                <a:cs typeface="Calibri"/>
              </a:rPr>
              <a:t>need </a:t>
            </a:r>
            <a:r>
              <a:rPr spc="-12" dirty="0">
                <a:cs typeface="Calibri"/>
              </a:rPr>
              <a:t>to </a:t>
            </a:r>
            <a:r>
              <a:rPr dirty="0">
                <a:cs typeface="Calibri"/>
              </a:rPr>
              <a:t>be </a:t>
            </a:r>
            <a:r>
              <a:rPr>
                <a:cs typeface="Calibri"/>
              </a:rPr>
              <a:t>done</a:t>
            </a:r>
            <a:r>
              <a:rPr spc="-150">
                <a:cs typeface="Calibri"/>
              </a:rPr>
              <a:t> </a:t>
            </a:r>
            <a:r>
              <a:rPr spc="-6" smtClean="0">
                <a:cs typeface="Calibri"/>
              </a:rPr>
              <a:t>throughout</a:t>
            </a:r>
            <a:r>
              <a:rPr lang="en-US" spc="-6" dirty="0" smtClean="0">
                <a:cs typeface="Calibri"/>
              </a:rPr>
              <a:t> </a:t>
            </a:r>
            <a:r>
              <a:rPr spc="-6" smtClean="0">
                <a:cs typeface="Calibri"/>
              </a:rPr>
              <a:t>project </a:t>
            </a:r>
            <a:r>
              <a:rPr spc="-12" dirty="0">
                <a:cs typeface="Calibri"/>
              </a:rPr>
              <a:t>execution from start to</a:t>
            </a:r>
            <a:r>
              <a:rPr spc="-112" dirty="0">
                <a:cs typeface="Calibri"/>
              </a:rPr>
              <a:t> </a:t>
            </a:r>
            <a:r>
              <a:rPr spc="-6" dirty="0">
                <a:cs typeface="Calibri"/>
              </a:rPr>
              <a:t>finish.</a:t>
            </a:r>
            <a:endParaRPr dirty="0">
              <a:cs typeface="Calibri"/>
            </a:endParaRPr>
          </a:p>
        </p:txBody>
      </p:sp>
      <p:sp>
        <p:nvSpPr>
          <p:cNvPr id="18" name="object 19"/>
          <p:cNvSpPr txBox="1"/>
          <p:nvPr/>
        </p:nvSpPr>
        <p:spPr>
          <a:xfrm>
            <a:off x="2055812" y="2209800"/>
            <a:ext cx="6206990" cy="615553"/>
          </a:xfrm>
          <a:prstGeom prst="rect">
            <a:avLst/>
          </a:prstGeom>
        </p:spPr>
        <p:txBody>
          <a:bodyPr vert="horz" wrap="square" lIns="0" tIns="0" rIns="0" bIns="0" rtlCol="0">
            <a:spAutoFit/>
          </a:bodyPr>
          <a:lstStyle/>
          <a:p>
            <a:pPr marR="6337">
              <a:lnSpc>
                <a:spcPts val="2419"/>
              </a:lnSpc>
            </a:pPr>
            <a:r>
              <a:rPr spc="-19" dirty="0">
                <a:cs typeface="Calibri"/>
              </a:rPr>
              <a:t>Effective </a:t>
            </a:r>
            <a:r>
              <a:rPr spc="-12" dirty="0">
                <a:cs typeface="Calibri"/>
              </a:rPr>
              <a:t>reviews </a:t>
            </a:r>
            <a:r>
              <a:rPr spc="-6" dirty="0">
                <a:cs typeface="Calibri"/>
              </a:rPr>
              <a:t>will </a:t>
            </a:r>
            <a:r>
              <a:rPr dirty="0">
                <a:cs typeface="Calibri"/>
              </a:rPr>
              <a:t>help </a:t>
            </a:r>
            <a:r>
              <a:rPr spc="-12" dirty="0">
                <a:cs typeface="Calibri"/>
              </a:rPr>
              <a:t>detect </a:t>
            </a:r>
            <a:r>
              <a:rPr spc="-19" dirty="0">
                <a:cs typeface="Calibri"/>
              </a:rPr>
              <a:t>errors </a:t>
            </a:r>
            <a:r>
              <a:rPr>
                <a:cs typeface="Calibri"/>
              </a:rPr>
              <a:t>as </a:t>
            </a:r>
            <a:r>
              <a:rPr smtClean="0">
                <a:cs typeface="Calibri"/>
              </a:rPr>
              <a:t>soon</a:t>
            </a:r>
            <a:r>
              <a:rPr lang="en-US" dirty="0" smtClean="0">
                <a:cs typeface="Calibri"/>
              </a:rPr>
              <a:t> </a:t>
            </a:r>
            <a:r>
              <a:rPr smtClean="0">
                <a:cs typeface="Calibri"/>
              </a:rPr>
              <a:t>as </a:t>
            </a:r>
            <a:r>
              <a:rPr spc="-6" dirty="0">
                <a:cs typeface="Calibri"/>
              </a:rPr>
              <a:t>they </a:t>
            </a:r>
            <a:r>
              <a:rPr spc="-12" dirty="0">
                <a:cs typeface="Calibri"/>
              </a:rPr>
              <a:t>are </a:t>
            </a:r>
            <a:r>
              <a:rPr spc="-6" dirty="0">
                <a:cs typeface="Calibri"/>
              </a:rPr>
              <a:t>made </a:t>
            </a:r>
            <a:r>
              <a:rPr dirty="0">
                <a:cs typeface="Calibri"/>
              </a:rPr>
              <a:t>so </a:t>
            </a:r>
            <a:r>
              <a:rPr spc="-6">
                <a:cs typeface="Calibri"/>
              </a:rPr>
              <a:t>that </a:t>
            </a:r>
            <a:r>
              <a:rPr smtClean="0">
                <a:cs typeface="Calibri"/>
              </a:rPr>
              <a:t>it </a:t>
            </a:r>
            <a:r>
              <a:rPr spc="-12" dirty="0">
                <a:cs typeface="Calibri"/>
              </a:rPr>
              <a:t>saves </a:t>
            </a:r>
            <a:r>
              <a:rPr dirty="0">
                <a:cs typeface="Calibri"/>
              </a:rPr>
              <a:t>time and</a:t>
            </a:r>
            <a:r>
              <a:rPr spc="-142" dirty="0">
                <a:cs typeface="Calibri"/>
              </a:rPr>
              <a:t> </a:t>
            </a:r>
            <a:r>
              <a:rPr spc="-12" dirty="0">
                <a:cs typeface="Calibri"/>
              </a:rPr>
              <a:t>effort.</a:t>
            </a:r>
            <a:endParaRPr dirty="0">
              <a:cs typeface="Calibri"/>
            </a:endParaRPr>
          </a:p>
        </p:txBody>
      </p:sp>
      <p:grpSp>
        <p:nvGrpSpPr>
          <p:cNvPr id="21" name="Group 20"/>
          <p:cNvGrpSpPr/>
          <p:nvPr/>
        </p:nvGrpSpPr>
        <p:grpSpPr>
          <a:xfrm>
            <a:off x="1929897" y="2133600"/>
            <a:ext cx="8475296" cy="3810000"/>
            <a:chOff x="1929897" y="2133600"/>
            <a:chExt cx="8475296" cy="3810000"/>
          </a:xfrm>
        </p:grpSpPr>
        <p:sp>
          <p:nvSpPr>
            <p:cNvPr id="40" name="object 11"/>
            <p:cNvSpPr txBox="1"/>
            <p:nvPr/>
          </p:nvSpPr>
          <p:spPr>
            <a:xfrm>
              <a:off x="1929897"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2" name="object 19"/>
            <p:cNvSpPr txBox="1"/>
            <p:nvPr/>
          </p:nvSpPr>
          <p:spPr>
            <a:xfrm>
              <a:off x="721984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11" name="object 6"/>
            <p:cNvSpPr/>
            <p:nvPr/>
          </p:nvSpPr>
          <p:spPr>
            <a:xfrm>
              <a:off x="2279310" y="2133600"/>
              <a:ext cx="8125883" cy="3810000"/>
            </a:xfrm>
            <a:custGeom>
              <a:avLst/>
              <a:gdLst/>
              <a:ahLst/>
              <a:cxnLst/>
              <a:rect l="l" t="t" r="r" b="b"/>
              <a:pathLst>
                <a:path w="6096000" h="3810000">
                  <a:moveTo>
                    <a:pt x="5089779" y="0"/>
                  </a:moveTo>
                  <a:lnTo>
                    <a:pt x="5143500" y="482600"/>
                  </a:lnTo>
                  <a:lnTo>
                    <a:pt x="4472261" y="622300"/>
                  </a:lnTo>
                  <a:lnTo>
                    <a:pt x="4413415" y="647700"/>
                  </a:lnTo>
                  <a:lnTo>
                    <a:pt x="4181658" y="698500"/>
                  </a:lnTo>
                  <a:lnTo>
                    <a:pt x="4124625" y="723900"/>
                  </a:lnTo>
                  <a:lnTo>
                    <a:pt x="3955703" y="762000"/>
                  </a:lnTo>
                  <a:lnTo>
                    <a:pt x="3900121" y="787400"/>
                  </a:lnTo>
                  <a:lnTo>
                    <a:pt x="3790044" y="812800"/>
                  </a:lnTo>
                  <a:lnTo>
                    <a:pt x="3735550" y="838200"/>
                  </a:lnTo>
                  <a:lnTo>
                    <a:pt x="3627649" y="863600"/>
                  </a:lnTo>
                  <a:lnTo>
                    <a:pt x="3574243" y="889000"/>
                  </a:lnTo>
                  <a:lnTo>
                    <a:pt x="3468518" y="914400"/>
                  </a:lnTo>
                  <a:lnTo>
                    <a:pt x="3416200" y="939800"/>
                  </a:lnTo>
                  <a:lnTo>
                    <a:pt x="3364244" y="952500"/>
                  </a:lnTo>
                  <a:lnTo>
                    <a:pt x="3312651" y="977900"/>
                  </a:lnTo>
                  <a:lnTo>
                    <a:pt x="3261421" y="990600"/>
                  </a:lnTo>
                  <a:lnTo>
                    <a:pt x="3210553" y="1016000"/>
                  </a:lnTo>
                  <a:lnTo>
                    <a:pt x="3160048" y="1028700"/>
                  </a:lnTo>
                  <a:lnTo>
                    <a:pt x="3109905" y="1054100"/>
                  </a:lnTo>
                  <a:lnTo>
                    <a:pt x="3060125" y="1066800"/>
                  </a:lnTo>
                  <a:lnTo>
                    <a:pt x="3010708" y="1092200"/>
                  </a:lnTo>
                  <a:lnTo>
                    <a:pt x="2961654" y="1104900"/>
                  </a:lnTo>
                  <a:lnTo>
                    <a:pt x="2864632" y="1155700"/>
                  </a:lnTo>
                  <a:lnTo>
                    <a:pt x="2816665" y="1168400"/>
                  </a:lnTo>
                  <a:lnTo>
                    <a:pt x="2769061" y="1193800"/>
                  </a:lnTo>
                  <a:lnTo>
                    <a:pt x="2721820" y="1206500"/>
                  </a:lnTo>
                  <a:lnTo>
                    <a:pt x="2582272" y="1282700"/>
                  </a:lnTo>
                  <a:lnTo>
                    <a:pt x="2536481" y="1295400"/>
                  </a:lnTo>
                  <a:lnTo>
                    <a:pt x="2401284" y="1371600"/>
                  </a:lnTo>
                  <a:lnTo>
                    <a:pt x="2356944" y="1384300"/>
                  </a:lnTo>
                  <a:lnTo>
                    <a:pt x="2183209" y="1485900"/>
                  </a:lnTo>
                  <a:lnTo>
                    <a:pt x="2140682" y="1498600"/>
                  </a:lnTo>
                  <a:lnTo>
                    <a:pt x="2015276" y="1574800"/>
                  </a:lnTo>
                  <a:lnTo>
                    <a:pt x="1893134" y="1651000"/>
                  </a:lnTo>
                  <a:lnTo>
                    <a:pt x="1774256" y="1727200"/>
                  </a:lnTo>
                  <a:lnTo>
                    <a:pt x="1658642" y="1803400"/>
                  </a:lnTo>
                  <a:lnTo>
                    <a:pt x="1546292" y="1879600"/>
                  </a:lnTo>
                  <a:lnTo>
                    <a:pt x="1473205" y="1930400"/>
                  </a:lnTo>
                  <a:lnTo>
                    <a:pt x="1437205" y="1968500"/>
                  </a:lnTo>
                  <a:lnTo>
                    <a:pt x="1366294" y="2019300"/>
                  </a:lnTo>
                  <a:lnTo>
                    <a:pt x="1296833" y="2070100"/>
                  </a:lnTo>
                  <a:lnTo>
                    <a:pt x="1262647" y="2108200"/>
                  </a:lnTo>
                  <a:lnTo>
                    <a:pt x="1228823" y="2133600"/>
                  </a:lnTo>
                  <a:lnTo>
                    <a:pt x="1162263" y="2184400"/>
                  </a:lnTo>
                  <a:lnTo>
                    <a:pt x="1129527" y="2222500"/>
                  </a:lnTo>
                  <a:lnTo>
                    <a:pt x="1065143" y="2273300"/>
                  </a:lnTo>
                  <a:lnTo>
                    <a:pt x="1033496" y="2311400"/>
                  </a:lnTo>
                  <a:lnTo>
                    <a:pt x="971288" y="2362200"/>
                  </a:lnTo>
                  <a:lnTo>
                    <a:pt x="940728" y="2400300"/>
                  </a:lnTo>
                  <a:lnTo>
                    <a:pt x="910530" y="2425700"/>
                  </a:lnTo>
                  <a:lnTo>
                    <a:pt x="880695" y="2463800"/>
                  </a:lnTo>
                  <a:lnTo>
                    <a:pt x="851223" y="2489200"/>
                  </a:lnTo>
                  <a:lnTo>
                    <a:pt x="822114" y="2514600"/>
                  </a:lnTo>
                  <a:lnTo>
                    <a:pt x="793367" y="2552700"/>
                  </a:lnTo>
                  <a:lnTo>
                    <a:pt x="764983" y="2578100"/>
                  </a:lnTo>
                  <a:lnTo>
                    <a:pt x="736961" y="2616200"/>
                  </a:lnTo>
                  <a:lnTo>
                    <a:pt x="709302" y="2641600"/>
                  </a:lnTo>
                  <a:lnTo>
                    <a:pt x="682006" y="2679700"/>
                  </a:lnTo>
                  <a:lnTo>
                    <a:pt x="655073" y="2717800"/>
                  </a:lnTo>
                  <a:lnTo>
                    <a:pt x="628502" y="2743200"/>
                  </a:lnTo>
                  <a:lnTo>
                    <a:pt x="602293" y="2781300"/>
                  </a:lnTo>
                  <a:lnTo>
                    <a:pt x="576448" y="2806700"/>
                  </a:lnTo>
                  <a:lnTo>
                    <a:pt x="550965" y="2844800"/>
                  </a:lnTo>
                  <a:lnTo>
                    <a:pt x="525844" y="2882900"/>
                  </a:lnTo>
                  <a:lnTo>
                    <a:pt x="501086" y="2908300"/>
                  </a:lnTo>
                  <a:lnTo>
                    <a:pt x="476691" y="2946400"/>
                  </a:lnTo>
                  <a:lnTo>
                    <a:pt x="452659" y="2984500"/>
                  </a:lnTo>
                  <a:lnTo>
                    <a:pt x="428989" y="3009900"/>
                  </a:lnTo>
                  <a:lnTo>
                    <a:pt x="405682" y="3048000"/>
                  </a:lnTo>
                  <a:lnTo>
                    <a:pt x="382737" y="3086100"/>
                  </a:lnTo>
                  <a:lnTo>
                    <a:pt x="360155" y="3111500"/>
                  </a:lnTo>
                  <a:lnTo>
                    <a:pt x="337936" y="3149600"/>
                  </a:lnTo>
                  <a:lnTo>
                    <a:pt x="316079" y="3187700"/>
                  </a:lnTo>
                  <a:lnTo>
                    <a:pt x="294585" y="3225800"/>
                  </a:lnTo>
                  <a:lnTo>
                    <a:pt x="273454" y="3263900"/>
                  </a:lnTo>
                  <a:lnTo>
                    <a:pt x="252685" y="3289300"/>
                  </a:lnTo>
                  <a:lnTo>
                    <a:pt x="232279" y="3327400"/>
                  </a:lnTo>
                  <a:lnTo>
                    <a:pt x="212235" y="3365500"/>
                  </a:lnTo>
                  <a:lnTo>
                    <a:pt x="192554" y="3403600"/>
                  </a:lnTo>
                  <a:lnTo>
                    <a:pt x="173236" y="3441700"/>
                  </a:lnTo>
                  <a:lnTo>
                    <a:pt x="154281" y="3479800"/>
                  </a:lnTo>
                  <a:lnTo>
                    <a:pt x="135688" y="3517900"/>
                  </a:lnTo>
                  <a:lnTo>
                    <a:pt x="117458" y="3556000"/>
                  </a:lnTo>
                  <a:lnTo>
                    <a:pt x="99590" y="3581400"/>
                  </a:lnTo>
                  <a:lnTo>
                    <a:pt x="82085" y="3619500"/>
                  </a:lnTo>
                  <a:lnTo>
                    <a:pt x="64943" y="3657600"/>
                  </a:lnTo>
                  <a:lnTo>
                    <a:pt x="48163" y="3695700"/>
                  </a:lnTo>
                  <a:lnTo>
                    <a:pt x="31746" y="3733800"/>
                  </a:lnTo>
                  <a:lnTo>
                    <a:pt x="15691" y="3771900"/>
                  </a:lnTo>
                  <a:lnTo>
                    <a:pt x="0" y="3810000"/>
                  </a:lnTo>
                  <a:lnTo>
                    <a:pt x="25340" y="3784600"/>
                  </a:lnTo>
                  <a:lnTo>
                    <a:pt x="50982" y="3746500"/>
                  </a:lnTo>
                  <a:lnTo>
                    <a:pt x="76924" y="3721100"/>
                  </a:lnTo>
                  <a:lnTo>
                    <a:pt x="103167" y="3683000"/>
                  </a:lnTo>
                  <a:lnTo>
                    <a:pt x="129712" y="3644900"/>
                  </a:lnTo>
                  <a:lnTo>
                    <a:pt x="156557" y="3619500"/>
                  </a:lnTo>
                  <a:lnTo>
                    <a:pt x="183703" y="3581400"/>
                  </a:lnTo>
                  <a:lnTo>
                    <a:pt x="211150" y="3556000"/>
                  </a:lnTo>
                  <a:lnTo>
                    <a:pt x="238898" y="3517900"/>
                  </a:lnTo>
                  <a:lnTo>
                    <a:pt x="266947" y="3492500"/>
                  </a:lnTo>
                  <a:lnTo>
                    <a:pt x="295296" y="3454400"/>
                  </a:lnTo>
                  <a:lnTo>
                    <a:pt x="323947" y="3429000"/>
                  </a:lnTo>
                  <a:lnTo>
                    <a:pt x="352899" y="3390900"/>
                  </a:lnTo>
                  <a:lnTo>
                    <a:pt x="382151" y="3365500"/>
                  </a:lnTo>
                  <a:lnTo>
                    <a:pt x="411705" y="3327400"/>
                  </a:lnTo>
                  <a:lnTo>
                    <a:pt x="471715" y="3276600"/>
                  </a:lnTo>
                  <a:lnTo>
                    <a:pt x="502171" y="3238500"/>
                  </a:lnTo>
                  <a:lnTo>
                    <a:pt x="563986" y="3187700"/>
                  </a:lnTo>
                  <a:lnTo>
                    <a:pt x="595345" y="3149600"/>
                  </a:lnTo>
                  <a:lnTo>
                    <a:pt x="658966" y="3098800"/>
                  </a:lnTo>
                  <a:lnTo>
                    <a:pt x="691228" y="3060700"/>
                  </a:lnTo>
                  <a:lnTo>
                    <a:pt x="756654" y="3009900"/>
                  </a:lnTo>
                  <a:lnTo>
                    <a:pt x="823284" y="2959100"/>
                  </a:lnTo>
                  <a:lnTo>
                    <a:pt x="857050" y="2933700"/>
                  </a:lnTo>
                  <a:lnTo>
                    <a:pt x="891118" y="2895600"/>
                  </a:lnTo>
                  <a:lnTo>
                    <a:pt x="995125" y="2819400"/>
                  </a:lnTo>
                  <a:lnTo>
                    <a:pt x="1101840" y="2743200"/>
                  </a:lnTo>
                  <a:lnTo>
                    <a:pt x="1211264" y="2667000"/>
                  </a:lnTo>
                  <a:lnTo>
                    <a:pt x="1323396" y="2590800"/>
                  </a:lnTo>
                  <a:lnTo>
                    <a:pt x="1361375" y="2565400"/>
                  </a:lnTo>
                  <a:lnTo>
                    <a:pt x="1399655" y="2552700"/>
                  </a:lnTo>
                  <a:lnTo>
                    <a:pt x="1555784" y="2451100"/>
                  </a:lnTo>
                  <a:lnTo>
                    <a:pt x="1595569" y="2425700"/>
                  </a:lnTo>
                  <a:lnTo>
                    <a:pt x="1635654" y="2413000"/>
                  </a:lnTo>
                  <a:lnTo>
                    <a:pt x="1716728" y="2362200"/>
                  </a:lnTo>
                  <a:lnTo>
                    <a:pt x="1757716" y="2349500"/>
                  </a:lnTo>
                  <a:lnTo>
                    <a:pt x="1840595" y="2298700"/>
                  </a:lnTo>
                  <a:lnTo>
                    <a:pt x="1882486" y="2286000"/>
                  </a:lnTo>
                  <a:lnTo>
                    <a:pt x="1967171" y="2235200"/>
                  </a:lnTo>
                  <a:lnTo>
                    <a:pt x="2009964" y="2222500"/>
                  </a:lnTo>
                  <a:lnTo>
                    <a:pt x="2053059" y="2197100"/>
                  </a:lnTo>
                  <a:lnTo>
                    <a:pt x="2096454" y="2184400"/>
                  </a:lnTo>
                  <a:lnTo>
                    <a:pt x="2140151" y="2159000"/>
                  </a:lnTo>
                  <a:lnTo>
                    <a:pt x="2184148" y="2146300"/>
                  </a:lnTo>
                  <a:lnTo>
                    <a:pt x="2228446" y="2120900"/>
                  </a:lnTo>
                  <a:lnTo>
                    <a:pt x="2273045" y="2108200"/>
                  </a:lnTo>
                  <a:lnTo>
                    <a:pt x="2317945" y="2082800"/>
                  </a:lnTo>
                  <a:lnTo>
                    <a:pt x="2363146" y="2070100"/>
                  </a:lnTo>
                  <a:lnTo>
                    <a:pt x="2408648" y="2044700"/>
                  </a:lnTo>
                  <a:lnTo>
                    <a:pt x="2500554" y="2019300"/>
                  </a:lnTo>
                  <a:lnTo>
                    <a:pt x="2546958" y="1993900"/>
                  </a:lnTo>
                  <a:lnTo>
                    <a:pt x="2593664" y="1981200"/>
                  </a:lnTo>
                  <a:lnTo>
                    <a:pt x="2640670" y="1955800"/>
                  </a:lnTo>
                  <a:lnTo>
                    <a:pt x="2783494" y="1917700"/>
                  </a:lnTo>
                  <a:lnTo>
                    <a:pt x="2831704" y="1892300"/>
                  </a:lnTo>
                  <a:lnTo>
                    <a:pt x="3027552" y="1841500"/>
                  </a:lnTo>
                  <a:lnTo>
                    <a:pt x="3077266" y="1816100"/>
                  </a:lnTo>
                  <a:lnTo>
                    <a:pt x="3804859" y="1638300"/>
                  </a:lnTo>
                  <a:lnTo>
                    <a:pt x="3913615" y="1612900"/>
                  </a:lnTo>
                  <a:lnTo>
                    <a:pt x="3968445" y="1612900"/>
                  </a:lnTo>
                  <a:lnTo>
                    <a:pt x="4190771" y="1562100"/>
                  </a:lnTo>
                  <a:lnTo>
                    <a:pt x="4247105" y="1562100"/>
                  </a:lnTo>
                  <a:lnTo>
                    <a:pt x="4360675" y="1536700"/>
                  </a:lnTo>
                  <a:lnTo>
                    <a:pt x="4417912" y="1536700"/>
                  </a:lnTo>
                  <a:lnTo>
                    <a:pt x="4533287" y="1511300"/>
                  </a:lnTo>
                  <a:lnTo>
                    <a:pt x="4591426" y="1511300"/>
                  </a:lnTo>
                  <a:lnTo>
                    <a:pt x="4708607" y="1485900"/>
                  </a:lnTo>
                  <a:lnTo>
                    <a:pt x="4767649" y="1485900"/>
                  </a:lnTo>
                  <a:lnTo>
                    <a:pt x="4826992" y="1473200"/>
                  </a:lnTo>
                  <a:lnTo>
                    <a:pt x="4886635" y="1473200"/>
                  </a:lnTo>
                  <a:lnTo>
                    <a:pt x="4946579" y="1460500"/>
                  </a:lnTo>
                  <a:lnTo>
                    <a:pt x="5006825" y="1460500"/>
                  </a:lnTo>
                  <a:lnTo>
                    <a:pt x="5067371" y="1447800"/>
                  </a:lnTo>
                  <a:lnTo>
                    <a:pt x="5128218" y="1447800"/>
                  </a:lnTo>
                  <a:lnTo>
                    <a:pt x="5189366" y="1435100"/>
                  </a:lnTo>
                  <a:lnTo>
                    <a:pt x="5629915" y="1435100"/>
                  </a:lnTo>
                  <a:lnTo>
                    <a:pt x="6096000" y="762000"/>
                  </a:lnTo>
                  <a:lnTo>
                    <a:pt x="5089779" y="0"/>
                  </a:lnTo>
                  <a:close/>
                </a:path>
                <a:path w="6096000" h="3810000">
                  <a:moveTo>
                    <a:pt x="5629915" y="1435100"/>
                  </a:moveTo>
                  <a:lnTo>
                    <a:pt x="5250815" y="1435100"/>
                  </a:lnTo>
                  <a:lnTo>
                    <a:pt x="5304536" y="1905000"/>
                  </a:lnTo>
                  <a:lnTo>
                    <a:pt x="5629915" y="1435100"/>
                  </a:lnTo>
                  <a:close/>
                </a:path>
              </a:pathLst>
            </a:custGeom>
            <a:solidFill>
              <a:srgbClr val="DEEBF7"/>
            </a:solidFill>
          </p:spPr>
          <p:txBody>
            <a:bodyPr wrap="square" lIns="0" tIns="0" rIns="0" bIns="0" rtlCol="0"/>
            <a:lstStyle/>
            <a:p>
              <a:endParaRPr dirty="0"/>
            </a:p>
          </p:txBody>
        </p:sp>
        <p:sp>
          <p:nvSpPr>
            <p:cNvPr id="12" name="object 9"/>
            <p:cNvSpPr/>
            <p:nvPr/>
          </p:nvSpPr>
          <p:spPr>
            <a:xfrm>
              <a:off x="3080726" y="4967478"/>
              <a:ext cx="187065" cy="140335"/>
            </a:xfrm>
            <a:custGeom>
              <a:avLst/>
              <a:gdLst/>
              <a:ahLst/>
              <a:cxnLst/>
              <a:rect l="l" t="t" r="r" b="b"/>
              <a:pathLst>
                <a:path w="140335" h="140335">
                  <a:moveTo>
                    <a:pt x="0" y="70104"/>
                  </a:moveTo>
                  <a:lnTo>
                    <a:pt x="5506" y="42808"/>
                  </a:lnTo>
                  <a:lnTo>
                    <a:pt x="20526" y="20526"/>
                  </a:lnTo>
                  <a:lnTo>
                    <a:pt x="42808" y="5506"/>
                  </a:lnTo>
                  <a:lnTo>
                    <a:pt x="70104" y="0"/>
                  </a:lnTo>
                  <a:lnTo>
                    <a:pt x="97399" y="5506"/>
                  </a:lnTo>
                  <a:lnTo>
                    <a:pt x="119681" y="20526"/>
                  </a:lnTo>
                  <a:lnTo>
                    <a:pt x="134701" y="42808"/>
                  </a:lnTo>
                  <a:lnTo>
                    <a:pt x="140208" y="70104"/>
                  </a:lnTo>
                  <a:lnTo>
                    <a:pt x="134701" y="97399"/>
                  </a:lnTo>
                  <a:lnTo>
                    <a:pt x="119681" y="119681"/>
                  </a:lnTo>
                  <a:lnTo>
                    <a:pt x="97399" y="134701"/>
                  </a:lnTo>
                  <a:lnTo>
                    <a:pt x="70104" y="140207"/>
                  </a:lnTo>
                  <a:lnTo>
                    <a:pt x="42808" y="134701"/>
                  </a:lnTo>
                  <a:lnTo>
                    <a:pt x="20526" y="119681"/>
                  </a:lnTo>
                  <a:lnTo>
                    <a:pt x="5506" y="97399"/>
                  </a:lnTo>
                  <a:lnTo>
                    <a:pt x="0" y="70104"/>
                  </a:lnTo>
                  <a:close/>
                </a:path>
              </a:pathLst>
            </a:custGeom>
            <a:ln w="25908">
              <a:solidFill>
                <a:srgbClr val="FFFFFF"/>
              </a:solidFill>
            </a:ln>
          </p:spPr>
          <p:txBody>
            <a:bodyPr wrap="square" lIns="0" tIns="0" rIns="0" bIns="0" rtlCol="0"/>
            <a:lstStyle/>
            <a:p>
              <a:endParaRPr dirty="0"/>
            </a:p>
          </p:txBody>
        </p:sp>
        <p:sp>
          <p:nvSpPr>
            <p:cNvPr id="14" name="object 11"/>
            <p:cNvSpPr/>
            <p:nvPr/>
          </p:nvSpPr>
          <p:spPr>
            <a:xfrm>
              <a:off x="4094431" y="4237482"/>
              <a:ext cx="291177" cy="220979"/>
            </a:xfrm>
            <a:custGeom>
              <a:avLst/>
              <a:gdLst/>
              <a:ahLst/>
              <a:cxnLst/>
              <a:rect l="l" t="t" r="r" b="b"/>
              <a:pathLst>
                <a:path w="218439" h="220979">
                  <a:moveTo>
                    <a:pt x="108965" y="0"/>
                  </a:moveTo>
                  <a:lnTo>
                    <a:pt x="66544" y="8691"/>
                  </a:lnTo>
                  <a:lnTo>
                    <a:pt x="31908" y="32385"/>
                  </a:lnTo>
                  <a:lnTo>
                    <a:pt x="8560" y="67508"/>
                  </a:lnTo>
                  <a:lnTo>
                    <a:pt x="0" y="110490"/>
                  </a:lnTo>
                  <a:lnTo>
                    <a:pt x="8560" y="153471"/>
                  </a:lnTo>
                  <a:lnTo>
                    <a:pt x="31908" y="188595"/>
                  </a:lnTo>
                  <a:lnTo>
                    <a:pt x="66544" y="212288"/>
                  </a:lnTo>
                  <a:lnTo>
                    <a:pt x="108965" y="220980"/>
                  </a:lnTo>
                  <a:lnTo>
                    <a:pt x="151387" y="212288"/>
                  </a:lnTo>
                  <a:lnTo>
                    <a:pt x="186023" y="188595"/>
                  </a:lnTo>
                  <a:lnTo>
                    <a:pt x="209371" y="153471"/>
                  </a:lnTo>
                  <a:lnTo>
                    <a:pt x="217931" y="110490"/>
                  </a:lnTo>
                  <a:lnTo>
                    <a:pt x="209371" y="67508"/>
                  </a:lnTo>
                  <a:lnTo>
                    <a:pt x="186023" y="32385"/>
                  </a:lnTo>
                  <a:lnTo>
                    <a:pt x="151387" y="8691"/>
                  </a:lnTo>
                  <a:lnTo>
                    <a:pt x="108965" y="0"/>
                  </a:lnTo>
                  <a:close/>
                </a:path>
              </a:pathLst>
            </a:custGeom>
            <a:solidFill>
              <a:srgbClr val="DF86AA"/>
            </a:solidFill>
          </p:spPr>
          <p:txBody>
            <a:bodyPr wrap="square" lIns="0" tIns="0" rIns="0" bIns="0" rtlCol="0"/>
            <a:lstStyle/>
            <a:p>
              <a:endParaRPr dirty="0"/>
            </a:p>
          </p:txBody>
        </p:sp>
        <p:sp>
          <p:nvSpPr>
            <p:cNvPr id="15" name="object 13"/>
            <p:cNvSpPr/>
            <p:nvPr/>
          </p:nvSpPr>
          <p:spPr>
            <a:xfrm>
              <a:off x="5189393" y="3719323"/>
              <a:ext cx="390212" cy="291465"/>
            </a:xfrm>
            <a:custGeom>
              <a:avLst/>
              <a:gdLst/>
              <a:ahLst/>
              <a:cxnLst/>
              <a:rect l="l" t="t" r="r" b="b"/>
              <a:pathLst>
                <a:path w="292735" h="291464">
                  <a:moveTo>
                    <a:pt x="146303" y="0"/>
                  </a:moveTo>
                  <a:lnTo>
                    <a:pt x="100071" y="7418"/>
                  </a:lnTo>
                  <a:lnTo>
                    <a:pt x="59911" y="28078"/>
                  </a:lnTo>
                  <a:lnTo>
                    <a:pt x="28236" y="59582"/>
                  </a:lnTo>
                  <a:lnTo>
                    <a:pt x="7461" y="99535"/>
                  </a:lnTo>
                  <a:lnTo>
                    <a:pt x="0" y="145541"/>
                  </a:lnTo>
                  <a:lnTo>
                    <a:pt x="7461" y="191548"/>
                  </a:lnTo>
                  <a:lnTo>
                    <a:pt x="28236" y="231501"/>
                  </a:lnTo>
                  <a:lnTo>
                    <a:pt x="59911" y="263005"/>
                  </a:lnTo>
                  <a:lnTo>
                    <a:pt x="100071" y="283665"/>
                  </a:lnTo>
                  <a:lnTo>
                    <a:pt x="146303" y="291083"/>
                  </a:lnTo>
                  <a:lnTo>
                    <a:pt x="192536" y="283665"/>
                  </a:lnTo>
                  <a:lnTo>
                    <a:pt x="232696" y="263005"/>
                  </a:lnTo>
                  <a:lnTo>
                    <a:pt x="264371" y="231501"/>
                  </a:lnTo>
                  <a:lnTo>
                    <a:pt x="285146" y="191548"/>
                  </a:lnTo>
                  <a:lnTo>
                    <a:pt x="292607" y="145541"/>
                  </a:lnTo>
                  <a:lnTo>
                    <a:pt x="285146" y="99535"/>
                  </a:lnTo>
                  <a:lnTo>
                    <a:pt x="264371" y="59582"/>
                  </a:lnTo>
                  <a:lnTo>
                    <a:pt x="232696" y="28078"/>
                  </a:lnTo>
                  <a:lnTo>
                    <a:pt x="192536" y="7418"/>
                  </a:lnTo>
                  <a:lnTo>
                    <a:pt x="146303" y="0"/>
                  </a:lnTo>
                  <a:close/>
                </a:path>
              </a:pathLst>
            </a:custGeom>
            <a:solidFill>
              <a:srgbClr val="DFCAE4"/>
            </a:solidFill>
          </p:spPr>
          <p:txBody>
            <a:bodyPr wrap="square" lIns="0" tIns="0" rIns="0" bIns="0" rtlCol="0"/>
            <a:lstStyle/>
            <a:p>
              <a:endParaRPr dirty="0"/>
            </a:p>
          </p:txBody>
        </p:sp>
        <p:sp>
          <p:nvSpPr>
            <p:cNvPr id="16" name="object 15"/>
            <p:cNvSpPr/>
            <p:nvPr/>
          </p:nvSpPr>
          <p:spPr>
            <a:xfrm>
              <a:off x="6270135" y="3324606"/>
              <a:ext cx="504482" cy="378460"/>
            </a:xfrm>
            <a:custGeom>
              <a:avLst/>
              <a:gdLst/>
              <a:ahLst/>
              <a:cxnLst/>
              <a:rect l="l" t="t" r="r" b="b"/>
              <a:pathLst>
                <a:path w="378460" h="378460">
                  <a:moveTo>
                    <a:pt x="188975" y="0"/>
                  </a:moveTo>
                  <a:lnTo>
                    <a:pt x="138729" y="6748"/>
                  </a:lnTo>
                  <a:lnTo>
                    <a:pt x="93584" y="25795"/>
                  </a:lnTo>
                  <a:lnTo>
                    <a:pt x="55340" y="55340"/>
                  </a:lnTo>
                  <a:lnTo>
                    <a:pt x="25795" y="93584"/>
                  </a:lnTo>
                  <a:lnTo>
                    <a:pt x="6748" y="138729"/>
                  </a:lnTo>
                  <a:lnTo>
                    <a:pt x="0" y="188975"/>
                  </a:lnTo>
                  <a:lnTo>
                    <a:pt x="6748" y="239222"/>
                  </a:lnTo>
                  <a:lnTo>
                    <a:pt x="25795" y="284367"/>
                  </a:lnTo>
                  <a:lnTo>
                    <a:pt x="55340" y="322611"/>
                  </a:lnTo>
                  <a:lnTo>
                    <a:pt x="93584" y="352156"/>
                  </a:lnTo>
                  <a:lnTo>
                    <a:pt x="138729" y="371203"/>
                  </a:lnTo>
                  <a:lnTo>
                    <a:pt x="188975" y="377951"/>
                  </a:lnTo>
                  <a:lnTo>
                    <a:pt x="239222" y="371203"/>
                  </a:lnTo>
                  <a:lnTo>
                    <a:pt x="284367" y="352156"/>
                  </a:lnTo>
                  <a:lnTo>
                    <a:pt x="322611" y="322611"/>
                  </a:lnTo>
                  <a:lnTo>
                    <a:pt x="352156" y="284367"/>
                  </a:lnTo>
                  <a:lnTo>
                    <a:pt x="371203" y="239222"/>
                  </a:lnTo>
                  <a:lnTo>
                    <a:pt x="377951" y="188975"/>
                  </a:lnTo>
                  <a:lnTo>
                    <a:pt x="371203" y="138729"/>
                  </a:lnTo>
                  <a:lnTo>
                    <a:pt x="352156" y="93584"/>
                  </a:lnTo>
                  <a:lnTo>
                    <a:pt x="322611" y="55340"/>
                  </a:lnTo>
                  <a:lnTo>
                    <a:pt x="284367" y="25795"/>
                  </a:lnTo>
                  <a:lnTo>
                    <a:pt x="239222" y="6748"/>
                  </a:lnTo>
                  <a:lnTo>
                    <a:pt x="188975" y="0"/>
                  </a:lnTo>
                  <a:close/>
                </a:path>
              </a:pathLst>
            </a:custGeom>
            <a:solidFill>
              <a:srgbClr val="FBFBFC"/>
            </a:solidFill>
          </p:spPr>
          <p:txBody>
            <a:bodyPr wrap="square" lIns="0" tIns="0" rIns="0" bIns="0" rtlCol="0"/>
            <a:lstStyle/>
            <a:p>
              <a:endParaRPr dirty="0"/>
            </a:p>
          </p:txBody>
        </p:sp>
        <p:sp>
          <p:nvSpPr>
            <p:cNvPr id="17" name="object 17"/>
            <p:cNvSpPr/>
            <p:nvPr/>
          </p:nvSpPr>
          <p:spPr>
            <a:xfrm>
              <a:off x="8462091" y="2899410"/>
              <a:ext cx="639912" cy="481965"/>
            </a:xfrm>
            <a:custGeom>
              <a:avLst/>
              <a:gdLst/>
              <a:ahLst/>
              <a:cxnLst/>
              <a:rect l="l" t="t" r="r" b="b"/>
              <a:pathLst>
                <a:path w="480059" h="481964">
                  <a:moveTo>
                    <a:pt x="240029" y="0"/>
                  </a:moveTo>
                  <a:lnTo>
                    <a:pt x="191648" y="4892"/>
                  </a:lnTo>
                  <a:lnTo>
                    <a:pt x="146589" y="18924"/>
                  </a:lnTo>
                  <a:lnTo>
                    <a:pt x="105816" y="41127"/>
                  </a:lnTo>
                  <a:lnTo>
                    <a:pt x="70294" y="70532"/>
                  </a:lnTo>
                  <a:lnTo>
                    <a:pt x="40987" y="106170"/>
                  </a:lnTo>
                  <a:lnTo>
                    <a:pt x="18859" y="147071"/>
                  </a:lnTo>
                  <a:lnTo>
                    <a:pt x="4875" y="192268"/>
                  </a:lnTo>
                  <a:lnTo>
                    <a:pt x="0" y="240791"/>
                  </a:lnTo>
                  <a:lnTo>
                    <a:pt x="4875" y="289315"/>
                  </a:lnTo>
                  <a:lnTo>
                    <a:pt x="18859" y="334512"/>
                  </a:lnTo>
                  <a:lnTo>
                    <a:pt x="40987" y="375413"/>
                  </a:lnTo>
                  <a:lnTo>
                    <a:pt x="70294" y="411051"/>
                  </a:lnTo>
                  <a:lnTo>
                    <a:pt x="105816" y="440456"/>
                  </a:lnTo>
                  <a:lnTo>
                    <a:pt x="146589" y="462659"/>
                  </a:lnTo>
                  <a:lnTo>
                    <a:pt x="191648" y="476691"/>
                  </a:lnTo>
                  <a:lnTo>
                    <a:pt x="240029" y="481583"/>
                  </a:lnTo>
                  <a:lnTo>
                    <a:pt x="288411" y="476691"/>
                  </a:lnTo>
                  <a:lnTo>
                    <a:pt x="333470" y="462659"/>
                  </a:lnTo>
                  <a:lnTo>
                    <a:pt x="374243" y="440456"/>
                  </a:lnTo>
                  <a:lnTo>
                    <a:pt x="409765" y="411051"/>
                  </a:lnTo>
                  <a:lnTo>
                    <a:pt x="439072" y="375413"/>
                  </a:lnTo>
                  <a:lnTo>
                    <a:pt x="461200" y="334512"/>
                  </a:lnTo>
                  <a:lnTo>
                    <a:pt x="475184" y="289315"/>
                  </a:lnTo>
                  <a:lnTo>
                    <a:pt x="480059" y="240791"/>
                  </a:lnTo>
                  <a:lnTo>
                    <a:pt x="475184" y="192268"/>
                  </a:lnTo>
                  <a:lnTo>
                    <a:pt x="461200" y="147071"/>
                  </a:lnTo>
                  <a:lnTo>
                    <a:pt x="439072" y="106170"/>
                  </a:lnTo>
                  <a:lnTo>
                    <a:pt x="409765" y="70532"/>
                  </a:lnTo>
                  <a:lnTo>
                    <a:pt x="374243" y="41127"/>
                  </a:lnTo>
                  <a:lnTo>
                    <a:pt x="333470" y="18924"/>
                  </a:lnTo>
                  <a:lnTo>
                    <a:pt x="288411" y="4892"/>
                  </a:lnTo>
                  <a:lnTo>
                    <a:pt x="240029" y="0"/>
                  </a:lnTo>
                  <a:close/>
                </a:path>
              </a:pathLst>
            </a:custGeom>
            <a:solidFill>
              <a:srgbClr val="FFFFFF"/>
            </a:solidFill>
          </p:spPr>
          <p:txBody>
            <a:bodyPr wrap="square" lIns="0" tIns="0" rIns="0" bIns="0" rtlCol="0"/>
            <a:lstStyle/>
            <a:p>
              <a:endParaRPr dirty="0"/>
            </a:p>
          </p:txBody>
        </p:sp>
        <p:sp>
          <p:nvSpPr>
            <p:cNvPr id="19" name="object 20"/>
            <p:cNvSpPr/>
            <p:nvPr/>
          </p:nvSpPr>
          <p:spPr>
            <a:xfrm>
              <a:off x="7415883" y="3085337"/>
              <a:ext cx="504482" cy="378460"/>
            </a:xfrm>
            <a:custGeom>
              <a:avLst/>
              <a:gdLst/>
              <a:ahLst/>
              <a:cxnLst/>
              <a:rect l="l" t="t" r="r" b="b"/>
              <a:pathLst>
                <a:path w="378460" h="378460">
                  <a:moveTo>
                    <a:pt x="188975" y="0"/>
                  </a:moveTo>
                  <a:lnTo>
                    <a:pt x="138729" y="6748"/>
                  </a:lnTo>
                  <a:lnTo>
                    <a:pt x="93584" y="25795"/>
                  </a:lnTo>
                  <a:lnTo>
                    <a:pt x="55340" y="55340"/>
                  </a:lnTo>
                  <a:lnTo>
                    <a:pt x="25795" y="93584"/>
                  </a:lnTo>
                  <a:lnTo>
                    <a:pt x="6748" y="138729"/>
                  </a:lnTo>
                  <a:lnTo>
                    <a:pt x="0" y="188975"/>
                  </a:lnTo>
                  <a:lnTo>
                    <a:pt x="6748" y="239222"/>
                  </a:lnTo>
                  <a:lnTo>
                    <a:pt x="25795" y="284367"/>
                  </a:lnTo>
                  <a:lnTo>
                    <a:pt x="55340" y="322611"/>
                  </a:lnTo>
                  <a:lnTo>
                    <a:pt x="93584" y="352156"/>
                  </a:lnTo>
                  <a:lnTo>
                    <a:pt x="138729" y="371203"/>
                  </a:lnTo>
                  <a:lnTo>
                    <a:pt x="188975" y="377951"/>
                  </a:lnTo>
                  <a:lnTo>
                    <a:pt x="239222" y="371203"/>
                  </a:lnTo>
                  <a:lnTo>
                    <a:pt x="284367" y="352156"/>
                  </a:lnTo>
                  <a:lnTo>
                    <a:pt x="322611" y="322611"/>
                  </a:lnTo>
                  <a:lnTo>
                    <a:pt x="352156" y="284367"/>
                  </a:lnTo>
                  <a:lnTo>
                    <a:pt x="371203" y="239222"/>
                  </a:lnTo>
                  <a:lnTo>
                    <a:pt x="377951" y="188975"/>
                  </a:lnTo>
                  <a:lnTo>
                    <a:pt x="371203" y="138729"/>
                  </a:lnTo>
                  <a:lnTo>
                    <a:pt x="352156" y="93584"/>
                  </a:lnTo>
                  <a:lnTo>
                    <a:pt x="322611" y="55340"/>
                  </a:lnTo>
                  <a:lnTo>
                    <a:pt x="284367" y="25795"/>
                  </a:lnTo>
                  <a:lnTo>
                    <a:pt x="239222" y="6748"/>
                  </a:lnTo>
                  <a:lnTo>
                    <a:pt x="188975" y="0"/>
                  </a:lnTo>
                  <a:close/>
                </a:path>
              </a:pathLst>
            </a:custGeom>
            <a:solidFill>
              <a:srgbClr val="CCCCCC"/>
            </a:solidFill>
          </p:spPr>
          <p:txBody>
            <a:bodyPr wrap="square" lIns="0" tIns="0" rIns="0" bIns="0" rtlCol="0"/>
            <a:lstStyle/>
            <a:p>
              <a:endParaRPr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sz="half" idx="1"/>
          </p:nvPr>
        </p:nvSpPr>
        <p:spPr/>
        <p:txBody>
          <a:bodyPr/>
          <a:lstStyle/>
          <a:p>
            <a:pPr>
              <a:buNone/>
            </a:pPr>
            <a:r>
              <a:rPr lang="en-US" dirty="0" smtClean="0"/>
              <a:t>There are several methods in conducting reviews and inspections:</a:t>
            </a:r>
          </a:p>
          <a:p>
            <a:endParaRPr lang="en-US" dirty="0"/>
          </a:p>
        </p:txBody>
      </p:sp>
      <p:sp>
        <p:nvSpPr>
          <p:cNvPr id="2" name="Title 1"/>
          <p:cNvSpPr>
            <a:spLocks noGrp="1"/>
          </p:cNvSpPr>
          <p:nvPr>
            <p:ph type="title"/>
          </p:nvPr>
        </p:nvSpPr>
        <p:spPr/>
        <p:txBody>
          <a:bodyPr/>
          <a:lstStyle/>
          <a:p>
            <a:r>
              <a:rPr lang="en-US" spc="-6" dirty="0" smtClean="0"/>
              <a:t>HOW TO CONDUCT REVIEWS AND INSPECTIONS PROCESS?</a:t>
            </a:r>
            <a:br>
              <a:rPr lang="en-US" spc="-6" dirty="0" smtClean="0"/>
            </a:br>
            <a:endParaRPr lang="en-US" spc="-6" dirty="0"/>
          </a:p>
        </p:txBody>
      </p:sp>
      <p:grpSp>
        <p:nvGrpSpPr>
          <p:cNvPr id="18" name="Group 17"/>
          <p:cNvGrpSpPr/>
          <p:nvPr/>
        </p:nvGrpSpPr>
        <p:grpSpPr>
          <a:xfrm>
            <a:off x="1877078" y="2392679"/>
            <a:ext cx="3167402" cy="1889760"/>
            <a:chOff x="1877078" y="2392679"/>
            <a:chExt cx="3167402" cy="1889760"/>
          </a:xfrm>
        </p:grpSpPr>
        <p:sp>
          <p:nvSpPr>
            <p:cNvPr id="13" name="object 9"/>
            <p:cNvSpPr/>
            <p:nvPr/>
          </p:nvSpPr>
          <p:spPr>
            <a:xfrm>
              <a:off x="1877078" y="2392679"/>
              <a:ext cx="3167402" cy="1889760"/>
            </a:xfrm>
            <a:custGeom>
              <a:avLst/>
              <a:gdLst/>
              <a:ahLst/>
              <a:cxnLst/>
              <a:rect l="l" t="t" r="r" b="b"/>
              <a:pathLst>
                <a:path w="2376170" h="1889760">
                  <a:moveTo>
                    <a:pt x="2060956" y="0"/>
                  </a:moveTo>
                  <a:lnTo>
                    <a:pt x="314960" y="0"/>
                  </a:lnTo>
                  <a:lnTo>
                    <a:pt x="268407" y="3414"/>
                  </a:lnTo>
                  <a:lnTo>
                    <a:pt x="223979" y="13331"/>
                  </a:lnTo>
                  <a:lnTo>
                    <a:pt x="182162" y="29266"/>
                  </a:lnTo>
                  <a:lnTo>
                    <a:pt x="143442" y="50731"/>
                  </a:lnTo>
                  <a:lnTo>
                    <a:pt x="108305" y="77240"/>
                  </a:lnTo>
                  <a:lnTo>
                    <a:pt x="77240" y="108305"/>
                  </a:lnTo>
                  <a:lnTo>
                    <a:pt x="50731" y="143442"/>
                  </a:lnTo>
                  <a:lnTo>
                    <a:pt x="29266" y="182162"/>
                  </a:lnTo>
                  <a:lnTo>
                    <a:pt x="13331" y="223979"/>
                  </a:lnTo>
                  <a:lnTo>
                    <a:pt x="3414" y="268407"/>
                  </a:lnTo>
                  <a:lnTo>
                    <a:pt x="0" y="314960"/>
                  </a:lnTo>
                  <a:lnTo>
                    <a:pt x="0" y="1574800"/>
                  </a:lnTo>
                  <a:lnTo>
                    <a:pt x="3414" y="1621352"/>
                  </a:lnTo>
                  <a:lnTo>
                    <a:pt x="13331" y="1665780"/>
                  </a:lnTo>
                  <a:lnTo>
                    <a:pt x="29266" y="1707597"/>
                  </a:lnTo>
                  <a:lnTo>
                    <a:pt x="50731" y="1746317"/>
                  </a:lnTo>
                  <a:lnTo>
                    <a:pt x="77240" y="1781454"/>
                  </a:lnTo>
                  <a:lnTo>
                    <a:pt x="108305" y="1812519"/>
                  </a:lnTo>
                  <a:lnTo>
                    <a:pt x="143442" y="1839028"/>
                  </a:lnTo>
                  <a:lnTo>
                    <a:pt x="182162" y="1860493"/>
                  </a:lnTo>
                  <a:lnTo>
                    <a:pt x="223979" y="1876428"/>
                  </a:lnTo>
                  <a:lnTo>
                    <a:pt x="268407" y="1886345"/>
                  </a:lnTo>
                  <a:lnTo>
                    <a:pt x="314960" y="1889760"/>
                  </a:lnTo>
                  <a:lnTo>
                    <a:pt x="2060956" y="1889760"/>
                  </a:lnTo>
                  <a:lnTo>
                    <a:pt x="2107508" y="1886345"/>
                  </a:lnTo>
                  <a:lnTo>
                    <a:pt x="2151936" y="1876428"/>
                  </a:lnTo>
                  <a:lnTo>
                    <a:pt x="2193753" y="1860493"/>
                  </a:lnTo>
                  <a:lnTo>
                    <a:pt x="2232473" y="1839028"/>
                  </a:lnTo>
                  <a:lnTo>
                    <a:pt x="2267610" y="1812519"/>
                  </a:lnTo>
                  <a:lnTo>
                    <a:pt x="2298675" y="1781454"/>
                  </a:lnTo>
                  <a:lnTo>
                    <a:pt x="2325184" y="1746317"/>
                  </a:lnTo>
                  <a:lnTo>
                    <a:pt x="2346649" y="1707597"/>
                  </a:lnTo>
                  <a:lnTo>
                    <a:pt x="2362584" y="1665780"/>
                  </a:lnTo>
                  <a:lnTo>
                    <a:pt x="2372501" y="1621352"/>
                  </a:lnTo>
                  <a:lnTo>
                    <a:pt x="2375916" y="1574800"/>
                  </a:lnTo>
                  <a:lnTo>
                    <a:pt x="2375916" y="314960"/>
                  </a:lnTo>
                  <a:lnTo>
                    <a:pt x="2372501" y="268407"/>
                  </a:lnTo>
                  <a:lnTo>
                    <a:pt x="2362584" y="223979"/>
                  </a:lnTo>
                  <a:lnTo>
                    <a:pt x="2346649" y="182162"/>
                  </a:lnTo>
                  <a:lnTo>
                    <a:pt x="2325184" y="143442"/>
                  </a:lnTo>
                  <a:lnTo>
                    <a:pt x="2298675" y="108305"/>
                  </a:lnTo>
                  <a:lnTo>
                    <a:pt x="2267610" y="77240"/>
                  </a:lnTo>
                  <a:lnTo>
                    <a:pt x="2232473" y="50731"/>
                  </a:lnTo>
                  <a:lnTo>
                    <a:pt x="2193753" y="29266"/>
                  </a:lnTo>
                  <a:lnTo>
                    <a:pt x="2151936" y="13331"/>
                  </a:lnTo>
                  <a:lnTo>
                    <a:pt x="2107508" y="3414"/>
                  </a:lnTo>
                  <a:lnTo>
                    <a:pt x="2060956" y="0"/>
                  </a:lnTo>
                  <a:close/>
                </a:path>
              </a:pathLst>
            </a:custGeom>
            <a:solidFill>
              <a:srgbClr val="00AF50"/>
            </a:solidFill>
          </p:spPr>
          <p:txBody>
            <a:bodyPr wrap="square" lIns="0" tIns="0" rIns="0" bIns="0" rtlCol="0"/>
            <a:lstStyle/>
            <a:p>
              <a:endParaRPr dirty="0"/>
            </a:p>
          </p:txBody>
        </p:sp>
        <p:sp>
          <p:nvSpPr>
            <p:cNvPr id="14" name="object 10"/>
            <p:cNvSpPr txBox="1"/>
            <p:nvPr/>
          </p:nvSpPr>
          <p:spPr>
            <a:xfrm>
              <a:off x="2647268" y="3172334"/>
              <a:ext cx="1592165" cy="338554"/>
            </a:xfrm>
            <a:prstGeom prst="rect">
              <a:avLst/>
            </a:prstGeom>
          </p:spPr>
          <p:txBody>
            <a:bodyPr vert="horz" wrap="square" lIns="0" tIns="0" rIns="0" bIns="0" rtlCol="0">
              <a:spAutoFit/>
            </a:bodyPr>
            <a:lstStyle/>
            <a:p>
              <a:pPr marL="15842" algn="ctr"/>
              <a:r>
                <a:rPr spc="-12" dirty="0">
                  <a:solidFill>
                    <a:srgbClr val="FFFFFF"/>
                  </a:solidFill>
                  <a:cs typeface="Calibri"/>
                </a:rPr>
                <a:t>Peer</a:t>
              </a:r>
              <a:r>
                <a:rPr spc="-142" dirty="0">
                  <a:solidFill>
                    <a:srgbClr val="FFFFFF"/>
                  </a:solidFill>
                  <a:cs typeface="Calibri"/>
                </a:rPr>
                <a:t> </a:t>
              </a:r>
              <a:r>
                <a:rPr spc="-12" dirty="0">
                  <a:solidFill>
                    <a:srgbClr val="FFFFFF"/>
                  </a:solidFill>
                  <a:cs typeface="Calibri"/>
                </a:rPr>
                <a:t>Review</a:t>
              </a:r>
              <a:endParaRPr dirty="0">
                <a:cs typeface="Calibri"/>
              </a:endParaRPr>
            </a:p>
          </p:txBody>
        </p:sp>
      </p:grpSp>
      <p:grpSp>
        <p:nvGrpSpPr>
          <p:cNvPr id="19" name="Group 18"/>
          <p:cNvGrpSpPr/>
          <p:nvPr/>
        </p:nvGrpSpPr>
        <p:grpSpPr>
          <a:xfrm>
            <a:off x="6636815" y="2392679"/>
            <a:ext cx="3167402" cy="1889760"/>
            <a:chOff x="6636815" y="2392679"/>
            <a:chExt cx="3167402" cy="1889760"/>
          </a:xfrm>
        </p:grpSpPr>
        <p:sp>
          <p:nvSpPr>
            <p:cNvPr id="15" name="object 11"/>
            <p:cNvSpPr/>
            <p:nvPr/>
          </p:nvSpPr>
          <p:spPr>
            <a:xfrm>
              <a:off x="6636815" y="2392679"/>
              <a:ext cx="3167402" cy="1889760"/>
            </a:xfrm>
            <a:custGeom>
              <a:avLst/>
              <a:gdLst/>
              <a:ahLst/>
              <a:cxnLst/>
              <a:rect l="l" t="t" r="r" b="b"/>
              <a:pathLst>
                <a:path w="2376170" h="1889760">
                  <a:moveTo>
                    <a:pt x="2060956" y="0"/>
                  </a:moveTo>
                  <a:lnTo>
                    <a:pt x="314959" y="0"/>
                  </a:lnTo>
                  <a:lnTo>
                    <a:pt x="268407" y="3414"/>
                  </a:lnTo>
                  <a:lnTo>
                    <a:pt x="223979" y="13331"/>
                  </a:lnTo>
                  <a:lnTo>
                    <a:pt x="182162" y="29266"/>
                  </a:lnTo>
                  <a:lnTo>
                    <a:pt x="143442" y="50731"/>
                  </a:lnTo>
                  <a:lnTo>
                    <a:pt x="108305" y="77240"/>
                  </a:lnTo>
                  <a:lnTo>
                    <a:pt x="77240" y="108305"/>
                  </a:lnTo>
                  <a:lnTo>
                    <a:pt x="50731" y="143442"/>
                  </a:lnTo>
                  <a:lnTo>
                    <a:pt x="29266" y="182162"/>
                  </a:lnTo>
                  <a:lnTo>
                    <a:pt x="13331" y="223979"/>
                  </a:lnTo>
                  <a:lnTo>
                    <a:pt x="3414" y="268407"/>
                  </a:lnTo>
                  <a:lnTo>
                    <a:pt x="0" y="314960"/>
                  </a:lnTo>
                  <a:lnTo>
                    <a:pt x="0" y="1574800"/>
                  </a:lnTo>
                  <a:lnTo>
                    <a:pt x="3414" y="1621352"/>
                  </a:lnTo>
                  <a:lnTo>
                    <a:pt x="13331" y="1665780"/>
                  </a:lnTo>
                  <a:lnTo>
                    <a:pt x="29266" y="1707597"/>
                  </a:lnTo>
                  <a:lnTo>
                    <a:pt x="50731" y="1746317"/>
                  </a:lnTo>
                  <a:lnTo>
                    <a:pt x="77240" y="1781454"/>
                  </a:lnTo>
                  <a:lnTo>
                    <a:pt x="108305" y="1812519"/>
                  </a:lnTo>
                  <a:lnTo>
                    <a:pt x="143442" y="1839028"/>
                  </a:lnTo>
                  <a:lnTo>
                    <a:pt x="182162" y="1860493"/>
                  </a:lnTo>
                  <a:lnTo>
                    <a:pt x="223979" y="1876428"/>
                  </a:lnTo>
                  <a:lnTo>
                    <a:pt x="268407" y="1886345"/>
                  </a:lnTo>
                  <a:lnTo>
                    <a:pt x="314959" y="1889760"/>
                  </a:lnTo>
                  <a:lnTo>
                    <a:pt x="2060956" y="1889760"/>
                  </a:lnTo>
                  <a:lnTo>
                    <a:pt x="2107508" y="1886345"/>
                  </a:lnTo>
                  <a:lnTo>
                    <a:pt x="2151936" y="1876428"/>
                  </a:lnTo>
                  <a:lnTo>
                    <a:pt x="2193753" y="1860493"/>
                  </a:lnTo>
                  <a:lnTo>
                    <a:pt x="2232473" y="1839028"/>
                  </a:lnTo>
                  <a:lnTo>
                    <a:pt x="2267610" y="1812519"/>
                  </a:lnTo>
                  <a:lnTo>
                    <a:pt x="2298675" y="1781454"/>
                  </a:lnTo>
                  <a:lnTo>
                    <a:pt x="2325184" y="1746317"/>
                  </a:lnTo>
                  <a:lnTo>
                    <a:pt x="2346649" y="1707597"/>
                  </a:lnTo>
                  <a:lnTo>
                    <a:pt x="2362584" y="1665780"/>
                  </a:lnTo>
                  <a:lnTo>
                    <a:pt x="2372501" y="1621352"/>
                  </a:lnTo>
                  <a:lnTo>
                    <a:pt x="2375916" y="1574800"/>
                  </a:lnTo>
                  <a:lnTo>
                    <a:pt x="2375916" y="314960"/>
                  </a:lnTo>
                  <a:lnTo>
                    <a:pt x="2372501" y="268407"/>
                  </a:lnTo>
                  <a:lnTo>
                    <a:pt x="2362584" y="223979"/>
                  </a:lnTo>
                  <a:lnTo>
                    <a:pt x="2346649" y="182162"/>
                  </a:lnTo>
                  <a:lnTo>
                    <a:pt x="2325184" y="143442"/>
                  </a:lnTo>
                  <a:lnTo>
                    <a:pt x="2298675" y="108305"/>
                  </a:lnTo>
                  <a:lnTo>
                    <a:pt x="2267610" y="77240"/>
                  </a:lnTo>
                  <a:lnTo>
                    <a:pt x="2232473" y="50731"/>
                  </a:lnTo>
                  <a:lnTo>
                    <a:pt x="2193753" y="29266"/>
                  </a:lnTo>
                  <a:lnTo>
                    <a:pt x="2151936" y="13331"/>
                  </a:lnTo>
                  <a:lnTo>
                    <a:pt x="2107508" y="3414"/>
                  </a:lnTo>
                  <a:lnTo>
                    <a:pt x="2060956" y="0"/>
                  </a:lnTo>
                  <a:close/>
                </a:path>
              </a:pathLst>
            </a:custGeom>
            <a:solidFill>
              <a:srgbClr val="F09027"/>
            </a:solidFill>
          </p:spPr>
          <p:txBody>
            <a:bodyPr wrap="square" lIns="0" tIns="0" rIns="0" bIns="0" rtlCol="0"/>
            <a:lstStyle/>
            <a:p>
              <a:endParaRPr dirty="0"/>
            </a:p>
          </p:txBody>
        </p:sp>
        <p:sp>
          <p:nvSpPr>
            <p:cNvPr id="16" name="object 12"/>
            <p:cNvSpPr txBox="1"/>
            <p:nvPr/>
          </p:nvSpPr>
          <p:spPr>
            <a:xfrm>
              <a:off x="7010269" y="3172334"/>
              <a:ext cx="2423375" cy="338554"/>
            </a:xfrm>
            <a:prstGeom prst="rect">
              <a:avLst/>
            </a:prstGeom>
          </p:spPr>
          <p:txBody>
            <a:bodyPr vert="horz" wrap="square" lIns="0" tIns="0" rIns="0" bIns="0" rtlCol="0">
              <a:spAutoFit/>
            </a:bodyPr>
            <a:lstStyle/>
            <a:p>
              <a:pPr marL="15842" algn="ctr"/>
              <a:r>
                <a:rPr spc="-6" dirty="0">
                  <a:solidFill>
                    <a:srgbClr val="FFFFFF"/>
                  </a:solidFill>
                  <a:cs typeface="Calibri"/>
                </a:rPr>
                <a:t>Formal</a:t>
              </a:r>
              <a:r>
                <a:rPr spc="-94" dirty="0">
                  <a:solidFill>
                    <a:srgbClr val="FFFFFF"/>
                  </a:solidFill>
                  <a:cs typeface="Calibri"/>
                </a:rPr>
                <a:t> </a:t>
              </a:r>
              <a:r>
                <a:rPr spc="-6" dirty="0">
                  <a:solidFill>
                    <a:srgbClr val="FFFFFF"/>
                  </a:solidFill>
                  <a:cs typeface="Calibri"/>
                </a:rPr>
                <a:t>Inspections</a:t>
              </a:r>
              <a:endParaRPr dirty="0">
                <a:cs typeface="Calibri"/>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t>GENERAL REVIEW</a:t>
            </a:r>
            <a:r>
              <a:rPr lang="en-US" spc="-75" dirty="0" smtClean="0"/>
              <a:t> </a:t>
            </a:r>
            <a:r>
              <a:rPr lang="en-US" spc="-6" dirty="0" smtClean="0"/>
              <a:t>PROCESS</a:t>
            </a:r>
            <a:r>
              <a:rPr lang="en-US" dirty="0" smtClean="0">
                <a:solidFill>
                  <a:schemeClr val="tx2">
                    <a:lumMod val="75000"/>
                  </a:schemeClr>
                </a:solidFill>
                <a:latin typeface="Arial" pitchFamily="34" charset="0"/>
                <a:cs typeface="Arial" pitchFamily="34" charset="0"/>
              </a:rPr>
              <a:t/>
            </a:r>
            <a:br>
              <a:rPr lang="en-US" dirty="0" smtClean="0">
                <a:solidFill>
                  <a:schemeClr val="tx2">
                    <a:lumMod val="75000"/>
                  </a:schemeClr>
                </a:solidFill>
                <a:latin typeface="Arial" pitchFamily="34" charset="0"/>
                <a:cs typeface="Arial" pitchFamily="34" charset="0"/>
              </a:rPr>
            </a:br>
            <a:endParaRPr lang="en-US" dirty="0"/>
          </a:p>
        </p:txBody>
      </p:sp>
      <p:sp>
        <p:nvSpPr>
          <p:cNvPr id="25" name="object 7"/>
          <p:cNvSpPr/>
          <p:nvPr/>
        </p:nvSpPr>
        <p:spPr>
          <a:xfrm>
            <a:off x="3148780" y="1828801"/>
            <a:ext cx="8430604" cy="1092835"/>
          </a:xfrm>
          <a:custGeom>
            <a:avLst/>
            <a:gdLst/>
            <a:ahLst/>
            <a:cxnLst/>
            <a:rect l="l" t="t" r="r" b="b"/>
            <a:pathLst>
              <a:path w="7815580" h="1092835">
                <a:moveTo>
                  <a:pt x="0" y="1092708"/>
                </a:moveTo>
                <a:lnTo>
                  <a:pt x="7815072" y="1092708"/>
                </a:lnTo>
                <a:lnTo>
                  <a:pt x="7815072" y="0"/>
                </a:lnTo>
                <a:lnTo>
                  <a:pt x="0" y="0"/>
                </a:lnTo>
                <a:lnTo>
                  <a:pt x="0" y="1092708"/>
                </a:lnTo>
                <a:close/>
              </a:path>
            </a:pathLst>
          </a:custGeom>
          <a:solidFill>
            <a:schemeClr val="bg1"/>
          </a:solidFill>
        </p:spPr>
        <p:txBody>
          <a:bodyPr wrap="square" lIns="0" tIns="0" rIns="0" bIns="0" rtlCol="0"/>
          <a:lstStyle/>
          <a:p>
            <a:endParaRPr dirty="0"/>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cs typeface="Calibri"/>
              </a:rPr>
              <a:t>C</a:t>
            </a:r>
            <a:endParaRPr sz="3500" dirty="0">
              <a:cs typeface="Calibri"/>
            </a:endParaRPr>
          </a:p>
        </p:txBody>
      </p:sp>
      <p:grpSp>
        <p:nvGrpSpPr>
          <p:cNvPr id="34" name="Group 33"/>
          <p:cNvGrpSpPr/>
          <p:nvPr/>
        </p:nvGrpSpPr>
        <p:grpSpPr>
          <a:xfrm>
            <a:off x="4676446" y="1530605"/>
            <a:ext cx="2526470" cy="1029971"/>
            <a:chOff x="4676446" y="1530605"/>
            <a:chExt cx="2526470" cy="1029971"/>
          </a:xfrm>
        </p:grpSpPr>
        <p:sp>
          <p:nvSpPr>
            <p:cNvPr id="64" name="object 9"/>
            <p:cNvSpPr/>
            <p:nvPr/>
          </p:nvSpPr>
          <p:spPr>
            <a:xfrm>
              <a:off x="4676446" y="1709676"/>
              <a:ext cx="2350581" cy="850900"/>
            </a:xfrm>
            <a:custGeom>
              <a:avLst/>
              <a:gdLst/>
              <a:ahLst/>
              <a:cxnLst/>
              <a:rect l="l" t="t" r="r" b="b"/>
              <a:pathLst>
                <a:path w="1763395" h="850900">
                  <a:moveTo>
                    <a:pt x="1621536" y="0"/>
                  </a:moveTo>
                  <a:lnTo>
                    <a:pt x="141731" y="0"/>
                  </a:lnTo>
                  <a:lnTo>
                    <a:pt x="96950" y="7229"/>
                  </a:lnTo>
                  <a:lnTo>
                    <a:pt x="58046" y="27358"/>
                  </a:lnTo>
                  <a:lnTo>
                    <a:pt x="27358" y="58046"/>
                  </a:lnTo>
                  <a:lnTo>
                    <a:pt x="7229" y="96950"/>
                  </a:lnTo>
                  <a:lnTo>
                    <a:pt x="0" y="141731"/>
                  </a:lnTo>
                  <a:lnTo>
                    <a:pt x="0" y="708659"/>
                  </a:lnTo>
                  <a:lnTo>
                    <a:pt x="7229" y="753441"/>
                  </a:lnTo>
                  <a:lnTo>
                    <a:pt x="27358" y="792345"/>
                  </a:lnTo>
                  <a:lnTo>
                    <a:pt x="58046" y="823033"/>
                  </a:lnTo>
                  <a:lnTo>
                    <a:pt x="96950" y="843162"/>
                  </a:lnTo>
                  <a:lnTo>
                    <a:pt x="141731" y="850391"/>
                  </a:lnTo>
                  <a:lnTo>
                    <a:pt x="1621536" y="850391"/>
                  </a:lnTo>
                  <a:lnTo>
                    <a:pt x="1666317" y="843162"/>
                  </a:lnTo>
                  <a:lnTo>
                    <a:pt x="1705221" y="823033"/>
                  </a:lnTo>
                  <a:lnTo>
                    <a:pt x="1735909" y="792345"/>
                  </a:lnTo>
                  <a:lnTo>
                    <a:pt x="1756038" y="753441"/>
                  </a:lnTo>
                  <a:lnTo>
                    <a:pt x="1763267" y="708659"/>
                  </a:lnTo>
                  <a:lnTo>
                    <a:pt x="1763267" y="141731"/>
                  </a:lnTo>
                  <a:lnTo>
                    <a:pt x="1756038" y="96950"/>
                  </a:lnTo>
                  <a:lnTo>
                    <a:pt x="1735909" y="58046"/>
                  </a:lnTo>
                  <a:lnTo>
                    <a:pt x="1705221" y="27358"/>
                  </a:lnTo>
                  <a:lnTo>
                    <a:pt x="1666317" y="7229"/>
                  </a:lnTo>
                  <a:lnTo>
                    <a:pt x="1621536" y="0"/>
                  </a:lnTo>
                  <a:close/>
                </a:path>
              </a:pathLst>
            </a:custGeom>
            <a:solidFill>
              <a:srgbClr val="F09027"/>
            </a:solidFill>
          </p:spPr>
          <p:txBody>
            <a:bodyPr wrap="square" lIns="0" tIns="0" rIns="0" bIns="0" rtlCol="0"/>
            <a:lstStyle/>
            <a:p>
              <a:endParaRPr dirty="0"/>
            </a:p>
          </p:txBody>
        </p:sp>
        <p:sp>
          <p:nvSpPr>
            <p:cNvPr id="65" name="object 10"/>
            <p:cNvSpPr txBox="1"/>
            <p:nvPr/>
          </p:nvSpPr>
          <p:spPr>
            <a:xfrm>
              <a:off x="5284870" y="1968755"/>
              <a:ext cx="1134238" cy="338554"/>
            </a:xfrm>
            <a:prstGeom prst="rect">
              <a:avLst/>
            </a:prstGeom>
          </p:spPr>
          <p:txBody>
            <a:bodyPr vert="horz" wrap="square" lIns="0" tIns="0" rIns="0" bIns="0" rtlCol="0">
              <a:spAutoFit/>
            </a:bodyPr>
            <a:lstStyle/>
            <a:p>
              <a:pPr marL="15842"/>
              <a:r>
                <a:rPr b="1" spc="-6" dirty="0">
                  <a:solidFill>
                    <a:srgbClr val="FFFFFF"/>
                  </a:solidFill>
                  <a:cs typeface="Calibri"/>
                </a:rPr>
                <a:t>Planning</a:t>
              </a:r>
              <a:endParaRPr dirty="0">
                <a:cs typeface="Calibri"/>
              </a:endParaRPr>
            </a:p>
          </p:txBody>
        </p:sp>
        <p:sp>
          <p:nvSpPr>
            <p:cNvPr id="78" name="object 23"/>
            <p:cNvSpPr/>
            <p:nvPr/>
          </p:nvSpPr>
          <p:spPr>
            <a:xfrm>
              <a:off x="6554540" y="1530605"/>
              <a:ext cx="648376" cy="485140"/>
            </a:xfrm>
            <a:custGeom>
              <a:avLst/>
              <a:gdLst/>
              <a:ahLst/>
              <a:cxnLst/>
              <a:rect l="l" t="t" r="r" b="b"/>
              <a:pathLst>
                <a:path w="486410" h="485140">
                  <a:moveTo>
                    <a:pt x="243077" y="0"/>
                  </a:moveTo>
                  <a:lnTo>
                    <a:pt x="194091" y="4921"/>
                  </a:lnTo>
                  <a:lnTo>
                    <a:pt x="148464" y="19038"/>
                  </a:lnTo>
                  <a:lnTo>
                    <a:pt x="107174" y="41375"/>
                  </a:lnTo>
                  <a:lnTo>
                    <a:pt x="71199" y="70961"/>
                  </a:lnTo>
                  <a:lnTo>
                    <a:pt x="41516" y="106821"/>
                  </a:lnTo>
                  <a:lnTo>
                    <a:pt x="19103" y="147982"/>
                  </a:lnTo>
                  <a:lnTo>
                    <a:pt x="4938" y="193472"/>
                  </a:lnTo>
                  <a:lnTo>
                    <a:pt x="0" y="242315"/>
                  </a:lnTo>
                  <a:lnTo>
                    <a:pt x="4938" y="291159"/>
                  </a:lnTo>
                  <a:lnTo>
                    <a:pt x="19103" y="336649"/>
                  </a:lnTo>
                  <a:lnTo>
                    <a:pt x="41516" y="377810"/>
                  </a:lnTo>
                  <a:lnTo>
                    <a:pt x="71199" y="413670"/>
                  </a:lnTo>
                  <a:lnTo>
                    <a:pt x="107174" y="443256"/>
                  </a:lnTo>
                  <a:lnTo>
                    <a:pt x="148464" y="465593"/>
                  </a:lnTo>
                  <a:lnTo>
                    <a:pt x="194091" y="479710"/>
                  </a:lnTo>
                  <a:lnTo>
                    <a:pt x="243077" y="484632"/>
                  </a:lnTo>
                  <a:lnTo>
                    <a:pt x="292064" y="479710"/>
                  </a:lnTo>
                  <a:lnTo>
                    <a:pt x="337691" y="465593"/>
                  </a:lnTo>
                  <a:lnTo>
                    <a:pt x="378981" y="443256"/>
                  </a:lnTo>
                  <a:lnTo>
                    <a:pt x="414956" y="413670"/>
                  </a:lnTo>
                  <a:lnTo>
                    <a:pt x="444639" y="377810"/>
                  </a:lnTo>
                  <a:lnTo>
                    <a:pt x="467052" y="336649"/>
                  </a:lnTo>
                  <a:lnTo>
                    <a:pt x="481217" y="291159"/>
                  </a:lnTo>
                  <a:lnTo>
                    <a:pt x="486155" y="242315"/>
                  </a:lnTo>
                  <a:lnTo>
                    <a:pt x="481217" y="193472"/>
                  </a:lnTo>
                  <a:lnTo>
                    <a:pt x="467052" y="147982"/>
                  </a:lnTo>
                  <a:lnTo>
                    <a:pt x="444639" y="106821"/>
                  </a:lnTo>
                  <a:lnTo>
                    <a:pt x="414956" y="70961"/>
                  </a:lnTo>
                  <a:lnTo>
                    <a:pt x="378981" y="41375"/>
                  </a:lnTo>
                  <a:lnTo>
                    <a:pt x="337691" y="19038"/>
                  </a:lnTo>
                  <a:lnTo>
                    <a:pt x="292064" y="4921"/>
                  </a:lnTo>
                  <a:lnTo>
                    <a:pt x="243077" y="0"/>
                  </a:lnTo>
                  <a:close/>
                </a:path>
              </a:pathLst>
            </a:custGeom>
            <a:solidFill>
              <a:srgbClr val="F09027"/>
            </a:solidFill>
          </p:spPr>
          <p:txBody>
            <a:bodyPr wrap="square" lIns="0" tIns="0" rIns="0" bIns="0" rtlCol="0"/>
            <a:lstStyle/>
            <a:p>
              <a:endParaRPr dirty="0"/>
            </a:p>
          </p:txBody>
        </p:sp>
        <p:sp>
          <p:nvSpPr>
            <p:cNvPr id="79" name="object 25"/>
            <p:cNvSpPr txBox="1"/>
            <p:nvPr/>
          </p:nvSpPr>
          <p:spPr>
            <a:xfrm>
              <a:off x="6767339" y="1597661"/>
              <a:ext cx="222615" cy="384721"/>
            </a:xfrm>
            <a:prstGeom prst="rect">
              <a:avLst/>
            </a:prstGeom>
          </p:spPr>
          <p:txBody>
            <a:bodyPr vert="horz" wrap="square" lIns="0" tIns="0" rIns="0" bIns="0" rtlCol="0">
              <a:spAutoFit/>
            </a:bodyPr>
            <a:lstStyle/>
            <a:p>
              <a:pPr marL="15842"/>
              <a:r>
                <a:rPr sz="2500" b="1" dirty="0">
                  <a:solidFill>
                    <a:srgbClr val="FFFFFF"/>
                  </a:solidFill>
                  <a:cs typeface="Arial"/>
                </a:rPr>
                <a:t>1</a:t>
              </a:r>
              <a:endParaRPr sz="2500" dirty="0">
                <a:cs typeface="Arial"/>
              </a:endParaRPr>
            </a:p>
          </p:txBody>
        </p:sp>
      </p:grpSp>
      <p:grpSp>
        <p:nvGrpSpPr>
          <p:cNvPr id="35" name="Group 34"/>
          <p:cNvGrpSpPr/>
          <p:nvPr/>
        </p:nvGrpSpPr>
        <p:grpSpPr>
          <a:xfrm>
            <a:off x="6975291" y="1846835"/>
            <a:ext cx="3342212" cy="1792731"/>
            <a:chOff x="6975291" y="1846835"/>
            <a:chExt cx="3342212" cy="1792731"/>
          </a:xfrm>
        </p:grpSpPr>
        <p:sp>
          <p:nvSpPr>
            <p:cNvPr id="66" name="object 11"/>
            <p:cNvSpPr/>
            <p:nvPr/>
          </p:nvSpPr>
          <p:spPr>
            <a:xfrm>
              <a:off x="7656614" y="2788666"/>
              <a:ext cx="2350581" cy="850900"/>
            </a:xfrm>
            <a:custGeom>
              <a:avLst/>
              <a:gdLst/>
              <a:ahLst/>
              <a:cxnLst/>
              <a:rect l="l" t="t" r="r" b="b"/>
              <a:pathLst>
                <a:path w="1763395" h="850900">
                  <a:moveTo>
                    <a:pt x="1621536" y="0"/>
                  </a:moveTo>
                  <a:lnTo>
                    <a:pt x="141732" y="0"/>
                  </a:lnTo>
                  <a:lnTo>
                    <a:pt x="96950" y="7229"/>
                  </a:lnTo>
                  <a:lnTo>
                    <a:pt x="58046" y="27358"/>
                  </a:lnTo>
                  <a:lnTo>
                    <a:pt x="27358" y="58046"/>
                  </a:lnTo>
                  <a:lnTo>
                    <a:pt x="7229" y="96950"/>
                  </a:lnTo>
                  <a:lnTo>
                    <a:pt x="0" y="141731"/>
                  </a:lnTo>
                  <a:lnTo>
                    <a:pt x="0" y="708660"/>
                  </a:lnTo>
                  <a:lnTo>
                    <a:pt x="7229" y="753441"/>
                  </a:lnTo>
                  <a:lnTo>
                    <a:pt x="27358" y="792345"/>
                  </a:lnTo>
                  <a:lnTo>
                    <a:pt x="58046" y="823033"/>
                  </a:lnTo>
                  <a:lnTo>
                    <a:pt x="96950" y="843162"/>
                  </a:lnTo>
                  <a:lnTo>
                    <a:pt x="141732" y="850391"/>
                  </a:lnTo>
                  <a:lnTo>
                    <a:pt x="1621536" y="850391"/>
                  </a:lnTo>
                  <a:lnTo>
                    <a:pt x="1666317" y="843162"/>
                  </a:lnTo>
                  <a:lnTo>
                    <a:pt x="1705221" y="823033"/>
                  </a:lnTo>
                  <a:lnTo>
                    <a:pt x="1735909" y="792345"/>
                  </a:lnTo>
                  <a:lnTo>
                    <a:pt x="1756038" y="753441"/>
                  </a:lnTo>
                  <a:lnTo>
                    <a:pt x="1763268" y="708660"/>
                  </a:lnTo>
                  <a:lnTo>
                    <a:pt x="1763268" y="141731"/>
                  </a:lnTo>
                  <a:lnTo>
                    <a:pt x="1756038" y="96950"/>
                  </a:lnTo>
                  <a:lnTo>
                    <a:pt x="1735909" y="58046"/>
                  </a:lnTo>
                  <a:lnTo>
                    <a:pt x="1705221" y="27358"/>
                  </a:lnTo>
                  <a:lnTo>
                    <a:pt x="1666317" y="7229"/>
                  </a:lnTo>
                  <a:lnTo>
                    <a:pt x="1621536" y="0"/>
                  </a:lnTo>
                  <a:close/>
                </a:path>
              </a:pathLst>
            </a:custGeom>
            <a:solidFill>
              <a:srgbClr val="AB1A85"/>
            </a:solidFill>
          </p:spPr>
          <p:txBody>
            <a:bodyPr wrap="square" lIns="0" tIns="0" rIns="0" bIns="0" rtlCol="0"/>
            <a:lstStyle/>
            <a:p>
              <a:endParaRPr dirty="0"/>
            </a:p>
          </p:txBody>
        </p:sp>
        <p:sp>
          <p:nvSpPr>
            <p:cNvPr id="67" name="object 12"/>
            <p:cNvSpPr txBox="1"/>
            <p:nvPr/>
          </p:nvSpPr>
          <p:spPr>
            <a:xfrm>
              <a:off x="8070020" y="3048002"/>
              <a:ext cx="1527835" cy="338554"/>
            </a:xfrm>
            <a:prstGeom prst="rect">
              <a:avLst/>
            </a:prstGeom>
          </p:spPr>
          <p:txBody>
            <a:bodyPr vert="horz" wrap="square" lIns="0" tIns="0" rIns="0" bIns="0" rtlCol="0">
              <a:spAutoFit/>
            </a:bodyPr>
            <a:lstStyle/>
            <a:p>
              <a:pPr marL="15842"/>
              <a:r>
                <a:rPr b="1" spc="-12" dirty="0">
                  <a:solidFill>
                    <a:srgbClr val="FFFFFF"/>
                  </a:solidFill>
                  <a:cs typeface="Calibri"/>
                </a:rPr>
                <a:t>Preparation</a:t>
              </a:r>
              <a:endParaRPr dirty="0">
                <a:cs typeface="Calibri"/>
              </a:endParaRPr>
            </a:p>
          </p:txBody>
        </p:sp>
        <p:sp>
          <p:nvSpPr>
            <p:cNvPr id="74" name="object 19"/>
            <p:cNvSpPr/>
            <p:nvPr/>
          </p:nvSpPr>
          <p:spPr>
            <a:xfrm>
              <a:off x="6975291" y="1846835"/>
              <a:ext cx="1699968" cy="1027988"/>
            </a:xfrm>
            <a:prstGeom prst="rect">
              <a:avLst/>
            </a:prstGeom>
            <a:blipFill>
              <a:blip r:embed="rId3" cstate="print"/>
              <a:stretch>
                <a:fillRect/>
              </a:stretch>
            </a:blipFill>
          </p:spPr>
          <p:txBody>
            <a:bodyPr wrap="square" lIns="0" tIns="0" rIns="0" bIns="0" rtlCol="0"/>
            <a:lstStyle/>
            <a:p>
              <a:endParaRPr dirty="0"/>
            </a:p>
          </p:txBody>
        </p:sp>
        <p:sp>
          <p:nvSpPr>
            <p:cNvPr id="80" name="object 26"/>
            <p:cNvSpPr/>
            <p:nvPr/>
          </p:nvSpPr>
          <p:spPr>
            <a:xfrm>
              <a:off x="9670818" y="2591309"/>
              <a:ext cx="646685" cy="485140"/>
            </a:xfrm>
            <a:custGeom>
              <a:avLst/>
              <a:gdLst/>
              <a:ahLst/>
              <a:cxnLst/>
              <a:rect l="l" t="t" r="r" b="b"/>
              <a:pathLst>
                <a:path w="485140" h="485139">
                  <a:moveTo>
                    <a:pt x="242316" y="0"/>
                  </a:moveTo>
                  <a:lnTo>
                    <a:pt x="193472" y="4921"/>
                  </a:lnTo>
                  <a:lnTo>
                    <a:pt x="147982" y="19038"/>
                  </a:lnTo>
                  <a:lnTo>
                    <a:pt x="106821" y="41375"/>
                  </a:lnTo>
                  <a:lnTo>
                    <a:pt x="70961" y="70961"/>
                  </a:lnTo>
                  <a:lnTo>
                    <a:pt x="41375" y="106821"/>
                  </a:lnTo>
                  <a:lnTo>
                    <a:pt x="19038" y="147982"/>
                  </a:lnTo>
                  <a:lnTo>
                    <a:pt x="4921" y="193472"/>
                  </a:lnTo>
                  <a:lnTo>
                    <a:pt x="0" y="242316"/>
                  </a:lnTo>
                  <a:lnTo>
                    <a:pt x="4921" y="291159"/>
                  </a:lnTo>
                  <a:lnTo>
                    <a:pt x="19038" y="336649"/>
                  </a:lnTo>
                  <a:lnTo>
                    <a:pt x="41375" y="377810"/>
                  </a:lnTo>
                  <a:lnTo>
                    <a:pt x="70961" y="413670"/>
                  </a:lnTo>
                  <a:lnTo>
                    <a:pt x="106821" y="443256"/>
                  </a:lnTo>
                  <a:lnTo>
                    <a:pt x="147982" y="465593"/>
                  </a:lnTo>
                  <a:lnTo>
                    <a:pt x="193472" y="479710"/>
                  </a:lnTo>
                  <a:lnTo>
                    <a:pt x="242316" y="484632"/>
                  </a:lnTo>
                  <a:lnTo>
                    <a:pt x="291159" y="479710"/>
                  </a:lnTo>
                  <a:lnTo>
                    <a:pt x="336649" y="465593"/>
                  </a:lnTo>
                  <a:lnTo>
                    <a:pt x="377810" y="443256"/>
                  </a:lnTo>
                  <a:lnTo>
                    <a:pt x="413670" y="413670"/>
                  </a:lnTo>
                  <a:lnTo>
                    <a:pt x="443256" y="377810"/>
                  </a:lnTo>
                  <a:lnTo>
                    <a:pt x="465593" y="336649"/>
                  </a:lnTo>
                  <a:lnTo>
                    <a:pt x="479710" y="291159"/>
                  </a:lnTo>
                  <a:lnTo>
                    <a:pt x="484631" y="242316"/>
                  </a:lnTo>
                  <a:lnTo>
                    <a:pt x="479710" y="193472"/>
                  </a:lnTo>
                  <a:lnTo>
                    <a:pt x="465593" y="147982"/>
                  </a:lnTo>
                  <a:lnTo>
                    <a:pt x="443256" y="106821"/>
                  </a:lnTo>
                  <a:lnTo>
                    <a:pt x="413670" y="70961"/>
                  </a:lnTo>
                  <a:lnTo>
                    <a:pt x="377810" y="41375"/>
                  </a:lnTo>
                  <a:lnTo>
                    <a:pt x="336649" y="19038"/>
                  </a:lnTo>
                  <a:lnTo>
                    <a:pt x="291159" y="4921"/>
                  </a:lnTo>
                  <a:lnTo>
                    <a:pt x="242316" y="0"/>
                  </a:lnTo>
                  <a:close/>
                </a:path>
              </a:pathLst>
            </a:custGeom>
            <a:solidFill>
              <a:srgbClr val="AB1A85"/>
            </a:solidFill>
          </p:spPr>
          <p:txBody>
            <a:bodyPr wrap="square" lIns="0" tIns="0" rIns="0" bIns="0" rtlCol="0"/>
            <a:lstStyle/>
            <a:p>
              <a:endParaRPr dirty="0"/>
            </a:p>
          </p:txBody>
        </p:sp>
        <p:sp>
          <p:nvSpPr>
            <p:cNvPr id="81" name="object 28"/>
            <p:cNvSpPr txBox="1"/>
            <p:nvPr/>
          </p:nvSpPr>
          <p:spPr>
            <a:xfrm>
              <a:off x="9882767" y="2659001"/>
              <a:ext cx="223462" cy="384721"/>
            </a:xfrm>
            <a:prstGeom prst="rect">
              <a:avLst/>
            </a:prstGeom>
          </p:spPr>
          <p:txBody>
            <a:bodyPr vert="horz" wrap="square" lIns="0" tIns="0" rIns="0" bIns="0" rtlCol="0">
              <a:spAutoFit/>
            </a:bodyPr>
            <a:lstStyle/>
            <a:p>
              <a:pPr marL="15842"/>
              <a:r>
                <a:rPr sz="2500" b="1" dirty="0">
                  <a:solidFill>
                    <a:srgbClr val="FFFFFF"/>
                  </a:solidFill>
                  <a:cs typeface="Arial"/>
                </a:rPr>
                <a:t>2</a:t>
              </a:r>
              <a:endParaRPr sz="2500" dirty="0">
                <a:cs typeface="Arial"/>
              </a:endParaRPr>
            </a:p>
          </p:txBody>
        </p:sp>
      </p:grpSp>
      <p:grpSp>
        <p:nvGrpSpPr>
          <p:cNvPr id="36" name="Group 35"/>
          <p:cNvGrpSpPr/>
          <p:nvPr/>
        </p:nvGrpSpPr>
        <p:grpSpPr>
          <a:xfrm>
            <a:off x="7526601" y="3589333"/>
            <a:ext cx="2705579" cy="2063057"/>
            <a:chOff x="7526601" y="3589333"/>
            <a:chExt cx="2705579" cy="2063057"/>
          </a:xfrm>
        </p:grpSpPr>
        <p:sp>
          <p:nvSpPr>
            <p:cNvPr id="63" name="object 8"/>
            <p:cNvSpPr/>
            <p:nvPr/>
          </p:nvSpPr>
          <p:spPr>
            <a:xfrm>
              <a:off x="8636324" y="3589333"/>
              <a:ext cx="742976" cy="1202834"/>
            </a:xfrm>
            <a:prstGeom prst="rect">
              <a:avLst/>
            </a:prstGeom>
            <a:blipFill>
              <a:blip r:embed="rId4" cstate="print"/>
              <a:stretch>
                <a:fillRect/>
              </a:stretch>
            </a:blipFill>
          </p:spPr>
          <p:txBody>
            <a:bodyPr wrap="square" lIns="0" tIns="0" rIns="0" bIns="0" rtlCol="0"/>
            <a:lstStyle/>
            <a:p>
              <a:endParaRPr dirty="0"/>
            </a:p>
          </p:txBody>
        </p:sp>
        <p:sp>
          <p:nvSpPr>
            <p:cNvPr id="68" name="object 13"/>
            <p:cNvSpPr/>
            <p:nvPr/>
          </p:nvSpPr>
          <p:spPr>
            <a:xfrm>
              <a:off x="7526601" y="4803396"/>
              <a:ext cx="2350581" cy="848994"/>
            </a:xfrm>
            <a:custGeom>
              <a:avLst/>
              <a:gdLst/>
              <a:ahLst/>
              <a:cxnLst/>
              <a:rect l="l" t="t" r="r" b="b"/>
              <a:pathLst>
                <a:path w="1763395" h="848995">
                  <a:moveTo>
                    <a:pt x="1621789" y="0"/>
                  </a:moveTo>
                  <a:lnTo>
                    <a:pt x="141477" y="0"/>
                  </a:lnTo>
                  <a:lnTo>
                    <a:pt x="96771" y="7215"/>
                  </a:lnTo>
                  <a:lnTo>
                    <a:pt x="57936" y="27306"/>
                  </a:lnTo>
                  <a:lnTo>
                    <a:pt x="27306" y="57936"/>
                  </a:lnTo>
                  <a:lnTo>
                    <a:pt x="7215" y="96771"/>
                  </a:lnTo>
                  <a:lnTo>
                    <a:pt x="0" y="141478"/>
                  </a:lnTo>
                  <a:lnTo>
                    <a:pt x="0" y="707390"/>
                  </a:lnTo>
                  <a:lnTo>
                    <a:pt x="7215" y="752096"/>
                  </a:lnTo>
                  <a:lnTo>
                    <a:pt x="27306" y="790931"/>
                  </a:lnTo>
                  <a:lnTo>
                    <a:pt x="57936" y="821561"/>
                  </a:lnTo>
                  <a:lnTo>
                    <a:pt x="96771" y="841652"/>
                  </a:lnTo>
                  <a:lnTo>
                    <a:pt x="141477" y="848868"/>
                  </a:lnTo>
                  <a:lnTo>
                    <a:pt x="1621789" y="848868"/>
                  </a:lnTo>
                  <a:lnTo>
                    <a:pt x="1666496" y="841652"/>
                  </a:lnTo>
                  <a:lnTo>
                    <a:pt x="1705331" y="821561"/>
                  </a:lnTo>
                  <a:lnTo>
                    <a:pt x="1735961" y="790931"/>
                  </a:lnTo>
                  <a:lnTo>
                    <a:pt x="1756052" y="752096"/>
                  </a:lnTo>
                  <a:lnTo>
                    <a:pt x="1763268" y="707390"/>
                  </a:lnTo>
                  <a:lnTo>
                    <a:pt x="1763268" y="141478"/>
                  </a:lnTo>
                  <a:lnTo>
                    <a:pt x="1756052" y="96771"/>
                  </a:lnTo>
                  <a:lnTo>
                    <a:pt x="1735961" y="57936"/>
                  </a:lnTo>
                  <a:lnTo>
                    <a:pt x="1705331" y="27306"/>
                  </a:lnTo>
                  <a:lnTo>
                    <a:pt x="1666496" y="7215"/>
                  </a:lnTo>
                  <a:lnTo>
                    <a:pt x="1621789" y="0"/>
                  </a:lnTo>
                  <a:close/>
                </a:path>
              </a:pathLst>
            </a:custGeom>
            <a:solidFill>
              <a:srgbClr val="8BC53E"/>
            </a:solidFill>
          </p:spPr>
          <p:txBody>
            <a:bodyPr wrap="square" lIns="0" tIns="0" rIns="0" bIns="0" rtlCol="0"/>
            <a:lstStyle/>
            <a:p>
              <a:endParaRPr dirty="0"/>
            </a:p>
          </p:txBody>
        </p:sp>
        <p:sp>
          <p:nvSpPr>
            <p:cNvPr id="69" name="object 14"/>
            <p:cNvSpPr txBox="1"/>
            <p:nvPr/>
          </p:nvSpPr>
          <p:spPr>
            <a:xfrm>
              <a:off x="8226442" y="5063111"/>
              <a:ext cx="952252" cy="338554"/>
            </a:xfrm>
            <a:prstGeom prst="rect">
              <a:avLst/>
            </a:prstGeom>
          </p:spPr>
          <p:txBody>
            <a:bodyPr vert="horz" wrap="square" lIns="0" tIns="0" rIns="0" bIns="0" rtlCol="0">
              <a:spAutoFit/>
            </a:bodyPr>
            <a:lstStyle/>
            <a:p>
              <a:pPr marL="15842"/>
              <a:r>
                <a:rPr b="1" spc="-37" dirty="0">
                  <a:solidFill>
                    <a:srgbClr val="FFFFFF"/>
                  </a:solidFill>
                  <a:cs typeface="Calibri"/>
                </a:rPr>
                <a:t>R</a:t>
              </a:r>
              <a:r>
                <a:rPr b="1" spc="-12" dirty="0">
                  <a:solidFill>
                    <a:srgbClr val="FFFFFF"/>
                  </a:solidFill>
                  <a:cs typeface="Calibri"/>
                </a:rPr>
                <a:t>e</a:t>
              </a:r>
              <a:r>
                <a:rPr b="1" spc="-6" dirty="0">
                  <a:solidFill>
                    <a:srgbClr val="FFFFFF"/>
                  </a:solidFill>
                  <a:cs typeface="Calibri"/>
                </a:rPr>
                <a:t>view</a:t>
              </a:r>
              <a:endParaRPr dirty="0">
                <a:cs typeface="Calibri"/>
              </a:endParaRPr>
            </a:p>
          </p:txBody>
        </p:sp>
        <p:sp>
          <p:nvSpPr>
            <p:cNvPr id="82" name="object 29"/>
            <p:cNvSpPr/>
            <p:nvPr/>
          </p:nvSpPr>
          <p:spPr>
            <a:xfrm>
              <a:off x="9585495" y="4668522"/>
              <a:ext cx="646685" cy="486409"/>
            </a:xfrm>
            <a:custGeom>
              <a:avLst/>
              <a:gdLst/>
              <a:ahLst/>
              <a:cxnLst/>
              <a:rect l="l" t="t" r="r" b="b"/>
              <a:pathLst>
                <a:path w="485140" h="486410">
                  <a:moveTo>
                    <a:pt x="242315" y="0"/>
                  </a:moveTo>
                  <a:lnTo>
                    <a:pt x="193472" y="4938"/>
                  </a:lnTo>
                  <a:lnTo>
                    <a:pt x="147982" y="19103"/>
                  </a:lnTo>
                  <a:lnTo>
                    <a:pt x="106821" y="41516"/>
                  </a:lnTo>
                  <a:lnTo>
                    <a:pt x="70961" y="71199"/>
                  </a:lnTo>
                  <a:lnTo>
                    <a:pt x="41375" y="107174"/>
                  </a:lnTo>
                  <a:lnTo>
                    <a:pt x="19038" y="148464"/>
                  </a:lnTo>
                  <a:lnTo>
                    <a:pt x="4921" y="194091"/>
                  </a:lnTo>
                  <a:lnTo>
                    <a:pt x="0" y="243078"/>
                  </a:lnTo>
                  <a:lnTo>
                    <a:pt x="4921" y="292064"/>
                  </a:lnTo>
                  <a:lnTo>
                    <a:pt x="19038" y="337691"/>
                  </a:lnTo>
                  <a:lnTo>
                    <a:pt x="41375" y="378981"/>
                  </a:lnTo>
                  <a:lnTo>
                    <a:pt x="70961" y="414956"/>
                  </a:lnTo>
                  <a:lnTo>
                    <a:pt x="106821" y="444639"/>
                  </a:lnTo>
                  <a:lnTo>
                    <a:pt x="147982" y="467052"/>
                  </a:lnTo>
                  <a:lnTo>
                    <a:pt x="193472" y="481217"/>
                  </a:lnTo>
                  <a:lnTo>
                    <a:pt x="242315" y="486156"/>
                  </a:lnTo>
                  <a:lnTo>
                    <a:pt x="291159" y="481217"/>
                  </a:lnTo>
                  <a:lnTo>
                    <a:pt x="336649" y="467052"/>
                  </a:lnTo>
                  <a:lnTo>
                    <a:pt x="377810" y="444639"/>
                  </a:lnTo>
                  <a:lnTo>
                    <a:pt x="413670" y="414956"/>
                  </a:lnTo>
                  <a:lnTo>
                    <a:pt x="443256" y="378981"/>
                  </a:lnTo>
                  <a:lnTo>
                    <a:pt x="465593" y="337691"/>
                  </a:lnTo>
                  <a:lnTo>
                    <a:pt x="479710" y="292064"/>
                  </a:lnTo>
                  <a:lnTo>
                    <a:pt x="484631" y="243078"/>
                  </a:lnTo>
                  <a:lnTo>
                    <a:pt x="479710" y="194091"/>
                  </a:lnTo>
                  <a:lnTo>
                    <a:pt x="465593" y="148464"/>
                  </a:lnTo>
                  <a:lnTo>
                    <a:pt x="443256" y="107174"/>
                  </a:lnTo>
                  <a:lnTo>
                    <a:pt x="413670" y="71199"/>
                  </a:lnTo>
                  <a:lnTo>
                    <a:pt x="377810" y="41516"/>
                  </a:lnTo>
                  <a:lnTo>
                    <a:pt x="336649" y="19103"/>
                  </a:lnTo>
                  <a:lnTo>
                    <a:pt x="291159" y="4938"/>
                  </a:lnTo>
                  <a:lnTo>
                    <a:pt x="242315" y="0"/>
                  </a:lnTo>
                  <a:close/>
                </a:path>
              </a:pathLst>
            </a:custGeom>
            <a:solidFill>
              <a:srgbClr val="8BC53E"/>
            </a:solidFill>
          </p:spPr>
          <p:txBody>
            <a:bodyPr wrap="square" lIns="0" tIns="0" rIns="0" bIns="0" rtlCol="0"/>
            <a:lstStyle/>
            <a:p>
              <a:endParaRPr dirty="0"/>
            </a:p>
          </p:txBody>
        </p:sp>
        <p:sp>
          <p:nvSpPr>
            <p:cNvPr id="83" name="object 31"/>
            <p:cNvSpPr txBox="1"/>
            <p:nvPr/>
          </p:nvSpPr>
          <p:spPr>
            <a:xfrm>
              <a:off x="9797107" y="4737101"/>
              <a:ext cx="222615" cy="384721"/>
            </a:xfrm>
            <a:prstGeom prst="rect">
              <a:avLst/>
            </a:prstGeom>
          </p:spPr>
          <p:txBody>
            <a:bodyPr vert="horz" wrap="square" lIns="0" tIns="0" rIns="0" bIns="0" rtlCol="0">
              <a:spAutoFit/>
            </a:bodyPr>
            <a:lstStyle/>
            <a:p>
              <a:pPr marL="15842"/>
              <a:r>
                <a:rPr sz="2500" b="1" dirty="0">
                  <a:solidFill>
                    <a:srgbClr val="FFFFFF"/>
                  </a:solidFill>
                  <a:cs typeface="Arial"/>
                </a:rPr>
                <a:t>3</a:t>
              </a:r>
              <a:endParaRPr sz="2500" dirty="0">
                <a:cs typeface="Arial"/>
              </a:endParaRPr>
            </a:p>
          </p:txBody>
        </p:sp>
      </p:grpSp>
      <p:grpSp>
        <p:nvGrpSpPr>
          <p:cNvPr id="37" name="Group 36"/>
          <p:cNvGrpSpPr/>
          <p:nvPr/>
        </p:nvGrpSpPr>
        <p:grpSpPr>
          <a:xfrm>
            <a:off x="3480925" y="4787393"/>
            <a:ext cx="4133197" cy="1156208"/>
            <a:chOff x="3480925" y="4787393"/>
            <a:chExt cx="4133197" cy="1156208"/>
          </a:xfrm>
        </p:grpSpPr>
        <p:sp>
          <p:nvSpPr>
            <p:cNvPr id="47" name="object 15"/>
            <p:cNvSpPr txBox="1"/>
            <p:nvPr/>
          </p:nvSpPr>
          <p:spPr>
            <a:xfrm>
              <a:off x="5155875" y="4893564"/>
              <a:ext cx="286945" cy="538609"/>
            </a:xfrm>
            <a:prstGeom prst="rect">
              <a:avLst/>
            </a:prstGeom>
          </p:spPr>
          <p:txBody>
            <a:bodyPr vert="horz" wrap="square" lIns="0" tIns="0" rIns="0" bIns="0" rtlCol="0">
              <a:spAutoFit/>
            </a:bodyPr>
            <a:lstStyle/>
            <a:p>
              <a:pPr marL="15842"/>
              <a:r>
                <a:rPr sz="3500" spc="-6" dirty="0">
                  <a:solidFill>
                    <a:srgbClr val="FFFFFF"/>
                  </a:solidFill>
                  <a:cs typeface="Calibri"/>
                </a:rPr>
                <a:t>C</a:t>
              </a:r>
              <a:endParaRPr sz="3500" dirty="0">
                <a:cs typeface="Calibri"/>
              </a:endParaRPr>
            </a:p>
          </p:txBody>
        </p:sp>
        <p:sp>
          <p:nvSpPr>
            <p:cNvPr id="72" name="object 17"/>
            <p:cNvSpPr/>
            <p:nvPr/>
          </p:nvSpPr>
          <p:spPr>
            <a:xfrm>
              <a:off x="3599767" y="5091432"/>
              <a:ext cx="2350581" cy="852169"/>
            </a:xfrm>
            <a:custGeom>
              <a:avLst/>
              <a:gdLst/>
              <a:ahLst/>
              <a:cxnLst/>
              <a:rect l="l" t="t" r="r" b="b"/>
              <a:pathLst>
                <a:path w="1763395" h="852170">
                  <a:moveTo>
                    <a:pt x="1621282" y="0"/>
                  </a:moveTo>
                  <a:lnTo>
                    <a:pt x="141986" y="0"/>
                  </a:lnTo>
                  <a:lnTo>
                    <a:pt x="97129" y="7244"/>
                  </a:lnTo>
                  <a:lnTo>
                    <a:pt x="58155" y="27411"/>
                  </a:lnTo>
                  <a:lnTo>
                    <a:pt x="27411" y="58155"/>
                  </a:lnTo>
                  <a:lnTo>
                    <a:pt x="7244" y="97129"/>
                  </a:lnTo>
                  <a:lnTo>
                    <a:pt x="0" y="141986"/>
                  </a:lnTo>
                  <a:lnTo>
                    <a:pt x="0" y="709930"/>
                  </a:lnTo>
                  <a:lnTo>
                    <a:pt x="7244" y="754786"/>
                  </a:lnTo>
                  <a:lnTo>
                    <a:pt x="27411" y="793760"/>
                  </a:lnTo>
                  <a:lnTo>
                    <a:pt x="58155" y="824504"/>
                  </a:lnTo>
                  <a:lnTo>
                    <a:pt x="97129" y="844671"/>
                  </a:lnTo>
                  <a:lnTo>
                    <a:pt x="141986" y="851916"/>
                  </a:lnTo>
                  <a:lnTo>
                    <a:pt x="1621282" y="851916"/>
                  </a:lnTo>
                  <a:lnTo>
                    <a:pt x="1666138" y="844671"/>
                  </a:lnTo>
                  <a:lnTo>
                    <a:pt x="1705112" y="824504"/>
                  </a:lnTo>
                  <a:lnTo>
                    <a:pt x="1735856" y="793760"/>
                  </a:lnTo>
                  <a:lnTo>
                    <a:pt x="1756023" y="754786"/>
                  </a:lnTo>
                  <a:lnTo>
                    <a:pt x="1763268" y="709930"/>
                  </a:lnTo>
                  <a:lnTo>
                    <a:pt x="1763268" y="141986"/>
                  </a:lnTo>
                  <a:lnTo>
                    <a:pt x="1756023" y="97129"/>
                  </a:lnTo>
                  <a:lnTo>
                    <a:pt x="1735856" y="58155"/>
                  </a:lnTo>
                  <a:lnTo>
                    <a:pt x="1705112" y="27411"/>
                  </a:lnTo>
                  <a:lnTo>
                    <a:pt x="1666138" y="7244"/>
                  </a:lnTo>
                  <a:lnTo>
                    <a:pt x="1621282" y="0"/>
                  </a:lnTo>
                  <a:close/>
                </a:path>
              </a:pathLst>
            </a:custGeom>
            <a:solidFill>
              <a:srgbClr val="006FC0"/>
            </a:solidFill>
          </p:spPr>
          <p:txBody>
            <a:bodyPr wrap="square" lIns="0" tIns="0" rIns="0" bIns="0" rtlCol="0"/>
            <a:lstStyle/>
            <a:p>
              <a:endParaRPr dirty="0"/>
            </a:p>
          </p:txBody>
        </p:sp>
        <p:sp>
          <p:nvSpPr>
            <p:cNvPr id="73" name="object 18"/>
            <p:cNvSpPr txBox="1"/>
            <p:nvPr/>
          </p:nvSpPr>
          <p:spPr>
            <a:xfrm>
              <a:off x="4309258" y="5352671"/>
              <a:ext cx="997960" cy="338554"/>
            </a:xfrm>
            <a:prstGeom prst="rect">
              <a:avLst/>
            </a:prstGeom>
          </p:spPr>
          <p:txBody>
            <a:bodyPr vert="horz" wrap="square" lIns="0" tIns="0" rIns="0" bIns="0" rtlCol="0">
              <a:spAutoFit/>
            </a:bodyPr>
            <a:lstStyle/>
            <a:p>
              <a:pPr marL="15842"/>
              <a:r>
                <a:rPr b="1" spc="-37" dirty="0">
                  <a:solidFill>
                    <a:srgbClr val="FFFFFF"/>
                  </a:solidFill>
                  <a:cs typeface="Calibri"/>
                </a:rPr>
                <a:t>R</a:t>
              </a:r>
              <a:r>
                <a:rPr b="1" spc="-12" dirty="0">
                  <a:solidFill>
                    <a:srgbClr val="FFFFFF"/>
                  </a:solidFill>
                  <a:cs typeface="Calibri"/>
                </a:rPr>
                <a:t>ew</a:t>
              </a:r>
              <a:r>
                <a:rPr b="1" dirty="0">
                  <a:solidFill>
                    <a:srgbClr val="FFFFFF"/>
                  </a:solidFill>
                  <a:cs typeface="Calibri"/>
                </a:rPr>
                <a:t>ork</a:t>
              </a:r>
              <a:endParaRPr dirty="0">
                <a:cs typeface="Calibri"/>
              </a:endParaRPr>
            </a:p>
          </p:txBody>
        </p:sp>
        <p:sp>
          <p:nvSpPr>
            <p:cNvPr id="75" name="object 20"/>
            <p:cNvSpPr/>
            <p:nvPr/>
          </p:nvSpPr>
          <p:spPr>
            <a:xfrm>
              <a:off x="5919435" y="5136579"/>
              <a:ext cx="1694687" cy="792264"/>
            </a:xfrm>
            <a:prstGeom prst="rect">
              <a:avLst/>
            </a:prstGeom>
            <a:blipFill>
              <a:blip r:embed="rId5" cstate="print"/>
              <a:stretch>
                <a:fillRect/>
              </a:stretch>
            </a:blipFill>
          </p:spPr>
          <p:txBody>
            <a:bodyPr wrap="square" lIns="0" tIns="0" rIns="0" bIns="0" rtlCol="0"/>
            <a:lstStyle/>
            <a:p>
              <a:endParaRPr dirty="0"/>
            </a:p>
          </p:txBody>
        </p:sp>
        <p:sp>
          <p:nvSpPr>
            <p:cNvPr id="84" name="object 32"/>
            <p:cNvSpPr/>
            <p:nvPr/>
          </p:nvSpPr>
          <p:spPr>
            <a:xfrm>
              <a:off x="3480925" y="4787393"/>
              <a:ext cx="646685" cy="485140"/>
            </a:xfrm>
            <a:custGeom>
              <a:avLst/>
              <a:gdLst/>
              <a:ahLst/>
              <a:cxnLst/>
              <a:rect l="l" t="t" r="r" b="b"/>
              <a:pathLst>
                <a:path w="485139" h="485139">
                  <a:moveTo>
                    <a:pt x="242315" y="0"/>
                  </a:moveTo>
                  <a:lnTo>
                    <a:pt x="193472" y="4921"/>
                  </a:lnTo>
                  <a:lnTo>
                    <a:pt x="147982" y="19038"/>
                  </a:lnTo>
                  <a:lnTo>
                    <a:pt x="106821" y="41375"/>
                  </a:lnTo>
                  <a:lnTo>
                    <a:pt x="70961" y="70961"/>
                  </a:lnTo>
                  <a:lnTo>
                    <a:pt x="41375" y="106821"/>
                  </a:lnTo>
                  <a:lnTo>
                    <a:pt x="19038" y="147982"/>
                  </a:lnTo>
                  <a:lnTo>
                    <a:pt x="4921" y="193472"/>
                  </a:lnTo>
                  <a:lnTo>
                    <a:pt x="0" y="242316"/>
                  </a:lnTo>
                  <a:lnTo>
                    <a:pt x="4921" y="291159"/>
                  </a:lnTo>
                  <a:lnTo>
                    <a:pt x="19038" y="336649"/>
                  </a:lnTo>
                  <a:lnTo>
                    <a:pt x="41375" y="377810"/>
                  </a:lnTo>
                  <a:lnTo>
                    <a:pt x="70961" y="413670"/>
                  </a:lnTo>
                  <a:lnTo>
                    <a:pt x="106821" y="443256"/>
                  </a:lnTo>
                  <a:lnTo>
                    <a:pt x="147982" y="465593"/>
                  </a:lnTo>
                  <a:lnTo>
                    <a:pt x="193472" y="479710"/>
                  </a:lnTo>
                  <a:lnTo>
                    <a:pt x="242315" y="484631"/>
                  </a:lnTo>
                  <a:lnTo>
                    <a:pt x="291159" y="479710"/>
                  </a:lnTo>
                  <a:lnTo>
                    <a:pt x="336649" y="465593"/>
                  </a:lnTo>
                  <a:lnTo>
                    <a:pt x="377810" y="443256"/>
                  </a:lnTo>
                  <a:lnTo>
                    <a:pt x="413670" y="413670"/>
                  </a:lnTo>
                  <a:lnTo>
                    <a:pt x="443256" y="377810"/>
                  </a:lnTo>
                  <a:lnTo>
                    <a:pt x="465593" y="336649"/>
                  </a:lnTo>
                  <a:lnTo>
                    <a:pt x="479710" y="291159"/>
                  </a:lnTo>
                  <a:lnTo>
                    <a:pt x="484631" y="242316"/>
                  </a:lnTo>
                  <a:lnTo>
                    <a:pt x="479710" y="193472"/>
                  </a:lnTo>
                  <a:lnTo>
                    <a:pt x="465593" y="147982"/>
                  </a:lnTo>
                  <a:lnTo>
                    <a:pt x="443256" y="106821"/>
                  </a:lnTo>
                  <a:lnTo>
                    <a:pt x="413670" y="70961"/>
                  </a:lnTo>
                  <a:lnTo>
                    <a:pt x="377810" y="41375"/>
                  </a:lnTo>
                  <a:lnTo>
                    <a:pt x="336649" y="19038"/>
                  </a:lnTo>
                  <a:lnTo>
                    <a:pt x="291159" y="4921"/>
                  </a:lnTo>
                  <a:lnTo>
                    <a:pt x="242315" y="0"/>
                  </a:lnTo>
                  <a:close/>
                </a:path>
              </a:pathLst>
            </a:custGeom>
            <a:solidFill>
              <a:srgbClr val="006FC0"/>
            </a:solidFill>
          </p:spPr>
          <p:txBody>
            <a:bodyPr wrap="square" lIns="0" tIns="0" rIns="0" bIns="0" rtlCol="0"/>
            <a:lstStyle/>
            <a:p>
              <a:endParaRPr dirty="0"/>
            </a:p>
          </p:txBody>
        </p:sp>
        <p:sp>
          <p:nvSpPr>
            <p:cNvPr id="85" name="object 34"/>
            <p:cNvSpPr txBox="1"/>
            <p:nvPr/>
          </p:nvSpPr>
          <p:spPr>
            <a:xfrm>
              <a:off x="3691692" y="4855720"/>
              <a:ext cx="222615" cy="384721"/>
            </a:xfrm>
            <a:prstGeom prst="rect">
              <a:avLst/>
            </a:prstGeom>
          </p:spPr>
          <p:txBody>
            <a:bodyPr vert="horz" wrap="square" lIns="0" tIns="0" rIns="0" bIns="0" rtlCol="0">
              <a:spAutoFit/>
            </a:bodyPr>
            <a:lstStyle/>
            <a:p>
              <a:pPr marL="15842"/>
              <a:r>
                <a:rPr sz="2500" b="1" dirty="0">
                  <a:solidFill>
                    <a:srgbClr val="FFFFFF"/>
                  </a:solidFill>
                  <a:cs typeface="Arial"/>
                </a:rPr>
                <a:t>4</a:t>
              </a:r>
              <a:endParaRPr sz="2500" dirty="0">
                <a:cs typeface="Arial"/>
              </a:endParaRPr>
            </a:p>
          </p:txBody>
        </p:sp>
      </p:grpSp>
      <p:grpSp>
        <p:nvGrpSpPr>
          <p:cNvPr id="38" name="Group 37"/>
          <p:cNvGrpSpPr/>
          <p:nvPr/>
        </p:nvGrpSpPr>
        <p:grpSpPr>
          <a:xfrm>
            <a:off x="1932945" y="1964221"/>
            <a:ext cx="2693491" cy="3032975"/>
            <a:chOff x="1932945" y="1964221"/>
            <a:chExt cx="2693491" cy="3032975"/>
          </a:xfrm>
        </p:grpSpPr>
        <p:sp>
          <p:nvSpPr>
            <p:cNvPr id="70" name="object 15"/>
            <p:cNvSpPr/>
            <p:nvPr/>
          </p:nvSpPr>
          <p:spPr>
            <a:xfrm>
              <a:off x="2258997" y="3023363"/>
              <a:ext cx="2354813" cy="850900"/>
            </a:xfrm>
            <a:custGeom>
              <a:avLst/>
              <a:gdLst/>
              <a:ahLst/>
              <a:cxnLst/>
              <a:rect l="l" t="t" r="r" b="b"/>
              <a:pathLst>
                <a:path w="1766570" h="850900">
                  <a:moveTo>
                    <a:pt x="1624584" y="0"/>
                  </a:moveTo>
                  <a:lnTo>
                    <a:pt x="141731" y="0"/>
                  </a:lnTo>
                  <a:lnTo>
                    <a:pt x="96950" y="7229"/>
                  </a:lnTo>
                  <a:lnTo>
                    <a:pt x="58046" y="27358"/>
                  </a:lnTo>
                  <a:lnTo>
                    <a:pt x="27358" y="58046"/>
                  </a:lnTo>
                  <a:lnTo>
                    <a:pt x="7229" y="96950"/>
                  </a:lnTo>
                  <a:lnTo>
                    <a:pt x="0" y="141731"/>
                  </a:lnTo>
                  <a:lnTo>
                    <a:pt x="0" y="708659"/>
                  </a:lnTo>
                  <a:lnTo>
                    <a:pt x="7229" y="753441"/>
                  </a:lnTo>
                  <a:lnTo>
                    <a:pt x="27358" y="792345"/>
                  </a:lnTo>
                  <a:lnTo>
                    <a:pt x="58046" y="823033"/>
                  </a:lnTo>
                  <a:lnTo>
                    <a:pt x="96950" y="843162"/>
                  </a:lnTo>
                  <a:lnTo>
                    <a:pt x="141731" y="850391"/>
                  </a:lnTo>
                  <a:lnTo>
                    <a:pt x="1624584" y="850391"/>
                  </a:lnTo>
                  <a:lnTo>
                    <a:pt x="1669365" y="843162"/>
                  </a:lnTo>
                  <a:lnTo>
                    <a:pt x="1708269" y="823033"/>
                  </a:lnTo>
                  <a:lnTo>
                    <a:pt x="1738957" y="792345"/>
                  </a:lnTo>
                  <a:lnTo>
                    <a:pt x="1759086" y="753441"/>
                  </a:lnTo>
                  <a:lnTo>
                    <a:pt x="1766315" y="708659"/>
                  </a:lnTo>
                  <a:lnTo>
                    <a:pt x="1766315" y="141731"/>
                  </a:lnTo>
                  <a:lnTo>
                    <a:pt x="1759086" y="96950"/>
                  </a:lnTo>
                  <a:lnTo>
                    <a:pt x="1738957" y="58046"/>
                  </a:lnTo>
                  <a:lnTo>
                    <a:pt x="1708269" y="27358"/>
                  </a:lnTo>
                  <a:lnTo>
                    <a:pt x="1669365" y="7229"/>
                  </a:lnTo>
                  <a:lnTo>
                    <a:pt x="1624584" y="0"/>
                  </a:lnTo>
                  <a:close/>
                </a:path>
              </a:pathLst>
            </a:custGeom>
            <a:solidFill>
              <a:srgbClr val="EF4E37"/>
            </a:solidFill>
          </p:spPr>
          <p:txBody>
            <a:bodyPr wrap="square" lIns="0" tIns="0" rIns="0" bIns="0" rtlCol="0"/>
            <a:lstStyle/>
            <a:p>
              <a:endParaRPr dirty="0"/>
            </a:p>
          </p:txBody>
        </p:sp>
        <p:sp>
          <p:nvSpPr>
            <p:cNvPr id="71" name="object 16"/>
            <p:cNvSpPr txBox="1"/>
            <p:nvPr/>
          </p:nvSpPr>
          <p:spPr>
            <a:xfrm>
              <a:off x="2788533" y="3282696"/>
              <a:ext cx="1295063" cy="338554"/>
            </a:xfrm>
            <a:prstGeom prst="rect">
              <a:avLst/>
            </a:prstGeom>
          </p:spPr>
          <p:txBody>
            <a:bodyPr vert="horz" wrap="square" lIns="0" tIns="0" rIns="0" bIns="0" rtlCol="0">
              <a:spAutoFit/>
            </a:bodyPr>
            <a:lstStyle/>
            <a:p>
              <a:pPr marL="15842"/>
              <a:r>
                <a:rPr b="1" spc="-31" dirty="0">
                  <a:solidFill>
                    <a:srgbClr val="FFFFFF"/>
                  </a:solidFill>
                  <a:cs typeface="Calibri"/>
                </a:rPr>
                <a:t>F</a:t>
              </a:r>
              <a:r>
                <a:rPr b="1" dirty="0">
                  <a:solidFill>
                    <a:srgbClr val="FFFFFF"/>
                  </a:solidFill>
                  <a:cs typeface="Calibri"/>
                </a:rPr>
                <a:t>oll</a:t>
              </a:r>
              <a:r>
                <a:rPr b="1" spc="6" dirty="0">
                  <a:solidFill>
                    <a:srgbClr val="FFFFFF"/>
                  </a:solidFill>
                  <a:cs typeface="Calibri"/>
                </a:rPr>
                <a:t>o</a:t>
              </a:r>
              <a:r>
                <a:rPr b="1" spc="-12" dirty="0">
                  <a:solidFill>
                    <a:srgbClr val="FFFFFF"/>
                  </a:solidFill>
                  <a:cs typeface="Calibri"/>
                </a:rPr>
                <a:t>w</a:t>
              </a:r>
              <a:r>
                <a:rPr b="1" dirty="0">
                  <a:solidFill>
                    <a:srgbClr val="FFFFFF"/>
                  </a:solidFill>
                  <a:cs typeface="Calibri"/>
                </a:rPr>
                <a:t>-</a:t>
              </a:r>
              <a:r>
                <a:rPr b="1" spc="-12" dirty="0">
                  <a:solidFill>
                    <a:srgbClr val="FFFFFF"/>
                  </a:solidFill>
                  <a:cs typeface="Calibri"/>
                </a:rPr>
                <a:t>u</a:t>
              </a:r>
              <a:r>
                <a:rPr b="1" dirty="0">
                  <a:solidFill>
                    <a:srgbClr val="FFFFFF"/>
                  </a:solidFill>
                  <a:cs typeface="Calibri"/>
                </a:rPr>
                <a:t>p</a:t>
              </a:r>
              <a:endParaRPr dirty="0">
                <a:cs typeface="Calibri"/>
              </a:endParaRPr>
            </a:p>
          </p:txBody>
        </p:sp>
        <p:sp>
          <p:nvSpPr>
            <p:cNvPr id="76" name="object 21"/>
            <p:cNvSpPr/>
            <p:nvPr/>
          </p:nvSpPr>
          <p:spPr>
            <a:xfrm>
              <a:off x="2596186" y="3765373"/>
              <a:ext cx="1522401" cy="1231823"/>
            </a:xfrm>
            <a:prstGeom prst="rect">
              <a:avLst/>
            </a:prstGeom>
            <a:blipFill>
              <a:blip r:embed="rId6" cstate="print"/>
              <a:stretch>
                <a:fillRect/>
              </a:stretch>
            </a:blipFill>
          </p:spPr>
          <p:txBody>
            <a:bodyPr wrap="square" lIns="0" tIns="0" rIns="0" bIns="0" rtlCol="0"/>
            <a:lstStyle/>
            <a:p>
              <a:endParaRPr dirty="0"/>
            </a:p>
          </p:txBody>
        </p:sp>
        <p:sp>
          <p:nvSpPr>
            <p:cNvPr id="77" name="object 22"/>
            <p:cNvSpPr/>
            <p:nvPr/>
          </p:nvSpPr>
          <p:spPr>
            <a:xfrm>
              <a:off x="2937844" y="1964221"/>
              <a:ext cx="1688592" cy="1063256"/>
            </a:xfrm>
            <a:prstGeom prst="rect">
              <a:avLst/>
            </a:prstGeom>
            <a:blipFill>
              <a:blip r:embed="rId7" cstate="print"/>
              <a:stretch>
                <a:fillRect/>
              </a:stretch>
            </a:blipFill>
          </p:spPr>
          <p:txBody>
            <a:bodyPr wrap="square" lIns="0" tIns="0" rIns="0" bIns="0" rtlCol="0"/>
            <a:lstStyle/>
            <a:p>
              <a:endParaRPr dirty="0"/>
            </a:p>
          </p:txBody>
        </p:sp>
        <p:sp>
          <p:nvSpPr>
            <p:cNvPr id="86" name="object 35"/>
            <p:cNvSpPr/>
            <p:nvPr/>
          </p:nvSpPr>
          <p:spPr>
            <a:xfrm>
              <a:off x="1932945" y="2854961"/>
              <a:ext cx="646685" cy="485140"/>
            </a:xfrm>
            <a:custGeom>
              <a:avLst/>
              <a:gdLst/>
              <a:ahLst/>
              <a:cxnLst/>
              <a:rect l="l" t="t" r="r" b="b"/>
              <a:pathLst>
                <a:path w="485139" h="485139">
                  <a:moveTo>
                    <a:pt x="242315" y="0"/>
                  </a:moveTo>
                  <a:lnTo>
                    <a:pt x="193472" y="4921"/>
                  </a:lnTo>
                  <a:lnTo>
                    <a:pt x="147982" y="19038"/>
                  </a:lnTo>
                  <a:lnTo>
                    <a:pt x="106821" y="41375"/>
                  </a:lnTo>
                  <a:lnTo>
                    <a:pt x="70961" y="70961"/>
                  </a:lnTo>
                  <a:lnTo>
                    <a:pt x="41375" y="106821"/>
                  </a:lnTo>
                  <a:lnTo>
                    <a:pt x="19038" y="147982"/>
                  </a:lnTo>
                  <a:lnTo>
                    <a:pt x="4921" y="193472"/>
                  </a:lnTo>
                  <a:lnTo>
                    <a:pt x="0" y="242316"/>
                  </a:lnTo>
                  <a:lnTo>
                    <a:pt x="4921" y="291159"/>
                  </a:lnTo>
                  <a:lnTo>
                    <a:pt x="19038" y="336649"/>
                  </a:lnTo>
                  <a:lnTo>
                    <a:pt x="41375" y="377810"/>
                  </a:lnTo>
                  <a:lnTo>
                    <a:pt x="70961" y="413670"/>
                  </a:lnTo>
                  <a:lnTo>
                    <a:pt x="106821" y="443256"/>
                  </a:lnTo>
                  <a:lnTo>
                    <a:pt x="147982" y="465593"/>
                  </a:lnTo>
                  <a:lnTo>
                    <a:pt x="193472" y="479710"/>
                  </a:lnTo>
                  <a:lnTo>
                    <a:pt x="242315" y="484632"/>
                  </a:lnTo>
                  <a:lnTo>
                    <a:pt x="291159" y="479710"/>
                  </a:lnTo>
                  <a:lnTo>
                    <a:pt x="336649" y="465593"/>
                  </a:lnTo>
                  <a:lnTo>
                    <a:pt x="377810" y="443256"/>
                  </a:lnTo>
                  <a:lnTo>
                    <a:pt x="413670" y="413670"/>
                  </a:lnTo>
                  <a:lnTo>
                    <a:pt x="443256" y="377810"/>
                  </a:lnTo>
                  <a:lnTo>
                    <a:pt x="465593" y="336649"/>
                  </a:lnTo>
                  <a:lnTo>
                    <a:pt x="479710" y="291159"/>
                  </a:lnTo>
                  <a:lnTo>
                    <a:pt x="484631" y="242316"/>
                  </a:lnTo>
                  <a:lnTo>
                    <a:pt x="479710" y="193472"/>
                  </a:lnTo>
                  <a:lnTo>
                    <a:pt x="465593" y="147982"/>
                  </a:lnTo>
                  <a:lnTo>
                    <a:pt x="443256" y="106821"/>
                  </a:lnTo>
                  <a:lnTo>
                    <a:pt x="413670" y="70961"/>
                  </a:lnTo>
                  <a:lnTo>
                    <a:pt x="377810" y="41375"/>
                  </a:lnTo>
                  <a:lnTo>
                    <a:pt x="336649" y="19038"/>
                  </a:lnTo>
                  <a:lnTo>
                    <a:pt x="291159" y="4921"/>
                  </a:lnTo>
                  <a:lnTo>
                    <a:pt x="242315" y="0"/>
                  </a:lnTo>
                  <a:close/>
                </a:path>
              </a:pathLst>
            </a:custGeom>
            <a:solidFill>
              <a:srgbClr val="EF4E37"/>
            </a:solidFill>
          </p:spPr>
          <p:txBody>
            <a:bodyPr wrap="square" lIns="0" tIns="0" rIns="0" bIns="0" rtlCol="0"/>
            <a:lstStyle/>
            <a:p>
              <a:endParaRPr dirty="0"/>
            </a:p>
          </p:txBody>
        </p:sp>
        <p:sp>
          <p:nvSpPr>
            <p:cNvPr id="87" name="object 36"/>
            <p:cNvSpPr/>
            <p:nvPr/>
          </p:nvSpPr>
          <p:spPr>
            <a:xfrm>
              <a:off x="1932945" y="2854961"/>
              <a:ext cx="646685" cy="485140"/>
            </a:xfrm>
            <a:custGeom>
              <a:avLst/>
              <a:gdLst/>
              <a:ahLst/>
              <a:cxnLst/>
              <a:rect l="l" t="t" r="r" b="b"/>
              <a:pathLst>
                <a:path w="485139" h="485139">
                  <a:moveTo>
                    <a:pt x="0" y="242316"/>
                  </a:moveTo>
                  <a:lnTo>
                    <a:pt x="4921" y="193472"/>
                  </a:lnTo>
                  <a:lnTo>
                    <a:pt x="19038" y="147982"/>
                  </a:lnTo>
                  <a:lnTo>
                    <a:pt x="41375" y="106821"/>
                  </a:lnTo>
                  <a:lnTo>
                    <a:pt x="70961" y="70961"/>
                  </a:lnTo>
                  <a:lnTo>
                    <a:pt x="106821" y="41375"/>
                  </a:lnTo>
                  <a:lnTo>
                    <a:pt x="147982" y="19038"/>
                  </a:lnTo>
                  <a:lnTo>
                    <a:pt x="193472" y="4921"/>
                  </a:lnTo>
                  <a:lnTo>
                    <a:pt x="242315" y="0"/>
                  </a:lnTo>
                  <a:lnTo>
                    <a:pt x="291159" y="4921"/>
                  </a:lnTo>
                  <a:lnTo>
                    <a:pt x="336649" y="19038"/>
                  </a:lnTo>
                  <a:lnTo>
                    <a:pt x="377810" y="41375"/>
                  </a:lnTo>
                  <a:lnTo>
                    <a:pt x="413670" y="70961"/>
                  </a:lnTo>
                  <a:lnTo>
                    <a:pt x="443256" y="106821"/>
                  </a:lnTo>
                  <a:lnTo>
                    <a:pt x="465593" y="147982"/>
                  </a:lnTo>
                  <a:lnTo>
                    <a:pt x="479710" y="193472"/>
                  </a:lnTo>
                  <a:lnTo>
                    <a:pt x="484631" y="242316"/>
                  </a:lnTo>
                  <a:lnTo>
                    <a:pt x="479710" y="291159"/>
                  </a:lnTo>
                  <a:lnTo>
                    <a:pt x="465593" y="336649"/>
                  </a:lnTo>
                  <a:lnTo>
                    <a:pt x="443256" y="377810"/>
                  </a:lnTo>
                  <a:lnTo>
                    <a:pt x="413670" y="413670"/>
                  </a:lnTo>
                  <a:lnTo>
                    <a:pt x="377810" y="443256"/>
                  </a:lnTo>
                  <a:lnTo>
                    <a:pt x="336649" y="465593"/>
                  </a:lnTo>
                  <a:lnTo>
                    <a:pt x="291159" y="479710"/>
                  </a:lnTo>
                  <a:lnTo>
                    <a:pt x="242315" y="484632"/>
                  </a:lnTo>
                  <a:lnTo>
                    <a:pt x="193472" y="479710"/>
                  </a:lnTo>
                  <a:lnTo>
                    <a:pt x="147982" y="465593"/>
                  </a:lnTo>
                  <a:lnTo>
                    <a:pt x="106821" y="443256"/>
                  </a:lnTo>
                  <a:lnTo>
                    <a:pt x="70961" y="413670"/>
                  </a:lnTo>
                  <a:lnTo>
                    <a:pt x="41375" y="377810"/>
                  </a:lnTo>
                  <a:lnTo>
                    <a:pt x="19038" y="336649"/>
                  </a:lnTo>
                  <a:lnTo>
                    <a:pt x="4921" y="291159"/>
                  </a:lnTo>
                  <a:lnTo>
                    <a:pt x="0" y="242316"/>
                  </a:lnTo>
                  <a:close/>
                </a:path>
              </a:pathLst>
            </a:custGeom>
            <a:ln w="38100">
              <a:solidFill>
                <a:srgbClr val="FFFFFF"/>
              </a:solidFill>
            </a:ln>
          </p:spPr>
          <p:txBody>
            <a:bodyPr wrap="square" lIns="0" tIns="0" rIns="0" bIns="0" rtlCol="0"/>
            <a:lstStyle/>
            <a:p>
              <a:endParaRPr dirty="0"/>
            </a:p>
          </p:txBody>
        </p:sp>
        <p:sp>
          <p:nvSpPr>
            <p:cNvPr id="88" name="object 37"/>
            <p:cNvSpPr txBox="1"/>
            <p:nvPr/>
          </p:nvSpPr>
          <p:spPr>
            <a:xfrm>
              <a:off x="2144558" y="2922653"/>
              <a:ext cx="222615" cy="384721"/>
            </a:xfrm>
            <a:prstGeom prst="rect">
              <a:avLst/>
            </a:prstGeom>
          </p:spPr>
          <p:txBody>
            <a:bodyPr vert="horz" wrap="square" lIns="0" tIns="0" rIns="0" bIns="0" rtlCol="0">
              <a:spAutoFit/>
            </a:bodyPr>
            <a:lstStyle/>
            <a:p>
              <a:pPr marL="15842"/>
              <a:r>
                <a:rPr sz="2500" b="1" dirty="0">
                  <a:solidFill>
                    <a:srgbClr val="FFFFFF"/>
                  </a:solidFill>
                  <a:cs typeface="Arial"/>
                </a:rPr>
                <a:t>5</a:t>
              </a:r>
              <a:endParaRPr sz="2500" dirty="0">
                <a:cs typeface="Aria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2" dirty="0" smtClean="0"/>
              <a:t>ENTRY </a:t>
            </a:r>
            <a:r>
              <a:rPr lang="en-US" spc="-6" dirty="0" smtClean="0"/>
              <a:t>AND </a:t>
            </a:r>
            <a:r>
              <a:rPr lang="en-US" spc="-12" dirty="0" smtClean="0"/>
              <a:t>EXIT CRITERIA </a:t>
            </a:r>
            <a:r>
              <a:rPr lang="en-US" spc="-6" dirty="0" smtClean="0"/>
              <a:t>FOR A REVIEW</a:t>
            </a:r>
            <a:r>
              <a:rPr lang="en-US" spc="112" dirty="0" smtClean="0"/>
              <a:t> </a:t>
            </a:r>
            <a:r>
              <a:rPr lang="en-US" spc="-6" dirty="0" smtClean="0"/>
              <a:t>PROCESS</a:t>
            </a:r>
            <a:r>
              <a:rPr lang="en-US" dirty="0" smtClean="0">
                <a:solidFill>
                  <a:schemeClr val="tx2">
                    <a:lumMod val="75000"/>
                  </a:schemeClr>
                </a:solidFill>
                <a:latin typeface="Arial" pitchFamily="34" charset="0"/>
                <a:cs typeface="Arial" pitchFamily="34" charset="0"/>
              </a:rPr>
              <a:t/>
            </a:r>
            <a:br>
              <a:rPr lang="en-US" dirty="0" smtClean="0">
                <a:solidFill>
                  <a:schemeClr val="tx2">
                    <a:lumMod val="75000"/>
                  </a:schemeClr>
                </a:solidFill>
                <a:latin typeface="Arial" pitchFamily="34" charset="0"/>
                <a:cs typeface="Arial" pitchFamily="34" charset="0"/>
              </a:rPr>
            </a:br>
            <a:endParaRPr lang="en-US" dirty="0"/>
          </a:p>
        </p:txBody>
      </p:sp>
      <p:grpSp>
        <p:nvGrpSpPr>
          <p:cNvPr id="9" name="Group 8"/>
          <p:cNvGrpSpPr/>
          <p:nvPr/>
        </p:nvGrpSpPr>
        <p:grpSpPr>
          <a:xfrm>
            <a:off x="1496281" y="2819400"/>
            <a:ext cx="9404253" cy="1231106"/>
            <a:chOff x="1496281" y="2819400"/>
            <a:chExt cx="9404253" cy="1231106"/>
          </a:xfrm>
        </p:grpSpPr>
        <p:sp>
          <p:nvSpPr>
            <p:cNvPr id="11" name="object 12"/>
            <p:cNvSpPr txBox="1"/>
            <p:nvPr/>
          </p:nvSpPr>
          <p:spPr>
            <a:xfrm>
              <a:off x="4722812" y="3429000"/>
              <a:ext cx="1973066" cy="338554"/>
            </a:xfrm>
            <a:prstGeom prst="rect">
              <a:avLst/>
            </a:prstGeom>
          </p:spPr>
          <p:txBody>
            <a:bodyPr vert="horz" wrap="square" lIns="0" tIns="0" rIns="0" bIns="0" rtlCol="0">
              <a:spAutoFit/>
            </a:bodyPr>
            <a:lstStyle/>
            <a:p>
              <a:pPr marL="15842"/>
              <a:r>
                <a:rPr spc="-12" dirty="0">
                  <a:solidFill>
                    <a:schemeClr val="bg2">
                      <a:lumMod val="25000"/>
                    </a:schemeClr>
                  </a:solidFill>
                  <a:cs typeface="Calibri"/>
                </a:rPr>
                <a:t>Review</a:t>
              </a:r>
              <a:r>
                <a:rPr spc="-150" dirty="0">
                  <a:solidFill>
                    <a:schemeClr val="bg2">
                      <a:lumMod val="25000"/>
                    </a:schemeClr>
                  </a:solidFill>
                  <a:cs typeface="Calibri"/>
                </a:rPr>
                <a:t> </a:t>
              </a:r>
              <a:r>
                <a:rPr spc="-6" dirty="0">
                  <a:solidFill>
                    <a:schemeClr val="bg2">
                      <a:lumMod val="25000"/>
                    </a:schemeClr>
                  </a:solidFill>
                  <a:cs typeface="Calibri"/>
                </a:rPr>
                <a:t>Process</a:t>
              </a:r>
              <a:endParaRPr dirty="0">
                <a:solidFill>
                  <a:schemeClr val="bg2">
                    <a:lumMod val="25000"/>
                  </a:schemeClr>
                </a:solidFill>
                <a:cs typeface="Calibri"/>
              </a:endParaRPr>
            </a:p>
          </p:txBody>
        </p:sp>
        <p:sp>
          <p:nvSpPr>
            <p:cNvPr id="12" name="object 13"/>
            <p:cNvSpPr txBox="1"/>
            <p:nvPr/>
          </p:nvSpPr>
          <p:spPr>
            <a:xfrm>
              <a:off x="7922736" y="2819400"/>
              <a:ext cx="2977798" cy="1231106"/>
            </a:xfrm>
            <a:prstGeom prst="rect">
              <a:avLst/>
            </a:prstGeom>
          </p:spPr>
          <p:txBody>
            <a:bodyPr vert="horz" wrap="square" lIns="0" tIns="0" rIns="0" bIns="0" rtlCol="0">
              <a:spAutoFit/>
            </a:bodyPr>
            <a:lstStyle/>
            <a:p>
              <a:pPr marL="15842" marR="6337">
                <a:lnSpc>
                  <a:spcPts val="2419"/>
                </a:lnSpc>
              </a:pPr>
              <a:r>
                <a:rPr spc="-6">
                  <a:solidFill>
                    <a:schemeClr val="bg2">
                      <a:lumMod val="25000"/>
                    </a:schemeClr>
                  </a:solidFill>
                  <a:cs typeface="Calibri"/>
                </a:rPr>
                <a:t>Decision </a:t>
              </a:r>
              <a:r>
                <a:rPr spc="-6" smtClean="0">
                  <a:solidFill>
                    <a:schemeClr val="bg2">
                      <a:lumMod val="25000"/>
                    </a:schemeClr>
                  </a:solidFill>
                  <a:cs typeface="Calibri"/>
                </a:rPr>
                <a:t>made</a:t>
              </a:r>
              <a:r>
                <a:rPr lang="en-US" spc="-6" dirty="0" smtClean="0">
                  <a:solidFill>
                    <a:schemeClr val="bg2">
                      <a:lumMod val="25000"/>
                    </a:schemeClr>
                  </a:solidFill>
                  <a:cs typeface="Calibri"/>
                </a:rPr>
                <a:t> </a:t>
              </a:r>
              <a:r>
                <a:rPr spc="-6" smtClean="0">
                  <a:solidFill>
                    <a:schemeClr val="bg2">
                      <a:lumMod val="25000"/>
                    </a:schemeClr>
                  </a:solidFill>
                  <a:cs typeface="Calibri"/>
                </a:rPr>
                <a:t>Product </a:t>
              </a:r>
              <a:r>
                <a:rPr spc="-6" dirty="0">
                  <a:solidFill>
                    <a:schemeClr val="bg2">
                      <a:lumMod val="25000"/>
                    </a:schemeClr>
                  </a:solidFill>
                  <a:cs typeface="Calibri"/>
                </a:rPr>
                <a:t>acceptance</a:t>
              </a:r>
              <a:r>
                <a:rPr spc="-168" dirty="0">
                  <a:solidFill>
                    <a:schemeClr val="bg2">
                      <a:lumMod val="25000"/>
                    </a:schemeClr>
                  </a:solidFill>
                  <a:cs typeface="Calibri"/>
                </a:rPr>
                <a:t> </a:t>
              </a:r>
              <a:r>
                <a:rPr>
                  <a:solidFill>
                    <a:schemeClr val="bg2">
                      <a:lumMod val="25000"/>
                    </a:schemeClr>
                  </a:solidFill>
                  <a:cs typeface="Calibri"/>
                </a:rPr>
                <a:t>(</a:t>
              </a:r>
              <a:r>
                <a:rPr smtClean="0">
                  <a:solidFill>
                    <a:schemeClr val="bg2">
                      <a:lumMod val="25000"/>
                    </a:schemeClr>
                  </a:solidFill>
                  <a:cs typeface="Calibri"/>
                </a:rPr>
                <a:t>As</a:t>
              </a:r>
              <a:r>
                <a:rPr lang="en-US" dirty="0" smtClean="0">
                  <a:solidFill>
                    <a:schemeClr val="bg2">
                      <a:lumMod val="25000"/>
                    </a:schemeClr>
                  </a:solidFill>
                  <a:cs typeface="Calibri"/>
                </a:rPr>
                <a:t> </a:t>
              </a:r>
              <a:r>
                <a:rPr smtClean="0">
                  <a:solidFill>
                    <a:schemeClr val="bg2">
                      <a:lumMod val="25000"/>
                    </a:schemeClr>
                  </a:solidFill>
                  <a:cs typeface="Calibri"/>
                </a:rPr>
                <a:t>is </a:t>
              </a:r>
              <a:r>
                <a:rPr dirty="0">
                  <a:solidFill>
                    <a:schemeClr val="bg2">
                      <a:lumMod val="25000"/>
                    </a:schemeClr>
                  </a:solidFill>
                  <a:cs typeface="Calibri"/>
                </a:rPr>
                <a:t>or </a:t>
              </a:r>
              <a:r>
                <a:rPr spc="-12">
                  <a:solidFill>
                    <a:schemeClr val="bg2">
                      <a:lumMod val="25000"/>
                    </a:schemeClr>
                  </a:solidFill>
                  <a:cs typeface="Calibri"/>
                </a:rPr>
                <a:t>after</a:t>
              </a:r>
              <a:r>
                <a:rPr spc="-112">
                  <a:solidFill>
                    <a:schemeClr val="bg2">
                      <a:lumMod val="25000"/>
                    </a:schemeClr>
                  </a:solidFill>
                  <a:cs typeface="Calibri"/>
                </a:rPr>
                <a:t> </a:t>
              </a:r>
              <a:r>
                <a:rPr spc="-6" smtClean="0">
                  <a:solidFill>
                    <a:schemeClr val="bg2">
                      <a:lumMod val="25000"/>
                    </a:schemeClr>
                  </a:solidFill>
                  <a:cs typeface="Calibri"/>
                </a:rPr>
                <a:t>minor</a:t>
              </a:r>
              <a:r>
                <a:rPr lang="en-US" spc="-6" dirty="0" smtClean="0">
                  <a:solidFill>
                    <a:schemeClr val="bg2">
                      <a:lumMod val="25000"/>
                    </a:schemeClr>
                  </a:solidFill>
                  <a:cs typeface="Calibri"/>
                </a:rPr>
                <a:t> </a:t>
              </a:r>
              <a:r>
                <a:rPr spc="-6" smtClean="0">
                  <a:solidFill>
                    <a:schemeClr val="bg2">
                      <a:lumMod val="25000"/>
                    </a:schemeClr>
                  </a:solidFill>
                  <a:cs typeface="Calibri"/>
                </a:rPr>
                <a:t>changes)</a:t>
              </a:r>
              <a:r>
                <a:rPr lang="en-US" spc="-6" dirty="0" smtClean="0">
                  <a:solidFill>
                    <a:schemeClr val="bg2">
                      <a:lumMod val="25000"/>
                    </a:schemeClr>
                  </a:solidFill>
                  <a:cs typeface="Calibri"/>
                </a:rPr>
                <a:t> </a:t>
              </a:r>
              <a:r>
                <a:rPr spc="-6" smtClean="0">
                  <a:solidFill>
                    <a:schemeClr val="bg2">
                      <a:lumMod val="25000"/>
                    </a:schemeClr>
                  </a:solidFill>
                  <a:cs typeface="Calibri"/>
                </a:rPr>
                <a:t>Product</a:t>
              </a:r>
              <a:r>
                <a:rPr lang="en-US" spc="-6" dirty="0" smtClean="0">
                  <a:solidFill>
                    <a:schemeClr val="bg2">
                      <a:lumMod val="25000"/>
                    </a:schemeClr>
                  </a:solidFill>
                  <a:cs typeface="Calibri"/>
                </a:rPr>
                <a:t> </a:t>
              </a:r>
              <a:r>
                <a:rPr spc="-6" smtClean="0">
                  <a:solidFill>
                    <a:schemeClr val="bg2">
                      <a:lumMod val="25000"/>
                    </a:schemeClr>
                  </a:solidFill>
                  <a:cs typeface="Calibri"/>
                </a:rPr>
                <a:t>rejection</a:t>
              </a:r>
              <a:r>
                <a:rPr lang="en-US" spc="-6" dirty="0" smtClean="0">
                  <a:solidFill>
                    <a:schemeClr val="bg2">
                      <a:lumMod val="25000"/>
                    </a:schemeClr>
                  </a:solidFill>
                  <a:cs typeface="Calibri"/>
                </a:rPr>
                <a:t> </a:t>
              </a:r>
              <a:r>
                <a:rPr spc="-12" smtClean="0">
                  <a:solidFill>
                    <a:schemeClr val="bg2">
                      <a:lumMod val="25000"/>
                    </a:schemeClr>
                  </a:solidFill>
                  <a:cs typeface="Calibri"/>
                </a:rPr>
                <a:t>(</a:t>
              </a:r>
              <a:r>
                <a:rPr spc="-12" dirty="0">
                  <a:solidFill>
                    <a:schemeClr val="bg2">
                      <a:lumMod val="25000"/>
                    </a:schemeClr>
                  </a:solidFill>
                  <a:cs typeface="Calibri"/>
                </a:rPr>
                <a:t>repeat</a:t>
              </a:r>
              <a:r>
                <a:rPr spc="-119" dirty="0">
                  <a:solidFill>
                    <a:schemeClr val="bg2">
                      <a:lumMod val="25000"/>
                    </a:schemeClr>
                  </a:solidFill>
                  <a:cs typeface="Calibri"/>
                </a:rPr>
                <a:t> </a:t>
              </a:r>
              <a:r>
                <a:rPr spc="-12" dirty="0">
                  <a:solidFill>
                    <a:schemeClr val="bg2">
                      <a:lumMod val="25000"/>
                    </a:schemeClr>
                  </a:solidFill>
                  <a:cs typeface="Calibri"/>
                </a:rPr>
                <a:t>review)</a:t>
              </a:r>
              <a:endParaRPr dirty="0">
                <a:solidFill>
                  <a:schemeClr val="bg2">
                    <a:lumMod val="25000"/>
                  </a:schemeClr>
                </a:solidFill>
                <a:cs typeface="Calibri"/>
              </a:endParaRPr>
            </a:p>
          </p:txBody>
        </p:sp>
        <p:sp>
          <p:nvSpPr>
            <p:cNvPr id="13" name="object 14"/>
            <p:cNvSpPr txBox="1"/>
            <p:nvPr/>
          </p:nvSpPr>
          <p:spPr>
            <a:xfrm>
              <a:off x="1496281" y="3010280"/>
              <a:ext cx="2010310" cy="923330"/>
            </a:xfrm>
            <a:prstGeom prst="rect">
              <a:avLst/>
            </a:prstGeom>
          </p:spPr>
          <p:txBody>
            <a:bodyPr vert="horz" wrap="square" lIns="0" tIns="0" rIns="0" bIns="0" rtlCol="0">
              <a:spAutoFit/>
            </a:bodyPr>
            <a:lstStyle/>
            <a:p>
              <a:pPr marL="15842" marR="6337">
                <a:lnSpc>
                  <a:spcPts val="2419"/>
                </a:lnSpc>
              </a:pPr>
              <a:r>
                <a:rPr smtClean="0">
                  <a:solidFill>
                    <a:schemeClr val="bg2">
                      <a:lumMod val="25000"/>
                    </a:schemeClr>
                  </a:solidFill>
                  <a:cs typeface="Calibri"/>
                </a:rPr>
                <a:t>New</a:t>
              </a:r>
              <a:r>
                <a:rPr lang="en-US" dirty="0" smtClean="0">
                  <a:solidFill>
                    <a:schemeClr val="bg2">
                      <a:lumMod val="25000"/>
                    </a:schemeClr>
                  </a:solidFill>
                  <a:cs typeface="Calibri"/>
                </a:rPr>
                <a:t> </a:t>
              </a:r>
              <a:r>
                <a:rPr smtClean="0">
                  <a:solidFill>
                    <a:schemeClr val="bg2">
                      <a:lumMod val="25000"/>
                    </a:schemeClr>
                  </a:solidFill>
                  <a:cs typeface="Calibri"/>
                </a:rPr>
                <a:t>or</a:t>
              </a:r>
              <a:r>
                <a:rPr spc="-112" smtClean="0">
                  <a:solidFill>
                    <a:schemeClr val="bg2">
                      <a:lumMod val="25000"/>
                    </a:schemeClr>
                  </a:solidFill>
                  <a:cs typeface="Calibri"/>
                </a:rPr>
                <a:t> </a:t>
              </a:r>
              <a:r>
                <a:rPr spc="-12" smtClean="0">
                  <a:solidFill>
                    <a:schemeClr val="bg2">
                      <a:lumMod val="25000"/>
                    </a:schemeClr>
                  </a:solidFill>
                  <a:cs typeface="Calibri"/>
                </a:rPr>
                <a:t>Revised</a:t>
              </a:r>
              <a:r>
                <a:rPr lang="en-US" spc="-12" dirty="0" smtClean="0">
                  <a:solidFill>
                    <a:schemeClr val="bg2">
                      <a:lumMod val="25000"/>
                    </a:schemeClr>
                  </a:solidFill>
                  <a:cs typeface="Calibri"/>
                </a:rPr>
                <a:t> </a:t>
              </a:r>
              <a:r>
                <a:rPr spc="-6" smtClean="0">
                  <a:solidFill>
                    <a:schemeClr val="bg2">
                      <a:lumMod val="25000"/>
                    </a:schemeClr>
                  </a:solidFill>
                  <a:cs typeface="Calibri"/>
                </a:rPr>
                <a:t>product </a:t>
              </a:r>
              <a:r>
                <a:rPr dirty="0">
                  <a:solidFill>
                    <a:schemeClr val="bg2">
                      <a:lumMod val="25000"/>
                    </a:schemeClr>
                  </a:solidFill>
                  <a:cs typeface="Calibri"/>
                </a:rPr>
                <a:t>is </a:t>
              </a:r>
              <a:r>
                <a:rPr spc="-12">
                  <a:solidFill>
                    <a:schemeClr val="bg2">
                      <a:lumMod val="25000"/>
                    </a:schemeClr>
                  </a:solidFill>
                  <a:cs typeface="Calibri"/>
                </a:rPr>
                <a:t>to</a:t>
              </a:r>
              <a:r>
                <a:rPr spc="-156">
                  <a:solidFill>
                    <a:schemeClr val="bg2">
                      <a:lumMod val="25000"/>
                    </a:schemeClr>
                  </a:solidFill>
                  <a:cs typeface="Calibri"/>
                </a:rPr>
                <a:t> </a:t>
              </a:r>
              <a:r>
                <a:rPr smtClean="0">
                  <a:solidFill>
                    <a:schemeClr val="bg2">
                      <a:lumMod val="25000"/>
                    </a:schemeClr>
                  </a:solidFill>
                  <a:cs typeface="Calibri"/>
                </a:rPr>
                <a:t>be</a:t>
              </a:r>
              <a:r>
                <a:rPr lang="en-US" dirty="0" smtClean="0">
                  <a:solidFill>
                    <a:schemeClr val="bg2">
                      <a:lumMod val="25000"/>
                    </a:schemeClr>
                  </a:solidFill>
                  <a:cs typeface="Calibri"/>
                </a:rPr>
                <a:t> </a:t>
              </a:r>
              <a:r>
                <a:rPr spc="-12" smtClean="0">
                  <a:solidFill>
                    <a:schemeClr val="bg2">
                      <a:lumMod val="25000"/>
                    </a:schemeClr>
                  </a:solidFill>
                  <a:cs typeface="Calibri"/>
                </a:rPr>
                <a:t>reviewed</a:t>
              </a:r>
              <a:endParaRPr dirty="0">
                <a:solidFill>
                  <a:schemeClr val="bg2">
                    <a:lumMod val="25000"/>
                  </a:schemeClr>
                </a:solidFill>
                <a:cs typeface="Calibri"/>
              </a:endParaRPr>
            </a:p>
          </p:txBody>
        </p:sp>
        <p:sp>
          <p:nvSpPr>
            <p:cNvPr id="7" name="Right Arrow 6"/>
            <p:cNvSpPr/>
            <p:nvPr/>
          </p:nvSpPr>
          <p:spPr>
            <a:xfrm>
              <a:off x="3579812" y="3429000"/>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551612" y="3429000"/>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28215" y="1742500"/>
            <a:ext cx="11660609" cy="4572241"/>
          </a:xfrm>
        </p:spPr>
        <p:txBody>
          <a:bodyPr/>
          <a:lstStyle/>
          <a:p>
            <a:r>
              <a:rPr lang="en-US" dirty="0" smtClean="0"/>
              <a:t>The left side of the model is Software Development Life Cycle or SDLC</a:t>
            </a:r>
          </a:p>
          <a:p>
            <a:r>
              <a:rPr lang="en-US" dirty="0" smtClean="0"/>
              <a:t>The right side of the model is Software Test Life Cycle or STLC</a:t>
            </a:r>
          </a:p>
          <a:p>
            <a:r>
              <a:rPr lang="en-US" dirty="0" smtClean="0"/>
              <a:t>Each phase comprises independent set of development and testing activities</a:t>
            </a:r>
          </a:p>
          <a:p>
            <a:r>
              <a:rPr lang="en-US" dirty="0" smtClean="0"/>
              <a:t>A good example of development lifecycles following an iterative method can be an Agile Development</a:t>
            </a:r>
          </a:p>
          <a:p>
            <a:pPr>
              <a:buNone/>
            </a:pPr>
            <a:endParaRPr lang="en-US" dirty="0"/>
          </a:p>
        </p:txBody>
      </p:sp>
      <p:sp>
        <p:nvSpPr>
          <p:cNvPr id="3" name="Title 2"/>
          <p:cNvSpPr>
            <a:spLocks noGrp="1"/>
          </p:cNvSpPr>
          <p:nvPr>
            <p:ph type="title"/>
          </p:nvPr>
        </p:nvSpPr>
        <p:spPr/>
        <p:txBody>
          <a:bodyPr/>
          <a:lstStyle/>
          <a:p>
            <a:r>
              <a:rPr lang="en-US" dirty="0" smtClean="0"/>
              <a:t>WHERE TESTING FITS IN SDLC?</a:t>
            </a:r>
            <a:endParaRPr lang="en-US" dirty="0"/>
          </a:p>
        </p:txBody>
      </p:sp>
      <p:grpSp>
        <p:nvGrpSpPr>
          <p:cNvPr id="12" name="Group 11"/>
          <p:cNvGrpSpPr/>
          <p:nvPr/>
        </p:nvGrpSpPr>
        <p:grpSpPr>
          <a:xfrm>
            <a:off x="1598613" y="3420032"/>
            <a:ext cx="9067799" cy="3002280"/>
            <a:chOff x="1540341" y="3420032"/>
            <a:chExt cx="9067799" cy="3002280"/>
          </a:xfrm>
        </p:grpSpPr>
        <p:sp>
          <p:nvSpPr>
            <p:cNvPr id="4" name="object 9"/>
            <p:cNvSpPr/>
            <p:nvPr/>
          </p:nvSpPr>
          <p:spPr>
            <a:xfrm>
              <a:off x="1540341" y="3420032"/>
              <a:ext cx="9058328" cy="3002280"/>
            </a:xfrm>
            <a:prstGeom prst="rect">
              <a:avLst/>
            </a:prstGeom>
            <a:blipFill>
              <a:blip r:embed="rId3" cstate="print"/>
              <a:stretch>
                <a:fillRect/>
              </a:stretch>
            </a:blipFill>
          </p:spPr>
          <p:txBody>
            <a:bodyPr wrap="square" lIns="0" tIns="0" rIns="0" bIns="0" rtlCol="0"/>
            <a:lstStyle/>
            <a:p>
              <a:endParaRPr dirty="0"/>
            </a:p>
          </p:txBody>
        </p:sp>
        <p:sp>
          <p:nvSpPr>
            <p:cNvPr id="5" name="object 10"/>
            <p:cNvSpPr txBox="1"/>
            <p:nvPr/>
          </p:nvSpPr>
          <p:spPr>
            <a:xfrm>
              <a:off x="1558270" y="3554503"/>
              <a:ext cx="2362200" cy="338554"/>
            </a:xfrm>
            <a:prstGeom prst="rect">
              <a:avLst/>
            </a:prstGeom>
          </p:spPr>
          <p:txBody>
            <a:bodyPr vert="horz" wrap="square" lIns="0" tIns="0" rIns="0" bIns="0" rtlCol="0">
              <a:spAutoFit/>
            </a:bodyPr>
            <a:lstStyle/>
            <a:p>
              <a:pPr marL="281195" marR="6337" indent="-266145" algn="ctr"/>
              <a:r>
                <a:rPr spc="-44" smtClean="0">
                  <a:cs typeface="Calibri"/>
                </a:rPr>
                <a:t>R</a:t>
              </a:r>
              <a:r>
                <a:rPr spc="-6" smtClean="0">
                  <a:cs typeface="Calibri"/>
                </a:rPr>
                <a:t>equi</a:t>
              </a:r>
              <a:r>
                <a:rPr spc="-44" smtClean="0">
                  <a:cs typeface="Calibri"/>
                </a:rPr>
                <a:t>r</a:t>
              </a:r>
              <a:r>
                <a:rPr spc="-6" smtClean="0">
                  <a:cs typeface="Calibri"/>
                </a:rPr>
                <a:t>e</a:t>
              </a:r>
              <a:r>
                <a:rPr spc="-19" smtClean="0">
                  <a:cs typeface="Calibri"/>
                </a:rPr>
                <a:t>m</a:t>
              </a:r>
              <a:r>
                <a:rPr spc="-6" smtClean="0">
                  <a:cs typeface="Calibri"/>
                </a:rPr>
                <a:t>e</a:t>
              </a:r>
              <a:r>
                <a:rPr spc="-25" smtClean="0">
                  <a:cs typeface="Calibri"/>
                </a:rPr>
                <a:t>n</a:t>
              </a:r>
              <a:r>
                <a:rPr spc="-6" smtClean="0">
                  <a:cs typeface="Calibri"/>
                </a:rPr>
                <a:t>t</a:t>
              </a:r>
              <a:r>
                <a:rPr lang="en-US" spc="-6" dirty="0" smtClean="0">
                  <a:cs typeface="Calibri"/>
                </a:rPr>
                <a:t> </a:t>
              </a:r>
              <a:r>
                <a:rPr spc="-6" smtClean="0">
                  <a:cs typeface="Calibri"/>
                </a:rPr>
                <a:t>analysis</a:t>
              </a:r>
              <a:endParaRPr dirty="0">
                <a:cs typeface="Calibri"/>
              </a:endParaRPr>
            </a:p>
          </p:txBody>
        </p:sp>
        <p:sp>
          <p:nvSpPr>
            <p:cNvPr id="6" name="object 11"/>
            <p:cNvSpPr txBox="1"/>
            <p:nvPr/>
          </p:nvSpPr>
          <p:spPr>
            <a:xfrm>
              <a:off x="2436813" y="4380765"/>
              <a:ext cx="2362200" cy="338554"/>
            </a:xfrm>
            <a:prstGeom prst="rect">
              <a:avLst/>
            </a:prstGeom>
          </p:spPr>
          <p:txBody>
            <a:bodyPr vert="horz" wrap="square" lIns="0" tIns="0" rIns="0" bIns="0" rtlCol="0">
              <a:spAutoFit/>
            </a:bodyPr>
            <a:lstStyle/>
            <a:p>
              <a:pPr marL="182975" marR="6337" indent="-167925" algn="ctr"/>
              <a:r>
                <a:rPr spc="-6">
                  <a:cs typeface="Calibri"/>
                </a:rPr>
                <a:t>High</a:t>
              </a:r>
              <a:r>
                <a:rPr spc="-94">
                  <a:cs typeface="Calibri"/>
                </a:rPr>
                <a:t> </a:t>
              </a:r>
              <a:r>
                <a:rPr spc="-12" smtClean="0">
                  <a:cs typeface="Calibri"/>
                </a:rPr>
                <a:t>level</a:t>
              </a:r>
              <a:r>
                <a:rPr lang="en-US" spc="-12" dirty="0" smtClean="0">
                  <a:cs typeface="Calibri"/>
                </a:rPr>
                <a:t> </a:t>
              </a:r>
              <a:r>
                <a:rPr spc="-6" smtClean="0">
                  <a:cs typeface="Calibri"/>
                </a:rPr>
                <a:t>design</a:t>
              </a:r>
              <a:endParaRPr dirty="0">
                <a:cs typeface="Calibri"/>
              </a:endParaRPr>
            </a:p>
          </p:txBody>
        </p:sp>
        <p:sp>
          <p:nvSpPr>
            <p:cNvPr id="7" name="object 12"/>
            <p:cNvSpPr txBox="1"/>
            <p:nvPr/>
          </p:nvSpPr>
          <p:spPr>
            <a:xfrm>
              <a:off x="3122612" y="5142765"/>
              <a:ext cx="2362200" cy="338554"/>
            </a:xfrm>
            <a:prstGeom prst="rect">
              <a:avLst/>
            </a:prstGeom>
          </p:spPr>
          <p:txBody>
            <a:bodyPr vert="horz" wrap="square" lIns="0" tIns="0" rIns="0" bIns="0" rtlCol="0">
              <a:spAutoFit/>
            </a:bodyPr>
            <a:lstStyle/>
            <a:p>
              <a:pPr marL="173470" marR="6337" indent="-158420" algn="ctr"/>
              <a:r>
                <a:rPr spc="-12">
                  <a:cs typeface="Calibri"/>
                </a:rPr>
                <a:t>Low</a:t>
              </a:r>
              <a:r>
                <a:rPr spc="-69">
                  <a:cs typeface="Calibri"/>
                </a:rPr>
                <a:t> </a:t>
              </a:r>
              <a:r>
                <a:rPr spc="-12" smtClean="0">
                  <a:cs typeface="Calibri"/>
                </a:rPr>
                <a:t>Level</a:t>
              </a:r>
              <a:r>
                <a:rPr lang="en-US" spc="-12" dirty="0" smtClean="0">
                  <a:cs typeface="Calibri"/>
                </a:rPr>
                <a:t> </a:t>
              </a:r>
              <a:r>
                <a:rPr spc="-6" smtClean="0">
                  <a:cs typeface="Calibri"/>
                </a:rPr>
                <a:t>Design</a:t>
              </a:r>
              <a:endParaRPr dirty="0">
                <a:cs typeface="Calibri"/>
              </a:endParaRPr>
            </a:p>
          </p:txBody>
        </p:sp>
        <p:sp>
          <p:nvSpPr>
            <p:cNvPr id="8" name="object 13"/>
            <p:cNvSpPr txBox="1"/>
            <p:nvPr/>
          </p:nvSpPr>
          <p:spPr>
            <a:xfrm>
              <a:off x="4875213" y="5973488"/>
              <a:ext cx="2362200" cy="338554"/>
            </a:xfrm>
            <a:prstGeom prst="rect">
              <a:avLst/>
            </a:prstGeom>
          </p:spPr>
          <p:txBody>
            <a:bodyPr vert="horz" wrap="square" lIns="0" tIns="0" rIns="0" bIns="0" rtlCol="0">
              <a:spAutoFit/>
            </a:bodyPr>
            <a:lstStyle/>
            <a:p>
              <a:pPr marL="15842" algn="ctr"/>
              <a:r>
                <a:rPr spc="-12" dirty="0">
                  <a:cs typeface="Calibri"/>
                </a:rPr>
                <a:t>Coding</a:t>
              </a:r>
              <a:endParaRPr dirty="0">
                <a:cs typeface="Calibri"/>
              </a:endParaRPr>
            </a:p>
          </p:txBody>
        </p:sp>
        <p:sp>
          <p:nvSpPr>
            <p:cNvPr id="9" name="object 14"/>
            <p:cNvSpPr txBox="1"/>
            <p:nvPr/>
          </p:nvSpPr>
          <p:spPr>
            <a:xfrm>
              <a:off x="6663670" y="5151085"/>
              <a:ext cx="2362199" cy="338554"/>
            </a:xfrm>
            <a:prstGeom prst="rect">
              <a:avLst/>
            </a:prstGeom>
          </p:spPr>
          <p:txBody>
            <a:bodyPr vert="horz" wrap="square" lIns="0" tIns="0" rIns="0" bIns="0" rtlCol="0">
              <a:spAutoFit/>
            </a:bodyPr>
            <a:lstStyle/>
            <a:p>
              <a:pPr marL="15842" algn="ctr"/>
              <a:r>
                <a:rPr spc="-6" dirty="0">
                  <a:cs typeface="Calibri"/>
                </a:rPr>
                <a:t>Unit</a:t>
              </a:r>
              <a:r>
                <a:rPr spc="-100" dirty="0">
                  <a:cs typeface="Calibri"/>
                </a:rPr>
                <a:t> </a:t>
              </a:r>
              <a:r>
                <a:rPr spc="-12" dirty="0">
                  <a:cs typeface="Calibri"/>
                </a:rPr>
                <a:t>testing</a:t>
              </a:r>
              <a:endParaRPr dirty="0">
                <a:cs typeface="Calibri"/>
              </a:endParaRPr>
            </a:p>
          </p:txBody>
        </p:sp>
        <p:sp>
          <p:nvSpPr>
            <p:cNvPr id="10" name="object 15"/>
            <p:cNvSpPr txBox="1"/>
            <p:nvPr/>
          </p:nvSpPr>
          <p:spPr>
            <a:xfrm>
              <a:off x="7448083" y="4360135"/>
              <a:ext cx="2362200" cy="338554"/>
            </a:xfrm>
            <a:prstGeom prst="rect">
              <a:avLst/>
            </a:prstGeom>
          </p:spPr>
          <p:txBody>
            <a:bodyPr vert="horz" wrap="square" lIns="0" tIns="0" rIns="0" bIns="0" rtlCol="0">
              <a:spAutoFit/>
            </a:bodyPr>
            <a:lstStyle/>
            <a:p>
              <a:pPr marL="232085" marR="6337" indent="-217035" algn="ctr"/>
              <a:r>
                <a:rPr spc="-6" smtClean="0">
                  <a:cs typeface="Calibri"/>
                </a:rPr>
                <a:t>I</a:t>
              </a:r>
              <a:r>
                <a:rPr spc="-25" smtClean="0">
                  <a:cs typeface="Calibri"/>
                </a:rPr>
                <a:t>n</a:t>
              </a:r>
              <a:r>
                <a:rPr spc="-19" smtClean="0">
                  <a:cs typeface="Calibri"/>
                </a:rPr>
                <a:t>t</a:t>
              </a:r>
              <a:r>
                <a:rPr spc="-6" smtClean="0">
                  <a:cs typeface="Calibri"/>
                </a:rPr>
                <a:t>eg</a:t>
              </a:r>
              <a:r>
                <a:rPr spc="-56" smtClean="0">
                  <a:cs typeface="Calibri"/>
                </a:rPr>
                <a:t>r</a:t>
              </a:r>
              <a:r>
                <a:rPr spc="-19" smtClean="0">
                  <a:cs typeface="Calibri"/>
                </a:rPr>
                <a:t>a</a:t>
              </a:r>
              <a:r>
                <a:rPr spc="-6" smtClean="0">
                  <a:cs typeface="Calibri"/>
                </a:rPr>
                <a:t>ti</a:t>
              </a:r>
              <a:r>
                <a:rPr spc="-12" smtClean="0">
                  <a:cs typeface="Calibri"/>
                </a:rPr>
                <a:t>on</a:t>
              </a:r>
              <a:r>
                <a:rPr lang="en-US" spc="-12" dirty="0" smtClean="0">
                  <a:cs typeface="Calibri"/>
                </a:rPr>
                <a:t> </a:t>
              </a:r>
              <a:r>
                <a:rPr spc="-12" smtClean="0">
                  <a:cs typeface="Calibri"/>
                </a:rPr>
                <a:t>testing</a:t>
              </a:r>
              <a:endParaRPr dirty="0">
                <a:cs typeface="Calibri"/>
              </a:endParaRPr>
            </a:p>
          </p:txBody>
        </p:sp>
        <p:sp>
          <p:nvSpPr>
            <p:cNvPr id="11" name="object 16"/>
            <p:cNvSpPr txBox="1"/>
            <p:nvPr/>
          </p:nvSpPr>
          <p:spPr>
            <a:xfrm>
              <a:off x="8169741" y="3569196"/>
              <a:ext cx="2438399" cy="338554"/>
            </a:xfrm>
            <a:prstGeom prst="rect">
              <a:avLst/>
            </a:prstGeom>
          </p:spPr>
          <p:txBody>
            <a:bodyPr vert="horz" wrap="square" lIns="0" tIns="0" rIns="0" bIns="0" rtlCol="0">
              <a:spAutoFit/>
            </a:bodyPr>
            <a:lstStyle/>
            <a:p>
              <a:pPr marL="15842" algn="ctr"/>
              <a:r>
                <a:rPr spc="-19" dirty="0">
                  <a:cs typeface="Calibri"/>
                </a:rPr>
                <a:t>System</a:t>
              </a:r>
              <a:r>
                <a:rPr spc="-81" dirty="0">
                  <a:cs typeface="Calibri"/>
                </a:rPr>
                <a:t> </a:t>
              </a:r>
              <a:r>
                <a:rPr spc="-12" dirty="0">
                  <a:cs typeface="Calibri"/>
                </a:rPr>
                <a:t>testing</a:t>
              </a:r>
              <a:endParaRPr dirty="0">
                <a:cs typeface="Calibri"/>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latin typeface="+mj-lt"/>
                <a:cs typeface="Calibri"/>
              </a:rPr>
              <a:t>TOM’S STORY</a:t>
            </a:r>
            <a:r>
              <a:rPr lang="en-US" spc="-6" dirty="0" smtClean="0">
                <a:latin typeface="+mj-lt"/>
              </a:rPr>
              <a:t>: </a:t>
            </a:r>
            <a:r>
              <a:rPr lang="en-US" spc="-12" dirty="0" smtClean="0">
                <a:latin typeface="+mj-lt"/>
              </a:rPr>
              <a:t>SETTING </a:t>
            </a:r>
            <a:r>
              <a:rPr lang="en-US" spc="-6" dirty="0" smtClean="0">
                <a:latin typeface="+mj-lt"/>
              </a:rPr>
              <a:t>UP THE </a:t>
            </a:r>
            <a:r>
              <a:rPr lang="en-US" spc="-12" dirty="0" smtClean="0">
                <a:latin typeface="+mj-lt"/>
              </a:rPr>
              <a:t>CHRISTMAS TREE </a:t>
            </a:r>
            <a:r>
              <a:rPr lang="en-US" spc="-6" dirty="0" smtClean="0">
                <a:latin typeface="+mj-lt"/>
              </a:rPr>
              <a:t>(1</a:t>
            </a:r>
            <a:r>
              <a:rPr lang="en-US" spc="231" dirty="0" smtClean="0">
                <a:latin typeface="+mj-lt"/>
              </a:rPr>
              <a:t> </a:t>
            </a:r>
            <a:r>
              <a:rPr lang="en-US" spc="-12" dirty="0" smtClean="0">
                <a:latin typeface="+mj-lt"/>
              </a:rPr>
              <a:t>OF 6)</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
        <p:nvSpPr>
          <p:cNvPr id="11" name="object 7"/>
          <p:cNvSpPr/>
          <p:nvPr/>
        </p:nvSpPr>
        <p:spPr>
          <a:xfrm>
            <a:off x="1615019" y="1836418"/>
            <a:ext cx="2273216" cy="3497582"/>
          </a:xfrm>
          <a:prstGeom prst="rect">
            <a:avLst/>
          </a:prstGeom>
          <a:blipFill>
            <a:blip r:embed="rId3" cstate="print"/>
            <a:stretch>
              <a:fillRect/>
            </a:stretch>
          </a:blipFill>
        </p:spPr>
        <p:txBody>
          <a:bodyPr wrap="square" lIns="0" tIns="0" rIns="0" bIns="0" rtlCol="0"/>
          <a:lstStyle/>
          <a:p>
            <a:endParaRPr dirty="0"/>
          </a:p>
        </p:txBody>
      </p:sp>
      <p:sp>
        <p:nvSpPr>
          <p:cNvPr id="12" name="object 8"/>
          <p:cNvSpPr/>
          <p:nvPr/>
        </p:nvSpPr>
        <p:spPr>
          <a:xfrm>
            <a:off x="8255897" y="1909572"/>
            <a:ext cx="2007093" cy="3348228"/>
          </a:xfrm>
          <a:prstGeom prst="rect">
            <a:avLst/>
          </a:prstGeom>
          <a:blipFill>
            <a:blip r:embed="rId4" cstate="print"/>
            <a:stretch>
              <a:fillRect/>
            </a:stretch>
          </a:blipFill>
        </p:spPr>
        <p:txBody>
          <a:bodyPr wrap="square" lIns="0" tIns="0" rIns="0" bIns="0" rtlCol="0"/>
          <a:lstStyle/>
          <a:p>
            <a:endParaRPr dirty="0"/>
          </a:p>
        </p:txBody>
      </p:sp>
      <p:sp>
        <p:nvSpPr>
          <p:cNvPr id="13" name="object 11"/>
          <p:cNvSpPr txBox="1"/>
          <p:nvPr/>
        </p:nvSpPr>
        <p:spPr>
          <a:xfrm>
            <a:off x="912812" y="5334000"/>
            <a:ext cx="10519634" cy="677108"/>
          </a:xfrm>
          <a:prstGeom prst="rect">
            <a:avLst/>
          </a:prstGeom>
        </p:spPr>
        <p:txBody>
          <a:bodyPr vert="horz" wrap="square" lIns="0" tIns="0" rIns="0" bIns="0" rtlCol="0">
            <a:spAutoFit/>
          </a:bodyPr>
          <a:lstStyle/>
          <a:p>
            <a:pPr marL="15842" marR="6337"/>
            <a:r>
              <a:rPr b="1" spc="-69" dirty="0">
                <a:cs typeface="Calibri"/>
              </a:rPr>
              <a:t>Tom </a:t>
            </a:r>
            <a:r>
              <a:rPr dirty="0">
                <a:cs typeface="Calibri"/>
              </a:rPr>
              <a:t>and </a:t>
            </a:r>
            <a:r>
              <a:rPr spc="-6" dirty="0">
                <a:cs typeface="Calibri"/>
              </a:rPr>
              <a:t>his </a:t>
            </a:r>
            <a:r>
              <a:rPr spc="-19" dirty="0">
                <a:cs typeface="Calibri"/>
              </a:rPr>
              <a:t>wife </a:t>
            </a:r>
            <a:r>
              <a:rPr b="1" spc="-19" dirty="0">
                <a:cs typeface="Calibri"/>
              </a:rPr>
              <a:t>Pam </a:t>
            </a:r>
            <a:r>
              <a:rPr spc="-12" dirty="0">
                <a:cs typeface="Calibri"/>
              </a:rPr>
              <a:t>are busy </a:t>
            </a:r>
            <a:r>
              <a:rPr spc="-6" dirty="0">
                <a:cs typeface="Calibri"/>
              </a:rPr>
              <a:t>preparing </a:t>
            </a:r>
            <a:r>
              <a:rPr spc="-19" dirty="0">
                <a:cs typeface="Calibri"/>
              </a:rPr>
              <a:t>for </a:t>
            </a:r>
            <a:r>
              <a:rPr dirty="0">
                <a:cs typeface="Calibri"/>
              </a:rPr>
              <a:t>Christmas. </a:t>
            </a:r>
            <a:r>
              <a:rPr spc="-6" dirty="0">
                <a:cs typeface="Calibri"/>
              </a:rPr>
              <a:t>They decide that </a:t>
            </a:r>
            <a:r>
              <a:rPr spc="-69" dirty="0">
                <a:cs typeface="Calibri"/>
              </a:rPr>
              <a:t>Tom </a:t>
            </a:r>
            <a:r>
              <a:rPr spc="-6" dirty="0">
                <a:cs typeface="Calibri"/>
              </a:rPr>
              <a:t>would </a:t>
            </a:r>
            <a:r>
              <a:rPr dirty="0">
                <a:cs typeface="Calibri"/>
              </a:rPr>
              <a:t>buy </a:t>
            </a:r>
            <a:r>
              <a:rPr>
                <a:cs typeface="Calibri"/>
              </a:rPr>
              <a:t>and </a:t>
            </a:r>
            <a:r>
              <a:rPr spc="-6" smtClean="0">
                <a:cs typeface="Calibri"/>
              </a:rPr>
              <a:t>set</a:t>
            </a:r>
            <a:r>
              <a:rPr lang="en-US" spc="-6" dirty="0" smtClean="0">
                <a:cs typeface="Calibri"/>
              </a:rPr>
              <a:t> </a:t>
            </a:r>
            <a:r>
              <a:rPr smtClean="0">
                <a:cs typeface="Calibri"/>
              </a:rPr>
              <a:t>up </a:t>
            </a:r>
            <a:r>
              <a:rPr dirty="0">
                <a:cs typeface="Calibri"/>
              </a:rPr>
              <a:t>the </a:t>
            </a:r>
            <a:r>
              <a:rPr spc="-6" dirty="0">
                <a:cs typeface="Calibri"/>
              </a:rPr>
              <a:t>Christmas tree, while </a:t>
            </a:r>
            <a:r>
              <a:rPr spc="-19" dirty="0">
                <a:cs typeface="Calibri"/>
              </a:rPr>
              <a:t>Pam </a:t>
            </a:r>
            <a:r>
              <a:rPr spc="-6" dirty="0">
                <a:cs typeface="Calibri"/>
              </a:rPr>
              <a:t>is out shopping </a:t>
            </a:r>
            <a:r>
              <a:rPr spc="-19" dirty="0">
                <a:cs typeface="Calibri"/>
              </a:rPr>
              <a:t>for </a:t>
            </a:r>
            <a:r>
              <a:rPr dirty="0">
                <a:cs typeface="Calibri"/>
              </a:rPr>
              <a:t>the</a:t>
            </a:r>
            <a:r>
              <a:rPr spc="106" dirty="0">
                <a:cs typeface="Calibri"/>
              </a:rPr>
              <a:t> </a:t>
            </a:r>
            <a:r>
              <a:rPr dirty="0">
                <a:cs typeface="Calibri"/>
              </a:rPr>
              <a:t>gifts.</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11"/>
          <p:cNvSpPr txBox="1"/>
          <p:nvPr/>
        </p:nvSpPr>
        <p:spPr>
          <a:xfrm>
            <a:off x="1929897"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721984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47" name="object 15"/>
          <p:cNvSpPr txBox="1"/>
          <p:nvPr/>
        </p:nvSpPr>
        <p:spPr>
          <a:xfrm>
            <a:off x="5155875"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17" name="object 10"/>
          <p:cNvSpPr/>
          <p:nvPr/>
        </p:nvSpPr>
        <p:spPr>
          <a:xfrm>
            <a:off x="8097444" y="1898903"/>
            <a:ext cx="2324003" cy="4943856"/>
          </a:xfrm>
          <a:prstGeom prst="rect">
            <a:avLst/>
          </a:prstGeom>
          <a:blipFill>
            <a:blip r:embed="rId3" cstate="print"/>
            <a:stretch>
              <a:fillRect/>
            </a:stretch>
          </a:blipFill>
        </p:spPr>
        <p:txBody>
          <a:bodyPr wrap="square" lIns="0" tIns="0" rIns="0" bIns="0" rtlCol="0"/>
          <a:lstStyle/>
          <a:p>
            <a:endParaRPr dirty="0"/>
          </a:p>
        </p:txBody>
      </p:sp>
      <p:sp>
        <p:nvSpPr>
          <p:cNvPr id="18" name="object 11"/>
          <p:cNvSpPr/>
          <p:nvPr/>
        </p:nvSpPr>
        <p:spPr>
          <a:xfrm>
            <a:off x="1615019" y="1836418"/>
            <a:ext cx="2273216" cy="5021578"/>
          </a:xfrm>
          <a:prstGeom prst="rect">
            <a:avLst/>
          </a:prstGeom>
          <a:blipFill>
            <a:blip r:embed="rId4" cstate="print"/>
            <a:stretch>
              <a:fillRect/>
            </a:stretch>
          </a:blipFill>
        </p:spPr>
        <p:txBody>
          <a:bodyPr wrap="square" lIns="0" tIns="0" rIns="0" bIns="0" rtlCol="0"/>
          <a:lstStyle/>
          <a:p>
            <a:endParaRPr dirty="0"/>
          </a:p>
        </p:txBody>
      </p:sp>
      <p:sp>
        <p:nvSpPr>
          <p:cNvPr id="19" name="object 8"/>
          <p:cNvSpPr/>
          <p:nvPr/>
        </p:nvSpPr>
        <p:spPr>
          <a:xfrm>
            <a:off x="3503612" y="1447800"/>
            <a:ext cx="5448653" cy="1315720"/>
          </a:xfrm>
          <a:custGeom>
            <a:avLst/>
            <a:gdLst/>
            <a:ahLst/>
            <a:cxnLst/>
            <a:rect l="l" t="t" r="r" b="b"/>
            <a:pathLst>
              <a:path w="3858895" h="1315720">
                <a:moveTo>
                  <a:pt x="3215640" y="932688"/>
                </a:moveTo>
                <a:lnTo>
                  <a:pt x="2250948" y="932688"/>
                </a:lnTo>
                <a:lnTo>
                  <a:pt x="3507358" y="1315720"/>
                </a:lnTo>
                <a:lnTo>
                  <a:pt x="3215640" y="932688"/>
                </a:lnTo>
                <a:close/>
              </a:path>
              <a:path w="3858895" h="1315720">
                <a:moveTo>
                  <a:pt x="3703320" y="0"/>
                </a:moveTo>
                <a:lnTo>
                  <a:pt x="155448" y="0"/>
                </a:lnTo>
                <a:lnTo>
                  <a:pt x="106314" y="7924"/>
                </a:lnTo>
                <a:lnTo>
                  <a:pt x="63642" y="29992"/>
                </a:lnTo>
                <a:lnTo>
                  <a:pt x="29992" y="63642"/>
                </a:lnTo>
                <a:lnTo>
                  <a:pt x="7924" y="106314"/>
                </a:lnTo>
                <a:lnTo>
                  <a:pt x="0" y="155448"/>
                </a:lnTo>
                <a:lnTo>
                  <a:pt x="0" y="777240"/>
                </a:lnTo>
                <a:lnTo>
                  <a:pt x="7924" y="826373"/>
                </a:lnTo>
                <a:lnTo>
                  <a:pt x="29992" y="869045"/>
                </a:lnTo>
                <a:lnTo>
                  <a:pt x="63642" y="902695"/>
                </a:lnTo>
                <a:lnTo>
                  <a:pt x="106314" y="924763"/>
                </a:lnTo>
                <a:lnTo>
                  <a:pt x="155448" y="932688"/>
                </a:lnTo>
                <a:lnTo>
                  <a:pt x="3703320" y="932688"/>
                </a:lnTo>
                <a:lnTo>
                  <a:pt x="3752453" y="924763"/>
                </a:lnTo>
                <a:lnTo>
                  <a:pt x="3795125" y="902695"/>
                </a:lnTo>
                <a:lnTo>
                  <a:pt x="3828775" y="869045"/>
                </a:lnTo>
                <a:lnTo>
                  <a:pt x="3850843" y="826373"/>
                </a:lnTo>
                <a:lnTo>
                  <a:pt x="3858768" y="777240"/>
                </a:lnTo>
                <a:lnTo>
                  <a:pt x="3858768" y="155448"/>
                </a:lnTo>
                <a:lnTo>
                  <a:pt x="3850843" y="106314"/>
                </a:lnTo>
                <a:lnTo>
                  <a:pt x="3828775" y="63642"/>
                </a:lnTo>
                <a:lnTo>
                  <a:pt x="3795125" y="29992"/>
                </a:lnTo>
                <a:lnTo>
                  <a:pt x="3752453" y="7924"/>
                </a:lnTo>
                <a:lnTo>
                  <a:pt x="3703320" y="0"/>
                </a:lnTo>
                <a:close/>
              </a:path>
            </a:pathLst>
          </a:custGeom>
          <a:solidFill>
            <a:srgbClr val="EF4E37"/>
          </a:solidFill>
        </p:spPr>
        <p:txBody>
          <a:bodyPr wrap="square" lIns="0" tIns="0" rIns="0" bIns="0" rtlCol="0"/>
          <a:lstStyle/>
          <a:p>
            <a:endParaRPr dirty="0"/>
          </a:p>
        </p:txBody>
      </p:sp>
      <p:sp>
        <p:nvSpPr>
          <p:cNvPr id="20" name="object 9"/>
          <p:cNvSpPr txBox="1"/>
          <p:nvPr/>
        </p:nvSpPr>
        <p:spPr>
          <a:xfrm>
            <a:off x="3547155" y="1505857"/>
            <a:ext cx="5352754" cy="784830"/>
          </a:xfrm>
          <a:prstGeom prst="rect">
            <a:avLst/>
          </a:prstGeom>
        </p:spPr>
        <p:txBody>
          <a:bodyPr vert="horz" wrap="square" lIns="0" tIns="0" rIns="0" bIns="0" rtlCol="0">
            <a:spAutoFit/>
          </a:bodyPr>
          <a:lstStyle/>
          <a:p>
            <a:pPr marL="15842" marR="6337"/>
            <a:r>
              <a:rPr sz="1700" spc="-37" dirty="0">
                <a:solidFill>
                  <a:srgbClr val="FFFFFF"/>
                </a:solidFill>
                <a:cs typeface="Calibri"/>
              </a:rPr>
              <a:t>Tom, </a:t>
            </a:r>
            <a:r>
              <a:rPr sz="1700" dirty="0">
                <a:solidFill>
                  <a:srgbClr val="FFFFFF"/>
                </a:solidFill>
                <a:cs typeface="Calibri"/>
              </a:rPr>
              <a:t>so </a:t>
            </a:r>
            <a:r>
              <a:rPr sz="1700" spc="-6" dirty="0">
                <a:solidFill>
                  <a:srgbClr val="FFFFFF"/>
                </a:solidFill>
                <a:cs typeface="Calibri"/>
              </a:rPr>
              <a:t>you’ll buy </a:t>
            </a:r>
            <a:r>
              <a:rPr sz="1700" dirty="0">
                <a:solidFill>
                  <a:srgbClr val="FFFFFF"/>
                </a:solidFill>
                <a:cs typeface="Calibri"/>
              </a:rPr>
              <a:t>a </a:t>
            </a:r>
            <a:r>
              <a:rPr sz="1700" spc="-12" dirty="0">
                <a:solidFill>
                  <a:srgbClr val="FFFFFF"/>
                </a:solidFill>
                <a:cs typeface="Calibri"/>
              </a:rPr>
              <a:t>large </a:t>
            </a:r>
            <a:r>
              <a:rPr sz="1700" spc="-6" dirty="0">
                <a:solidFill>
                  <a:srgbClr val="FFFFFF"/>
                </a:solidFill>
                <a:cs typeface="Calibri"/>
              </a:rPr>
              <a:t>Christmas tree </a:t>
            </a:r>
            <a:r>
              <a:rPr sz="1700" spc="-6">
                <a:solidFill>
                  <a:srgbClr val="FFFFFF"/>
                </a:solidFill>
                <a:cs typeface="Calibri"/>
              </a:rPr>
              <a:t>and </a:t>
            </a:r>
            <a:r>
              <a:rPr sz="1700" spc="-6" smtClean="0">
                <a:solidFill>
                  <a:srgbClr val="FFFFFF"/>
                </a:solidFill>
                <a:cs typeface="Calibri"/>
              </a:rPr>
              <a:t>start</a:t>
            </a:r>
            <a:r>
              <a:rPr lang="en-US" sz="1700" spc="-6" dirty="0" smtClean="0">
                <a:solidFill>
                  <a:srgbClr val="FFFFFF"/>
                </a:solidFill>
                <a:cs typeface="Calibri"/>
              </a:rPr>
              <a:t> </a:t>
            </a:r>
            <a:r>
              <a:rPr sz="1700" spc="-12" smtClean="0">
                <a:solidFill>
                  <a:srgbClr val="FFFFFF"/>
                </a:solidFill>
                <a:cs typeface="Calibri"/>
              </a:rPr>
              <a:t>setting </a:t>
            </a:r>
            <a:r>
              <a:rPr sz="1700" spc="-6" dirty="0">
                <a:solidFill>
                  <a:srgbClr val="FFFFFF"/>
                </a:solidFill>
                <a:cs typeface="Calibri"/>
              </a:rPr>
              <a:t>up the star and lights along </a:t>
            </a:r>
            <a:r>
              <a:rPr sz="1700" dirty="0">
                <a:solidFill>
                  <a:srgbClr val="FFFFFF"/>
                </a:solidFill>
                <a:cs typeface="Calibri"/>
              </a:rPr>
              <a:t>with </a:t>
            </a:r>
            <a:r>
              <a:rPr sz="1700" spc="-6" dirty="0">
                <a:solidFill>
                  <a:srgbClr val="FFFFFF"/>
                </a:solidFill>
                <a:cs typeface="Calibri"/>
              </a:rPr>
              <a:t>the </a:t>
            </a:r>
            <a:r>
              <a:rPr sz="1700" spc="-12" dirty="0">
                <a:solidFill>
                  <a:srgbClr val="FFFFFF"/>
                </a:solidFill>
                <a:cs typeface="Calibri"/>
              </a:rPr>
              <a:t>tree</a:t>
            </a:r>
            <a:r>
              <a:rPr sz="1700" spc="-12">
                <a:solidFill>
                  <a:srgbClr val="FFFFFF"/>
                </a:solidFill>
                <a:cs typeface="Calibri"/>
              </a:rPr>
              <a:t>? </a:t>
            </a:r>
            <a:r>
              <a:rPr sz="1700" smtClean="0">
                <a:solidFill>
                  <a:srgbClr val="FFFFFF"/>
                </a:solidFill>
                <a:cs typeface="Calibri"/>
              </a:rPr>
              <a:t>I</a:t>
            </a:r>
            <a:r>
              <a:rPr lang="en-US" sz="1700" dirty="0" smtClean="0">
                <a:solidFill>
                  <a:srgbClr val="FFFFFF"/>
                </a:solidFill>
                <a:cs typeface="Calibri"/>
              </a:rPr>
              <a:t> </a:t>
            </a:r>
            <a:r>
              <a:rPr sz="1700" spc="-6" smtClean="0">
                <a:solidFill>
                  <a:srgbClr val="FFFFFF"/>
                </a:solidFill>
                <a:cs typeface="Calibri"/>
              </a:rPr>
              <a:t>think </a:t>
            </a:r>
            <a:r>
              <a:rPr sz="1700" spc="-19" smtClean="0">
                <a:solidFill>
                  <a:srgbClr val="FFFFFF"/>
                </a:solidFill>
                <a:cs typeface="Calibri"/>
              </a:rPr>
              <a:t>we</a:t>
            </a:r>
            <a:r>
              <a:rPr lang="en-US" sz="1700" spc="-19" dirty="0" smtClean="0">
                <a:solidFill>
                  <a:srgbClr val="FFFFFF"/>
                </a:solidFill>
                <a:cs typeface="Calibri"/>
              </a:rPr>
              <a:t> will </a:t>
            </a:r>
            <a:r>
              <a:rPr sz="1700" spc="-6" smtClean="0">
                <a:solidFill>
                  <a:srgbClr val="FFFFFF"/>
                </a:solidFill>
                <a:cs typeface="Calibri"/>
              </a:rPr>
              <a:t>need </a:t>
            </a:r>
            <a:r>
              <a:rPr sz="1700" dirty="0">
                <a:solidFill>
                  <a:srgbClr val="FFFFFF"/>
                </a:solidFill>
                <a:cs typeface="Calibri"/>
              </a:rPr>
              <a:t>an </a:t>
            </a:r>
            <a:r>
              <a:rPr sz="1700" spc="-6" dirty="0">
                <a:solidFill>
                  <a:srgbClr val="FFFFFF"/>
                </a:solidFill>
                <a:cs typeface="Calibri"/>
              </a:rPr>
              <a:t>extension </a:t>
            </a:r>
            <a:r>
              <a:rPr sz="1700" spc="-12">
                <a:solidFill>
                  <a:srgbClr val="FFFFFF"/>
                </a:solidFill>
                <a:cs typeface="Calibri"/>
              </a:rPr>
              <a:t>cord </a:t>
            </a:r>
            <a:r>
              <a:rPr sz="1700" spc="-12" smtClean="0">
                <a:solidFill>
                  <a:srgbClr val="FFFFFF"/>
                </a:solidFill>
                <a:cs typeface="Calibri"/>
              </a:rPr>
              <a:t>for</a:t>
            </a:r>
            <a:r>
              <a:rPr lang="en-US" sz="1700" spc="-12" dirty="0" smtClean="0">
                <a:solidFill>
                  <a:srgbClr val="FFFFFF"/>
                </a:solidFill>
                <a:cs typeface="Calibri"/>
              </a:rPr>
              <a:t> </a:t>
            </a:r>
            <a:r>
              <a:rPr sz="1700" spc="-6" smtClean="0">
                <a:solidFill>
                  <a:srgbClr val="FFFFFF"/>
                </a:solidFill>
                <a:cs typeface="Calibri"/>
              </a:rPr>
              <a:t>the </a:t>
            </a:r>
            <a:r>
              <a:rPr sz="1700" spc="-6" dirty="0">
                <a:solidFill>
                  <a:srgbClr val="FFFFFF"/>
                </a:solidFill>
                <a:cs typeface="Calibri"/>
              </a:rPr>
              <a:t>lights </a:t>
            </a:r>
            <a:r>
              <a:rPr sz="1700" dirty="0">
                <a:solidFill>
                  <a:srgbClr val="FFFFFF"/>
                </a:solidFill>
                <a:cs typeface="Calibri"/>
              </a:rPr>
              <a:t>as</a:t>
            </a:r>
            <a:r>
              <a:rPr sz="1700" spc="-25" dirty="0">
                <a:solidFill>
                  <a:srgbClr val="FFFFFF"/>
                </a:solidFill>
                <a:cs typeface="Calibri"/>
              </a:rPr>
              <a:t> </a:t>
            </a:r>
            <a:r>
              <a:rPr sz="1700" spc="-6" dirty="0">
                <a:solidFill>
                  <a:srgbClr val="FFFFFF"/>
                </a:solidFill>
                <a:cs typeface="Calibri"/>
              </a:rPr>
              <a:t>well.</a:t>
            </a:r>
            <a:endParaRPr sz="1700" dirty="0">
              <a:cs typeface="Calibri"/>
            </a:endParaRPr>
          </a:p>
        </p:txBody>
      </p:sp>
      <p:sp>
        <p:nvSpPr>
          <p:cNvPr id="12" name="Title 1"/>
          <p:cNvSpPr>
            <a:spLocks noGrp="1"/>
          </p:cNvSpPr>
          <p:nvPr>
            <p:ph type="title"/>
          </p:nvPr>
        </p:nvSpPr>
        <p:spPr/>
        <p:txBody>
          <a:bodyPr/>
          <a:lstStyle/>
          <a:p>
            <a:r>
              <a:rPr lang="en-US" spc="-6" dirty="0" smtClean="0">
                <a:latin typeface="+mj-lt"/>
                <a:cs typeface="Calibri"/>
              </a:rPr>
              <a:t>TOM’S STORY</a:t>
            </a:r>
            <a:r>
              <a:rPr lang="en-US" spc="-6" dirty="0" smtClean="0">
                <a:latin typeface="+mj-lt"/>
              </a:rPr>
              <a:t>: </a:t>
            </a:r>
            <a:r>
              <a:rPr lang="en-US" spc="-12" dirty="0" smtClean="0">
                <a:latin typeface="+mj-lt"/>
              </a:rPr>
              <a:t>SETTING </a:t>
            </a:r>
            <a:r>
              <a:rPr lang="en-US" spc="-6" dirty="0" smtClean="0">
                <a:latin typeface="+mj-lt"/>
              </a:rPr>
              <a:t>UP THE </a:t>
            </a:r>
            <a:r>
              <a:rPr lang="en-US" spc="-12" dirty="0" smtClean="0">
                <a:latin typeface="+mj-lt"/>
              </a:rPr>
              <a:t>CHRISTMAS TREE </a:t>
            </a:r>
            <a:r>
              <a:rPr lang="en-US" spc="-6" dirty="0" smtClean="0">
                <a:latin typeface="+mj-lt"/>
              </a:rPr>
              <a:t>(2</a:t>
            </a:r>
            <a:r>
              <a:rPr lang="en-US" spc="231" dirty="0" smtClean="0">
                <a:latin typeface="+mj-lt"/>
              </a:rPr>
              <a:t> </a:t>
            </a:r>
            <a:r>
              <a:rPr lang="en-US" spc="-12" dirty="0" smtClean="0">
                <a:latin typeface="+mj-lt"/>
              </a:rPr>
              <a:t>OF 6)</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11"/>
          <p:cNvSpPr txBox="1"/>
          <p:nvPr/>
        </p:nvSpPr>
        <p:spPr>
          <a:xfrm>
            <a:off x="1929897"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721984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47" name="object 15"/>
          <p:cNvSpPr txBox="1"/>
          <p:nvPr/>
        </p:nvSpPr>
        <p:spPr>
          <a:xfrm>
            <a:off x="5155875"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11" name="object 8"/>
          <p:cNvSpPr/>
          <p:nvPr/>
        </p:nvSpPr>
        <p:spPr>
          <a:xfrm>
            <a:off x="1615019" y="1839466"/>
            <a:ext cx="2273216" cy="5018530"/>
          </a:xfrm>
          <a:prstGeom prst="rect">
            <a:avLst/>
          </a:prstGeom>
          <a:blipFill>
            <a:blip r:embed="rId3" cstate="print"/>
            <a:stretch>
              <a:fillRect/>
            </a:stretch>
          </a:blipFill>
        </p:spPr>
        <p:txBody>
          <a:bodyPr wrap="square" lIns="0" tIns="0" rIns="0" bIns="0" rtlCol="0"/>
          <a:lstStyle/>
          <a:p>
            <a:endParaRPr dirty="0"/>
          </a:p>
        </p:txBody>
      </p:sp>
      <p:sp>
        <p:nvSpPr>
          <p:cNvPr id="12" name="object 9"/>
          <p:cNvSpPr/>
          <p:nvPr/>
        </p:nvSpPr>
        <p:spPr>
          <a:xfrm>
            <a:off x="8255897" y="1909572"/>
            <a:ext cx="2007093" cy="4948424"/>
          </a:xfrm>
          <a:prstGeom prst="rect">
            <a:avLst/>
          </a:prstGeom>
          <a:blipFill>
            <a:blip r:embed="rId4" cstate="print"/>
            <a:stretch>
              <a:fillRect/>
            </a:stretch>
          </a:blipFill>
        </p:spPr>
        <p:txBody>
          <a:bodyPr wrap="square" lIns="0" tIns="0" rIns="0" bIns="0" rtlCol="0"/>
          <a:lstStyle/>
          <a:p>
            <a:endParaRPr dirty="0"/>
          </a:p>
        </p:txBody>
      </p:sp>
      <p:sp>
        <p:nvSpPr>
          <p:cNvPr id="13" name="object 10"/>
          <p:cNvSpPr/>
          <p:nvPr/>
        </p:nvSpPr>
        <p:spPr>
          <a:xfrm>
            <a:off x="3453500" y="1524000"/>
            <a:ext cx="3087836" cy="1143000"/>
          </a:xfrm>
          <a:custGeom>
            <a:avLst/>
            <a:gdLst/>
            <a:ahLst/>
            <a:cxnLst/>
            <a:rect l="l" t="t" r="r" b="b"/>
            <a:pathLst>
              <a:path w="2316479" h="1143000">
                <a:moveTo>
                  <a:pt x="965200" y="693420"/>
                </a:moveTo>
                <a:lnTo>
                  <a:pt x="386080" y="693420"/>
                </a:lnTo>
                <a:lnTo>
                  <a:pt x="80009" y="1142619"/>
                </a:lnTo>
                <a:lnTo>
                  <a:pt x="965200" y="693420"/>
                </a:lnTo>
                <a:close/>
              </a:path>
              <a:path w="2316479" h="1143000">
                <a:moveTo>
                  <a:pt x="2200910" y="0"/>
                </a:moveTo>
                <a:lnTo>
                  <a:pt x="115569" y="0"/>
                </a:lnTo>
                <a:lnTo>
                  <a:pt x="70562" y="9074"/>
                </a:lnTo>
                <a:lnTo>
                  <a:pt x="33829" y="33829"/>
                </a:lnTo>
                <a:lnTo>
                  <a:pt x="9074" y="70562"/>
                </a:lnTo>
                <a:lnTo>
                  <a:pt x="0" y="115570"/>
                </a:lnTo>
                <a:lnTo>
                  <a:pt x="0" y="577850"/>
                </a:lnTo>
                <a:lnTo>
                  <a:pt x="9074" y="622857"/>
                </a:lnTo>
                <a:lnTo>
                  <a:pt x="33829" y="659590"/>
                </a:lnTo>
                <a:lnTo>
                  <a:pt x="70562" y="684345"/>
                </a:lnTo>
                <a:lnTo>
                  <a:pt x="115569" y="693420"/>
                </a:lnTo>
                <a:lnTo>
                  <a:pt x="2200910" y="693420"/>
                </a:lnTo>
                <a:lnTo>
                  <a:pt x="2245917" y="684345"/>
                </a:lnTo>
                <a:lnTo>
                  <a:pt x="2282650" y="659590"/>
                </a:lnTo>
                <a:lnTo>
                  <a:pt x="2307405" y="622857"/>
                </a:lnTo>
                <a:lnTo>
                  <a:pt x="2316479" y="577850"/>
                </a:lnTo>
                <a:lnTo>
                  <a:pt x="2316479" y="115570"/>
                </a:lnTo>
                <a:lnTo>
                  <a:pt x="2307405" y="70562"/>
                </a:lnTo>
                <a:lnTo>
                  <a:pt x="2282650" y="33829"/>
                </a:lnTo>
                <a:lnTo>
                  <a:pt x="2245917" y="9074"/>
                </a:lnTo>
                <a:lnTo>
                  <a:pt x="2200910" y="0"/>
                </a:lnTo>
                <a:close/>
              </a:path>
            </a:pathLst>
          </a:custGeom>
          <a:solidFill>
            <a:srgbClr val="EF4E37"/>
          </a:solidFill>
        </p:spPr>
        <p:txBody>
          <a:bodyPr wrap="square" lIns="0" tIns="0" rIns="0" bIns="0" rtlCol="0"/>
          <a:lstStyle/>
          <a:p>
            <a:endParaRPr dirty="0"/>
          </a:p>
        </p:txBody>
      </p:sp>
      <p:sp>
        <p:nvSpPr>
          <p:cNvPr id="14" name="object 11"/>
          <p:cNvSpPr txBox="1"/>
          <p:nvPr/>
        </p:nvSpPr>
        <p:spPr>
          <a:xfrm>
            <a:off x="3543056" y="1753108"/>
            <a:ext cx="1317070" cy="261610"/>
          </a:xfrm>
          <a:prstGeom prst="rect">
            <a:avLst/>
          </a:prstGeom>
        </p:spPr>
        <p:txBody>
          <a:bodyPr vert="horz" wrap="square" lIns="0" tIns="0" rIns="0" bIns="0" rtlCol="0">
            <a:spAutoFit/>
          </a:bodyPr>
          <a:lstStyle/>
          <a:p>
            <a:pPr marL="15842"/>
            <a:r>
              <a:rPr sz="1700" spc="-12" smtClean="0">
                <a:solidFill>
                  <a:srgbClr val="FFFFFF"/>
                </a:solidFill>
                <a:cs typeface="Calibri"/>
              </a:rPr>
              <a:t>Sure. </a:t>
            </a:r>
            <a:r>
              <a:rPr sz="1700" smtClean="0">
                <a:solidFill>
                  <a:srgbClr val="FFFFFF"/>
                </a:solidFill>
                <a:cs typeface="Calibri"/>
              </a:rPr>
              <a:t>Will</a:t>
            </a:r>
            <a:r>
              <a:rPr sz="1700" spc="-87" smtClean="0">
                <a:solidFill>
                  <a:srgbClr val="FFFFFF"/>
                </a:solidFill>
                <a:cs typeface="Calibri"/>
              </a:rPr>
              <a:t> </a:t>
            </a:r>
            <a:r>
              <a:rPr sz="1700" smtClean="0">
                <a:solidFill>
                  <a:srgbClr val="FFFFFF"/>
                </a:solidFill>
                <a:cs typeface="Calibri"/>
              </a:rPr>
              <a:t>do.</a:t>
            </a:r>
            <a:endParaRPr sz="1700" dirty="0">
              <a:cs typeface="Calibri"/>
            </a:endParaRPr>
          </a:p>
        </p:txBody>
      </p:sp>
      <p:sp>
        <p:nvSpPr>
          <p:cNvPr id="17" name="Title 1"/>
          <p:cNvSpPr>
            <a:spLocks noGrp="1"/>
          </p:cNvSpPr>
          <p:nvPr>
            <p:ph type="title"/>
          </p:nvPr>
        </p:nvSpPr>
        <p:spPr>
          <a:xfrm>
            <a:off x="349530" y="921641"/>
            <a:ext cx="9542520" cy="369812"/>
          </a:xfrm>
        </p:spPr>
        <p:txBody>
          <a:bodyPr/>
          <a:lstStyle/>
          <a:p>
            <a:r>
              <a:rPr lang="en-US" spc="-6" dirty="0" smtClean="0">
                <a:latin typeface="+mj-lt"/>
                <a:cs typeface="Calibri"/>
              </a:rPr>
              <a:t>TOM’S STORY</a:t>
            </a:r>
            <a:r>
              <a:rPr lang="en-US" spc="-6" dirty="0" smtClean="0">
                <a:latin typeface="+mj-lt"/>
              </a:rPr>
              <a:t>: </a:t>
            </a:r>
            <a:r>
              <a:rPr lang="en-US" spc="-12" dirty="0" smtClean="0">
                <a:latin typeface="+mj-lt"/>
              </a:rPr>
              <a:t>SETTING </a:t>
            </a:r>
            <a:r>
              <a:rPr lang="en-US" spc="-6" dirty="0" smtClean="0">
                <a:latin typeface="+mj-lt"/>
              </a:rPr>
              <a:t>UP THE </a:t>
            </a:r>
            <a:r>
              <a:rPr lang="en-US" spc="-12" dirty="0" smtClean="0">
                <a:latin typeface="+mj-lt"/>
              </a:rPr>
              <a:t>CHRISTMAS TREE </a:t>
            </a:r>
            <a:r>
              <a:rPr lang="en-US" spc="-6" dirty="0" smtClean="0">
                <a:latin typeface="+mj-lt"/>
              </a:rPr>
              <a:t>(3</a:t>
            </a:r>
            <a:r>
              <a:rPr lang="en-US" spc="231" dirty="0" smtClean="0">
                <a:latin typeface="+mj-lt"/>
              </a:rPr>
              <a:t> </a:t>
            </a:r>
            <a:r>
              <a:rPr lang="en-US" spc="-12" dirty="0" smtClean="0">
                <a:latin typeface="+mj-lt"/>
              </a:rPr>
              <a:t>OF 6)</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11"/>
          <p:cNvSpPr txBox="1"/>
          <p:nvPr/>
        </p:nvSpPr>
        <p:spPr>
          <a:xfrm>
            <a:off x="1929897"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721984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47" name="object 15"/>
          <p:cNvSpPr txBox="1"/>
          <p:nvPr/>
        </p:nvSpPr>
        <p:spPr>
          <a:xfrm>
            <a:off x="5155875"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11" name="object 8"/>
          <p:cNvSpPr/>
          <p:nvPr/>
        </p:nvSpPr>
        <p:spPr>
          <a:xfrm>
            <a:off x="3587578" y="1351281"/>
            <a:ext cx="5143853" cy="1315720"/>
          </a:xfrm>
          <a:custGeom>
            <a:avLst/>
            <a:gdLst/>
            <a:ahLst/>
            <a:cxnLst/>
            <a:rect l="l" t="t" r="r" b="b"/>
            <a:pathLst>
              <a:path w="3858895" h="1315720">
                <a:moveTo>
                  <a:pt x="3215640" y="932688"/>
                </a:moveTo>
                <a:lnTo>
                  <a:pt x="2250948" y="932688"/>
                </a:lnTo>
                <a:lnTo>
                  <a:pt x="3507358" y="1315720"/>
                </a:lnTo>
                <a:lnTo>
                  <a:pt x="3215640" y="932688"/>
                </a:lnTo>
                <a:close/>
              </a:path>
              <a:path w="3858895" h="1315720">
                <a:moveTo>
                  <a:pt x="3703320" y="0"/>
                </a:moveTo>
                <a:lnTo>
                  <a:pt x="155448" y="0"/>
                </a:lnTo>
                <a:lnTo>
                  <a:pt x="106314" y="7924"/>
                </a:lnTo>
                <a:lnTo>
                  <a:pt x="63642" y="29992"/>
                </a:lnTo>
                <a:lnTo>
                  <a:pt x="29992" y="63642"/>
                </a:lnTo>
                <a:lnTo>
                  <a:pt x="7924" y="106314"/>
                </a:lnTo>
                <a:lnTo>
                  <a:pt x="0" y="155448"/>
                </a:lnTo>
                <a:lnTo>
                  <a:pt x="0" y="777240"/>
                </a:lnTo>
                <a:lnTo>
                  <a:pt x="7924" y="826373"/>
                </a:lnTo>
                <a:lnTo>
                  <a:pt x="29992" y="869045"/>
                </a:lnTo>
                <a:lnTo>
                  <a:pt x="63642" y="902695"/>
                </a:lnTo>
                <a:lnTo>
                  <a:pt x="106314" y="924763"/>
                </a:lnTo>
                <a:lnTo>
                  <a:pt x="155448" y="932688"/>
                </a:lnTo>
                <a:lnTo>
                  <a:pt x="3703320" y="932688"/>
                </a:lnTo>
                <a:lnTo>
                  <a:pt x="3752453" y="924763"/>
                </a:lnTo>
                <a:lnTo>
                  <a:pt x="3795125" y="902695"/>
                </a:lnTo>
                <a:lnTo>
                  <a:pt x="3828775" y="869045"/>
                </a:lnTo>
                <a:lnTo>
                  <a:pt x="3850843" y="826373"/>
                </a:lnTo>
                <a:lnTo>
                  <a:pt x="3858768" y="777240"/>
                </a:lnTo>
                <a:lnTo>
                  <a:pt x="3858768" y="155448"/>
                </a:lnTo>
                <a:lnTo>
                  <a:pt x="3850843" y="106314"/>
                </a:lnTo>
                <a:lnTo>
                  <a:pt x="3828775" y="63642"/>
                </a:lnTo>
                <a:lnTo>
                  <a:pt x="3795125" y="29992"/>
                </a:lnTo>
                <a:lnTo>
                  <a:pt x="3752453" y="7924"/>
                </a:lnTo>
                <a:lnTo>
                  <a:pt x="3703320" y="0"/>
                </a:lnTo>
                <a:close/>
              </a:path>
            </a:pathLst>
          </a:custGeom>
          <a:solidFill>
            <a:srgbClr val="EF4E37"/>
          </a:solidFill>
        </p:spPr>
        <p:txBody>
          <a:bodyPr wrap="square" lIns="0" tIns="0" rIns="0" bIns="0" rtlCol="0"/>
          <a:lstStyle/>
          <a:p>
            <a:endParaRPr dirty="0"/>
          </a:p>
        </p:txBody>
      </p:sp>
      <p:sp>
        <p:nvSpPr>
          <p:cNvPr id="12" name="object 9"/>
          <p:cNvSpPr txBox="1"/>
          <p:nvPr/>
        </p:nvSpPr>
        <p:spPr>
          <a:xfrm>
            <a:off x="3691690" y="1417158"/>
            <a:ext cx="4917322" cy="784830"/>
          </a:xfrm>
          <a:prstGeom prst="rect">
            <a:avLst/>
          </a:prstGeom>
        </p:spPr>
        <p:txBody>
          <a:bodyPr vert="horz" wrap="square" lIns="0" tIns="0" rIns="0" bIns="0" rtlCol="0">
            <a:spAutoFit/>
          </a:bodyPr>
          <a:lstStyle/>
          <a:p>
            <a:pPr marL="15842" marR="6337"/>
            <a:r>
              <a:rPr sz="1700" spc="-12" dirty="0">
                <a:solidFill>
                  <a:srgbClr val="FFFFFF"/>
                </a:solidFill>
                <a:cs typeface="Calibri"/>
              </a:rPr>
              <a:t>Once </a:t>
            </a:r>
            <a:r>
              <a:rPr sz="1700" dirty="0">
                <a:solidFill>
                  <a:srgbClr val="FFFFFF"/>
                </a:solidFill>
                <a:cs typeface="Calibri"/>
              </a:rPr>
              <a:t>done with </a:t>
            </a:r>
            <a:r>
              <a:rPr sz="1700" spc="-19" dirty="0">
                <a:solidFill>
                  <a:srgbClr val="FFFFFF"/>
                </a:solidFill>
                <a:cs typeface="Calibri"/>
              </a:rPr>
              <a:t>my </a:t>
            </a:r>
            <a:r>
              <a:rPr sz="1700" dirty="0">
                <a:solidFill>
                  <a:srgbClr val="FFFFFF"/>
                </a:solidFill>
                <a:cs typeface="Calibri"/>
              </a:rPr>
              <a:t>shopping, </a:t>
            </a:r>
            <a:r>
              <a:rPr sz="1700" spc="-6" dirty="0">
                <a:solidFill>
                  <a:srgbClr val="FFFFFF"/>
                </a:solidFill>
                <a:cs typeface="Calibri"/>
              </a:rPr>
              <a:t>I’ll help </a:t>
            </a:r>
            <a:r>
              <a:rPr sz="1700" spc="-6">
                <a:solidFill>
                  <a:srgbClr val="FFFFFF"/>
                </a:solidFill>
                <a:cs typeface="Calibri"/>
              </a:rPr>
              <a:t>you </a:t>
            </a:r>
            <a:r>
              <a:rPr sz="1700" spc="-6" smtClean="0">
                <a:solidFill>
                  <a:srgbClr val="FFFFFF"/>
                </a:solidFill>
                <a:cs typeface="Calibri"/>
              </a:rPr>
              <a:t>finish</a:t>
            </a:r>
            <a:r>
              <a:rPr lang="en-US" sz="1700" spc="-6" dirty="0" smtClean="0">
                <a:solidFill>
                  <a:srgbClr val="FFFFFF"/>
                </a:solidFill>
                <a:cs typeface="Calibri"/>
              </a:rPr>
              <a:t> </a:t>
            </a:r>
            <a:r>
              <a:rPr sz="1700" spc="-6" smtClean="0">
                <a:solidFill>
                  <a:srgbClr val="FFFFFF"/>
                </a:solidFill>
                <a:cs typeface="Calibri"/>
              </a:rPr>
              <a:t>the </a:t>
            </a:r>
            <a:r>
              <a:rPr sz="1700" spc="-6" dirty="0">
                <a:solidFill>
                  <a:srgbClr val="FFFFFF"/>
                </a:solidFill>
                <a:cs typeface="Calibri"/>
              </a:rPr>
              <a:t>decorations </a:t>
            </a:r>
            <a:r>
              <a:rPr sz="1700" spc="-12" dirty="0">
                <a:solidFill>
                  <a:srgbClr val="FFFFFF"/>
                </a:solidFill>
                <a:cs typeface="Calibri"/>
              </a:rPr>
              <a:t>before </a:t>
            </a:r>
            <a:r>
              <a:rPr sz="1700" spc="-6" dirty="0">
                <a:solidFill>
                  <a:srgbClr val="FFFFFF"/>
                </a:solidFill>
                <a:cs typeface="Calibri"/>
              </a:rPr>
              <a:t>evening. The </a:t>
            </a:r>
            <a:r>
              <a:rPr sz="1700" dirty="0">
                <a:solidFill>
                  <a:srgbClr val="FFFFFF"/>
                </a:solidFill>
                <a:cs typeface="Calibri"/>
              </a:rPr>
              <a:t>kids </a:t>
            </a:r>
            <a:r>
              <a:rPr sz="1700">
                <a:solidFill>
                  <a:srgbClr val="FFFFFF"/>
                </a:solidFill>
                <a:cs typeface="Calibri"/>
              </a:rPr>
              <a:t>will </a:t>
            </a:r>
            <a:r>
              <a:rPr sz="1700" spc="-6" smtClean="0">
                <a:solidFill>
                  <a:srgbClr val="FFFFFF"/>
                </a:solidFill>
                <a:cs typeface="Calibri"/>
              </a:rPr>
              <a:t>be</a:t>
            </a:r>
            <a:r>
              <a:rPr lang="en-US" sz="1700" spc="-6" dirty="0" smtClean="0">
                <a:solidFill>
                  <a:srgbClr val="FFFFFF"/>
                </a:solidFill>
                <a:cs typeface="Calibri"/>
              </a:rPr>
              <a:t> </a:t>
            </a:r>
            <a:r>
              <a:rPr sz="1700" spc="-6" smtClean="0">
                <a:solidFill>
                  <a:srgbClr val="FFFFFF"/>
                </a:solidFill>
                <a:cs typeface="Calibri"/>
              </a:rPr>
              <a:t>delighted </a:t>
            </a:r>
            <a:r>
              <a:rPr sz="1700" spc="-12" dirty="0">
                <a:solidFill>
                  <a:srgbClr val="FFFFFF"/>
                </a:solidFill>
                <a:cs typeface="Calibri"/>
              </a:rPr>
              <a:t>to </a:t>
            </a:r>
            <a:r>
              <a:rPr sz="1700" dirty="0">
                <a:solidFill>
                  <a:srgbClr val="FFFFFF"/>
                </a:solidFill>
                <a:cs typeface="Calibri"/>
              </a:rPr>
              <a:t>see it when </a:t>
            </a:r>
            <a:r>
              <a:rPr sz="1700" spc="-12" dirty="0">
                <a:solidFill>
                  <a:srgbClr val="FFFFFF"/>
                </a:solidFill>
                <a:cs typeface="Calibri"/>
              </a:rPr>
              <a:t>they’re </a:t>
            </a:r>
            <a:r>
              <a:rPr sz="1700" spc="-6" dirty="0">
                <a:solidFill>
                  <a:srgbClr val="FFFFFF"/>
                </a:solidFill>
                <a:cs typeface="Calibri"/>
              </a:rPr>
              <a:t>back</a:t>
            </a:r>
            <a:r>
              <a:rPr sz="1700" spc="56" dirty="0">
                <a:solidFill>
                  <a:srgbClr val="FFFFFF"/>
                </a:solidFill>
                <a:cs typeface="Calibri"/>
              </a:rPr>
              <a:t> </a:t>
            </a:r>
            <a:r>
              <a:rPr sz="1700" spc="-6" dirty="0">
                <a:solidFill>
                  <a:srgbClr val="FFFFFF"/>
                </a:solidFill>
                <a:cs typeface="Calibri"/>
              </a:rPr>
              <a:t>home!</a:t>
            </a:r>
            <a:endParaRPr sz="1700" dirty="0">
              <a:cs typeface="Calibri"/>
            </a:endParaRPr>
          </a:p>
        </p:txBody>
      </p:sp>
      <p:sp>
        <p:nvSpPr>
          <p:cNvPr id="13" name="object 10"/>
          <p:cNvSpPr/>
          <p:nvPr/>
        </p:nvSpPr>
        <p:spPr>
          <a:xfrm>
            <a:off x="8097444" y="1898903"/>
            <a:ext cx="2324003" cy="4943856"/>
          </a:xfrm>
          <a:prstGeom prst="rect">
            <a:avLst/>
          </a:prstGeom>
          <a:blipFill>
            <a:blip r:embed="rId3" cstate="print"/>
            <a:stretch>
              <a:fillRect/>
            </a:stretch>
          </a:blipFill>
        </p:spPr>
        <p:txBody>
          <a:bodyPr wrap="square" lIns="0" tIns="0" rIns="0" bIns="0" rtlCol="0"/>
          <a:lstStyle/>
          <a:p>
            <a:endParaRPr dirty="0"/>
          </a:p>
        </p:txBody>
      </p:sp>
      <p:sp>
        <p:nvSpPr>
          <p:cNvPr id="14" name="object 11"/>
          <p:cNvSpPr/>
          <p:nvPr/>
        </p:nvSpPr>
        <p:spPr>
          <a:xfrm>
            <a:off x="1615019" y="1836418"/>
            <a:ext cx="2273216" cy="5021578"/>
          </a:xfrm>
          <a:prstGeom prst="rect">
            <a:avLst/>
          </a:prstGeom>
          <a:blipFill>
            <a:blip r:embed="rId4" cstate="print"/>
            <a:stretch>
              <a:fillRect/>
            </a:stretch>
          </a:blipFill>
        </p:spPr>
        <p:txBody>
          <a:bodyPr wrap="square" lIns="0" tIns="0" rIns="0" bIns="0" rtlCol="0"/>
          <a:lstStyle/>
          <a:p>
            <a:endParaRPr dirty="0"/>
          </a:p>
        </p:txBody>
      </p:sp>
      <p:sp>
        <p:nvSpPr>
          <p:cNvPr id="16" name="Title 1"/>
          <p:cNvSpPr>
            <a:spLocks noGrp="1"/>
          </p:cNvSpPr>
          <p:nvPr>
            <p:ph type="title"/>
          </p:nvPr>
        </p:nvSpPr>
        <p:spPr>
          <a:xfrm>
            <a:off x="349530" y="921641"/>
            <a:ext cx="9542520" cy="369812"/>
          </a:xfrm>
        </p:spPr>
        <p:txBody>
          <a:bodyPr/>
          <a:lstStyle/>
          <a:p>
            <a:r>
              <a:rPr lang="en-US" spc="-6" dirty="0" smtClean="0">
                <a:latin typeface="+mj-lt"/>
                <a:cs typeface="Calibri"/>
              </a:rPr>
              <a:t>TOM’S STORY</a:t>
            </a:r>
            <a:r>
              <a:rPr lang="en-US" spc="-6" dirty="0" smtClean="0">
                <a:latin typeface="+mj-lt"/>
              </a:rPr>
              <a:t>: </a:t>
            </a:r>
            <a:r>
              <a:rPr lang="en-US" spc="-12" dirty="0" smtClean="0">
                <a:latin typeface="+mj-lt"/>
              </a:rPr>
              <a:t>SETTING </a:t>
            </a:r>
            <a:r>
              <a:rPr lang="en-US" spc="-6" dirty="0" smtClean="0">
                <a:latin typeface="+mj-lt"/>
              </a:rPr>
              <a:t>UP THE </a:t>
            </a:r>
            <a:r>
              <a:rPr lang="en-US" spc="-12" dirty="0" smtClean="0">
                <a:latin typeface="+mj-lt"/>
              </a:rPr>
              <a:t>CHRISTMAS TREE </a:t>
            </a:r>
            <a:r>
              <a:rPr lang="en-US" spc="-6" dirty="0" smtClean="0">
                <a:latin typeface="+mj-lt"/>
              </a:rPr>
              <a:t>(4</a:t>
            </a:r>
            <a:r>
              <a:rPr lang="en-US" spc="231" dirty="0" smtClean="0">
                <a:latin typeface="+mj-lt"/>
              </a:rPr>
              <a:t> </a:t>
            </a:r>
            <a:r>
              <a:rPr lang="en-US" spc="-12" dirty="0" smtClean="0">
                <a:latin typeface="+mj-lt"/>
              </a:rPr>
              <a:t>OF 6)</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11"/>
          <p:cNvSpPr txBox="1"/>
          <p:nvPr/>
        </p:nvSpPr>
        <p:spPr>
          <a:xfrm>
            <a:off x="1929897"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721984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47" name="object 15"/>
          <p:cNvSpPr txBox="1"/>
          <p:nvPr/>
        </p:nvSpPr>
        <p:spPr>
          <a:xfrm>
            <a:off x="5155875"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11" name="object 8"/>
          <p:cNvSpPr/>
          <p:nvPr/>
        </p:nvSpPr>
        <p:spPr>
          <a:xfrm>
            <a:off x="1615019" y="1839466"/>
            <a:ext cx="2273216" cy="5018530"/>
          </a:xfrm>
          <a:prstGeom prst="rect">
            <a:avLst/>
          </a:prstGeom>
          <a:blipFill>
            <a:blip r:embed="rId3" cstate="print"/>
            <a:stretch>
              <a:fillRect/>
            </a:stretch>
          </a:blipFill>
        </p:spPr>
        <p:txBody>
          <a:bodyPr wrap="square" lIns="0" tIns="0" rIns="0" bIns="0" rtlCol="0"/>
          <a:lstStyle/>
          <a:p>
            <a:endParaRPr dirty="0"/>
          </a:p>
        </p:txBody>
      </p:sp>
      <p:sp>
        <p:nvSpPr>
          <p:cNvPr id="12" name="object 9"/>
          <p:cNvSpPr/>
          <p:nvPr/>
        </p:nvSpPr>
        <p:spPr>
          <a:xfrm>
            <a:off x="8255897" y="1909572"/>
            <a:ext cx="2007093" cy="4948424"/>
          </a:xfrm>
          <a:prstGeom prst="rect">
            <a:avLst/>
          </a:prstGeom>
          <a:blipFill>
            <a:blip r:embed="rId4" cstate="print"/>
            <a:stretch>
              <a:fillRect/>
            </a:stretch>
          </a:blipFill>
        </p:spPr>
        <p:txBody>
          <a:bodyPr wrap="square" lIns="0" tIns="0" rIns="0" bIns="0" rtlCol="0"/>
          <a:lstStyle/>
          <a:p>
            <a:endParaRPr dirty="0"/>
          </a:p>
        </p:txBody>
      </p:sp>
      <p:sp>
        <p:nvSpPr>
          <p:cNvPr id="13" name="object 10"/>
          <p:cNvSpPr/>
          <p:nvPr/>
        </p:nvSpPr>
        <p:spPr>
          <a:xfrm>
            <a:off x="3557104" y="1447800"/>
            <a:ext cx="3087836" cy="1143000"/>
          </a:xfrm>
          <a:custGeom>
            <a:avLst/>
            <a:gdLst/>
            <a:ahLst/>
            <a:cxnLst/>
            <a:rect l="l" t="t" r="r" b="b"/>
            <a:pathLst>
              <a:path w="2316479" h="1143000">
                <a:moveTo>
                  <a:pt x="965200" y="693420"/>
                </a:moveTo>
                <a:lnTo>
                  <a:pt x="386080" y="693420"/>
                </a:lnTo>
                <a:lnTo>
                  <a:pt x="80009" y="1142619"/>
                </a:lnTo>
                <a:lnTo>
                  <a:pt x="965200" y="693420"/>
                </a:lnTo>
                <a:close/>
              </a:path>
              <a:path w="2316479" h="1143000">
                <a:moveTo>
                  <a:pt x="2200910" y="0"/>
                </a:moveTo>
                <a:lnTo>
                  <a:pt x="115569" y="0"/>
                </a:lnTo>
                <a:lnTo>
                  <a:pt x="70562" y="9074"/>
                </a:lnTo>
                <a:lnTo>
                  <a:pt x="33829" y="33829"/>
                </a:lnTo>
                <a:lnTo>
                  <a:pt x="9074" y="70562"/>
                </a:lnTo>
                <a:lnTo>
                  <a:pt x="0" y="115570"/>
                </a:lnTo>
                <a:lnTo>
                  <a:pt x="0" y="577850"/>
                </a:lnTo>
                <a:lnTo>
                  <a:pt x="9074" y="622857"/>
                </a:lnTo>
                <a:lnTo>
                  <a:pt x="33829" y="659590"/>
                </a:lnTo>
                <a:lnTo>
                  <a:pt x="70562" y="684345"/>
                </a:lnTo>
                <a:lnTo>
                  <a:pt x="115569" y="693420"/>
                </a:lnTo>
                <a:lnTo>
                  <a:pt x="2200910" y="693420"/>
                </a:lnTo>
                <a:lnTo>
                  <a:pt x="2245917" y="684345"/>
                </a:lnTo>
                <a:lnTo>
                  <a:pt x="2282650" y="659590"/>
                </a:lnTo>
                <a:lnTo>
                  <a:pt x="2307405" y="622857"/>
                </a:lnTo>
                <a:lnTo>
                  <a:pt x="2316479" y="577850"/>
                </a:lnTo>
                <a:lnTo>
                  <a:pt x="2316479" y="115570"/>
                </a:lnTo>
                <a:lnTo>
                  <a:pt x="2307405" y="70562"/>
                </a:lnTo>
                <a:lnTo>
                  <a:pt x="2282650" y="33829"/>
                </a:lnTo>
                <a:lnTo>
                  <a:pt x="2245917" y="9074"/>
                </a:lnTo>
                <a:lnTo>
                  <a:pt x="2200910" y="0"/>
                </a:lnTo>
                <a:close/>
              </a:path>
            </a:pathLst>
          </a:custGeom>
          <a:solidFill>
            <a:srgbClr val="EF4E37"/>
          </a:solidFill>
        </p:spPr>
        <p:txBody>
          <a:bodyPr wrap="square" lIns="0" tIns="0" rIns="0" bIns="0" rtlCol="0"/>
          <a:lstStyle/>
          <a:p>
            <a:endParaRPr dirty="0"/>
          </a:p>
        </p:txBody>
      </p:sp>
      <p:sp>
        <p:nvSpPr>
          <p:cNvPr id="14" name="object 11"/>
          <p:cNvSpPr txBox="1"/>
          <p:nvPr/>
        </p:nvSpPr>
        <p:spPr>
          <a:xfrm>
            <a:off x="3646660" y="1676908"/>
            <a:ext cx="2223614" cy="261610"/>
          </a:xfrm>
          <a:prstGeom prst="rect">
            <a:avLst/>
          </a:prstGeom>
        </p:spPr>
        <p:txBody>
          <a:bodyPr vert="horz" wrap="square" lIns="0" tIns="0" rIns="0" bIns="0" rtlCol="0">
            <a:spAutoFit/>
          </a:bodyPr>
          <a:lstStyle/>
          <a:p>
            <a:pPr marL="15842"/>
            <a:r>
              <a:rPr sz="1700" spc="-6" dirty="0">
                <a:solidFill>
                  <a:srgbClr val="FFFFFF"/>
                </a:solidFill>
                <a:cs typeface="Calibri"/>
              </a:rPr>
              <a:t>Ok! Sounds </a:t>
            </a:r>
            <a:r>
              <a:rPr sz="1700" spc="-19" dirty="0">
                <a:solidFill>
                  <a:srgbClr val="FFFFFF"/>
                </a:solidFill>
                <a:cs typeface="Calibri"/>
              </a:rPr>
              <a:t>like </a:t>
            </a:r>
            <a:r>
              <a:rPr sz="1700" dirty="0">
                <a:solidFill>
                  <a:srgbClr val="FFFFFF"/>
                </a:solidFill>
                <a:cs typeface="Calibri"/>
              </a:rPr>
              <a:t>a</a:t>
            </a:r>
            <a:r>
              <a:rPr sz="1700" spc="-56" dirty="0">
                <a:solidFill>
                  <a:srgbClr val="FFFFFF"/>
                </a:solidFill>
                <a:cs typeface="Calibri"/>
              </a:rPr>
              <a:t> </a:t>
            </a:r>
            <a:r>
              <a:rPr sz="1700" spc="-6" dirty="0">
                <a:solidFill>
                  <a:srgbClr val="FFFFFF"/>
                </a:solidFill>
                <a:cs typeface="Calibri"/>
              </a:rPr>
              <a:t>plan!</a:t>
            </a:r>
            <a:endParaRPr sz="1700" dirty="0">
              <a:cs typeface="Calibri"/>
            </a:endParaRPr>
          </a:p>
        </p:txBody>
      </p:sp>
      <p:sp>
        <p:nvSpPr>
          <p:cNvPr id="16" name="Title 1"/>
          <p:cNvSpPr>
            <a:spLocks noGrp="1"/>
          </p:cNvSpPr>
          <p:nvPr>
            <p:ph type="title"/>
          </p:nvPr>
        </p:nvSpPr>
        <p:spPr>
          <a:xfrm>
            <a:off x="349530" y="921641"/>
            <a:ext cx="9542520" cy="369812"/>
          </a:xfrm>
        </p:spPr>
        <p:txBody>
          <a:bodyPr/>
          <a:lstStyle/>
          <a:p>
            <a:r>
              <a:rPr lang="en-US" spc="-6" dirty="0" smtClean="0">
                <a:latin typeface="+mj-lt"/>
                <a:cs typeface="Calibri"/>
              </a:rPr>
              <a:t>TOM’S STORY</a:t>
            </a:r>
            <a:r>
              <a:rPr lang="en-US" spc="-6" dirty="0" smtClean="0">
                <a:latin typeface="+mj-lt"/>
              </a:rPr>
              <a:t>: </a:t>
            </a:r>
            <a:r>
              <a:rPr lang="en-US" spc="-12" dirty="0" smtClean="0">
                <a:latin typeface="+mj-lt"/>
              </a:rPr>
              <a:t>SETTING </a:t>
            </a:r>
            <a:r>
              <a:rPr lang="en-US" spc="-6" dirty="0" smtClean="0">
                <a:latin typeface="+mj-lt"/>
              </a:rPr>
              <a:t>UP THE </a:t>
            </a:r>
            <a:r>
              <a:rPr lang="en-US" spc="-12" dirty="0" smtClean="0">
                <a:latin typeface="+mj-lt"/>
              </a:rPr>
              <a:t>CHRISTMAS TREE </a:t>
            </a:r>
            <a:r>
              <a:rPr lang="en-US" spc="-6" dirty="0" smtClean="0">
                <a:latin typeface="+mj-lt"/>
              </a:rPr>
              <a:t>(5</a:t>
            </a:r>
            <a:r>
              <a:rPr lang="en-US" spc="231" dirty="0" smtClean="0">
                <a:latin typeface="+mj-lt"/>
              </a:rPr>
              <a:t> </a:t>
            </a:r>
            <a:r>
              <a:rPr lang="en-US" spc="-12" dirty="0" smtClean="0">
                <a:latin typeface="+mj-lt"/>
              </a:rPr>
              <a:t>OF 6)</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11"/>
          <p:cNvSpPr txBox="1"/>
          <p:nvPr/>
        </p:nvSpPr>
        <p:spPr>
          <a:xfrm>
            <a:off x="1929897"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721984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47" name="object 15"/>
          <p:cNvSpPr txBox="1"/>
          <p:nvPr/>
        </p:nvSpPr>
        <p:spPr>
          <a:xfrm>
            <a:off x="5155875"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12" name="object 11"/>
          <p:cNvSpPr/>
          <p:nvPr/>
        </p:nvSpPr>
        <p:spPr>
          <a:xfrm>
            <a:off x="9025828" y="1272159"/>
            <a:ext cx="3162999" cy="4773168"/>
          </a:xfrm>
          <a:prstGeom prst="rect">
            <a:avLst/>
          </a:prstGeom>
          <a:blipFill>
            <a:blip r:embed="rId3" cstate="print"/>
            <a:stretch>
              <a:fillRect/>
            </a:stretch>
          </a:blipFill>
        </p:spPr>
        <p:txBody>
          <a:bodyPr wrap="square" lIns="0" tIns="0" rIns="0" bIns="0" rtlCol="0"/>
          <a:lstStyle/>
          <a:p>
            <a:endParaRPr dirty="0"/>
          </a:p>
        </p:txBody>
      </p:sp>
      <p:sp>
        <p:nvSpPr>
          <p:cNvPr id="13" name="Content Placeholder 12"/>
          <p:cNvSpPr>
            <a:spLocks noGrp="1"/>
          </p:cNvSpPr>
          <p:nvPr>
            <p:ph sz="half" idx="1"/>
          </p:nvPr>
        </p:nvSpPr>
        <p:spPr>
          <a:xfrm>
            <a:off x="528216" y="1742500"/>
            <a:ext cx="8385596" cy="4572241"/>
          </a:xfrm>
        </p:spPr>
        <p:txBody>
          <a:bodyPr/>
          <a:lstStyle/>
          <a:p>
            <a:pPr marL="0" indent="0">
              <a:spcBef>
                <a:spcPts val="1800"/>
              </a:spcBef>
              <a:buNone/>
            </a:pPr>
            <a:r>
              <a:rPr lang="en-US" sz="2200" dirty="0" smtClean="0"/>
              <a:t>By evening, Tom has assembled the tree, and is almost done putting up the star and the lights when his wife and kids walk in.</a:t>
            </a:r>
          </a:p>
          <a:p>
            <a:pPr marL="0" indent="0">
              <a:spcBef>
                <a:spcPts val="1800"/>
              </a:spcBef>
              <a:buNone/>
            </a:pPr>
            <a:r>
              <a:rPr lang="en-US" sz="2200" dirty="0" smtClean="0"/>
              <a:t>They are happy to see the tree, but Pam says “I really wanted to see a golden star and not a silver star”.</a:t>
            </a:r>
          </a:p>
          <a:p>
            <a:pPr marL="0" indent="0">
              <a:spcBef>
                <a:spcPts val="1800"/>
              </a:spcBef>
              <a:buNone/>
            </a:pPr>
            <a:r>
              <a:rPr lang="en-US" sz="2200" dirty="0" smtClean="0"/>
              <a:t>Tom then switches on the lights but they are not working. Since the lights are already on the tree, he gets a ladder and checks them one by one to make sure they are ok.</a:t>
            </a:r>
          </a:p>
          <a:p>
            <a:pPr marL="0" indent="0">
              <a:spcBef>
                <a:spcPts val="1800"/>
              </a:spcBef>
              <a:buNone/>
            </a:pPr>
            <a:r>
              <a:rPr lang="en-US" sz="2200" dirty="0" smtClean="0"/>
              <a:t>He then finally has to remove the extension cord to check it, and he realizes there is a problem with the extension cord.</a:t>
            </a:r>
          </a:p>
          <a:p>
            <a:pPr marL="0" indent="0">
              <a:spcBef>
                <a:spcPts val="1800"/>
              </a:spcBef>
              <a:buNone/>
            </a:pPr>
            <a:r>
              <a:rPr lang="en-US" sz="2200" dirty="0" smtClean="0"/>
              <a:t>Pam tries to place a gift near the base of the tree when she notices a crack on the stand at the base of the tree that is holding it up. No sooner than she points it out that</a:t>
            </a:r>
          </a:p>
          <a:p>
            <a:pPr marL="0" indent="0">
              <a:spcBef>
                <a:spcPts val="1800"/>
              </a:spcBef>
              <a:buNone/>
            </a:pPr>
            <a:endParaRPr lang="en-US" sz="2200" dirty="0"/>
          </a:p>
        </p:txBody>
      </p:sp>
      <p:sp>
        <p:nvSpPr>
          <p:cNvPr id="10" name="Title 1"/>
          <p:cNvSpPr>
            <a:spLocks noGrp="1"/>
          </p:cNvSpPr>
          <p:nvPr>
            <p:ph type="title"/>
          </p:nvPr>
        </p:nvSpPr>
        <p:spPr/>
        <p:txBody>
          <a:bodyPr/>
          <a:lstStyle/>
          <a:p>
            <a:r>
              <a:rPr lang="en-US" spc="-6" dirty="0" smtClean="0">
                <a:latin typeface="+mj-lt"/>
                <a:cs typeface="Calibri"/>
              </a:rPr>
              <a:t>TOM’S STORY</a:t>
            </a:r>
            <a:r>
              <a:rPr lang="en-US" spc="-6" dirty="0" smtClean="0">
                <a:latin typeface="+mj-lt"/>
              </a:rPr>
              <a:t>: </a:t>
            </a:r>
            <a:r>
              <a:rPr lang="en-US" spc="-12" dirty="0" smtClean="0">
                <a:latin typeface="+mj-lt"/>
              </a:rPr>
              <a:t>SETTING </a:t>
            </a:r>
            <a:r>
              <a:rPr lang="en-US" spc="-6" dirty="0" smtClean="0">
                <a:latin typeface="+mj-lt"/>
              </a:rPr>
              <a:t>UP THE </a:t>
            </a:r>
            <a:r>
              <a:rPr lang="en-US" spc="-12" dirty="0" smtClean="0">
                <a:latin typeface="+mj-lt"/>
              </a:rPr>
              <a:t>CHRISTMAS TREE </a:t>
            </a:r>
            <a:r>
              <a:rPr lang="en-US" spc="-6" dirty="0" smtClean="0">
                <a:latin typeface="+mj-lt"/>
              </a:rPr>
              <a:t>(6</a:t>
            </a:r>
            <a:r>
              <a:rPr lang="en-US" spc="231" dirty="0" smtClean="0">
                <a:latin typeface="+mj-lt"/>
              </a:rPr>
              <a:t> </a:t>
            </a:r>
            <a:r>
              <a:rPr lang="en-US" spc="-12" dirty="0" smtClean="0">
                <a:latin typeface="+mj-lt"/>
              </a:rPr>
              <a:t>OF 6)</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LEARNING'S FROM TOM’S STORY</a:t>
            </a:r>
            <a:endParaRPr lang="en-US" dirty="0"/>
          </a:p>
        </p:txBody>
      </p:sp>
      <p:sp>
        <p:nvSpPr>
          <p:cNvPr id="40" name="object 11"/>
          <p:cNvSpPr txBox="1"/>
          <p:nvPr/>
        </p:nvSpPr>
        <p:spPr>
          <a:xfrm>
            <a:off x="1929897"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721984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47" name="object 15"/>
          <p:cNvSpPr txBox="1"/>
          <p:nvPr/>
        </p:nvSpPr>
        <p:spPr>
          <a:xfrm>
            <a:off x="5155875"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8" name="Content Placeholder 7"/>
          <p:cNvSpPr>
            <a:spLocks noGrp="1"/>
          </p:cNvSpPr>
          <p:nvPr>
            <p:ph sz="half" idx="1"/>
          </p:nvPr>
        </p:nvSpPr>
        <p:spPr/>
        <p:txBody>
          <a:bodyPr/>
          <a:lstStyle/>
          <a:p>
            <a:r>
              <a:rPr lang="en-US" dirty="0" smtClean="0"/>
              <a:t>Early checking of the parts of the fake tree and the extension cord would have saved a lot of time and effort.</a:t>
            </a:r>
          </a:p>
          <a:p>
            <a:endParaRPr lang="en-US" dirty="0" smtClean="0"/>
          </a:p>
          <a:p>
            <a:r>
              <a:rPr lang="en-US" dirty="0" smtClean="0"/>
              <a:t>Checking the items right at the store would have saved even more time and effort.</a:t>
            </a:r>
          </a:p>
          <a:p>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528216" y="1742500"/>
            <a:ext cx="11281196" cy="4572241"/>
          </a:xfrm>
        </p:spPr>
        <p:txBody>
          <a:bodyPr/>
          <a:lstStyle/>
          <a:p>
            <a:pPr>
              <a:spcBef>
                <a:spcPts val="1200"/>
              </a:spcBef>
            </a:pPr>
            <a:r>
              <a:rPr lang="en-US" dirty="0" smtClean="0"/>
              <a:t>The assembling of the Christmas tree is similar to a software project.</a:t>
            </a:r>
          </a:p>
          <a:p>
            <a:pPr>
              <a:spcBef>
                <a:spcPts val="1200"/>
              </a:spcBef>
            </a:pPr>
            <a:r>
              <a:rPr lang="en-US" dirty="0" smtClean="0"/>
              <a:t>Reviews are required to ensure that IBM’s understanding matches with the client’s specifications.</a:t>
            </a:r>
          </a:p>
          <a:p>
            <a:pPr>
              <a:spcBef>
                <a:spcPts val="1200"/>
              </a:spcBef>
            </a:pPr>
            <a:r>
              <a:rPr lang="en-US" dirty="0" smtClean="0"/>
              <a:t>The code is developed inline with the design which, in turn, is produced inline with the requirements gathered.</a:t>
            </a:r>
          </a:p>
          <a:p>
            <a:pPr>
              <a:spcBef>
                <a:spcPts val="1200"/>
              </a:spcBef>
            </a:pPr>
            <a:r>
              <a:rPr lang="en-US" dirty="0" smtClean="0"/>
              <a:t>If the requirements are gathered wrong, the defect is passed on to the design, and if there is an error in the design, it is also reflected in the code.</a:t>
            </a:r>
          </a:p>
          <a:p>
            <a:pPr>
              <a:spcBef>
                <a:spcPts val="1200"/>
              </a:spcBef>
            </a:pPr>
            <a:r>
              <a:rPr lang="en-US" dirty="0" smtClean="0"/>
              <a:t>In fact, defective parts, when assembled, do not function as a whole and a great deal of effort is wasted on detecting the source of the defect.</a:t>
            </a:r>
          </a:p>
          <a:p>
            <a:pPr>
              <a:spcBef>
                <a:spcPts val="1200"/>
              </a:spcBef>
            </a:pPr>
            <a:r>
              <a:rPr lang="en-US" dirty="0" smtClean="0"/>
              <a:t>Thus, we see the importance of reviews.</a:t>
            </a:r>
          </a:p>
          <a:p>
            <a:pPr>
              <a:spcBef>
                <a:spcPts val="1200"/>
              </a:spcBef>
            </a:pPr>
            <a:endParaRPr lang="en-US" dirty="0"/>
          </a:p>
        </p:txBody>
      </p:sp>
      <p:sp>
        <p:nvSpPr>
          <p:cNvPr id="2" name="Title 1"/>
          <p:cNvSpPr>
            <a:spLocks noGrp="1"/>
          </p:cNvSpPr>
          <p:nvPr>
            <p:ph type="title"/>
          </p:nvPr>
        </p:nvSpPr>
        <p:spPr/>
        <p:txBody>
          <a:bodyPr/>
          <a:lstStyle/>
          <a:p>
            <a:r>
              <a:rPr lang="en-US" spc="-12" dirty="0" smtClean="0">
                <a:latin typeface="+mj-lt"/>
              </a:rPr>
              <a:t>TRANSLATING </a:t>
            </a:r>
            <a:r>
              <a:rPr lang="en-US" spc="-6" dirty="0" smtClean="0">
                <a:latin typeface="+mj-lt"/>
              </a:rPr>
              <a:t>THE REAL WORLD </a:t>
            </a:r>
            <a:r>
              <a:rPr lang="en-US" spc="-12" dirty="0" smtClean="0">
                <a:latin typeface="+mj-lt"/>
              </a:rPr>
              <a:t>SCENARIO INTO</a:t>
            </a:r>
            <a:r>
              <a:rPr lang="en-US" spc="168" dirty="0" smtClean="0">
                <a:latin typeface="+mj-lt"/>
              </a:rPr>
              <a:t> </a:t>
            </a:r>
            <a:r>
              <a:rPr lang="en-US" spc="-6" dirty="0" smtClean="0">
                <a:latin typeface="+mj-lt"/>
                <a:cs typeface="Calibri"/>
              </a:rPr>
              <a:t>PROJECT</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528216" y="1742500"/>
            <a:ext cx="6023396" cy="4572241"/>
          </a:xfrm>
        </p:spPr>
        <p:txBody>
          <a:bodyPr/>
          <a:lstStyle/>
          <a:p>
            <a:r>
              <a:rPr lang="en-US" b="1" dirty="0" smtClean="0"/>
              <a:t>Lack of proper inspection </a:t>
            </a:r>
            <a:r>
              <a:rPr lang="en-US" dirty="0" smtClean="0"/>
              <a:t>caused a major mishap at Delhi Metro rail site. The committee found out that there was a deficiency in the design of the cantilever arm and that the concrete did not have adequate strength due to lack of its adequate curing.</a:t>
            </a:r>
          </a:p>
          <a:p>
            <a:pPr>
              <a:buNone/>
            </a:pPr>
            <a:endParaRPr lang="en-US" dirty="0" smtClean="0"/>
          </a:p>
          <a:p>
            <a:r>
              <a:rPr lang="en-US" dirty="0" smtClean="0"/>
              <a:t>Six persons were killed when an under- construction over-bridge of Delhi Metro collapsed in Zamarudpur area of South Delhi.</a:t>
            </a:r>
          </a:p>
        </p:txBody>
      </p:sp>
      <p:sp>
        <p:nvSpPr>
          <p:cNvPr id="2" name="Title 1"/>
          <p:cNvSpPr>
            <a:spLocks noGrp="1"/>
          </p:cNvSpPr>
          <p:nvPr>
            <p:ph type="title"/>
          </p:nvPr>
        </p:nvSpPr>
        <p:spPr/>
        <p:txBody>
          <a:bodyPr/>
          <a:lstStyle/>
          <a:p>
            <a:r>
              <a:rPr lang="en-US" spc="-12" dirty="0" smtClean="0">
                <a:latin typeface="+mj-lt"/>
              </a:rPr>
              <a:t>THE </a:t>
            </a:r>
            <a:r>
              <a:rPr lang="en-US" spc="-12" dirty="0" smtClean="0">
                <a:latin typeface="+mj-lt"/>
                <a:cs typeface="Calibri"/>
              </a:rPr>
              <a:t>DELHI METRO</a:t>
            </a:r>
            <a:r>
              <a:rPr lang="en-US" spc="37" dirty="0" smtClean="0">
                <a:latin typeface="+mj-lt"/>
                <a:cs typeface="Calibri"/>
              </a:rPr>
              <a:t> </a:t>
            </a:r>
            <a:r>
              <a:rPr lang="en-US" spc="-6" dirty="0" smtClean="0">
                <a:latin typeface="+mj-lt"/>
                <a:cs typeface="Calibri"/>
              </a:rPr>
              <a:t>MISHAP</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
        <p:nvSpPr>
          <p:cNvPr id="42" name="object 19"/>
          <p:cNvSpPr txBox="1"/>
          <p:nvPr/>
        </p:nvSpPr>
        <p:spPr>
          <a:xfrm>
            <a:off x="721984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12" name="object 10"/>
          <p:cNvSpPr/>
          <p:nvPr/>
        </p:nvSpPr>
        <p:spPr>
          <a:xfrm>
            <a:off x="7302653" y="1752600"/>
            <a:ext cx="4735359" cy="3755136"/>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sz="half" idx="1"/>
          </p:nvPr>
        </p:nvSpPr>
        <p:spPr/>
        <p:txBody>
          <a:bodyPr/>
          <a:lstStyle/>
          <a:p>
            <a:pPr>
              <a:spcBef>
                <a:spcPts val="1200"/>
              </a:spcBef>
              <a:buNone/>
            </a:pPr>
            <a:r>
              <a:rPr lang="en-US" dirty="0" smtClean="0"/>
              <a:t>Contributing factors to this incident:</a:t>
            </a:r>
          </a:p>
          <a:p>
            <a:pPr>
              <a:spcBef>
                <a:spcPts val="1200"/>
              </a:spcBef>
            </a:pPr>
            <a:r>
              <a:rPr lang="en-US" dirty="0" smtClean="0"/>
              <a:t>Lack of supervision</a:t>
            </a:r>
          </a:p>
          <a:p>
            <a:pPr>
              <a:spcBef>
                <a:spcPts val="1200"/>
              </a:spcBef>
            </a:pPr>
            <a:r>
              <a:rPr lang="en-US" dirty="0" smtClean="0"/>
              <a:t>Compromising on the quality</a:t>
            </a:r>
          </a:p>
          <a:p>
            <a:pPr>
              <a:spcBef>
                <a:spcPts val="1200"/>
              </a:spcBef>
            </a:pPr>
            <a:r>
              <a:rPr lang="en-US" dirty="0" smtClean="0"/>
              <a:t>Bypassing the inspection process</a:t>
            </a:r>
          </a:p>
          <a:p>
            <a:pPr>
              <a:spcBef>
                <a:spcPts val="1200"/>
              </a:spcBef>
            </a:pPr>
            <a:endParaRPr lang="en-US" dirty="0"/>
          </a:p>
        </p:txBody>
      </p:sp>
      <p:sp>
        <p:nvSpPr>
          <p:cNvPr id="16" name="Title 1"/>
          <p:cNvSpPr>
            <a:spLocks noGrp="1"/>
          </p:cNvSpPr>
          <p:nvPr>
            <p:ph type="title"/>
          </p:nvPr>
        </p:nvSpPr>
        <p:spPr/>
        <p:txBody>
          <a:bodyPr/>
          <a:lstStyle/>
          <a:p>
            <a:r>
              <a:rPr lang="en-US" spc="-12" dirty="0" smtClean="0">
                <a:latin typeface="+mj-lt"/>
              </a:rPr>
              <a:t>THE </a:t>
            </a:r>
            <a:r>
              <a:rPr lang="en-US" spc="-12" dirty="0" smtClean="0">
                <a:latin typeface="+mj-lt"/>
                <a:cs typeface="Calibri"/>
              </a:rPr>
              <a:t>DELHI METRO</a:t>
            </a:r>
            <a:r>
              <a:rPr lang="en-US" spc="37" dirty="0" smtClean="0">
                <a:latin typeface="+mj-lt"/>
                <a:cs typeface="Calibri"/>
              </a:rPr>
              <a:t> </a:t>
            </a:r>
            <a:r>
              <a:rPr lang="en-US" spc="-6" dirty="0" smtClean="0">
                <a:latin typeface="+mj-lt"/>
                <a:cs typeface="Calibri"/>
              </a:rPr>
              <a:t>MISHAP</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pic>
        <p:nvPicPr>
          <p:cNvPr id="178178" name="Picture 2" descr="A clipboard with pencil marking on it. A survey, opinion poll, or inspection document - stock photo"/>
          <p:cNvPicPr>
            <a:picLocks noChangeAspect="1" noChangeArrowheads="1"/>
          </p:cNvPicPr>
          <p:nvPr/>
        </p:nvPicPr>
        <p:blipFill>
          <a:blip r:embed="rId3"/>
          <a:srcRect/>
          <a:stretch>
            <a:fillRect/>
          </a:stretch>
        </p:blipFill>
        <p:spPr bwMode="auto">
          <a:xfrm>
            <a:off x="9204727" y="1905000"/>
            <a:ext cx="2984098" cy="2619376"/>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216" y="1742500"/>
            <a:ext cx="11204996" cy="4572241"/>
          </a:xfrm>
        </p:spPr>
        <p:txBody>
          <a:bodyPr/>
          <a:lstStyle/>
          <a:p>
            <a:pPr>
              <a:spcBef>
                <a:spcPts val="1200"/>
              </a:spcBef>
              <a:buNone/>
            </a:pPr>
            <a:r>
              <a:rPr lang="en-US" dirty="0" smtClean="0">
                <a:latin typeface="+mn-lt"/>
              </a:rPr>
              <a:t>The different phases of Software Development Cycle are:</a:t>
            </a:r>
          </a:p>
        </p:txBody>
      </p:sp>
      <p:sp>
        <p:nvSpPr>
          <p:cNvPr id="2" name="Title 1"/>
          <p:cNvSpPr>
            <a:spLocks noGrp="1"/>
          </p:cNvSpPr>
          <p:nvPr>
            <p:ph type="title"/>
          </p:nvPr>
        </p:nvSpPr>
        <p:spPr/>
        <p:txBody>
          <a:bodyPr/>
          <a:lstStyle/>
          <a:p>
            <a:r>
              <a:rPr lang="en-US" dirty="0" smtClean="0">
                <a:latin typeface="+mj-lt"/>
              </a:rPr>
              <a:t>SDLC - VERIFICATION AND VALIDATION MODEL</a:t>
            </a:r>
            <a:br>
              <a:rPr lang="en-US" dirty="0" smtClean="0">
                <a:latin typeface="+mj-lt"/>
              </a:rPr>
            </a:br>
            <a:endParaRPr lang="en-US" dirty="0">
              <a:latin typeface="+mj-lt"/>
            </a:endParaRPr>
          </a:p>
        </p:txBody>
      </p:sp>
      <p:graphicFrame>
        <p:nvGraphicFramePr>
          <p:cNvPr id="5" name="Diagram 4"/>
          <p:cNvGraphicFramePr/>
          <p:nvPr/>
        </p:nvGraphicFramePr>
        <p:xfrm>
          <a:off x="608012" y="2362200"/>
          <a:ext cx="11125199" cy="3775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B5A7894E-B10B-4EC1-83BB-7EE8953BAF9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7B75A25B-6C8A-409A-ACF5-E99F4CA31F09}"/>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6B0F19B0-2F06-49C3-ABAD-B37DD0CBC30A}"/>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468E9383-90BD-432F-A779-24EEC36FC9F4}"/>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0B75C396-DE29-4698-81F8-A9983D6FA9E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DD545A35-0149-462E-B663-037653A6B961}"/>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1AF965D6-DBFE-4925-8840-CB14A3C62FDB}"/>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graphicEl>
                                              <a:dgm id="{680CFBA2-562F-4ED5-9513-5DE8A578FD11}"/>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graphicEl>
                                              <a:dgm id="{43B2ABA7-B2DB-4107-8D7F-967764BD05A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941AA1B6-913D-4278-8418-BCE452DC48C7}"/>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graphicEl>
                                              <a:dgm id="{48FD1CD7-64AA-47AC-B605-41D6FF2B61D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t>MYTHS ABOUT REVIEWS AND</a:t>
            </a:r>
            <a:r>
              <a:rPr lang="en-US" spc="50" dirty="0" smtClean="0"/>
              <a:t> </a:t>
            </a:r>
            <a:r>
              <a:rPr lang="en-US" spc="-6" dirty="0" smtClean="0"/>
              <a:t>INSPECTIONS</a:t>
            </a:r>
            <a:r>
              <a:rPr lang="en-US" dirty="0" smtClean="0">
                <a:solidFill>
                  <a:schemeClr val="tx2">
                    <a:lumMod val="75000"/>
                  </a:schemeClr>
                </a:solidFill>
                <a:latin typeface="Arial" pitchFamily="34" charset="0"/>
                <a:cs typeface="Arial" pitchFamily="34" charset="0"/>
              </a:rPr>
              <a:t/>
            </a:r>
            <a:br>
              <a:rPr lang="en-US" dirty="0" smtClean="0">
                <a:solidFill>
                  <a:schemeClr val="tx2">
                    <a:lumMod val="75000"/>
                  </a:schemeClr>
                </a:solidFill>
                <a:latin typeface="Arial" pitchFamily="34" charset="0"/>
                <a:cs typeface="Arial" pitchFamily="34" charset="0"/>
              </a:rPr>
            </a:br>
            <a:endParaRPr lang="en-US" dirty="0"/>
          </a:p>
        </p:txBody>
      </p:sp>
      <p:sp>
        <p:nvSpPr>
          <p:cNvPr id="25" name="object 7"/>
          <p:cNvSpPr/>
          <p:nvPr/>
        </p:nvSpPr>
        <p:spPr>
          <a:xfrm>
            <a:off x="3148780" y="1828801"/>
            <a:ext cx="8430604" cy="1092835"/>
          </a:xfrm>
          <a:custGeom>
            <a:avLst/>
            <a:gdLst/>
            <a:ahLst/>
            <a:cxnLst/>
            <a:rect l="l" t="t" r="r" b="b"/>
            <a:pathLst>
              <a:path w="7815580" h="1092835">
                <a:moveTo>
                  <a:pt x="0" y="1092708"/>
                </a:moveTo>
                <a:lnTo>
                  <a:pt x="7815072" y="1092708"/>
                </a:lnTo>
                <a:lnTo>
                  <a:pt x="7815072" y="0"/>
                </a:lnTo>
                <a:lnTo>
                  <a:pt x="0" y="0"/>
                </a:lnTo>
                <a:lnTo>
                  <a:pt x="0" y="1092708"/>
                </a:lnTo>
                <a:close/>
              </a:path>
            </a:pathLst>
          </a:custGeom>
          <a:solidFill>
            <a:schemeClr val="bg1"/>
          </a:solidFill>
        </p:spPr>
        <p:txBody>
          <a:bodyPr wrap="square" lIns="0" tIns="0" rIns="0" bIns="0" rtlCol="0"/>
          <a:lstStyle/>
          <a:p>
            <a:endParaRPr dirty="0"/>
          </a:p>
        </p:txBody>
      </p:sp>
      <p:sp>
        <p:nvSpPr>
          <p:cNvPr id="40" name="object 11"/>
          <p:cNvSpPr txBox="1"/>
          <p:nvPr/>
        </p:nvSpPr>
        <p:spPr>
          <a:xfrm>
            <a:off x="1929897" y="3657601"/>
            <a:ext cx="308106"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A</a:t>
            </a:r>
            <a:endParaRPr sz="3500" dirty="0">
              <a:latin typeface="Calibri"/>
              <a:cs typeface="Calibri"/>
            </a:endParaRPr>
          </a:p>
        </p:txBody>
      </p:sp>
      <p:sp>
        <p:nvSpPr>
          <p:cNvPr id="41" name="object 15"/>
          <p:cNvSpPr txBox="1"/>
          <p:nvPr/>
        </p:nvSpPr>
        <p:spPr>
          <a:xfrm>
            <a:off x="3996277" y="5836920"/>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42" name="object 19"/>
          <p:cNvSpPr txBox="1"/>
          <p:nvPr/>
        </p:nvSpPr>
        <p:spPr>
          <a:xfrm>
            <a:off x="7219847" y="3581401"/>
            <a:ext cx="292024"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B</a:t>
            </a:r>
            <a:endParaRPr sz="3500" dirty="0">
              <a:latin typeface="Calibri"/>
              <a:cs typeface="Calibri"/>
            </a:endParaRPr>
          </a:p>
        </p:txBody>
      </p:sp>
      <p:sp>
        <p:nvSpPr>
          <p:cNvPr id="47" name="object 15"/>
          <p:cNvSpPr txBox="1"/>
          <p:nvPr/>
        </p:nvSpPr>
        <p:spPr>
          <a:xfrm>
            <a:off x="5155875" y="4893564"/>
            <a:ext cx="286945" cy="538609"/>
          </a:xfrm>
          <a:prstGeom prst="rect">
            <a:avLst/>
          </a:prstGeom>
        </p:spPr>
        <p:txBody>
          <a:bodyPr vert="horz" wrap="square" lIns="0" tIns="0" rIns="0" bIns="0" rtlCol="0">
            <a:spAutoFit/>
          </a:bodyPr>
          <a:lstStyle/>
          <a:p>
            <a:pPr marL="15842"/>
            <a:r>
              <a:rPr sz="3500" spc="-6" dirty="0">
                <a:solidFill>
                  <a:srgbClr val="FFFFFF"/>
                </a:solidFill>
                <a:latin typeface="Calibri"/>
                <a:cs typeface="Calibri"/>
              </a:rPr>
              <a:t>C</a:t>
            </a:r>
            <a:endParaRPr sz="3500" dirty="0">
              <a:latin typeface="Calibri"/>
              <a:cs typeface="Calibri"/>
            </a:endParaRPr>
          </a:p>
        </p:txBody>
      </p:sp>
      <p:sp>
        <p:nvSpPr>
          <p:cNvPr id="12" name="object 8"/>
          <p:cNvSpPr/>
          <p:nvPr/>
        </p:nvSpPr>
        <p:spPr>
          <a:xfrm>
            <a:off x="1694248" y="3619119"/>
            <a:ext cx="4030777" cy="1188720"/>
          </a:xfrm>
          <a:custGeom>
            <a:avLst/>
            <a:gdLst/>
            <a:ahLst/>
            <a:cxnLst/>
            <a:rect l="l" t="t" r="r" b="b"/>
            <a:pathLst>
              <a:path w="3023870" h="1188720">
                <a:moveTo>
                  <a:pt x="0" y="1188719"/>
                </a:moveTo>
                <a:lnTo>
                  <a:pt x="3023616" y="1188719"/>
                </a:lnTo>
                <a:lnTo>
                  <a:pt x="3023616" y="0"/>
                </a:lnTo>
                <a:lnTo>
                  <a:pt x="0" y="0"/>
                </a:lnTo>
                <a:lnTo>
                  <a:pt x="0" y="1188719"/>
                </a:lnTo>
                <a:close/>
              </a:path>
            </a:pathLst>
          </a:custGeom>
          <a:solidFill>
            <a:srgbClr val="FFFFFF"/>
          </a:solidFill>
        </p:spPr>
        <p:txBody>
          <a:bodyPr wrap="square" lIns="0" tIns="0" rIns="0" bIns="0" rtlCol="0"/>
          <a:lstStyle/>
          <a:p>
            <a:endParaRPr dirty="0"/>
          </a:p>
        </p:txBody>
      </p:sp>
      <p:sp>
        <p:nvSpPr>
          <p:cNvPr id="13" name="object 9"/>
          <p:cNvSpPr/>
          <p:nvPr/>
        </p:nvSpPr>
        <p:spPr>
          <a:xfrm>
            <a:off x="5724854" y="3619119"/>
            <a:ext cx="4030777" cy="1188720"/>
          </a:xfrm>
          <a:custGeom>
            <a:avLst/>
            <a:gdLst/>
            <a:ahLst/>
            <a:cxnLst/>
            <a:rect l="l" t="t" r="r" b="b"/>
            <a:pathLst>
              <a:path w="3023870" h="1188720">
                <a:moveTo>
                  <a:pt x="0" y="1188719"/>
                </a:moveTo>
                <a:lnTo>
                  <a:pt x="3023616" y="1188719"/>
                </a:lnTo>
                <a:lnTo>
                  <a:pt x="3023616" y="0"/>
                </a:lnTo>
                <a:lnTo>
                  <a:pt x="0" y="0"/>
                </a:lnTo>
                <a:lnTo>
                  <a:pt x="0" y="1188719"/>
                </a:lnTo>
                <a:close/>
              </a:path>
            </a:pathLst>
          </a:custGeom>
          <a:solidFill>
            <a:srgbClr val="FFFFFF"/>
          </a:solidFill>
        </p:spPr>
        <p:txBody>
          <a:bodyPr wrap="square" lIns="0" tIns="0" rIns="0" bIns="0" rtlCol="0"/>
          <a:lstStyle/>
          <a:p>
            <a:endParaRPr dirty="0"/>
          </a:p>
        </p:txBody>
      </p:sp>
      <p:sp>
        <p:nvSpPr>
          <p:cNvPr id="14" name="object 10"/>
          <p:cNvSpPr/>
          <p:nvPr/>
        </p:nvSpPr>
        <p:spPr>
          <a:xfrm>
            <a:off x="1685816" y="3619119"/>
            <a:ext cx="8078482" cy="0"/>
          </a:xfrm>
          <a:custGeom>
            <a:avLst/>
            <a:gdLst/>
            <a:ahLst/>
            <a:cxnLst/>
            <a:rect l="l" t="t" r="r" b="b"/>
            <a:pathLst>
              <a:path w="6060440">
                <a:moveTo>
                  <a:pt x="0" y="0"/>
                </a:moveTo>
                <a:lnTo>
                  <a:pt x="6060033" y="0"/>
                </a:lnTo>
              </a:path>
            </a:pathLst>
          </a:custGeom>
          <a:ln w="12700">
            <a:solidFill>
              <a:srgbClr val="FFFFFF"/>
            </a:solidFill>
          </a:ln>
        </p:spPr>
        <p:txBody>
          <a:bodyPr wrap="square" lIns="0" tIns="0" rIns="0" bIns="0" rtlCol="0"/>
          <a:lstStyle/>
          <a:p>
            <a:endParaRPr dirty="0"/>
          </a:p>
        </p:txBody>
      </p:sp>
      <p:sp>
        <p:nvSpPr>
          <p:cNvPr id="15" name="object 11"/>
          <p:cNvSpPr/>
          <p:nvPr/>
        </p:nvSpPr>
        <p:spPr>
          <a:xfrm>
            <a:off x="1685816" y="4807839"/>
            <a:ext cx="8078482" cy="0"/>
          </a:xfrm>
          <a:custGeom>
            <a:avLst/>
            <a:gdLst/>
            <a:ahLst/>
            <a:cxnLst/>
            <a:rect l="l" t="t" r="r" b="b"/>
            <a:pathLst>
              <a:path w="6060440">
                <a:moveTo>
                  <a:pt x="0" y="0"/>
                </a:moveTo>
                <a:lnTo>
                  <a:pt x="6060033" y="0"/>
                </a:lnTo>
              </a:path>
            </a:pathLst>
          </a:custGeom>
          <a:ln w="12700">
            <a:solidFill>
              <a:srgbClr val="FFFFFF"/>
            </a:solidFill>
          </a:ln>
        </p:spPr>
        <p:txBody>
          <a:bodyPr wrap="square" lIns="0" tIns="0" rIns="0" bIns="0" rtlCol="0"/>
          <a:lstStyle/>
          <a:p>
            <a:endParaRPr dirty="0"/>
          </a:p>
        </p:txBody>
      </p:sp>
      <p:graphicFrame>
        <p:nvGraphicFramePr>
          <p:cNvPr id="16" name="object 12"/>
          <p:cNvGraphicFramePr>
            <a:graphicFrameLocks noGrp="1"/>
          </p:cNvGraphicFramePr>
          <p:nvPr/>
        </p:nvGraphicFramePr>
        <p:xfrm>
          <a:off x="760412" y="1828800"/>
          <a:ext cx="10591799" cy="3733800"/>
        </p:xfrm>
        <a:graphic>
          <a:graphicData uri="http://schemas.openxmlformats.org/drawingml/2006/table">
            <a:tbl>
              <a:tblPr firstRow="1" bandRow="1">
                <a:tableStyleId>{B301B821-A1FF-4177-AEE7-76D212191A09}</a:tableStyleId>
              </a:tblPr>
              <a:tblGrid>
                <a:gridCol w="5296011"/>
                <a:gridCol w="5295788"/>
              </a:tblGrid>
              <a:tr h="595502">
                <a:tc>
                  <a:txBody>
                    <a:bodyPr/>
                    <a:lstStyle/>
                    <a:p>
                      <a:pPr marL="85090">
                        <a:lnSpc>
                          <a:spcPct val="100000"/>
                        </a:lnSpc>
                        <a:spcBef>
                          <a:spcPts val="1095"/>
                        </a:spcBef>
                      </a:pPr>
                      <a:r>
                        <a:rPr sz="2400" dirty="0"/>
                        <a:t>Myth</a:t>
                      </a:r>
                      <a:endParaRPr sz="2400" dirty="0">
                        <a:latin typeface="+mn-lt"/>
                        <a:cs typeface="Calibri"/>
                      </a:endParaRPr>
                    </a:p>
                  </a:txBody>
                  <a:tcPr marL="0" marR="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85725">
                        <a:lnSpc>
                          <a:spcPct val="100000"/>
                        </a:lnSpc>
                        <a:spcBef>
                          <a:spcPts val="1095"/>
                        </a:spcBef>
                      </a:pPr>
                      <a:r>
                        <a:rPr sz="2400" spc="-10" dirty="0"/>
                        <a:t>Reality</a:t>
                      </a:r>
                      <a:endParaRPr sz="2400" dirty="0">
                        <a:latin typeface="+mn-lt"/>
                        <a:cs typeface="Calibri"/>
                      </a:endParaRPr>
                    </a:p>
                  </a:txBody>
                  <a:tcPr marL="0" marR="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r>
              <a:tr h="1157098">
                <a:tc>
                  <a:txBody>
                    <a:bodyPr/>
                    <a:lstStyle/>
                    <a:p>
                      <a:pPr marL="85090" marR="85090">
                        <a:lnSpc>
                          <a:spcPct val="100000"/>
                        </a:lnSpc>
                        <a:spcBef>
                          <a:spcPts val="95"/>
                        </a:spcBef>
                      </a:pPr>
                      <a:r>
                        <a:rPr sz="2400" spc="-15" dirty="0"/>
                        <a:t>Reviews </a:t>
                      </a:r>
                      <a:r>
                        <a:rPr sz="2400"/>
                        <a:t>and </a:t>
                      </a:r>
                      <a:r>
                        <a:rPr sz="2400" spc="-5" smtClean="0"/>
                        <a:t>inspections</a:t>
                      </a:r>
                      <a:r>
                        <a:rPr lang="en-US" sz="2400" spc="-5" dirty="0" smtClean="0"/>
                        <a:t> </a:t>
                      </a:r>
                      <a:r>
                        <a:rPr sz="2400" spc="-10" smtClean="0"/>
                        <a:t>require </a:t>
                      </a:r>
                      <a:r>
                        <a:rPr sz="2400" dirty="0"/>
                        <a:t>a </a:t>
                      </a:r>
                      <a:r>
                        <a:rPr sz="2400" spc="-5" dirty="0"/>
                        <a:t>lot of </a:t>
                      </a:r>
                      <a:r>
                        <a:rPr sz="2400" spc="-15" dirty="0"/>
                        <a:t>extra </a:t>
                      </a:r>
                      <a:r>
                        <a:rPr sz="2400" spc="-10"/>
                        <a:t>effort</a:t>
                      </a:r>
                      <a:r>
                        <a:rPr sz="2400" spc="-10" smtClean="0"/>
                        <a:t>,</a:t>
                      </a:r>
                      <a:r>
                        <a:rPr lang="en-US" sz="2400" spc="-10" dirty="0" smtClean="0"/>
                        <a:t> </a:t>
                      </a:r>
                      <a:r>
                        <a:rPr sz="2400" smtClean="0"/>
                        <a:t>and </a:t>
                      </a:r>
                      <a:r>
                        <a:rPr sz="2400" dirty="0"/>
                        <a:t>thus </a:t>
                      </a:r>
                      <a:r>
                        <a:rPr sz="2400" spc="-5" dirty="0"/>
                        <a:t>increase </a:t>
                      </a:r>
                      <a:r>
                        <a:rPr sz="2400" dirty="0"/>
                        <a:t>the </a:t>
                      </a:r>
                      <a:r>
                        <a:rPr sz="2400" spc="-15" dirty="0"/>
                        <a:t>cost </a:t>
                      </a:r>
                      <a:r>
                        <a:rPr sz="2400" spc="-5"/>
                        <a:t>of </a:t>
                      </a:r>
                      <a:r>
                        <a:rPr sz="2400" smtClean="0"/>
                        <a:t>a</a:t>
                      </a:r>
                      <a:r>
                        <a:rPr lang="en-US" sz="2400" dirty="0" smtClean="0"/>
                        <a:t> </a:t>
                      </a:r>
                      <a:r>
                        <a:rPr sz="2400" spc="-10" smtClean="0"/>
                        <a:t>project</a:t>
                      </a:r>
                      <a:r>
                        <a:rPr sz="2400" spc="-10" dirty="0"/>
                        <a:t>.</a:t>
                      </a:r>
                      <a:endParaRPr sz="2400" dirty="0">
                        <a:latin typeface="+mn-lt"/>
                        <a:cs typeface="Calibri"/>
                      </a:endParaRPr>
                    </a:p>
                  </a:txBody>
                  <a:tcPr marL="0" marR="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85725" marR="124460">
                        <a:lnSpc>
                          <a:spcPct val="100000"/>
                        </a:lnSpc>
                        <a:spcBef>
                          <a:spcPts val="95"/>
                        </a:spcBef>
                      </a:pPr>
                      <a:r>
                        <a:rPr sz="2400" dirty="0"/>
                        <a:t>If </a:t>
                      </a:r>
                      <a:r>
                        <a:rPr sz="2400" spc="-10" dirty="0"/>
                        <a:t>reviews are </a:t>
                      </a:r>
                      <a:r>
                        <a:rPr sz="2400" spc="-5" dirty="0"/>
                        <a:t>done in </a:t>
                      </a:r>
                      <a:r>
                        <a:rPr sz="2400"/>
                        <a:t>a </a:t>
                      </a:r>
                      <a:r>
                        <a:rPr sz="2400" spc="-5" smtClean="0"/>
                        <a:t>timely</a:t>
                      </a:r>
                      <a:r>
                        <a:rPr lang="en-US" sz="2400" spc="-5" dirty="0" smtClean="0"/>
                        <a:t> </a:t>
                      </a:r>
                      <a:r>
                        <a:rPr sz="2400" smtClean="0"/>
                        <a:t>manner </a:t>
                      </a:r>
                      <a:r>
                        <a:rPr sz="2400" dirty="0"/>
                        <a:t>and </a:t>
                      </a:r>
                      <a:r>
                        <a:rPr sz="2400" spc="-5" dirty="0"/>
                        <a:t>by </a:t>
                      </a:r>
                      <a:r>
                        <a:rPr sz="2400" spc="-5"/>
                        <a:t>members </a:t>
                      </a:r>
                      <a:r>
                        <a:rPr sz="2400" smtClean="0"/>
                        <a:t>who</a:t>
                      </a:r>
                      <a:r>
                        <a:rPr lang="en-US" sz="2400" dirty="0" smtClean="0"/>
                        <a:t> </a:t>
                      </a:r>
                      <a:r>
                        <a:rPr sz="2400" spc="-10" smtClean="0"/>
                        <a:t>are </a:t>
                      </a:r>
                      <a:r>
                        <a:rPr sz="2400" spc="-10" dirty="0"/>
                        <a:t>well-versed </a:t>
                      </a:r>
                      <a:r>
                        <a:rPr sz="2400" spc="-5"/>
                        <a:t>with </a:t>
                      </a:r>
                      <a:r>
                        <a:rPr sz="2400" smtClean="0"/>
                        <a:t>the</a:t>
                      </a:r>
                      <a:r>
                        <a:rPr lang="en-US" sz="2400" dirty="0" smtClean="0"/>
                        <a:t> </a:t>
                      </a:r>
                      <a:r>
                        <a:rPr sz="2400" spc="-10" smtClean="0"/>
                        <a:t>product </a:t>
                      </a:r>
                      <a:r>
                        <a:rPr sz="2400" spc="-5" dirty="0"/>
                        <a:t>being </a:t>
                      </a:r>
                      <a:r>
                        <a:rPr sz="2400" spc="-10" dirty="0"/>
                        <a:t>reviewed</a:t>
                      </a:r>
                      <a:r>
                        <a:rPr sz="2400" spc="-10"/>
                        <a:t>, </a:t>
                      </a:r>
                      <a:r>
                        <a:rPr sz="2400" spc="-5" smtClean="0"/>
                        <a:t>it</a:t>
                      </a:r>
                      <a:r>
                        <a:rPr lang="en-US" sz="2400" spc="-5" dirty="0" smtClean="0"/>
                        <a:t> </a:t>
                      </a:r>
                      <a:r>
                        <a:rPr sz="2400" spc="-10" smtClean="0"/>
                        <a:t>requires </a:t>
                      </a:r>
                      <a:r>
                        <a:rPr sz="2400" spc="-5" dirty="0"/>
                        <a:t>minimal </a:t>
                      </a:r>
                      <a:r>
                        <a:rPr sz="2400" spc="-15" dirty="0"/>
                        <a:t>effort.</a:t>
                      </a:r>
                      <a:endParaRPr sz="2400" dirty="0">
                        <a:latin typeface="+mn-lt"/>
                        <a:cs typeface="Calibri"/>
                      </a:endParaRPr>
                    </a:p>
                  </a:txBody>
                  <a:tcPr marL="0" marR="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r>
              <a:tr h="1188758">
                <a:tc>
                  <a:txBody>
                    <a:bodyPr/>
                    <a:lstStyle/>
                    <a:p>
                      <a:pPr marL="91440" marR="203835">
                        <a:lnSpc>
                          <a:spcPct val="100000"/>
                        </a:lnSpc>
                        <a:spcBef>
                          <a:spcPts val="245"/>
                        </a:spcBef>
                      </a:pPr>
                      <a:r>
                        <a:rPr sz="2400" spc="-10" dirty="0"/>
                        <a:t>Hard work </a:t>
                      </a:r>
                      <a:r>
                        <a:rPr sz="2400" dirty="0"/>
                        <a:t>alone </a:t>
                      </a:r>
                      <a:r>
                        <a:rPr sz="2400" spc="-10"/>
                        <a:t>results </a:t>
                      </a:r>
                      <a:r>
                        <a:rPr sz="2400" spc="-5" smtClean="0"/>
                        <a:t>in</a:t>
                      </a:r>
                      <a:r>
                        <a:rPr lang="en-US" sz="2400" spc="-5" dirty="0" smtClean="0"/>
                        <a:t> </a:t>
                      </a:r>
                      <a:r>
                        <a:rPr sz="2400" spc="-20" smtClean="0"/>
                        <a:t>quality</a:t>
                      </a:r>
                      <a:r>
                        <a:rPr sz="2400" spc="-20" dirty="0"/>
                        <a:t>. </a:t>
                      </a:r>
                      <a:r>
                        <a:rPr sz="2400" spc="-10" dirty="0"/>
                        <a:t>Everyone </a:t>
                      </a:r>
                      <a:r>
                        <a:rPr sz="2400" spc="-15"/>
                        <a:t>always </a:t>
                      </a:r>
                      <a:r>
                        <a:rPr sz="2400" spc="-5" smtClean="0"/>
                        <a:t>tries</a:t>
                      </a:r>
                      <a:r>
                        <a:rPr lang="en-US" sz="2400" spc="-5" dirty="0" smtClean="0"/>
                        <a:t> </a:t>
                      </a:r>
                      <a:r>
                        <a:rPr sz="2400" spc="-10" smtClean="0"/>
                        <a:t>to </a:t>
                      </a:r>
                      <a:r>
                        <a:rPr sz="2400" spc="-10" dirty="0"/>
                        <a:t>produce </a:t>
                      </a:r>
                      <a:r>
                        <a:rPr sz="2400" spc="-5" dirty="0"/>
                        <a:t>high</a:t>
                      </a:r>
                      <a:r>
                        <a:rPr sz="2400" spc="-15" dirty="0"/>
                        <a:t> </a:t>
                      </a:r>
                      <a:r>
                        <a:rPr sz="2400" spc="-20" dirty="0"/>
                        <a:t>quality.</a:t>
                      </a:r>
                      <a:endParaRPr sz="2400" dirty="0">
                        <a:latin typeface="+mn-lt"/>
                        <a:cs typeface="Calibri"/>
                      </a:endParaRPr>
                    </a:p>
                  </a:txBody>
                  <a:tcPr marL="0" marR="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92075" marR="88900">
                        <a:lnSpc>
                          <a:spcPct val="100000"/>
                        </a:lnSpc>
                        <a:spcBef>
                          <a:spcPts val="245"/>
                        </a:spcBef>
                      </a:pPr>
                      <a:r>
                        <a:rPr sz="2400" spc="-15" dirty="0"/>
                        <a:t>Even </a:t>
                      </a:r>
                      <a:r>
                        <a:rPr sz="2400" spc="-5" dirty="0"/>
                        <a:t>if </a:t>
                      </a:r>
                      <a:r>
                        <a:rPr sz="2400" spc="-10"/>
                        <a:t>everyone </a:t>
                      </a:r>
                      <a:r>
                        <a:rPr sz="2400" spc="-5" smtClean="0"/>
                        <a:t>genuinely</a:t>
                      </a:r>
                      <a:r>
                        <a:rPr lang="en-US" sz="2400" spc="-5" dirty="0" smtClean="0"/>
                        <a:t> </a:t>
                      </a:r>
                      <a:r>
                        <a:rPr sz="2400" spc="-10" smtClean="0"/>
                        <a:t>works </a:t>
                      </a:r>
                      <a:r>
                        <a:rPr sz="2400" spc="-10" dirty="0"/>
                        <a:t>hard to </a:t>
                      </a:r>
                      <a:r>
                        <a:rPr sz="2400" spc="-10"/>
                        <a:t>produce </a:t>
                      </a:r>
                      <a:r>
                        <a:rPr sz="2400" spc="-5" smtClean="0"/>
                        <a:t>high</a:t>
                      </a:r>
                      <a:r>
                        <a:rPr lang="en-US" sz="2400" spc="-5" dirty="0" smtClean="0"/>
                        <a:t> </a:t>
                      </a:r>
                      <a:r>
                        <a:rPr sz="2400" spc="-5" smtClean="0"/>
                        <a:t>quality </a:t>
                      </a:r>
                      <a:r>
                        <a:rPr sz="2400" spc="-10" dirty="0"/>
                        <a:t>products, </a:t>
                      </a:r>
                      <a:r>
                        <a:rPr sz="2400"/>
                        <a:t>manual </a:t>
                      </a:r>
                      <a:r>
                        <a:rPr sz="2400" spc="-10" smtClean="0"/>
                        <a:t>error</a:t>
                      </a:r>
                      <a:r>
                        <a:rPr lang="en-US" sz="2400" spc="-10" dirty="0" smtClean="0"/>
                        <a:t> </a:t>
                      </a:r>
                      <a:r>
                        <a:rPr sz="2400" spc="-5" smtClean="0"/>
                        <a:t>is </a:t>
                      </a:r>
                      <a:r>
                        <a:rPr sz="2400" spc="-15" dirty="0"/>
                        <a:t>always</a:t>
                      </a:r>
                      <a:r>
                        <a:rPr sz="2400" spc="-70" dirty="0"/>
                        <a:t> </a:t>
                      </a:r>
                      <a:r>
                        <a:rPr sz="2400" spc="-5" dirty="0"/>
                        <a:t>possible.</a:t>
                      </a:r>
                      <a:endParaRPr sz="2400" dirty="0">
                        <a:latin typeface="+mn-lt"/>
                        <a:cs typeface="Calibri"/>
                      </a:endParaRPr>
                    </a:p>
                  </a:txBody>
                  <a:tcPr marL="0" marR="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r>
              <a:tr h="792442">
                <a:tc>
                  <a:txBody>
                    <a:bodyPr/>
                    <a:lstStyle/>
                    <a:p>
                      <a:pPr marL="85090" marR="283210">
                        <a:lnSpc>
                          <a:spcPct val="100000"/>
                        </a:lnSpc>
                        <a:spcBef>
                          <a:spcPts val="250"/>
                        </a:spcBef>
                      </a:pPr>
                      <a:r>
                        <a:rPr sz="2400" spc="-15" dirty="0"/>
                        <a:t>Reviews </a:t>
                      </a:r>
                      <a:r>
                        <a:rPr sz="2400" dirty="0"/>
                        <a:t>and </a:t>
                      </a:r>
                      <a:r>
                        <a:rPr sz="2400" spc="-5"/>
                        <a:t>inspections </a:t>
                      </a:r>
                      <a:r>
                        <a:rPr sz="2400" spc="-10" smtClean="0"/>
                        <a:t>can</a:t>
                      </a:r>
                      <a:r>
                        <a:rPr lang="en-US" sz="2400" spc="-10" dirty="0" smtClean="0"/>
                        <a:t> </a:t>
                      </a:r>
                      <a:r>
                        <a:rPr sz="2400" spc="-5" smtClean="0"/>
                        <a:t>be </a:t>
                      </a:r>
                      <a:r>
                        <a:rPr sz="2400" spc="-5" dirty="0"/>
                        <a:t>done only by senior</a:t>
                      </a:r>
                      <a:r>
                        <a:rPr sz="2400" dirty="0"/>
                        <a:t> </a:t>
                      </a:r>
                      <a:r>
                        <a:rPr sz="2400" spc="-35" dirty="0"/>
                        <a:t>staff.</a:t>
                      </a:r>
                      <a:endParaRPr sz="2400" dirty="0">
                        <a:latin typeface="+mn-lt"/>
                        <a:cs typeface="Calibri"/>
                      </a:endParaRPr>
                    </a:p>
                  </a:txBody>
                  <a:tcPr marL="0" marR="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85725" marR="210185">
                        <a:lnSpc>
                          <a:spcPct val="100000"/>
                        </a:lnSpc>
                        <a:spcBef>
                          <a:spcPts val="250"/>
                        </a:spcBef>
                      </a:pPr>
                      <a:r>
                        <a:rPr sz="2400" spc="-15" dirty="0"/>
                        <a:t>Anyone </a:t>
                      </a:r>
                      <a:r>
                        <a:rPr sz="2400" dirty="0"/>
                        <a:t>who </a:t>
                      </a:r>
                      <a:r>
                        <a:rPr sz="2400" spc="-5"/>
                        <a:t>is </a:t>
                      </a:r>
                      <a:r>
                        <a:rPr sz="2400" spc="-10" smtClean="0"/>
                        <a:t>well-versed</a:t>
                      </a:r>
                      <a:r>
                        <a:rPr lang="en-US" sz="2400" spc="-10" dirty="0" smtClean="0"/>
                        <a:t> </a:t>
                      </a:r>
                      <a:r>
                        <a:rPr sz="2400" smtClean="0"/>
                        <a:t>about </a:t>
                      </a:r>
                      <a:r>
                        <a:rPr sz="2400" dirty="0"/>
                        <a:t>the </a:t>
                      </a:r>
                      <a:r>
                        <a:rPr sz="2400" spc="-10"/>
                        <a:t>product </a:t>
                      </a:r>
                      <a:r>
                        <a:rPr sz="2400" spc="-5" smtClean="0"/>
                        <a:t>being</a:t>
                      </a:r>
                      <a:r>
                        <a:rPr lang="en-US" sz="2400" spc="-5" dirty="0" smtClean="0"/>
                        <a:t> </a:t>
                      </a:r>
                      <a:r>
                        <a:rPr sz="2400" spc="-10" smtClean="0"/>
                        <a:t>reviewed </a:t>
                      </a:r>
                      <a:r>
                        <a:rPr sz="2400" spc="-10" dirty="0"/>
                        <a:t>can </a:t>
                      </a:r>
                      <a:r>
                        <a:rPr sz="2400" spc="-5" dirty="0"/>
                        <a:t>do </a:t>
                      </a:r>
                      <a:r>
                        <a:rPr sz="2400" dirty="0"/>
                        <a:t>the</a:t>
                      </a:r>
                      <a:r>
                        <a:rPr sz="2400" spc="-5" dirty="0"/>
                        <a:t> </a:t>
                      </a:r>
                      <a:r>
                        <a:rPr sz="2400" spc="-10" dirty="0"/>
                        <a:t>reviews.</a:t>
                      </a:r>
                      <a:endParaRPr sz="2400" dirty="0">
                        <a:latin typeface="+mn-lt"/>
                        <a:cs typeface="Calibri"/>
                      </a:endParaRPr>
                    </a:p>
                  </a:txBody>
                  <a:tcPr marL="0" marR="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Executable software work products</a:t>
            </a:r>
          </a:p>
          <a:p>
            <a:endParaRPr lang="en-US" dirty="0" smtClean="0"/>
          </a:p>
          <a:p>
            <a:r>
              <a:rPr lang="en-US" dirty="0" smtClean="0"/>
              <a:t>Non-executable software work products</a:t>
            </a:r>
          </a:p>
          <a:p>
            <a:endParaRPr lang="en-US" dirty="0" smtClean="0"/>
          </a:p>
          <a:p>
            <a:r>
              <a:rPr lang="en-US" dirty="0" smtClean="0"/>
              <a:t>Released software products</a:t>
            </a:r>
            <a:endParaRPr lang="en-US" dirty="0"/>
          </a:p>
        </p:txBody>
      </p:sp>
      <p:sp>
        <p:nvSpPr>
          <p:cNvPr id="3" name="Content Placeholder 2"/>
          <p:cNvSpPr>
            <a:spLocks noGrp="1"/>
          </p:cNvSpPr>
          <p:nvPr>
            <p:ph sz="half" idx="13"/>
          </p:nvPr>
        </p:nvSpPr>
        <p:spPr/>
        <p:txBody>
          <a:bodyPr/>
          <a:lstStyle/>
          <a:p>
            <a:r>
              <a:rPr lang="en-US" dirty="0" smtClean="0"/>
              <a:t>Reviews and inspections are done for:</a:t>
            </a:r>
          </a:p>
          <a:p>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To detect and correct defects</a:t>
            </a:r>
          </a:p>
          <a:p>
            <a:endParaRPr lang="en-US" dirty="0" smtClean="0"/>
          </a:p>
          <a:p>
            <a:r>
              <a:rPr lang="en-US" dirty="0" smtClean="0"/>
              <a:t>To be consistent with customer requirements</a:t>
            </a:r>
          </a:p>
          <a:p>
            <a:endParaRPr lang="en-US" dirty="0" smtClean="0"/>
          </a:p>
          <a:p>
            <a:r>
              <a:rPr lang="en-US" dirty="0" smtClean="0"/>
              <a:t>To adherence to standards</a:t>
            </a:r>
          </a:p>
          <a:p>
            <a:endParaRPr lang="en-US" dirty="0" smtClean="0"/>
          </a:p>
          <a:p>
            <a:r>
              <a:rPr lang="en-US" dirty="0" smtClean="0"/>
              <a:t>To accommodate new requirements</a:t>
            </a:r>
          </a:p>
          <a:p>
            <a:endParaRPr lang="en-US" dirty="0" smtClean="0"/>
          </a:p>
          <a:p>
            <a:r>
              <a:rPr lang="en-US" dirty="0" smtClean="0"/>
              <a:t>To measure contribution of each team member</a:t>
            </a:r>
          </a:p>
          <a:p>
            <a:endParaRPr lang="en-US" dirty="0"/>
          </a:p>
        </p:txBody>
      </p:sp>
      <p:sp>
        <p:nvSpPr>
          <p:cNvPr id="3" name="Content Placeholder 2"/>
          <p:cNvSpPr>
            <a:spLocks noGrp="1"/>
          </p:cNvSpPr>
          <p:nvPr>
            <p:ph sz="half" idx="13"/>
          </p:nvPr>
        </p:nvSpPr>
        <p:spPr/>
        <p:txBody>
          <a:bodyPr/>
          <a:lstStyle/>
          <a:p>
            <a:pPr>
              <a:buFont typeface="+mj-lt"/>
              <a:buAutoNum type="arabicPeriod" startAt="2"/>
            </a:pPr>
            <a:r>
              <a:rPr lang="en-US" dirty="0" smtClean="0"/>
              <a:t>Why are reviews done?</a:t>
            </a:r>
            <a:endParaRPr lang="en-US" dirty="0"/>
          </a:p>
        </p:txBody>
      </p:sp>
      <p:sp>
        <p:nvSpPr>
          <p:cNvPr id="4" name="Title 3"/>
          <p:cNvSpPr>
            <a:spLocks noGrp="1"/>
          </p:cNvSpPr>
          <p:nvPr>
            <p:ph type="title"/>
          </p:nvPr>
        </p:nvSpPr>
        <p:spPr/>
        <p:txBody>
          <a:bodyPr/>
          <a:lstStyle/>
          <a:p>
            <a:r>
              <a:rPr lang="en-US" dirty="0" smtClean="0"/>
              <a:t>QUIZ QUESTION</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Reviews increase the cost of a project since it requires a lot of extra effort.</a:t>
            </a:r>
          </a:p>
          <a:p>
            <a:endParaRPr lang="en-US" dirty="0" smtClean="0"/>
          </a:p>
          <a:p>
            <a:r>
              <a:rPr lang="en-US" dirty="0" smtClean="0"/>
              <a:t>A hardworking and sincere team does not require reviews.</a:t>
            </a:r>
          </a:p>
          <a:p>
            <a:endParaRPr lang="en-US" dirty="0" smtClean="0"/>
          </a:p>
          <a:p>
            <a:r>
              <a:rPr lang="en-US" dirty="0" smtClean="0"/>
              <a:t>Reviews are one of the best industry practices.</a:t>
            </a:r>
          </a:p>
          <a:p>
            <a:endParaRPr lang="en-US" dirty="0" smtClean="0"/>
          </a:p>
          <a:p>
            <a:r>
              <a:rPr lang="en-US" dirty="0" smtClean="0"/>
              <a:t>Reviews can only be done by senior staff.</a:t>
            </a:r>
          </a:p>
        </p:txBody>
      </p:sp>
      <p:sp>
        <p:nvSpPr>
          <p:cNvPr id="3" name="Content Placeholder 2"/>
          <p:cNvSpPr>
            <a:spLocks noGrp="1"/>
          </p:cNvSpPr>
          <p:nvPr>
            <p:ph sz="half" idx="13"/>
          </p:nvPr>
        </p:nvSpPr>
        <p:spPr/>
        <p:txBody>
          <a:bodyPr/>
          <a:lstStyle/>
          <a:p>
            <a:pPr>
              <a:buFont typeface="+mj-lt"/>
              <a:buAutoNum type="arabicPeriod" startAt="3"/>
            </a:pPr>
            <a:r>
              <a:rPr lang="en-US" dirty="0" smtClean="0"/>
              <a:t>Which of the following is true about reviews?</a:t>
            </a:r>
          </a:p>
        </p:txBody>
      </p:sp>
      <p:sp>
        <p:nvSpPr>
          <p:cNvPr id="4" name="Title 3"/>
          <p:cNvSpPr>
            <a:spLocks noGrp="1"/>
          </p:cNvSpPr>
          <p:nvPr>
            <p:ph type="title"/>
          </p:nvPr>
        </p:nvSpPr>
        <p:spPr/>
        <p:txBody>
          <a:bodyPr/>
          <a:lstStyle/>
          <a:p>
            <a:r>
              <a:rPr lang="en-US" dirty="0" smtClean="0"/>
              <a:t>QUIZ QUESTION</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lstStyle/>
          <a:p>
            <a:pPr>
              <a:buNone/>
            </a:pPr>
            <a:r>
              <a:rPr lang="en-US" dirty="0" smtClean="0"/>
              <a:t>There are various types of reviews that are based on different factors as given below.</a:t>
            </a:r>
          </a:p>
          <a:p>
            <a:endParaRPr lang="en-US" dirty="0"/>
          </a:p>
        </p:txBody>
      </p:sp>
      <p:sp>
        <p:nvSpPr>
          <p:cNvPr id="11" name="object 10"/>
          <p:cNvSpPr txBox="1"/>
          <p:nvPr/>
        </p:nvSpPr>
        <p:spPr>
          <a:xfrm>
            <a:off x="2191533" y="2392254"/>
            <a:ext cx="2301486" cy="338554"/>
          </a:xfrm>
          <a:prstGeom prst="rect">
            <a:avLst/>
          </a:prstGeom>
        </p:spPr>
        <p:txBody>
          <a:bodyPr vert="horz" wrap="square" lIns="0" tIns="0" rIns="0" bIns="0" rtlCol="0">
            <a:spAutoFit/>
          </a:bodyPr>
          <a:lstStyle/>
          <a:p>
            <a:pPr marL="15842"/>
            <a:r>
              <a:rPr b="1" spc="-6" dirty="0">
                <a:solidFill>
                  <a:schemeClr val="bg2">
                    <a:lumMod val="25000"/>
                  </a:schemeClr>
                </a:solidFill>
                <a:cs typeface="Calibri"/>
              </a:rPr>
              <a:t>Method </a:t>
            </a:r>
            <a:r>
              <a:rPr b="1" dirty="0">
                <a:solidFill>
                  <a:schemeClr val="bg2">
                    <a:lumMod val="25000"/>
                  </a:schemeClr>
                </a:solidFill>
                <a:cs typeface="Calibri"/>
              </a:rPr>
              <a:t>of</a:t>
            </a:r>
            <a:r>
              <a:rPr b="1" spc="-119" dirty="0">
                <a:solidFill>
                  <a:schemeClr val="bg2">
                    <a:lumMod val="25000"/>
                  </a:schemeClr>
                </a:solidFill>
                <a:cs typeface="Calibri"/>
              </a:rPr>
              <a:t> </a:t>
            </a:r>
            <a:r>
              <a:rPr b="1" spc="-12" dirty="0">
                <a:solidFill>
                  <a:schemeClr val="bg2">
                    <a:lumMod val="25000"/>
                  </a:schemeClr>
                </a:solidFill>
                <a:cs typeface="Calibri"/>
              </a:rPr>
              <a:t>review</a:t>
            </a:r>
            <a:endParaRPr dirty="0">
              <a:solidFill>
                <a:schemeClr val="bg2">
                  <a:lumMod val="25000"/>
                </a:schemeClr>
              </a:solidFill>
              <a:cs typeface="Calibri"/>
            </a:endParaRPr>
          </a:p>
        </p:txBody>
      </p:sp>
      <p:sp>
        <p:nvSpPr>
          <p:cNvPr id="12" name="object 12"/>
          <p:cNvSpPr txBox="1"/>
          <p:nvPr/>
        </p:nvSpPr>
        <p:spPr>
          <a:xfrm>
            <a:off x="5088074" y="2279860"/>
            <a:ext cx="4587738" cy="677108"/>
          </a:xfrm>
          <a:prstGeom prst="rect">
            <a:avLst/>
          </a:prstGeom>
        </p:spPr>
        <p:txBody>
          <a:bodyPr vert="horz" wrap="square" lIns="0" tIns="0" rIns="0" bIns="0" rtlCol="0">
            <a:spAutoFit/>
          </a:bodyPr>
          <a:lstStyle/>
          <a:p>
            <a:pPr marL="373079" indent="-357237">
              <a:buFont typeface="Arial"/>
              <a:buChar char="•"/>
              <a:tabLst>
                <a:tab pos="373871" algn="l"/>
              </a:tabLst>
            </a:pPr>
            <a:r>
              <a:rPr spc="-12" dirty="0">
                <a:cs typeface="Calibri"/>
              </a:rPr>
              <a:t>Peer </a:t>
            </a:r>
            <a:r>
              <a:rPr spc="-6" dirty="0">
                <a:cs typeface="Calibri"/>
              </a:rPr>
              <a:t>or buddy</a:t>
            </a:r>
            <a:r>
              <a:rPr spc="-56" dirty="0">
                <a:cs typeface="Calibri"/>
              </a:rPr>
              <a:t> </a:t>
            </a:r>
            <a:r>
              <a:rPr spc="-12" dirty="0">
                <a:cs typeface="Calibri"/>
              </a:rPr>
              <a:t>reviews</a:t>
            </a:r>
            <a:endParaRPr dirty="0">
              <a:cs typeface="Calibri"/>
            </a:endParaRPr>
          </a:p>
          <a:p>
            <a:pPr marL="373079" indent="-357237">
              <a:buFont typeface="Arial"/>
              <a:buChar char="•"/>
              <a:tabLst>
                <a:tab pos="373871" algn="l"/>
              </a:tabLst>
            </a:pPr>
            <a:r>
              <a:rPr spc="-19" dirty="0">
                <a:cs typeface="Calibri"/>
              </a:rPr>
              <a:t>Facilitation </a:t>
            </a:r>
            <a:r>
              <a:rPr spc="-12" dirty="0">
                <a:cs typeface="Calibri"/>
              </a:rPr>
              <a:t>reviews </a:t>
            </a:r>
            <a:r>
              <a:rPr spc="-6" dirty="0">
                <a:cs typeface="Calibri"/>
              </a:rPr>
              <a:t>or</a:t>
            </a:r>
            <a:r>
              <a:rPr spc="25" dirty="0">
                <a:cs typeface="Calibri"/>
              </a:rPr>
              <a:t> </a:t>
            </a:r>
            <a:r>
              <a:rPr spc="-6" dirty="0">
                <a:cs typeface="Calibri"/>
              </a:rPr>
              <a:t>inspections</a:t>
            </a:r>
            <a:endParaRPr dirty="0">
              <a:cs typeface="Calibri"/>
            </a:endParaRPr>
          </a:p>
        </p:txBody>
      </p:sp>
      <p:sp>
        <p:nvSpPr>
          <p:cNvPr id="14" name="object 16"/>
          <p:cNvSpPr txBox="1"/>
          <p:nvPr/>
        </p:nvSpPr>
        <p:spPr>
          <a:xfrm>
            <a:off x="2211849" y="3905587"/>
            <a:ext cx="2263396" cy="338554"/>
          </a:xfrm>
          <a:prstGeom prst="rect">
            <a:avLst/>
          </a:prstGeom>
        </p:spPr>
        <p:txBody>
          <a:bodyPr vert="horz" wrap="square" lIns="0" tIns="0" rIns="0" bIns="0" rtlCol="0">
            <a:spAutoFit/>
          </a:bodyPr>
          <a:lstStyle/>
          <a:p>
            <a:pPr marL="15842"/>
            <a:r>
              <a:rPr b="1" spc="-6" dirty="0">
                <a:solidFill>
                  <a:schemeClr val="bg2">
                    <a:lumMod val="25000"/>
                  </a:schemeClr>
                </a:solidFill>
                <a:cs typeface="Calibri"/>
              </a:rPr>
              <a:t>Product</a:t>
            </a:r>
            <a:r>
              <a:rPr b="1" spc="-131" dirty="0">
                <a:solidFill>
                  <a:schemeClr val="bg2">
                    <a:lumMod val="25000"/>
                  </a:schemeClr>
                </a:solidFill>
                <a:cs typeface="Calibri"/>
              </a:rPr>
              <a:t> </a:t>
            </a:r>
            <a:r>
              <a:rPr b="1" spc="-12" dirty="0">
                <a:solidFill>
                  <a:schemeClr val="bg2">
                    <a:lumMod val="25000"/>
                  </a:schemeClr>
                </a:solidFill>
                <a:cs typeface="Calibri"/>
              </a:rPr>
              <a:t>reviewed</a:t>
            </a:r>
            <a:endParaRPr dirty="0">
              <a:solidFill>
                <a:schemeClr val="bg2">
                  <a:lumMod val="25000"/>
                </a:schemeClr>
              </a:solidFill>
              <a:cs typeface="Calibri"/>
            </a:endParaRPr>
          </a:p>
        </p:txBody>
      </p:sp>
      <p:sp>
        <p:nvSpPr>
          <p:cNvPr id="15" name="object 18"/>
          <p:cNvSpPr txBox="1"/>
          <p:nvPr/>
        </p:nvSpPr>
        <p:spPr>
          <a:xfrm>
            <a:off x="5088074" y="3542875"/>
            <a:ext cx="2925318" cy="1354217"/>
          </a:xfrm>
          <a:prstGeom prst="rect">
            <a:avLst/>
          </a:prstGeom>
        </p:spPr>
        <p:txBody>
          <a:bodyPr vert="horz" wrap="square" lIns="0" tIns="0" rIns="0" bIns="0" rtlCol="0">
            <a:spAutoFit/>
          </a:bodyPr>
          <a:lstStyle/>
          <a:p>
            <a:pPr marL="373079" indent="-357237">
              <a:buFont typeface="Arial"/>
              <a:buChar char="•"/>
              <a:tabLst>
                <a:tab pos="373871" algn="l"/>
              </a:tabLst>
            </a:pPr>
            <a:r>
              <a:rPr spc="-12" dirty="0">
                <a:cs typeface="Calibri"/>
              </a:rPr>
              <a:t>Requirement</a:t>
            </a:r>
            <a:r>
              <a:rPr spc="-87" dirty="0">
                <a:cs typeface="Calibri"/>
              </a:rPr>
              <a:t> </a:t>
            </a:r>
            <a:r>
              <a:rPr spc="-12" dirty="0">
                <a:cs typeface="Calibri"/>
              </a:rPr>
              <a:t>review</a:t>
            </a:r>
            <a:endParaRPr dirty="0">
              <a:cs typeface="Calibri"/>
            </a:endParaRPr>
          </a:p>
          <a:p>
            <a:pPr marL="373079" indent="-357237">
              <a:buFont typeface="Arial"/>
              <a:buChar char="•"/>
              <a:tabLst>
                <a:tab pos="373871" algn="l"/>
              </a:tabLst>
            </a:pPr>
            <a:r>
              <a:rPr spc="-6" dirty="0">
                <a:cs typeface="Calibri"/>
              </a:rPr>
              <a:t>Design</a:t>
            </a:r>
            <a:r>
              <a:rPr spc="-94" dirty="0">
                <a:cs typeface="Calibri"/>
              </a:rPr>
              <a:t> </a:t>
            </a:r>
            <a:r>
              <a:rPr spc="-12" dirty="0">
                <a:cs typeface="Calibri"/>
              </a:rPr>
              <a:t>review</a:t>
            </a:r>
            <a:endParaRPr dirty="0">
              <a:cs typeface="Calibri"/>
            </a:endParaRPr>
          </a:p>
          <a:p>
            <a:pPr marL="373079" indent="-357237">
              <a:buFont typeface="Arial"/>
              <a:buChar char="•"/>
              <a:tabLst>
                <a:tab pos="373871" algn="l"/>
              </a:tabLst>
            </a:pPr>
            <a:r>
              <a:rPr spc="-6" dirty="0">
                <a:cs typeface="Calibri"/>
              </a:rPr>
              <a:t>Code</a:t>
            </a:r>
            <a:r>
              <a:rPr spc="-94" dirty="0">
                <a:cs typeface="Calibri"/>
              </a:rPr>
              <a:t> </a:t>
            </a:r>
            <a:r>
              <a:rPr spc="-12" dirty="0">
                <a:cs typeface="Calibri"/>
              </a:rPr>
              <a:t>review</a:t>
            </a:r>
            <a:endParaRPr dirty="0">
              <a:cs typeface="Calibri"/>
            </a:endParaRPr>
          </a:p>
          <a:p>
            <a:pPr marL="373079" indent="-357237">
              <a:buFont typeface="Arial"/>
              <a:buChar char="•"/>
              <a:tabLst>
                <a:tab pos="373871" algn="l"/>
              </a:tabLst>
            </a:pPr>
            <a:r>
              <a:rPr spc="-56" dirty="0">
                <a:cs typeface="Calibri"/>
              </a:rPr>
              <a:t>Test </a:t>
            </a:r>
            <a:r>
              <a:rPr spc="-12" dirty="0">
                <a:cs typeface="Calibri"/>
              </a:rPr>
              <a:t>Results</a:t>
            </a:r>
            <a:r>
              <a:rPr spc="-44" dirty="0">
                <a:cs typeface="Calibri"/>
              </a:rPr>
              <a:t> </a:t>
            </a:r>
            <a:r>
              <a:rPr spc="-12" dirty="0">
                <a:cs typeface="Calibri"/>
              </a:rPr>
              <a:t>review</a:t>
            </a:r>
            <a:endParaRPr dirty="0">
              <a:cs typeface="Calibri"/>
            </a:endParaRPr>
          </a:p>
        </p:txBody>
      </p:sp>
      <p:sp>
        <p:nvSpPr>
          <p:cNvPr id="16" name="object 21"/>
          <p:cNvSpPr txBox="1"/>
          <p:nvPr/>
        </p:nvSpPr>
        <p:spPr>
          <a:xfrm>
            <a:off x="2807070" y="5418945"/>
            <a:ext cx="1073294" cy="338554"/>
          </a:xfrm>
          <a:prstGeom prst="rect">
            <a:avLst/>
          </a:prstGeom>
        </p:spPr>
        <p:txBody>
          <a:bodyPr vert="horz" wrap="square" lIns="0" tIns="0" rIns="0" bIns="0" rtlCol="0">
            <a:spAutoFit/>
          </a:bodyPr>
          <a:lstStyle/>
          <a:p>
            <a:pPr marL="15842"/>
            <a:r>
              <a:rPr b="1" spc="-6" dirty="0">
                <a:solidFill>
                  <a:schemeClr val="bg2">
                    <a:lumMod val="25000"/>
                  </a:schemeClr>
                </a:solidFill>
                <a:cs typeface="Calibri"/>
              </a:rPr>
              <a:t>Purpose</a:t>
            </a:r>
            <a:endParaRPr dirty="0">
              <a:solidFill>
                <a:schemeClr val="bg2">
                  <a:lumMod val="25000"/>
                </a:schemeClr>
              </a:solidFill>
              <a:cs typeface="Calibri"/>
            </a:endParaRPr>
          </a:p>
        </p:txBody>
      </p:sp>
      <p:sp>
        <p:nvSpPr>
          <p:cNvPr id="17" name="object 23"/>
          <p:cNvSpPr txBox="1"/>
          <p:nvPr/>
        </p:nvSpPr>
        <p:spPr>
          <a:xfrm>
            <a:off x="5088075" y="5156537"/>
            <a:ext cx="4035855" cy="1015663"/>
          </a:xfrm>
          <a:prstGeom prst="rect">
            <a:avLst/>
          </a:prstGeom>
        </p:spPr>
        <p:txBody>
          <a:bodyPr vert="horz" wrap="square" lIns="0" tIns="0" rIns="0" bIns="0" rtlCol="0">
            <a:spAutoFit/>
          </a:bodyPr>
          <a:lstStyle/>
          <a:p>
            <a:pPr marL="373079" indent="-357237">
              <a:buFont typeface="Arial"/>
              <a:buChar char="•"/>
              <a:tabLst>
                <a:tab pos="373871" algn="l"/>
              </a:tabLst>
            </a:pPr>
            <a:r>
              <a:rPr spc="-12" dirty="0">
                <a:cs typeface="Calibri"/>
              </a:rPr>
              <a:t>Process</a:t>
            </a:r>
            <a:r>
              <a:rPr spc="-106" dirty="0">
                <a:cs typeface="Calibri"/>
              </a:rPr>
              <a:t> </a:t>
            </a:r>
            <a:r>
              <a:rPr spc="-12" dirty="0">
                <a:cs typeface="Calibri"/>
              </a:rPr>
              <a:t>reviews</a:t>
            </a:r>
            <a:endParaRPr dirty="0">
              <a:cs typeface="Calibri"/>
            </a:endParaRPr>
          </a:p>
          <a:p>
            <a:pPr marL="373079" indent="-357237">
              <a:buFont typeface="Arial"/>
              <a:buChar char="•"/>
              <a:tabLst>
                <a:tab pos="373871" algn="l"/>
              </a:tabLst>
            </a:pPr>
            <a:r>
              <a:rPr spc="-12" dirty="0">
                <a:cs typeface="Calibri"/>
              </a:rPr>
              <a:t>Project </a:t>
            </a:r>
            <a:r>
              <a:rPr spc="-6" dirty="0">
                <a:cs typeface="Calibri"/>
              </a:rPr>
              <a:t>Management</a:t>
            </a:r>
            <a:r>
              <a:rPr spc="-62" dirty="0">
                <a:cs typeface="Calibri"/>
              </a:rPr>
              <a:t> </a:t>
            </a:r>
            <a:r>
              <a:rPr spc="-12" dirty="0">
                <a:cs typeface="Calibri"/>
              </a:rPr>
              <a:t>reviews</a:t>
            </a:r>
            <a:endParaRPr dirty="0">
              <a:cs typeface="Calibri"/>
            </a:endParaRPr>
          </a:p>
          <a:p>
            <a:pPr marL="373079" indent="-357237">
              <a:buFont typeface="Arial"/>
              <a:buChar char="•"/>
              <a:tabLst>
                <a:tab pos="373871" algn="l"/>
              </a:tabLst>
            </a:pPr>
            <a:r>
              <a:rPr spc="-12" dirty="0">
                <a:cs typeface="Calibri"/>
              </a:rPr>
              <a:t>Critical Thread</a:t>
            </a:r>
            <a:r>
              <a:rPr spc="6" dirty="0">
                <a:cs typeface="Calibri"/>
              </a:rPr>
              <a:t> </a:t>
            </a:r>
            <a:r>
              <a:rPr spc="-12" dirty="0">
                <a:cs typeface="Calibri"/>
              </a:rPr>
              <a:t>reviews</a:t>
            </a:r>
            <a:endParaRPr dirty="0">
              <a:cs typeface="Calibri"/>
            </a:endParaRPr>
          </a:p>
        </p:txBody>
      </p:sp>
      <p:sp>
        <p:nvSpPr>
          <p:cNvPr id="18" name="Title 17"/>
          <p:cNvSpPr>
            <a:spLocks noGrp="1"/>
          </p:cNvSpPr>
          <p:nvPr>
            <p:ph type="title"/>
          </p:nvPr>
        </p:nvSpPr>
        <p:spPr/>
        <p:txBody>
          <a:bodyPr/>
          <a:lstStyle/>
          <a:p>
            <a:r>
              <a:rPr lang="en-US" dirty="0" smtClean="0"/>
              <a:t>TYPES OF REVIEWS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p:bldP spid="1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t>PEER REVIEWS VERSUS FACILITATOR</a:t>
            </a:r>
            <a:r>
              <a:rPr lang="en-US" spc="-19" dirty="0" smtClean="0"/>
              <a:t> </a:t>
            </a:r>
            <a:r>
              <a:rPr lang="en-US" spc="-6" dirty="0" smtClean="0"/>
              <a:t>REVIEWS</a:t>
            </a:r>
            <a:r>
              <a:rPr lang="en-US" dirty="0" smtClean="0">
                <a:solidFill>
                  <a:schemeClr val="tx2">
                    <a:lumMod val="75000"/>
                  </a:schemeClr>
                </a:solidFill>
                <a:latin typeface="Arial" pitchFamily="34" charset="0"/>
                <a:cs typeface="Arial" pitchFamily="34" charset="0"/>
              </a:rPr>
              <a:t/>
            </a:r>
            <a:br>
              <a:rPr lang="en-US" dirty="0" smtClean="0">
                <a:solidFill>
                  <a:schemeClr val="tx2">
                    <a:lumMod val="75000"/>
                  </a:schemeClr>
                </a:solidFill>
                <a:latin typeface="Arial" pitchFamily="34" charset="0"/>
                <a:cs typeface="Arial" pitchFamily="34" charset="0"/>
              </a:rPr>
            </a:br>
            <a:endParaRPr lang="en-US" dirty="0"/>
          </a:p>
        </p:txBody>
      </p:sp>
      <p:grpSp>
        <p:nvGrpSpPr>
          <p:cNvPr id="9" name="Group 8"/>
          <p:cNvGrpSpPr/>
          <p:nvPr/>
        </p:nvGrpSpPr>
        <p:grpSpPr>
          <a:xfrm>
            <a:off x="1787132" y="5305553"/>
            <a:ext cx="8650680" cy="573531"/>
            <a:chOff x="1015735" y="5305553"/>
            <a:chExt cx="8650680" cy="573531"/>
          </a:xfrm>
        </p:grpSpPr>
        <p:sp>
          <p:nvSpPr>
            <p:cNvPr id="13" name="object 11"/>
            <p:cNvSpPr/>
            <p:nvPr/>
          </p:nvSpPr>
          <p:spPr>
            <a:xfrm>
              <a:off x="4983200" y="5576824"/>
              <a:ext cx="715247" cy="302260"/>
            </a:xfrm>
            <a:custGeom>
              <a:avLst/>
              <a:gdLst/>
              <a:ahLst/>
              <a:cxnLst/>
              <a:rect l="l" t="t" r="r" b="b"/>
              <a:pathLst>
                <a:path w="536575" h="302260">
                  <a:moveTo>
                    <a:pt x="268224" y="0"/>
                  </a:moveTo>
                  <a:lnTo>
                    <a:pt x="0" y="301751"/>
                  </a:lnTo>
                  <a:lnTo>
                    <a:pt x="536448" y="301751"/>
                  </a:lnTo>
                  <a:lnTo>
                    <a:pt x="268224" y="0"/>
                  </a:lnTo>
                  <a:close/>
                </a:path>
              </a:pathLst>
            </a:custGeom>
            <a:solidFill>
              <a:srgbClr val="D2DEEE"/>
            </a:solidFill>
          </p:spPr>
          <p:txBody>
            <a:bodyPr wrap="square" lIns="0" tIns="0" rIns="0" bIns="0" rtlCol="0"/>
            <a:lstStyle/>
            <a:p>
              <a:endParaRPr dirty="0"/>
            </a:p>
          </p:txBody>
        </p:sp>
        <p:sp>
          <p:nvSpPr>
            <p:cNvPr id="14" name="object 13"/>
            <p:cNvSpPr/>
            <p:nvPr/>
          </p:nvSpPr>
          <p:spPr>
            <a:xfrm>
              <a:off x="1015735" y="5305553"/>
              <a:ext cx="8650680" cy="208915"/>
            </a:xfrm>
            <a:custGeom>
              <a:avLst/>
              <a:gdLst/>
              <a:ahLst/>
              <a:cxnLst/>
              <a:rect l="l" t="t" r="r" b="b"/>
              <a:pathLst>
                <a:path w="6489700" h="208914">
                  <a:moveTo>
                    <a:pt x="0" y="208787"/>
                  </a:moveTo>
                  <a:lnTo>
                    <a:pt x="6489191" y="208787"/>
                  </a:lnTo>
                  <a:lnTo>
                    <a:pt x="6489191" y="0"/>
                  </a:lnTo>
                  <a:lnTo>
                    <a:pt x="0" y="0"/>
                  </a:lnTo>
                  <a:lnTo>
                    <a:pt x="0" y="208787"/>
                  </a:lnTo>
                  <a:close/>
                </a:path>
              </a:pathLst>
            </a:custGeom>
            <a:solidFill>
              <a:srgbClr val="D2DEEE"/>
            </a:solidFill>
          </p:spPr>
          <p:txBody>
            <a:bodyPr wrap="square" lIns="0" tIns="0" rIns="0" bIns="0" rtlCol="0"/>
            <a:lstStyle/>
            <a:p>
              <a:endParaRPr dirty="0"/>
            </a:p>
          </p:txBody>
        </p:sp>
      </p:grpSp>
      <p:grpSp>
        <p:nvGrpSpPr>
          <p:cNvPr id="17" name="Group 16"/>
          <p:cNvGrpSpPr/>
          <p:nvPr/>
        </p:nvGrpSpPr>
        <p:grpSpPr>
          <a:xfrm>
            <a:off x="6979233" y="2678668"/>
            <a:ext cx="3458579" cy="2608160"/>
            <a:chOff x="6979233" y="2678668"/>
            <a:chExt cx="3458579" cy="2608160"/>
          </a:xfrm>
        </p:grpSpPr>
        <p:sp>
          <p:nvSpPr>
            <p:cNvPr id="12" name="object 10"/>
            <p:cNvSpPr txBox="1"/>
            <p:nvPr/>
          </p:nvSpPr>
          <p:spPr>
            <a:xfrm>
              <a:off x="7588833" y="2678668"/>
              <a:ext cx="2337038" cy="369332"/>
            </a:xfrm>
            <a:prstGeom prst="rect">
              <a:avLst/>
            </a:prstGeom>
          </p:spPr>
          <p:txBody>
            <a:bodyPr vert="horz" wrap="square" lIns="0" tIns="0" rIns="0" bIns="0" rtlCol="0">
              <a:spAutoFit/>
            </a:bodyPr>
            <a:lstStyle/>
            <a:p>
              <a:pPr marL="15842"/>
              <a:r>
                <a:rPr sz="2400" spc="-12" dirty="0">
                  <a:cs typeface="Calibri"/>
                </a:rPr>
                <a:t>Facilitator</a:t>
              </a:r>
              <a:r>
                <a:rPr sz="2400" spc="-137" dirty="0">
                  <a:cs typeface="Calibri"/>
                </a:rPr>
                <a:t> </a:t>
              </a:r>
              <a:r>
                <a:rPr sz="2400" spc="-12" dirty="0">
                  <a:cs typeface="Calibri"/>
                </a:rPr>
                <a:t>reviews</a:t>
              </a:r>
              <a:endParaRPr sz="2400" dirty="0">
                <a:cs typeface="Calibri"/>
              </a:endParaRPr>
            </a:p>
          </p:txBody>
        </p:sp>
        <p:sp>
          <p:nvSpPr>
            <p:cNvPr id="15" name="object 19"/>
            <p:cNvSpPr txBox="1"/>
            <p:nvPr/>
          </p:nvSpPr>
          <p:spPr>
            <a:xfrm>
              <a:off x="6979233" y="3308273"/>
              <a:ext cx="3458579" cy="1978555"/>
            </a:xfrm>
            <a:prstGeom prst="rect">
              <a:avLst/>
            </a:prstGeom>
          </p:spPr>
          <p:txBody>
            <a:bodyPr vert="horz" wrap="square" lIns="0" tIns="0" rIns="0" bIns="0" rtlCol="0">
              <a:spAutoFit/>
            </a:bodyPr>
            <a:lstStyle/>
            <a:p>
              <a:pPr marR="42773">
                <a:lnSpc>
                  <a:spcPct val="91600"/>
                </a:lnSpc>
              </a:pPr>
              <a:r>
                <a:rPr sz="2400" spc="-12" dirty="0">
                  <a:solidFill>
                    <a:schemeClr val="bg2">
                      <a:lumMod val="25000"/>
                    </a:schemeClr>
                  </a:solidFill>
                  <a:cs typeface="Calibri"/>
                </a:rPr>
                <a:t>Formal review to </a:t>
              </a:r>
              <a:r>
                <a:rPr sz="2400" spc="-6">
                  <a:solidFill>
                    <a:schemeClr val="bg2">
                      <a:lumMod val="25000"/>
                    </a:schemeClr>
                  </a:solidFill>
                  <a:cs typeface="Calibri"/>
                </a:rPr>
                <a:t>verify </a:t>
              </a:r>
              <a:r>
                <a:rPr sz="2400" spc="-12" smtClean="0">
                  <a:solidFill>
                    <a:schemeClr val="bg2">
                      <a:lumMod val="25000"/>
                    </a:schemeClr>
                  </a:solidFill>
                  <a:cs typeface="Calibri"/>
                </a:rPr>
                <a:t>that</a:t>
              </a:r>
              <a:r>
                <a:rPr lang="en-US" sz="2400" spc="-12" dirty="0" smtClean="0">
                  <a:solidFill>
                    <a:schemeClr val="bg2">
                      <a:lumMod val="25000"/>
                    </a:schemeClr>
                  </a:solidFill>
                  <a:cs typeface="Calibri"/>
                </a:rPr>
                <a:t> </a:t>
              </a:r>
              <a:r>
                <a:rPr sz="2400" spc="-12" smtClean="0">
                  <a:solidFill>
                    <a:schemeClr val="bg2">
                      <a:lumMod val="25000"/>
                    </a:schemeClr>
                  </a:solidFill>
                  <a:cs typeface="Calibri"/>
                </a:rPr>
                <a:t>the </a:t>
              </a:r>
              <a:r>
                <a:rPr sz="2400" spc="-6" dirty="0">
                  <a:solidFill>
                    <a:schemeClr val="bg2">
                      <a:lumMod val="25000"/>
                    </a:schemeClr>
                  </a:solidFill>
                  <a:cs typeface="Calibri"/>
                </a:rPr>
                <a:t>artifact </a:t>
              </a:r>
              <a:r>
                <a:rPr sz="2400" spc="-12" dirty="0">
                  <a:solidFill>
                    <a:schemeClr val="bg2">
                      <a:lumMod val="25000"/>
                    </a:schemeClr>
                  </a:solidFill>
                  <a:cs typeface="Calibri"/>
                </a:rPr>
                <a:t>complies </a:t>
              </a:r>
              <a:r>
                <a:rPr sz="2400" spc="-12">
                  <a:solidFill>
                    <a:schemeClr val="bg2">
                      <a:lumMod val="25000"/>
                    </a:schemeClr>
                  </a:solidFill>
                  <a:cs typeface="Calibri"/>
                </a:rPr>
                <a:t>with </a:t>
              </a:r>
              <a:r>
                <a:rPr sz="2400" spc="-12" smtClean="0">
                  <a:solidFill>
                    <a:schemeClr val="bg2">
                      <a:lumMod val="25000"/>
                    </a:schemeClr>
                  </a:solidFill>
                  <a:cs typeface="Calibri"/>
                </a:rPr>
                <a:t>the</a:t>
              </a:r>
              <a:r>
                <a:rPr lang="en-US" sz="2400" spc="-12" dirty="0" smtClean="0">
                  <a:solidFill>
                    <a:schemeClr val="bg2">
                      <a:lumMod val="25000"/>
                    </a:schemeClr>
                  </a:solidFill>
                  <a:cs typeface="Calibri"/>
                </a:rPr>
                <a:t> </a:t>
              </a:r>
              <a:r>
                <a:rPr sz="2400" spc="-12" smtClean="0">
                  <a:solidFill>
                    <a:schemeClr val="bg2">
                      <a:lumMod val="25000"/>
                    </a:schemeClr>
                  </a:solidFill>
                  <a:cs typeface="Calibri"/>
                </a:rPr>
                <a:t>standard </a:t>
              </a:r>
              <a:r>
                <a:rPr sz="2400" spc="-6" dirty="0">
                  <a:solidFill>
                    <a:schemeClr val="bg2">
                      <a:lumMod val="25000"/>
                    </a:schemeClr>
                  </a:solidFill>
                  <a:cs typeface="Calibri"/>
                </a:rPr>
                <a:t>of</a:t>
              </a:r>
              <a:r>
                <a:rPr sz="2400" spc="-44" dirty="0">
                  <a:solidFill>
                    <a:schemeClr val="bg2">
                      <a:lumMod val="25000"/>
                    </a:schemeClr>
                  </a:solidFill>
                  <a:cs typeface="Calibri"/>
                </a:rPr>
                <a:t> </a:t>
              </a:r>
              <a:r>
                <a:rPr sz="2400" spc="-19" dirty="0">
                  <a:solidFill>
                    <a:schemeClr val="bg2">
                      <a:lumMod val="25000"/>
                    </a:schemeClr>
                  </a:solidFill>
                  <a:cs typeface="Calibri"/>
                </a:rPr>
                <a:t>excellence</a:t>
              </a:r>
              <a:endParaRPr sz="2400" dirty="0">
                <a:solidFill>
                  <a:schemeClr val="bg2">
                    <a:lumMod val="25000"/>
                  </a:schemeClr>
                </a:solidFill>
                <a:cs typeface="Calibri"/>
              </a:endParaRPr>
            </a:p>
            <a:p>
              <a:endParaRPr sz="2400" dirty="0">
                <a:solidFill>
                  <a:schemeClr val="bg2">
                    <a:lumMod val="25000"/>
                  </a:schemeClr>
                </a:solidFill>
                <a:cs typeface="Times New Roman"/>
              </a:endParaRPr>
            </a:p>
            <a:p>
              <a:pPr>
                <a:lnSpc>
                  <a:spcPts val="2294"/>
                </a:lnSpc>
              </a:pPr>
              <a:r>
                <a:rPr sz="2400" spc="-12" dirty="0">
                  <a:solidFill>
                    <a:schemeClr val="bg2">
                      <a:lumMod val="25000"/>
                    </a:schemeClr>
                  </a:solidFill>
                  <a:cs typeface="Calibri"/>
                </a:rPr>
                <a:t>5-10 </a:t>
              </a:r>
              <a:r>
                <a:rPr sz="2400" spc="-6" dirty="0">
                  <a:solidFill>
                    <a:schemeClr val="bg2">
                      <a:lumMod val="25000"/>
                    </a:schemeClr>
                  </a:solidFill>
                  <a:cs typeface="Calibri"/>
                </a:rPr>
                <a:t>participants in the</a:t>
              </a:r>
              <a:r>
                <a:rPr sz="2400" spc="-25" dirty="0">
                  <a:solidFill>
                    <a:schemeClr val="bg2">
                      <a:lumMod val="25000"/>
                    </a:schemeClr>
                  </a:solidFill>
                  <a:cs typeface="Calibri"/>
                </a:rPr>
                <a:t> </a:t>
              </a:r>
              <a:r>
                <a:rPr sz="2400" spc="-12" dirty="0">
                  <a:solidFill>
                    <a:schemeClr val="bg2">
                      <a:lumMod val="25000"/>
                    </a:schemeClr>
                  </a:solidFill>
                  <a:cs typeface="Calibri"/>
                </a:rPr>
                <a:t>review</a:t>
              </a:r>
              <a:endParaRPr sz="2400" dirty="0">
                <a:solidFill>
                  <a:schemeClr val="bg2">
                    <a:lumMod val="25000"/>
                  </a:schemeClr>
                </a:solidFill>
                <a:cs typeface="Calibri"/>
              </a:endParaRPr>
            </a:p>
            <a:p>
              <a:pPr>
                <a:lnSpc>
                  <a:spcPts val="2294"/>
                </a:lnSpc>
              </a:pPr>
              <a:r>
                <a:rPr sz="2400" spc="-12" dirty="0">
                  <a:solidFill>
                    <a:schemeClr val="bg2">
                      <a:lumMod val="25000"/>
                    </a:schemeClr>
                  </a:solidFill>
                  <a:cs typeface="Calibri"/>
                </a:rPr>
                <a:t>that </a:t>
              </a:r>
              <a:r>
                <a:rPr sz="2400" spc="-6" dirty="0">
                  <a:solidFill>
                    <a:schemeClr val="bg2">
                      <a:lumMod val="25000"/>
                    </a:schemeClr>
                  </a:solidFill>
                  <a:cs typeface="Calibri"/>
                </a:rPr>
                <a:t>is led </a:t>
              </a:r>
              <a:r>
                <a:rPr sz="2400" spc="-19" dirty="0">
                  <a:solidFill>
                    <a:schemeClr val="bg2">
                      <a:lumMod val="25000"/>
                    </a:schemeClr>
                  </a:solidFill>
                  <a:cs typeface="Calibri"/>
                </a:rPr>
                <a:t>by </a:t>
              </a:r>
              <a:r>
                <a:rPr sz="2400" spc="-6" dirty="0">
                  <a:solidFill>
                    <a:schemeClr val="bg2">
                      <a:lumMod val="25000"/>
                    </a:schemeClr>
                  </a:solidFill>
                  <a:cs typeface="Calibri"/>
                </a:rPr>
                <a:t>a </a:t>
              </a:r>
              <a:r>
                <a:rPr sz="2400" spc="-19" dirty="0">
                  <a:solidFill>
                    <a:schemeClr val="bg2">
                      <a:lumMod val="25000"/>
                    </a:schemeClr>
                  </a:solidFill>
                  <a:cs typeface="Calibri"/>
                </a:rPr>
                <a:t>review</a:t>
              </a:r>
              <a:r>
                <a:rPr sz="2400" spc="25" dirty="0">
                  <a:solidFill>
                    <a:schemeClr val="bg2">
                      <a:lumMod val="25000"/>
                    </a:schemeClr>
                  </a:solidFill>
                  <a:cs typeface="Calibri"/>
                </a:rPr>
                <a:t> </a:t>
              </a:r>
              <a:r>
                <a:rPr sz="2400" spc="-6" dirty="0">
                  <a:solidFill>
                    <a:schemeClr val="bg2">
                      <a:lumMod val="25000"/>
                    </a:schemeClr>
                  </a:solidFill>
                  <a:cs typeface="Calibri"/>
                </a:rPr>
                <a:t>leader</a:t>
              </a:r>
              <a:endParaRPr sz="2400" dirty="0">
                <a:solidFill>
                  <a:schemeClr val="bg2">
                    <a:lumMod val="25000"/>
                  </a:schemeClr>
                </a:solidFill>
                <a:cs typeface="Calibri"/>
              </a:endParaRPr>
            </a:p>
          </p:txBody>
        </p:sp>
      </p:grpSp>
      <p:grpSp>
        <p:nvGrpSpPr>
          <p:cNvPr id="10" name="Group 9"/>
          <p:cNvGrpSpPr/>
          <p:nvPr/>
        </p:nvGrpSpPr>
        <p:grpSpPr>
          <a:xfrm>
            <a:off x="2016162" y="2184402"/>
            <a:ext cx="3478047" cy="3132363"/>
            <a:chOff x="2016162" y="2184402"/>
            <a:chExt cx="3478047" cy="3132363"/>
          </a:xfrm>
        </p:grpSpPr>
        <p:sp>
          <p:nvSpPr>
            <p:cNvPr id="11" name="object 8"/>
            <p:cNvSpPr txBox="1"/>
            <p:nvPr/>
          </p:nvSpPr>
          <p:spPr>
            <a:xfrm>
              <a:off x="3148442" y="2184402"/>
              <a:ext cx="1650570" cy="369332"/>
            </a:xfrm>
            <a:prstGeom prst="rect">
              <a:avLst/>
            </a:prstGeom>
          </p:spPr>
          <p:txBody>
            <a:bodyPr vert="horz" wrap="square" lIns="0" tIns="0" rIns="0" bIns="0" rtlCol="0">
              <a:spAutoFit/>
            </a:bodyPr>
            <a:lstStyle/>
            <a:p>
              <a:pPr marL="15842"/>
              <a:r>
                <a:rPr sz="2400" spc="-12" dirty="0">
                  <a:cs typeface="Calibri"/>
                </a:rPr>
                <a:t>Peer</a:t>
              </a:r>
              <a:r>
                <a:rPr sz="2400" spc="-131" dirty="0">
                  <a:cs typeface="Calibri"/>
                </a:rPr>
                <a:t> </a:t>
              </a:r>
              <a:r>
                <a:rPr sz="2400" spc="-12" dirty="0">
                  <a:cs typeface="Calibri"/>
                </a:rPr>
                <a:t>reviews</a:t>
              </a:r>
              <a:endParaRPr sz="2400" dirty="0">
                <a:cs typeface="Calibri"/>
              </a:endParaRPr>
            </a:p>
          </p:txBody>
        </p:sp>
        <p:sp>
          <p:nvSpPr>
            <p:cNvPr id="16" name="object 24"/>
            <p:cNvSpPr txBox="1"/>
            <p:nvPr/>
          </p:nvSpPr>
          <p:spPr>
            <a:xfrm>
              <a:off x="2016162" y="2794002"/>
              <a:ext cx="3478047" cy="2522763"/>
            </a:xfrm>
            <a:prstGeom prst="rect">
              <a:avLst/>
            </a:prstGeom>
          </p:spPr>
          <p:txBody>
            <a:bodyPr vert="horz" wrap="square" lIns="0" tIns="5545" rIns="0" bIns="0" rtlCol="0">
              <a:spAutoFit/>
            </a:bodyPr>
            <a:lstStyle/>
            <a:p>
              <a:pPr marL="15842" marR="6337">
                <a:lnSpc>
                  <a:spcPts val="2183"/>
                </a:lnSpc>
                <a:spcBef>
                  <a:spcPts val="44"/>
                </a:spcBef>
              </a:pPr>
              <a:r>
                <a:rPr sz="2400" spc="-19" dirty="0">
                  <a:solidFill>
                    <a:schemeClr val="bg2">
                      <a:lumMod val="25000"/>
                    </a:schemeClr>
                  </a:solidFill>
                  <a:cs typeface="Calibri"/>
                </a:rPr>
                <a:t>Informal review </a:t>
              </a:r>
              <a:r>
                <a:rPr sz="2400" spc="-12" dirty="0">
                  <a:solidFill>
                    <a:schemeClr val="bg2">
                      <a:lumMod val="25000"/>
                    </a:schemeClr>
                  </a:solidFill>
                  <a:cs typeface="Calibri"/>
                </a:rPr>
                <a:t>to </a:t>
              </a:r>
              <a:r>
                <a:rPr sz="2400" spc="-12">
                  <a:solidFill>
                    <a:schemeClr val="bg2">
                      <a:lumMod val="25000"/>
                    </a:schemeClr>
                  </a:solidFill>
                  <a:cs typeface="Calibri"/>
                </a:rPr>
                <a:t>confirm </a:t>
              </a:r>
              <a:r>
                <a:rPr sz="2400" spc="-12" smtClean="0">
                  <a:solidFill>
                    <a:schemeClr val="bg2">
                      <a:lumMod val="25000"/>
                    </a:schemeClr>
                  </a:solidFill>
                  <a:cs typeface="Calibri"/>
                </a:rPr>
                <a:t>the</a:t>
              </a:r>
              <a:r>
                <a:rPr lang="en-US" sz="2400" spc="-12" dirty="0" smtClean="0">
                  <a:solidFill>
                    <a:schemeClr val="bg2">
                      <a:lumMod val="25000"/>
                    </a:schemeClr>
                  </a:solidFill>
                  <a:cs typeface="Calibri"/>
                </a:rPr>
                <a:t> </a:t>
              </a:r>
              <a:r>
                <a:rPr sz="2400" spc="-12" smtClean="0">
                  <a:solidFill>
                    <a:schemeClr val="bg2">
                      <a:lumMod val="25000"/>
                    </a:schemeClr>
                  </a:solidFill>
                  <a:cs typeface="Calibri"/>
                </a:rPr>
                <a:t>understanding </a:t>
              </a:r>
              <a:r>
                <a:rPr sz="2400" spc="-6" dirty="0">
                  <a:solidFill>
                    <a:schemeClr val="bg2">
                      <a:lumMod val="25000"/>
                    </a:schemeClr>
                  </a:solidFill>
                  <a:cs typeface="Calibri"/>
                </a:rPr>
                <a:t>of </a:t>
              </a:r>
              <a:r>
                <a:rPr sz="2400" spc="-12" dirty="0">
                  <a:solidFill>
                    <a:schemeClr val="bg2">
                      <a:lumMod val="25000"/>
                    </a:schemeClr>
                  </a:solidFill>
                  <a:cs typeface="Calibri"/>
                </a:rPr>
                <a:t>the</a:t>
              </a:r>
              <a:r>
                <a:rPr sz="2400" dirty="0">
                  <a:solidFill>
                    <a:schemeClr val="bg2">
                      <a:lumMod val="25000"/>
                    </a:schemeClr>
                  </a:solidFill>
                  <a:cs typeface="Calibri"/>
                </a:rPr>
                <a:t> </a:t>
              </a:r>
              <a:r>
                <a:rPr sz="2400" spc="-12" dirty="0">
                  <a:solidFill>
                    <a:schemeClr val="bg2">
                      <a:lumMod val="25000"/>
                    </a:schemeClr>
                  </a:solidFill>
                  <a:cs typeface="Calibri"/>
                </a:rPr>
                <a:t>producer</a:t>
              </a:r>
              <a:endParaRPr sz="2400" dirty="0">
                <a:solidFill>
                  <a:schemeClr val="bg2">
                    <a:lumMod val="25000"/>
                  </a:schemeClr>
                </a:solidFill>
                <a:cs typeface="Calibri"/>
              </a:endParaRPr>
            </a:p>
            <a:p>
              <a:pPr>
                <a:lnSpc>
                  <a:spcPts val="2058"/>
                </a:lnSpc>
              </a:pPr>
              <a:r>
                <a:rPr sz="2400" spc="-6" dirty="0">
                  <a:solidFill>
                    <a:schemeClr val="bg2">
                      <a:lumMod val="25000"/>
                    </a:schemeClr>
                  </a:solidFill>
                  <a:cs typeface="Calibri"/>
                </a:rPr>
                <a:t>and check </a:t>
              </a:r>
              <a:r>
                <a:rPr sz="2400" spc="-12" dirty="0">
                  <a:solidFill>
                    <a:schemeClr val="bg2">
                      <a:lumMod val="25000"/>
                    </a:schemeClr>
                  </a:solidFill>
                  <a:cs typeface="Calibri"/>
                </a:rPr>
                <a:t>for correctness</a:t>
              </a:r>
              <a:r>
                <a:rPr sz="2400" spc="-31" dirty="0">
                  <a:solidFill>
                    <a:schemeClr val="bg2">
                      <a:lumMod val="25000"/>
                    </a:schemeClr>
                  </a:solidFill>
                  <a:cs typeface="Calibri"/>
                </a:rPr>
                <a:t> </a:t>
              </a:r>
              <a:r>
                <a:rPr sz="2400" spc="-6" dirty="0">
                  <a:solidFill>
                    <a:schemeClr val="bg2">
                      <a:lumMod val="25000"/>
                    </a:schemeClr>
                  </a:solidFill>
                  <a:cs typeface="Calibri"/>
                </a:rPr>
                <a:t>of</a:t>
              </a:r>
              <a:endParaRPr sz="2400" dirty="0">
                <a:solidFill>
                  <a:schemeClr val="bg2">
                    <a:lumMod val="25000"/>
                  </a:schemeClr>
                </a:solidFill>
                <a:cs typeface="Calibri"/>
              </a:endParaRPr>
            </a:p>
            <a:p>
              <a:pPr marL="792">
                <a:lnSpc>
                  <a:spcPts val="2289"/>
                </a:lnSpc>
              </a:pPr>
              <a:r>
                <a:rPr sz="2400" spc="-12" dirty="0">
                  <a:solidFill>
                    <a:schemeClr val="bg2">
                      <a:lumMod val="25000"/>
                    </a:schemeClr>
                  </a:solidFill>
                  <a:cs typeface="Calibri"/>
                </a:rPr>
                <a:t>product</a:t>
              </a:r>
              <a:endParaRPr sz="2400" dirty="0">
                <a:solidFill>
                  <a:schemeClr val="bg2">
                    <a:lumMod val="25000"/>
                  </a:schemeClr>
                </a:solidFill>
                <a:cs typeface="Calibri"/>
              </a:endParaRPr>
            </a:p>
            <a:p>
              <a:pPr>
                <a:spcBef>
                  <a:spcPts val="17"/>
                </a:spcBef>
              </a:pPr>
              <a:endParaRPr sz="2400" dirty="0">
                <a:solidFill>
                  <a:schemeClr val="bg2">
                    <a:lumMod val="25000"/>
                  </a:schemeClr>
                </a:solidFill>
                <a:cs typeface="Times New Roman"/>
              </a:endParaRPr>
            </a:p>
            <a:p>
              <a:pPr marR="165549">
                <a:lnSpc>
                  <a:spcPct val="91600"/>
                </a:lnSpc>
              </a:pPr>
              <a:r>
                <a:rPr sz="2400" spc="-12" dirty="0">
                  <a:solidFill>
                    <a:schemeClr val="bg2">
                      <a:lumMod val="25000"/>
                    </a:schemeClr>
                  </a:solidFill>
                  <a:cs typeface="Calibri"/>
                </a:rPr>
                <a:t>One </a:t>
              </a:r>
              <a:r>
                <a:rPr sz="2400" spc="-6" dirty="0">
                  <a:solidFill>
                    <a:schemeClr val="bg2">
                      <a:lumMod val="25000"/>
                    </a:schemeClr>
                  </a:solidFill>
                  <a:cs typeface="Calibri"/>
                </a:rPr>
                <a:t>or </a:t>
              </a:r>
              <a:r>
                <a:rPr sz="2400" spc="-12" dirty="0">
                  <a:solidFill>
                    <a:schemeClr val="bg2">
                      <a:lumMod val="25000"/>
                    </a:schemeClr>
                  </a:solidFill>
                  <a:cs typeface="Calibri"/>
                </a:rPr>
                <a:t>more </a:t>
              </a:r>
              <a:r>
                <a:rPr sz="2400" spc="-6">
                  <a:solidFill>
                    <a:schemeClr val="bg2">
                      <a:lumMod val="25000"/>
                    </a:schemeClr>
                  </a:solidFill>
                  <a:cs typeface="Calibri"/>
                </a:rPr>
                <a:t>peer </a:t>
              </a:r>
              <a:r>
                <a:rPr sz="2400" spc="-19" smtClean="0">
                  <a:solidFill>
                    <a:schemeClr val="bg2">
                      <a:lumMod val="25000"/>
                    </a:schemeClr>
                  </a:solidFill>
                  <a:cs typeface="Calibri"/>
                </a:rPr>
                <a:t>members</a:t>
              </a:r>
              <a:r>
                <a:rPr lang="en-US" sz="2400" spc="-19" dirty="0" smtClean="0">
                  <a:solidFill>
                    <a:schemeClr val="bg2">
                      <a:lumMod val="25000"/>
                    </a:schemeClr>
                  </a:solidFill>
                  <a:cs typeface="Calibri"/>
                </a:rPr>
                <a:t> </a:t>
              </a:r>
              <a:r>
                <a:rPr sz="2400" spc="-12" smtClean="0">
                  <a:solidFill>
                    <a:schemeClr val="bg2">
                      <a:lumMod val="25000"/>
                    </a:schemeClr>
                  </a:solidFill>
                  <a:cs typeface="Calibri"/>
                </a:rPr>
                <a:t>perform </a:t>
              </a:r>
              <a:r>
                <a:rPr sz="2400" spc="-12" dirty="0">
                  <a:solidFill>
                    <a:schemeClr val="bg2">
                      <a:lumMod val="25000"/>
                    </a:schemeClr>
                  </a:solidFill>
                  <a:cs typeface="Calibri"/>
                </a:rPr>
                <a:t>the </a:t>
              </a:r>
              <a:r>
                <a:rPr sz="2400" spc="-19">
                  <a:solidFill>
                    <a:schemeClr val="bg2">
                      <a:lumMod val="25000"/>
                    </a:schemeClr>
                  </a:solidFill>
                  <a:cs typeface="Calibri"/>
                </a:rPr>
                <a:t>review </a:t>
              </a:r>
              <a:r>
                <a:rPr sz="2400" spc="-12" smtClean="0">
                  <a:solidFill>
                    <a:schemeClr val="bg2">
                      <a:lumMod val="25000"/>
                    </a:schemeClr>
                  </a:solidFill>
                  <a:cs typeface="Calibri"/>
                </a:rPr>
                <a:t>either</a:t>
              </a:r>
              <a:r>
                <a:rPr lang="en-US" sz="2400" spc="-12" dirty="0" smtClean="0">
                  <a:solidFill>
                    <a:schemeClr val="bg2">
                      <a:lumMod val="25000"/>
                    </a:schemeClr>
                  </a:solidFill>
                  <a:cs typeface="Calibri"/>
                </a:rPr>
                <a:t> </a:t>
              </a:r>
              <a:r>
                <a:rPr sz="2400" spc="-6" smtClean="0">
                  <a:solidFill>
                    <a:schemeClr val="bg2">
                      <a:lumMod val="25000"/>
                    </a:schemeClr>
                  </a:solidFill>
                  <a:cs typeface="Calibri"/>
                </a:rPr>
                <a:t>jointly </a:t>
              </a:r>
              <a:r>
                <a:rPr sz="2400" dirty="0">
                  <a:solidFill>
                    <a:schemeClr val="bg2">
                      <a:lumMod val="25000"/>
                    </a:schemeClr>
                  </a:solidFill>
                  <a:cs typeface="Calibri"/>
                </a:rPr>
                <a:t>or</a:t>
              </a:r>
              <a:r>
                <a:rPr sz="2400" spc="-69" dirty="0">
                  <a:solidFill>
                    <a:schemeClr val="bg2">
                      <a:lumMod val="25000"/>
                    </a:schemeClr>
                  </a:solidFill>
                  <a:cs typeface="Calibri"/>
                </a:rPr>
                <a:t> </a:t>
              </a:r>
              <a:r>
                <a:rPr sz="2400" spc="-12" dirty="0">
                  <a:solidFill>
                    <a:schemeClr val="bg2">
                      <a:lumMod val="25000"/>
                    </a:schemeClr>
                  </a:solidFill>
                  <a:cs typeface="Calibri"/>
                </a:rPr>
                <a:t>independently</a:t>
              </a:r>
              <a:endParaRPr sz="2400" dirty="0">
                <a:solidFill>
                  <a:schemeClr val="bg2">
                    <a:lumMod val="25000"/>
                  </a:schemeClr>
                </a:solidFill>
                <a:cs typeface="Calibri"/>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latin typeface="+mj-lt"/>
              </a:rPr>
              <a:t>FACTORS TO </a:t>
            </a:r>
            <a:r>
              <a:rPr lang="en-US" spc="-12" dirty="0" smtClean="0">
                <a:latin typeface="+mj-lt"/>
              </a:rPr>
              <a:t>DECIDE </a:t>
            </a:r>
            <a:r>
              <a:rPr lang="en-US" spc="-6" dirty="0" smtClean="0">
                <a:latin typeface="+mj-lt"/>
              </a:rPr>
              <a:t>WHICH TYPE OF REVIEWS TO</a:t>
            </a:r>
            <a:r>
              <a:rPr lang="en-US" spc="81" dirty="0" smtClean="0">
                <a:latin typeface="+mj-lt"/>
              </a:rPr>
              <a:t> </a:t>
            </a:r>
            <a:r>
              <a:rPr lang="en-US" spc="-12" dirty="0" smtClean="0">
                <a:latin typeface="+mj-lt"/>
              </a:rPr>
              <a:t>USE</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graphicFrame>
        <p:nvGraphicFramePr>
          <p:cNvPr id="9" name="Diagram 8"/>
          <p:cNvGraphicFramePr/>
          <p:nvPr/>
        </p:nvGraphicFramePr>
        <p:xfrm>
          <a:off x="1674812" y="2133600"/>
          <a:ext cx="8915400" cy="2480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dgm id="{8CE30E01-81CE-4F06-B686-C80A3EC0311C}"/>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graphicEl>
                                              <a:dgm id="{C2E1B787-AE0A-4FA2-BD6B-1E81E97FAB0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graphicEl>
                                              <a:dgm id="{17F31F23-253E-4AD0-8F37-1D5A18D37A1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2" dirty="0" smtClean="0">
                <a:latin typeface="+mj-lt"/>
                <a:cs typeface="Calibri"/>
              </a:rPr>
              <a:t>PEER REVIEWS:</a:t>
            </a:r>
            <a:r>
              <a:rPr lang="en-US" spc="31" dirty="0" smtClean="0">
                <a:latin typeface="+mj-lt"/>
                <a:cs typeface="Calibri"/>
              </a:rPr>
              <a:t> </a:t>
            </a:r>
            <a:r>
              <a:rPr lang="en-US" spc="-6" dirty="0" smtClean="0">
                <a:latin typeface="+mj-lt"/>
              </a:rPr>
              <a:t>CHARACTERISTICS</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graphicFrame>
        <p:nvGraphicFramePr>
          <p:cNvPr id="6" name="Diagram 5"/>
          <p:cNvGraphicFramePr/>
          <p:nvPr/>
        </p:nvGraphicFramePr>
        <p:xfrm>
          <a:off x="589868" y="1556658"/>
          <a:ext cx="10972800" cy="3851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208212" y="2057400"/>
            <a:ext cx="3810000" cy="3733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Participants - reviewer(s) and author - agree on the approaches taken, product, and engineering practices applied.</a:t>
            </a:r>
          </a:p>
        </p:txBody>
      </p:sp>
      <p:sp>
        <p:nvSpPr>
          <p:cNvPr id="6" name="Rounded Rectangle 5"/>
          <p:cNvSpPr/>
          <p:nvPr/>
        </p:nvSpPr>
        <p:spPr>
          <a:xfrm>
            <a:off x="6246812" y="2057400"/>
            <a:ext cx="3810000" cy="3733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Completeness and correctness of capabilities and features of the reviewed product are obtained.</a:t>
            </a:r>
            <a:endParaRPr lang="en-US" sz="2400" dirty="0"/>
          </a:p>
        </p:txBody>
      </p:sp>
      <p:sp>
        <p:nvSpPr>
          <p:cNvPr id="2" name="Title 1"/>
          <p:cNvSpPr>
            <a:spLocks noGrp="1"/>
          </p:cNvSpPr>
          <p:nvPr>
            <p:ph type="title"/>
          </p:nvPr>
        </p:nvSpPr>
        <p:spPr/>
        <p:txBody>
          <a:bodyPr/>
          <a:lstStyle/>
          <a:p>
            <a:r>
              <a:rPr lang="en-US" spc="-6" dirty="0" smtClean="0">
                <a:latin typeface="+mj-lt"/>
                <a:cs typeface="Calibri"/>
              </a:rPr>
              <a:t>EXPECTED </a:t>
            </a:r>
            <a:r>
              <a:rPr lang="en-US" spc="-12" dirty="0" smtClean="0">
                <a:latin typeface="+mj-lt"/>
                <a:cs typeface="Calibri"/>
              </a:rPr>
              <a:t>END RESULTS </a:t>
            </a:r>
            <a:r>
              <a:rPr lang="en-US" spc="-6" dirty="0" smtClean="0">
                <a:latin typeface="+mj-lt"/>
              </a:rPr>
              <a:t>OF </a:t>
            </a:r>
            <a:r>
              <a:rPr lang="en-US" spc="-12" dirty="0" smtClean="0">
                <a:latin typeface="+mj-lt"/>
              </a:rPr>
              <a:t>PEER</a:t>
            </a:r>
            <a:r>
              <a:rPr lang="en-US" spc="112" dirty="0" smtClean="0">
                <a:latin typeface="+mj-lt"/>
              </a:rPr>
              <a:t> </a:t>
            </a:r>
            <a:r>
              <a:rPr lang="en-US" spc="-6" dirty="0" smtClean="0">
                <a:latin typeface="+mj-lt"/>
              </a:rPr>
              <a:t>REVIEWS</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latin typeface="+mj-lt"/>
              </a:rPr>
              <a:t>FACILITATION REVIEWS: </a:t>
            </a:r>
            <a:r>
              <a:rPr lang="en-US" spc="-6" dirty="0" smtClean="0">
                <a:latin typeface="+mj-lt"/>
                <a:cs typeface="Calibri"/>
              </a:rPr>
              <a:t>ROLES AND</a:t>
            </a:r>
            <a:r>
              <a:rPr lang="en-US" spc="6" dirty="0" smtClean="0">
                <a:latin typeface="+mj-lt"/>
                <a:cs typeface="Calibri"/>
              </a:rPr>
              <a:t> </a:t>
            </a:r>
            <a:r>
              <a:rPr lang="en-US" spc="-6" dirty="0" smtClean="0">
                <a:latin typeface="+mj-lt"/>
                <a:cs typeface="Calibri"/>
              </a:rPr>
              <a:t>RESPONSIBILITIES</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
        <p:nvSpPr>
          <p:cNvPr id="11" name="object 7"/>
          <p:cNvSpPr/>
          <p:nvPr/>
        </p:nvSpPr>
        <p:spPr>
          <a:xfrm>
            <a:off x="2877070" y="1910716"/>
            <a:ext cx="6692004" cy="4566285"/>
          </a:xfrm>
          <a:custGeom>
            <a:avLst/>
            <a:gdLst/>
            <a:ahLst/>
            <a:cxnLst/>
            <a:rect l="l" t="t" r="r" b="b"/>
            <a:pathLst>
              <a:path w="5020309" h="4566285">
                <a:moveTo>
                  <a:pt x="0" y="2282952"/>
                </a:moveTo>
                <a:lnTo>
                  <a:pt x="499" y="2236931"/>
                </a:lnTo>
                <a:lnTo>
                  <a:pt x="1993" y="2191131"/>
                </a:lnTo>
                <a:lnTo>
                  <a:pt x="4470" y="2145562"/>
                </a:lnTo>
                <a:lnTo>
                  <a:pt x="7922" y="2100231"/>
                </a:lnTo>
                <a:lnTo>
                  <a:pt x="12339" y="2055148"/>
                </a:lnTo>
                <a:lnTo>
                  <a:pt x="17713" y="2010320"/>
                </a:lnTo>
                <a:lnTo>
                  <a:pt x="24033" y="1965756"/>
                </a:lnTo>
                <a:lnTo>
                  <a:pt x="31290" y="1921466"/>
                </a:lnTo>
                <a:lnTo>
                  <a:pt x="39475" y="1877456"/>
                </a:lnTo>
                <a:lnTo>
                  <a:pt x="48578" y="1833736"/>
                </a:lnTo>
                <a:lnTo>
                  <a:pt x="58590" y="1790314"/>
                </a:lnTo>
                <a:lnTo>
                  <a:pt x="69503" y="1747200"/>
                </a:lnTo>
                <a:lnTo>
                  <a:pt x="81305" y="1704400"/>
                </a:lnTo>
                <a:lnTo>
                  <a:pt x="93988" y="1661925"/>
                </a:lnTo>
                <a:lnTo>
                  <a:pt x="107543" y="1619782"/>
                </a:lnTo>
                <a:lnTo>
                  <a:pt x="121961" y="1577979"/>
                </a:lnTo>
                <a:lnTo>
                  <a:pt x="137231" y="1536527"/>
                </a:lnTo>
                <a:lnTo>
                  <a:pt x="153344" y="1495432"/>
                </a:lnTo>
                <a:lnTo>
                  <a:pt x="170292" y="1454703"/>
                </a:lnTo>
                <a:lnTo>
                  <a:pt x="188064" y="1414350"/>
                </a:lnTo>
                <a:lnTo>
                  <a:pt x="206651" y="1374380"/>
                </a:lnTo>
                <a:lnTo>
                  <a:pt x="226045" y="1334802"/>
                </a:lnTo>
                <a:lnTo>
                  <a:pt x="246235" y="1295625"/>
                </a:lnTo>
                <a:lnTo>
                  <a:pt x="267212" y="1256857"/>
                </a:lnTo>
                <a:lnTo>
                  <a:pt x="288968" y="1218507"/>
                </a:lnTo>
                <a:lnTo>
                  <a:pt x="311491" y="1180583"/>
                </a:lnTo>
                <a:lnTo>
                  <a:pt x="334774" y="1143093"/>
                </a:lnTo>
                <a:lnTo>
                  <a:pt x="358806" y="1106047"/>
                </a:lnTo>
                <a:lnTo>
                  <a:pt x="383579" y="1069452"/>
                </a:lnTo>
                <a:lnTo>
                  <a:pt x="409083" y="1033318"/>
                </a:lnTo>
                <a:lnTo>
                  <a:pt x="435308" y="997652"/>
                </a:lnTo>
                <a:lnTo>
                  <a:pt x="462246" y="962464"/>
                </a:lnTo>
                <a:lnTo>
                  <a:pt x="489886" y="927761"/>
                </a:lnTo>
                <a:lnTo>
                  <a:pt x="518220" y="893553"/>
                </a:lnTo>
                <a:lnTo>
                  <a:pt x="547238" y="859848"/>
                </a:lnTo>
                <a:lnTo>
                  <a:pt x="576931" y="826654"/>
                </a:lnTo>
                <a:lnTo>
                  <a:pt x="607289" y="793980"/>
                </a:lnTo>
                <a:lnTo>
                  <a:pt x="638303" y="761835"/>
                </a:lnTo>
                <a:lnTo>
                  <a:pt x="669963" y="730226"/>
                </a:lnTo>
                <a:lnTo>
                  <a:pt x="702261" y="699163"/>
                </a:lnTo>
                <a:lnTo>
                  <a:pt x="735187" y="668655"/>
                </a:lnTo>
                <a:lnTo>
                  <a:pt x="768731" y="638708"/>
                </a:lnTo>
                <a:lnTo>
                  <a:pt x="802884" y="609333"/>
                </a:lnTo>
                <a:lnTo>
                  <a:pt x="837637" y="580537"/>
                </a:lnTo>
                <a:lnTo>
                  <a:pt x="872980" y="552329"/>
                </a:lnTo>
                <a:lnTo>
                  <a:pt x="908904" y="524718"/>
                </a:lnTo>
                <a:lnTo>
                  <a:pt x="945400" y="497713"/>
                </a:lnTo>
                <a:lnTo>
                  <a:pt x="982458" y="471321"/>
                </a:lnTo>
                <a:lnTo>
                  <a:pt x="1020069" y="445551"/>
                </a:lnTo>
                <a:lnTo>
                  <a:pt x="1058224" y="420411"/>
                </a:lnTo>
                <a:lnTo>
                  <a:pt x="1096912" y="395912"/>
                </a:lnTo>
                <a:lnTo>
                  <a:pt x="1136126" y="372060"/>
                </a:lnTo>
                <a:lnTo>
                  <a:pt x="1175854" y="348864"/>
                </a:lnTo>
                <a:lnTo>
                  <a:pt x="1216089" y="326333"/>
                </a:lnTo>
                <a:lnTo>
                  <a:pt x="1256820" y="304475"/>
                </a:lnTo>
                <a:lnTo>
                  <a:pt x="1298039" y="283300"/>
                </a:lnTo>
                <a:lnTo>
                  <a:pt x="1339735" y="262814"/>
                </a:lnTo>
                <a:lnTo>
                  <a:pt x="1381900" y="243028"/>
                </a:lnTo>
                <a:lnTo>
                  <a:pt x="1424524" y="223949"/>
                </a:lnTo>
                <a:lnTo>
                  <a:pt x="1467597" y="205586"/>
                </a:lnTo>
                <a:lnTo>
                  <a:pt x="1511111" y="187948"/>
                </a:lnTo>
                <a:lnTo>
                  <a:pt x="1555056" y="171042"/>
                </a:lnTo>
                <a:lnTo>
                  <a:pt x="1599423" y="154879"/>
                </a:lnTo>
                <a:lnTo>
                  <a:pt x="1644202" y="139465"/>
                </a:lnTo>
                <a:lnTo>
                  <a:pt x="1689383" y="124810"/>
                </a:lnTo>
                <a:lnTo>
                  <a:pt x="1734959" y="110922"/>
                </a:lnTo>
                <a:lnTo>
                  <a:pt x="1780918" y="97809"/>
                </a:lnTo>
                <a:lnTo>
                  <a:pt x="1827252" y="85481"/>
                </a:lnTo>
                <a:lnTo>
                  <a:pt x="1873951" y="73946"/>
                </a:lnTo>
                <a:lnTo>
                  <a:pt x="1921007" y="63212"/>
                </a:lnTo>
                <a:lnTo>
                  <a:pt x="1968409" y="53287"/>
                </a:lnTo>
                <a:lnTo>
                  <a:pt x="2016148" y="44181"/>
                </a:lnTo>
                <a:lnTo>
                  <a:pt x="2064215" y="35902"/>
                </a:lnTo>
                <a:lnTo>
                  <a:pt x="2112601" y="28457"/>
                </a:lnTo>
                <a:lnTo>
                  <a:pt x="2161296" y="21857"/>
                </a:lnTo>
                <a:lnTo>
                  <a:pt x="2210290" y="16109"/>
                </a:lnTo>
                <a:lnTo>
                  <a:pt x="2259575" y="11222"/>
                </a:lnTo>
                <a:lnTo>
                  <a:pt x="2309141" y="7205"/>
                </a:lnTo>
                <a:lnTo>
                  <a:pt x="2358979" y="4065"/>
                </a:lnTo>
                <a:lnTo>
                  <a:pt x="2409079" y="1812"/>
                </a:lnTo>
                <a:lnTo>
                  <a:pt x="2459431" y="454"/>
                </a:lnTo>
                <a:lnTo>
                  <a:pt x="2510028" y="0"/>
                </a:lnTo>
                <a:lnTo>
                  <a:pt x="2560624" y="454"/>
                </a:lnTo>
                <a:lnTo>
                  <a:pt x="2610976" y="1812"/>
                </a:lnTo>
                <a:lnTo>
                  <a:pt x="2661076" y="4065"/>
                </a:lnTo>
                <a:lnTo>
                  <a:pt x="2710914" y="7205"/>
                </a:lnTo>
                <a:lnTo>
                  <a:pt x="2760480" y="11222"/>
                </a:lnTo>
                <a:lnTo>
                  <a:pt x="2809765" y="16109"/>
                </a:lnTo>
                <a:lnTo>
                  <a:pt x="2858759" y="21857"/>
                </a:lnTo>
                <a:lnTo>
                  <a:pt x="2907454" y="28457"/>
                </a:lnTo>
                <a:lnTo>
                  <a:pt x="2955840" y="35902"/>
                </a:lnTo>
                <a:lnTo>
                  <a:pt x="3003907" y="44181"/>
                </a:lnTo>
                <a:lnTo>
                  <a:pt x="3051646" y="53287"/>
                </a:lnTo>
                <a:lnTo>
                  <a:pt x="3099048" y="63212"/>
                </a:lnTo>
                <a:lnTo>
                  <a:pt x="3146104" y="73946"/>
                </a:lnTo>
                <a:lnTo>
                  <a:pt x="3192803" y="85481"/>
                </a:lnTo>
                <a:lnTo>
                  <a:pt x="3239137" y="97809"/>
                </a:lnTo>
                <a:lnTo>
                  <a:pt x="3285096" y="110922"/>
                </a:lnTo>
                <a:lnTo>
                  <a:pt x="3330672" y="124810"/>
                </a:lnTo>
                <a:lnTo>
                  <a:pt x="3375853" y="139465"/>
                </a:lnTo>
                <a:lnTo>
                  <a:pt x="3420632" y="154879"/>
                </a:lnTo>
                <a:lnTo>
                  <a:pt x="3464999" y="171042"/>
                </a:lnTo>
                <a:lnTo>
                  <a:pt x="3508944" y="187948"/>
                </a:lnTo>
                <a:lnTo>
                  <a:pt x="3552458" y="205586"/>
                </a:lnTo>
                <a:lnTo>
                  <a:pt x="3595531" y="223949"/>
                </a:lnTo>
                <a:lnTo>
                  <a:pt x="3638155" y="243028"/>
                </a:lnTo>
                <a:lnTo>
                  <a:pt x="3680320" y="262814"/>
                </a:lnTo>
                <a:lnTo>
                  <a:pt x="3722016" y="283300"/>
                </a:lnTo>
                <a:lnTo>
                  <a:pt x="3763235" y="304475"/>
                </a:lnTo>
                <a:lnTo>
                  <a:pt x="3803966" y="326333"/>
                </a:lnTo>
                <a:lnTo>
                  <a:pt x="3844201" y="348864"/>
                </a:lnTo>
                <a:lnTo>
                  <a:pt x="3883929" y="372060"/>
                </a:lnTo>
                <a:lnTo>
                  <a:pt x="3923143" y="395912"/>
                </a:lnTo>
                <a:lnTo>
                  <a:pt x="3961831" y="420411"/>
                </a:lnTo>
                <a:lnTo>
                  <a:pt x="3999986" y="445551"/>
                </a:lnTo>
                <a:lnTo>
                  <a:pt x="4037597" y="471321"/>
                </a:lnTo>
                <a:lnTo>
                  <a:pt x="4074655" y="497713"/>
                </a:lnTo>
                <a:lnTo>
                  <a:pt x="4111151" y="524718"/>
                </a:lnTo>
                <a:lnTo>
                  <a:pt x="4147075" y="552329"/>
                </a:lnTo>
                <a:lnTo>
                  <a:pt x="4182418" y="580537"/>
                </a:lnTo>
                <a:lnTo>
                  <a:pt x="4217171" y="609333"/>
                </a:lnTo>
                <a:lnTo>
                  <a:pt x="4251324" y="638708"/>
                </a:lnTo>
                <a:lnTo>
                  <a:pt x="4284868" y="668654"/>
                </a:lnTo>
                <a:lnTo>
                  <a:pt x="4317794" y="699163"/>
                </a:lnTo>
                <a:lnTo>
                  <a:pt x="4350092" y="730226"/>
                </a:lnTo>
                <a:lnTo>
                  <a:pt x="4381752" y="761835"/>
                </a:lnTo>
                <a:lnTo>
                  <a:pt x="4412766" y="793980"/>
                </a:lnTo>
                <a:lnTo>
                  <a:pt x="4443124" y="826654"/>
                </a:lnTo>
                <a:lnTo>
                  <a:pt x="4472817" y="859848"/>
                </a:lnTo>
                <a:lnTo>
                  <a:pt x="4501835" y="893553"/>
                </a:lnTo>
                <a:lnTo>
                  <a:pt x="4530169" y="927761"/>
                </a:lnTo>
                <a:lnTo>
                  <a:pt x="4557809" y="962464"/>
                </a:lnTo>
                <a:lnTo>
                  <a:pt x="4584747" y="997652"/>
                </a:lnTo>
                <a:lnTo>
                  <a:pt x="4610972" y="1033318"/>
                </a:lnTo>
                <a:lnTo>
                  <a:pt x="4636476" y="1069452"/>
                </a:lnTo>
                <a:lnTo>
                  <a:pt x="4661249" y="1106047"/>
                </a:lnTo>
                <a:lnTo>
                  <a:pt x="4685281" y="1143093"/>
                </a:lnTo>
                <a:lnTo>
                  <a:pt x="4708564" y="1180583"/>
                </a:lnTo>
                <a:lnTo>
                  <a:pt x="4731087" y="1218507"/>
                </a:lnTo>
                <a:lnTo>
                  <a:pt x="4752843" y="1256857"/>
                </a:lnTo>
                <a:lnTo>
                  <a:pt x="4773820" y="1295625"/>
                </a:lnTo>
                <a:lnTo>
                  <a:pt x="4794010" y="1334802"/>
                </a:lnTo>
                <a:lnTo>
                  <a:pt x="4813404" y="1374380"/>
                </a:lnTo>
                <a:lnTo>
                  <a:pt x="4831991" y="1414350"/>
                </a:lnTo>
                <a:lnTo>
                  <a:pt x="4849763" y="1454703"/>
                </a:lnTo>
                <a:lnTo>
                  <a:pt x="4866711" y="1495432"/>
                </a:lnTo>
                <a:lnTo>
                  <a:pt x="4882824" y="1536527"/>
                </a:lnTo>
                <a:lnTo>
                  <a:pt x="4898094" y="1577979"/>
                </a:lnTo>
                <a:lnTo>
                  <a:pt x="4912512" y="1619782"/>
                </a:lnTo>
                <a:lnTo>
                  <a:pt x="4926067" y="1661925"/>
                </a:lnTo>
                <a:lnTo>
                  <a:pt x="4938750" y="1704400"/>
                </a:lnTo>
                <a:lnTo>
                  <a:pt x="4950552" y="1747200"/>
                </a:lnTo>
                <a:lnTo>
                  <a:pt x="4961465" y="1790314"/>
                </a:lnTo>
                <a:lnTo>
                  <a:pt x="4971477" y="1833736"/>
                </a:lnTo>
                <a:lnTo>
                  <a:pt x="4980580" y="1877456"/>
                </a:lnTo>
                <a:lnTo>
                  <a:pt x="4988765" y="1921466"/>
                </a:lnTo>
                <a:lnTo>
                  <a:pt x="4996022" y="1965756"/>
                </a:lnTo>
                <a:lnTo>
                  <a:pt x="5002342" y="2010320"/>
                </a:lnTo>
                <a:lnTo>
                  <a:pt x="5007716" y="2055148"/>
                </a:lnTo>
                <a:lnTo>
                  <a:pt x="5012133" y="2100231"/>
                </a:lnTo>
                <a:lnTo>
                  <a:pt x="5015585" y="2145562"/>
                </a:lnTo>
                <a:lnTo>
                  <a:pt x="5018062" y="2191131"/>
                </a:lnTo>
                <a:lnTo>
                  <a:pt x="5019556" y="2236931"/>
                </a:lnTo>
                <a:lnTo>
                  <a:pt x="5020056" y="2282952"/>
                </a:lnTo>
                <a:lnTo>
                  <a:pt x="5019556" y="2328972"/>
                </a:lnTo>
                <a:lnTo>
                  <a:pt x="5018062" y="2374772"/>
                </a:lnTo>
                <a:lnTo>
                  <a:pt x="5015585" y="2420341"/>
                </a:lnTo>
                <a:lnTo>
                  <a:pt x="5012133" y="2465672"/>
                </a:lnTo>
                <a:lnTo>
                  <a:pt x="5007716" y="2510755"/>
                </a:lnTo>
                <a:lnTo>
                  <a:pt x="5002342" y="2555583"/>
                </a:lnTo>
                <a:lnTo>
                  <a:pt x="4996022" y="2600147"/>
                </a:lnTo>
                <a:lnTo>
                  <a:pt x="4988765" y="2644437"/>
                </a:lnTo>
                <a:lnTo>
                  <a:pt x="4980580" y="2688447"/>
                </a:lnTo>
                <a:lnTo>
                  <a:pt x="4971477" y="2732167"/>
                </a:lnTo>
                <a:lnTo>
                  <a:pt x="4961465" y="2775589"/>
                </a:lnTo>
                <a:lnTo>
                  <a:pt x="4950552" y="2818703"/>
                </a:lnTo>
                <a:lnTo>
                  <a:pt x="4938750" y="2861503"/>
                </a:lnTo>
                <a:lnTo>
                  <a:pt x="4926067" y="2903978"/>
                </a:lnTo>
                <a:lnTo>
                  <a:pt x="4912512" y="2946121"/>
                </a:lnTo>
                <a:lnTo>
                  <a:pt x="4898094" y="2987924"/>
                </a:lnTo>
                <a:lnTo>
                  <a:pt x="4882824" y="3029376"/>
                </a:lnTo>
                <a:lnTo>
                  <a:pt x="4866711" y="3070471"/>
                </a:lnTo>
                <a:lnTo>
                  <a:pt x="4849763" y="3111200"/>
                </a:lnTo>
                <a:lnTo>
                  <a:pt x="4831991" y="3151553"/>
                </a:lnTo>
                <a:lnTo>
                  <a:pt x="4813404" y="3191523"/>
                </a:lnTo>
                <a:lnTo>
                  <a:pt x="4794010" y="3231101"/>
                </a:lnTo>
                <a:lnTo>
                  <a:pt x="4773820" y="3270278"/>
                </a:lnTo>
                <a:lnTo>
                  <a:pt x="4752843" y="3309046"/>
                </a:lnTo>
                <a:lnTo>
                  <a:pt x="4731087" y="3347396"/>
                </a:lnTo>
                <a:lnTo>
                  <a:pt x="4708564" y="3385320"/>
                </a:lnTo>
                <a:lnTo>
                  <a:pt x="4685281" y="3422810"/>
                </a:lnTo>
                <a:lnTo>
                  <a:pt x="4661249" y="3459856"/>
                </a:lnTo>
                <a:lnTo>
                  <a:pt x="4636476" y="3496451"/>
                </a:lnTo>
                <a:lnTo>
                  <a:pt x="4610972" y="3532585"/>
                </a:lnTo>
                <a:lnTo>
                  <a:pt x="4584747" y="3568251"/>
                </a:lnTo>
                <a:lnTo>
                  <a:pt x="4557809" y="3603439"/>
                </a:lnTo>
                <a:lnTo>
                  <a:pt x="4530169" y="3638142"/>
                </a:lnTo>
                <a:lnTo>
                  <a:pt x="4501835" y="3672350"/>
                </a:lnTo>
                <a:lnTo>
                  <a:pt x="4472817" y="3706055"/>
                </a:lnTo>
                <a:lnTo>
                  <a:pt x="4443124" y="3739249"/>
                </a:lnTo>
                <a:lnTo>
                  <a:pt x="4412766" y="3771923"/>
                </a:lnTo>
                <a:lnTo>
                  <a:pt x="4381752" y="3804068"/>
                </a:lnTo>
                <a:lnTo>
                  <a:pt x="4350092" y="3835677"/>
                </a:lnTo>
                <a:lnTo>
                  <a:pt x="4317794" y="3866740"/>
                </a:lnTo>
                <a:lnTo>
                  <a:pt x="4284868" y="3897249"/>
                </a:lnTo>
                <a:lnTo>
                  <a:pt x="4251324" y="3927195"/>
                </a:lnTo>
                <a:lnTo>
                  <a:pt x="4217171" y="3956570"/>
                </a:lnTo>
                <a:lnTo>
                  <a:pt x="4182418" y="3985366"/>
                </a:lnTo>
                <a:lnTo>
                  <a:pt x="4147075" y="4013574"/>
                </a:lnTo>
                <a:lnTo>
                  <a:pt x="4111151" y="4041185"/>
                </a:lnTo>
                <a:lnTo>
                  <a:pt x="4074655" y="4068190"/>
                </a:lnTo>
                <a:lnTo>
                  <a:pt x="4037597" y="4094582"/>
                </a:lnTo>
                <a:lnTo>
                  <a:pt x="3999986" y="4120352"/>
                </a:lnTo>
                <a:lnTo>
                  <a:pt x="3961831" y="4145492"/>
                </a:lnTo>
                <a:lnTo>
                  <a:pt x="3923143" y="4169991"/>
                </a:lnTo>
                <a:lnTo>
                  <a:pt x="3883929" y="4193843"/>
                </a:lnTo>
                <a:lnTo>
                  <a:pt x="3844201" y="4217039"/>
                </a:lnTo>
                <a:lnTo>
                  <a:pt x="3803966" y="4239570"/>
                </a:lnTo>
                <a:lnTo>
                  <a:pt x="3763235" y="4261428"/>
                </a:lnTo>
                <a:lnTo>
                  <a:pt x="3722016" y="4282603"/>
                </a:lnTo>
                <a:lnTo>
                  <a:pt x="3680320" y="4303089"/>
                </a:lnTo>
                <a:lnTo>
                  <a:pt x="3638155" y="4322875"/>
                </a:lnTo>
                <a:lnTo>
                  <a:pt x="3595531" y="4341954"/>
                </a:lnTo>
                <a:lnTo>
                  <a:pt x="3552458" y="4360317"/>
                </a:lnTo>
                <a:lnTo>
                  <a:pt x="3508944" y="4377955"/>
                </a:lnTo>
                <a:lnTo>
                  <a:pt x="3464999" y="4394861"/>
                </a:lnTo>
                <a:lnTo>
                  <a:pt x="3420632" y="4411024"/>
                </a:lnTo>
                <a:lnTo>
                  <a:pt x="3375853" y="4426438"/>
                </a:lnTo>
                <a:lnTo>
                  <a:pt x="3330672" y="4441093"/>
                </a:lnTo>
                <a:lnTo>
                  <a:pt x="3285096" y="4454981"/>
                </a:lnTo>
                <a:lnTo>
                  <a:pt x="3239137" y="4468094"/>
                </a:lnTo>
                <a:lnTo>
                  <a:pt x="3192803" y="4480422"/>
                </a:lnTo>
                <a:lnTo>
                  <a:pt x="3146104" y="4491957"/>
                </a:lnTo>
                <a:lnTo>
                  <a:pt x="3099048" y="4502691"/>
                </a:lnTo>
                <a:lnTo>
                  <a:pt x="3051646" y="4512616"/>
                </a:lnTo>
                <a:lnTo>
                  <a:pt x="3003907" y="4521722"/>
                </a:lnTo>
                <a:lnTo>
                  <a:pt x="2955840" y="4530001"/>
                </a:lnTo>
                <a:lnTo>
                  <a:pt x="2907454" y="4537446"/>
                </a:lnTo>
                <a:lnTo>
                  <a:pt x="2858759" y="4544046"/>
                </a:lnTo>
                <a:lnTo>
                  <a:pt x="2809765" y="4549794"/>
                </a:lnTo>
                <a:lnTo>
                  <a:pt x="2760480" y="4554681"/>
                </a:lnTo>
                <a:lnTo>
                  <a:pt x="2710914" y="4558698"/>
                </a:lnTo>
                <a:lnTo>
                  <a:pt x="2661076" y="4561838"/>
                </a:lnTo>
                <a:lnTo>
                  <a:pt x="2610976" y="4564091"/>
                </a:lnTo>
                <a:lnTo>
                  <a:pt x="2560624" y="4565449"/>
                </a:lnTo>
                <a:lnTo>
                  <a:pt x="2510028" y="4565904"/>
                </a:lnTo>
                <a:lnTo>
                  <a:pt x="2459431" y="4565449"/>
                </a:lnTo>
                <a:lnTo>
                  <a:pt x="2409079" y="4564091"/>
                </a:lnTo>
                <a:lnTo>
                  <a:pt x="2358979" y="4561838"/>
                </a:lnTo>
                <a:lnTo>
                  <a:pt x="2309141" y="4558698"/>
                </a:lnTo>
                <a:lnTo>
                  <a:pt x="2259575" y="4554681"/>
                </a:lnTo>
                <a:lnTo>
                  <a:pt x="2210290" y="4549794"/>
                </a:lnTo>
                <a:lnTo>
                  <a:pt x="2161296" y="4544046"/>
                </a:lnTo>
                <a:lnTo>
                  <a:pt x="2112601" y="4537446"/>
                </a:lnTo>
                <a:lnTo>
                  <a:pt x="2064215" y="4530001"/>
                </a:lnTo>
                <a:lnTo>
                  <a:pt x="2016148" y="4521722"/>
                </a:lnTo>
                <a:lnTo>
                  <a:pt x="1968409" y="4512616"/>
                </a:lnTo>
                <a:lnTo>
                  <a:pt x="1921007" y="4502691"/>
                </a:lnTo>
                <a:lnTo>
                  <a:pt x="1873951" y="4491957"/>
                </a:lnTo>
                <a:lnTo>
                  <a:pt x="1827252" y="4480422"/>
                </a:lnTo>
                <a:lnTo>
                  <a:pt x="1780918" y="4468094"/>
                </a:lnTo>
                <a:lnTo>
                  <a:pt x="1734959" y="4454981"/>
                </a:lnTo>
                <a:lnTo>
                  <a:pt x="1689383" y="4441093"/>
                </a:lnTo>
                <a:lnTo>
                  <a:pt x="1644202" y="4426438"/>
                </a:lnTo>
                <a:lnTo>
                  <a:pt x="1599423" y="4411024"/>
                </a:lnTo>
                <a:lnTo>
                  <a:pt x="1555056" y="4394861"/>
                </a:lnTo>
                <a:lnTo>
                  <a:pt x="1511111" y="4377955"/>
                </a:lnTo>
                <a:lnTo>
                  <a:pt x="1467597" y="4360317"/>
                </a:lnTo>
                <a:lnTo>
                  <a:pt x="1424524" y="4341954"/>
                </a:lnTo>
                <a:lnTo>
                  <a:pt x="1381900" y="4322875"/>
                </a:lnTo>
                <a:lnTo>
                  <a:pt x="1339735" y="4303089"/>
                </a:lnTo>
                <a:lnTo>
                  <a:pt x="1298039" y="4282603"/>
                </a:lnTo>
                <a:lnTo>
                  <a:pt x="1256820" y="4261428"/>
                </a:lnTo>
                <a:lnTo>
                  <a:pt x="1216089" y="4239570"/>
                </a:lnTo>
                <a:lnTo>
                  <a:pt x="1175854" y="4217039"/>
                </a:lnTo>
                <a:lnTo>
                  <a:pt x="1136126" y="4193843"/>
                </a:lnTo>
                <a:lnTo>
                  <a:pt x="1096912" y="4169991"/>
                </a:lnTo>
                <a:lnTo>
                  <a:pt x="1058224" y="4145492"/>
                </a:lnTo>
                <a:lnTo>
                  <a:pt x="1020069" y="4120352"/>
                </a:lnTo>
                <a:lnTo>
                  <a:pt x="982458" y="4094582"/>
                </a:lnTo>
                <a:lnTo>
                  <a:pt x="945400" y="4068190"/>
                </a:lnTo>
                <a:lnTo>
                  <a:pt x="908904" y="4041185"/>
                </a:lnTo>
                <a:lnTo>
                  <a:pt x="872980" y="4013574"/>
                </a:lnTo>
                <a:lnTo>
                  <a:pt x="837637" y="3985366"/>
                </a:lnTo>
                <a:lnTo>
                  <a:pt x="802884" y="3956570"/>
                </a:lnTo>
                <a:lnTo>
                  <a:pt x="768731" y="3927195"/>
                </a:lnTo>
                <a:lnTo>
                  <a:pt x="735187" y="3897249"/>
                </a:lnTo>
                <a:lnTo>
                  <a:pt x="702261" y="3866740"/>
                </a:lnTo>
                <a:lnTo>
                  <a:pt x="669963" y="3835677"/>
                </a:lnTo>
                <a:lnTo>
                  <a:pt x="638303" y="3804068"/>
                </a:lnTo>
                <a:lnTo>
                  <a:pt x="607289" y="3771923"/>
                </a:lnTo>
                <a:lnTo>
                  <a:pt x="576931" y="3739249"/>
                </a:lnTo>
                <a:lnTo>
                  <a:pt x="547238" y="3706055"/>
                </a:lnTo>
                <a:lnTo>
                  <a:pt x="518220" y="3672350"/>
                </a:lnTo>
                <a:lnTo>
                  <a:pt x="489886" y="3638142"/>
                </a:lnTo>
                <a:lnTo>
                  <a:pt x="462246" y="3603439"/>
                </a:lnTo>
                <a:lnTo>
                  <a:pt x="435308" y="3568251"/>
                </a:lnTo>
                <a:lnTo>
                  <a:pt x="409083" y="3532585"/>
                </a:lnTo>
                <a:lnTo>
                  <a:pt x="383579" y="3496451"/>
                </a:lnTo>
                <a:lnTo>
                  <a:pt x="358806" y="3459856"/>
                </a:lnTo>
                <a:lnTo>
                  <a:pt x="334774" y="3422810"/>
                </a:lnTo>
                <a:lnTo>
                  <a:pt x="311491" y="3385320"/>
                </a:lnTo>
                <a:lnTo>
                  <a:pt x="288968" y="3347396"/>
                </a:lnTo>
                <a:lnTo>
                  <a:pt x="267212" y="3309046"/>
                </a:lnTo>
                <a:lnTo>
                  <a:pt x="246235" y="3270278"/>
                </a:lnTo>
                <a:lnTo>
                  <a:pt x="226045" y="3231101"/>
                </a:lnTo>
                <a:lnTo>
                  <a:pt x="206651" y="3191523"/>
                </a:lnTo>
                <a:lnTo>
                  <a:pt x="188064" y="3151553"/>
                </a:lnTo>
                <a:lnTo>
                  <a:pt x="170292" y="3111200"/>
                </a:lnTo>
                <a:lnTo>
                  <a:pt x="153344" y="3070471"/>
                </a:lnTo>
                <a:lnTo>
                  <a:pt x="137231" y="3029376"/>
                </a:lnTo>
                <a:lnTo>
                  <a:pt x="121961" y="2987924"/>
                </a:lnTo>
                <a:lnTo>
                  <a:pt x="107543" y="2946121"/>
                </a:lnTo>
                <a:lnTo>
                  <a:pt x="93988" y="2903978"/>
                </a:lnTo>
                <a:lnTo>
                  <a:pt x="81305" y="2861503"/>
                </a:lnTo>
                <a:lnTo>
                  <a:pt x="69503" y="2818703"/>
                </a:lnTo>
                <a:lnTo>
                  <a:pt x="58590" y="2775589"/>
                </a:lnTo>
                <a:lnTo>
                  <a:pt x="48578" y="2732167"/>
                </a:lnTo>
                <a:lnTo>
                  <a:pt x="39475" y="2688447"/>
                </a:lnTo>
                <a:lnTo>
                  <a:pt x="31290" y="2644437"/>
                </a:lnTo>
                <a:lnTo>
                  <a:pt x="24033" y="2600147"/>
                </a:lnTo>
                <a:lnTo>
                  <a:pt x="17713" y="2555583"/>
                </a:lnTo>
                <a:lnTo>
                  <a:pt x="12339" y="2510755"/>
                </a:lnTo>
                <a:lnTo>
                  <a:pt x="7922" y="2465672"/>
                </a:lnTo>
                <a:lnTo>
                  <a:pt x="4470" y="2420341"/>
                </a:lnTo>
                <a:lnTo>
                  <a:pt x="1993" y="2374772"/>
                </a:lnTo>
                <a:lnTo>
                  <a:pt x="499" y="2328972"/>
                </a:lnTo>
                <a:lnTo>
                  <a:pt x="0" y="2282952"/>
                </a:lnTo>
                <a:close/>
              </a:path>
            </a:pathLst>
          </a:custGeom>
          <a:ln w="38099">
            <a:solidFill>
              <a:srgbClr val="F09027"/>
            </a:solidFill>
          </a:ln>
        </p:spPr>
        <p:txBody>
          <a:bodyPr wrap="square" lIns="0" tIns="0" rIns="0" bIns="0" rtlCol="0"/>
          <a:lstStyle/>
          <a:p>
            <a:endParaRPr dirty="0"/>
          </a:p>
        </p:txBody>
      </p:sp>
      <p:sp>
        <p:nvSpPr>
          <p:cNvPr id="12" name="object 9"/>
          <p:cNvSpPr txBox="1"/>
          <p:nvPr/>
        </p:nvSpPr>
        <p:spPr>
          <a:xfrm>
            <a:off x="1920129" y="4876800"/>
            <a:ext cx="2421683" cy="784830"/>
          </a:xfrm>
          <a:prstGeom prst="rect">
            <a:avLst/>
          </a:prstGeom>
          <a:solidFill>
            <a:srgbClr val="AC1A86"/>
          </a:solidFill>
        </p:spPr>
        <p:txBody>
          <a:bodyPr vert="horz" wrap="square" lIns="0" tIns="0" rIns="0" bIns="0" rtlCol="0">
            <a:spAutoFit/>
          </a:bodyPr>
          <a:lstStyle/>
          <a:p>
            <a:pPr algn="ctr"/>
            <a:endParaRPr lang="en-US" sz="300" spc="-19" dirty="0" smtClean="0">
              <a:solidFill>
                <a:srgbClr val="FFFFFF"/>
              </a:solidFill>
              <a:cs typeface="Calibri"/>
            </a:endParaRPr>
          </a:p>
          <a:p>
            <a:pPr algn="ctr">
              <a:spcBef>
                <a:spcPts val="1247"/>
              </a:spcBef>
            </a:pPr>
            <a:r>
              <a:rPr sz="2000" spc="-19" smtClean="0">
                <a:solidFill>
                  <a:srgbClr val="FFFFFF"/>
                </a:solidFill>
                <a:cs typeface="Calibri"/>
              </a:rPr>
              <a:t>Reviewers</a:t>
            </a:r>
            <a:endParaRPr lang="en-US" sz="2000" spc="-19" dirty="0" smtClean="0">
              <a:solidFill>
                <a:srgbClr val="FFFFFF"/>
              </a:solidFill>
              <a:cs typeface="Calibri"/>
            </a:endParaRPr>
          </a:p>
          <a:p>
            <a:pPr algn="ctr">
              <a:spcBef>
                <a:spcPts val="1247"/>
              </a:spcBef>
            </a:pPr>
            <a:endParaRPr lang="en-US" sz="800" spc="-19" dirty="0" smtClean="0">
              <a:solidFill>
                <a:srgbClr val="FFFFFF"/>
              </a:solidFill>
              <a:cs typeface="Calibri"/>
            </a:endParaRPr>
          </a:p>
        </p:txBody>
      </p:sp>
      <p:sp>
        <p:nvSpPr>
          <p:cNvPr id="13" name="object 10"/>
          <p:cNvSpPr txBox="1"/>
          <p:nvPr/>
        </p:nvSpPr>
        <p:spPr>
          <a:xfrm>
            <a:off x="4980980" y="1744484"/>
            <a:ext cx="2421683" cy="621346"/>
          </a:xfrm>
          <a:prstGeom prst="rect">
            <a:avLst/>
          </a:prstGeom>
          <a:solidFill>
            <a:srgbClr val="004264"/>
          </a:solidFill>
        </p:spPr>
        <p:txBody>
          <a:bodyPr vert="horz" wrap="square" lIns="0" tIns="5737" rIns="0" bIns="0" rtlCol="0">
            <a:spAutoFit/>
          </a:bodyPr>
          <a:lstStyle/>
          <a:p>
            <a:pPr algn="ctr"/>
            <a:r>
              <a:rPr sz="2000" spc="-12" smtClean="0">
                <a:solidFill>
                  <a:srgbClr val="FFFFFF"/>
                </a:solidFill>
                <a:cs typeface="Calibri"/>
              </a:rPr>
              <a:t>Product</a:t>
            </a:r>
            <a:r>
              <a:rPr sz="2000" spc="-50" smtClean="0">
                <a:solidFill>
                  <a:srgbClr val="FFFFFF"/>
                </a:solidFill>
                <a:cs typeface="Calibri"/>
              </a:rPr>
              <a:t> </a:t>
            </a:r>
            <a:r>
              <a:rPr sz="2000" spc="-12" dirty="0">
                <a:solidFill>
                  <a:srgbClr val="FFFFFF"/>
                </a:solidFill>
                <a:cs typeface="Calibri"/>
              </a:rPr>
              <a:t>Owner</a:t>
            </a:r>
            <a:endParaRPr sz="2000" dirty="0">
              <a:cs typeface="Calibri"/>
            </a:endParaRPr>
          </a:p>
          <a:p>
            <a:pPr algn="ctr"/>
            <a:r>
              <a:rPr sz="2000" spc="-6" dirty="0">
                <a:solidFill>
                  <a:srgbClr val="FFFFFF"/>
                </a:solidFill>
                <a:cs typeface="Calibri"/>
              </a:rPr>
              <a:t>(Author)</a:t>
            </a:r>
            <a:endParaRPr sz="2000" dirty="0">
              <a:cs typeface="Calibri"/>
            </a:endParaRPr>
          </a:p>
        </p:txBody>
      </p:sp>
      <p:sp>
        <p:nvSpPr>
          <p:cNvPr id="14" name="object 11"/>
          <p:cNvSpPr txBox="1"/>
          <p:nvPr/>
        </p:nvSpPr>
        <p:spPr>
          <a:xfrm>
            <a:off x="8228012" y="4724400"/>
            <a:ext cx="2419988" cy="621412"/>
          </a:xfrm>
          <a:prstGeom prst="rect">
            <a:avLst/>
          </a:prstGeom>
          <a:solidFill>
            <a:srgbClr val="EE4F37"/>
          </a:solidFill>
        </p:spPr>
        <p:txBody>
          <a:bodyPr vert="horz" wrap="square" lIns="0" tIns="5802" rIns="0" bIns="0" rtlCol="0">
            <a:spAutoFit/>
          </a:bodyPr>
          <a:lstStyle/>
          <a:p>
            <a:pPr marR="234461" algn="ctr"/>
            <a:r>
              <a:rPr sz="2000" spc="-6" smtClean="0">
                <a:solidFill>
                  <a:srgbClr val="FFFFFF"/>
                </a:solidFill>
                <a:cs typeface="Calibri"/>
              </a:rPr>
              <a:t>SQA </a:t>
            </a:r>
            <a:r>
              <a:rPr sz="2000" spc="-12">
                <a:solidFill>
                  <a:srgbClr val="FFFFFF"/>
                </a:solidFill>
                <a:cs typeface="Calibri"/>
              </a:rPr>
              <a:t>(</a:t>
            </a:r>
            <a:r>
              <a:rPr sz="2000" spc="-12" smtClean="0">
                <a:solidFill>
                  <a:srgbClr val="FFFFFF"/>
                </a:solidFill>
                <a:cs typeface="Calibri"/>
              </a:rPr>
              <a:t>Software</a:t>
            </a:r>
            <a:r>
              <a:rPr lang="en-US" sz="2000" spc="-12" dirty="0" smtClean="0">
                <a:solidFill>
                  <a:srgbClr val="FFFFFF"/>
                </a:solidFill>
                <a:cs typeface="Calibri"/>
              </a:rPr>
              <a:t> Q</a:t>
            </a:r>
            <a:r>
              <a:rPr sz="2000" spc="-6" smtClean="0">
                <a:solidFill>
                  <a:srgbClr val="FFFFFF"/>
                </a:solidFill>
                <a:cs typeface="Calibri"/>
              </a:rPr>
              <a:t>uality</a:t>
            </a:r>
            <a:r>
              <a:rPr sz="2000" spc="-112" smtClean="0">
                <a:solidFill>
                  <a:srgbClr val="FFFFFF"/>
                </a:solidFill>
                <a:cs typeface="Calibri"/>
              </a:rPr>
              <a:t> </a:t>
            </a:r>
            <a:r>
              <a:rPr sz="2000" spc="-6" smtClean="0">
                <a:solidFill>
                  <a:srgbClr val="FFFFFF"/>
                </a:solidFill>
                <a:cs typeface="Calibri"/>
              </a:rPr>
              <a:t>Analyst)</a:t>
            </a:r>
            <a:endParaRPr sz="2000" dirty="0">
              <a:cs typeface="Calibri"/>
            </a:endParaRPr>
          </a:p>
        </p:txBody>
      </p:sp>
      <p:sp>
        <p:nvSpPr>
          <p:cNvPr id="15" name="object 12"/>
          <p:cNvSpPr txBox="1"/>
          <p:nvPr/>
        </p:nvSpPr>
        <p:spPr>
          <a:xfrm>
            <a:off x="4418012" y="3886200"/>
            <a:ext cx="3945286" cy="338554"/>
          </a:xfrm>
          <a:prstGeom prst="rect">
            <a:avLst/>
          </a:prstGeom>
        </p:spPr>
        <p:txBody>
          <a:bodyPr vert="horz" wrap="square" lIns="0" tIns="0" rIns="0" bIns="0" rtlCol="0">
            <a:spAutoFit/>
          </a:bodyPr>
          <a:lstStyle/>
          <a:p>
            <a:pPr marL="15842" algn="ctr"/>
            <a:r>
              <a:rPr b="1" spc="-12" dirty="0">
                <a:solidFill>
                  <a:srgbClr val="44536A"/>
                </a:solidFill>
                <a:cs typeface="Calibri"/>
              </a:rPr>
              <a:t>Roles involved </a:t>
            </a:r>
            <a:r>
              <a:rPr b="1" dirty="0">
                <a:solidFill>
                  <a:srgbClr val="44536A"/>
                </a:solidFill>
                <a:cs typeface="Calibri"/>
              </a:rPr>
              <a:t>in a peer</a:t>
            </a:r>
            <a:r>
              <a:rPr b="1" spc="-150" dirty="0">
                <a:solidFill>
                  <a:srgbClr val="44536A"/>
                </a:solidFill>
                <a:cs typeface="Calibri"/>
              </a:rPr>
              <a:t> </a:t>
            </a:r>
            <a:r>
              <a:rPr b="1" spc="-12" dirty="0">
                <a:solidFill>
                  <a:srgbClr val="44536A"/>
                </a:solidFill>
                <a:cs typeface="Calibri"/>
              </a:rPr>
              <a:t>review</a:t>
            </a:r>
            <a:endParaRPr b="1" dirty="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a:spLocks noGrp="1"/>
          </p:cNvSpPr>
          <p:nvPr>
            <p:ph sz="half" idx="1"/>
          </p:nvPr>
        </p:nvSpPr>
        <p:spPr/>
        <p:txBody>
          <a:bodyPr/>
          <a:lstStyle/>
          <a:p>
            <a:pPr>
              <a:spcBef>
                <a:spcPts val="1200"/>
              </a:spcBef>
              <a:buNone/>
            </a:pPr>
            <a:r>
              <a:rPr lang="en-US" dirty="0" smtClean="0"/>
              <a:t>Conclusion:</a:t>
            </a:r>
          </a:p>
          <a:p>
            <a:pPr>
              <a:spcBef>
                <a:spcPts val="1200"/>
              </a:spcBef>
            </a:pPr>
            <a:r>
              <a:rPr lang="en-US" dirty="0" smtClean="0"/>
              <a:t>Testing is not a stand-alone activity, and it has to adapt the development model chosen for the project.</a:t>
            </a:r>
          </a:p>
          <a:p>
            <a:pPr>
              <a:spcBef>
                <a:spcPts val="1200"/>
              </a:spcBef>
            </a:pPr>
            <a:r>
              <a:rPr lang="en-US" dirty="0" smtClean="0"/>
              <a:t>In any model, testing should performed at all levels i.e. right from requirements until maintenance.</a:t>
            </a:r>
            <a:endParaRPr lang="en-US" dirty="0"/>
          </a:p>
        </p:txBody>
      </p:sp>
      <p:sp>
        <p:nvSpPr>
          <p:cNvPr id="6" name="Title 5"/>
          <p:cNvSpPr>
            <a:spLocks noGrp="1"/>
          </p:cNvSpPr>
          <p:nvPr>
            <p:ph type="title"/>
          </p:nvPr>
        </p:nvSpPr>
        <p:spPr/>
        <p:txBody>
          <a:bodyPr/>
          <a:lstStyle/>
          <a:p>
            <a:r>
              <a:rPr lang="en-US" dirty="0" smtClean="0"/>
              <a:t>SDLC - VERIFICATION AND VALIDATION MODEL</a:t>
            </a:r>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latin typeface="+mj-lt"/>
              </a:rPr>
              <a:t>PEER REVIEW: </a:t>
            </a:r>
            <a:r>
              <a:rPr lang="en-US" spc="-6" dirty="0" smtClean="0">
                <a:latin typeface="+mj-lt"/>
                <a:cs typeface="Calibri"/>
              </a:rPr>
              <a:t>ROLES AND</a:t>
            </a:r>
            <a:r>
              <a:rPr lang="en-US" spc="-56" dirty="0" smtClean="0">
                <a:latin typeface="+mj-lt"/>
                <a:cs typeface="Calibri"/>
              </a:rPr>
              <a:t> </a:t>
            </a:r>
            <a:r>
              <a:rPr lang="en-US" spc="-6" dirty="0" smtClean="0">
                <a:latin typeface="+mj-lt"/>
                <a:cs typeface="Calibri"/>
              </a:rPr>
              <a:t>RESPONSIBILITIES</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grpSp>
        <p:nvGrpSpPr>
          <p:cNvPr id="10" name="Group 9"/>
          <p:cNvGrpSpPr/>
          <p:nvPr/>
        </p:nvGrpSpPr>
        <p:grpSpPr>
          <a:xfrm>
            <a:off x="837896" y="1634772"/>
            <a:ext cx="3337471" cy="4461228"/>
            <a:chOff x="1284" y="-1"/>
            <a:chExt cx="3337471" cy="4461228"/>
          </a:xfrm>
        </p:grpSpPr>
        <p:sp>
          <p:nvSpPr>
            <p:cNvPr id="23" name="Flowchart: Manual Operation 22"/>
            <p:cNvSpPr/>
            <p:nvPr/>
          </p:nvSpPr>
          <p:spPr>
            <a:xfrm rot="16200000">
              <a:off x="-560595" y="561878"/>
              <a:ext cx="4461228" cy="3337470"/>
            </a:xfrm>
            <a:prstGeom prst="flowChartManualOperati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Flowchart: Manual Operation 4"/>
            <p:cNvSpPr/>
            <p:nvPr/>
          </p:nvSpPr>
          <p:spPr>
            <a:xfrm rot="21600000">
              <a:off x="1285" y="892244"/>
              <a:ext cx="3337470" cy="2676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0" tIns="0" rIns="127000" bIns="0" numCol="1" spcCol="1270" anchor="ctr" anchorCtr="0">
              <a:noAutofit/>
            </a:bodyPr>
            <a:lstStyle/>
            <a:p>
              <a:pPr lvl="0" algn="ctr" defTabSz="889000">
                <a:lnSpc>
                  <a:spcPct val="90000"/>
                </a:lnSpc>
                <a:spcBef>
                  <a:spcPct val="0"/>
                </a:spcBef>
                <a:spcAft>
                  <a:spcPct val="35000"/>
                </a:spcAft>
              </a:pPr>
              <a:r>
                <a:rPr lang="en-US" sz="2000" b="1" kern="1200" spc="-6" dirty="0" smtClean="0">
                  <a:solidFill>
                    <a:schemeClr val="bg1"/>
                  </a:solidFill>
                  <a:latin typeface="+mn-lt"/>
                  <a:cs typeface="Calibri"/>
                </a:rPr>
                <a:t>Product Owner</a:t>
              </a:r>
              <a:r>
                <a:rPr lang="en-US" sz="2000" b="1" kern="1200" spc="-112" dirty="0" smtClean="0">
                  <a:solidFill>
                    <a:schemeClr val="bg1"/>
                  </a:solidFill>
                  <a:latin typeface="+mn-lt"/>
                  <a:cs typeface="Calibri"/>
                </a:rPr>
                <a:t> </a:t>
              </a:r>
              <a:r>
                <a:rPr lang="en-US" sz="2000" b="1" kern="1200" spc="-6" dirty="0" smtClean="0">
                  <a:solidFill>
                    <a:schemeClr val="bg1"/>
                  </a:solidFill>
                  <a:latin typeface="+mn-lt"/>
                  <a:cs typeface="Calibri"/>
                </a:rPr>
                <a:t>(Author):</a:t>
              </a:r>
              <a:endParaRPr lang="en-US" sz="2000" kern="1200" dirty="0" smtClean="0">
                <a:solidFill>
                  <a:schemeClr val="bg1"/>
                </a:solidFill>
                <a:latin typeface="+mn-lt"/>
                <a:cs typeface="Calibri"/>
              </a:endParaRPr>
            </a:p>
            <a:p>
              <a:pPr marL="182880" lvl="0" indent="-182880" defTabSz="889000">
                <a:lnSpc>
                  <a:spcPct val="90000"/>
                </a:lnSpc>
                <a:spcBef>
                  <a:spcPct val="0"/>
                </a:spcBef>
                <a:spcAft>
                  <a:spcPct val="35000"/>
                </a:spcAft>
                <a:buFont typeface="Arial" pitchFamily="34" charset="0"/>
                <a:buChar char="•"/>
              </a:pPr>
              <a:r>
                <a:rPr lang="en-US" sz="2000" kern="1200" spc="-12" dirty="0" smtClean="0">
                  <a:solidFill>
                    <a:schemeClr val="bg1"/>
                  </a:solidFill>
                  <a:latin typeface="+mn-lt"/>
                  <a:cs typeface="Calibri"/>
                </a:rPr>
                <a:t>Initiates </a:t>
              </a:r>
              <a:r>
                <a:rPr lang="en-US" sz="2000" kern="1200" dirty="0" smtClean="0">
                  <a:solidFill>
                    <a:schemeClr val="bg1"/>
                  </a:solidFill>
                  <a:latin typeface="+mn-lt"/>
                  <a:cs typeface="Calibri"/>
                </a:rPr>
                <a:t>and </a:t>
              </a:r>
              <a:r>
                <a:rPr lang="en-US" sz="2000" kern="1200" spc="-6" dirty="0" smtClean="0">
                  <a:solidFill>
                    <a:schemeClr val="bg1"/>
                  </a:solidFill>
                  <a:latin typeface="+mn-lt"/>
                  <a:cs typeface="Calibri"/>
                </a:rPr>
                <a:t>schedules </a:t>
              </a:r>
              <a:r>
                <a:rPr lang="en-US" sz="2000" kern="1200" spc="-12" dirty="0" smtClean="0">
                  <a:solidFill>
                    <a:schemeClr val="bg1"/>
                  </a:solidFill>
                  <a:latin typeface="+mn-lt"/>
                  <a:cs typeface="Calibri"/>
                </a:rPr>
                <a:t>reviews</a:t>
              </a:r>
              <a:endParaRPr lang="en-US" sz="2000" kern="1200" dirty="0" smtClean="0">
                <a:solidFill>
                  <a:schemeClr val="bg1"/>
                </a:solidFill>
                <a:latin typeface="+mn-lt"/>
                <a:cs typeface="Calibri"/>
              </a:endParaRPr>
            </a:p>
            <a:p>
              <a:pPr marL="182880" lvl="0" indent="-182880" defTabSz="889000">
                <a:lnSpc>
                  <a:spcPct val="90000"/>
                </a:lnSpc>
                <a:spcBef>
                  <a:spcPct val="0"/>
                </a:spcBef>
                <a:spcAft>
                  <a:spcPct val="35000"/>
                </a:spcAft>
                <a:buFont typeface="Arial" pitchFamily="34" charset="0"/>
                <a:buChar char="•"/>
              </a:pPr>
              <a:r>
                <a:rPr lang="en-US" sz="2000" kern="1200" spc="-12" dirty="0" smtClean="0">
                  <a:solidFill>
                    <a:schemeClr val="bg1"/>
                  </a:solidFill>
                  <a:latin typeface="+mn-lt"/>
                  <a:cs typeface="Calibri"/>
                </a:rPr>
                <a:t>Ensures </a:t>
              </a:r>
              <a:r>
                <a:rPr lang="en-US" sz="2000" kern="1200" spc="-6" dirty="0" smtClean="0">
                  <a:solidFill>
                    <a:schemeClr val="bg1"/>
                  </a:solidFill>
                  <a:latin typeface="+mn-lt"/>
                  <a:cs typeface="Calibri"/>
                </a:rPr>
                <a:t>adherence </a:t>
              </a:r>
              <a:r>
                <a:rPr lang="en-US" sz="2000" kern="1200" spc="-12" dirty="0" smtClean="0">
                  <a:solidFill>
                    <a:schemeClr val="bg1"/>
                  </a:solidFill>
                  <a:latin typeface="+mn-lt"/>
                  <a:cs typeface="Calibri"/>
                </a:rPr>
                <a:t>to review</a:t>
              </a:r>
              <a:r>
                <a:rPr lang="en-US" sz="2000" kern="1200" spc="-75" dirty="0" smtClean="0">
                  <a:solidFill>
                    <a:schemeClr val="bg1"/>
                  </a:solidFill>
                  <a:latin typeface="+mn-lt"/>
                  <a:cs typeface="Calibri"/>
                </a:rPr>
                <a:t> </a:t>
              </a:r>
              <a:r>
                <a:rPr lang="en-US" sz="2000" kern="1200" spc="-12" dirty="0" smtClean="0">
                  <a:solidFill>
                    <a:schemeClr val="bg1"/>
                  </a:solidFill>
                  <a:latin typeface="+mn-lt"/>
                  <a:cs typeface="Calibri"/>
                </a:rPr>
                <a:t>process</a:t>
              </a:r>
              <a:endParaRPr lang="en-US" sz="2000" kern="1200" dirty="0" smtClean="0">
                <a:solidFill>
                  <a:schemeClr val="bg1"/>
                </a:solidFill>
                <a:latin typeface="+mn-lt"/>
                <a:cs typeface="Calibri"/>
              </a:endParaRPr>
            </a:p>
            <a:p>
              <a:pPr marL="182880" lvl="0" indent="-182880" defTabSz="889000">
                <a:lnSpc>
                  <a:spcPct val="90000"/>
                </a:lnSpc>
                <a:spcBef>
                  <a:spcPct val="0"/>
                </a:spcBef>
                <a:spcAft>
                  <a:spcPct val="35000"/>
                </a:spcAft>
                <a:buFont typeface="Arial" pitchFamily="34" charset="0"/>
                <a:buChar char="•"/>
              </a:pPr>
              <a:r>
                <a:rPr lang="en-US" sz="2000" kern="1200" spc="-6" dirty="0" smtClean="0">
                  <a:solidFill>
                    <a:schemeClr val="bg1"/>
                  </a:solidFill>
                  <a:latin typeface="+mn-lt"/>
                  <a:cs typeface="Calibri"/>
                </a:rPr>
                <a:t>Identifies </a:t>
              </a:r>
              <a:r>
                <a:rPr lang="en-US" sz="2000" kern="1200" spc="-19" dirty="0" smtClean="0">
                  <a:solidFill>
                    <a:schemeClr val="bg1"/>
                  </a:solidFill>
                  <a:latin typeface="+mn-lt"/>
                  <a:cs typeface="Calibri"/>
                </a:rPr>
                <a:t>reviewers </a:t>
              </a:r>
              <a:r>
                <a:rPr lang="en-US" sz="2000" kern="1200" dirty="0" smtClean="0">
                  <a:solidFill>
                    <a:schemeClr val="bg1"/>
                  </a:solidFill>
                  <a:latin typeface="+mn-lt"/>
                  <a:cs typeface="Calibri"/>
                </a:rPr>
                <a:t>and </a:t>
              </a:r>
              <a:r>
                <a:rPr lang="en-US" sz="2000" kern="1200" spc="-12" dirty="0" smtClean="0">
                  <a:solidFill>
                    <a:schemeClr val="bg1"/>
                  </a:solidFill>
                  <a:latin typeface="+mn-lt"/>
                  <a:cs typeface="Calibri"/>
                </a:rPr>
                <a:t>distributes </a:t>
              </a:r>
              <a:r>
                <a:rPr lang="en-US" sz="2000" kern="1200" dirty="0" smtClean="0">
                  <a:solidFill>
                    <a:schemeClr val="bg1"/>
                  </a:solidFill>
                  <a:latin typeface="+mn-lt"/>
                  <a:cs typeface="Calibri"/>
                </a:rPr>
                <a:t>the </a:t>
              </a:r>
              <a:r>
                <a:rPr lang="en-US" sz="2000" kern="1200" spc="-12" dirty="0" smtClean="0">
                  <a:solidFill>
                    <a:schemeClr val="bg1"/>
                  </a:solidFill>
                  <a:latin typeface="+mn-lt"/>
                  <a:cs typeface="Calibri"/>
                </a:rPr>
                <a:t>product</a:t>
              </a:r>
              <a:endParaRPr lang="en-US" sz="2000" kern="1200" dirty="0" smtClean="0">
                <a:solidFill>
                  <a:schemeClr val="bg1"/>
                </a:solidFill>
                <a:latin typeface="+mn-lt"/>
                <a:cs typeface="Calibri"/>
              </a:endParaRPr>
            </a:p>
            <a:p>
              <a:pPr marL="182880" lvl="0" indent="-182880" defTabSz="889000">
                <a:lnSpc>
                  <a:spcPct val="90000"/>
                </a:lnSpc>
                <a:spcBef>
                  <a:spcPct val="0"/>
                </a:spcBef>
                <a:spcAft>
                  <a:spcPct val="35000"/>
                </a:spcAft>
                <a:buFont typeface="Arial" pitchFamily="34" charset="0"/>
                <a:buChar char="•"/>
              </a:pPr>
              <a:r>
                <a:rPr lang="en-US" sz="2000" kern="1200" spc="-12" dirty="0" smtClean="0">
                  <a:solidFill>
                    <a:schemeClr val="bg1"/>
                  </a:solidFill>
                  <a:latin typeface="+mn-lt"/>
                  <a:cs typeface="Calibri"/>
                </a:rPr>
                <a:t>Ensures </a:t>
              </a:r>
              <a:r>
                <a:rPr lang="en-US" sz="2000" kern="1200" spc="-19" dirty="0" smtClean="0">
                  <a:solidFill>
                    <a:schemeClr val="bg1"/>
                  </a:solidFill>
                  <a:latin typeface="+mn-lt"/>
                  <a:cs typeface="Calibri"/>
                </a:rPr>
                <a:t>rework </a:t>
              </a:r>
              <a:r>
                <a:rPr lang="en-US" sz="2000" kern="1200" spc="-6" dirty="0" smtClean="0">
                  <a:solidFill>
                    <a:schemeClr val="bg1"/>
                  </a:solidFill>
                  <a:latin typeface="+mn-lt"/>
                  <a:cs typeface="Calibri"/>
                </a:rPr>
                <a:t>is carried</a:t>
              </a:r>
              <a:r>
                <a:rPr lang="en-US" sz="2000" kern="1200" spc="-106" dirty="0" smtClean="0">
                  <a:solidFill>
                    <a:schemeClr val="bg1"/>
                  </a:solidFill>
                  <a:latin typeface="+mn-lt"/>
                  <a:cs typeface="Calibri"/>
                </a:rPr>
                <a:t> </a:t>
              </a:r>
              <a:r>
                <a:rPr lang="en-US" sz="2000" kern="1200" spc="-6" dirty="0" smtClean="0">
                  <a:solidFill>
                    <a:schemeClr val="bg1"/>
                  </a:solidFill>
                  <a:latin typeface="+mn-lt"/>
                  <a:cs typeface="Calibri"/>
                </a:rPr>
                <a:t>out</a:t>
              </a:r>
              <a:endParaRPr lang="en-US" sz="2000" kern="1200" dirty="0">
                <a:solidFill>
                  <a:schemeClr val="bg1"/>
                </a:solidFill>
                <a:latin typeface="+mn-lt"/>
              </a:endParaRPr>
            </a:p>
          </p:txBody>
        </p:sp>
      </p:grpSp>
      <p:grpSp>
        <p:nvGrpSpPr>
          <p:cNvPr id="17" name="Group 16"/>
          <p:cNvGrpSpPr/>
          <p:nvPr/>
        </p:nvGrpSpPr>
        <p:grpSpPr>
          <a:xfrm>
            <a:off x="4425677" y="1634772"/>
            <a:ext cx="3337471" cy="4461228"/>
            <a:chOff x="3589065" y="-1"/>
            <a:chExt cx="3337471" cy="4461228"/>
          </a:xfrm>
        </p:grpSpPr>
        <p:sp>
          <p:nvSpPr>
            <p:cNvPr id="21" name="Flowchart: Manual Operation 20"/>
            <p:cNvSpPr/>
            <p:nvPr/>
          </p:nvSpPr>
          <p:spPr>
            <a:xfrm rot="16200000">
              <a:off x="3027186" y="561878"/>
              <a:ext cx="4461228" cy="3337470"/>
            </a:xfrm>
            <a:prstGeom prst="flowChartManualOperati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Flowchart: Manual Operation 6"/>
            <p:cNvSpPr/>
            <p:nvPr/>
          </p:nvSpPr>
          <p:spPr>
            <a:xfrm rot="21600000">
              <a:off x="3589066" y="892244"/>
              <a:ext cx="3337470" cy="2676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0" tIns="0" rIns="127000" bIns="0" numCol="1" spcCol="1270" anchor="ctr" anchorCtr="0">
              <a:noAutofit/>
            </a:bodyPr>
            <a:lstStyle/>
            <a:p>
              <a:pPr lvl="0" algn="ctr" defTabSz="889000">
                <a:lnSpc>
                  <a:spcPct val="90000"/>
                </a:lnSpc>
                <a:spcBef>
                  <a:spcPct val="0"/>
                </a:spcBef>
                <a:spcAft>
                  <a:spcPct val="35000"/>
                </a:spcAft>
              </a:pPr>
              <a:r>
                <a:rPr lang="en-US" sz="2000" b="1" kern="1200" spc="-19" dirty="0" smtClean="0">
                  <a:solidFill>
                    <a:schemeClr val="bg1"/>
                  </a:solidFill>
                  <a:latin typeface="+mn-lt"/>
                  <a:cs typeface="Calibri"/>
                </a:rPr>
                <a:t>Reviewers:</a:t>
              </a:r>
              <a:endParaRPr lang="en-US" sz="2000" kern="1200" dirty="0" smtClean="0">
                <a:solidFill>
                  <a:schemeClr val="bg1"/>
                </a:solidFill>
                <a:latin typeface="+mn-lt"/>
                <a:cs typeface="Calibri"/>
              </a:endParaRPr>
            </a:p>
            <a:p>
              <a:pPr marL="182880" indent="-182880" defTabSz="889000">
                <a:lnSpc>
                  <a:spcPct val="90000"/>
                </a:lnSpc>
                <a:spcBef>
                  <a:spcPct val="0"/>
                </a:spcBef>
                <a:spcAft>
                  <a:spcPct val="35000"/>
                </a:spcAft>
                <a:buFont typeface="Arial" pitchFamily="34" charset="0"/>
                <a:buChar char="•"/>
              </a:pPr>
              <a:r>
                <a:rPr lang="en-US" sz="2000" spc="-12" dirty="0" smtClean="0">
                  <a:solidFill>
                    <a:schemeClr val="bg1"/>
                  </a:solidFill>
                  <a:cs typeface="Calibri"/>
                </a:rPr>
                <a:t>Documents the review findings and completes the “Review Summary Report”</a:t>
              </a:r>
            </a:p>
            <a:p>
              <a:pPr marL="182880" indent="-182880" defTabSz="889000">
                <a:lnSpc>
                  <a:spcPct val="90000"/>
                </a:lnSpc>
                <a:spcBef>
                  <a:spcPct val="0"/>
                </a:spcBef>
                <a:spcAft>
                  <a:spcPct val="35000"/>
                </a:spcAft>
                <a:buFont typeface="Arial" pitchFamily="34" charset="0"/>
                <a:buChar char="•"/>
              </a:pPr>
              <a:r>
                <a:rPr lang="en-US" sz="2000" spc="-12" dirty="0" smtClean="0">
                  <a:solidFill>
                    <a:schemeClr val="bg1"/>
                  </a:solidFill>
                  <a:cs typeface="Calibri"/>
                </a:rPr>
                <a:t>Reviews the product</a:t>
              </a:r>
            </a:p>
            <a:p>
              <a:pPr marL="182880" indent="-182880" defTabSz="889000">
                <a:lnSpc>
                  <a:spcPct val="90000"/>
                </a:lnSpc>
                <a:spcBef>
                  <a:spcPct val="0"/>
                </a:spcBef>
                <a:spcAft>
                  <a:spcPct val="35000"/>
                </a:spcAft>
                <a:buFont typeface="Arial" pitchFamily="34" charset="0"/>
                <a:buChar char="•"/>
              </a:pPr>
              <a:r>
                <a:rPr lang="en-US" sz="2000" spc="-12" dirty="0" smtClean="0">
                  <a:solidFill>
                    <a:schemeClr val="bg1"/>
                  </a:solidFill>
                  <a:cs typeface="Calibri"/>
                </a:rPr>
                <a:t>Can also approve the product</a:t>
              </a:r>
              <a:endParaRPr lang="en-US" sz="2000" spc="-12" dirty="0">
                <a:solidFill>
                  <a:schemeClr val="bg1"/>
                </a:solidFill>
                <a:cs typeface="Calibri"/>
              </a:endParaRPr>
            </a:p>
          </p:txBody>
        </p:sp>
      </p:grpSp>
      <p:grpSp>
        <p:nvGrpSpPr>
          <p:cNvPr id="18" name="Group 17"/>
          <p:cNvGrpSpPr/>
          <p:nvPr/>
        </p:nvGrpSpPr>
        <p:grpSpPr>
          <a:xfrm>
            <a:off x="8013458" y="1634772"/>
            <a:ext cx="3337471" cy="4461228"/>
            <a:chOff x="7176846" y="-1"/>
            <a:chExt cx="3337471" cy="4461228"/>
          </a:xfrm>
        </p:grpSpPr>
        <p:sp>
          <p:nvSpPr>
            <p:cNvPr id="19" name="Flowchart: Manual Operation 18"/>
            <p:cNvSpPr/>
            <p:nvPr/>
          </p:nvSpPr>
          <p:spPr>
            <a:xfrm rot="16200000">
              <a:off x="6614967" y="561878"/>
              <a:ext cx="4461228" cy="3337470"/>
            </a:xfrm>
            <a:prstGeom prst="flowChartManualOperati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Flowchart: Manual Operation 8"/>
            <p:cNvSpPr/>
            <p:nvPr/>
          </p:nvSpPr>
          <p:spPr>
            <a:xfrm rot="21600000">
              <a:off x="7176847" y="892244"/>
              <a:ext cx="3337470" cy="2676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0" tIns="0" rIns="127000" bIns="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latin typeface="+mn-lt"/>
                  <a:cs typeface="Calibri"/>
                </a:rPr>
                <a:t>SQA </a:t>
              </a:r>
              <a:r>
                <a:rPr lang="en-US" sz="2000" b="1" kern="1200" spc="-12" dirty="0" smtClean="0">
                  <a:solidFill>
                    <a:schemeClr val="bg1"/>
                  </a:solidFill>
                  <a:latin typeface="+mn-lt"/>
                  <a:cs typeface="Calibri"/>
                </a:rPr>
                <a:t>(Software</a:t>
              </a:r>
              <a:r>
                <a:rPr lang="en-US" sz="2000" b="1" kern="1200" spc="-87" dirty="0" smtClean="0">
                  <a:solidFill>
                    <a:schemeClr val="bg1"/>
                  </a:solidFill>
                  <a:latin typeface="+mn-lt"/>
                  <a:cs typeface="Calibri"/>
                </a:rPr>
                <a:t> </a:t>
              </a:r>
              <a:r>
                <a:rPr lang="en-US" sz="2000" b="1" kern="1200" dirty="0" smtClean="0">
                  <a:solidFill>
                    <a:schemeClr val="bg1"/>
                  </a:solidFill>
                  <a:latin typeface="+mn-lt"/>
                  <a:cs typeface="Calibri"/>
                </a:rPr>
                <a:t>Quality </a:t>
              </a:r>
              <a:r>
                <a:rPr lang="en-US" sz="2000" b="1" kern="1200" spc="-6" dirty="0" smtClean="0">
                  <a:solidFill>
                    <a:schemeClr val="bg1"/>
                  </a:solidFill>
                  <a:latin typeface="+mn-lt"/>
                  <a:cs typeface="Calibri"/>
                </a:rPr>
                <a:t>Analyst):</a:t>
              </a:r>
              <a:endParaRPr lang="en-US" sz="2000" kern="1200" dirty="0" smtClean="0">
                <a:solidFill>
                  <a:schemeClr val="bg1"/>
                </a:solidFill>
                <a:latin typeface="+mn-lt"/>
                <a:cs typeface="Calibri"/>
              </a:endParaRPr>
            </a:p>
            <a:p>
              <a:pPr marL="182880" lvl="0" indent="-182880" defTabSz="889000">
                <a:lnSpc>
                  <a:spcPct val="90000"/>
                </a:lnSpc>
                <a:spcBef>
                  <a:spcPct val="0"/>
                </a:spcBef>
                <a:spcAft>
                  <a:spcPct val="35000"/>
                </a:spcAft>
                <a:buFont typeface="Arial" pitchFamily="34" charset="0"/>
                <a:buChar char="•"/>
              </a:pPr>
              <a:r>
                <a:rPr lang="en-US" sz="2000" spc="-12" dirty="0" smtClean="0">
                  <a:solidFill>
                    <a:schemeClr val="bg1"/>
                  </a:solidFill>
                  <a:cs typeface="Calibri"/>
                </a:rPr>
                <a:t>Reviews the product and communicates the comments to the review leader</a:t>
              </a:r>
            </a:p>
            <a:p>
              <a:pPr marL="182880" lvl="0" indent="-182880" defTabSz="889000">
                <a:lnSpc>
                  <a:spcPct val="90000"/>
                </a:lnSpc>
                <a:spcBef>
                  <a:spcPct val="0"/>
                </a:spcBef>
                <a:spcAft>
                  <a:spcPct val="35000"/>
                </a:spcAft>
                <a:buFont typeface="Arial" pitchFamily="34" charset="0"/>
                <a:buChar char="•"/>
              </a:pPr>
              <a:r>
                <a:rPr lang="en-US" sz="2000" spc="-12" dirty="0" smtClean="0">
                  <a:solidFill>
                    <a:schemeClr val="bg1"/>
                  </a:solidFill>
                  <a:cs typeface="Calibri"/>
                </a:rPr>
                <a:t>Tracks the rework and resolution list to closure</a:t>
              </a:r>
            </a:p>
            <a:p>
              <a:pPr marL="182880" lvl="0" indent="-182880" defTabSz="889000">
                <a:lnSpc>
                  <a:spcPct val="90000"/>
                </a:lnSpc>
                <a:spcBef>
                  <a:spcPct val="0"/>
                </a:spcBef>
                <a:spcAft>
                  <a:spcPct val="35000"/>
                </a:spcAft>
                <a:buFont typeface="Arial" pitchFamily="34" charset="0"/>
                <a:buChar char="•"/>
              </a:pPr>
              <a:r>
                <a:rPr lang="en-US" sz="2000" spc="-12" dirty="0" smtClean="0">
                  <a:solidFill>
                    <a:schemeClr val="bg1"/>
                  </a:solidFill>
                  <a:cs typeface="Calibri"/>
                </a:rPr>
                <a:t>Signs off the review summary report</a:t>
              </a:r>
              <a:endParaRPr lang="en-US" sz="2000" spc="-12" dirty="0">
                <a:solidFill>
                  <a:schemeClr val="bg1"/>
                </a:solidFill>
                <a:cs typeface="Calibri"/>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latin typeface="+mj-lt"/>
              </a:rPr>
              <a:t>PEER REVIEW</a:t>
            </a:r>
            <a:r>
              <a:rPr lang="en-US" spc="-69" dirty="0" smtClean="0">
                <a:latin typeface="+mj-lt"/>
              </a:rPr>
              <a:t> </a:t>
            </a:r>
            <a:r>
              <a:rPr lang="en-US" spc="-6" dirty="0" smtClean="0">
                <a:latin typeface="+mj-lt"/>
                <a:cs typeface="Calibri"/>
              </a:rPr>
              <a:t>PROCEDURE</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grpSp>
        <p:nvGrpSpPr>
          <p:cNvPr id="20" name="Group 19"/>
          <p:cNvGrpSpPr/>
          <p:nvPr/>
        </p:nvGrpSpPr>
        <p:grpSpPr>
          <a:xfrm>
            <a:off x="1009972" y="1543560"/>
            <a:ext cx="3208374" cy="2109595"/>
            <a:chOff x="812588" y="1543560"/>
            <a:chExt cx="3208374" cy="2109595"/>
          </a:xfrm>
        </p:grpSpPr>
        <p:sp>
          <p:nvSpPr>
            <p:cNvPr id="52" name="object 8"/>
            <p:cNvSpPr/>
            <p:nvPr/>
          </p:nvSpPr>
          <p:spPr>
            <a:xfrm>
              <a:off x="912812" y="1676400"/>
              <a:ext cx="3108150" cy="1976755"/>
            </a:xfrm>
            <a:custGeom>
              <a:avLst/>
              <a:gdLst/>
              <a:ahLst/>
              <a:cxnLst/>
              <a:rect l="l" t="t" r="r" b="b"/>
              <a:pathLst>
                <a:path w="2331720" h="1976754">
                  <a:moveTo>
                    <a:pt x="0" y="1976627"/>
                  </a:moveTo>
                  <a:lnTo>
                    <a:pt x="2331719" y="1976627"/>
                  </a:lnTo>
                  <a:lnTo>
                    <a:pt x="2331719" y="0"/>
                  </a:lnTo>
                  <a:lnTo>
                    <a:pt x="0" y="0"/>
                  </a:lnTo>
                  <a:lnTo>
                    <a:pt x="0" y="1976627"/>
                  </a:lnTo>
                  <a:close/>
                </a:path>
              </a:pathLst>
            </a:custGeom>
            <a:solidFill>
              <a:schemeClr val="bg1"/>
            </a:solidFill>
          </p:spPr>
          <p:txBody>
            <a:bodyPr wrap="square" lIns="0" tIns="0" rIns="0" bIns="0" rtlCol="0"/>
            <a:lstStyle/>
            <a:p>
              <a:pPr>
                <a:lnSpc>
                  <a:spcPct val="100000"/>
                </a:lnSpc>
              </a:pPr>
              <a:endParaRPr lang="en-US" sz="2000" dirty="0" smtClean="0">
                <a:cs typeface="Times New Roman"/>
              </a:endParaRPr>
            </a:p>
            <a:p>
              <a:pPr>
                <a:lnSpc>
                  <a:spcPct val="100000"/>
                </a:lnSpc>
              </a:pPr>
              <a:endParaRPr lang="en-US" sz="2000" dirty="0" smtClean="0">
                <a:cs typeface="Times New Roman"/>
              </a:endParaRPr>
            </a:p>
            <a:p>
              <a:pPr marL="140202" marR="196441"/>
              <a:r>
                <a:rPr lang="en-US" sz="2000" spc="-6" dirty="0" smtClean="0">
                  <a:cs typeface="Calibri"/>
                </a:rPr>
                <a:t>The </a:t>
              </a:r>
              <a:r>
                <a:rPr lang="en-US" sz="2000" spc="-12" dirty="0" smtClean="0">
                  <a:cs typeface="Calibri"/>
                </a:rPr>
                <a:t>Project </a:t>
              </a:r>
              <a:r>
                <a:rPr lang="en-US" sz="2000" spc="-6" dirty="0" smtClean="0">
                  <a:cs typeface="Calibri"/>
                </a:rPr>
                <a:t>Manager </a:t>
              </a:r>
              <a:r>
                <a:rPr lang="en-US" sz="2000" spc="-12" dirty="0" smtClean="0">
                  <a:cs typeface="Calibri"/>
                </a:rPr>
                <a:t>(PM) </a:t>
              </a:r>
              <a:r>
                <a:rPr lang="en-US" sz="2000" spc="-6" dirty="0" smtClean="0">
                  <a:cs typeface="Calibri"/>
                </a:rPr>
                <a:t>or </a:t>
              </a:r>
              <a:r>
                <a:rPr lang="en-US" sz="2000" spc="-12" dirty="0" smtClean="0">
                  <a:cs typeface="Calibri"/>
                </a:rPr>
                <a:t>Project Lead (PL) </a:t>
              </a:r>
              <a:r>
                <a:rPr lang="en-US" sz="2000" spc="-6" dirty="0" smtClean="0">
                  <a:cs typeface="Calibri"/>
                </a:rPr>
                <a:t>identifies the</a:t>
              </a:r>
              <a:r>
                <a:rPr lang="en-US" sz="2000" spc="-87" dirty="0" smtClean="0">
                  <a:cs typeface="Calibri"/>
                </a:rPr>
                <a:t> </a:t>
              </a:r>
              <a:r>
                <a:rPr lang="en-US" sz="2000" spc="-37" dirty="0" smtClean="0">
                  <a:cs typeface="Calibri"/>
                </a:rPr>
                <a:t>reviewer.</a:t>
              </a:r>
              <a:endParaRPr lang="en-US" sz="2000" dirty="0">
                <a:cs typeface="Calibri"/>
              </a:endParaRPr>
            </a:p>
          </p:txBody>
        </p:sp>
        <p:sp>
          <p:nvSpPr>
            <p:cNvPr id="53" name="object 10"/>
            <p:cNvSpPr txBox="1"/>
            <p:nvPr/>
          </p:nvSpPr>
          <p:spPr>
            <a:xfrm>
              <a:off x="812588" y="1543560"/>
              <a:ext cx="406294" cy="376947"/>
            </a:xfrm>
            <a:prstGeom prst="rect">
              <a:avLst/>
            </a:prstGeom>
            <a:solidFill>
              <a:srgbClr val="BCD6ED"/>
            </a:solidFill>
          </p:spPr>
          <p:txBody>
            <a:bodyPr vert="horz" wrap="square" lIns="0" tIns="38021" rIns="0" bIns="0" rtlCol="0">
              <a:spAutoFit/>
            </a:bodyPr>
            <a:lstStyle/>
            <a:p>
              <a:pPr marL="113270">
                <a:spcBef>
                  <a:spcPts val="299"/>
                </a:spcBef>
              </a:pPr>
              <a:r>
                <a:rPr b="1" dirty="0">
                  <a:cs typeface="Calibri"/>
                </a:rPr>
                <a:t>1</a:t>
              </a:r>
              <a:endParaRPr dirty="0">
                <a:cs typeface="Calibri"/>
              </a:endParaRPr>
            </a:p>
          </p:txBody>
        </p:sp>
      </p:grpSp>
      <p:grpSp>
        <p:nvGrpSpPr>
          <p:cNvPr id="21" name="Group 20"/>
          <p:cNvGrpSpPr/>
          <p:nvPr/>
        </p:nvGrpSpPr>
        <p:grpSpPr>
          <a:xfrm>
            <a:off x="4158753" y="1555751"/>
            <a:ext cx="3657043" cy="1691054"/>
            <a:chOff x="3961369" y="1555751"/>
            <a:chExt cx="3657043" cy="1691054"/>
          </a:xfrm>
        </p:grpSpPr>
        <p:sp>
          <p:nvSpPr>
            <p:cNvPr id="54" name="object 12"/>
            <p:cNvSpPr txBox="1"/>
            <p:nvPr/>
          </p:nvSpPr>
          <p:spPr>
            <a:xfrm>
              <a:off x="4445085" y="1600200"/>
              <a:ext cx="3173327" cy="1646605"/>
            </a:xfrm>
            <a:prstGeom prst="rect">
              <a:avLst/>
            </a:prstGeom>
          </p:spPr>
          <p:txBody>
            <a:bodyPr vert="horz" wrap="square" lIns="0" tIns="0" rIns="0" bIns="0" rtlCol="0">
              <a:spAutoFit/>
            </a:bodyPr>
            <a:lstStyle/>
            <a:p>
              <a:pPr>
                <a:lnSpc>
                  <a:spcPct val="100000"/>
                </a:lnSpc>
              </a:pPr>
              <a:endParaRPr sz="2000" dirty="0">
                <a:cs typeface="Times New Roman"/>
              </a:endParaRPr>
            </a:p>
            <a:p>
              <a:pPr>
                <a:spcBef>
                  <a:spcPts val="34"/>
                </a:spcBef>
              </a:pPr>
              <a:endParaRPr sz="2700" dirty="0">
                <a:cs typeface="Times New Roman"/>
              </a:endParaRPr>
            </a:p>
            <a:p>
              <a:pPr marL="266145" marR="187727"/>
              <a:r>
                <a:rPr sz="2000" spc="-6" dirty="0">
                  <a:cs typeface="Calibri"/>
                </a:rPr>
                <a:t>The </a:t>
              </a:r>
              <a:r>
                <a:rPr sz="2000" spc="-19">
                  <a:cs typeface="Calibri"/>
                </a:rPr>
                <a:t>reviewer </a:t>
              </a:r>
              <a:r>
                <a:rPr sz="2000" spc="-12" smtClean="0">
                  <a:cs typeface="Calibri"/>
                </a:rPr>
                <a:t>goes</a:t>
              </a:r>
              <a:r>
                <a:rPr lang="en-US" sz="2000" spc="-12" dirty="0" smtClean="0">
                  <a:cs typeface="Calibri"/>
                </a:rPr>
                <a:t> </a:t>
              </a:r>
              <a:r>
                <a:rPr sz="2000" spc="-12" smtClean="0">
                  <a:cs typeface="Calibri"/>
                </a:rPr>
                <a:t>through </a:t>
              </a:r>
              <a:r>
                <a:rPr sz="2000" spc="-6" dirty="0">
                  <a:cs typeface="Calibri"/>
                </a:rPr>
                <a:t>the </a:t>
              </a:r>
              <a:r>
                <a:rPr sz="2000" spc="-12">
                  <a:cs typeface="Calibri"/>
                </a:rPr>
                <a:t>product </a:t>
              </a:r>
              <a:r>
                <a:rPr sz="2000" spc="-12" smtClean="0">
                  <a:cs typeface="Calibri"/>
                </a:rPr>
                <a:t>or</a:t>
              </a:r>
              <a:r>
                <a:rPr lang="en-US" sz="2000" spc="-12" dirty="0" smtClean="0">
                  <a:cs typeface="Calibri"/>
                </a:rPr>
                <a:t> </a:t>
              </a:r>
              <a:r>
                <a:rPr sz="2000" spc="-12" smtClean="0">
                  <a:cs typeface="Calibri"/>
                </a:rPr>
                <a:t>document </a:t>
              </a:r>
              <a:r>
                <a:rPr sz="2000" spc="-6">
                  <a:cs typeface="Calibri"/>
                </a:rPr>
                <a:t>and </a:t>
              </a:r>
              <a:r>
                <a:rPr sz="2000" spc="-6" smtClean="0">
                  <a:cs typeface="Calibri"/>
                </a:rPr>
                <a:t>identifies</a:t>
              </a:r>
              <a:r>
                <a:rPr lang="en-US" sz="2000" spc="-6" dirty="0" smtClean="0">
                  <a:cs typeface="Calibri"/>
                </a:rPr>
                <a:t> </a:t>
              </a:r>
              <a:r>
                <a:rPr sz="2000" spc="-19" smtClean="0">
                  <a:cs typeface="Calibri"/>
                </a:rPr>
                <a:t>defects</a:t>
              </a:r>
              <a:r>
                <a:rPr sz="2000" spc="-19" dirty="0">
                  <a:cs typeface="Calibri"/>
                </a:rPr>
                <a:t>.</a:t>
              </a:r>
              <a:endParaRPr sz="2000" dirty="0">
                <a:cs typeface="Calibri"/>
              </a:endParaRPr>
            </a:p>
          </p:txBody>
        </p:sp>
        <p:sp>
          <p:nvSpPr>
            <p:cNvPr id="55" name="object 13"/>
            <p:cNvSpPr txBox="1"/>
            <p:nvPr/>
          </p:nvSpPr>
          <p:spPr>
            <a:xfrm>
              <a:off x="4237684" y="1555751"/>
              <a:ext cx="392751" cy="377746"/>
            </a:xfrm>
            <a:prstGeom prst="rect">
              <a:avLst/>
            </a:prstGeom>
            <a:solidFill>
              <a:srgbClr val="BCD6ED"/>
            </a:solidFill>
          </p:spPr>
          <p:txBody>
            <a:bodyPr vert="horz" wrap="square" lIns="0" tIns="38813" rIns="0" bIns="0" rtlCol="0">
              <a:spAutoFit/>
            </a:bodyPr>
            <a:lstStyle/>
            <a:p>
              <a:pPr marL="114062">
                <a:spcBef>
                  <a:spcPts val="306"/>
                </a:spcBef>
              </a:pPr>
              <a:r>
                <a:rPr b="1" dirty="0">
                  <a:cs typeface="Calibri"/>
                </a:rPr>
                <a:t>2</a:t>
              </a:r>
              <a:endParaRPr dirty="0">
                <a:cs typeface="Calibri"/>
              </a:endParaRPr>
            </a:p>
          </p:txBody>
        </p:sp>
        <p:sp>
          <p:nvSpPr>
            <p:cNvPr id="64" name="object 28"/>
            <p:cNvSpPr/>
            <p:nvPr/>
          </p:nvSpPr>
          <p:spPr>
            <a:xfrm>
              <a:off x="3961369" y="2598928"/>
              <a:ext cx="609441" cy="147067"/>
            </a:xfrm>
            <a:custGeom>
              <a:avLst/>
              <a:gdLst/>
              <a:ahLst/>
              <a:cxnLst/>
              <a:rect l="l" t="t" r="r" b="b"/>
              <a:pathLst>
                <a:path w="570864" h="144780">
                  <a:moveTo>
                    <a:pt x="426466" y="0"/>
                  </a:moveTo>
                  <a:lnTo>
                    <a:pt x="425958" y="57909"/>
                  </a:lnTo>
                  <a:lnTo>
                    <a:pt x="440436" y="58038"/>
                  </a:lnTo>
                  <a:lnTo>
                    <a:pt x="440181" y="86994"/>
                  </a:lnTo>
                  <a:lnTo>
                    <a:pt x="425702" y="86994"/>
                  </a:lnTo>
                  <a:lnTo>
                    <a:pt x="425196" y="144779"/>
                  </a:lnTo>
                  <a:lnTo>
                    <a:pt x="543345" y="86994"/>
                  </a:lnTo>
                  <a:lnTo>
                    <a:pt x="440181" y="86994"/>
                  </a:lnTo>
                  <a:lnTo>
                    <a:pt x="543610" y="86865"/>
                  </a:lnTo>
                  <a:lnTo>
                    <a:pt x="570611" y="73660"/>
                  </a:lnTo>
                  <a:lnTo>
                    <a:pt x="426466" y="0"/>
                  </a:lnTo>
                  <a:close/>
                </a:path>
                <a:path w="570864" h="144780">
                  <a:moveTo>
                    <a:pt x="425958" y="57909"/>
                  </a:moveTo>
                  <a:lnTo>
                    <a:pt x="425704" y="86865"/>
                  </a:lnTo>
                  <a:lnTo>
                    <a:pt x="440181" y="86994"/>
                  </a:lnTo>
                  <a:lnTo>
                    <a:pt x="440436" y="58038"/>
                  </a:lnTo>
                  <a:lnTo>
                    <a:pt x="425958" y="57909"/>
                  </a:lnTo>
                  <a:close/>
                </a:path>
                <a:path w="570864" h="144780">
                  <a:moveTo>
                    <a:pt x="254" y="54101"/>
                  </a:moveTo>
                  <a:lnTo>
                    <a:pt x="0" y="83057"/>
                  </a:lnTo>
                  <a:lnTo>
                    <a:pt x="425704" y="86865"/>
                  </a:lnTo>
                  <a:lnTo>
                    <a:pt x="425958" y="57909"/>
                  </a:lnTo>
                  <a:lnTo>
                    <a:pt x="254" y="54101"/>
                  </a:lnTo>
                  <a:close/>
                </a:path>
              </a:pathLst>
            </a:custGeom>
            <a:solidFill>
              <a:srgbClr val="000000"/>
            </a:solidFill>
          </p:spPr>
          <p:txBody>
            <a:bodyPr wrap="square" lIns="0" tIns="0" rIns="0" bIns="0" rtlCol="0"/>
            <a:lstStyle/>
            <a:p>
              <a:endParaRPr dirty="0"/>
            </a:p>
          </p:txBody>
        </p:sp>
      </p:grpSp>
      <p:grpSp>
        <p:nvGrpSpPr>
          <p:cNvPr id="22" name="Group 21"/>
          <p:cNvGrpSpPr/>
          <p:nvPr/>
        </p:nvGrpSpPr>
        <p:grpSpPr>
          <a:xfrm>
            <a:off x="7666121" y="1560324"/>
            <a:ext cx="3864866" cy="1978868"/>
            <a:chOff x="7468737" y="1560324"/>
            <a:chExt cx="3864866" cy="1978868"/>
          </a:xfrm>
        </p:grpSpPr>
        <p:sp>
          <p:nvSpPr>
            <p:cNvPr id="56" name="object 16"/>
            <p:cNvSpPr txBox="1"/>
            <p:nvPr/>
          </p:nvSpPr>
          <p:spPr>
            <a:xfrm>
              <a:off x="8151812" y="1600200"/>
              <a:ext cx="3181791" cy="1938992"/>
            </a:xfrm>
            <a:prstGeom prst="rect">
              <a:avLst/>
            </a:prstGeom>
          </p:spPr>
          <p:txBody>
            <a:bodyPr vert="horz" wrap="square" lIns="0" tIns="0" rIns="0" bIns="0" rtlCol="0">
              <a:spAutoFit/>
            </a:bodyPr>
            <a:lstStyle/>
            <a:p>
              <a:pPr>
                <a:lnSpc>
                  <a:spcPct val="100000"/>
                </a:lnSpc>
              </a:pPr>
              <a:endParaRPr sz="2000" dirty="0">
                <a:cs typeface="Times New Roman"/>
              </a:endParaRPr>
            </a:p>
            <a:p>
              <a:pPr>
                <a:spcBef>
                  <a:spcPts val="36"/>
                </a:spcBef>
              </a:pPr>
              <a:endParaRPr sz="2600" dirty="0">
                <a:cs typeface="Times New Roman"/>
              </a:endParaRPr>
            </a:p>
            <a:p>
              <a:pPr marL="267728" marR="128320"/>
              <a:r>
                <a:rPr sz="2000" spc="-6" dirty="0">
                  <a:cs typeface="Calibri"/>
                </a:rPr>
                <a:t>The </a:t>
              </a:r>
              <a:r>
                <a:rPr sz="2000" spc="-19">
                  <a:cs typeface="Calibri"/>
                </a:rPr>
                <a:t>reviewer </a:t>
              </a:r>
              <a:r>
                <a:rPr sz="2000" spc="-12" smtClean="0">
                  <a:cs typeface="Calibri"/>
                </a:rPr>
                <a:t>discusses</a:t>
              </a:r>
              <a:r>
                <a:rPr lang="en-US" sz="2000" spc="-12" dirty="0" smtClean="0">
                  <a:cs typeface="Calibri"/>
                </a:rPr>
                <a:t> </a:t>
              </a:r>
              <a:r>
                <a:rPr sz="2000" spc="-6" smtClean="0">
                  <a:cs typeface="Calibri"/>
                </a:rPr>
                <a:t>the </a:t>
              </a:r>
              <a:r>
                <a:rPr sz="2000" spc="-19">
                  <a:cs typeface="Calibri"/>
                </a:rPr>
                <a:t>defects </a:t>
              </a:r>
              <a:r>
                <a:rPr sz="2000" spc="-12" smtClean="0">
                  <a:cs typeface="Calibri"/>
                </a:rPr>
                <a:t>or</a:t>
              </a:r>
              <a:r>
                <a:rPr lang="en-US" sz="2000" spc="-12" dirty="0" smtClean="0">
                  <a:cs typeface="Calibri"/>
                </a:rPr>
                <a:t> </a:t>
              </a:r>
              <a:r>
                <a:rPr sz="2000" spc="-12" smtClean="0">
                  <a:cs typeface="Calibri"/>
                </a:rPr>
                <a:t>improvements </a:t>
              </a:r>
              <a:r>
                <a:rPr sz="2000" spc="-6" smtClean="0">
                  <a:cs typeface="Calibri"/>
                </a:rPr>
                <a:t>identified</a:t>
              </a:r>
              <a:r>
                <a:rPr lang="en-US" sz="2000" spc="-6" dirty="0" smtClean="0">
                  <a:cs typeface="Calibri"/>
                </a:rPr>
                <a:t> </a:t>
              </a:r>
              <a:r>
                <a:rPr sz="2000" spc="-6" smtClean="0">
                  <a:cs typeface="Calibri"/>
                </a:rPr>
                <a:t>and </a:t>
              </a:r>
              <a:r>
                <a:rPr lang="en-US" sz="2000" spc="-6" dirty="0" smtClean="0">
                  <a:cs typeface="Calibri"/>
                </a:rPr>
                <a:t>takes</a:t>
              </a:r>
              <a:r>
                <a:rPr sz="2000" spc="-6" smtClean="0">
                  <a:cs typeface="Calibri"/>
                </a:rPr>
                <a:t> </a:t>
              </a:r>
              <a:r>
                <a:rPr sz="2000" spc="-19">
                  <a:cs typeface="Calibri"/>
                </a:rPr>
                <a:t>corrective </a:t>
              </a:r>
              <a:r>
                <a:rPr sz="2000" spc="-6" smtClean="0">
                  <a:cs typeface="Calibri"/>
                </a:rPr>
                <a:t>action</a:t>
              </a:r>
              <a:r>
                <a:rPr lang="en-US" sz="2000" spc="-6" dirty="0" smtClean="0">
                  <a:cs typeface="Calibri"/>
                </a:rPr>
                <a:t> </a:t>
              </a:r>
              <a:r>
                <a:rPr sz="2000" spc="-12" smtClean="0">
                  <a:cs typeface="Calibri"/>
                </a:rPr>
                <a:t>required</a:t>
              </a:r>
              <a:r>
                <a:rPr sz="2000" spc="-12" dirty="0">
                  <a:cs typeface="Calibri"/>
                </a:rPr>
                <a:t>.</a:t>
              </a:r>
              <a:endParaRPr sz="2000" dirty="0">
                <a:cs typeface="Calibri"/>
              </a:endParaRPr>
            </a:p>
          </p:txBody>
        </p:sp>
        <p:sp>
          <p:nvSpPr>
            <p:cNvPr id="57" name="object 17"/>
            <p:cNvSpPr txBox="1"/>
            <p:nvPr/>
          </p:nvSpPr>
          <p:spPr>
            <a:xfrm>
              <a:off x="8058879" y="1560324"/>
              <a:ext cx="394444" cy="376947"/>
            </a:xfrm>
            <a:prstGeom prst="rect">
              <a:avLst/>
            </a:prstGeom>
            <a:solidFill>
              <a:srgbClr val="BCD6ED"/>
            </a:solidFill>
          </p:spPr>
          <p:txBody>
            <a:bodyPr vert="horz" wrap="square" lIns="0" tIns="38021" rIns="0" bIns="0" rtlCol="0">
              <a:spAutoFit/>
            </a:bodyPr>
            <a:lstStyle/>
            <a:p>
              <a:pPr marL="115646">
                <a:spcBef>
                  <a:spcPts val="299"/>
                </a:spcBef>
              </a:pPr>
              <a:r>
                <a:rPr b="1" dirty="0">
                  <a:cs typeface="Calibri"/>
                </a:rPr>
                <a:t>3</a:t>
              </a:r>
              <a:endParaRPr dirty="0">
                <a:cs typeface="Calibri"/>
              </a:endParaRPr>
            </a:p>
          </p:txBody>
        </p:sp>
        <p:sp>
          <p:nvSpPr>
            <p:cNvPr id="65" name="object 29"/>
            <p:cNvSpPr/>
            <p:nvPr/>
          </p:nvSpPr>
          <p:spPr>
            <a:xfrm>
              <a:off x="7468737" y="2598675"/>
              <a:ext cx="657689" cy="144780"/>
            </a:xfrm>
            <a:custGeom>
              <a:avLst/>
              <a:gdLst/>
              <a:ahLst/>
              <a:cxnLst/>
              <a:rect l="l" t="t" r="r" b="b"/>
              <a:pathLst>
                <a:path w="493395" h="144780">
                  <a:moveTo>
                    <a:pt x="464700" y="57912"/>
                  </a:moveTo>
                  <a:lnTo>
                    <a:pt x="362585" y="57912"/>
                  </a:lnTo>
                  <a:lnTo>
                    <a:pt x="362712" y="86868"/>
                  </a:lnTo>
                  <a:lnTo>
                    <a:pt x="348234" y="86918"/>
                  </a:lnTo>
                  <a:lnTo>
                    <a:pt x="348488" y="144780"/>
                  </a:lnTo>
                  <a:lnTo>
                    <a:pt x="492887" y="71882"/>
                  </a:lnTo>
                  <a:lnTo>
                    <a:pt x="464700" y="57912"/>
                  </a:lnTo>
                  <a:close/>
                </a:path>
                <a:path w="493395" h="144780">
                  <a:moveTo>
                    <a:pt x="348107" y="57962"/>
                  </a:moveTo>
                  <a:lnTo>
                    <a:pt x="0" y="59182"/>
                  </a:lnTo>
                  <a:lnTo>
                    <a:pt x="0" y="88137"/>
                  </a:lnTo>
                  <a:lnTo>
                    <a:pt x="348234" y="86918"/>
                  </a:lnTo>
                  <a:lnTo>
                    <a:pt x="348107" y="57962"/>
                  </a:lnTo>
                  <a:close/>
                </a:path>
                <a:path w="493395" h="144780">
                  <a:moveTo>
                    <a:pt x="362585" y="57912"/>
                  </a:moveTo>
                  <a:lnTo>
                    <a:pt x="348107" y="57962"/>
                  </a:lnTo>
                  <a:lnTo>
                    <a:pt x="348234" y="86918"/>
                  </a:lnTo>
                  <a:lnTo>
                    <a:pt x="362712" y="86868"/>
                  </a:lnTo>
                  <a:lnTo>
                    <a:pt x="362585" y="57912"/>
                  </a:lnTo>
                  <a:close/>
                </a:path>
                <a:path w="493395" h="144780">
                  <a:moveTo>
                    <a:pt x="347853" y="0"/>
                  </a:moveTo>
                  <a:lnTo>
                    <a:pt x="348107" y="57962"/>
                  </a:lnTo>
                  <a:lnTo>
                    <a:pt x="464700" y="57912"/>
                  </a:lnTo>
                  <a:lnTo>
                    <a:pt x="347853" y="0"/>
                  </a:lnTo>
                  <a:close/>
                </a:path>
              </a:pathLst>
            </a:custGeom>
            <a:solidFill>
              <a:srgbClr val="000000"/>
            </a:solidFill>
          </p:spPr>
          <p:txBody>
            <a:bodyPr wrap="square" lIns="0" tIns="0" rIns="0" bIns="0" rtlCol="0"/>
            <a:lstStyle/>
            <a:p>
              <a:endParaRPr dirty="0"/>
            </a:p>
          </p:txBody>
        </p:sp>
      </p:grpSp>
      <p:grpSp>
        <p:nvGrpSpPr>
          <p:cNvPr id="23" name="Group 22"/>
          <p:cNvGrpSpPr/>
          <p:nvPr/>
        </p:nvGrpSpPr>
        <p:grpSpPr>
          <a:xfrm>
            <a:off x="298959" y="2656079"/>
            <a:ext cx="11528597" cy="3412026"/>
            <a:chOff x="101575" y="2656079"/>
            <a:chExt cx="11528597" cy="3412026"/>
          </a:xfrm>
        </p:grpSpPr>
        <p:sp>
          <p:nvSpPr>
            <p:cNvPr id="58" name="object 19"/>
            <p:cNvSpPr txBox="1"/>
            <p:nvPr/>
          </p:nvSpPr>
          <p:spPr>
            <a:xfrm>
              <a:off x="424613" y="3962400"/>
              <a:ext cx="3183484" cy="2105705"/>
            </a:xfrm>
            <a:prstGeom prst="rect">
              <a:avLst/>
            </a:prstGeom>
          </p:spPr>
          <p:txBody>
            <a:bodyPr vert="horz" wrap="square" lIns="0" tIns="0" rIns="0" bIns="0" rtlCol="0">
              <a:spAutoFit/>
            </a:bodyPr>
            <a:lstStyle/>
            <a:p>
              <a:pPr>
                <a:lnSpc>
                  <a:spcPct val="100000"/>
                </a:lnSpc>
              </a:pPr>
              <a:endParaRPr sz="2000" dirty="0">
                <a:cs typeface="Times New Roman"/>
              </a:endParaRPr>
            </a:p>
            <a:p>
              <a:pPr>
                <a:lnSpc>
                  <a:spcPct val="100000"/>
                </a:lnSpc>
              </a:pPr>
              <a:endParaRPr sz="2000" dirty="0">
                <a:cs typeface="Times New Roman"/>
              </a:endParaRPr>
            </a:p>
            <a:p>
              <a:pPr>
                <a:spcBef>
                  <a:spcPts val="50"/>
                </a:spcBef>
              </a:pPr>
              <a:endParaRPr sz="1600" dirty="0">
                <a:cs typeface="Times New Roman"/>
              </a:endParaRPr>
            </a:p>
            <a:p>
              <a:pPr marL="251095" marR="152083"/>
              <a:r>
                <a:rPr sz="2000" spc="-12" dirty="0">
                  <a:cs typeface="Calibri"/>
                </a:rPr>
                <a:t>Agreed upon </a:t>
              </a:r>
              <a:r>
                <a:rPr sz="2000" spc="-19">
                  <a:cs typeface="Calibri"/>
                </a:rPr>
                <a:t>defects </a:t>
              </a:r>
              <a:r>
                <a:rPr sz="2000" spc="-12" smtClean="0">
                  <a:cs typeface="Calibri"/>
                </a:rPr>
                <a:t>or</a:t>
              </a:r>
              <a:r>
                <a:rPr lang="en-US" sz="2000" spc="-12" dirty="0" smtClean="0">
                  <a:cs typeface="Calibri"/>
                </a:rPr>
                <a:t> </a:t>
              </a:r>
              <a:r>
                <a:rPr sz="2000" spc="-12" smtClean="0">
                  <a:cs typeface="Calibri"/>
                </a:rPr>
                <a:t>improvements </a:t>
              </a:r>
              <a:r>
                <a:rPr sz="2000" spc="-19" smtClean="0">
                  <a:cs typeface="Calibri"/>
                </a:rPr>
                <a:t>are</a:t>
              </a:r>
              <a:r>
                <a:rPr lang="en-US" sz="2000" spc="-19" dirty="0" smtClean="0">
                  <a:cs typeface="Calibri"/>
                </a:rPr>
                <a:t> </a:t>
              </a:r>
              <a:r>
                <a:rPr sz="2000" spc="-12" smtClean="0">
                  <a:cs typeface="Calibri"/>
                </a:rPr>
                <a:t>documented </a:t>
              </a:r>
              <a:r>
                <a:rPr sz="2000" spc="-6">
                  <a:cs typeface="Calibri"/>
                </a:rPr>
                <a:t>in </a:t>
              </a:r>
              <a:r>
                <a:rPr sz="2000" spc="-37" smtClean="0">
                  <a:cs typeface="Calibri"/>
                </a:rPr>
                <a:t>Work</a:t>
              </a:r>
              <a:r>
                <a:rPr lang="en-US" sz="2000" spc="-37" dirty="0" smtClean="0">
                  <a:cs typeface="Calibri"/>
                </a:rPr>
                <a:t> </a:t>
              </a:r>
              <a:r>
                <a:rPr sz="2000" spc="-12" smtClean="0">
                  <a:cs typeface="Calibri"/>
                </a:rPr>
                <a:t>Product </a:t>
              </a:r>
              <a:r>
                <a:rPr sz="2000" spc="-6" dirty="0">
                  <a:cs typeface="Calibri"/>
                </a:rPr>
                <a:t>Inspection (</a:t>
              </a:r>
              <a:r>
                <a:rPr sz="2000" spc="-6">
                  <a:cs typeface="Calibri"/>
                </a:rPr>
                <a:t>WPI</a:t>
              </a:r>
              <a:r>
                <a:rPr sz="2000" spc="-6" smtClean="0">
                  <a:cs typeface="Calibri"/>
                </a:rPr>
                <a:t>)</a:t>
              </a:r>
              <a:r>
                <a:rPr lang="en-US" sz="2000" spc="-6" dirty="0" smtClean="0">
                  <a:cs typeface="Calibri"/>
                </a:rPr>
                <a:t> </a:t>
              </a:r>
              <a:r>
                <a:rPr sz="2000" spc="-19" smtClean="0">
                  <a:cs typeface="Calibri"/>
                </a:rPr>
                <a:t>form</a:t>
              </a:r>
              <a:r>
                <a:rPr sz="2000" spc="-19" dirty="0">
                  <a:cs typeface="Calibri"/>
                </a:rPr>
                <a:t>.</a:t>
              </a:r>
              <a:endParaRPr sz="2000" dirty="0">
                <a:cs typeface="Calibri"/>
              </a:endParaRPr>
            </a:p>
          </p:txBody>
        </p:sp>
        <p:sp>
          <p:nvSpPr>
            <p:cNvPr id="59" name="object 20"/>
            <p:cNvSpPr txBox="1"/>
            <p:nvPr/>
          </p:nvSpPr>
          <p:spPr>
            <a:xfrm>
              <a:off x="343352" y="4119120"/>
              <a:ext cx="394444" cy="378546"/>
            </a:xfrm>
            <a:prstGeom prst="rect">
              <a:avLst/>
            </a:prstGeom>
            <a:solidFill>
              <a:srgbClr val="BCD6ED"/>
            </a:solidFill>
          </p:spPr>
          <p:txBody>
            <a:bodyPr vert="horz" wrap="square" lIns="0" tIns="39605" rIns="0" bIns="0" rtlCol="0">
              <a:spAutoFit/>
            </a:bodyPr>
            <a:lstStyle/>
            <a:p>
              <a:pPr marL="114062">
                <a:spcBef>
                  <a:spcPts val="312"/>
                </a:spcBef>
              </a:pPr>
              <a:r>
                <a:rPr b="1" dirty="0">
                  <a:cs typeface="Calibri"/>
                </a:rPr>
                <a:t>4</a:t>
              </a:r>
              <a:endParaRPr dirty="0">
                <a:cs typeface="Calibri"/>
              </a:endParaRPr>
            </a:p>
          </p:txBody>
        </p:sp>
        <p:sp>
          <p:nvSpPr>
            <p:cNvPr id="66" name="object 30"/>
            <p:cNvSpPr/>
            <p:nvPr/>
          </p:nvSpPr>
          <p:spPr>
            <a:xfrm>
              <a:off x="101575" y="2656079"/>
              <a:ext cx="11528597" cy="2659380"/>
            </a:xfrm>
            <a:custGeom>
              <a:avLst/>
              <a:gdLst/>
              <a:ahLst/>
              <a:cxnLst/>
              <a:rect l="l" t="t" r="r" b="b"/>
              <a:pathLst>
                <a:path w="8648700" h="2659379">
                  <a:moveTo>
                    <a:pt x="98323" y="2514599"/>
                  </a:moveTo>
                  <a:lnTo>
                    <a:pt x="98323" y="2659379"/>
                  </a:lnTo>
                  <a:lnTo>
                    <a:pt x="214147" y="2601467"/>
                  </a:lnTo>
                  <a:lnTo>
                    <a:pt x="112801" y="2601467"/>
                  </a:lnTo>
                  <a:lnTo>
                    <a:pt x="112801" y="2572511"/>
                  </a:lnTo>
                  <a:lnTo>
                    <a:pt x="214147" y="2572511"/>
                  </a:lnTo>
                  <a:lnTo>
                    <a:pt x="98323" y="2514599"/>
                  </a:lnTo>
                  <a:close/>
                </a:path>
                <a:path w="8648700" h="2659379">
                  <a:moveTo>
                    <a:pt x="8619642" y="1286764"/>
                  </a:moveTo>
                  <a:lnTo>
                    <a:pt x="6477" y="1286764"/>
                  </a:lnTo>
                  <a:lnTo>
                    <a:pt x="0" y="1293240"/>
                  </a:lnTo>
                  <a:lnTo>
                    <a:pt x="0" y="2594991"/>
                  </a:lnTo>
                  <a:lnTo>
                    <a:pt x="6477" y="2601467"/>
                  </a:lnTo>
                  <a:lnTo>
                    <a:pt x="98323" y="2601467"/>
                  </a:lnTo>
                  <a:lnTo>
                    <a:pt x="98323" y="2586990"/>
                  </a:lnTo>
                  <a:lnTo>
                    <a:pt x="28956" y="2586990"/>
                  </a:lnTo>
                  <a:lnTo>
                    <a:pt x="14478" y="2572511"/>
                  </a:lnTo>
                  <a:lnTo>
                    <a:pt x="28956" y="2572511"/>
                  </a:lnTo>
                  <a:lnTo>
                    <a:pt x="28956" y="1315719"/>
                  </a:lnTo>
                  <a:lnTo>
                    <a:pt x="14478" y="1315719"/>
                  </a:lnTo>
                  <a:lnTo>
                    <a:pt x="28956" y="1301241"/>
                  </a:lnTo>
                  <a:lnTo>
                    <a:pt x="8619642" y="1301241"/>
                  </a:lnTo>
                  <a:lnTo>
                    <a:pt x="8619642" y="1286764"/>
                  </a:lnTo>
                  <a:close/>
                </a:path>
                <a:path w="8648700" h="2659379">
                  <a:moveTo>
                    <a:pt x="214147" y="2572511"/>
                  </a:moveTo>
                  <a:lnTo>
                    <a:pt x="112801" y="2572511"/>
                  </a:lnTo>
                  <a:lnTo>
                    <a:pt x="112801" y="2601467"/>
                  </a:lnTo>
                  <a:lnTo>
                    <a:pt x="214147" y="2601467"/>
                  </a:lnTo>
                  <a:lnTo>
                    <a:pt x="243103" y="2586990"/>
                  </a:lnTo>
                  <a:lnTo>
                    <a:pt x="214147" y="2572511"/>
                  </a:lnTo>
                  <a:close/>
                </a:path>
                <a:path w="8648700" h="2659379">
                  <a:moveTo>
                    <a:pt x="28956" y="2572511"/>
                  </a:moveTo>
                  <a:lnTo>
                    <a:pt x="14478" y="2572511"/>
                  </a:lnTo>
                  <a:lnTo>
                    <a:pt x="28956" y="2586990"/>
                  </a:lnTo>
                  <a:lnTo>
                    <a:pt x="28956" y="2572511"/>
                  </a:lnTo>
                  <a:close/>
                </a:path>
                <a:path w="8648700" h="2659379">
                  <a:moveTo>
                    <a:pt x="98323" y="2572511"/>
                  </a:moveTo>
                  <a:lnTo>
                    <a:pt x="28956" y="2572511"/>
                  </a:lnTo>
                  <a:lnTo>
                    <a:pt x="28956" y="2586990"/>
                  </a:lnTo>
                  <a:lnTo>
                    <a:pt x="98323" y="2586990"/>
                  </a:lnTo>
                  <a:lnTo>
                    <a:pt x="98323" y="2572511"/>
                  </a:lnTo>
                  <a:close/>
                </a:path>
                <a:path w="8648700" h="2659379">
                  <a:moveTo>
                    <a:pt x="28956" y="1301241"/>
                  </a:moveTo>
                  <a:lnTo>
                    <a:pt x="14478" y="1315719"/>
                  </a:lnTo>
                  <a:lnTo>
                    <a:pt x="28956" y="1315719"/>
                  </a:lnTo>
                  <a:lnTo>
                    <a:pt x="28956" y="1301241"/>
                  </a:lnTo>
                  <a:close/>
                </a:path>
                <a:path w="8648700" h="2659379">
                  <a:moveTo>
                    <a:pt x="8648598" y="1286764"/>
                  </a:moveTo>
                  <a:lnTo>
                    <a:pt x="8634120" y="1286764"/>
                  </a:lnTo>
                  <a:lnTo>
                    <a:pt x="8619642" y="1301241"/>
                  </a:lnTo>
                  <a:lnTo>
                    <a:pt x="28956" y="1301241"/>
                  </a:lnTo>
                  <a:lnTo>
                    <a:pt x="28956" y="1315719"/>
                  </a:lnTo>
                  <a:lnTo>
                    <a:pt x="8642121" y="1315719"/>
                  </a:lnTo>
                  <a:lnTo>
                    <a:pt x="8648598" y="1309242"/>
                  </a:lnTo>
                  <a:lnTo>
                    <a:pt x="8648598" y="1286764"/>
                  </a:lnTo>
                  <a:close/>
                </a:path>
                <a:path w="8648700" h="2659379">
                  <a:moveTo>
                    <a:pt x="8619642" y="14477"/>
                  </a:moveTo>
                  <a:lnTo>
                    <a:pt x="8619642" y="1301241"/>
                  </a:lnTo>
                  <a:lnTo>
                    <a:pt x="8634120" y="1286764"/>
                  </a:lnTo>
                  <a:lnTo>
                    <a:pt x="8648598" y="1286764"/>
                  </a:lnTo>
                  <a:lnTo>
                    <a:pt x="8648598" y="28955"/>
                  </a:lnTo>
                  <a:lnTo>
                    <a:pt x="8634120" y="28955"/>
                  </a:lnTo>
                  <a:lnTo>
                    <a:pt x="8619642" y="14477"/>
                  </a:lnTo>
                  <a:close/>
                </a:path>
                <a:path w="8648700" h="2659379">
                  <a:moveTo>
                    <a:pt x="8642121" y="0"/>
                  </a:moveTo>
                  <a:lnTo>
                    <a:pt x="8405520" y="0"/>
                  </a:lnTo>
                  <a:lnTo>
                    <a:pt x="8405520" y="28955"/>
                  </a:lnTo>
                  <a:lnTo>
                    <a:pt x="8619642" y="28955"/>
                  </a:lnTo>
                  <a:lnTo>
                    <a:pt x="8619642" y="14477"/>
                  </a:lnTo>
                  <a:lnTo>
                    <a:pt x="8648598" y="14477"/>
                  </a:lnTo>
                  <a:lnTo>
                    <a:pt x="8648598" y="6476"/>
                  </a:lnTo>
                  <a:lnTo>
                    <a:pt x="8642121" y="0"/>
                  </a:lnTo>
                  <a:close/>
                </a:path>
                <a:path w="8648700" h="2659379">
                  <a:moveTo>
                    <a:pt x="8648598" y="14477"/>
                  </a:moveTo>
                  <a:lnTo>
                    <a:pt x="8619642" y="14477"/>
                  </a:lnTo>
                  <a:lnTo>
                    <a:pt x="8634120" y="28955"/>
                  </a:lnTo>
                  <a:lnTo>
                    <a:pt x="8648598" y="28955"/>
                  </a:lnTo>
                  <a:lnTo>
                    <a:pt x="8648598" y="14477"/>
                  </a:lnTo>
                  <a:close/>
                </a:path>
              </a:pathLst>
            </a:custGeom>
            <a:solidFill>
              <a:srgbClr val="000000"/>
            </a:solidFill>
          </p:spPr>
          <p:txBody>
            <a:bodyPr wrap="square" lIns="0" tIns="0" rIns="0" bIns="0" rtlCol="0"/>
            <a:lstStyle/>
            <a:p>
              <a:endParaRPr dirty="0"/>
            </a:p>
          </p:txBody>
        </p:sp>
      </p:grpSp>
      <p:grpSp>
        <p:nvGrpSpPr>
          <p:cNvPr id="24" name="Group 23"/>
          <p:cNvGrpSpPr/>
          <p:nvPr/>
        </p:nvGrpSpPr>
        <p:grpSpPr>
          <a:xfrm>
            <a:off x="3806157" y="4155697"/>
            <a:ext cx="3859117" cy="1940303"/>
            <a:chOff x="3608773" y="4155697"/>
            <a:chExt cx="3859117" cy="1940303"/>
          </a:xfrm>
        </p:grpSpPr>
        <p:sp>
          <p:nvSpPr>
            <p:cNvPr id="60" name="object 23"/>
            <p:cNvSpPr txBox="1"/>
            <p:nvPr/>
          </p:nvSpPr>
          <p:spPr>
            <a:xfrm>
              <a:off x="4284406" y="4233952"/>
              <a:ext cx="3183484" cy="1862048"/>
            </a:xfrm>
            <a:prstGeom prst="rect">
              <a:avLst/>
            </a:prstGeom>
          </p:spPr>
          <p:txBody>
            <a:bodyPr vert="horz" wrap="square" lIns="0" tIns="0" rIns="0" bIns="0" rtlCol="0">
              <a:spAutoFit/>
            </a:bodyPr>
            <a:lstStyle/>
            <a:p>
              <a:pPr>
                <a:lnSpc>
                  <a:spcPct val="100000"/>
                </a:lnSpc>
              </a:pPr>
              <a:endParaRPr sz="2000" dirty="0">
                <a:cs typeface="Times New Roman"/>
              </a:endParaRPr>
            </a:p>
            <a:p>
              <a:pPr>
                <a:spcBef>
                  <a:spcPts val="34"/>
                </a:spcBef>
              </a:pPr>
              <a:endParaRPr sz="2100" dirty="0">
                <a:cs typeface="Times New Roman"/>
              </a:endParaRPr>
            </a:p>
            <a:p>
              <a:pPr marL="250303" marR="202777"/>
              <a:r>
                <a:rPr sz="2000" spc="-6" dirty="0">
                  <a:cs typeface="Calibri"/>
                </a:rPr>
                <a:t>The author </a:t>
              </a:r>
              <a:r>
                <a:rPr sz="2000" spc="-25">
                  <a:cs typeface="Calibri"/>
                </a:rPr>
                <a:t>takes </a:t>
              </a:r>
              <a:r>
                <a:rPr sz="2000" spc="-12" smtClean="0">
                  <a:cs typeface="Calibri"/>
                </a:rPr>
                <a:t>up</a:t>
              </a:r>
              <a:r>
                <a:rPr lang="en-US" sz="2000" spc="-12" dirty="0" smtClean="0">
                  <a:cs typeface="Calibri"/>
                </a:rPr>
                <a:t> </a:t>
              </a:r>
              <a:r>
                <a:rPr sz="2000" spc="-12" smtClean="0">
                  <a:cs typeface="Calibri"/>
                </a:rPr>
                <a:t>correction </a:t>
              </a:r>
              <a:r>
                <a:rPr sz="2000" spc="-6" dirty="0">
                  <a:cs typeface="Calibri"/>
                </a:rPr>
                <a:t>of </a:t>
              </a:r>
              <a:r>
                <a:rPr sz="2000" spc="-6">
                  <a:cs typeface="Calibri"/>
                </a:rPr>
                <a:t>all </a:t>
              </a:r>
              <a:r>
                <a:rPr sz="2000" spc="-12" smtClean="0">
                  <a:cs typeface="Calibri"/>
                </a:rPr>
                <a:t>the</a:t>
              </a:r>
              <a:r>
                <a:rPr lang="en-US" sz="2000" spc="-12" dirty="0" smtClean="0">
                  <a:cs typeface="Calibri"/>
                </a:rPr>
                <a:t> </a:t>
              </a:r>
              <a:r>
                <a:rPr sz="2000" spc="-12" smtClean="0">
                  <a:cs typeface="Calibri"/>
                </a:rPr>
                <a:t>defects </a:t>
              </a:r>
              <a:r>
                <a:rPr sz="2000" spc="-6" dirty="0">
                  <a:cs typeface="Calibri"/>
                </a:rPr>
                <a:t>and </a:t>
              </a:r>
              <a:r>
                <a:rPr sz="2000" spc="-12">
                  <a:cs typeface="Calibri"/>
                </a:rPr>
                <a:t>informs </a:t>
              </a:r>
              <a:r>
                <a:rPr sz="2000" spc="-6" smtClean="0">
                  <a:cs typeface="Calibri"/>
                </a:rPr>
                <a:t>the</a:t>
              </a:r>
              <a:r>
                <a:rPr lang="en-US" sz="2000" spc="-6" dirty="0" smtClean="0">
                  <a:cs typeface="Calibri"/>
                </a:rPr>
                <a:t> </a:t>
              </a:r>
              <a:r>
                <a:rPr sz="2000" spc="-12" smtClean="0">
                  <a:cs typeface="Calibri"/>
                </a:rPr>
                <a:t>readiness </a:t>
              </a:r>
              <a:r>
                <a:rPr sz="2000" spc="-6" dirty="0">
                  <a:cs typeface="Calibri"/>
                </a:rPr>
                <a:t>of </a:t>
              </a:r>
              <a:r>
                <a:rPr sz="2000" spc="-6">
                  <a:cs typeface="Calibri"/>
                </a:rPr>
                <a:t>the </a:t>
              </a:r>
              <a:r>
                <a:rPr sz="2000" spc="-19" smtClean="0">
                  <a:cs typeface="Calibri"/>
                </a:rPr>
                <a:t>product</a:t>
              </a:r>
              <a:r>
                <a:rPr lang="en-US" sz="2000" spc="-19" dirty="0" smtClean="0">
                  <a:cs typeface="Calibri"/>
                </a:rPr>
                <a:t> </a:t>
              </a:r>
              <a:r>
                <a:rPr sz="2000" spc="-6" smtClean="0">
                  <a:cs typeface="Calibri"/>
                </a:rPr>
                <a:t>or </a:t>
              </a:r>
              <a:r>
                <a:rPr sz="2000" spc="-6" dirty="0">
                  <a:cs typeface="Calibri"/>
                </a:rPr>
                <a:t>the </a:t>
              </a:r>
              <a:r>
                <a:rPr sz="2000" spc="-12" dirty="0">
                  <a:cs typeface="Calibri"/>
                </a:rPr>
                <a:t>document </a:t>
              </a:r>
              <a:r>
                <a:rPr sz="2000" spc="-12">
                  <a:cs typeface="Calibri"/>
                </a:rPr>
                <a:t>to </a:t>
              </a:r>
              <a:r>
                <a:rPr sz="2000" spc="-12" smtClean="0">
                  <a:cs typeface="Calibri"/>
                </a:rPr>
                <a:t>the</a:t>
              </a:r>
              <a:r>
                <a:rPr lang="en-US" sz="2000" spc="-12" dirty="0" smtClean="0">
                  <a:cs typeface="Calibri"/>
                </a:rPr>
                <a:t> </a:t>
              </a:r>
              <a:r>
                <a:rPr sz="2000" spc="-37" smtClean="0">
                  <a:cs typeface="Calibri"/>
                </a:rPr>
                <a:t>reviewer</a:t>
              </a:r>
              <a:r>
                <a:rPr sz="2000" spc="-37" dirty="0">
                  <a:cs typeface="Calibri"/>
                </a:rPr>
                <a:t>.</a:t>
              </a:r>
              <a:endParaRPr sz="2000" dirty="0">
                <a:cs typeface="Calibri"/>
              </a:endParaRPr>
            </a:p>
          </p:txBody>
        </p:sp>
        <p:sp>
          <p:nvSpPr>
            <p:cNvPr id="61" name="object 24"/>
            <p:cNvSpPr txBox="1"/>
            <p:nvPr/>
          </p:nvSpPr>
          <p:spPr>
            <a:xfrm>
              <a:off x="4219398" y="4155697"/>
              <a:ext cx="394444" cy="376947"/>
            </a:xfrm>
            <a:prstGeom prst="rect">
              <a:avLst/>
            </a:prstGeom>
            <a:solidFill>
              <a:srgbClr val="BCD6ED"/>
            </a:solidFill>
          </p:spPr>
          <p:txBody>
            <a:bodyPr vert="horz" wrap="square" lIns="0" tIns="38021" rIns="0" bIns="0" rtlCol="0">
              <a:spAutoFit/>
            </a:bodyPr>
            <a:lstStyle/>
            <a:p>
              <a:pPr marL="114854">
                <a:spcBef>
                  <a:spcPts val="299"/>
                </a:spcBef>
              </a:pPr>
              <a:r>
                <a:rPr b="1" dirty="0">
                  <a:cs typeface="Calibri"/>
                </a:rPr>
                <a:t>5</a:t>
              </a:r>
              <a:endParaRPr dirty="0">
                <a:cs typeface="Calibri"/>
              </a:endParaRPr>
            </a:p>
          </p:txBody>
        </p:sp>
        <p:sp>
          <p:nvSpPr>
            <p:cNvPr id="67" name="object 31"/>
            <p:cNvSpPr/>
            <p:nvPr/>
          </p:nvSpPr>
          <p:spPr>
            <a:xfrm>
              <a:off x="3608773" y="5173347"/>
              <a:ext cx="676310" cy="144780"/>
            </a:xfrm>
            <a:custGeom>
              <a:avLst/>
              <a:gdLst/>
              <a:ahLst/>
              <a:cxnLst/>
              <a:rect l="l" t="t" r="r" b="b"/>
              <a:pathLst>
                <a:path w="507364" h="144779">
                  <a:moveTo>
                    <a:pt x="362839" y="0"/>
                  </a:moveTo>
                  <a:lnTo>
                    <a:pt x="362432" y="57931"/>
                  </a:lnTo>
                  <a:lnTo>
                    <a:pt x="376936" y="58038"/>
                  </a:lnTo>
                  <a:lnTo>
                    <a:pt x="376682" y="86994"/>
                  </a:lnTo>
                  <a:lnTo>
                    <a:pt x="362228" y="86994"/>
                  </a:lnTo>
                  <a:lnTo>
                    <a:pt x="361823" y="144780"/>
                  </a:lnTo>
                  <a:lnTo>
                    <a:pt x="479449" y="86994"/>
                  </a:lnTo>
                  <a:lnTo>
                    <a:pt x="376682" y="86994"/>
                  </a:lnTo>
                  <a:lnTo>
                    <a:pt x="479667" y="86887"/>
                  </a:lnTo>
                  <a:lnTo>
                    <a:pt x="507111" y="73406"/>
                  </a:lnTo>
                  <a:lnTo>
                    <a:pt x="362839" y="0"/>
                  </a:lnTo>
                  <a:close/>
                </a:path>
                <a:path w="507364" h="144779">
                  <a:moveTo>
                    <a:pt x="362432" y="57931"/>
                  </a:moveTo>
                  <a:lnTo>
                    <a:pt x="362229" y="86887"/>
                  </a:lnTo>
                  <a:lnTo>
                    <a:pt x="376682" y="86994"/>
                  </a:lnTo>
                  <a:lnTo>
                    <a:pt x="376936" y="58038"/>
                  </a:lnTo>
                  <a:lnTo>
                    <a:pt x="362432" y="57931"/>
                  </a:lnTo>
                  <a:close/>
                </a:path>
                <a:path w="507364" h="144779">
                  <a:moveTo>
                    <a:pt x="254" y="55244"/>
                  </a:moveTo>
                  <a:lnTo>
                    <a:pt x="0" y="84200"/>
                  </a:lnTo>
                  <a:lnTo>
                    <a:pt x="362229" y="86887"/>
                  </a:lnTo>
                  <a:lnTo>
                    <a:pt x="362432" y="57931"/>
                  </a:lnTo>
                  <a:lnTo>
                    <a:pt x="254" y="55244"/>
                  </a:lnTo>
                  <a:close/>
                </a:path>
              </a:pathLst>
            </a:custGeom>
            <a:solidFill>
              <a:srgbClr val="000000"/>
            </a:solidFill>
          </p:spPr>
          <p:txBody>
            <a:bodyPr wrap="square" lIns="0" tIns="0" rIns="0" bIns="0" rtlCol="0"/>
            <a:lstStyle/>
            <a:p>
              <a:endParaRPr dirty="0"/>
            </a:p>
          </p:txBody>
        </p:sp>
      </p:grpSp>
      <p:grpSp>
        <p:nvGrpSpPr>
          <p:cNvPr id="25" name="Group 24"/>
          <p:cNvGrpSpPr/>
          <p:nvPr/>
        </p:nvGrpSpPr>
        <p:grpSpPr>
          <a:xfrm>
            <a:off x="7666121" y="4114800"/>
            <a:ext cx="3832710" cy="1523494"/>
            <a:chOff x="7468737" y="4114800"/>
            <a:chExt cx="3832710" cy="1523494"/>
          </a:xfrm>
        </p:grpSpPr>
        <p:sp>
          <p:nvSpPr>
            <p:cNvPr id="62" name="object 26"/>
            <p:cNvSpPr txBox="1"/>
            <p:nvPr/>
          </p:nvSpPr>
          <p:spPr>
            <a:xfrm>
              <a:off x="8123888" y="4114800"/>
              <a:ext cx="3177559" cy="1523494"/>
            </a:xfrm>
            <a:prstGeom prst="rect">
              <a:avLst/>
            </a:prstGeom>
          </p:spPr>
          <p:txBody>
            <a:bodyPr vert="horz" wrap="square" lIns="0" tIns="0" rIns="0" bIns="0" rtlCol="0">
              <a:spAutoFit/>
            </a:bodyPr>
            <a:lstStyle/>
            <a:p>
              <a:pPr>
                <a:lnSpc>
                  <a:spcPct val="100000"/>
                </a:lnSpc>
              </a:pPr>
              <a:endParaRPr sz="2000" dirty="0">
                <a:cs typeface="Times New Roman"/>
              </a:endParaRPr>
            </a:p>
            <a:p>
              <a:pPr>
                <a:lnSpc>
                  <a:spcPct val="100000"/>
                </a:lnSpc>
              </a:pPr>
              <a:endParaRPr sz="2000" dirty="0">
                <a:cs typeface="Times New Roman"/>
              </a:endParaRPr>
            </a:p>
            <a:p>
              <a:pPr>
                <a:spcBef>
                  <a:spcPts val="36"/>
                </a:spcBef>
              </a:pPr>
              <a:endParaRPr sz="1900" dirty="0">
                <a:cs typeface="Times New Roman"/>
              </a:endParaRPr>
            </a:p>
            <a:p>
              <a:pPr marL="260601" marR="313671"/>
              <a:r>
                <a:rPr sz="2000" spc="-6" dirty="0">
                  <a:cs typeface="Calibri"/>
                </a:rPr>
                <a:t>The </a:t>
              </a:r>
              <a:r>
                <a:rPr sz="2000" spc="-19">
                  <a:cs typeface="Calibri"/>
                </a:rPr>
                <a:t>reviewer </a:t>
              </a:r>
              <a:r>
                <a:rPr sz="2000" spc="-12" smtClean="0">
                  <a:cs typeface="Calibri"/>
                </a:rPr>
                <a:t>checks</a:t>
              </a:r>
              <a:r>
                <a:rPr lang="en-US" sz="2000" spc="-12" dirty="0" smtClean="0">
                  <a:cs typeface="Calibri"/>
                </a:rPr>
                <a:t> </a:t>
              </a:r>
              <a:r>
                <a:rPr sz="2000" spc="-12" smtClean="0">
                  <a:cs typeface="Calibri"/>
                </a:rPr>
                <a:t>closure </a:t>
              </a:r>
              <a:r>
                <a:rPr sz="2000" spc="-6" dirty="0">
                  <a:cs typeface="Calibri"/>
                </a:rPr>
                <a:t>of </a:t>
              </a:r>
              <a:r>
                <a:rPr sz="2000" dirty="0">
                  <a:cs typeface="Calibri"/>
                </a:rPr>
                <a:t>all </a:t>
              </a:r>
              <a:r>
                <a:rPr sz="2000" spc="-19">
                  <a:cs typeface="Calibri"/>
                </a:rPr>
                <a:t>defects </a:t>
              </a:r>
              <a:r>
                <a:rPr sz="2000" spc="-12" smtClean="0">
                  <a:cs typeface="Calibri"/>
                </a:rPr>
                <a:t>or</a:t>
              </a:r>
              <a:r>
                <a:rPr lang="en-US" sz="2000" spc="-12" dirty="0" smtClean="0">
                  <a:cs typeface="Calibri"/>
                </a:rPr>
                <a:t> </a:t>
              </a:r>
              <a:r>
                <a:rPr sz="2000" spc="-12" smtClean="0">
                  <a:cs typeface="Calibri"/>
                </a:rPr>
                <a:t>comments</a:t>
              </a:r>
              <a:r>
                <a:rPr sz="2000" spc="-12" dirty="0">
                  <a:cs typeface="Calibri"/>
                </a:rPr>
                <a:t>.</a:t>
              </a:r>
              <a:endParaRPr sz="2000" dirty="0">
                <a:cs typeface="Calibri"/>
              </a:endParaRPr>
            </a:p>
          </p:txBody>
        </p:sp>
        <p:sp>
          <p:nvSpPr>
            <p:cNvPr id="63" name="object 27"/>
            <p:cNvSpPr txBox="1"/>
            <p:nvPr/>
          </p:nvSpPr>
          <p:spPr>
            <a:xfrm>
              <a:off x="8044659" y="4137407"/>
              <a:ext cx="392751" cy="376947"/>
            </a:xfrm>
            <a:prstGeom prst="rect">
              <a:avLst/>
            </a:prstGeom>
            <a:solidFill>
              <a:srgbClr val="BCD6ED"/>
            </a:solidFill>
          </p:spPr>
          <p:txBody>
            <a:bodyPr vert="horz" wrap="square" lIns="0" tIns="38021" rIns="0" bIns="0" rtlCol="0">
              <a:spAutoFit/>
            </a:bodyPr>
            <a:lstStyle/>
            <a:p>
              <a:pPr marL="114854">
                <a:spcBef>
                  <a:spcPts val="299"/>
                </a:spcBef>
              </a:pPr>
              <a:r>
                <a:rPr b="1" dirty="0">
                  <a:cs typeface="Calibri"/>
                </a:rPr>
                <a:t>6</a:t>
              </a:r>
              <a:endParaRPr dirty="0">
                <a:cs typeface="Calibri"/>
              </a:endParaRPr>
            </a:p>
          </p:txBody>
        </p:sp>
        <p:sp>
          <p:nvSpPr>
            <p:cNvPr id="68" name="object 32"/>
            <p:cNvSpPr/>
            <p:nvPr/>
          </p:nvSpPr>
          <p:spPr>
            <a:xfrm>
              <a:off x="7468737" y="5175251"/>
              <a:ext cx="657689" cy="144780"/>
            </a:xfrm>
            <a:custGeom>
              <a:avLst/>
              <a:gdLst/>
              <a:ahLst/>
              <a:cxnLst/>
              <a:rect l="l" t="t" r="r" b="b"/>
              <a:pathLst>
                <a:path w="493395" h="144779">
                  <a:moveTo>
                    <a:pt x="348107" y="0"/>
                  </a:moveTo>
                  <a:lnTo>
                    <a:pt x="348107" y="144780"/>
                  </a:lnTo>
                  <a:lnTo>
                    <a:pt x="463930" y="86868"/>
                  </a:lnTo>
                  <a:lnTo>
                    <a:pt x="362585" y="86868"/>
                  </a:lnTo>
                  <a:lnTo>
                    <a:pt x="362585" y="57912"/>
                  </a:lnTo>
                  <a:lnTo>
                    <a:pt x="463931" y="57912"/>
                  </a:lnTo>
                  <a:lnTo>
                    <a:pt x="348107" y="0"/>
                  </a:lnTo>
                  <a:close/>
                </a:path>
                <a:path w="493395" h="144779">
                  <a:moveTo>
                    <a:pt x="348107" y="57912"/>
                  </a:moveTo>
                  <a:lnTo>
                    <a:pt x="0" y="57912"/>
                  </a:lnTo>
                  <a:lnTo>
                    <a:pt x="0" y="86868"/>
                  </a:lnTo>
                  <a:lnTo>
                    <a:pt x="348107" y="86868"/>
                  </a:lnTo>
                  <a:lnTo>
                    <a:pt x="348107" y="57912"/>
                  </a:lnTo>
                  <a:close/>
                </a:path>
                <a:path w="493395" h="144779">
                  <a:moveTo>
                    <a:pt x="463931" y="57912"/>
                  </a:moveTo>
                  <a:lnTo>
                    <a:pt x="362585" y="57912"/>
                  </a:lnTo>
                  <a:lnTo>
                    <a:pt x="362585" y="86868"/>
                  </a:lnTo>
                  <a:lnTo>
                    <a:pt x="463930" y="86868"/>
                  </a:lnTo>
                  <a:lnTo>
                    <a:pt x="492887" y="72390"/>
                  </a:lnTo>
                  <a:lnTo>
                    <a:pt x="463931" y="57912"/>
                  </a:lnTo>
                  <a:close/>
                </a:path>
              </a:pathLst>
            </a:custGeom>
            <a:solidFill>
              <a:srgbClr val="000000"/>
            </a:solidFill>
          </p:spPr>
          <p:txBody>
            <a:bodyPr wrap="square" lIns="0" tIns="0" rIns="0" bIns="0" rtlCol="0"/>
            <a:lstStyle/>
            <a:p>
              <a:endParaRPr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latin typeface="+mj-lt"/>
              </a:rPr>
              <a:t>PEER REVIEW: </a:t>
            </a:r>
            <a:r>
              <a:rPr lang="en-US" spc="-6" dirty="0" smtClean="0">
                <a:latin typeface="+mj-lt"/>
                <a:cs typeface="Calibri"/>
              </a:rPr>
              <a:t>ROLES AND</a:t>
            </a:r>
            <a:r>
              <a:rPr lang="en-US" spc="-56" dirty="0" smtClean="0">
                <a:latin typeface="+mj-lt"/>
                <a:cs typeface="Calibri"/>
              </a:rPr>
              <a:t> </a:t>
            </a:r>
            <a:r>
              <a:rPr lang="en-US" spc="-6" dirty="0" smtClean="0">
                <a:latin typeface="+mj-lt"/>
                <a:cs typeface="Calibri"/>
              </a:rPr>
              <a:t>RESPONSIBILITIES</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
        <p:nvSpPr>
          <p:cNvPr id="17" name="object 9"/>
          <p:cNvSpPr/>
          <p:nvPr/>
        </p:nvSpPr>
        <p:spPr>
          <a:xfrm>
            <a:off x="989012" y="1295399"/>
            <a:ext cx="3131828" cy="4415027"/>
          </a:xfrm>
          <a:prstGeom prst="rect">
            <a:avLst/>
          </a:prstGeom>
          <a:blipFill>
            <a:blip r:embed="rId3" cstate="print"/>
            <a:stretch>
              <a:fillRect/>
            </a:stretch>
          </a:blipFill>
        </p:spPr>
        <p:txBody>
          <a:bodyPr wrap="square" lIns="0" tIns="0" rIns="0" bIns="0" rtlCol="0"/>
          <a:lstStyle/>
          <a:p>
            <a:endParaRPr dirty="0"/>
          </a:p>
        </p:txBody>
      </p:sp>
      <p:sp>
        <p:nvSpPr>
          <p:cNvPr id="18" name="object 10"/>
          <p:cNvSpPr/>
          <p:nvPr/>
        </p:nvSpPr>
        <p:spPr>
          <a:xfrm>
            <a:off x="9313280" y="1476756"/>
            <a:ext cx="2868437" cy="4390644"/>
          </a:xfrm>
          <a:prstGeom prst="rect">
            <a:avLst/>
          </a:prstGeom>
          <a:blipFill>
            <a:blip r:embed="rId4" cstate="print"/>
            <a:stretch>
              <a:fillRect/>
            </a:stretch>
          </a:blipFill>
        </p:spPr>
        <p:txBody>
          <a:bodyPr wrap="square" lIns="0" tIns="0" rIns="0" bIns="0" rtlCol="0"/>
          <a:lstStyle/>
          <a:p>
            <a:endParaRPr dirty="0"/>
          </a:p>
        </p:txBody>
      </p:sp>
      <p:sp>
        <p:nvSpPr>
          <p:cNvPr id="19" name="object 11"/>
          <p:cNvSpPr/>
          <p:nvPr/>
        </p:nvSpPr>
        <p:spPr>
          <a:xfrm>
            <a:off x="5548963" y="1342644"/>
            <a:ext cx="3516475" cy="4485132"/>
          </a:xfrm>
          <a:prstGeom prst="rect">
            <a:avLst/>
          </a:prstGeom>
          <a:blipFill>
            <a:blip r:embed="rId5" cstate="print"/>
            <a:stretch>
              <a:fillRect/>
            </a:stretch>
          </a:blipFill>
        </p:spPr>
        <p:txBody>
          <a:bodyPr wrap="square" lIns="0" tIns="0" rIns="0" bIns="0" rtlCol="0"/>
          <a:lstStyle/>
          <a:p>
            <a:endParaRPr dirty="0"/>
          </a:p>
        </p:txBody>
      </p:sp>
      <p:sp>
        <p:nvSpPr>
          <p:cNvPr id="20" name="object 13"/>
          <p:cNvSpPr txBox="1"/>
          <p:nvPr/>
        </p:nvSpPr>
        <p:spPr>
          <a:xfrm>
            <a:off x="954011" y="5799892"/>
            <a:ext cx="10474401" cy="677108"/>
          </a:xfrm>
          <a:prstGeom prst="rect">
            <a:avLst/>
          </a:prstGeom>
        </p:spPr>
        <p:txBody>
          <a:bodyPr vert="horz" wrap="square" lIns="0" tIns="0" rIns="0" bIns="0" rtlCol="0">
            <a:spAutoFit/>
          </a:bodyPr>
          <a:lstStyle/>
          <a:p>
            <a:pPr marL="15842" marR="6337"/>
            <a:r>
              <a:rPr b="1" dirty="0">
                <a:cs typeface="Calibri"/>
              </a:rPr>
              <a:t>John </a:t>
            </a:r>
            <a:r>
              <a:rPr spc="-12" dirty="0">
                <a:cs typeface="Calibri"/>
              </a:rPr>
              <a:t>is </a:t>
            </a:r>
            <a:r>
              <a:rPr dirty="0">
                <a:cs typeface="Calibri"/>
              </a:rPr>
              <a:t>a </a:t>
            </a:r>
            <a:r>
              <a:rPr spc="-12" dirty="0">
                <a:cs typeface="Calibri"/>
              </a:rPr>
              <a:t>Project </a:t>
            </a:r>
            <a:r>
              <a:rPr spc="-6" dirty="0">
                <a:cs typeface="Calibri"/>
              </a:rPr>
              <a:t>Lead </a:t>
            </a:r>
            <a:r>
              <a:rPr dirty="0">
                <a:cs typeface="Calibri"/>
              </a:rPr>
              <a:t>handling </a:t>
            </a:r>
            <a:r>
              <a:rPr b="1" spc="-12" dirty="0">
                <a:cs typeface="Calibri"/>
              </a:rPr>
              <a:t>Project </a:t>
            </a:r>
            <a:r>
              <a:rPr b="1" dirty="0">
                <a:cs typeface="Calibri"/>
              </a:rPr>
              <a:t>A</a:t>
            </a:r>
            <a:r>
              <a:rPr dirty="0">
                <a:cs typeface="Calibri"/>
              </a:rPr>
              <a:t>. </a:t>
            </a:r>
            <a:r>
              <a:rPr b="1" spc="-12" dirty="0">
                <a:cs typeface="Calibri"/>
              </a:rPr>
              <a:t>Lisa </a:t>
            </a:r>
            <a:r>
              <a:rPr dirty="0">
                <a:cs typeface="Calibri"/>
              </a:rPr>
              <a:t>and </a:t>
            </a:r>
            <a:r>
              <a:rPr b="1" spc="-69" dirty="0">
                <a:cs typeface="Calibri"/>
              </a:rPr>
              <a:t>Tom </a:t>
            </a:r>
            <a:r>
              <a:rPr spc="-12" dirty="0">
                <a:cs typeface="Calibri"/>
              </a:rPr>
              <a:t>are working </a:t>
            </a:r>
            <a:r>
              <a:rPr spc="-6" dirty="0">
                <a:cs typeface="Calibri"/>
              </a:rPr>
              <a:t>on modules </a:t>
            </a:r>
            <a:r>
              <a:rPr dirty="0">
                <a:cs typeface="Calibri"/>
              </a:rPr>
              <a:t>1 </a:t>
            </a:r>
            <a:r>
              <a:rPr>
                <a:cs typeface="Calibri"/>
              </a:rPr>
              <a:t>and </a:t>
            </a:r>
            <a:r>
              <a:rPr smtClean="0">
                <a:cs typeface="Calibri"/>
              </a:rPr>
              <a:t>2</a:t>
            </a:r>
            <a:r>
              <a:rPr lang="en-US" dirty="0" smtClean="0">
                <a:cs typeface="Calibri"/>
              </a:rPr>
              <a:t> </a:t>
            </a:r>
            <a:r>
              <a:rPr spc="-19" smtClean="0">
                <a:cs typeface="Calibri"/>
              </a:rPr>
              <a:t>respectively</a:t>
            </a:r>
            <a:r>
              <a:rPr spc="-19" dirty="0">
                <a:cs typeface="Calibri"/>
              </a:rPr>
              <a:t>, </a:t>
            </a:r>
            <a:r>
              <a:rPr dirty="0">
                <a:cs typeface="Calibri"/>
              </a:rPr>
              <a:t>and </a:t>
            </a:r>
            <a:r>
              <a:rPr spc="-12" dirty="0">
                <a:cs typeface="Calibri"/>
              </a:rPr>
              <a:t>have just completed </a:t>
            </a:r>
            <a:r>
              <a:rPr dirty="0">
                <a:cs typeface="Calibri"/>
              </a:rPr>
              <a:t>the </a:t>
            </a:r>
            <a:r>
              <a:rPr spc="-12" dirty="0">
                <a:cs typeface="Calibri"/>
              </a:rPr>
              <a:t>testing </a:t>
            </a:r>
            <a:r>
              <a:rPr spc="-6" dirty="0">
                <a:cs typeface="Calibri"/>
              </a:rPr>
              <a:t>of </a:t>
            </a:r>
            <a:r>
              <a:rPr dirty="0">
                <a:cs typeface="Calibri"/>
              </a:rPr>
              <a:t>their</a:t>
            </a:r>
            <a:r>
              <a:rPr spc="106" dirty="0">
                <a:cs typeface="Calibri"/>
              </a:rPr>
              <a:t> </a:t>
            </a:r>
            <a:r>
              <a:rPr dirty="0">
                <a:cs typeface="Calibri"/>
              </a:rPr>
              <a:t>modules.</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latin typeface="+mj-lt"/>
              </a:rPr>
              <a:t>PROJECT A - </a:t>
            </a:r>
            <a:r>
              <a:rPr lang="en-US" spc="-12" dirty="0" smtClean="0">
                <a:latin typeface="+mj-lt"/>
              </a:rPr>
              <a:t>P</a:t>
            </a:r>
            <a:r>
              <a:rPr lang="en-US" spc="-12" dirty="0" smtClean="0">
                <a:latin typeface="+mj-lt"/>
                <a:cs typeface="Calibri"/>
              </a:rPr>
              <a:t>EER REVIEW</a:t>
            </a:r>
            <a:endParaRPr lang="en-US" dirty="0">
              <a:latin typeface="+mj-lt"/>
            </a:endParaRPr>
          </a:p>
        </p:txBody>
      </p:sp>
      <p:sp>
        <p:nvSpPr>
          <p:cNvPr id="17" name="object 9"/>
          <p:cNvSpPr/>
          <p:nvPr/>
        </p:nvSpPr>
        <p:spPr>
          <a:xfrm>
            <a:off x="9369144" y="2228088"/>
            <a:ext cx="2868437" cy="4392168"/>
          </a:xfrm>
          <a:prstGeom prst="rect">
            <a:avLst/>
          </a:prstGeom>
          <a:blipFill>
            <a:blip r:embed="rId3" cstate="print"/>
            <a:stretch>
              <a:fillRect/>
            </a:stretch>
          </a:blipFill>
        </p:spPr>
        <p:txBody>
          <a:bodyPr wrap="square" lIns="0" tIns="0" rIns="0" bIns="0" rtlCol="0"/>
          <a:lstStyle/>
          <a:p>
            <a:endParaRPr dirty="0"/>
          </a:p>
        </p:txBody>
      </p:sp>
      <p:sp>
        <p:nvSpPr>
          <p:cNvPr id="18" name="object 10"/>
          <p:cNvSpPr/>
          <p:nvPr/>
        </p:nvSpPr>
        <p:spPr>
          <a:xfrm>
            <a:off x="3245952" y="1295401"/>
            <a:ext cx="8579578" cy="932815"/>
          </a:xfrm>
          <a:custGeom>
            <a:avLst/>
            <a:gdLst/>
            <a:ahLst/>
            <a:cxnLst/>
            <a:rect l="l" t="t" r="r" b="b"/>
            <a:pathLst>
              <a:path w="6436359" h="932814">
                <a:moveTo>
                  <a:pt x="6436106" y="777239"/>
                </a:moveTo>
                <a:lnTo>
                  <a:pt x="375157" y="777239"/>
                </a:lnTo>
                <a:lnTo>
                  <a:pt x="383082" y="826373"/>
                </a:lnTo>
                <a:lnTo>
                  <a:pt x="405150" y="869045"/>
                </a:lnTo>
                <a:lnTo>
                  <a:pt x="438800" y="902695"/>
                </a:lnTo>
                <a:lnTo>
                  <a:pt x="481472" y="924763"/>
                </a:lnTo>
                <a:lnTo>
                  <a:pt x="530606" y="932688"/>
                </a:lnTo>
                <a:lnTo>
                  <a:pt x="6280658" y="932688"/>
                </a:lnTo>
                <a:lnTo>
                  <a:pt x="6329791" y="924763"/>
                </a:lnTo>
                <a:lnTo>
                  <a:pt x="6372463" y="902695"/>
                </a:lnTo>
                <a:lnTo>
                  <a:pt x="6406113" y="869045"/>
                </a:lnTo>
                <a:lnTo>
                  <a:pt x="6428181" y="826373"/>
                </a:lnTo>
                <a:lnTo>
                  <a:pt x="6436106" y="777239"/>
                </a:lnTo>
                <a:close/>
              </a:path>
              <a:path w="6436359" h="932814">
                <a:moveTo>
                  <a:pt x="6280658" y="0"/>
                </a:moveTo>
                <a:lnTo>
                  <a:pt x="530606" y="0"/>
                </a:lnTo>
                <a:lnTo>
                  <a:pt x="481472" y="7924"/>
                </a:lnTo>
                <a:lnTo>
                  <a:pt x="438800" y="29992"/>
                </a:lnTo>
                <a:lnTo>
                  <a:pt x="405150" y="63642"/>
                </a:lnTo>
                <a:lnTo>
                  <a:pt x="383082" y="106314"/>
                </a:lnTo>
                <a:lnTo>
                  <a:pt x="375157" y="155448"/>
                </a:lnTo>
                <a:lnTo>
                  <a:pt x="375157" y="544068"/>
                </a:lnTo>
                <a:lnTo>
                  <a:pt x="0" y="873378"/>
                </a:lnTo>
                <a:lnTo>
                  <a:pt x="375157" y="777239"/>
                </a:lnTo>
                <a:lnTo>
                  <a:pt x="6436106" y="777239"/>
                </a:lnTo>
                <a:lnTo>
                  <a:pt x="6436106" y="155448"/>
                </a:lnTo>
                <a:lnTo>
                  <a:pt x="6428181" y="106314"/>
                </a:lnTo>
                <a:lnTo>
                  <a:pt x="6406113" y="63642"/>
                </a:lnTo>
                <a:lnTo>
                  <a:pt x="6372463" y="29992"/>
                </a:lnTo>
                <a:lnTo>
                  <a:pt x="6329791" y="7924"/>
                </a:lnTo>
                <a:lnTo>
                  <a:pt x="6280658" y="0"/>
                </a:lnTo>
                <a:close/>
              </a:path>
            </a:pathLst>
          </a:custGeom>
          <a:solidFill>
            <a:srgbClr val="EF4E37"/>
          </a:solidFill>
        </p:spPr>
        <p:txBody>
          <a:bodyPr wrap="square" lIns="0" tIns="0" rIns="0" bIns="0" rtlCol="0"/>
          <a:lstStyle/>
          <a:p>
            <a:endParaRPr dirty="0"/>
          </a:p>
        </p:txBody>
      </p:sp>
      <p:sp>
        <p:nvSpPr>
          <p:cNvPr id="19" name="object 11"/>
          <p:cNvSpPr txBox="1"/>
          <p:nvPr/>
        </p:nvSpPr>
        <p:spPr>
          <a:xfrm>
            <a:off x="3808412" y="1357086"/>
            <a:ext cx="7959267" cy="784830"/>
          </a:xfrm>
          <a:prstGeom prst="rect">
            <a:avLst/>
          </a:prstGeom>
        </p:spPr>
        <p:txBody>
          <a:bodyPr vert="horz" wrap="square" lIns="0" tIns="0" rIns="0" bIns="0" rtlCol="0">
            <a:spAutoFit/>
          </a:bodyPr>
          <a:lstStyle/>
          <a:p>
            <a:pPr marL="15842" marR="6337"/>
            <a:r>
              <a:rPr sz="1700" spc="-6" dirty="0">
                <a:solidFill>
                  <a:srgbClr val="FFFFFF"/>
                </a:solidFill>
                <a:cs typeface="Calibri"/>
              </a:rPr>
              <a:t>Hi </a:t>
            </a:r>
            <a:r>
              <a:rPr sz="1700" dirty="0">
                <a:solidFill>
                  <a:srgbClr val="FFFFFF"/>
                </a:solidFill>
                <a:cs typeface="Calibri"/>
              </a:rPr>
              <a:t>Lisa </a:t>
            </a:r>
            <a:r>
              <a:rPr sz="1700" spc="-6" dirty="0">
                <a:solidFill>
                  <a:srgbClr val="FFFFFF"/>
                </a:solidFill>
                <a:cs typeface="Calibri"/>
              </a:rPr>
              <a:t>and </a:t>
            </a:r>
            <a:r>
              <a:rPr sz="1700" spc="-44" dirty="0">
                <a:solidFill>
                  <a:srgbClr val="FFFFFF"/>
                </a:solidFill>
                <a:cs typeface="Calibri"/>
              </a:rPr>
              <a:t>Tom. </a:t>
            </a:r>
            <a:r>
              <a:rPr sz="1700" dirty="0">
                <a:solidFill>
                  <a:srgbClr val="FFFFFF"/>
                </a:solidFill>
                <a:cs typeface="Calibri"/>
              </a:rPr>
              <a:t>Now </a:t>
            </a:r>
            <a:r>
              <a:rPr sz="1700" spc="-6" dirty="0">
                <a:solidFill>
                  <a:srgbClr val="FFFFFF"/>
                </a:solidFill>
                <a:cs typeface="Calibri"/>
              </a:rPr>
              <a:t>that you </a:t>
            </a:r>
            <a:r>
              <a:rPr sz="1700" spc="-19" dirty="0">
                <a:solidFill>
                  <a:srgbClr val="FFFFFF"/>
                </a:solidFill>
                <a:cs typeface="Calibri"/>
              </a:rPr>
              <a:t>have </a:t>
            </a:r>
            <a:r>
              <a:rPr sz="1700" spc="-12" dirty="0">
                <a:solidFill>
                  <a:srgbClr val="FFFFFF"/>
                </a:solidFill>
                <a:cs typeface="Calibri"/>
              </a:rPr>
              <a:t>completed </a:t>
            </a:r>
            <a:r>
              <a:rPr sz="1700" spc="-6" dirty="0">
                <a:solidFill>
                  <a:srgbClr val="FFFFFF"/>
                </a:solidFill>
                <a:cs typeface="Calibri"/>
              </a:rPr>
              <a:t>testing your modules, </a:t>
            </a:r>
            <a:r>
              <a:rPr sz="1700" spc="-6">
                <a:solidFill>
                  <a:srgbClr val="FFFFFF"/>
                </a:solidFill>
                <a:cs typeface="Calibri"/>
              </a:rPr>
              <a:t>you </a:t>
            </a:r>
            <a:r>
              <a:rPr sz="1700" spc="-6" smtClean="0">
                <a:solidFill>
                  <a:srgbClr val="FFFFFF"/>
                </a:solidFill>
                <a:cs typeface="Calibri"/>
              </a:rPr>
              <a:t>can</a:t>
            </a:r>
            <a:r>
              <a:rPr lang="en-US" sz="1700" spc="-6" dirty="0" smtClean="0">
                <a:solidFill>
                  <a:srgbClr val="FFFFFF"/>
                </a:solidFill>
                <a:cs typeface="Calibri"/>
              </a:rPr>
              <a:t> </a:t>
            </a:r>
            <a:r>
              <a:rPr sz="1700" spc="-6" smtClean="0">
                <a:solidFill>
                  <a:srgbClr val="FFFFFF"/>
                </a:solidFill>
                <a:cs typeface="Calibri"/>
              </a:rPr>
              <a:t>peer </a:t>
            </a:r>
            <a:r>
              <a:rPr sz="1700" spc="-12" dirty="0">
                <a:solidFill>
                  <a:srgbClr val="FFFFFF"/>
                </a:solidFill>
                <a:cs typeface="Calibri"/>
              </a:rPr>
              <a:t>review </a:t>
            </a:r>
            <a:r>
              <a:rPr sz="1700" spc="-6" dirty="0">
                <a:solidFill>
                  <a:srgbClr val="FFFFFF"/>
                </a:solidFill>
                <a:cs typeface="Calibri"/>
              </a:rPr>
              <a:t>each </a:t>
            </a:r>
            <a:r>
              <a:rPr sz="1700" spc="-12" dirty="0">
                <a:solidFill>
                  <a:srgbClr val="FFFFFF"/>
                </a:solidFill>
                <a:cs typeface="Calibri"/>
              </a:rPr>
              <a:t>test </a:t>
            </a:r>
            <a:r>
              <a:rPr sz="1700" spc="-6" dirty="0">
                <a:solidFill>
                  <a:srgbClr val="FFFFFF"/>
                </a:solidFill>
                <a:cs typeface="Calibri"/>
              </a:rPr>
              <a:t>cases. </a:t>
            </a:r>
            <a:r>
              <a:rPr sz="1700" dirty="0">
                <a:solidFill>
                  <a:srgbClr val="FFFFFF"/>
                </a:solidFill>
                <a:cs typeface="Calibri"/>
              </a:rPr>
              <a:t>As </a:t>
            </a:r>
            <a:r>
              <a:rPr sz="1700" spc="-12" dirty="0">
                <a:solidFill>
                  <a:srgbClr val="FFFFFF"/>
                </a:solidFill>
                <a:cs typeface="Calibri"/>
              </a:rPr>
              <a:t>peers </a:t>
            </a:r>
            <a:r>
              <a:rPr sz="1700" dirty="0">
                <a:solidFill>
                  <a:srgbClr val="FFFFFF"/>
                </a:solidFill>
                <a:cs typeface="Calibri"/>
              </a:rPr>
              <a:t>who </a:t>
            </a:r>
            <a:r>
              <a:rPr sz="1700" spc="-19" dirty="0">
                <a:solidFill>
                  <a:srgbClr val="FFFFFF"/>
                </a:solidFill>
                <a:cs typeface="Calibri"/>
              </a:rPr>
              <a:t>have </a:t>
            </a:r>
            <a:r>
              <a:rPr sz="1700" spc="-12" dirty="0">
                <a:solidFill>
                  <a:srgbClr val="FFFFFF"/>
                </a:solidFill>
                <a:cs typeface="Calibri"/>
              </a:rPr>
              <a:t>worked </a:t>
            </a:r>
            <a:r>
              <a:rPr sz="1700" spc="-6" dirty="0">
                <a:solidFill>
                  <a:srgbClr val="FFFFFF"/>
                </a:solidFill>
                <a:cs typeface="Calibri"/>
              </a:rPr>
              <a:t>on the </a:t>
            </a:r>
            <a:r>
              <a:rPr sz="1700" spc="-12" dirty="0">
                <a:solidFill>
                  <a:srgbClr val="FFFFFF"/>
                </a:solidFill>
                <a:cs typeface="Calibri"/>
              </a:rPr>
              <a:t>project </a:t>
            </a:r>
            <a:r>
              <a:rPr sz="1700" spc="-6">
                <a:solidFill>
                  <a:srgbClr val="FFFFFF"/>
                </a:solidFill>
                <a:cs typeface="Calibri"/>
              </a:rPr>
              <a:t>design</a:t>
            </a:r>
            <a:r>
              <a:rPr sz="1700" spc="-6" smtClean="0">
                <a:solidFill>
                  <a:srgbClr val="FFFFFF"/>
                </a:solidFill>
                <a:cs typeface="Calibri"/>
              </a:rPr>
              <a:t>,</a:t>
            </a:r>
            <a:r>
              <a:rPr lang="en-US" sz="1700" spc="-6" dirty="0" smtClean="0">
                <a:solidFill>
                  <a:srgbClr val="FFFFFF"/>
                </a:solidFill>
                <a:cs typeface="Calibri"/>
              </a:rPr>
              <a:t> </a:t>
            </a:r>
            <a:r>
              <a:rPr sz="1700" spc="-6" smtClean="0">
                <a:solidFill>
                  <a:srgbClr val="FFFFFF"/>
                </a:solidFill>
                <a:cs typeface="Calibri"/>
              </a:rPr>
              <a:t>both </a:t>
            </a:r>
            <a:r>
              <a:rPr sz="1700" dirty="0">
                <a:solidFill>
                  <a:srgbClr val="FFFFFF"/>
                </a:solidFill>
                <a:cs typeface="Calibri"/>
              </a:rPr>
              <a:t>of </a:t>
            </a:r>
            <a:r>
              <a:rPr sz="1700" spc="-6" dirty="0">
                <a:solidFill>
                  <a:srgbClr val="FFFFFF"/>
                </a:solidFill>
                <a:cs typeface="Calibri"/>
              </a:rPr>
              <a:t>you </a:t>
            </a:r>
            <a:r>
              <a:rPr sz="1700" spc="-12" dirty="0">
                <a:solidFill>
                  <a:srgbClr val="FFFFFF"/>
                </a:solidFill>
                <a:cs typeface="Calibri"/>
              </a:rPr>
              <a:t>are aware </a:t>
            </a:r>
            <a:r>
              <a:rPr sz="1700" dirty="0">
                <a:solidFill>
                  <a:srgbClr val="FFFFFF"/>
                </a:solidFill>
                <a:cs typeface="Calibri"/>
              </a:rPr>
              <a:t>of </a:t>
            </a:r>
            <a:r>
              <a:rPr sz="1700" spc="-6" dirty="0">
                <a:solidFill>
                  <a:srgbClr val="FFFFFF"/>
                </a:solidFill>
                <a:cs typeface="Calibri"/>
              </a:rPr>
              <a:t>the functionality of both </a:t>
            </a:r>
            <a:r>
              <a:rPr sz="1700" dirty="0">
                <a:solidFill>
                  <a:srgbClr val="FFFFFF"/>
                </a:solidFill>
                <a:cs typeface="Calibri"/>
              </a:rPr>
              <a:t>the </a:t>
            </a:r>
            <a:r>
              <a:rPr sz="1700" spc="-6" dirty="0">
                <a:solidFill>
                  <a:srgbClr val="FFFFFF"/>
                </a:solidFill>
                <a:cs typeface="Calibri"/>
              </a:rPr>
              <a:t>modules. Hence</a:t>
            </a:r>
            <a:r>
              <a:rPr sz="1700" spc="-6">
                <a:solidFill>
                  <a:srgbClr val="FFFFFF"/>
                </a:solidFill>
                <a:cs typeface="Calibri"/>
              </a:rPr>
              <a:t>, </a:t>
            </a:r>
            <a:r>
              <a:rPr sz="1700" spc="-6" smtClean="0">
                <a:solidFill>
                  <a:srgbClr val="FFFFFF"/>
                </a:solidFill>
                <a:cs typeface="Calibri"/>
              </a:rPr>
              <a:t>the</a:t>
            </a:r>
            <a:r>
              <a:rPr lang="en-US" sz="1700" spc="-6" dirty="0" smtClean="0">
                <a:solidFill>
                  <a:srgbClr val="FFFFFF"/>
                </a:solidFill>
                <a:cs typeface="Calibri"/>
              </a:rPr>
              <a:t> </a:t>
            </a:r>
            <a:r>
              <a:rPr sz="1700" spc="-12" smtClean="0">
                <a:solidFill>
                  <a:srgbClr val="FFFFFF"/>
                </a:solidFill>
                <a:cs typeface="Calibri"/>
              </a:rPr>
              <a:t>reviews </a:t>
            </a:r>
            <a:r>
              <a:rPr sz="1700" dirty="0">
                <a:solidFill>
                  <a:srgbClr val="FFFFFF"/>
                </a:solidFill>
                <a:cs typeface="Calibri"/>
              </a:rPr>
              <a:t>will </a:t>
            </a:r>
            <a:r>
              <a:rPr sz="1700" spc="-6" dirty="0">
                <a:solidFill>
                  <a:srgbClr val="FFFFFF"/>
                </a:solidFill>
                <a:cs typeface="Calibri"/>
              </a:rPr>
              <a:t>be</a:t>
            </a:r>
            <a:r>
              <a:rPr sz="1700" spc="-37" dirty="0">
                <a:solidFill>
                  <a:srgbClr val="FFFFFF"/>
                </a:solidFill>
                <a:cs typeface="Calibri"/>
              </a:rPr>
              <a:t> </a:t>
            </a:r>
            <a:r>
              <a:rPr sz="1700" spc="-12" dirty="0">
                <a:solidFill>
                  <a:srgbClr val="FFFFFF"/>
                </a:solidFill>
                <a:cs typeface="Calibri"/>
              </a:rPr>
              <a:t>effective.</a:t>
            </a:r>
            <a:endParaRPr sz="1700" dirty="0">
              <a:cs typeface="Calibri"/>
            </a:endParaRPr>
          </a:p>
        </p:txBody>
      </p:sp>
      <p:sp>
        <p:nvSpPr>
          <p:cNvPr id="20" name="object 12"/>
          <p:cNvSpPr/>
          <p:nvPr/>
        </p:nvSpPr>
        <p:spPr>
          <a:xfrm>
            <a:off x="914162" y="1857757"/>
            <a:ext cx="3047206" cy="4619244"/>
          </a:xfrm>
          <a:prstGeom prst="rect">
            <a:avLst/>
          </a:prstGeom>
          <a:blipFill>
            <a:blip r:embed="rId4" cstate="print"/>
            <a:stretch>
              <a:fillRect/>
            </a:stretch>
          </a:blipFill>
        </p:spPr>
        <p:txBody>
          <a:bodyPr wrap="square" lIns="0" tIns="0" rIns="0" bIns="0" rtlCol="0"/>
          <a:lstStyle/>
          <a:p>
            <a:endParaRPr dirty="0"/>
          </a:p>
        </p:txBody>
      </p:sp>
      <p:sp>
        <p:nvSpPr>
          <p:cNvPr id="21" name="object 13"/>
          <p:cNvSpPr/>
          <p:nvPr/>
        </p:nvSpPr>
        <p:spPr>
          <a:xfrm>
            <a:off x="5249320" y="2089404"/>
            <a:ext cx="3518506" cy="4486656"/>
          </a:xfrm>
          <a:prstGeom prst="rect">
            <a:avLst/>
          </a:prstGeom>
          <a:blipFill>
            <a:blip r:embed="rId5" cstate="print"/>
            <a:stretch>
              <a:fillRect/>
            </a:stretch>
          </a:blipFill>
        </p:spPr>
        <p:txBody>
          <a:bodyPr wrap="square" lIns="0" tIns="0" rIns="0" bIns="0" rtlCol="0"/>
          <a:lstStyle/>
          <a:p>
            <a:endParaRPr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9"/>
          <p:cNvSpPr/>
          <p:nvPr/>
        </p:nvSpPr>
        <p:spPr>
          <a:xfrm>
            <a:off x="6055817" y="1371600"/>
            <a:ext cx="4699469" cy="1315720"/>
          </a:xfrm>
          <a:custGeom>
            <a:avLst/>
            <a:gdLst/>
            <a:ahLst/>
            <a:cxnLst/>
            <a:rect l="l" t="t" r="r" b="b"/>
            <a:pathLst>
              <a:path w="3525520" h="1315720">
                <a:moveTo>
                  <a:pt x="2937510" y="932688"/>
                </a:moveTo>
                <a:lnTo>
                  <a:pt x="2056256" y="932688"/>
                </a:lnTo>
                <a:lnTo>
                  <a:pt x="3203956" y="1315720"/>
                </a:lnTo>
                <a:lnTo>
                  <a:pt x="2937510" y="932688"/>
                </a:lnTo>
                <a:close/>
              </a:path>
              <a:path w="3525520" h="1315720">
                <a:moveTo>
                  <a:pt x="3369564" y="0"/>
                </a:moveTo>
                <a:lnTo>
                  <a:pt x="155448" y="0"/>
                </a:lnTo>
                <a:lnTo>
                  <a:pt x="106314" y="7924"/>
                </a:lnTo>
                <a:lnTo>
                  <a:pt x="63642" y="29992"/>
                </a:lnTo>
                <a:lnTo>
                  <a:pt x="29992" y="63642"/>
                </a:lnTo>
                <a:lnTo>
                  <a:pt x="7924" y="106314"/>
                </a:lnTo>
                <a:lnTo>
                  <a:pt x="0" y="155448"/>
                </a:lnTo>
                <a:lnTo>
                  <a:pt x="0" y="777239"/>
                </a:lnTo>
                <a:lnTo>
                  <a:pt x="7924" y="826373"/>
                </a:lnTo>
                <a:lnTo>
                  <a:pt x="29992" y="869045"/>
                </a:lnTo>
                <a:lnTo>
                  <a:pt x="63642" y="902695"/>
                </a:lnTo>
                <a:lnTo>
                  <a:pt x="106314" y="924763"/>
                </a:lnTo>
                <a:lnTo>
                  <a:pt x="155448" y="932688"/>
                </a:lnTo>
                <a:lnTo>
                  <a:pt x="3369564" y="932688"/>
                </a:lnTo>
                <a:lnTo>
                  <a:pt x="3418697" y="924763"/>
                </a:lnTo>
                <a:lnTo>
                  <a:pt x="3461369" y="902695"/>
                </a:lnTo>
                <a:lnTo>
                  <a:pt x="3495019" y="869045"/>
                </a:lnTo>
                <a:lnTo>
                  <a:pt x="3517087" y="826373"/>
                </a:lnTo>
                <a:lnTo>
                  <a:pt x="3525012" y="777239"/>
                </a:lnTo>
                <a:lnTo>
                  <a:pt x="3525012" y="155448"/>
                </a:lnTo>
                <a:lnTo>
                  <a:pt x="3517087" y="106314"/>
                </a:lnTo>
                <a:lnTo>
                  <a:pt x="3495019" y="63642"/>
                </a:lnTo>
                <a:lnTo>
                  <a:pt x="3461369" y="29992"/>
                </a:lnTo>
                <a:lnTo>
                  <a:pt x="3418697" y="7924"/>
                </a:lnTo>
                <a:lnTo>
                  <a:pt x="3369564" y="0"/>
                </a:lnTo>
                <a:close/>
              </a:path>
            </a:pathLst>
          </a:custGeom>
          <a:solidFill>
            <a:srgbClr val="EF4E37"/>
          </a:solidFill>
        </p:spPr>
        <p:txBody>
          <a:bodyPr wrap="square" lIns="0" tIns="0" rIns="0" bIns="0" rtlCol="0"/>
          <a:lstStyle/>
          <a:p>
            <a:endParaRPr dirty="0"/>
          </a:p>
        </p:txBody>
      </p:sp>
      <p:sp>
        <p:nvSpPr>
          <p:cNvPr id="20" name="object 11"/>
          <p:cNvSpPr/>
          <p:nvPr/>
        </p:nvSpPr>
        <p:spPr>
          <a:xfrm>
            <a:off x="9318360" y="2092451"/>
            <a:ext cx="2870467" cy="4392168"/>
          </a:xfrm>
          <a:prstGeom prst="rect">
            <a:avLst/>
          </a:prstGeom>
          <a:blipFill>
            <a:blip r:embed="rId3" cstate="print"/>
            <a:stretch>
              <a:fillRect/>
            </a:stretch>
          </a:blipFill>
        </p:spPr>
        <p:txBody>
          <a:bodyPr wrap="square" lIns="0" tIns="0" rIns="0" bIns="0" rtlCol="0"/>
          <a:lstStyle/>
          <a:p>
            <a:endParaRPr dirty="0"/>
          </a:p>
        </p:txBody>
      </p:sp>
      <p:sp>
        <p:nvSpPr>
          <p:cNvPr id="21" name="object 12"/>
          <p:cNvSpPr/>
          <p:nvPr/>
        </p:nvSpPr>
        <p:spPr>
          <a:xfrm>
            <a:off x="845095" y="1726693"/>
            <a:ext cx="3063458" cy="4619244"/>
          </a:xfrm>
          <a:prstGeom prst="rect">
            <a:avLst/>
          </a:prstGeom>
          <a:blipFill>
            <a:blip r:embed="rId4" cstate="print"/>
            <a:stretch>
              <a:fillRect/>
            </a:stretch>
          </a:blipFill>
        </p:spPr>
        <p:txBody>
          <a:bodyPr wrap="square" lIns="0" tIns="0" rIns="0" bIns="0" rtlCol="0"/>
          <a:lstStyle/>
          <a:p>
            <a:endParaRPr dirty="0"/>
          </a:p>
        </p:txBody>
      </p:sp>
      <p:sp>
        <p:nvSpPr>
          <p:cNvPr id="22" name="object 13"/>
          <p:cNvSpPr/>
          <p:nvPr/>
        </p:nvSpPr>
        <p:spPr>
          <a:xfrm>
            <a:off x="5279795" y="1967483"/>
            <a:ext cx="3518506" cy="4486656"/>
          </a:xfrm>
          <a:prstGeom prst="rect">
            <a:avLst/>
          </a:prstGeom>
          <a:blipFill>
            <a:blip r:embed="rId5" cstate="print"/>
            <a:stretch>
              <a:fillRect/>
            </a:stretch>
          </a:blipFill>
        </p:spPr>
        <p:txBody>
          <a:bodyPr wrap="square" lIns="0" tIns="0" rIns="0" bIns="0" rtlCol="0"/>
          <a:lstStyle/>
          <a:p>
            <a:endParaRPr dirty="0"/>
          </a:p>
        </p:txBody>
      </p:sp>
      <p:sp>
        <p:nvSpPr>
          <p:cNvPr id="9" name="Title 1"/>
          <p:cNvSpPr>
            <a:spLocks noGrp="1"/>
          </p:cNvSpPr>
          <p:nvPr>
            <p:ph type="title"/>
          </p:nvPr>
        </p:nvSpPr>
        <p:spPr>
          <a:xfrm>
            <a:off x="349530" y="921641"/>
            <a:ext cx="9542520" cy="369812"/>
          </a:xfrm>
        </p:spPr>
        <p:txBody>
          <a:bodyPr/>
          <a:lstStyle/>
          <a:p>
            <a:r>
              <a:rPr lang="en-US" spc="-6" dirty="0" smtClean="0">
                <a:latin typeface="+mj-lt"/>
              </a:rPr>
              <a:t>PROJECT A - </a:t>
            </a:r>
            <a:r>
              <a:rPr lang="en-US" spc="-12" dirty="0" smtClean="0">
                <a:latin typeface="+mj-lt"/>
              </a:rPr>
              <a:t>P</a:t>
            </a:r>
            <a:r>
              <a:rPr lang="en-US" spc="-12" dirty="0" smtClean="0">
                <a:latin typeface="+mj-lt"/>
                <a:cs typeface="Calibri"/>
              </a:rPr>
              <a:t>EER REVIEW</a:t>
            </a:r>
            <a:endParaRPr lang="en-US" dirty="0">
              <a:latin typeface="+mj-lt"/>
            </a:endParaRPr>
          </a:p>
        </p:txBody>
      </p:sp>
      <p:sp>
        <p:nvSpPr>
          <p:cNvPr id="10" name="object 10"/>
          <p:cNvSpPr txBox="1"/>
          <p:nvPr/>
        </p:nvSpPr>
        <p:spPr>
          <a:xfrm>
            <a:off x="6185126" y="1415142"/>
            <a:ext cx="4267200" cy="523220"/>
          </a:xfrm>
          <a:prstGeom prst="rect">
            <a:avLst/>
          </a:prstGeom>
        </p:spPr>
        <p:txBody>
          <a:bodyPr vert="horz" wrap="square" lIns="0" tIns="0" rIns="0" bIns="0" rtlCol="0">
            <a:spAutoFit/>
          </a:bodyPr>
          <a:lstStyle/>
          <a:p>
            <a:pPr marL="12700" marR="5080">
              <a:lnSpc>
                <a:spcPct val="100000"/>
              </a:lnSpc>
            </a:pPr>
            <a:r>
              <a:rPr sz="1700" spc="-10" dirty="0">
                <a:solidFill>
                  <a:srgbClr val="FFFFFF"/>
                </a:solidFill>
                <a:cs typeface="Calibri"/>
              </a:rPr>
              <a:t>Sure </a:t>
            </a:r>
            <a:r>
              <a:rPr sz="1700" spc="-5" dirty="0">
                <a:solidFill>
                  <a:srgbClr val="FFFFFF"/>
                </a:solidFill>
                <a:cs typeface="Calibri"/>
              </a:rPr>
              <a:t>John. </a:t>
            </a:r>
            <a:r>
              <a:rPr sz="1700" dirty="0">
                <a:solidFill>
                  <a:srgbClr val="FFFFFF"/>
                </a:solidFill>
                <a:cs typeface="Calibri"/>
              </a:rPr>
              <a:t>I </a:t>
            </a:r>
            <a:r>
              <a:rPr sz="1700" spc="-15" dirty="0">
                <a:solidFill>
                  <a:srgbClr val="FFFFFF"/>
                </a:solidFill>
                <a:cs typeface="Calibri"/>
              </a:rPr>
              <a:t>have </a:t>
            </a:r>
            <a:r>
              <a:rPr sz="1700" spc="-5" dirty="0">
                <a:solidFill>
                  <a:srgbClr val="FFFFFF"/>
                </a:solidFill>
                <a:cs typeface="Calibri"/>
              </a:rPr>
              <a:t>not done </a:t>
            </a:r>
            <a:r>
              <a:rPr sz="1700" spc="-5">
                <a:solidFill>
                  <a:srgbClr val="FFFFFF"/>
                </a:solidFill>
                <a:cs typeface="Calibri"/>
              </a:rPr>
              <a:t>such </a:t>
            </a:r>
            <a:r>
              <a:rPr sz="1700" spc="-10" smtClean="0">
                <a:solidFill>
                  <a:srgbClr val="FFFFFF"/>
                </a:solidFill>
                <a:cs typeface="Calibri"/>
              </a:rPr>
              <a:t>reviews</a:t>
            </a:r>
            <a:r>
              <a:rPr lang="en-US" sz="1700" spc="-10" dirty="0" smtClean="0">
                <a:solidFill>
                  <a:srgbClr val="FFFFFF"/>
                </a:solidFill>
                <a:cs typeface="Calibri"/>
              </a:rPr>
              <a:t> </a:t>
            </a:r>
            <a:r>
              <a:rPr sz="1700" spc="-20" smtClean="0">
                <a:solidFill>
                  <a:srgbClr val="FFFFFF"/>
                </a:solidFill>
                <a:cs typeface="Calibri"/>
              </a:rPr>
              <a:t>earlier</a:t>
            </a:r>
            <a:r>
              <a:rPr sz="1700" spc="-20" dirty="0">
                <a:solidFill>
                  <a:srgbClr val="FFFFFF"/>
                </a:solidFill>
                <a:cs typeface="Calibri"/>
              </a:rPr>
              <a:t>. </a:t>
            </a:r>
            <a:r>
              <a:rPr sz="1700" spc="-5" dirty="0">
                <a:solidFill>
                  <a:srgbClr val="FFFFFF"/>
                </a:solidFill>
                <a:cs typeface="Calibri"/>
              </a:rPr>
              <a:t>Are </a:t>
            </a:r>
            <a:r>
              <a:rPr sz="1700" spc="-10" dirty="0">
                <a:solidFill>
                  <a:srgbClr val="FFFFFF"/>
                </a:solidFill>
                <a:cs typeface="Calibri"/>
              </a:rPr>
              <a:t>there any </a:t>
            </a:r>
            <a:r>
              <a:rPr sz="1700" spc="-5" dirty="0">
                <a:solidFill>
                  <a:srgbClr val="FFFFFF"/>
                </a:solidFill>
                <a:cs typeface="Calibri"/>
              </a:rPr>
              <a:t>guidelines that </a:t>
            </a:r>
            <a:r>
              <a:rPr sz="1700" spc="-5">
                <a:solidFill>
                  <a:srgbClr val="FFFFFF"/>
                </a:solidFill>
                <a:cs typeface="Calibri"/>
              </a:rPr>
              <a:t>can </a:t>
            </a:r>
            <a:r>
              <a:rPr sz="1700" spc="-5" smtClean="0">
                <a:solidFill>
                  <a:srgbClr val="FFFFFF"/>
                </a:solidFill>
                <a:cs typeface="Calibri"/>
              </a:rPr>
              <a:t>help</a:t>
            </a:r>
            <a:r>
              <a:rPr lang="en-US" sz="1700" spc="-5" dirty="0" smtClean="0">
                <a:solidFill>
                  <a:srgbClr val="FFFFFF"/>
                </a:solidFill>
                <a:cs typeface="Calibri"/>
              </a:rPr>
              <a:t> </a:t>
            </a:r>
            <a:r>
              <a:rPr sz="1700" spc="-5" smtClean="0">
                <a:solidFill>
                  <a:srgbClr val="FFFFFF"/>
                </a:solidFill>
                <a:cs typeface="Calibri"/>
              </a:rPr>
              <a:t>me </a:t>
            </a:r>
            <a:r>
              <a:rPr sz="1700" spc="-10" dirty="0">
                <a:solidFill>
                  <a:srgbClr val="FFFFFF"/>
                </a:solidFill>
                <a:cs typeface="Calibri"/>
              </a:rPr>
              <a:t>to </a:t>
            </a:r>
            <a:r>
              <a:rPr sz="1700" spc="-5" dirty="0">
                <a:solidFill>
                  <a:srgbClr val="FFFFFF"/>
                </a:solidFill>
                <a:cs typeface="Calibri"/>
              </a:rPr>
              <a:t>do the </a:t>
            </a:r>
            <a:r>
              <a:rPr sz="1700" spc="-10" dirty="0">
                <a:solidFill>
                  <a:srgbClr val="FFFFFF"/>
                </a:solidFill>
                <a:cs typeface="Calibri"/>
              </a:rPr>
              <a:t>review</a:t>
            </a:r>
            <a:r>
              <a:rPr sz="1700" spc="-5" dirty="0">
                <a:solidFill>
                  <a:srgbClr val="FFFFFF"/>
                </a:solidFill>
                <a:cs typeface="Calibri"/>
              </a:rPr>
              <a:t> </a:t>
            </a:r>
            <a:r>
              <a:rPr sz="1700" spc="-10" dirty="0">
                <a:solidFill>
                  <a:srgbClr val="FFFFFF"/>
                </a:solidFill>
                <a:cs typeface="Calibri"/>
              </a:rPr>
              <a:t>better?</a:t>
            </a:r>
            <a:endParaRPr sz="1700" dirty="0">
              <a:cs typeface="Calibri"/>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9"/>
          <p:cNvSpPr/>
          <p:nvPr/>
        </p:nvSpPr>
        <p:spPr>
          <a:xfrm>
            <a:off x="3035017" y="1319059"/>
            <a:ext cx="5726395" cy="1271741"/>
          </a:xfrm>
          <a:custGeom>
            <a:avLst/>
            <a:gdLst/>
            <a:ahLst/>
            <a:cxnLst/>
            <a:rect l="l" t="t" r="r" b="b"/>
            <a:pathLst>
              <a:path w="3525520" h="1537335">
                <a:moveTo>
                  <a:pt x="1468755" y="932688"/>
                </a:moveTo>
                <a:lnTo>
                  <a:pt x="587501" y="932688"/>
                </a:lnTo>
                <a:lnTo>
                  <a:pt x="121793" y="1536953"/>
                </a:lnTo>
                <a:lnTo>
                  <a:pt x="1468755" y="932688"/>
                </a:lnTo>
                <a:close/>
              </a:path>
              <a:path w="3525520" h="1537335">
                <a:moveTo>
                  <a:pt x="3369564" y="0"/>
                </a:moveTo>
                <a:lnTo>
                  <a:pt x="155448" y="0"/>
                </a:lnTo>
                <a:lnTo>
                  <a:pt x="106314" y="7924"/>
                </a:lnTo>
                <a:lnTo>
                  <a:pt x="63642" y="29992"/>
                </a:lnTo>
                <a:lnTo>
                  <a:pt x="29992" y="63642"/>
                </a:lnTo>
                <a:lnTo>
                  <a:pt x="7924" y="106314"/>
                </a:lnTo>
                <a:lnTo>
                  <a:pt x="0" y="155448"/>
                </a:lnTo>
                <a:lnTo>
                  <a:pt x="0" y="777239"/>
                </a:lnTo>
                <a:lnTo>
                  <a:pt x="7924" y="826373"/>
                </a:lnTo>
                <a:lnTo>
                  <a:pt x="29992" y="869045"/>
                </a:lnTo>
                <a:lnTo>
                  <a:pt x="63642" y="902695"/>
                </a:lnTo>
                <a:lnTo>
                  <a:pt x="106314" y="924763"/>
                </a:lnTo>
                <a:lnTo>
                  <a:pt x="155448" y="932688"/>
                </a:lnTo>
                <a:lnTo>
                  <a:pt x="3369564" y="932688"/>
                </a:lnTo>
                <a:lnTo>
                  <a:pt x="3418697" y="924763"/>
                </a:lnTo>
                <a:lnTo>
                  <a:pt x="3461369" y="902695"/>
                </a:lnTo>
                <a:lnTo>
                  <a:pt x="3495019" y="869045"/>
                </a:lnTo>
                <a:lnTo>
                  <a:pt x="3517087" y="826373"/>
                </a:lnTo>
                <a:lnTo>
                  <a:pt x="3525011" y="777239"/>
                </a:lnTo>
                <a:lnTo>
                  <a:pt x="3525011" y="155448"/>
                </a:lnTo>
                <a:lnTo>
                  <a:pt x="3517087" y="106314"/>
                </a:lnTo>
                <a:lnTo>
                  <a:pt x="3495019" y="63642"/>
                </a:lnTo>
                <a:lnTo>
                  <a:pt x="3461369" y="29992"/>
                </a:lnTo>
                <a:lnTo>
                  <a:pt x="3418697" y="7924"/>
                </a:lnTo>
                <a:lnTo>
                  <a:pt x="3369564" y="0"/>
                </a:lnTo>
                <a:close/>
              </a:path>
            </a:pathLst>
          </a:custGeom>
          <a:solidFill>
            <a:srgbClr val="EF4E37"/>
          </a:solidFill>
        </p:spPr>
        <p:txBody>
          <a:bodyPr wrap="square" lIns="0" tIns="0" rIns="0" bIns="0" rtlCol="0"/>
          <a:lstStyle/>
          <a:p>
            <a:endParaRPr dirty="0"/>
          </a:p>
        </p:txBody>
      </p:sp>
      <p:sp>
        <p:nvSpPr>
          <p:cNvPr id="21" name="object 10"/>
          <p:cNvSpPr txBox="1"/>
          <p:nvPr/>
        </p:nvSpPr>
        <p:spPr>
          <a:xfrm>
            <a:off x="3215330" y="1444170"/>
            <a:ext cx="5393682" cy="523220"/>
          </a:xfrm>
          <a:prstGeom prst="rect">
            <a:avLst/>
          </a:prstGeom>
        </p:spPr>
        <p:txBody>
          <a:bodyPr vert="horz" wrap="square" lIns="0" tIns="0" rIns="0" bIns="0" rtlCol="0">
            <a:spAutoFit/>
          </a:bodyPr>
          <a:lstStyle/>
          <a:p>
            <a:pPr marL="15842" marR="6337"/>
            <a:r>
              <a:rPr lang="en-US" sz="1700" spc="-12" dirty="0" smtClean="0">
                <a:solidFill>
                  <a:srgbClr val="FFFFFF"/>
                </a:solidFill>
                <a:cs typeface="Calibri"/>
              </a:rPr>
              <a:t>Yes</a:t>
            </a:r>
            <a:r>
              <a:rPr sz="1700" spc="-12" smtClean="0">
                <a:solidFill>
                  <a:srgbClr val="FFFFFF"/>
                </a:solidFill>
                <a:cs typeface="Calibri"/>
              </a:rPr>
              <a:t>. </a:t>
            </a:r>
            <a:r>
              <a:rPr sz="1700" spc="-50" dirty="0">
                <a:solidFill>
                  <a:srgbClr val="FFFFFF"/>
                </a:solidFill>
                <a:cs typeface="Calibri"/>
              </a:rPr>
              <a:t>You </a:t>
            </a:r>
            <a:r>
              <a:rPr sz="1700" spc="-6" dirty="0">
                <a:solidFill>
                  <a:srgbClr val="FFFFFF"/>
                </a:solidFill>
                <a:cs typeface="Calibri"/>
              </a:rPr>
              <a:t>can find the testing </a:t>
            </a:r>
            <a:r>
              <a:rPr sz="1700" spc="-12">
                <a:solidFill>
                  <a:srgbClr val="FFFFFF"/>
                </a:solidFill>
                <a:cs typeface="Calibri"/>
              </a:rPr>
              <a:t>review </a:t>
            </a:r>
            <a:r>
              <a:rPr sz="1700" spc="-6" smtClean="0">
                <a:solidFill>
                  <a:srgbClr val="FFFFFF"/>
                </a:solidFill>
                <a:cs typeface="Calibri"/>
              </a:rPr>
              <a:t>checklist</a:t>
            </a:r>
            <a:r>
              <a:rPr lang="en-US" sz="1700" spc="-6" dirty="0" smtClean="0">
                <a:solidFill>
                  <a:srgbClr val="FFFFFF"/>
                </a:solidFill>
                <a:cs typeface="Calibri"/>
              </a:rPr>
              <a:t> </a:t>
            </a:r>
            <a:r>
              <a:rPr sz="1700" smtClean="0">
                <a:solidFill>
                  <a:srgbClr val="FFFFFF"/>
                </a:solidFill>
                <a:cs typeface="Calibri"/>
              </a:rPr>
              <a:t>in </a:t>
            </a:r>
            <a:r>
              <a:rPr sz="1700" dirty="0">
                <a:solidFill>
                  <a:srgbClr val="FFFFFF"/>
                </a:solidFill>
                <a:cs typeface="Calibri"/>
              </a:rPr>
              <a:t>our </a:t>
            </a:r>
            <a:r>
              <a:rPr sz="1700" spc="-6" dirty="0">
                <a:solidFill>
                  <a:srgbClr val="FFFFFF"/>
                </a:solidFill>
                <a:cs typeface="Calibri"/>
              </a:rPr>
              <a:t>Asset </a:t>
            </a:r>
            <a:r>
              <a:rPr sz="1700" spc="-19" dirty="0">
                <a:solidFill>
                  <a:srgbClr val="FFFFFF"/>
                </a:solidFill>
                <a:cs typeface="Calibri"/>
              </a:rPr>
              <a:t>Library. </a:t>
            </a:r>
            <a:r>
              <a:rPr sz="1700" spc="-50" dirty="0">
                <a:solidFill>
                  <a:srgbClr val="FFFFFF"/>
                </a:solidFill>
                <a:cs typeface="Calibri"/>
              </a:rPr>
              <a:t>You </a:t>
            </a:r>
            <a:r>
              <a:rPr sz="1700" spc="-6" dirty="0">
                <a:solidFill>
                  <a:srgbClr val="FFFFFF"/>
                </a:solidFill>
                <a:cs typeface="Calibri"/>
              </a:rPr>
              <a:t>can use </a:t>
            </a:r>
            <a:r>
              <a:rPr sz="1700" spc="-6">
                <a:solidFill>
                  <a:srgbClr val="FFFFFF"/>
                </a:solidFill>
                <a:cs typeface="Calibri"/>
              </a:rPr>
              <a:t>that </a:t>
            </a:r>
            <a:r>
              <a:rPr sz="1700" spc="-12" smtClean="0">
                <a:solidFill>
                  <a:srgbClr val="FFFFFF"/>
                </a:solidFill>
                <a:cs typeface="Calibri"/>
              </a:rPr>
              <a:t>for</a:t>
            </a:r>
            <a:r>
              <a:rPr lang="en-US" sz="1700" spc="-12" dirty="0" smtClean="0">
                <a:solidFill>
                  <a:srgbClr val="FFFFFF"/>
                </a:solidFill>
                <a:cs typeface="Calibri"/>
              </a:rPr>
              <a:t> </a:t>
            </a:r>
            <a:r>
              <a:rPr sz="1700" spc="-12" smtClean="0">
                <a:solidFill>
                  <a:srgbClr val="FFFFFF"/>
                </a:solidFill>
                <a:cs typeface="Calibri"/>
              </a:rPr>
              <a:t>effective</a:t>
            </a:r>
            <a:r>
              <a:rPr sz="1700" spc="-87" smtClean="0">
                <a:solidFill>
                  <a:srgbClr val="FFFFFF"/>
                </a:solidFill>
                <a:cs typeface="Calibri"/>
              </a:rPr>
              <a:t> </a:t>
            </a:r>
            <a:r>
              <a:rPr sz="1700" spc="-25" dirty="0">
                <a:solidFill>
                  <a:srgbClr val="FFFFFF"/>
                </a:solidFill>
                <a:cs typeface="Calibri"/>
              </a:rPr>
              <a:t>review.</a:t>
            </a:r>
            <a:endParaRPr sz="1700" dirty="0">
              <a:cs typeface="Calibri"/>
            </a:endParaRPr>
          </a:p>
        </p:txBody>
      </p:sp>
      <p:sp>
        <p:nvSpPr>
          <p:cNvPr id="22" name="object 11"/>
          <p:cNvSpPr/>
          <p:nvPr/>
        </p:nvSpPr>
        <p:spPr>
          <a:xfrm>
            <a:off x="5147747" y="2098548"/>
            <a:ext cx="3518506" cy="4486656"/>
          </a:xfrm>
          <a:prstGeom prst="rect">
            <a:avLst/>
          </a:prstGeom>
          <a:blipFill>
            <a:blip r:embed="rId3" cstate="print"/>
            <a:stretch>
              <a:fillRect/>
            </a:stretch>
          </a:blipFill>
        </p:spPr>
        <p:txBody>
          <a:bodyPr wrap="square" lIns="0" tIns="0" rIns="0" bIns="0" rtlCol="0"/>
          <a:lstStyle/>
          <a:p>
            <a:endParaRPr dirty="0"/>
          </a:p>
        </p:txBody>
      </p:sp>
      <p:sp>
        <p:nvSpPr>
          <p:cNvPr id="23" name="object 12"/>
          <p:cNvSpPr/>
          <p:nvPr/>
        </p:nvSpPr>
        <p:spPr>
          <a:xfrm>
            <a:off x="812588" y="1866901"/>
            <a:ext cx="3047206" cy="4619244"/>
          </a:xfrm>
          <a:prstGeom prst="rect">
            <a:avLst/>
          </a:prstGeom>
          <a:blipFill>
            <a:blip r:embed="rId4" cstate="print"/>
            <a:stretch>
              <a:fillRect/>
            </a:stretch>
          </a:blipFill>
        </p:spPr>
        <p:txBody>
          <a:bodyPr wrap="square" lIns="0" tIns="0" rIns="0" bIns="0" rtlCol="0"/>
          <a:lstStyle/>
          <a:p>
            <a:endParaRPr dirty="0"/>
          </a:p>
        </p:txBody>
      </p:sp>
      <p:sp>
        <p:nvSpPr>
          <p:cNvPr id="24" name="object 13"/>
          <p:cNvSpPr/>
          <p:nvPr/>
        </p:nvSpPr>
        <p:spPr>
          <a:xfrm>
            <a:off x="9267571" y="2237232"/>
            <a:ext cx="2868437" cy="4392168"/>
          </a:xfrm>
          <a:prstGeom prst="rect">
            <a:avLst/>
          </a:prstGeom>
          <a:blipFill>
            <a:blip r:embed="rId5" cstate="print"/>
            <a:stretch>
              <a:fillRect/>
            </a:stretch>
          </a:blipFill>
        </p:spPr>
        <p:txBody>
          <a:bodyPr wrap="square" lIns="0" tIns="0" rIns="0" bIns="0" rtlCol="0"/>
          <a:lstStyle/>
          <a:p>
            <a:endParaRPr dirty="0"/>
          </a:p>
        </p:txBody>
      </p:sp>
      <p:sp>
        <p:nvSpPr>
          <p:cNvPr id="9" name="Title 1"/>
          <p:cNvSpPr>
            <a:spLocks noGrp="1"/>
          </p:cNvSpPr>
          <p:nvPr>
            <p:ph type="title"/>
          </p:nvPr>
        </p:nvSpPr>
        <p:spPr>
          <a:xfrm>
            <a:off x="349530" y="921641"/>
            <a:ext cx="9542520" cy="369812"/>
          </a:xfrm>
        </p:spPr>
        <p:txBody>
          <a:bodyPr/>
          <a:lstStyle/>
          <a:p>
            <a:r>
              <a:rPr lang="en-US" spc="-6" dirty="0" smtClean="0">
                <a:latin typeface="+mj-lt"/>
              </a:rPr>
              <a:t>PROJECT A - </a:t>
            </a:r>
            <a:r>
              <a:rPr lang="en-US" spc="-12" dirty="0" smtClean="0">
                <a:latin typeface="+mj-lt"/>
              </a:rPr>
              <a:t>P</a:t>
            </a:r>
            <a:r>
              <a:rPr lang="en-US" spc="-12" dirty="0" smtClean="0">
                <a:latin typeface="+mj-lt"/>
                <a:cs typeface="Calibri"/>
              </a:rPr>
              <a:t>EER REVIEW</a:t>
            </a:r>
            <a:endParaRPr lang="en-US" dirty="0">
              <a:latin typeface="+mj-lt"/>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9"/>
          <p:cNvSpPr/>
          <p:nvPr/>
        </p:nvSpPr>
        <p:spPr>
          <a:xfrm>
            <a:off x="2992266" y="1427480"/>
            <a:ext cx="3406946" cy="1315720"/>
          </a:xfrm>
          <a:custGeom>
            <a:avLst/>
            <a:gdLst/>
            <a:ahLst/>
            <a:cxnLst/>
            <a:rect l="l" t="t" r="r" b="b"/>
            <a:pathLst>
              <a:path w="2555875" h="1315720">
                <a:moveTo>
                  <a:pt x="2129790" y="932688"/>
                </a:moveTo>
                <a:lnTo>
                  <a:pt x="1490853" y="932688"/>
                </a:lnTo>
                <a:lnTo>
                  <a:pt x="2322957" y="1315720"/>
                </a:lnTo>
                <a:lnTo>
                  <a:pt x="2129790" y="932688"/>
                </a:lnTo>
                <a:close/>
              </a:path>
              <a:path w="2555875" h="1315720">
                <a:moveTo>
                  <a:pt x="2400300" y="0"/>
                </a:moveTo>
                <a:lnTo>
                  <a:pt x="155448" y="0"/>
                </a:lnTo>
                <a:lnTo>
                  <a:pt x="106314" y="7924"/>
                </a:lnTo>
                <a:lnTo>
                  <a:pt x="63642" y="29992"/>
                </a:lnTo>
                <a:lnTo>
                  <a:pt x="29992" y="63642"/>
                </a:lnTo>
                <a:lnTo>
                  <a:pt x="7924" y="106314"/>
                </a:lnTo>
                <a:lnTo>
                  <a:pt x="0" y="155448"/>
                </a:lnTo>
                <a:lnTo>
                  <a:pt x="0" y="777239"/>
                </a:lnTo>
                <a:lnTo>
                  <a:pt x="7924" y="826373"/>
                </a:lnTo>
                <a:lnTo>
                  <a:pt x="29992" y="869045"/>
                </a:lnTo>
                <a:lnTo>
                  <a:pt x="63642" y="902695"/>
                </a:lnTo>
                <a:lnTo>
                  <a:pt x="106314" y="924763"/>
                </a:lnTo>
                <a:lnTo>
                  <a:pt x="155448" y="932688"/>
                </a:lnTo>
                <a:lnTo>
                  <a:pt x="2400300" y="932688"/>
                </a:lnTo>
                <a:lnTo>
                  <a:pt x="2449433" y="924763"/>
                </a:lnTo>
                <a:lnTo>
                  <a:pt x="2492105" y="902695"/>
                </a:lnTo>
                <a:lnTo>
                  <a:pt x="2525755" y="869045"/>
                </a:lnTo>
                <a:lnTo>
                  <a:pt x="2547823" y="826373"/>
                </a:lnTo>
                <a:lnTo>
                  <a:pt x="2555748" y="777239"/>
                </a:lnTo>
                <a:lnTo>
                  <a:pt x="2555748" y="155448"/>
                </a:lnTo>
                <a:lnTo>
                  <a:pt x="2547823" y="106314"/>
                </a:lnTo>
                <a:lnTo>
                  <a:pt x="2525755" y="63642"/>
                </a:lnTo>
                <a:lnTo>
                  <a:pt x="2492105" y="29992"/>
                </a:lnTo>
                <a:lnTo>
                  <a:pt x="2449433" y="7924"/>
                </a:lnTo>
                <a:lnTo>
                  <a:pt x="2400300" y="0"/>
                </a:lnTo>
                <a:close/>
              </a:path>
            </a:pathLst>
          </a:custGeom>
          <a:solidFill>
            <a:srgbClr val="EF4E37"/>
          </a:solidFill>
        </p:spPr>
        <p:txBody>
          <a:bodyPr wrap="square" lIns="0" tIns="0" rIns="0" bIns="0" rtlCol="0"/>
          <a:lstStyle/>
          <a:p>
            <a:endParaRPr dirty="0"/>
          </a:p>
        </p:txBody>
      </p:sp>
      <p:sp>
        <p:nvSpPr>
          <p:cNvPr id="19" name="object 10"/>
          <p:cNvSpPr txBox="1"/>
          <p:nvPr/>
        </p:nvSpPr>
        <p:spPr>
          <a:xfrm>
            <a:off x="3108098" y="1501170"/>
            <a:ext cx="3200400" cy="784830"/>
          </a:xfrm>
          <a:prstGeom prst="rect">
            <a:avLst/>
          </a:prstGeom>
        </p:spPr>
        <p:txBody>
          <a:bodyPr vert="horz" wrap="square" lIns="0" tIns="0" rIns="0" bIns="0" rtlCol="0">
            <a:spAutoFit/>
          </a:bodyPr>
          <a:lstStyle/>
          <a:p>
            <a:pPr marL="15842" marR="6337"/>
            <a:r>
              <a:rPr sz="1700" spc="-6" dirty="0">
                <a:solidFill>
                  <a:srgbClr val="FFFFFF"/>
                </a:solidFill>
                <a:cs typeface="Calibri"/>
              </a:rPr>
              <a:t>Ok John. </a:t>
            </a:r>
            <a:r>
              <a:rPr sz="1700" spc="-31" dirty="0">
                <a:solidFill>
                  <a:srgbClr val="FFFFFF"/>
                </a:solidFill>
                <a:cs typeface="Calibri"/>
              </a:rPr>
              <a:t>We </a:t>
            </a:r>
            <a:r>
              <a:rPr sz="1700" dirty="0">
                <a:solidFill>
                  <a:srgbClr val="FFFFFF"/>
                </a:solidFill>
                <a:cs typeface="Calibri"/>
              </a:rPr>
              <a:t>will </a:t>
            </a:r>
            <a:r>
              <a:rPr sz="1700" spc="-6">
                <a:solidFill>
                  <a:srgbClr val="FFFFFF"/>
                </a:solidFill>
                <a:cs typeface="Calibri"/>
              </a:rPr>
              <a:t>peer </a:t>
            </a:r>
            <a:r>
              <a:rPr sz="1700" spc="-12" smtClean="0">
                <a:solidFill>
                  <a:srgbClr val="FFFFFF"/>
                </a:solidFill>
                <a:cs typeface="Calibri"/>
              </a:rPr>
              <a:t>review</a:t>
            </a:r>
            <a:r>
              <a:rPr lang="en-US" sz="1700" spc="-12" dirty="0" smtClean="0">
                <a:solidFill>
                  <a:srgbClr val="FFFFFF"/>
                </a:solidFill>
                <a:cs typeface="Calibri"/>
              </a:rPr>
              <a:t> </a:t>
            </a:r>
            <a:r>
              <a:rPr sz="1700" spc="-6" smtClean="0">
                <a:solidFill>
                  <a:srgbClr val="FFFFFF"/>
                </a:solidFill>
                <a:cs typeface="Calibri"/>
              </a:rPr>
              <a:t>each </a:t>
            </a:r>
            <a:r>
              <a:rPr sz="1700" spc="-12" dirty="0">
                <a:solidFill>
                  <a:srgbClr val="FFFFFF"/>
                </a:solidFill>
                <a:cs typeface="Calibri"/>
              </a:rPr>
              <a:t>others test </a:t>
            </a:r>
            <a:r>
              <a:rPr sz="1700" spc="-6">
                <a:solidFill>
                  <a:srgbClr val="FFFFFF"/>
                </a:solidFill>
                <a:cs typeface="Calibri"/>
              </a:rPr>
              <a:t>case </a:t>
            </a:r>
            <a:r>
              <a:rPr sz="1700" spc="-6" smtClean="0">
                <a:solidFill>
                  <a:srgbClr val="FFFFFF"/>
                </a:solidFill>
                <a:cs typeface="Calibri"/>
              </a:rPr>
              <a:t>designs</a:t>
            </a:r>
            <a:r>
              <a:rPr lang="en-US" sz="1700" spc="-6" dirty="0" smtClean="0">
                <a:solidFill>
                  <a:srgbClr val="FFFFFF"/>
                </a:solidFill>
                <a:cs typeface="Calibri"/>
              </a:rPr>
              <a:t> </a:t>
            </a:r>
            <a:r>
              <a:rPr sz="1700" spc="-6" smtClean="0">
                <a:solidFill>
                  <a:srgbClr val="FFFFFF"/>
                </a:solidFill>
                <a:cs typeface="Calibri"/>
              </a:rPr>
              <a:t>and </a:t>
            </a:r>
            <a:r>
              <a:rPr sz="1700" dirty="0">
                <a:solidFill>
                  <a:srgbClr val="FFFFFF"/>
                </a:solidFill>
                <a:cs typeface="Calibri"/>
              </a:rPr>
              <a:t>also </a:t>
            </a:r>
            <a:r>
              <a:rPr sz="1700" spc="-12" dirty="0">
                <a:solidFill>
                  <a:srgbClr val="FFFFFF"/>
                </a:solidFill>
                <a:cs typeface="Calibri"/>
              </a:rPr>
              <a:t>ensure </a:t>
            </a:r>
            <a:r>
              <a:rPr sz="1700" spc="-6" dirty="0">
                <a:solidFill>
                  <a:srgbClr val="FFFFFF"/>
                </a:solidFill>
                <a:cs typeface="Calibri"/>
              </a:rPr>
              <a:t>that </a:t>
            </a:r>
            <a:r>
              <a:rPr sz="1700" spc="-12" dirty="0">
                <a:solidFill>
                  <a:srgbClr val="FFFFFF"/>
                </a:solidFill>
                <a:cs typeface="Calibri"/>
              </a:rPr>
              <a:t>defects</a:t>
            </a:r>
            <a:r>
              <a:rPr sz="1700" spc="-12">
                <a:solidFill>
                  <a:srgbClr val="FFFFFF"/>
                </a:solidFill>
                <a:cs typeface="Calibri"/>
              </a:rPr>
              <a:t>, </a:t>
            </a:r>
            <a:r>
              <a:rPr sz="1700" smtClean="0">
                <a:solidFill>
                  <a:srgbClr val="FFFFFF"/>
                </a:solidFill>
                <a:cs typeface="Calibri"/>
              </a:rPr>
              <a:t>if</a:t>
            </a:r>
            <a:r>
              <a:rPr lang="en-US" sz="1700" dirty="0" smtClean="0">
                <a:solidFill>
                  <a:srgbClr val="FFFFFF"/>
                </a:solidFill>
                <a:cs typeface="Calibri"/>
              </a:rPr>
              <a:t> </a:t>
            </a:r>
            <a:r>
              <a:rPr sz="1700" spc="-37" smtClean="0">
                <a:solidFill>
                  <a:srgbClr val="FFFFFF"/>
                </a:solidFill>
                <a:cs typeface="Calibri"/>
              </a:rPr>
              <a:t>any,</a:t>
            </a:r>
            <a:r>
              <a:rPr lang="en-US" sz="1700" spc="-37" dirty="0" smtClean="0">
                <a:solidFill>
                  <a:srgbClr val="FFFFFF"/>
                </a:solidFill>
                <a:cs typeface="Calibri"/>
              </a:rPr>
              <a:t> </a:t>
            </a:r>
            <a:r>
              <a:rPr sz="1700" spc="-6" smtClean="0">
                <a:solidFill>
                  <a:srgbClr val="FFFFFF"/>
                </a:solidFill>
                <a:cs typeface="Calibri"/>
              </a:rPr>
              <a:t>are</a:t>
            </a:r>
            <a:r>
              <a:rPr sz="1700" spc="-81" smtClean="0">
                <a:solidFill>
                  <a:srgbClr val="FFFFFF"/>
                </a:solidFill>
                <a:cs typeface="Calibri"/>
              </a:rPr>
              <a:t> </a:t>
            </a:r>
            <a:r>
              <a:rPr sz="1700" spc="-6" dirty="0">
                <a:solidFill>
                  <a:srgbClr val="FFFFFF"/>
                </a:solidFill>
                <a:cs typeface="Calibri"/>
              </a:rPr>
              <a:t>closed.</a:t>
            </a:r>
            <a:endParaRPr sz="1700" dirty="0">
              <a:cs typeface="Calibri"/>
            </a:endParaRPr>
          </a:p>
        </p:txBody>
      </p:sp>
      <p:sp>
        <p:nvSpPr>
          <p:cNvPr id="20" name="object 11"/>
          <p:cNvSpPr/>
          <p:nvPr/>
        </p:nvSpPr>
        <p:spPr>
          <a:xfrm>
            <a:off x="5103812" y="2133600"/>
            <a:ext cx="3518506" cy="4486656"/>
          </a:xfrm>
          <a:prstGeom prst="rect">
            <a:avLst/>
          </a:prstGeom>
          <a:blipFill>
            <a:blip r:embed="rId3" cstate="print"/>
            <a:stretch>
              <a:fillRect/>
            </a:stretch>
          </a:blipFill>
        </p:spPr>
        <p:txBody>
          <a:bodyPr wrap="square" lIns="0" tIns="0" rIns="0" bIns="0" rtlCol="0"/>
          <a:lstStyle/>
          <a:p>
            <a:endParaRPr dirty="0"/>
          </a:p>
        </p:txBody>
      </p:sp>
      <p:sp>
        <p:nvSpPr>
          <p:cNvPr id="21" name="object 12"/>
          <p:cNvSpPr/>
          <p:nvPr/>
        </p:nvSpPr>
        <p:spPr>
          <a:xfrm>
            <a:off x="812588" y="1871474"/>
            <a:ext cx="3063458" cy="4619244"/>
          </a:xfrm>
          <a:prstGeom prst="rect">
            <a:avLst/>
          </a:prstGeom>
          <a:blipFill>
            <a:blip r:embed="rId4" cstate="print"/>
            <a:stretch>
              <a:fillRect/>
            </a:stretch>
          </a:blipFill>
        </p:spPr>
        <p:txBody>
          <a:bodyPr wrap="square" lIns="0" tIns="0" rIns="0" bIns="0" rtlCol="0"/>
          <a:lstStyle/>
          <a:p>
            <a:endParaRPr dirty="0"/>
          </a:p>
        </p:txBody>
      </p:sp>
      <p:sp>
        <p:nvSpPr>
          <p:cNvPr id="22" name="object 13"/>
          <p:cNvSpPr/>
          <p:nvPr/>
        </p:nvSpPr>
        <p:spPr>
          <a:xfrm>
            <a:off x="9267571" y="2237232"/>
            <a:ext cx="2868437" cy="4392168"/>
          </a:xfrm>
          <a:prstGeom prst="rect">
            <a:avLst/>
          </a:prstGeom>
          <a:blipFill>
            <a:blip r:embed="rId5" cstate="print"/>
            <a:stretch>
              <a:fillRect/>
            </a:stretch>
          </a:blipFill>
        </p:spPr>
        <p:txBody>
          <a:bodyPr wrap="square" lIns="0" tIns="0" rIns="0" bIns="0" rtlCol="0"/>
          <a:lstStyle/>
          <a:p>
            <a:endParaRPr dirty="0"/>
          </a:p>
        </p:txBody>
      </p:sp>
      <p:sp>
        <p:nvSpPr>
          <p:cNvPr id="9" name="Title 1"/>
          <p:cNvSpPr>
            <a:spLocks noGrp="1"/>
          </p:cNvSpPr>
          <p:nvPr>
            <p:ph type="title"/>
          </p:nvPr>
        </p:nvSpPr>
        <p:spPr>
          <a:xfrm>
            <a:off x="349530" y="921641"/>
            <a:ext cx="9542520" cy="369812"/>
          </a:xfrm>
        </p:spPr>
        <p:txBody>
          <a:bodyPr/>
          <a:lstStyle/>
          <a:p>
            <a:r>
              <a:rPr lang="en-US" spc="-6" dirty="0" smtClean="0">
                <a:latin typeface="+mj-lt"/>
              </a:rPr>
              <a:t>PROJECT A - </a:t>
            </a:r>
            <a:r>
              <a:rPr lang="en-US" spc="-12" dirty="0" smtClean="0">
                <a:latin typeface="+mj-lt"/>
              </a:rPr>
              <a:t>P</a:t>
            </a:r>
            <a:r>
              <a:rPr lang="en-US" spc="-12" dirty="0" smtClean="0">
                <a:latin typeface="+mj-lt"/>
                <a:cs typeface="Calibri"/>
              </a:rPr>
              <a:t>EER REVIEW</a:t>
            </a:r>
            <a:endParaRPr lang="en-US" dirty="0">
              <a:latin typeface="+mj-lt"/>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2" dirty="0" smtClean="0">
                <a:latin typeface="+mj-lt"/>
              </a:rPr>
              <a:t>SIMPLE PRACTICAL </a:t>
            </a:r>
            <a:r>
              <a:rPr lang="en-US" spc="-12" dirty="0" smtClean="0">
                <a:latin typeface="+mj-lt"/>
                <a:cs typeface="Calibri"/>
              </a:rPr>
              <a:t>WAY </a:t>
            </a:r>
            <a:r>
              <a:rPr lang="en-US" spc="-6" dirty="0" smtClean="0">
                <a:latin typeface="+mj-lt"/>
              </a:rPr>
              <a:t>FOR </a:t>
            </a:r>
            <a:r>
              <a:rPr lang="en-US" spc="-6" dirty="0" smtClean="0">
                <a:latin typeface="+mj-lt"/>
                <a:cs typeface="Calibri"/>
              </a:rPr>
              <a:t>TESTING </a:t>
            </a:r>
            <a:r>
              <a:rPr lang="en-US" spc="-6" dirty="0" smtClean="0">
                <a:latin typeface="+mj-lt"/>
              </a:rPr>
              <a:t>AND</a:t>
            </a:r>
            <a:r>
              <a:rPr lang="en-US" spc="218" dirty="0" smtClean="0">
                <a:latin typeface="+mj-lt"/>
              </a:rPr>
              <a:t> </a:t>
            </a:r>
            <a:r>
              <a:rPr lang="en-US" spc="-12" dirty="0" smtClean="0">
                <a:latin typeface="+mj-lt"/>
                <a:cs typeface="Calibri"/>
              </a:rPr>
              <a:t>DEBUGGING</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
        <p:nvSpPr>
          <p:cNvPr id="10" name="object 8"/>
          <p:cNvSpPr/>
          <p:nvPr/>
        </p:nvSpPr>
        <p:spPr>
          <a:xfrm>
            <a:off x="1757056" y="1800862"/>
            <a:ext cx="1652316" cy="494030"/>
          </a:xfrm>
          <a:custGeom>
            <a:avLst/>
            <a:gdLst/>
            <a:ahLst/>
            <a:cxnLst/>
            <a:rect l="l" t="t" r="r" b="b"/>
            <a:pathLst>
              <a:path w="1199514" h="494030">
                <a:moveTo>
                  <a:pt x="1117092" y="0"/>
                </a:moveTo>
                <a:lnTo>
                  <a:pt x="82296" y="0"/>
                </a:lnTo>
                <a:lnTo>
                  <a:pt x="50261" y="6465"/>
                </a:lnTo>
                <a:lnTo>
                  <a:pt x="24103" y="24098"/>
                </a:lnTo>
                <a:lnTo>
                  <a:pt x="6466" y="50256"/>
                </a:lnTo>
                <a:lnTo>
                  <a:pt x="0" y="82296"/>
                </a:lnTo>
                <a:lnTo>
                  <a:pt x="0" y="411479"/>
                </a:lnTo>
                <a:lnTo>
                  <a:pt x="6466" y="443519"/>
                </a:lnTo>
                <a:lnTo>
                  <a:pt x="24103" y="469677"/>
                </a:lnTo>
                <a:lnTo>
                  <a:pt x="50261" y="487310"/>
                </a:lnTo>
                <a:lnTo>
                  <a:pt x="82296" y="493775"/>
                </a:lnTo>
                <a:lnTo>
                  <a:pt x="1117092" y="493775"/>
                </a:lnTo>
                <a:lnTo>
                  <a:pt x="1149131" y="487310"/>
                </a:lnTo>
                <a:lnTo>
                  <a:pt x="1175289" y="469677"/>
                </a:lnTo>
                <a:lnTo>
                  <a:pt x="1192922" y="443519"/>
                </a:lnTo>
                <a:lnTo>
                  <a:pt x="1199388" y="411479"/>
                </a:lnTo>
                <a:lnTo>
                  <a:pt x="1199388" y="82296"/>
                </a:lnTo>
                <a:lnTo>
                  <a:pt x="1192922" y="50256"/>
                </a:lnTo>
                <a:lnTo>
                  <a:pt x="1175289" y="24098"/>
                </a:lnTo>
                <a:lnTo>
                  <a:pt x="1149131" y="6465"/>
                </a:lnTo>
                <a:lnTo>
                  <a:pt x="1117092" y="0"/>
                </a:lnTo>
                <a:close/>
              </a:path>
            </a:pathLst>
          </a:custGeom>
          <a:solidFill>
            <a:srgbClr val="0089BE"/>
          </a:solidFill>
        </p:spPr>
        <p:txBody>
          <a:bodyPr wrap="square" lIns="0" tIns="0" rIns="0" bIns="0" rtlCol="0"/>
          <a:lstStyle/>
          <a:p>
            <a:endParaRPr dirty="0"/>
          </a:p>
        </p:txBody>
      </p:sp>
      <p:sp>
        <p:nvSpPr>
          <p:cNvPr id="11" name="object 9"/>
          <p:cNvSpPr txBox="1"/>
          <p:nvPr/>
        </p:nvSpPr>
        <p:spPr>
          <a:xfrm>
            <a:off x="2242235" y="1882267"/>
            <a:ext cx="647281" cy="338554"/>
          </a:xfrm>
          <a:prstGeom prst="rect">
            <a:avLst/>
          </a:prstGeom>
        </p:spPr>
        <p:txBody>
          <a:bodyPr vert="horz" wrap="square" lIns="0" tIns="0" rIns="0" bIns="0" rtlCol="0">
            <a:spAutoFit/>
          </a:bodyPr>
          <a:lstStyle/>
          <a:p>
            <a:pPr marL="15842"/>
            <a:r>
              <a:rPr spc="-6" dirty="0">
                <a:solidFill>
                  <a:srgbClr val="FFFFFF"/>
                </a:solidFill>
                <a:cs typeface="Calibri"/>
              </a:rPr>
              <a:t>S</a:t>
            </a:r>
            <a:r>
              <a:rPr spc="-37" dirty="0">
                <a:solidFill>
                  <a:srgbClr val="FFFFFF"/>
                </a:solidFill>
                <a:cs typeface="Calibri"/>
              </a:rPr>
              <a:t>t</a:t>
            </a:r>
            <a:r>
              <a:rPr dirty="0">
                <a:solidFill>
                  <a:srgbClr val="FFFFFF"/>
                </a:solidFill>
                <a:cs typeface="Calibri"/>
              </a:rPr>
              <a:t>art</a:t>
            </a:r>
            <a:endParaRPr dirty="0">
              <a:cs typeface="Calibri"/>
            </a:endParaRPr>
          </a:p>
        </p:txBody>
      </p:sp>
      <p:grpSp>
        <p:nvGrpSpPr>
          <p:cNvPr id="58" name="Group 57"/>
          <p:cNvGrpSpPr/>
          <p:nvPr/>
        </p:nvGrpSpPr>
        <p:grpSpPr>
          <a:xfrm>
            <a:off x="7999412" y="5562600"/>
            <a:ext cx="2895600" cy="495300"/>
            <a:chOff x="7999412" y="5562600"/>
            <a:chExt cx="2895600" cy="495300"/>
          </a:xfrm>
        </p:grpSpPr>
        <p:sp>
          <p:nvSpPr>
            <p:cNvPr id="19" name="object 17"/>
            <p:cNvSpPr/>
            <p:nvPr/>
          </p:nvSpPr>
          <p:spPr>
            <a:xfrm>
              <a:off x="9242696" y="5562600"/>
              <a:ext cx="1652316" cy="495300"/>
            </a:xfrm>
            <a:custGeom>
              <a:avLst/>
              <a:gdLst/>
              <a:ahLst/>
              <a:cxnLst/>
              <a:rect l="l" t="t" r="r" b="b"/>
              <a:pathLst>
                <a:path w="1199515" h="495300">
                  <a:moveTo>
                    <a:pt x="1116837" y="0"/>
                  </a:moveTo>
                  <a:lnTo>
                    <a:pt x="82550" y="0"/>
                  </a:lnTo>
                  <a:lnTo>
                    <a:pt x="50417" y="6486"/>
                  </a:lnTo>
                  <a:lnTo>
                    <a:pt x="24177" y="24177"/>
                  </a:lnTo>
                  <a:lnTo>
                    <a:pt x="6486" y="50417"/>
                  </a:lnTo>
                  <a:lnTo>
                    <a:pt x="0" y="82550"/>
                  </a:lnTo>
                  <a:lnTo>
                    <a:pt x="0" y="412750"/>
                  </a:lnTo>
                  <a:lnTo>
                    <a:pt x="6486" y="444882"/>
                  </a:lnTo>
                  <a:lnTo>
                    <a:pt x="24177" y="471122"/>
                  </a:lnTo>
                  <a:lnTo>
                    <a:pt x="50417" y="488813"/>
                  </a:lnTo>
                  <a:lnTo>
                    <a:pt x="82550" y="495300"/>
                  </a:lnTo>
                  <a:lnTo>
                    <a:pt x="1116837" y="495300"/>
                  </a:lnTo>
                  <a:lnTo>
                    <a:pt x="1148970" y="488813"/>
                  </a:lnTo>
                  <a:lnTo>
                    <a:pt x="1175210" y="471122"/>
                  </a:lnTo>
                  <a:lnTo>
                    <a:pt x="1192901" y="444882"/>
                  </a:lnTo>
                  <a:lnTo>
                    <a:pt x="1199387" y="412750"/>
                  </a:lnTo>
                  <a:lnTo>
                    <a:pt x="1199387" y="82550"/>
                  </a:lnTo>
                  <a:lnTo>
                    <a:pt x="1192901" y="50417"/>
                  </a:lnTo>
                  <a:lnTo>
                    <a:pt x="1175210" y="24177"/>
                  </a:lnTo>
                  <a:lnTo>
                    <a:pt x="1148970" y="6486"/>
                  </a:lnTo>
                  <a:lnTo>
                    <a:pt x="1116837" y="0"/>
                  </a:lnTo>
                  <a:close/>
                </a:path>
              </a:pathLst>
            </a:custGeom>
            <a:solidFill>
              <a:srgbClr val="0089BE"/>
            </a:solidFill>
          </p:spPr>
          <p:txBody>
            <a:bodyPr wrap="square" lIns="0" tIns="0" rIns="0" bIns="0" rtlCol="0"/>
            <a:lstStyle/>
            <a:p>
              <a:endParaRPr dirty="0"/>
            </a:p>
          </p:txBody>
        </p:sp>
        <p:sp>
          <p:nvSpPr>
            <p:cNvPr id="20" name="object 18"/>
            <p:cNvSpPr txBox="1"/>
            <p:nvPr/>
          </p:nvSpPr>
          <p:spPr>
            <a:xfrm>
              <a:off x="9790855" y="5645532"/>
              <a:ext cx="519574" cy="338554"/>
            </a:xfrm>
            <a:prstGeom prst="rect">
              <a:avLst/>
            </a:prstGeom>
          </p:spPr>
          <p:txBody>
            <a:bodyPr vert="horz" wrap="square" lIns="0" tIns="0" rIns="0" bIns="0" rtlCol="0">
              <a:spAutoFit/>
            </a:bodyPr>
            <a:lstStyle/>
            <a:p>
              <a:pPr marL="15842"/>
              <a:r>
                <a:rPr spc="-6" dirty="0">
                  <a:solidFill>
                    <a:srgbClr val="FFFFFF"/>
                  </a:solidFill>
                  <a:cs typeface="Calibri"/>
                </a:rPr>
                <a:t>End</a:t>
              </a:r>
              <a:endParaRPr dirty="0">
                <a:cs typeface="Calibri"/>
              </a:endParaRPr>
            </a:p>
          </p:txBody>
        </p:sp>
        <p:sp>
          <p:nvSpPr>
            <p:cNvPr id="21" name="object 19"/>
            <p:cNvSpPr/>
            <p:nvPr/>
          </p:nvSpPr>
          <p:spPr>
            <a:xfrm>
              <a:off x="7999412" y="5748147"/>
              <a:ext cx="1220212" cy="123825"/>
            </a:xfrm>
            <a:custGeom>
              <a:avLst/>
              <a:gdLst/>
              <a:ahLst/>
              <a:cxnLst/>
              <a:rect l="l" t="t" r="r" b="b"/>
              <a:pathLst>
                <a:path w="885825" h="123825">
                  <a:moveTo>
                    <a:pt x="762508" y="0"/>
                  </a:moveTo>
                  <a:lnTo>
                    <a:pt x="762338" y="41077"/>
                  </a:lnTo>
                  <a:lnTo>
                    <a:pt x="782955" y="41148"/>
                  </a:lnTo>
                  <a:lnTo>
                    <a:pt x="782701" y="82296"/>
                  </a:lnTo>
                  <a:lnTo>
                    <a:pt x="762169" y="82296"/>
                  </a:lnTo>
                  <a:lnTo>
                    <a:pt x="762000" y="123443"/>
                  </a:lnTo>
                  <a:lnTo>
                    <a:pt x="844977" y="82296"/>
                  </a:lnTo>
                  <a:lnTo>
                    <a:pt x="782701" y="82296"/>
                  </a:lnTo>
                  <a:lnTo>
                    <a:pt x="845118" y="82226"/>
                  </a:lnTo>
                  <a:lnTo>
                    <a:pt x="885698" y="62102"/>
                  </a:lnTo>
                  <a:lnTo>
                    <a:pt x="762508" y="0"/>
                  </a:lnTo>
                  <a:close/>
                </a:path>
                <a:path w="885825" h="123825">
                  <a:moveTo>
                    <a:pt x="762338" y="41077"/>
                  </a:moveTo>
                  <a:lnTo>
                    <a:pt x="762169" y="82226"/>
                  </a:lnTo>
                  <a:lnTo>
                    <a:pt x="782701" y="82296"/>
                  </a:lnTo>
                  <a:lnTo>
                    <a:pt x="782955" y="41148"/>
                  </a:lnTo>
                  <a:lnTo>
                    <a:pt x="762338" y="41077"/>
                  </a:lnTo>
                  <a:close/>
                </a:path>
                <a:path w="885825" h="123825">
                  <a:moveTo>
                    <a:pt x="254" y="38481"/>
                  </a:moveTo>
                  <a:lnTo>
                    <a:pt x="0" y="79628"/>
                  </a:lnTo>
                  <a:lnTo>
                    <a:pt x="762169" y="82226"/>
                  </a:lnTo>
                  <a:lnTo>
                    <a:pt x="762338" y="41077"/>
                  </a:lnTo>
                  <a:lnTo>
                    <a:pt x="254" y="38481"/>
                  </a:lnTo>
                  <a:close/>
                </a:path>
              </a:pathLst>
            </a:custGeom>
            <a:solidFill>
              <a:srgbClr val="AEABAB"/>
            </a:solidFill>
            <a:ln>
              <a:solidFill>
                <a:schemeClr val="bg1">
                  <a:lumMod val="50000"/>
                </a:schemeClr>
              </a:solidFill>
            </a:ln>
          </p:spPr>
          <p:txBody>
            <a:bodyPr wrap="square" lIns="0" tIns="0" rIns="0" bIns="0" rtlCol="0"/>
            <a:lstStyle/>
            <a:p>
              <a:endParaRPr dirty="0"/>
            </a:p>
          </p:txBody>
        </p:sp>
      </p:grpSp>
      <p:grpSp>
        <p:nvGrpSpPr>
          <p:cNvPr id="53" name="Group 52"/>
          <p:cNvGrpSpPr/>
          <p:nvPr/>
        </p:nvGrpSpPr>
        <p:grpSpPr>
          <a:xfrm>
            <a:off x="3432158" y="1752600"/>
            <a:ext cx="4596282" cy="676454"/>
            <a:chOff x="3432158" y="1752600"/>
            <a:chExt cx="4596282" cy="676454"/>
          </a:xfrm>
        </p:grpSpPr>
        <p:sp>
          <p:nvSpPr>
            <p:cNvPr id="12" name="object 10"/>
            <p:cNvSpPr/>
            <p:nvPr/>
          </p:nvSpPr>
          <p:spPr>
            <a:xfrm>
              <a:off x="3432158" y="1986790"/>
              <a:ext cx="1033026" cy="123825"/>
            </a:xfrm>
            <a:custGeom>
              <a:avLst/>
              <a:gdLst/>
              <a:ahLst/>
              <a:cxnLst/>
              <a:rect l="l" t="t" r="r" b="b"/>
              <a:pathLst>
                <a:path w="749935" h="123825">
                  <a:moveTo>
                    <a:pt x="626109" y="0"/>
                  </a:moveTo>
                  <a:lnTo>
                    <a:pt x="626109" y="123444"/>
                  </a:lnTo>
                  <a:lnTo>
                    <a:pt x="708405" y="82296"/>
                  </a:lnTo>
                  <a:lnTo>
                    <a:pt x="646683" y="82296"/>
                  </a:lnTo>
                  <a:lnTo>
                    <a:pt x="646683" y="41148"/>
                  </a:lnTo>
                  <a:lnTo>
                    <a:pt x="708405" y="41148"/>
                  </a:lnTo>
                  <a:lnTo>
                    <a:pt x="626109" y="0"/>
                  </a:lnTo>
                  <a:close/>
                </a:path>
                <a:path w="749935" h="123825">
                  <a:moveTo>
                    <a:pt x="626109" y="41148"/>
                  </a:moveTo>
                  <a:lnTo>
                    <a:pt x="0" y="41148"/>
                  </a:lnTo>
                  <a:lnTo>
                    <a:pt x="0" y="82296"/>
                  </a:lnTo>
                  <a:lnTo>
                    <a:pt x="626109" y="82296"/>
                  </a:lnTo>
                  <a:lnTo>
                    <a:pt x="626109" y="41148"/>
                  </a:lnTo>
                  <a:close/>
                </a:path>
                <a:path w="749935" h="123825">
                  <a:moveTo>
                    <a:pt x="708405" y="41148"/>
                  </a:moveTo>
                  <a:lnTo>
                    <a:pt x="646683" y="41148"/>
                  </a:lnTo>
                  <a:lnTo>
                    <a:pt x="646683" y="82296"/>
                  </a:lnTo>
                  <a:lnTo>
                    <a:pt x="708405" y="82296"/>
                  </a:lnTo>
                  <a:lnTo>
                    <a:pt x="749553" y="61722"/>
                  </a:lnTo>
                  <a:lnTo>
                    <a:pt x="708405" y="41148"/>
                  </a:lnTo>
                  <a:close/>
                </a:path>
              </a:pathLst>
            </a:custGeom>
            <a:solidFill>
              <a:srgbClr val="AEABAB"/>
            </a:solidFill>
            <a:ln>
              <a:solidFill>
                <a:schemeClr val="bg1">
                  <a:lumMod val="50000"/>
                </a:schemeClr>
              </a:solidFill>
            </a:ln>
          </p:spPr>
          <p:txBody>
            <a:bodyPr wrap="square" lIns="0" tIns="0" rIns="0" bIns="0" rtlCol="0"/>
            <a:lstStyle/>
            <a:p>
              <a:endParaRPr dirty="0"/>
            </a:p>
          </p:txBody>
        </p:sp>
        <p:grpSp>
          <p:nvGrpSpPr>
            <p:cNvPr id="27" name="Group 26"/>
            <p:cNvGrpSpPr/>
            <p:nvPr/>
          </p:nvGrpSpPr>
          <p:grpSpPr>
            <a:xfrm>
              <a:off x="4450537" y="1752600"/>
              <a:ext cx="3577903" cy="676454"/>
              <a:chOff x="77948" y="3576"/>
              <a:chExt cx="3577903" cy="676454"/>
            </a:xfrm>
          </p:grpSpPr>
          <p:sp>
            <p:nvSpPr>
              <p:cNvPr id="49" name="Rectangle 48"/>
              <p:cNvSpPr/>
              <p:nvPr/>
            </p:nvSpPr>
            <p:spPr>
              <a:xfrm>
                <a:off x="77948" y="3576"/>
                <a:ext cx="3577903" cy="676454"/>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50" name="Rectangle 49"/>
              <p:cNvSpPr/>
              <p:nvPr/>
            </p:nvSpPr>
            <p:spPr>
              <a:xfrm>
                <a:off x="77948" y="3576"/>
                <a:ext cx="3577903" cy="6764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spc="-6" dirty="0" smtClean="0">
                    <a:cs typeface="Calibri"/>
                  </a:rPr>
                  <a:t>Design </a:t>
                </a:r>
                <a:r>
                  <a:rPr lang="en-US" sz="2000" kern="1200" dirty="0" smtClean="0">
                    <a:cs typeface="Calibri"/>
                  </a:rPr>
                  <a:t>a </a:t>
                </a:r>
                <a:r>
                  <a:rPr lang="en-US" sz="2000" kern="1200" spc="-6" dirty="0" smtClean="0">
                    <a:cs typeface="Calibri"/>
                  </a:rPr>
                  <a:t>set of </a:t>
                </a:r>
                <a:r>
                  <a:rPr lang="en-US" sz="2000" kern="1200" spc="-19" dirty="0" smtClean="0">
                    <a:cs typeface="Calibri"/>
                  </a:rPr>
                  <a:t>test</a:t>
                </a:r>
                <a:r>
                  <a:rPr lang="en-US" sz="2000" kern="1200" spc="-50" dirty="0" smtClean="0">
                    <a:cs typeface="Calibri"/>
                  </a:rPr>
                  <a:t> </a:t>
                </a:r>
                <a:r>
                  <a:rPr lang="en-US" sz="2000" kern="1200" dirty="0" smtClean="0">
                    <a:cs typeface="Calibri"/>
                  </a:rPr>
                  <a:t>cases</a:t>
                </a:r>
                <a:endParaRPr lang="en-US" sz="2000" kern="1200" dirty="0"/>
              </a:p>
            </p:txBody>
          </p:sp>
        </p:grpSp>
      </p:grpSp>
      <p:grpSp>
        <p:nvGrpSpPr>
          <p:cNvPr id="54" name="Group 53"/>
          <p:cNvGrpSpPr/>
          <p:nvPr/>
        </p:nvGrpSpPr>
        <p:grpSpPr>
          <a:xfrm>
            <a:off x="4450537" y="2427254"/>
            <a:ext cx="3577903" cy="937562"/>
            <a:chOff x="4450537" y="2427254"/>
            <a:chExt cx="3577903" cy="937562"/>
          </a:xfrm>
        </p:grpSpPr>
        <p:grpSp>
          <p:nvGrpSpPr>
            <p:cNvPr id="26" name="Group 25"/>
            <p:cNvGrpSpPr/>
            <p:nvPr/>
          </p:nvGrpSpPr>
          <p:grpSpPr>
            <a:xfrm>
              <a:off x="6193769" y="2427254"/>
              <a:ext cx="91440" cy="228707"/>
              <a:chOff x="1821180" y="678230"/>
              <a:chExt cx="91440" cy="228707"/>
            </a:xfrm>
          </p:grpSpPr>
          <p:sp>
            <p:nvSpPr>
              <p:cNvPr id="51" name="Straight Connector 3"/>
              <p:cNvSpPr/>
              <p:nvPr/>
            </p:nvSpPr>
            <p:spPr>
              <a:xfrm>
                <a:off x="1821180" y="678230"/>
                <a:ext cx="91440" cy="228707"/>
              </a:xfrm>
              <a:custGeom>
                <a:avLst/>
                <a:gdLst/>
                <a:ahLst/>
                <a:cxnLst/>
                <a:rect l="0" t="0" r="0" b="0"/>
                <a:pathLst>
                  <a:path>
                    <a:moveTo>
                      <a:pt x="45720" y="0"/>
                    </a:moveTo>
                    <a:lnTo>
                      <a:pt x="45720" y="228707"/>
                    </a:lnTo>
                  </a:path>
                </a:pathLst>
              </a:custGeom>
              <a:noFill/>
              <a:ln w="28575">
                <a:solidFill>
                  <a:schemeClr val="bg1">
                    <a:lumMod val="50000"/>
                  </a:schemeClr>
                </a:solidFill>
                <a:tailEnd type="arrow"/>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52" name="Straight Connector 4"/>
              <p:cNvSpPr/>
              <p:nvPr/>
            </p:nvSpPr>
            <p:spPr>
              <a:xfrm>
                <a:off x="1860417" y="791286"/>
                <a:ext cx="12965" cy="2595"/>
              </a:xfrm>
              <a:prstGeom prst="rect">
                <a:avLst/>
              </a:prstGeom>
              <a:ln w="28575">
                <a:solidFill>
                  <a:schemeClr val="bg1">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p:txBody>
          </p:sp>
        </p:grpSp>
        <p:grpSp>
          <p:nvGrpSpPr>
            <p:cNvPr id="29" name="Group 28"/>
            <p:cNvGrpSpPr/>
            <p:nvPr/>
          </p:nvGrpSpPr>
          <p:grpSpPr>
            <a:xfrm>
              <a:off x="4450537" y="2688362"/>
              <a:ext cx="3577903" cy="676454"/>
              <a:chOff x="77948" y="939338"/>
              <a:chExt cx="3577903" cy="676454"/>
            </a:xfrm>
          </p:grpSpPr>
          <p:sp>
            <p:nvSpPr>
              <p:cNvPr id="45" name="Rectangle 44"/>
              <p:cNvSpPr/>
              <p:nvPr/>
            </p:nvSpPr>
            <p:spPr>
              <a:xfrm>
                <a:off x="77948" y="939338"/>
                <a:ext cx="3577903" cy="676454"/>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6" name="Rectangle 45"/>
              <p:cNvSpPr/>
              <p:nvPr/>
            </p:nvSpPr>
            <p:spPr>
              <a:xfrm>
                <a:off x="77948" y="939338"/>
                <a:ext cx="3577903" cy="6764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spc="-6" dirty="0" smtClean="0">
                    <a:cs typeface="Calibri"/>
                  </a:rPr>
                  <a:t>Check </a:t>
                </a:r>
                <a:r>
                  <a:rPr lang="en-US" sz="2000" kern="1200" dirty="0" smtClean="0">
                    <a:cs typeface="Calibri"/>
                  </a:rPr>
                  <a:t>the </a:t>
                </a:r>
                <a:r>
                  <a:rPr lang="en-US" sz="2000" kern="1200" spc="-19" dirty="0" smtClean="0">
                    <a:cs typeface="Calibri"/>
                  </a:rPr>
                  <a:t>test</a:t>
                </a:r>
                <a:r>
                  <a:rPr lang="en-US" sz="2000" kern="1200" spc="-56" dirty="0" smtClean="0">
                    <a:cs typeface="Calibri"/>
                  </a:rPr>
                  <a:t> </a:t>
                </a:r>
                <a:r>
                  <a:rPr lang="en-US" sz="2000" kern="1200" spc="-6" dirty="0" smtClean="0">
                    <a:cs typeface="Calibri"/>
                  </a:rPr>
                  <a:t>cases</a:t>
                </a:r>
                <a:endParaRPr lang="en-US" sz="2000" kern="1200" dirty="0">
                  <a:cs typeface="Calibri"/>
                </a:endParaRPr>
              </a:p>
            </p:txBody>
          </p:sp>
        </p:grpSp>
      </p:grpSp>
      <p:grpSp>
        <p:nvGrpSpPr>
          <p:cNvPr id="55" name="Group 54"/>
          <p:cNvGrpSpPr/>
          <p:nvPr/>
        </p:nvGrpSpPr>
        <p:grpSpPr>
          <a:xfrm>
            <a:off x="4450537" y="3363017"/>
            <a:ext cx="3577903" cy="937561"/>
            <a:chOff x="4450537" y="3363017"/>
            <a:chExt cx="3577903" cy="937561"/>
          </a:xfrm>
        </p:grpSpPr>
        <p:grpSp>
          <p:nvGrpSpPr>
            <p:cNvPr id="28" name="Group 27"/>
            <p:cNvGrpSpPr/>
            <p:nvPr/>
          </p:nvGrpSpPr>
          <p:grpSpPr>
            <a:xfrm>
              <a:off x="6193769" y="3363017"/>
              <a:ext cx="91440" cy="228707"/>
              <a:chOff x="1821180" y="1613993"/>
              <a:chExt cx="91440" cy="228707"/>
            </a:xfrm>
          </p:grpSpPr>
          <p:sp>
            <p:nvSpPr>
              <p:cNvPr id="47" name="Straight Connector 7"/>
              <p:cNvSpPr/>
              <p:nvPr/>
            </p:nvSpPr>
            <p:spPr>
              <a:xfrm>
                <a:off x="1821180" y="1613993"/>
                <a:ext cx="91440" cy="228707"/>
              </a:xfrm>
              <a:custGeom>
                <a:avLst/>
                <a:gdLst/>
                <a:ahLst/>
                <a:cxnLst/>
                <a:rect l="0" t="0" r="0" b="0"/>
                <a:pathLst>
                  <a:path>
                    <a:moveTo>
                      <a:pt x="45720" y="0"/>
                    </a:moveTo>
                    <a:lnTo>
                      <a:pt x="45720" y="228707"/>
                    </a:lnTo>
                  </a:path>
                </a:pathLst>
              </a:custGeom>
              <a:noFill/>
              <a:ln w="28575">
                <a:solidFill>
                  <a:schemeClr val="bg1">
                    <a:lumMod val="50000"/>
                  </a:schemeClr>
                </a:solidFill>
                <a:tailEnd type="arrow"/>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48" name="Straight Connector 8"/>
              <p:cNvSpPr/>
              <p:nvPr/>
            </p:nvSpPr>
            <p:spPr>
              <a:xfrm>
                <a:off x="1860417" y="1727049"/>
                <a:ext cx="12965" cy="2595"/>
              </a:xfrm>
              <a:prstGeom prst="rect">
                <a:avLst/>
              </a:prstGeom>
              <a:ln w="28575">
                <a:solidFill>
                  <a:schemeClr val="bg1">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p:txBody>
          </p:sp>
        </p:grpSp>
        <p:grpSp>
          <p:nvGrpSpPr>
            <p:cNvPr id="31" name="Group 30"/>
            <p:cNvGrpSpPr/>
            <p:nvPr/>
          </p:nvGrpSpPr>
          <p:grpSpPr>
            <a:xfrm>
              <a:off x="4450537" y="3624124"/>
              <a:ext cx="3577903" cy="676454"/>
              <a:chOff x="77948" y="1875100"/>
              <a:chExt cx="3577903" cy="676454"/>
            </a:xfrm>
          </p:grpSpPr>
          <p:sp>
            <p:nvSpPr>
              <p:cNvPr id="41" name="Rectangle 40"/>
              <p:cNvSpPr/>
              <p:nvPr/>
            </p:nvSpPr>
            <p:spPr>
              <a:xfrm>
                <a:off x="77948" y="1875100"/>
                <a:ext cx="3577903" cy="676454"/>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2" name="Rectangle 41"/>
              <p:cNvSpPr/>
              <p:nvPr/>
            </p:nvSpPr>
            <p:spPr>
              <a:xfrm>
                <a:off x="77948" y="1875100"/>
                <a:ext cx="3577903" cy="6764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spc="-6" dirty="0" smtClean="0">
                    <a:cs typeface="Calibri"/>
                  </a:rPr>
                  <a:t>Do </a:t>
                </a:r>
                <a:r>
                  <a:rPr lang="en-US" sz="2000" kern="1200" spc="-19" dirty="0" smtClean="0">
                    <a:cs typeface="Calibri"/>
                  </a:rPr>
                  <a:t>static </a:t>
                </a:r>
                <a:r>
                  <a:rPr lang="en-US" sz="2000" kern="1200" spc="-12" dirty="0" smtClean="0">
                    <a:cs typeface="Calibri"/>
                  </a:rPr>
                  <a:t>testing </a:t>
                </a:r>
                <a:r>
                  <a:rPr lang="en-US" sz="2000" kern="1200" spc="-6" dirty="0" smtClean="0">
                    <a:cs typeface="Calibri"/>
                  </a:rPr>
                  <a:t>based on </a:t>
                </a:r>
                <a:r>
                  <a:rPr lang="en-US" sz="2000" kern="1200" spc="-19" dirty="0" smtClean="0">
                    <a:cs typeface="Calibri"/>
                  </a:rPr>
                  <a:t>test</a:t>
                </a:r>
                <a:r>
                  <a:rPr lang="en-US" sz="2000" kern="1200" spc="-100" dirty="0" smtClean="0">
                    <a:cs typeface="Calibri"/>
                  </a:rPr>
                  <a:t> </a:t>
                </a:r>
                <a:r>
                  <a:rPr lang="en-US" sz="2000" kern="1200" spc="-6" dirty="0" smtClean="0">
                    <a:cs typeface="Calibri"/>
                  </a:rPr>
                  <a:t>cases</a:t>
                </a:r>
                <a:endParaRPr lang="en-US" sz="2000" kern="1200" dirty="0">
                  <a:cs typeface="Calibri"/>
                </a:endParaRPr>
              </a:p>
            </p:txBody>
          </p:sp>
        </p:grpSp>
      </p:grpSp>
      <p:grpSp>
        <p:nvGrpSpPr>
          <p:cNvPr id="56" name="Group 55"/>
          <p:cNvGrpSpPr/>
          <p:nvPr/>
        </p:nvGrpSpPr>
        <p:grpSpPr>
          <a:xfrm>
            <a:off x="4450537" y="4298779"/>
            <a:ext cx="3577903" cy="937561"/>
            <a:chOff x="4450537" y="4298779"/>
            <a:chExt cx="3577903" cy="937561"/>
          </a:xfrm>
        </p:grpSpPr>
        <p:grpSp>
          <p:nvGrpSpPr>
            <p:cNvPr id="30" name="Group 29"/>
            <p:cNvGrpSpPr/>
            <p:nvPr/>
          </p:nvGrpSpPr>
          <p:grpSpPr>
            <a:xfrm>
              <a:off x="6193769" y="4298779"/>
              <a:ext cx="91440" cy="228707"/>
              <a:chOff x="1821180" y="2549755"/>
              <a:chExt cx="91440" cy="228707"/>
            </a:xfrm>
          </p:grpSpPr>
          <p:sp>
            <p:nvSpPr>
              <p:cNvPr id="43" name="Straight Connector 11"/>
              <p:cNvSpPr/>
              <p:nvPr/>
            </p:nvSpPr>
            <p:spPr>
              <a:xfrm>
                <a:off x="1821180" y="2549755"/>
                <a:ext cx="91440" cy="228707"/>
              </a:xfrm>
              <a:custGeom>
                <a:avLst/>
                <a:gdLst/>
                <a:ahLst/>
                <a:cxnLst/>
                <a:rect l="0" t="0" r="0" b="0"/>
                <a:pathLst>
                  <a:path>
                    <a:moveTo>
                      <a:pt x="45720" y="0"/>
                    </a:moveTo>
                    <a:lnTo>
                      <a:pt x="45720" y="228707"/>
                    </a:lnTo>
                  </a:path>
                </a:pathLst>
              </a:custGeom>
              <a:noFill/>
              <a:ln w="28575">
                <a:solidFill>
                  <a:schemeClr val="bg1">
                    <a:lumMod val="50000"/>
                  </a:schemeClr>
                </a:solidFill>
                <a:tailEnd type="arrow"/>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44" name="Straight Connector 12"/>
              <p:cNvSpPr/>
              <p:nvPr/>
            </p:nvSpPr>
            <p:spPr>
              <a:xfrm>
                <a:off x="1860417" y="2662811"/>
                <a:ext cx="12965" cy="2595"/>
              </a:xfrm>
              <a:prstGeom prst="rect">
                <a:avLst/>
              </a:prstGeom>
              <a:ln w="28575">
                <a:solidFill>
                  <a:schemeClr val="bg1">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p:txBody>
          </p:sp>
        </p:grpSp>
        <p:grpSp>
          <p:nvGrpSpPr>
            <p:cNvPr id="33" name="Group 32"/>
            <p:cNvGrpSpPr/>
            <p:nvPr/>
          </p:nvGrpSpPr>
          <p:grpSpPr>
            <a:xfrm>
              <a:off x="4450537" y="4559886"/>
              <a:ext cx="3577903" cy="676454"/>
              <a:chOff x="77948" y="2810862"/>
              <a:chExt cx="3577903" cy="676454"/>
            </a:xfrm>
          </p:grpSpPr>
          <p:sp>
            <p:nvSpPr>
              <p:cNvPr id="37" name="Rectangle 36"/>
              <p:cNvSpPr/>
              <p:nvPr/>
            </p:nvSpPr>
            <p:spPr>
              <a:xfrm>
                <a:off x="77948" y="2810862"/>
                <a:ext cx="3577903" cy="676454"/>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8" name="Rectangle 37"/>
              <p:cNvSpPr/>
              <p:nvPr/>
            </p:nvSpPr>
            <p:spPr>
              <a:xfrm>
                <a:off x="77948" y="2810862"/>
                <a:ext cx="3577903" cy="6764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spc="-6" dirty="0" smtClean="0">
                    <a:cs typeface="Calibri"/>
                  </a:rPr>
                  <a:t>Do dynamic </a:t>
                </a:r>
                <a:r>
                  <a:rPr lang="en-US" sz="2000" kern="1200" spc="-12" dirty="0" smtClean="0">
                    <a:cs typeface="Calibri"/>
                  </a:rPr>
                  <a:t>testing </a:t>
                </a:r>
                <a:r>
                  <a:rPr lang="en-US" sz="2000" kern="1200" spc="-6" dirty="0" smtClean="0">
                    <a:cs typeface="Calibri"/>
                  </a:rPr>
                  <a:t>based on </a:t>
                </a:r>
                <a:r>
                  <a:rPr lang="en-US" sz="2000" kern="1200" spc="-19" dirty="0" smtClean="0">
                    <a:cs typeface="Calibri"/>
                  </a:rPr>
                  <a:t>test</a:t>
                </a:r>
                <a:r>
                  <a:rPr lang="en-US" sz="2000" kern="1200" spc="-75" dirty="0" smtClean="0">
                    <a:cs typeface="Calibri"/>
                  </a:rPr>
                  <a:t> </a:t>
                </a:r>
                <a:r>
                  <a:rPr lang="en-US" sz="2000" kern="1200" spc="-6" dirty="0" smtClean="0">
                    <a:cs typeface="Calibri"/>
                  </a:rPr>
                  <a:t>cases</a:t>
                </a:r>
                <a:endParaRPr lang="en-US" sz="2000" kern="1200" dirty="0">
                  <a:cs typeface="Calibri"/>
                </a:endParaRPr>
              </a:p>
            </p:txBody>
          </p:sp>
        </p:grpSp>
      </p:grpSp>
      <p:grpSp>
        <p:nvGrpSpPr>
          <p:cNvPr id="57" name="Group 56"/>
          <p:cNvGrpSpPr/>
          <p:nvPr/>
        </p:nvGrpSpPr>
        <p:grpSpPr>
          <a:xfrm>
            <a:off x="4450537" y="5234541"/>
            <a:ext cx="3577903" cy="937562"/>
            <a:chOff x="4450537" y="5234541"/>
            <a:chExt cx="3577903" cy="937562"/>
          </a:xfrm>
        </p:grpSpPr>
        <p:grpSp>
          <p:nvGrpSpPr>
            <p:cNvPr id="32" name="Group 31"/>
            <p:cNvGrpSpPr/>
            <p:nvPr/>
          </p:nvGrpSpPr>
          <p:grpSpPr>
            <a:xfrm>
              <a:off x="6193769" y="5234541"/>
              <a:ext cx="91440" cy="228707"/>
              <a:chOff x="1821180" y="3485517"/>
              <a:chExt cx="91440" cy="228707"/>
            </a:xfrm>
          </p:grpSpPr>
          <p:sp>
            <p:nvSpPr>
              <p:cNvPr id="39" name="Straight Connector 15"/>
              <p:cNvSpPr/>
              <p:nvPr/>
            </p:nvSpPr>
            <p:spPr>
              <a:xfrm>
                <a:off x="1821180" y="3485517"/>
                <a:ext cx="91440" cy="228707"/>
              </a:xfrm>
              <a:custGeom>
                <a:avLst/>
                <a:gdLst/>
                <a:ahLst/>
                <a:cxnLst/>
                <a:rect l="0" t="0" r="0" b="0"/>
                <a:pathLst>
                  <a:path>
                    <a:moveTo>
                      <a:pt x="45720" y="0"/>
                    </a:moveTo>
                    <a:lnTo>
                      <a:pt x="45720" y="228707"/>
                    </a:lnTo>
                  </a:path>
                </a:pathLst>
              </a:custGeom>
              <a:noFill/>
              <a:ln w="28575">
                <a:solidFill>
                  <a:schemeClr val="bg1">
                    <a:lumMod val="50000"/>
                  </a:schemeClr>
                </a:solidFill>
                <a:tailEnd type="arrow"/>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40" name="Straight Connector 16"/>
              <p:cNvSpPr/>
              <p:nvPr/>
            </p:nvSpPr>
            <p:spPr>
              <a:xfrm>
                <a:off x="1860417" y="3598573"/>
                <a:ext cx="12965" cy="2595"/>
              </a:xfrm>
              <a:prstGeom prst="rect">
                <a:avLst/>
              </a:prstGeom>
              <a:ln w="28575">
                <a:solidFill>
                  <a:schemeClr val="bg1">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p:txBody>
          </p:sp>
        </p:grpSp>
        <p:grpSp>
          <p:nvGrpSpPr>
            <p:cNvPr id="34" name="Group 33"/>
            <p:cNvGrpSpPr/>
            <p:nvPr/>
          </p:nvGrpSpPr>
          <p:grpSpPr>
            <a:xfrm>
              <a:off x="4450537" y="5495649"/>
              <a:ext cx="3577903" cy="676454"/>
              <a:chOff x="77948" y="3746625"/>
              <a:chExt cx="3577903" cy="676454"/>
            </a:xfrm>
          </p:grpSpPr>
          <p:sp>
            <p:nvSpPr>
              <p:cNvPr id="35" name="Rectangle 34"/>
              <p:cNvSpPr/>
              <p:nvPr/>
            </p:nvSpPr>
            <p:spPr>
              <a:xfrm>
                <a:off x="77948" y="3746625"/>
                <a:ext cx="3577903" cy="676454"/>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6" name="Rectangle 35"/>
              <p:cNvSpPr/>
              <p:nvPr/>
            </p:nvSpPr>
            <p:spPr>
              <a:xfrm>
                <a:off x="77948" y="3746625"/>
                <a:ext cx="3577903" cy="6764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spc="-12" dirty="0" smtClean="0">
                    <a:cs typeface="Calibri"/>
                  </a:rPr>
                  <a:t>Analyze </a:t>
                </a:r>
                <a:r>
                  <a:rPr lang="en-US" sz="2000" kern="1200" dirty="0" smtClean="0">
                    <a:cs typeface="Calibri"/>
                  </a:rPr>
                  <a:t>the </a:t>
                </a:r>
                <a:r>
                  <a:rPr lang="en-US" sz="2000" kern="1200" spc="-19" dirty="0" smtClean="0">
                    <a:cs typeface="Calibri"/>
                  </a:rPr>
                  <a:t>data </a:t>
                </a:r>
                <a:r>
                  <a:rPr lang="en-US" sz="2000" kern="1200" spc="-6" dirty="0" smtClean="0">
                    <a:cs typeface="Calibri"/>
                  </a:rPr>
                  <a:t>during </a:t>
                </a:r>
                <a:r>
                  <a:rPr lang="en-US" sz="2000" kern="1200" dirty="0" smtClean="0">
                    <a:cs typeface="Calibri"/>
                  </a:rPr>
                  <a:t>debugging</a:t>
                </a:r>
                <a:endParaRPr lang="en-US" sz="2000" kern="1200" dirty="0">
                  <a:cs typeface="Calibri"/>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r>
              <a:rPr lang="en-US" dirty="0" smtClean="0"/>
              <a:t>Based on the scenario on Lisa and Tom's peer review, there are two things that came up (if we look at the test case closely):</a:t>
            </a:r>
          </a:p>
          <a:p>
            <a:endParaRPr lang="en-US" dirty="0"/>
          </a:p>
        </p:txBody>
      </p:sp>
      <p:sp>
        <p:nvSpPr>
          <p:cNvPr id="2" name="Title 1"/>
          <p:cNvSpPr>
            <a:spLocks noGrp="1"/>
          </p:cNvSpPr>
          <p:nvPr>
            <p:ph type="title"/>
          </p:nvPr>
        </p:nvSpPr>
        <p:spPr/>
        <p:txBody>
          <a:bodyPr/>
          <a:lstStyle/>
          <a:p>
            <a:r>
              <a:rPr lang="en-US" spc="-6" dirty="0" smtClean="0"/>
              <a:t>PEER REVIEW</a:t>
            </a:r>
            <a:r>
              <a:rPr lang="en-US" spc="-75" dirty="0" smtClean="0"/>
              <a:t> </a:t>
            </a:r>
            <a:r>
              <a:rPr lang="en-US" spc="-12" dirty="0" smtClean="0"/>
              <a:t>SCENARIO</a:t>
            </a:r>
            <a:r>
              <a:rPr lang="en-US" dirty="0" smtClean="0">
                <a:solidFill>
                  <a:schemeClr val="tx2">
                    <a:lumMod val="75000"/>
                  </a:schemeClr>
                </a:solidFill>
                <a:latin typeface="Arial" pitchFamily="34" charset="0"/>
                <a:cs typeface="Arial" pitchFamily="34" charset="0"/>
              </a:rPr>
              <a:t/>
            </a:r>
            <a:br>
              <a:rPr lang="en-US" dirty="0" smtClean="0">
                <a:solidFill>
                  <a:schemeClr val="tx2">
                    <a:lumMod val="75000"/>
                  </a:schemeClr>
                </a:solidFill>
                <a:latin typeface="Arial" pitchFamily="34" charset="0"/>
                <a:cs typeface="Arial" pitchFamily="34" charset="0"/>
              </a:rPr>
            </a:br>
            <a:endParaRPr lang="en-US" dirty="0"/>
          </a:p>
        </p:txBody>
      </p:sp>
      <p:graphicFrame>
        <p:nvGraphicFramePr>
          <p:cNvPr id="10" name="object 9"/>
          <p:cNvGraphicFramePr>
            <a:graphicFrameLocks noGrp="1"/>
          </p:cNvGraphicFramePr>
          <p:nvPr>
            <p:extLst>
              <p:ext uri="{D42A27DB-BD31-4B8C-83A1-F6EECF244321}">
                <p14:modId xmlns:p14="http://schemas.microsoft.com/office/powerpoint/2010/main" val="23204983"/>
              </p:ext>
            </p:extLst>
          </p:nvPr>
        </p:nvGraphicFramePr>
        <p:xfrm>
          <a:off x="1141412" y="2743200"/>
          <a:ext cx="8678130" cy="1377950"/>
        </p:xfrm>
        <a:graphic>
          <a:graphicData uri="http://schemas.openxmlformats.org/drawingml/2006/table">
            <a:tbl>
              <a:tblPr firstRow="1" bandRow="1">
                <a:tableStyleId>{2D5ABB26-0587-4C30-8999-92F81FD0307C}</a:tableStyleId>
              </a:tblPr>
              <a:tblGrid>
                <a:gridCol w="8678130"/>
              </a:tblGrid>
              <a:tr h="679450">
                <a:tc>
                  <a:txBody>
                    <a:bodyPr/>
                    <a:lstStyle/>
                    <a:p>
                      <a:pPr marL="377825" indent="-286385">
                        <a:lnSpc>
                          <a:spcPct val="100000"/>
                        </a:lnSpc>
                        <a:spcBef>
                          <a:spcPts val="1480"/>
                        </a:spcBef>
                        <a:buFont typeface="Wingdings"/>
                        <a:buChar char=""/>
                        <a:tabLst>
                          <a:tab pos="378460" algn="l"/>
                        </a:tabLst>
                      </a:pPr>
                      <a:r>
                        <a:rPr sz="1800" spc="-5" dirty="0">
                          <a:latin typeface="+mn-lt"/>
                          <a:cs typeface="Calibri"/>
                        </a:rPr>
                        <a:t>Spelling of </a:t>
                      </a:r>
                      <a:r>
                        <a:rPr sz="1800" spc="5" dirty="0">
                          <a:latin typeface="+mn-lt"/>
                          <a:cs typeface="Calibri"/>
                        </a:rPr>
                        <a:t>“Error” </a:t>
                      </a:r>
                      <a:r>
                        <a:rPr sz="1800" spc="-5" dirty="0">
                          <a:latin typeface="+mn-lt"/>
                          <a:cs typeface="Calibri"/>
                        </a:rPr>
                        <a:t>in </a:t>
                      </a:r>
                      <a:r>
                        <a:rPr sz="1800" spc="-10" dirty="0">
                          <a:latin typeface="+mn-lt"/>
                          <a:cs typeface="Calibri"/>
                        </a:rPr>
                        <a:t>error </a:t>
                      </a:r>
                      <a:r>
                        <a:rPr sz="1800" spc="-5" dirty="0">
                          <a:latin typeface="+mn-lt"/>
                          <a:cs typeface="Calibri"/>
                        </a:rPr>
                        <a:t>message is</a:t>
                      </a:r>
                      <a:r>
                        <a:rPr sz="1800" spc="30" dirty="0">
                          <a:latin typeface="+mn-lt"/>
                          <a:cs typeface="Calibri"/>
                        </a:rPr>
                        <a:t> </a:t>
                      </a:r>
                      <a:r>
                        <a:rPr sz="1800" spc="-10" dirty="0">
                          <a:latin typeface="+mn-lt"/>
                          <a:cs typeface="Calibri"/>
                        </a:rPr>
                        <a:t>wrong.</a:t>
                      </a:r>
                      <a:endParaRPr sz="1800" dirty="0">
                        <a:latin typeface="+mn-lt"/>
                        <a:cs typeface="Calibri"/>
                      </a:endParaRPr>
                    </a:p>
                  </a:txBody>
                  <a:tcPr marL="0" marR="0" marT="0" marB="0" anchor="ctr">
                    <a:lnB w="25400">
                      <a:solidFill>
                        <a:srgbClr val="FFFFFF"/>
                      </a:solidFill>
                      <a:prstDash val="solid"/>
                    </a:lnB>
                    <a:solidFill>
                      <a:srgbClr val="AFDD7E"/>
                    </a:solidFill>
                  </a:tcPr>
                </a:tc>
              </a:tr>
              <a:tr h="698500">
                <a:tc>
                  <a:txBody>
                    <a:bodyPr/>
                    <a:lstStyle/>
                    <a:p>
                      <a:pPr marL="377825" marR="275590" indent="-286385" algn="l" defTabSz="914400" rtl="0" eaLnBrk="1" latinLnBrk="0" hangingPunct="1">
                        <a:lnSpc>
                          <a:spcPct val="100000"/>
                        </a:lnSpc>
                        <a:spcBef>
                          <a:spcPts val="1480"/>
                        </a:spcBef>
                        <a:buFont typeface="Wingdings"/>
                        <a:buChar char=""/>
                        <a:tabLst>
                          <a:tab pos="378460" algn="l"/>
                        </a:tabLst>
                      </a:pPr>
                      <a:r>
                        <a:rPr sz="1800" kern="1200" spc="-5" dirty="0">
                          <a:solidFill>
                            <a:schemeClr val="tx1"/>
                          </a:solidFill>
                          <a:latin typeface="+mn-lt"/>
                          <a:ea typeface="+mn-ea"/>
                          <a:cs typeface="Calibri"/>
                        </a:rPr>
                        <a:t>Error message has been copy-pasted. Second error </a:t>
                      </a:r>
                      <a:r>
                        <a:rPr sz="1800" kern="1200" spc="-5">
                          <a:solidFill>
                            <a:schemeClr val="tx1"/>
                          </a:solidFill>
                          <a:latin typeface="+mn-lt"/>
                          <a:ea typeface="+mn-ea"/>
                          <a:cs typeface="Calibri"/>
                        </a:rPr>
                        <a:t>message </a:t>
                      </a:r>
                      <a:r>
                        <a:rPr sz="1800" kern="1200" spc="-5" smtClean="0">
                          <a:solidFill>
                            <a:schemeClr val="tx1"/>
                          </a:solidFill>
                          <a:latin typeface="+mn-lt"/>
                          <a:ea typeface="+mn-ea"/>
                          <a:cs typeface="Calibri"/>
                        </a:rPr>
                        <a:t>needs</a:t>
                      </a:r>
                      <a:r>
                        <a:rPr lang="en-US" sz="1800" kern="1200" spc="-5" dirty="0" smtClean="0">
                          <a:solidFill>
                            <a:schemeClr val="tx1"/>
                          </a:solidFill>
                          <a:latin typeface="+mn-lt"/>
                          <a:ea typeface="+mn-ea"/>
                          <a:cs typeface="Calibri"/>
                        </a:rPr>
                        <a:t> </a:t>
                      </a:r>
                      <a:r>
                        <a:rPr sz="1800" kern="1200" spc="-5" smtClean="0">
                          <a:solidFill>
                            <a:schemeClr val="tx1"/>
                          </a:solidFill>
                          <a:latin typeface="+mn-lt"/>
                          <a:ea typeface="+mn-ea"/>
                          <a:cs typeface="Calibri"/>
                        </a:rPr>
                        <a:t>to </a:t>
                      </a:r>
                      <a:r>
                        <a:rPr sz="1800" kern="1200" spc="-5" dirty="0">
                          <a:solidFill>
                            <a:schemeClr val="tx1"/>
                          </a:solidFill>
                          <a:latin typeface="+mn-lt"/>
                          <a:ea typeface="+mn-ea"/>
                          <a:cs typeface="Calibri"/>
                        </a:rPr>
                        <a:t>be changed.</a:t>
                      </a:r>
                    </a:p>
                  </a:txBody>
                  <a:tcPr marL="0" marR="0" marT="0" marB="0" anchor="ctr">
                    <a:lnT w="25400">
                      <a:solidFill>
                        <a:srgbClr val="FFFFFF"/>
                      </a:solidFill>
                      <a:prstDash val="solid"/>
                    </a:lnT>
                    <a:solidFill>
                      <a:srgbClr val="D0EBB3"/>
                    </a:solidFill>
                  </a:tcPr>
                </a:tc>
              </a:tr>
            </a:tbl>
          </a:graphicData>
        </a:graphic>
      </p:graphicFrame>
      <p:sp>
        <p:nvSpPr>
          <p:cNvPr id="11" name="object 10"/>
          <p:cNvSpPr/>
          <p:nvPr/>
        </p:nvSpPr>
        <p:spPr>
          <a:xfrm>
            <a:off x="8685212" y="4267200"/>
            <a:ext cx="1972557" cy="1795272"/>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pPr>
              <a:spcBef>
                <a:spcPts val="1200"/>
              </a:spcBef>
            </a:pPr>
            <a:r>
              <a:rPr lang="en-US" dirty="0" smtClean="0"/>
              <a:t>A tester has to test for a function as: Function to send order by Email</a:t>
            </a:r>
          </a:p>
          <a:p>
            <a:pPr lvl="1">
              <a:spcBef>
                <a:spcPts val="1200"/>
              </a:spcBef>
            </a:pPr>
            <a:r>
              <a:rPr lang="en-US" dirty="0" smtClean="0"/>
              <a:t>Fields</a:t>
            </a:r>
          </a:p>
          <a:p>
            <a:pPr lvl="1">
              <a:spcBef>
                <a:spcPts val="1200"/>
              </a:spcBef>
            </a:pPr>
            <a:r>
              <a:rPr lang="en-US" dirty="0" smtClean="0"/>
              <a:t>Email ID</a:t>
            </a:r>
          </a:p>
          <a:p>
            <a:pPr lvl="1">
              <a:spcBef>
                <a:spcPts val="1200"/>
              </a:spcBef>
            </a:pPr>
            <a:r>
              <a:rPr lang="en-US" dirty="0" smtClean="0"/>
              <a:t>Recipients name</a:t>
            </a:r>
          </a:p>
          <a:p>
            <a:pPr lvl="1">
              <a:spcBef>
                <a:spcPts val="1200"/>
              </a:spcBef>
            </a:pPr>
            <a:r>
              <a:rPr lang="en-US" dirty="0" smtClean="0"/>
              <a:t>Click Button</a:t>
            </a:r>
          </a:p>
          <a:p>
            <a:pPr lvl="1">
              <a:spcBef>
                <a:spcPts val="1200"/>
              </a:spcBef>
            </a:pPr>
            <a:r>
              <a:rPr lang="en-US" dirty="0" smtClean="0"/>
              <a:t>Send</a:t>
            </a:r>
          </a:p>
          <a:p>
            <a:pPr>
              <a:spcBef>
                <a:spcPts val="1200"/>
              </a:spcBef>
            </a:pPr>
            <a:r>
              <a:rPr lang="en-US" dirty="0" smtClean="0"/>
              <a:t>Test case</a:t>
            </a:r>
          </a:p>
          <a:p>
            <a:pPr lvl="1">
              <a:spcBef>
                <a:spcPts val="1200"/>
              </a:spcBef>
            </a:pPr>
            <a:r>
              <a:rPr lang="en-US" dirty="0" smtClean="0"/>
              <a:t>Enter the Email ID of person</a:t>
            </a:r>
          </a:p>
          <a:p>
            <a:pPr lvl="1">
              <a:spcBef>
                <a:spcPts val="1200"/>
              </a:spcBef>
            </a:pPr>
            <a:r>
              <a:rPr lang="en-US" dirty="0" smtClean="0"/>
              <a:t>Enter the recipient name</a:t>
            </a:r>
          </a:p>
          <a:p>
            <a:pPr lvl="1">
              <a:spcBef>
                <a:spcPts val="1200"/>
              </a:spcBef>
            </a:pPr>
            <a:r>
              <a:rPr lang="en-US" dirty="0" smtClean="0"/>
              <a:t>Click on Submit button</a:t>
            </a:r>
          </a:p>
          <a:p>
            <a:pPr>
              <a:spcBef>
                <a:spcPts val="1200"/>
              </a:spcBef>
            </a:pPr>
            <a:endParaRPr lang="en-US" dirty="0"/>
          </a:p>
        </p:txBody>
      </p:sp>
      <p:sp>
        <p:nvSpPr>
          <p:cNvPr id="2" name="Title 1"/>
          <p:cNvSpPr>
            <a:spLocks noGrp="1"/>
          </p:cNvSpPr>
          <p:nvPr>
            <p:ph type="title"/>
          </p:nvPr>
        </p:nvSpPr>
        <p:spPr/>
        <p:txBody>
          <a:bodyPr/>
          <a:lstStyle/>
          <a:p>
            <a:r>
              <a:rPr lang="en-US" spc="-6" dirty="0" smtClean="0"/>
              <a:t>REVIEW OF TEST CASES</a:t>
            </a:r>
            <a:r>
              <a:rPr lang="en-US" spc="-25" dirty="0" smtClean="0"/>
              <a:t> </a:t>
            </a:r>
            <a:r>
              <a:rPr lang="en-US" spc="-6" dirty="0" smtClean="0"/>
              <a:t>EXAMPLE</a:t>
            </a:r>
            <a:r>
              <a:rPr lang="en-US" dirty="0" smtClean="0">
                <a:solidFill>
                  <a:schemeClr val="tx2">
                    <a:lumMod val="75000"/>
                  </a:schemeClr>
                </a:solidFill>
                <a:latin typeface="Arial" pitchFamily="34" charset="0"/>
                <a:cs typeface="Arial" pitchFamily="34" charset="0"/>
              </a:rPr>
              <a:t/>
            </a:r>
            <a:br>
              <a:rPr lang="en-US" dirty="0" smtClean="0">
                <a:solidFill>
                  <a:schemeClr val="tx2">
                    <a:lumMod val="75000"/>
                  </a:schemeClr>
                </a:solidFill>
                <a:latin typeface="Arial" pitchFamily="34" charset="0"/>
                <a:cs typeface="Arial" pitchFamily="34" charset="0"/>
              </a:rPr>
            </a:b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AND VALIDATION MODEL</a:t>
            </a:r>
            <a:br>
              <a:rPr lang="en-US" dirty="0" smtClean="0"/>
            </a:br>
            <a:endParaRPr lang="en-US" dirty="0"/>
          </a:p>
        </p:txBody>
      </p:sp>
      <p:grpSp>
        <p:nvGrpSpPr>
          <p:cNvPr id="45" name="Group 44"/>
          <p:cNvGrpSpPr/>
          <p:nvPr/>
        </p:nvGrpSpPr>
        <p:grpSpPr>
          <a:xfrm>
            <a:off x="608012" y="1576177"/>
            <a:ext cx="11277600" cy="4806694"/>
            <a:chOff x="608012" y="1576177"/>
            <a:chExt cx="11277600" cy="4806694"/>
          </a:xfrm>
        </p:grpSpPr>
        <p:sp>
          <p:nvSpPr>
            <p:cNvPr id="42" name="object 17"/>
            <p:cNvSpPr/>
            <p:nvPr/>
          </p:nvSpPr>
          <p:spPr>
            <a:xfrm rot="10800000" flipH="1">
              <a:off x="6551612" y="2996564"/>
              <a:ext cx="3452654" cy="2985135"/>
            </a:xfrm>
            <a:custGeom>
              <a:avLst/>
              <a:gdLst/>
              <a:ahLst/>
              <a:cxnLst/>
              <a:rect l="l" t="t" r="r" b="b"/>
              <a:pathLst>
                <a:path w="2590165" h="2985135">
                  <a:moveTo>
                    <a:pt x="2479502" y="2901474"/>
                  </a:moveTo>
                  <a:lnTo>
                    <a:pt x="2410332" y="2910204"/>
                  </a:lnTo>
                  <a:lnTo>
                    <a:pt x="2589783" y="2984627"/>
                  </a:lnTo>
                  <a:lnTo>
                    <a:pt x="2572291" y="2916047"/>
                  </a:lnTo>
                  <a:lnTo>
                    <a:pt x="2492120" y="2916047"/>
                  </a:lnTo>
                  <a:lnTo>
                    <a:pt x="2479502" y="2901474"/>
                  </a:lnTo>
                  <a:close/>
                </a:path>
                <a:path w="2590165" h="2985135">
                  <a:moveTo>
                    <a:pt x="2513879" y="2897134"/>
                  </a:moveTo>
                  <a:lnTo>
                    <a:pt x="2479502" y="2901474"/>
                  </a:lnTo>
                  <a:lnTo>
                    <a:pt x="2492120" y="2916047"/>
                  </a:lnTo>
                  <a:lnTo>
                    <a:pt x="2513879" y="2897134"/>
                  </a:lnTo>
                  <a:close/>
                </a:path>
                <a:path w="2590165" h="2985135">
                  <a:moveTo>
                    <a:pt x="2541778" y="2796413"/>
                  </a:moveTo>
                  <a:lnTo>
                    <a:pt x="2523235" y="2863553"/>
                  </a:lnTo>
                  <a:lnTo>
                    <a:pt x="2535808" y="2878074"/>
                  </a:lnTo>
                  <a:lnTo>
                    <a:pt x="2492120" y="2916047"/>
                  </a:lnTo>
                  <a:lnTo>
                    <a:pt x="2572291" y="2916047"/>
                  </a:lnTo>
                  <a:lnTo>
                    <a:pt x="2541778" y="2796413"/>
                  </a:lnTo>
                  <a:close/>
                </a:path>
                <a:path w="2590165" h="2985135">
                  <a:moveTo>
                    <a:pt x="43687" y="0"/>
                  </a:moveTo>
                  <a:lnTo>
                    <a:pt x="0" y="37846"/>
                  </a:lnTo>
                  <a:lnTo>
                    <a:pt x="2479502" y="2901474"/>
                  </a:lnTo>
                  <a:lnTo>
                    <a:pt x="2513879" y="2897134"/>
                  </a:lnTo>
                  <a:lnTo>
                    <a:pt x="2523235" y="2863553"/>
                  </a:lnTo>
                  <a:lnTo>
                    <a:pt x="43687" y="0"/>
                  </a:lnTo>
                  <a:close/>
                </a:path>
                <a:path w="2590165" h="2985135">
                  <a:moveTo>
                    <a:pt x="2523235" y="2863553"/>
                  </a:moveTo>
                  <a:lnTo>
                    <a:pt x="2513988" y="2897040"/>
                  </a:lnTo>
                  <a:lnTo>
                    <a:pt x="2535808" y="2878074"/>
                  </a:lnTo>
                  <a:lnTo>
                    <a:pt x="2523235" y="2863553"/>
                  </a:lnTo>
                  <a:close/>
                </a:path>
              </a:pathLst>
            </a:custGeom>
            <a:solidFill>
              <a:srgbClr val="7E7E7E"/>
            </a:solidFill>
          </p:spPr>
          <p:txBody>
            <a:bodyPr wrap="square" lIns="0" tIns="0" rIns="0" bIns="0" rtlCol="0"/>
            <a:lstStyle/>
            <a:p>
              <a:endParaRPr sz="1600" dirty="0"/>
            </a:p>
          </p:txBody>
        </p:sp>
        <p:grpSp>
          <p:nvGrpSpPr>
            <p:cNvPr id="44" name="Group 43"/>
            <p:cNvGrpSpPr/>
            <p:nvPr/>
          </p:nvGrpSpPr>
          <p:grpSpPr>
            <a:xfrm>
              <a:off x="608012" y="1576177"/>
              <a:ext cx="11277600" cy="4806694"/>
              <a:chOff x="608012" y="1576177"/>
              <a:chExt cx="11277600" cy="4806694"/>
            </a:xfrm>
          </p:grpSpPr>
          <p:sp>
            <p:nvSpPr>
              <p:cNvPr id="7" name="object 7"/>
              <p:cNvSpPr/>
              <p:nvPr/>
            </p:nvSpPr>
            <p:spPr>
              <a:xfrm>
                <a:off x="5221480" y="5818991"/>
                <a:ext cx="1674271" cy="563880"/>
              </a:xfrm>
              <a:custGeom>
                <a:avLst/>
                <a:gdLst/>
                <a:ahLst/>
                <a:cxnLst/>
                <a:rect l="l" t="t" r="r" b="b"/>
                <a:pathLst>
                  <a:path w="1256029" h="563879">
                    <a:moveTo>
                      <a:pt x="627888" y="0"/>
                    </a:moveTo>
                    <a:lnTo>
                      <a:pt x="563700" y="1455"/>
                    </a:lnTo>
                    <a:lnTo>
                      <a:pt x="501364" y="5728"/>
                    </a:lnTo>
                    <a:lnTo>
                      <a:pt x="441196" y="12676"/>
                    </a:lnTo>
                    <a:lnTo>
                      <a:pt x="383512" y="22157"/>
                    </a:lnTo>
                    <a:lnTo>
                      <a:pt x="328627" y="34030"/>
                    </a:lnTo>
                    <a:lnTo>
                      <a:pt x="276857" y="48153"/>
                    </a:lnTo>
                    <a:lnTo>
                      <a:pt x="228519" y="64384"/>
                    </a:lnTo>
                    <a:lnTo>
                      <a:pt x="183927" y="82581"/>
                    </a:lnTo>
                    <a:lnTo>
                      <a:pt x="143399" y="102603"/>
                    </a:lnTo>
                    <a:lnTo>
                      <a:pt x="107250" y="124308"/>
                    </a:lnTo>
                    <a:lnTo>
                      <a:pt x="75795" y="147554"/>
                    </a:lnTo>
                    <a:lnTo>
                      <a:pt x="28233" y="198103"/>
                    </a:lnTo>
                    <a:lnTo>
                      <a:pt x="3242" y="253114"/>
                    </a:lnTo>
                    <a:lnTo>
                      <a:pt x="0" y="281940"/>
                    </a:lnTo>
                    <a:lnTo>
                      <a:pt x="3242" y="310767"/>
                    </a:lnTo>
                    <a:lnTo>
                      <a:pt x="28233" y="365781"/>
                    </a:lnTo>
                    <a:lnTo>
                      <a:pt x="75795" y="416330"/>
                    </a:lnTo>
                    <a:lnTo>
                      <a:pt x="107250" y="439576"/>
                    </a:lnTo>
                    <a:lnTo>
                      <a:pt x="143399" y="461281"/>
                    </a:lnTo>
                    <a:lnTo>
                      <a:pt x="183927" y="481303"/>
                    </a:lnTo>
                    <a:lnTo>
                      <a:pt x="228519" y="499499"/>
                    </a:lnTo>
                    <a:lnTo>
                      <a:pt x="276857" y="515730"/>
                    </a:lnTo>
                    <a:lnTo>
                      <a:pt x="328627" y="529852"/>
                    </a:lnTo>
                    <a:lnTo>
                      <a:pt x="383512" y="541724"/>
                    </a:lnTo>
                    <a:lnTo>
                      <a:pt x="441196" y="551204"/>
                    </a:lnTo>
                    <a:lnTo>
                      <a:pt x="501364" y="558152"/>
                    </a:lnTo>
                    <a:lnTo>
                      <a:pt x="563700" y="562424"/>
                    </a:lnTo>
                    <a:lnTo>
                      <a:pt x="627888" y="563880"/>
                    </a:lnTo>
                    <a:lnTo>
                      <a:pt x="692075" y="562424"/>
                    </a:lnTo>
                    <a:lnTo>
                      <a:pt x="754411" y="558152"/>
                    </a:lnTo>
                    <a:lnTo>
                      <a:pt x="814579" y="551204"/>
                    </a:lnTo>
                    <a:lnTo>
                      <a:pt x="872263" y="541724"/>
                    </a:lnTo>
                    <a:lnTo>
                      <a:pt x="927148" y="529852"/>
                    </a:lnTo>
                    <a:lnTo>
                      <a:pt x="978918" y="515730"/>
                    </a:lnTo>
                    <a:lnTo>
                      <a:pt x="1027256" y="499499"/>
                    </a:lnTo>
                    <a:lnTo>
                      <a:pt x="1071848" y="481303"/>
                    </a:lnTo>
                    <a:lnTo>
                      <a:pt x="1112376" y="461281"/>
                    </a:lnTo>
                    <a:lnTo>
                      <a:pt x="1148525" y="439576"/>
                    </a:lnTo>
                    <a:lnTo>
                      <a:pt x="1179980" y="416330"/>
                    </a:lnTo>
                    <a:lnTo>
                      <a:pt x="1227542" y="365781"/>
                    </a:lnTo>
                    <a:lnTo>
                      <a:pt x="1252533" y="310767"/>
                    </a:lnTo>
                    <a:lnTo>
                      <a:pt x="1255776" y="281940"/>
                    </a:lnTo>
                    <a:lnTo>
                      <a:pt x="1252533" y="253114"/>
                    </a:lnTo>
                    <a:lnTo>
                      <a:pt x="1227542" y="198103"/>
                    </a:lnTo>
                    <a:lnTo>
                      <a:pt x="1179980" y="147554"/>
                    </a:lnTo>
                    <a:lnTo>
                      <a:pt x="1148525" y="124308"/>
                    </a:lnTo>
                    <a:lnTo>
                      <a:pt x="1112376" y="102603"/>
                    </a:lnTo>
                    <a:lnTo>
                      <a:pt x="1071848" y="82581"/>
                    </a:lnTo>
                    <a:lnTo>
                      <a:pt x="1027256" y="64384"/>
                    </a:lnTo>
                    <a:lnTo>
                      <a:pt x="978918" y="48153"/>
                    </a:lnTo>
                    <a:lnTo>
                      <a:pt x="927148" y="34030"/>
                    </a:lnTo>
                    <a:lnTo>
                      <a:pt x="872263" y="22157"/>
                    </a:lnTo>
                    <a:lnTo>
                      <a:pt x="814579" y="12676"/>
                    </a:lnTo>
                    <a:lnTo>
                      <a:pt x="754411" y="5728"/>
                    </a:lnTo>
                    <a:lnTo>
                      <a:pt x="692075" y="1455"/>
                    </a:lnTo>
                    <a:lnTo>
                      <a:pt x="627888" y="0"/>
                    </a:lnTo>
                    <a:close/>
                  </a:path>
                </a:pathLst>
              </a:custGeom>
              <a:solidFill>
                <a:srgbClr val="FFC000"/>
              </a:solidFill>
            </p:spPr>
            <p:txBody>
              <a:bodyPr wrap="square" lIns="0" tIns="0" rIns="0" bIns="0" rtlCol="0"/>
              <a:lstStyle/>
              <a:p>
                <a:endParaRPr sz="1600" dirty="0"/>
              </a:p>
            </p:txBody>
          </p:sp>
          <p:sp>
            <p:nvSpPr>
              <p:cNvPr id="8" name="object 8"/>
              <p:cNvSpPr/>
              <p:nvPr/>
            </p:nvSpPr>
            <p:spPr>
              <a:xfrm>
                <a:off x="6966515" y="1954127"/>
                <a:ext cx="4503940" cy="4305300"/>
              </a:xfrm>
              <a:custGeom>
                <a:avLst/>
                <a:gdLst/>
                <a:ahLst/>
                <a:cxnLst/>
                <a:rect l="l" t="t" r="r" b="b"/>
                <a:pathLst>
                  <a:path w="3378834" h="4305300">
                    <a:moveTo>
                      <a:pt x="303275" y="3934206"/>
                    </a:moveTo>
                    <a:lnTo>
                      <a:pt x="0" y="4119753"/>
                    </a:lnTo>
                    <a:lnTo>
                      <a:pt x="303275" y="4305300"/>
                    </a:lnTo>
                    <a:lnTo>
                      <a:pt x="303275" y="4178604"/>
                    </a:lnTo>
                    <a:lnTo>
                      <a:pt x="3378707" y="4178604"/>
                    </a:lnTo>
                    <a:lnTo>
                      <a:pt x="3378707" y="4060825"/>
                    </a:lnTo>
                    <a:lnTo>
                      <a:pt x="303275" y="4060825"/>
                    </a:lnTo>
                    <a:lnTo>
                      <a:pt x="303275" y="3934206"/>
                    </a:lnTo>
                    <a:close/>
                  </a:path>
                  <a:path w="3378834" h="4305300">
                    <a:moveTo>
                      <a:pt x="3378707" y="0"/>
                    </a:moveTo>
                    <a:lnTo>
                      <a:pt x="3260979" y="0"/>
                    </a:lnTo>
                    <a:lnTo>
                      <a:pt x="3260979" y="4060825"/>
                    </a:lnTo>
                    <a:lnTo>
                      <a:pt x="3378707" y="4060825"/>
                    </a:lnTo>
                    <a:lnTo>
                      <a:pt x="3378707" y="0"/>
                    </a:lnTo>
                    <a:close/>
                  </a:path>
                </a:pathLst>
              </a:custGeom>
              <a:solidFill>
                <a:srgbClr val="D9D9D9"/>
              </a:solidFill>
            </p:spPr>
            <p:txBody>
              <a:bodyPr wrap="square" lIns="0" tIns="0" rIns="0" bIns="0" rtlCol="0"/>
              <a:lstStyle/>
              <a:p>
                <a:endParaRPr sz="1600" dirty="0"/>
              </a:p>
            </p:txBody>
          </p:sp>
          <p:sp>
            <p:nvSpPr>
              <p:cNvPr id="9" name="object 9"/>
              <p:cNvSpPr/>
              <p:nvPr/>
            </p:nvSpPr>
            <p:spPr>
              <a:xfrm>
                <a:off x="924918" y="2170536"/>
                <a:ext cx="4112036" cy="4114800"/>
              </a:xfrm>
              <a:custGeom>
                <a:avLst/>
                <a:gdLst/>
                <a:ahLst/>
                <a:cxnLst/>
                <a:rect l="l" t="t" r="r" b="b"/>
                <a:pathLst>
                  <a:path w="3084829" h="4114800">
                    <a:moveTo>
                      <a:pt x="107467" y="0"/>
                    </a:moveTo>
                    <a:lnTo>
                      <a:pt x="0" y="0"/>
                    </a:lnTo>
                    <a:lnTo>
                      <a:pt x="0" y="3999128"/>
                    </a:lnTo>
                    <a:lnTo>
                      <a:pt x="2807589" y="3999128"/>
                    </a:lnTo>
                    <a:lnTo>
                      <a:pt x="2807589" y="4114800"/>
                    </a:lnTo>
                    <a:lnTo>
                      <a:pt x="3084576" y="3945394"/>
                    </a:lnTo>
                    <a:lnTo>
                      <a:pt x="2996731" y="3891661"/>
                    </a:lnTo>
                    <a:lnTo>
                      <a:pt x="107467" y="3891661"/>
                    </a:lnTo>
                    <a:lnTo>
                      <a:pt x="107467" y="0"/>
                    </a:lnTo>
                    <a:close/>
                  </a:path>
                  <a:path w="3084829" h="4114800">
                    <a:moveTo>
                      <a:pt x="2807589" y="3775964"/>
                    </a:moveTo>
                    <a:lnTo>
                      <a:pt x="2807589" y="3891661"/>
                    </a:lnTo>
                    <a:lnTo>
                      <a:pt x="2996731" y="3891661"/>
                    </a:lnTo>
                    <a:lnTo>
                      <a:pt x="2807589" y="3775964"/>
                    </a:lnTo>
                    <a:close/>
                  </a:path>
                </a:pathLst>
              </a:custGeom>
              <a:solidFill>
                <a:srgbClr val="D9D9D9"/>
              </a:solidFill>
            </p:spPr>
            <p:txBody>
              <a:bodyPr wrap="square" lIns="0" tIns="0" rIns="0" bIns="0" rtlCol="0"/>
              <a:lstStyle/>
              <a:p>
                <a:endParaRPr sz="1600" dirty="0"/>
              </a:p>
            </p:txBody>
          </p:sp>
          <p:sp>
            <p:nvSpPr>
              <p:cNvPr id="10" name="object 12"/>
              <p:cNvSpPr/>
              <p:nvPr/>
            </p:nvSpPr>
            <p:spPr>
              <a:xfrm>
                <a:off x="608012" y="4659227"/>
                <a:ext cx="1960369" cy="952500"/>
              </a:xfrm>
              <a:custGeom>
                <a:avLst/>
                <a:gdLst/>
                <a:ahLst/>
                <a:cxnLst/>
                <a:rect l="l" t="t" r="r" b="b"/>
                <a:pathLst>
                  <a:path w="1470660" h="952500">
                    <a:moveTo>
                      <a:pt x="0" y="952499"/>
                    </a:moveTo>
                    <a:lnTo>
                      <a:pt x="1470659" y="952499"/>
                    </a:lnTo>
                    <a:lnTo>
                      <a:pt x="1470659" y="0"/>
                    </a:lnTo>
                    <a:lnTo>
                      <a:pt x="0" y="0"/>
                    </a:lnTo>
                    <a:lnTo>
                      <a:pt x="0" y="952499"/>
                    </a:lnTo>
                    <a:close/>
                  </a:path>
                </a:pathLst>
              </a:custGeom>
              <a:ln w="9144">
                <a:solidFill>
                  <a:srgbClr val="A6A6A6"/>
                </a:solidFill>
              </a:ln>
            </p:spPr>
            <p:txBody>
              <a:bodyPr wrap="square" lIns="0" tIns="0" rIns="0" bIns="0" rtlCol="0"/>
              <a:lstStyle/>
              <a:p>
                <a:endParaRPr sz="1600" dirty="0"/>
              </a:p>
            </p:txBody>
          </p:sp>
          <p:sp>
            <p:nvSpPr>
              <p:cNvPr id="12" name="object 13"/>
              <p:cNvSpPr txBox="1"/>
              <p:nvPr/>
            </p:nvSpPr>
            <p:spPr>
              <a:xfrm>
                <a:off x="608012" y="4778187"/>
                <a:ext cx="1960369" cy="738664"/>
              </a:xfrm>
              <a:prstGeom prst="rect">
                <a:avLst/>
              </a:prstGeom>
            </p:spPr>
            <p:txBody>
              <a:bodyPr vert="horz" wrap="square" lIns="0" tIns="0" rIns="0" bIns="0" rtlCol="0">
                <a:spAutoFit/>
              </a:bodyPr>
              <a:lstStyle/>
              <a:p>
                <a:pPr marL="148123" marR="139409" indent="-1584" algn="ctr"/>
                <a:r>
                  <a:rPr sz="1600" spc="-6" dirty="0">
                    <a:cs typeface="Calibri"/>
                  </a:rPr>
                  <a:t>System </a:t>
                </a:r>
                <a:r>
                  <a:rPr sz="1600" spc="-6">
                    <a:cs typeface="Calibri"/>
                  </a:rPr>
                  <a:t>analysis</a:t>
                </a:r>
                <a:r>
                  <a:rPr sz="1600" spc="-6" smtClean="0">
                    <a:cs typeface="Calibri"/>
                  </a:rPr>
                  <a:t>,</a:t>
                </a:r>
                <a:r>
                  <a:rPr lang="en-US" sz="1600" spc="-6" dirty="0" smtClean="0">
                    <a:cs typeface="Calibri"/>
                  </a:rPr>
                  <a:t> </a:t>
                </a:r>
                <a:r>
                  <a:rPr sz="1600" smtClean="0">
                    <a:cs typeface="Calibri"/>
                  </a:rPr>
                  <a:t>decomposition</a:t>
                </a:r>
                <a:r>
                  <a:rPr sz="1600">
                    <a:cs typeface="Calibri"/>
                  </a:rPr>
                  <a:t>,</a:t>
                </a:r>
                <a:r>
                  <a:rPr sz="1600" spc="-137">
                    <a:cs typeface="Calibri"/>
                  </a:rPr>
                  <a:t> </a:t>
                </a:r>
                <a:r>
                  <a:rPr sz="1600" smtClean="0">
                    <a:cs typeface="Calibri"/>
                  </a:rPr>
                  <a:t>and</a:t>
                </a:r>
                <a:r>
                  <a:rPr lang="en-US" sz="1600" dirty="0" smtClean="0">
                    <a:cs typeface="Calibri"/>
                  </a:rPr>
                  <a:t> </a:t>
                </a:r>
                <a:r>
                  <a:rPr sz="1600" smtClean="0">
                    <a:cs typeface="Calibri"/>
                  </a:rPr>
                  <a:t>design</a:t>
                </a:r>
                <a:r>
                  <a:rPr sz="1600" spc="-106" smtClean="0">
                    <a:cs typeface="Calibri"/>
                  </a:rPr>
                  <a:t> </a:t>
                </a:r>
                <a:r>
                  <a:rPr sz="1600" spc="-6" dirty="0">
                    <a:cs typeface="Calibri"/>
                  </a:rPr>
                  <a:t>synthesis</a:t>
                </a:r>
                <a:endParaRPr sz="1600" dirty="0">
                  <a:cs typeface="Calibri"/>
                </a:endParaRPr>
              </a:p>
            </p:txBody>
          </p:sp>
          <p:sp>
            <p:nvSpPr>
              <p:cNvPr id="13" name="object 14"/>
              <p:cNvSpPr txBox="1"/>
              <p:nvPr/>
            </p:nvSpPr>
            <p:spPr>
              <a:xfrm>
                <a:off x="9680560" y="4406245"/>
                <a:ext cx="2205052" cy="1139189"/>
              </a:xfrm>
              <a:prstGeom prst="rect">
                <a:avLst/>
              </a:prstGeom>
              <a:solidFill>
                <a:srgbClr val="F1F1F1"/>
              </a:solidFill>
              <a:ln w="9144">
                <a:solidFill>
                  <a:srgbClr val="A6A6A6"/>
                </a:solidFill>
              </a:ln>
            </p:spPr>
            <p:txBody>
              <a:bodyPr vert="horz" wrap="square" lIns="0" tIns="30892" rIns="0" bIns="0" rtlCol="0">
                <a:spAutoFit/>
              </a:bodyPr>
              <a:lstStyle/>
              <a:p>
                <a:pPr marL="221788" marR="212283" indent="-792" algn="ctr">
                  <a:lnSpc>
                    <a:spcPct val="90300"/>
                  </a:lnSpc>
                  <a:spcBef>
                    <a:spcPts val="243"/>
                  </a:spcBef>
                </a:pPr>
                <a:r>
                  <a:rPr sz="1600" spc="-6" smtClean="0">
                    <a:cs typeface="Calibri"/>
                  </a:rPr>
                  <a:t>Component</a:t>
                </a:r>
                <a:r>
                  <a:rPr lang="en-US" sz="1600" spc="-6" dirty="0" smtClean="0">
                    <a:cs typeface="Calibri"/>
                  </a:rPr>
                  <a:t> </a:t>
                </a:r>
                <a:r>
                  <a:rPr sz="1600" smtClean="0">
                    <a:cs typeface="Calibri"/>
                  </a:rPr>
                  <a:t>verification</a:t>
                </a:r>
                <a:r>
                  <a:rPr sz="1600">
                    <a:cs typeface="Calibri"/>
                  </a:rPr>
                  <a:t>,</a:t>
                </a:r>
                <a:r>
                  <a:rPr sz="1600" spc="-119">
                    <a:cs typeface="Calibri"/>
                  </a:rPr>
                  <a:t> </a:t>
                </a:r>
                <a:r>
                  <a:rPr sz="1600" spc="-6" smtClean="0">
                    <a:cs typeface="Calibri"/>
                  </a:rPr>
                  <a:t>system</a:t>
                </a:r>
                <a:r>
                  <a:rPr lang="en-US" sz="1600" spc="-6" dirty="0" smtClean="0">
                    <a:cs typeface="Calibri"/>
                  </a:rPr>
                  <a:t> </a:t>
                </a:r>
                <a:r>
                  <a:rPr sz="1600" smtClean="0">
                    <a:cs typeface="Calibri"/>
                  </a:rPr>
                  <a:t>integration</a:t>
                </a:r>
                <a:r>
                  <a:rPr sz="1600">
                    <a:cs typeface="Calibri"/>
                  </a:rPr>
                  <a:t>,</a:t>
                </a:r>
                <a:r>
                  <a:rPr sz="1600" spc="-125">
                    <a:cs typeface="Calibri"/>
                  </a:rPr>
                  <a:t> </a:t>
                </a:r>
                <a:r>
                  <a:rPr sz="1600" spc="-6" smtClean="0">
                    <a:cs typeface="Calibri"/>
                  </a:rPr>
                  <a:t>system</a:t>
                </a:r>
                <a:r>
                  <a:rPr lang="en-US" sz="1600" spc="-6" dirty="0" smtClean="0">
                    <a:cs typeface="Calibri"/>
                  </a:rPr>
                  <a:t> </a:t>
                </a:r>
                <a:r>
                  <a:rPr sz="1600" smtClean="0">
                    <a:cs typeface="Calibri"/>
                  </a:rPr>
                  <a:t>verification,</a:t>
                </a:r>
                <a:r>
                  <a:rPr lang="en-US" sz="1600" dirty="0" smtClean="0">
                    <a:cs typeface="Calibri"/>
                  </a:rPr>
                  <a:t> </a:t>
                </a:r>
                <a:r>
                  <a:rPr sz="1600" smtClean="0">
                    <a:cs typeface="Calibri"/>
                  </a:rPr>
                  <a:t>validation</a:t>
                </a:r>
                <a:r>
                  <a:rPr sz="1600" dirty="0">
                    <a:cs typeface="Calibri"/>
                  </a:rPr>
                  <a:t>, </a:t>
                </a:r>
                <a:r>
                  <a:rPr sz="1600">
                    <a:cs typeface="Calibri"/>
                  </a:rPr>
                  <a:t>and</a:t>
                </a:r>
                <a:r>
                  <a:rPr sz="1600" smtClean="0">
                    <a:cs typeface="Calibri"/>
                  </a:rPr>
                  <a:t>,</a:t>
                </a:r>
                <a:r>
                  <a:rPr lang="en-US" sz="1600" dirty="0" smtClean="0">
                    <a:cs typeface="Calibri"/>
                  </a:rPr>
                  <a:t> </a:t>
                </a:r>
                <a:r>
                  <a:rPr sz="1600" spc="-6" smtClean="0">
                    <a:cs typeface="Calibri"/>
                  </a:rPr>
                  <a:t>acceptance</a:t>
                </a:r>
                <a:endParaRPr sz="1600" dirty="0">
                  <a:cs typeface="Calibri"/>
                </a:endParaRPr>
              </a:p>
            </p:txBody>
          </p:sp>
          <p:sp>
            <p:nvSpPr>
              <p:cNvPr id="14" name="object 17"/>
              <p:cNvSpPr/>
              <p:nvPr/>
            </p:nvSpPr>
            <p:spPr>
              <a:xfrm>
                <a:off x="2057804" y="2919710"/>
                <a:ext cx="3452654" cy="2985135"/>
              </a:xfrm>
              <a:custGeom>
                <a:avLst/>
                <a:gdLst/>
                <a:ahLst/>
                <a:cxnLst/>
                <a:rect l="l" t="t" r="r" b="b"/>
                <a:pathLst>
                  <a:path w="2590165" h="2985135">
                    <a:moveTo>
                      <a:pt x="2479502" y="2901474"/>
                    </a:moveTo>
                    <a:lnTo>
                      <a:pt x="2410332" y="2910204"/>
                    </a:lnTo>
                    <a:lnTo>
                      <a:pt x="2589783" y="2984627"/>
                    </a:lnTo>
                    <a:lnTo>
                      <a:pt x="2572291" y="2916047"/>
                    </a:lnTo>
                    <a:lnTo>
                      <a:pt x="2492120" y="2916047"/>
                    </a:lnTo>
                    <a:lnTo>
                      <a:pt x="2479502" y="2901474"/>
                    </a:lnTo>
                    <a:close/>
                  </a:path>
                  <a:path w="2590165" h="2985135">
                    <a:moveTo>
                      <a:pt x="2513879" y="2897134"/>
                    </a:moveTo>
                    <a:lnTo>
                      <a:pt x="2479502" y="2901474"/>
                    </a:lnTo>
                    <a:lnTo>
                      <a:pt x="2492120" y="2916047"/>
                    </a:lnTo>
                    <a:lnTo>
                      <a:pt x="2513879" y="2897134"/>
                    </a:lnTo>
                    <a:close/>
                  </a:path>
                  <a:path w="2590165" h="2985135">
                    <a:moveTo>
                      <a:pt x="2541778" y="2796413"/>
                    </a:moveTo>
                    <a:lnTo>
                      <a:pt x="2523235" y="2863553"/>
                    </a:lnTo>
                    <a:lnTo>
                      <a:pt x="2535808" y="2878074"/>
                    </a:lnTo>
                    <a:lnTo>
                      <a:pt x="2492120" y="2916047"/>
                    </a:lnTo>
                    <a:lnTo>
                      <a:pt x="2572291" y="2916047"/>
                    </a:lnTo>
                    <a:lnTo>
                      <a:pt x="2541778" y="2796413"/>
                    </a:lnTo>
                    <a:close/>
                  </a:path>
                  <a:path w="2590165" h="2985135">
                    <a:moveTo>
                      <a:pt x="43687" y="0"/>
                    </a:moveTo>
                    <a:lnTo>
                      <a:pt x="0" y="37846"/>
                    </a:lnTo>
                    <a:lnTo>
                      <a:pt x="2479502" y="2901474"/>
                    </a:lnTo>
                    <a:lnTo>
                      <a:pt x="2513879" y="2897134"/>
                    </a:lnTo>
                    <a:lnTo>
                      <a:pt x="2523235" y="2863553"/>
                    </a:lnTo>
                    <a:lnTo>
                      <a:pt x="43687" y="0"/>
                    </a:lnTo>
                    <a:close/>
                  </a:path>
                  <a:path w="2590165" h="2985135">
                    <a:moveTo>
                      <a:pt x="2523235" y="2863553"/>
                    </a:moveTo>
                    <a:lnTo>
                      <a:pt x="2513988" y="2897040"/>
                    </a:lnTo>
                    <a:lnTo>
                      <a:pt x="2535808" y="2878074"/>
                    </a:lnTo>
                    <a:lnTo>
                      <a:pt x="2523235" y="2863553"/>
                    </a:lnTo>
                    <a:close/>
                  </a:path>
                </a:pathLst>
              </a:custGeom>
              <a:solidFill>
                <a:srgbClr val="7E7E7E"/>
              </a:solidFill>
            </p:spPr>
            <p:txBody>
              <a:bodyPr wrap="square" lIns="0" tIns="0" rIns="0" bIns="0" rtlCol="0"/>
              <a:lstStyle/>
              <a:p>
                <a:endParaRPr sz="1600" dirty="0"/>
              </a:p>
            </p:txBody>
          </p:sp>
          <p:sp>
            <p:nvSpPr>
              <p:cNvPr id="15" name="object 18"/>
              <p:cNvSpPr/>
              <p:nvPr/>
            </p:nvSpPr>
            <p:spPr>
              <a:xfrm>
                <a:off x="1103690" y="3069697"/>
                <a:ext cx="2608747" cy="360045"/>
              </a:xfrm>
              <a:custGeom>
                <a:avLst/>
                <a:gdLst/>
                <a:ahLst/>
                <a:cxnLst/>
                <a:rect l="l" t="t" r="r" b="b"/>
                <a:pathLst>
                  <a:path w="1957070" h="360044">
                    <a:moveTo>
                      <a:pt x="1776983" y="0"/>
                    </a:moveTo>
                    <a:lnTo>
                      <a:pt x="179819" y="0"/>
                    </a:lnTo>
                    <a:lnTo>
                      <a:pt x="132015" y="6424"/>
                    </a:lnTo>
                    <a:lnTo>
                      <a:pt x="89059" y="24553"/>
                    </a:lnTo>
                    <a:lnTo>
                      <a:pt x="52666" y="52673"/>
                    </a:lnTo>
                    <a:lnTo>
                      <a:pt x="24550" y="89069"/>
                    </a:lnTo>
                    <a:lnTo>
                      <a:pt x="6423" y="132027"/>
                    </a:lnTo>
                    <a:lnTo>
                      <a:pt x="0" y="179831"/>
                    </a:lnTo>
                    <a:lnTo>
                      <a:pt x="6423" y="227636"/>
                    </a:lnTo>
                    <a:lnTo>
                      <a:pt x="24550" y="270594"/>
                    </a:lnTo>
                    <a:lnTo>
                      <a:pt x="52666" y="306990"/>
                    </a:lnTo>
                    <a:lnTo>
                      <a:pt x="89059" y="335110"/>
                    </a:lnTo>
                    <a:lnTo>
                      <a:pt x="132015" y="353239"/>
                    </a:lnTo>
                    <a:lnTo>
                      <a:pt x="179819" y="359663"/>
                    </a:lnTo>
                    <a:lnTo>
                      <a:pt x="1776983" y="359663"/>
                    </a:lnTo>
                    <a:lnTo>
                      <a:pt x="1824788" y="353239"/>
                    </a:lnTo>
                    <a:lnTo>
                      <a:pt x="1867746" y="335110"/>
                    </a:lnTo>
                    <a:lnTo>
                      <a:pt x="1904142" y="306990"/>
                    </a:lnTo>
                    <a:lnTo>
                      <a:pt x="1932262" y="270594"/>
                    </a:lnTo>
                    <a:lnTo>
                      <a:pt x="1950391" y="227636"/>
                    </a:lnTo>
                    <a:lnTo>
                      <a:pt x="1956815" y="179831"/>
                    </a:lnTo>
                    <a:lnTo>
                      <a:pt x="1950391" y="132027"/>
                    </a:lnTo>
                    <a:lnTo>
                      <a:pt x="1932262" y="89069"/>
                    </a:lnTo>
                    <a:lnTo>
                      <a:pt x="1904142" y="52673"/>
                    </a:lnTo>
                    <a:lnTo>
                      <a:pt x="1867746" y="24553"/>
                    </a:lnTo>
                    <a:lnTo>
                      <a:pt x="1824788" y="6424"/>
                    </a:lnTo>
                    <a:lnTo>
                      <a:pt x="1776983" y="0"/>
                    </a:lnTo>
                    <a:close/>
                  </a:path>
                </a:pathLst>
              </a:custGeom>
              <a:solidFill>
                <a:srgbClr val="99CC00"/>
              </a:solidFill>
            </p:spPr>
            <p:txBody>
              <a:bodyPr wrap="square" lIns="0" tIns="0" rIns="0" bIns="0" rtlCol="0"/>
              <a:lstStyle/>
              <a:p>
                <a:endParaRPr sz="1600" dirty="0"/>
              </a:p>
            </p:txBody>
          </p:sp>
          <p:sp>
            <p:nvSpPr>
              <p:cNvPr id="16" name="object 20"/>
              <p:cNvSpPr/>
              <p:nvPr/>
            </p:nvSpPr>
            <p:spPr>
              <a:xfrm>
                <a:off x="2919826" y="5247490"/>
                <a:ext cx="3283365" cy="467509"/>
              </a:xfrm>
              <a:custGeom>
                <a:avLst/>
                <a:gdLst/>
                <a:ahLst/>
                <a:cxnLst/>
                <a:rect l="l" t="t" r="r" b="b"/>
                <a:pathLst>
                  <a:path w="2463165" h="350520">
                    <a:moveTo>
                      <a:pt x="2287523" y="0"/>
                    </a:moveTo>
                    <a:lnTo>
                      <a:pt x="175259" y="0"/>
                    </a:lnTo>
                    <a:lnTo>
                      <a:pt x="128675" y="6261"/>
                    </a:lnTo>
                    <a:lnTo>
                      <a:pt x="86811" y="23932"/>
                    </a:lnTo>
                    <a:lnTo>
                      <a:pt x="51339" y="51339"/>
                    </a:lnTo>
                    <a:lnTo>
                      <a:pt x="23932" y="86811"/>
                    </a:lnTo>
                    <a:lnTo>
                      <a:pt x="6261" y="128675"/>
                    </a:lnTo>
                    <a:lnTo>
                      <a:pt x="0" y="175260"/>
                    </a:lnTo>
                    <a:lnTo>
                      <a:pt x="6261" y="221844"/>
                    </a:lnTo>
                    <a:lnTo>
                      <a:pt x="23932" y="263708"/>
                    </a:lnTo>
                    <a:lnTo>
                      <a:pt x="51339" y="299180"/>
                    </a:lnTo>
                    <a:lnTo>
                      <a:pt x="86811" y="326587"/>
                    </a:lnTo>
                    <a:lnTo>
                      <a:pt x="128675" y="344258"/>
                    </a:lnTo>
                    <a:lnTo>
                      <a:pt x="175259" y="350520"/>
                    </a:lnTo>
                    <a:lnTo>
                      <a:pt x="2287523" y="350520"/>
                    </a:lnTo>
                    <a:lnTo>
                      <a:pt x="2334108" y="344258"/>
                    </a:lnTo>
                    <a:lnTo>
                      <a:pt x="2375972" y="326587"/>
                    </a:lnTo>
                    <a:lnTo>
                      <a:pt x="2411444" y="299180"/>
                    </a:lnTo>
                    <a:lnTo>
                      <a:pt x="2438851" y="263708"/>
                    </a:lnTo>
                    <a:lnTo>
                      <a:pt x="2456522" y="221844"/>
                    </a:lnTo>
                    <a:lnTo>
                      <a:pt x="2462784" y="175260"/>
                    </a:lnTo>
                    <a:lnTo>
                      <a:pt x="2456522" y="128675"/>
                    </a:lnTo>
                    <a:lnTo>
                      <a:pt x="2438851" y="86811"/>
                    </a:lnTo>
                    <a:lnTo>
                      <a:pt x="2411444" y="51339"/>
                    </a:lnTo>
                    <a:lnTo>
                      <a:pt x="2375972" y="23932"/>
                    </a:lnTo>
                    <a:lnTo>
                      <a:pt x="2334108" y="6261"/>
                    </a:lnTo>
                    <a:lnTo>
                      <a:pt x="2287523" y="0"/>
                    </a:lnTo>
                    <a:close/>
                  </a:path>
                </a:pathLst>
              </a:custGeom>
              <a:solidFill>
                <a:srgbClr val="99CC00"/>
              </a:solidFill>
            </p:spPr>
            <p:txBody>
              <a:bodyPr wrap="square" lIns="0" tIns="0" rIns="0" bIns="0" rtlCol="0"/>
              <a:lstStyle/>
              <a:p>
                <a:endParaRPr sz="1600" dirty="0"/>
              </a:p>
            </p:txBody>
          </p:sp>
          <p:sp>
            <p:nvSpPr>
              <p:cNvPr id="17" name="object 21"/>
              <p:cNvSpPr/>
              <p:nvPr/>
            </p:nvSpPr>
            <p:spPr>
              <a:xfrm>
                <a:off x="7206229" y="4116683"/>
                <a:ext cx="2336191" cy="289560"/>
              </a:xfrm>
              <a:custGeom>
                <a:avLst/>
                <a:gdLst/>
                <a:ahLst/>
                <a:cxnLst/>
                <a:rect l="l" t="t" r="r" b="b"/>
                <a:pathLst>
                  <a:path w="1752600" h="289560">
                    <a:moveTo>
                      <a:pt x="1607819" y="0"/>
                    </a:moveTo>
                    <a:lnTo>
                      <a:pt x="144779" y="0"/>
                    </a:lnTo>
                    <a:lnTo>
                      <a:pt x="98999" y="7376"/>
                    </a:lnTo>
                    <a:lnTo>
                      <a:pt x="59253" y="27919"/>
                    </a:lnTo>
                    <a:lnTo>
                      <a:pt x="27919" y="59253"/>
                    </a:lnTo>
                    <a:lnTo>
                      <a:pt x="7376" y="98999"/>
                    </a:lnTo>
                    <a:lnTo>
                      <a:pt x="0" y="144779"/>
                    </a:lnTo>
                    <a:lnTo>
                      <a:pt x="7376" y="190560"/>
                    </a:lnTo>
                    <a:lnTo>
                      <a:pt x="27919" y="230306"/>
                    </a:lnTo>
                    <a:lnTo>
                      <a:pt x="59253" y="261640"/>
                    </a:lnTo>
                    <a:lnTo>
                      <a:pt x="98999" y="282183"/>
                    </a:lnTo>
                    <a:lnTo>
                      <a:pt x="144779" y="289559"/>
                    </a:lnTo>
                    <a:lnTo>
                      <a:pt x="1607819" y="289559"/>
                    </a:lnTo>
                    <a:lnTo>
                      <a:pt x="1653600" y="282183"/>
                    </a:lnTo>
                    <a:lnTo>
                      <a:pt x="1693346" y="261640"/>
                    </a:lnTo>
                    <a:lnTo>
                      <a:pt x="1724680" y="230306"/>
                    </a:lnTo>
                    <a:lnTo>
                      <a:pt x="1745223" y="190560"/>
                    </a:lnTo>
                    <a:lnTo>
                      <a:pt x="1752599" y="144779"/>
                    </a:lnTo>
                    <a:lnTo>
                      <a:pt x="1745223" y="98999"/>
                    </a:lnTo>
                    <a:lnTo>
                      <a:pt x="1724680" y="59253"/>
                    </a:lnTo>
                    <a:lnTo>
                      <a:pt x="1693346" y="27919"/>
                    </a:lnTo>
                    <a:lnTo>
                      <a:pt x="1653600" y="7376"/>
                    </a:lnTo>
                    <a:lnTo>
                      <a:pt x="1607819" y="0"/>
                    </a:lnTo>
                    <a:close/>
                  </a:path>
                </a:pathLst>
              </a:custGeom>
              <a:solidFill>
                <a:srgbClr val="99CC00"/>
              </a:solidFill>
            </p:spPr>
            <p:txBody>
              <a:bodyPr wrap="square" lIns="0" tIns="0" rIns="0" bIns="0" rtlCol="0"/>
              <a:lstStyle/>
              <a:p>
                <a:endParaRPr sz="1600" dirty="0"/>
              </a:p>
            </p:txBody>
          </p:sp>
          <p:sp>
            <p:nvSpPr>
              <p:cNvPr id="18" name="object 22"/>
              <p:cNvSpPr/>
              <p:nvPr/>
            </p:nvSpPr>
            <p:spPr>
              <a:xfrm>
                <a:off x="8457613" y="1940412"/>
                <a:ext cx="2718785" cy="299085"/>
              </a:xfrm>
              <a:custGeom>
                <a:avLst/>
                <a:gdLst/>
                <a:ahLst/>
                <a:cxnLst/>
                <a:rect l="l" t="t" r="r" b="b"/>
                <a:pathLst>
                  <a:path w="2039620" h="299085">
                    <a:moveTo>
                      <a:pt x="1889760" y="0"/>
                    </a:moveTo>
                    <a:lnTo>
                      <a:pt x="149351" y="0"/>
                    </a:lnTo>
                    <a:lnTo>
                      <a:pt x="102120" y="7607"/>
                    </a:lnTo>
                    <a:lnTo>
                      <a:pt x="61118" y="28797"/>
                    </a:lnTo>
                    <a:lnTo>
                      <a:pt x="28797" y="61118"/>
                    </a:lnTo>
                    <a:lnTo>
                      <a:pt x="7607" y="102120"/>
                    </a:lnTo>
                    <a:lnTo>
                      <a:pt x="0" y="149351"/>
                    </a:lnTo>
                    <a:lnTo>
                      <a:pt x="7607" y="196583"/>
                    </a:lnTo>
                    <a:lnTo>
                      <a:pt x="28797" y="237585"/>
                    </a:lnTo>
                    <a:lnTo>
                      <a:pt x="61118" y="269906"/>
                    </a:lnTo>
                    <a:lnTo>
                      <a:pt x="102120" y="291096"/>
                    </a:lnTo>
                    <a:lnTo>
                      <a:pt x="149351" y="298703"/>
                    </a:lnTo>
                    <a:lnTo>
                      <a:pt x="1889760" y="298703"/>
                    </a:lnTo>
                    <a:lnTo>
                      <a:pt x="1936991" y="291096"/>
                    </a:lnTo>
                    <a:lnTo>
                      <a:pt x="1977993" y="269906"/>
                    </a:lnTo>
                    <a:lnTo>
                      <a:pt x="2010314" y="237585"/>
                    </a:lnTo>
                    <a:lnTo>
                      <a:pt x="2031504" y="196583"/>
                    </a:lnTo>
                    <a:lnTo>
                      <a:pt x="2039112" y="149351"/>
                    </a:lnTo>
                    <a:lnTo>
                      <a:pt x="2031504" y="102120"/>
                    </a:lnTo>
                    <a:lnTo>
                      <a:pt x="2010314" y="61118"/>
                    </a:lnTo>
                    <a:lnTo>
                      <a:pt x="1977993" y="28797"/>
                    </a:lnTo>
                    <a:lnTo>
                      <a:pt x="1936991" y="7607"/>
                    </a:lnTo>
                    <a:lnTo>
                      <a:pt x="1889760" y="0"/>
                    </a:lnTo>
                    <a:close/>
                  </a:path>
                </a:pathLst>
              </a:custGeom>
              <a:solidFill>
                <a:srgbClr val="99CC00"/>
              </a:solidFill>
            </p:spPr>
            <p:txBody>
              <a:bodyPr wrap="square" lIns="0" tIns="0" rIns="0" bIns="0" rtlCol="0"/>
              <a:lstStyle/>
              <a:p>
                <a:endParaRPr sz="1600" dirty="0"/>
              </a:p>
            </p:txBody>
          </p:sp>
          <p:sp>
            <p:nvSpPr>
              <p:cNvPr id="19" name="object 24"/>
              <p:cNvSpPr/>
              <p:nvPr/>
            </p:nvSpPr>
            <p:spPr>
              <a:xfrm>
                <a:off x="2132012" y="3571092"/>
                <a:ext cx="1600199" cy="536447"/>
              </a:xfrm>
              <a:prstGeom prst="rect">
                <a:avLst/>
              </a:prstGeom>
              <a:blipFill>
                <a:blip r:embed="rId3" cstate="print"/>
                <a:stretch>
                  <a:fillRect/>
                </a:stretch>
              </a:blipFill>
            </p:spPr>
            <p:txBody>
              <a:bodyPr wrap="square" lIns="0" tIns="0" rIns="0" bIns="0" rtlCol="0"/>
              <a:lstStyle/>
              <a:p>
                <a:endParaRPr sz="1600" dirty="0"/>
              </a:p>
            </p:txBody>
          </p:sp>
          <p:sp>
            <p:nvSpPr>
              <p:cNvPr id="20" name="object 25"/>
              <p:cNvSpPr/>
              <p:nvPr/>
            </p:nvSpPr>
            <p:spPr>
              <a:xfrm>
                <a:off x="8134610" y="3234287"/>
                <a:ext cx="1671900" cy="775715"/>
              </a:xfrm>
              <a:prstGeom prst="rect">
                <a:avLst/>
              </a:prstGeom>
              <a:blipFill>
                <a:blip r:embed="rId4" cstate="print"/>
                <a:stretch>
                  <a:fillRect/>
                </a:stretch>
              </a:blipFill>
            </p:spPr>
            <p:txBody>
              <a:bodyPr wrap="square" lIns="0" tIns="0" rIns="0" bIns="0" rtlCol="0"/>
              <a:lstStyle/>
              <a:p>
                <a:endParaRPr sz="1600" dirty="0"/>
              </a:p>
            </p:txBody>
          </p:sp>
          <p:sp>
            <p:nvSpPr>
              <p:cNvPr id="21" name="object 26"/>
              <p:cNvSpPr/>
              <p:nvPr/>
            </p:nvSpPr>
            <p:spPr>
              <a:xfrm>
                <a:off x="7070119" y="4520544"/>
                <a:ext cx="1805976" cy="774192"/>
              </a:xfrm>
              <a:prstGeom prst="rect">
                <a:avLst/>
              </a:prstGeom>
              <a:blipFill>
                <a:blip r:embed="rId5" cstate="print"/>
                <a:stretch>
                  <a:fillRect/>
                </a:stretch>
              </a:blipFill>
            </p:spPr>
            <p:txBody>
              <a:bodyPr wrap="square" lIns="0" tIns="0" rIns="0" bIns="0" rtlCol="0"/>
              <a:lstStyle/>
              <a:p>
                <a:endParaRPr sz="1600" dirty="0"/>
              </a:p>
            </p:txBody>
          </p:sp>
          <p:sp>
            <p:nvSpPr>
              <p:cNvPr id="22" name="object 28"/>
              <p:cNvSpPr txBox="1"/>
              <p:nvPr/>
            </p:nvSpPr>
            <p:spPr>
              <a:xfrm>
                <a:off x="3461212" y="4623922"/>
                <a:ext cx="1190103" cy="577081"/>
              </a:xfrm>
              <a:prstGeom prst="rect">
                <a:avLst/>
              </a:prstGeom>
            </p:spPr>
            <p:txBody>
              <a:bodyPr vert="horz" wrap="square" lIns="0" tIns="0" rIns="0" bIns="0" rtlCol="0">
                <a:spAutoFit/>
              </a:bodyPr>
              <a:lstStyle/>
              <a:p>
                <a:pPr marL="15842" marR="6337" indent="-1584" algn="ctr">
                  <a:lnSpc>
                    <a:spcPts val="1497"/>
                  </a:lnSpc>
                </a:pPr>
                <a:r>
                  <a:rPr sz="1600" spc="-6" smtClean="0">
                    <a:solidFill>
                      <a:schemeClr val="tx2">
                        <a:lumMod val="75000"/>
                      </a:schemeClr>
                    </a:solidFill>
                    <a:cs typeface="Calibri"/>
                  </a:rPr>
                  <a:t>Component</a:t>
                </a:r>
                <a:r>
                  <a:rPr lang="en-US" sz="1600" spc="-6" dirty="0" smtClean="0">
                    <a:solidFill>
                      <a:schemeClr val="tx2">
                        <a:lumMod val="75000"/>
                      </a:schemeClr>
                    </a:solidFill>
                    <a:cs typeface="Calibri"/>
                  </a:rPr>
                  <a:t> </a:t>
                </a:r>
                <a:r>
                  <a:rPr sz="1600" spc="-37" smtClean="0">
                    <a:solidFill>
                      <a:schemeClr val="tx2">
                        <a:lumMod val="75000"/>
                      </a:schemeClr>
                    </a:solidFill>
                    <a:cs typeface="Calibri"/>
                  </a:rPr>
                  <a:t>R</a:t>
                </a:r>
                <a:r>
                  <a:rPr sz="1600" smtClean="0">
                    <a:solidFill>
                      <a:schemeClr val="tx2">
                        <a:lumMod val="75000"/>
                      </a:schemeClr>
                    </a:solidFill>
                    <a:cs typeface="Calibri"/>
                  </a:rPr>
                  <a:t>e</a:t>
                </a:r>
                <a:r>
                  <a:rPr sz="1600" spc="6" smtClean="0">
                    <a:solidFill>
                      <a:schemeClr val="tx2">
                        <a:lumMod val="75000"/>
                      </a:schemeClr>
                    </a:solidFill>
                    <a:cs typeface="Calibri"/>
                  </a:rPr>
                  <a:t>q</a:t>
                </a:r>
                <a:r>
                  <a:rPr sz="1600" smtClean="0">
                    <a:solidFill>
                      <a:schemeClr val="tx2">
                        <a:lumMod val="75000"/>
                      </a:schemeClr>
                    </a:solidFill>
                    <a:cs typeface="Calibri"/>
                  </a:rPr>
                  <a:t>ui</a:t>
                </a:r>
                <a:r>
                  <a:rPr sz="1600" spc="-19" smtClean="0">
                    <a:solidFill>
                      <a:schemeClr val="tx2">
                        <a:lumMod val="75000"/>
                      </a:schemeClr>
                    </a:solidFill>
                    <a:cs typeface="Calibri"/>
                  </a:rPr>
                  <a:t>r</a:t>
                </a:r>
                <a:r>
                  <a:rPr sz="1600" smtClean="0">
                    <a:solidFill>
                      <a:schemeClr val="tx2">
                        <a:lumMod val="75000"/>
                      </a:schemeClr>
                    </a:solidFill>
                    <a:cs typeface="Calibri"/>
                  </a:rPr>
                  <a:t>em</a:t>
                </a:r>
                <a:r>
                  <a:rPr sz="1600" spc="6" smtClean="0">
                    <a:solidFill>
                      <a:schemeClr val="tx2">
                        <a:lumMod val="75000"/>
                      </a:schemeClr>
                    </a:solidFill>
                    <a:cs typeface="Calibri"/>
                  </a:rPr>
                  <a:t>e</a:t>
                </a:r>
                <a:r>
                  <a:rPr sz="1600" spc="-12" smtClean="0">
                    <a:solidFill>
                      <a:schemeClr val="tx2">
                        <a:lumMod val="75000"/>
                      </a:schemeClr>
                    </a:solidFill>
                    <a:cs typeface="Calibri"/>
                  </a:rPr>
                  <a:t>nt</a:t>
                </a:r>
                <a:r>
                  <a:rPr sz="1600" smtClean="0">
                    <a:solidFill>
                      <a:schemeClr val="tx2">
                        <a:lumMod val="75000"/>
                      </a:schemeClr>
                    </a:solidFill>
                    <a:cs typeface="Calibri"/>
                  </a:rPr>
                  <a:t>s</a:t>
                </a:r>
                <a:r>
                  <a:rPr lang="en-US" sz="1600" dirty="0" smtClean="0">
                    <a:solidFill>
                      <a:schemeClr val="tx2">
                        <a:lumMod val="75000"/>
                      </a:schemeClr>
                    </a:solidFill>
                    <a:cs typeface="Calibri"/>
                  </a:rPr>
                  <a:t> </a:t>
                </a:r>
                <a:r>
                  <a:rPr sz="1600" smtClean="0">
                    <a:solidFill>
                      <a:schemeClr val="tx2">
                        <a:lumMod val="75000"/>
                      </a:schemeClr>
                    </a:solidFill>
                    <a:cs typeface="Calibri"/>
                  </a:rPr>
                  <a:t>and</a:t>
                </a:r>
                <a:r>
                  <a:rPr sz="1600" spc="-137" smtClean="0">
                    <a:solidFill>
                      <a:schemeClr val="tx2">
                        <a:lumMod val="75000"/>
                      </a:schemeClr>
                    </a:solidFill>
                    <a:cs typeface="Calibri"/>
                  </a:rPr>
                  <a:t> </a:t>
                </a:r>
                <a:r>
                  <a:rPr sz="1600" dirty="0">
                    <a:solidFill>
                      <a:schemeClr val="tx2">
                        <a:lumMod val="75000"/>
                      </a:schemeClr>
                    </a:solidFill>
                    <a:cs typeface="Calibri"/>
                  </a:rPr>
                  <a:t>Design</a:t>
                </a:r>
              </a:p>
            </p:txBody>
          </p:sp>
          <p:sp>
            <p:nvSpPr>
              <p:cNvPr id="23" name="object 29"/>
              <p:cNvSpPr/>
              <p:nvPr/>
            </p:nvSpPr>
            <p:spPr>
              <a:xfrm>
                <a:off x="8892349" y="2489052"/>
                <a:ext cx="1454532" cy="537972"/>
              </a:xfrm>
              <a:prstGeom prst="rect">
                <a:avLst/>
              </a:prstGeom>
              <a:blipFill>
                <a:blip r:embed="rId6" cstate="print"/>
                <a:stretch>
                  <a:fillRect/>
                </a:stretch>
              </a:blipFill>
            </p:spPr>
            <p:txBody>
              <a:bodyPr wrap="square" lIns="0" tIns="0" rIns="0" bIns="0" rtlCol="0"/>
              <a:lstStyle/>
              <a:p>
                <a:endParaRPr sz="1600" dirty="0"/>
              </a:p>
            </p:txBody>
          </p:sp>
          <p:sp>
            <p:nvSpPr>
              <p:cNvPr id="24" name="object 30"/>
              <p:cNvSpPr txBox="1"/>
              <p:nvPr/>
            </p:nvSpPr>
            <p:spPr>
              <a:xfrm>
                <a:off x="8837613" y="2563098"/>
                <a:ext cx="1524000" cy="408702"/>
              </a:xfrm>
              <a:prstGeom prst="rect">
                <a:avLst/>
              </a:prstGeom>
            </p:spPr>
            <p:txBody>
              <a:bodyPr vert="horz" wrap="square" lIns="0" tIns="0" rIns="0" bIns="0" rtlCol="0">
                <a:spAutoFit/>
              </a:bodyPr>
              <a:lstStyle/>
              <a:p>
                <a:pPr marL="15050" marR="6337" indent="-4753" algn="ctr">
                  <a:lnSpc>
                    <a:spcPct val="83400"/>
                  </a:lnSpc>
                </a:pPr>
                <a:r>
                  <a:rPr sz="1600" spc="-12" smtClean="0">
                    <a:solidFill>
                      <a:srgbClr val="FFFFFF"/>
                    </a:solidFill>
                    <a:cs typeface="Calibri"/>
                  </a:rPr>
                  <a:t>System</a:t>
                </a:r>
                <a:r>
                  <a:rPr lang="en-US" sz="1600" spc="-12" dirty="0" smtClean="0">
                    <a:solidFill>
                      <a:srgbClr val="FFFFFF"/>
                    </a:solidFill>
                    <a:cs typeface="Calibri"/>
                  </a:rPr>
                  <a:t> </a:t>
                </a:r>
                <a:r>
                  <a:rPr sz="1600" smtClean="0">
                    <a:solidFill>
                      <a:srgbClr val="FFFFFF"/>
                    </a:solidFill>
                    <a:cs typeface="Calibri"/>
                  </a:rPr>
                  <a:t>Ac</a:t>
                </a:r>
                <a:r>
                  <a:rPr sz="1600" spc="-12" smtClean="0">
                    <a:solidFill>
                      <a:srgbClr val="FFFFFF"/>
                    </a:solidFill>
                    <a:cs typeface="Calibri"/>
                  </a:rPr>
                  <a:t>c</a:t>
                </a:r>
                <a:r>
                  <a:rPr sz="1600" smtClean="0">
                    <a:solidFill>
                      <a:srgbClr val="FFFFFF"/>
                    </a:solidFill>
                    <a:cs typeface="Calibri"/>
                  </a:rPr>
                  <a:t>e</a:t>
                </a:r>
                <a:r>
                  <a:rPr sz="1600" spc="6" smtClean="0">
                    <a:solidFill>
                      <a:srgbClr val="FFFFFF"/>
                    </a:solidFill>
                    <a:cs typeface="Calibri"/>
                  </a:rPr>
                  <a:t>p</a:t>
                </a:r>
                <a:r>
                  <a:rPr sz="1600" spc="-12" smtClean="0">
                    <a:solidFill>
                      <a:srgbClr val="FFFFFF"/>
                    </a:solidFill>
                    <a:cs typeface="Calibri"/>
                  </a:rPr>
                  <a:t>t</a:t>
                </a:r>
                <a:r>
                  <a:rPr sz="1600" smtClean="0">
                    <a:solidFill>
                      <a:srgbClr val="FFFFFF"/>
                    </a:solidFill>
                    <a:cs typeface="Calibri"/>
                  </a:rPr>
                  <a:t>a</a:t>
                </a:r>
                <a:r>
                  <a:rPr sz="1600" spc="6" smtClean="0">
                    <a:solidFill>
                      <a:srgbClr val="FFFFFF"/>
                    </a:solidFill>
                    <a:cs typeface="Calibri"/>
                  </a:rPr>
                  <a:t>n</a:t>
                </a:r>
                <a:r>
                  <a:rPr sz="1600" spc="-6" smtClean="0">
                    <a:solidFill>
                      <a:srgbClr val="FFFFFF"/>
                    </a:solidFill>
                    <a:cs typeface="Calibri"/>
                  </a:rPr>
                  <a:t>c</a:t>
                </a:r>
                <a:r>
                  <a:rPr sz="1600" smtClean="0">
                    <a:solidFill>
                      <a:srgbClr val="FFFFFF"/>
                    </a:solidFill>
                    <a:cs typeface="Calibri"/>
                  </a:rPr>
                  <a:t>e</a:t>
                </a:r>
                <a:r>
                  <a:rPr lang="en-US" sz="1600" dirty="0" smtClean="0">
                    <a:solidFill>
                      <a:srgbClr val="FFFFFF"/>
                    </a:solidFill>
                    <a:cs typeface="Calibri"/>
                  </a:rPr>
                  <a:t> </a:t>
                </a:r>
                <a:r>
                  <a:rPr sz="1600" spc="-6" smtClean="0">
                    <a:solidFill>
                      <a:srgbClr val="FFFFFF"/>
                    </a:solidFill>
                    <a:cs typeface="Calibri"/>
                  </a:rPr>
                  <a:t>Operability</a:t>
                </a:r>
                <a:endParaRPr sz="1600" dirty="0">
                  <a:cs typeface="Calibri"/>
                </a:endParaRPr>
              </a:p>
            </p:txBody>
          </p:sp>
          <p:sp>
            <p:nvSpPr>
              <p:cNvPr id="26" name="object 33"/>
              <p:cNvSpPr txBox="1"/>
              <p:nvPr/>
            </p:nvSpPr>
            <p:spPr>
              <a:xfrm>
                <a:off x="2556361" y="4247747"/>
                <a:ext cx="2458078" cy="246221"/>
              </a:xfrm>
              <a:prstGeom prst="rect">
                <a:avLst/>
              </a:prstGeom>
            </p:spPr>
            <p:txBody>
              <a:bodyPr vert="horz" wrap="square" lIns="0" tIns="0" rIns="0" bIns="0" rtlCol="0">
                <a:spAutoFit/>
              </a:bodyPr>
              <a:lstStyle/>
              <a:p>
                <a:pPr marL="15842"/>
                <a:r>
                  <a:rPr sz="1600" spc="-12" dirty="0">
                    <a:cs typeface="Calibri"/>
                  </a:rPr>
                  <a:t>System </a:t>
                </a:r>
                <a:r>
                  <a:rPr sz="1600" spc="-6" dirty="0">
                    <a:cs typeface="Calibri"/>
                  </a:rPr>
                  <a:t>Requirements</a:t>
                </a:r>
                <a:r>
                  <a:rPr sz="1600" spc="-142" dirty="0">
                    <a:cs typeface="Calibri"/>
                  </a:rPr>
                  <a:t> </a:t>
                </a:r>
                <a:r>
                  <a:rPr sz="1600" spc="-6" dirty="0">
                    <a:cs typeface="Calibri"/>
                  </a:rPr>
                  <a:t>Review</a:t>
                </a:r>
                <a:endParaRPr sz="1600" dirty="0">
                  <a:cs typeface="Calibri"/>
                </a:endParaRPr>
              </a:p>
            </p:txBody>
          </p:sp>
          <p:sp>
            <p:nvSpPr>
              <p:cNvPr id="27" name="object 35"/>
              <p:cNvSpPr txBox="1"/>
              <p:nvPr/>
            </p:nvSpPr>
            <p:spPr>
              <a:xfrm>
                <a:off x="5569083" y="5844987"/>
                <a:ext cx="1152858" cy="492443"/>
              </a:xfrm>
              <a:prstGeom prst="rect">
                <a:avLst/>
              </a:prstGeom>
            </p:spPr>
            <p:txBody>
              <a:bodyPr vert="horz" wrap="square" lIns="0" tIns="0" rIns="0" bIns="0" rtlCol="0">
                <a:spAutoFit/>
              </a:bodyPr>
              <a:lstStyle/>
              <a:p>
                <a:pPr marL="15842" marR="6337" indent="240798"/>
                <a:r>
                  <a:rPr sz="1600" spc="-6" smtClean="0">
                    <a:cs typeface="Calibri"/>
                  </a:rPr>
                  <a:t>Product</a:t>
                </a:r>
                <a:r>
                  <a:rPr lang="en-US" sz="1600" spc="-6" dirty="0" smtClean="0">
                    <a:cs typeface="Calibri"/>
                  </a:rPr>
                  <a:t> </a:t>
                </a:r>
                <a:r>
                  <a:rPr sz="1600" smtClean="0">
                    <a:cs typeface="Calibri"/>
                  </a:rPr>
                  <a:t>De</a:t>
                </a:r>
                <a:r>
                  <a:rPr sz="1600" spc="-19" smtClean="0">
                    <a:cs typeface="Calibri"/>
                  </a:rPr>
                  <a:t>v</a:t>
                </a:r>
                <a:r>
                  <a:rPr sz="1600" smtClean="0">
                    <a:cs typeface="Calibri"/>
                  </a:rPr>
                  <a:t>elopment</a:t>
                </a:r>
                <a:endParaRPr sz="1600" dirty="0">
                  <a:cs typeface="Calibri"/>
                </a:endParaRPr>
              </a:p>
            </p:txBody>
          </p:sp>
          <p:sp>
            <p:nvSpPr>
              <p:cNvPr id="28" name="object 36"/>
              <p:cNvSpPr txBox="1"/>
              <p:nvPr/>
            </p:nvSpPr>
            <p:spPr>
              <a:xfrm>
                <a:off x="7245843" y="4535338"/>
                <a:ext cx="1417797" cy="738664"/>
              </a:xfrm>
              <a:prstGeom prst="rect">
                <a:avLst/>
              </a:prstGeom>
            </p:spPr>
            <p:txBody>
              <a:bodyPr vert="horz" wrap="square" lIns="0" tIns="0" rIns="0" bIns="0" rtlCol="0">
                <a:spAutoFit/>
              </a:bodyPr>
              <a:lstStyle/>
              <a:p>
                <a:pPr marL="15842"/>
                <a:r>
                  <a:rPr sz="1600" spc="-6" dirty="0">
                    <a:solidFill>
                      <a:srgbClr val="FFFFFF"/>
                    </a:solidFill>
                    <a:cs typeface="Calibri"/>
                  </a:rPr>
                  <a:t>Component</a:t>
                </a:r>
                <a:r>
                  <a:rPr sz="1600" spc="-125" dirty="0">
                    <a:solidFill>
                      <a:srgbClr val="FFFFFF"/>
                    </a:solidFill>
                    <a:cs typeface="Calibri"/>
                  </a:rPr>
                  <a:t> </a:t>
                </a:r>
                <a:r>
                  <a:rPr sz="1600" spc="-37" dirty="0">
                    <a:solidFill>
                      <a:srgbClr val="FFFFFF"/>
                    </a:solidFill>
                    <a:cs typeface="Calibri"/>
                  </a:rPr>
                  <a:t>Test</a:t>
                </a:r>
                <a:endParaRPr sz="1600" dirty="0">
                  <a:cs typeface="Calibri"/>
                </a:endParaRPr>
              </a:p>
              <a:p>
                <a:pPr marL="116439" indent="-100597">
                  <a:buChar char="-"/>
                  <a:tabLst>
                    <a:tab pos="117231" algn="l"/>
                  </a:tabLst>
                </a:pPr>
                <a:r>
                  <a:rPr sz="1600" dirty="0">
                    <a:solidFill>
                      <a:srgbClr val="FFFFFF"/>
                    </a:solidFill>
                    <a:cs typeface="Calibri"/>
                  </a:rPr>
                  <a:t>Functional</a:t>
                </a:r>
                <a:endParaRPr sz="1600" dirty="0">
                  <a:cs typeface="Calibri"/>
                </a:endParaRPr>
              </a:p>
              <a:p>
                <a:pPr marL="116439" indent="-100597">
                  <a:buChar char="-"/>
                  <a:tabLst>
                    <a:tab pos="117231" algn="l"/>
                  </a:tabLst>
                </a:pPr>
                <a:r>
                  <a:rPr sz="1600" spc="-6" dirty="0">
                    <a:solidFill>
                      <a:srgbClr val="FFFFFF"/>
                    </a:solidFill>
                    <a:cs typeface="Calibri"/>
                  </a:rPr>
                  <a:t>Non-Functional</a:t>
                </a:r>
                <a:endParaRPr sz="1600" dirty="0">
                  <a:cs typeface="Calibri"/>
                </a:endParaRPr>
              </a:p>
            </p:txBody>
          </p:sp>
          <p:sp>
            <p:nvSpPr>
              <p:cNvPr id="29" name="object 37"/>
              <p:cNvSpPr txBox="1"/>
              <p:nvPr/>
            </p:nvSpPr>
            <p:spPr>
              <a:xfrm>
                <a:off x="8296679" y="3270002"/>
                <a:ext cx="1676400" cy="756617"/>
              </a:xfrm>
              <a:prstGeom prst="rect">
                <a:avLst/>
              </a:prstGeom>
            </p:spPr>
            <p:txBody>
              <a:bodyPr vert="horz" wrap="square" lIns="0" tIns="0" rIns="0" bIns="0" rtlCol="0">
                <a:spAutoFit/>
              </a:bodyPr>
              <a:lstStyle/>
              <a:p>
                <a:pPr marL="15842" marR="6337">
                  <a:lnSpc>
                    <a:spcPts val="1497"/>
                  </a:lnSpc>
                </a:pPr>
                <a:r>
                  <a:rPr sz="1600" spc="-12" dirty="0">
                    <a:solidFill>
                      <a:srgbClr val="FFFFFF"/>
                    </a:solidFill>
                    <a:cs typeface="Calibri"/>
                  </a:rPr>
                  <a:t>System </a:t>
                </a:r>
                <a:r>
                  <a:rPr sz="1600" spc="-6">
                    <a:solidFill>
                      <a:srgbClr val="FFFFFF"/>
                    </a:solidFill>
                    <a:cs typeface="Calibri"/>
                  </a:rPr>
                  <a:t>or</a:t>
                </a:r>
                <a:r>
                  <a:rPr sz="1600" spc="-94">
                    <a:solidFill>
                      <a:srgbClr val="FFFFFF"/>
                    </a:solidFill>
                    <a:cs typeface="Calibri"/>
                  </a:rPr>
                  <a:t> </a:t>
                </a:r>
                <a:r>
                  <a:rPr sz="1600" spc="-12" smtClean="0">
                    <a:solidFill>
                      <a:srgbClr val="FFFFFF"/>
                    </a:solidFill>
                    <a:cs typeface="Calibri"/>
                  </a:rPr>
                  <a:t>System</a:t>
                </a:r>
                <a:r>
                  <a:rPr lang="en-US" sz="1600" spc="-12" dirty="0" smtClean="0">
                    <a:solidFill>
                      <a:srgbClr val="FFFFFF"/>
                    </a:solidFill>
                    <a:cs typeface="Calibri"/>
                  </a:rPr>
                  <a:t> </a:t>
                </a:r>
                <a:r>
                  <a:rPr sz="1600" spc="-12" smtClean="0">
                    <a:solidFill>
                      <a:srgbClr val="FFFFFF"/>
                    </a:solidFill>
                    <a:cs typeface="Calibri"/>
                  </a:rPr>
                  <a:t>Integration</a:t>
                </a:r>
                <a:r>
                  <a:rPr sz="1600" spc="-112" smtClean="0">
                    <a:solidFill>
                      <a:srgbClr val="FFFFFF"/>
                    </a:solidFill>
                    <a:cs typeface="Calibri"/>
                  </a:rPr>
                  <a:t> </a:t>
                </a:r>
                <a:r>
                  <a:rPr sz="1600" spc="-37" dirty="0">
                    <a:solidFill>
                      <a:srgbClr val="FFFFFF"/>
                    </a:solidFill>
                    <a:cs typeface="Calibri"/>
                  </a:rPr>
                  <a:t>Test</a:t>
                </a:r>
                <a:endParaRPr sz="1600" dirty="0">
                  <a:cs typeface="Calibri"/>
                </a:endParaRPr>
              </a:p>
              <a:p>
                <a:pPr marL="116439" indent="-100597">
                  <a:lnSpc>
                    <a:spcPts val="1347"/>
                  </a:lnSpc>
                  <a:buChar char="-"/>
                  <a:tabLst>
                    <a:tab pos="117231" algn="l"/>
                  </a:tabLst>
                </a:pPr>
                <a:r>
                  <a:rPr sz="1600" dirty="0">
                    <a:solidFill>
                      <a:srgbClr val="FFFFFF"/>
                    </a:solidFill>
                    <a:cs typeface="Calibri"/>
                  </a:rPr>
                  <a:t>Functional</a:t>
                </a:r>
                <a:endParaRPr sz="1600" dirty="0">
                  <a:cs typeface="Calibri"/>
                </a:endParaRPr>
              </a:p>
              <a:p>
                <a:pPr marL="116439" indent="-100597">
                  <a:lnSpc>
                    <a:spcPts val="1647"/>
                  </a:lnSpc>
                  <a:buChar char="-"/>
                  <a:tabLst>
                    <a:tab pos="117231" algn="l"/>
                  </a:tabLst>
                </a:pPr>
                <a:r>
                  <a:rPr sz="1600" spc="-6" dirty="0">
                    <a:solidFill>
                      <a:srgbClr val="FFFFFF"/>
                    </a:solidFill>
                    <a:cs typeface="Calibri"/>
                  </a:rPr>
                  <a:t>Non-Functional</a:t>
                </a:r>
                <a:endParaRPr sz="1600" dirty="0">
                  <a:cs typeface="Calibri"/>
                </a:endParaRPr>
              </a:p>
            </p:txBody>
          </p:sp>
          <p:sp>
            <p:nvSpPr>
              <p:cNvPr id="31" name="object 38"/>
              <p:cNvSpPr txBox="1"/>
              <p:nvPr/>
            </p:nvSpPr>
            <p:spPr>
              <a:xfrm>
                <a:off x="5418704" y="3463523"/>
                <a:ext cx="1610787" cy="246221"/>
              </a:xfrm>
              <a:prstGeom prst="rect">
                <a:avLst/>
              </a:prstGeom>
            </p:spPr>
            <p:txBody>
              <a:bodyPr vert="horz" wrap="square" lIns="0" tIns="0" rIns="0" bIns="0" rtlCol="0">
                <a:spAutoFit/>
              </a:bodyPr>
              <a:lstStyle/>
              <a:p>
                <a:pPr marL="15842"/>
                <a:r>
                  <a:rPr sz="1600" spc="-12" dirty="0">
                    <a:cs typeface="Calibri"/>
                  </a:rPr>
                  <a:t>System</a:t>
                </a:r>
                <a:r>
                  <a:rPr sz="1600" spc="-100" dirty="0">
                    <a:cs typeface="Calibri"/>
                  </a:rPr>
                  <a:t> </a:t>
                </a:r>
                <a:r>
                  <a:rPr sz="1600" spc="-12" dirty="0">
                    <a:cs typeface="Calibri"/>
                  </a:rPr>
                  <a:t>Verification</a:t>
                </a:r>
                <a:endParaRPr sz="1600" dirty="0">
                  <a:cs typeface="Calibri"/>
                </a:endParaRPr>
              </a:p>
            </p:txBody>
          </p:sp>
          <p:sp>
            <p:nvSpPr>
              <p:cNvPr id="32" name="object 40"/>
              <p:cNvSpPr txBox="1"/>
              <p:nvPr/>
            </p:nvSpPr>
            <p:spPr>
              <a:xfrm>
                <a:off x="1065212" y="1676400"/>
                <a:ext cx="1981199" cy="410369"/>
              </a:xfrm>
              <a:prstGeom prst="rect">
                <a:avLst/>
              </a:prstGeom>
            </p:spPr>
            <p:txBody>
              <a:bodyPr vert="horz" wrap="square" lIns="0" tIns="0" rIns="0" bIns="0" rtlCol="0">
                <a:spAutoFit/>
              </a:bodyPr>
              <a:lstStyle/>
              <a:p>
                <a:pPr marL="635263" marR="6337" indent="-620214">
                  <a:lnSpc>
                    <a:spcPts val="1622"/>
                  </a:lnSpc>
                </a:pPr>
                <a:r>
                  <a:rPr sz="1600" spc="-6">
                    <a:cs typeface="Calibri"/>
                  </a:rPr>
                  <a:t>Stakeholder</a:t>
                </a:r>
                <a:r>
                  <a:rPr sz="1600" spc="-81">
                    <a:cs typeface="Calibri"/>
                  </a:rPr>
                  <a:t> </a:t>
                </a:r>
                <a:r>
                  <a:rPr sz="1600" smtClean="0">
                    <a:cs typeface="Calibri"/>
                  </a:rPr>
                  <a:t>Requirements</a:t>
                </a:r>
                <a:r>
                  <a:rPr lang="en-US" sz="1600" dirty="0" smtClean="0">
                    <a:cs typeface="Calibri"/>
                  </a:rPr>
                  <a:t> </a:t>
                </a:r>
                <a:r>
                  <a:rPr sz="1600" smtClean="0">
                    <a:cs typeface="Calibri"/>
                  </a:rPr>
                  <a:t>and</a:t>
                </a:r>
                <a:r>
                  <a:rPr sz="1600" spc="-137" smtClean="0">
                    <a:cs typeface="Calibri"/>
                  </a:rPr>
                  <a:t> </a:t>
                </a:r>
                <a:r>
                  <a:rPr sz="1600" dirty="0">
                    <a:cs typeface="Calibri"/>
                  </a:rPr>
                  <a:t>Needs</a:t>
                </a:r>
              </a:p>
            </p:txBody>
          </p:sp>
          <p:sp>
            <p:nvSpPr>
              <p:cNvPr id="33" name="object 41"/>
              <p:cNvSpPr txBox="1"/>
              <p:nvPr/>
            </p:nvSpPr>
            <p:spPr>
              <a:xfrm>
                <a:off x="7445264" y="4147419"/>
                <a:ext cx="1872339" cy="246221"/>
              </a:xfrm>
              <a:prstGeom prst="rect">
                <a:avLst/>
              </a:prstGeom>
            </p:spPr>
            <p:txBody>
              <a:bodyPr vert="horz" wrap="square" lIns="0" tIns="0" rIns="0" bIns="0" rtlCol="0">
                <a:spAutoFit/>
              </a:bodyPr>
              <a:lstStyle/>
              <a:p>
                <a:pPr marL="15842"/>
                <a:r>
                  <a:rPr sz="1600" spc="-37" dirty="0">
                    <a:cs typeface="Calibri"/>
                  </a:rPr>
                  <a:t>Test </a:t>
                </a:r>
                <a:r>
                  <a:rPr sz="1600" spc="-6" dirty="0">
                    <a:cs typeface="Calibri"/>
                  </a:rPr>
                  <a:t>Readiness</a:t>
                </a:r>
                <a:r>
                  <a:rPr sz="1600" spc="-75" dirty="0">
                    <a:cs typeface="Calibri"/>
                  </a:rPr>
                  <a:t> </a:t>
                </a:r>
                <a:r>
                  <a:rPr sz="1600" spc="-6" dirty="0">
                    <a:cs typeface="Calibri"/>
                  </a:rPr>
                  <a:t>Review</a:t>
                </a:r>
                <a:endParaRPr sz="1600" dirty="0">
                  <a:cs typeface="Calibri"/>
                </a:endParaRPr>
              </a:p>
            </p:txBody>
          </p:sp>
          <p:sp>
            <p:nvSpPr>
              <p:cNvPr id="34" name="object 42"/>
              <p:cNvSpPr txBox="1"/>
              <p:nvPr/>
            </p:nvSpPr>
            <p:spPr>
              <a:xfrm>
                <a:off x="8631304" y="1581398"/>
                <a:ext cx="2450462" cy="646331"/>
              </a:xfrm>
              <a:prstGeom prst="rect">
                <a:avLst/>
              </a:prstGeom>
            </p:spPr>
            <p:txBody>
              <a:bodyPr vert="horz" wrap="square" lIns="0" tIns="0" rIns="0" bIns="0" rtlCol="0">
                <a:spAutoFit/>
              </a:bodyPr>
              <a:lstStyle/>
              <a:p>
                <a:pPr marR="6337" algn="ctr"/>
                <a:r>
                  <a:rPr sz="1600" spc="-6" dirty="0">
                    <a:cs typeface="Calibri"/>
                  </a:rPr>
                  <a:t>Deployed</a:t>
                </a:r>
                <a:r>
                  <a:rPr sz="1600" spc="-56" dirty="0">
                    <a:cs typeface="Calibri"/>
                  </a:rPr>
                  <a:t> </a:t>
                </a:r>
                <a:r>
                  <a:rPr sz="1600" spc="-6" dirty="0">
                    <a:cs typeface="Calibri"/>
                  </a:rPr>
                  <a:t>capabilities</a:t>
                </a:r>
                <a:endParaRPr sz="1600" dirty="0">
                  <a:cs typeface="Calibri"/>
                </a:endParaRPr>
              </a:p>
              <a:p>
                <a:pPr algn="ctr">
                  <a:spcBef>
                    <a:spcPts val="1209"/>
                  </a:spcBef>
                </a:pPr>
                <a:r>
                  <a:rPr sz="1600" spc="-6" dirty="0">
                    <a:cs typeface="Calibri"/>
                  </a:rPr>
                  <a:t>Production Readiness</a:t>
                </a:r>
                <a:r>
                  <a:rPr sz="1600" spc="-100" dirty="0">
                    <a:cs typeface="Calibri"/>
                  </a:rPr>
                  <a:t> </a:t>
                </a:r>
                <a:r>
                  <a:rPr sz="1600" spc="-6" dirty="0">
                    <a:cs typeface="Calibri"/>
                  </a:rPr>
                  <a:t>Review</a:t>
                </a:r>
                <a:endParaRPr sz="1600" dirty="0">
                  <a:cs typeface="Calibri"/>
                </a:endParaRPr>
              </a:p>
            </p:txBody>
          </p:sp>
          <p:sp>
            <p:nvSpPr>
              <p:cNvPr id="35" name="object 43"/>
              <p:cNvSpPr txBox="1"/>
              <p:nvPr/>
            </p:nvSpPr>
            <p:spPr>
              <a:xfrm>
                <a:off x="5478463" y="2435077"/>
                <a:ext cx="1495670" cy="246221"/>
              </a:xfrm>
              <a:prstGeom prst="rect">
                <a:avLst/>
              </a:prstGeom>
            </p:spPr>
            <p:txBody>
              <a:bodyPr vert="horz" wrap="square" lIns="0" tIns="0" rIns="0" bIns="0" rtlCol="0">
                <a:spAutoFit/>
              </a:bodyPr>
              <a:lstStyle/>
              <a:p>
                <a:pPr marL="15842"/>
                <a:r>
                  <a:rPr sz="1600" spc="-12" dirty="0">
                    <a:cs typeface="Calibri"/>
                  </a:rPr>
                  <a:t>System</a:t>
                </a:r>
                <a:r>
                  <a:rPr sz="1600" spc="-106" dirty="0">
                    <a:cs typeface="Calibri"/>
                  </a:rPr>
                  <a:t> </a:t>
                </a:r>
                <a:r>
                  <a:rPr sz="1600" spc="-12" dirty="0">
                    <a:cs typeface="Calibri"/>
                  </a:rPr>
                  <a:t>Validation</a:t>
                </a:r>
                <a:endParaRPr sz="1600" dirty="0">
                  <a:cs typeface="Calibri"/>
                </a:endParaRPr>
              </a:p>
            </p:txBody>
          </p:sp>
          <p:sp>
            <p:nvSpPr>
              <p:cNvPr id="36" name="object 44"/>
              <p:cNvSpPr txBox="1"/>
              <p:nvPr/>
            </p:nvSpPr>
            <p:spPr>
              <a:xfrm>
                <a:off x="4991248" y="4583282"/>
                <a:ext cx="1994227" cy="246221"/>
              </a:xfrm>
              <a:prstGeom prst="rect">
                <a:avLst/>
              </a:prstGeom>
            </p:spPr>
            <p:txBody>
              <a:bodyPr vert="horz" wrap="square" lIns="0" tIns="0" rIns="0" bIns="0" rtlCol="0">
                <a:spAutoFit/>
              </a:bodyPr>
              <a:lstStyle/>
              <a:p>
                <a:pPr marL="15842"/>
                <a:r>
                  <a:rPr sz="1600" spc="-6" dirty="0">
                    <a:cs typeface="Calibri"/>
                  </a:rPr>
                  <a:t>Component</a:t>
                </a:r>
                <a:r>
                  <a:rPr sz="1600" spc="-94" dirty="0">
                    <a:cs typeface="Calibri"/>
                  </a:rPr>
                  <a:t> </a:t>
                </a:r>
                <a:r>
                  <a:rPr sz="1600" spc="-12" dirty="0">
                    <a:cs typeface="Calibri"/>
                  </a:rPr>
                  <a:t>Verification</a:t>
                </a:r>
                <a:endParaRPr sz="1600" dirty="0">
                  <a:cs typeface="Calibri"/>
                </a:endParaRPr>
              </a:p>
            </p:txBody>
          </p:sp>
          <p:sp>
            <p:nvSpPr>
              <p:cNvPr id="37" name="object 45"/>
              <p:cNvSpPr txBox="1"/>
              <p:nvPr/>
            </p:nvSpPr>
            <p:spPr>
              <a:xfrm>
                <a:off x="4918453" y="1576177"/>
                <a:ext cx="2614671" cy="246221"/>
              </a:xfrm>
              <a:prstGeom prst="rect">
                <a:avLst/>
              </a:prstGeom>
            </p:spPr>
            <p:txBody>
              <a:bodyPr vert="horz" wrap="square" lIns="0" tIns="0" rIns="0" bIns="0" rtlCol="0">
                <a:spAutoFit/>
              </a:bodyPr>
              <a:lstStyle/>
              <a:p>
                <a:pPr marL="15842"/>
                <a:r>
                  <a:rPr sz="1600" spc="-6" dirty="0">
                    <a:cs typeface="Calibri"/>
                  </a:rPr>
                  <a:t>Satisfaction of Customer</a:t>
                </a:r>
                <a:r>
                  <a:rPr sz="1600" spc="-112" dirty="0">
                    <a:cs typeface="Calibri"/>
                  </a:rPr>
                  <a:t> </a:t>
                </a:r>
                <a:r>
                  <a:rPr sz="1600" dirty="0">
                    <a:cs typeface="Calibri"/>
                  </a:rPr>
                  <a:t>Needs</a:t>
                </a:r>
              </a:p>
            </p:txBody>
          </p:sp>
          <p:sp>
            <p:nvSpPr>
              <p:cNvPr id="38" name="object 46"/>
              <p:cNvSpPr/>
              <p:nvPr/>
            </p:nvSpPr>
            <p:spPr>
              <a:xfrm>
                <a:off x="1826893" y="2132437"/>
                <a:ext cx="231926" cy="299085"/>
              </a:xfrm>
              <a:custGeom>
                <a:avLst/>
                <a:gdLst/>
                <a:ahLst/>
                <a:cxnLst/>
                <a:rect l="l" t="t" r="r" b="b"/>
                <a:pathLst>
                  <a:path w="173990" h="299085">
                    <a:moveTo>
                      <a:pt x="57911" y="124967"/>
                    </a:moveTo>
                    <a:lnTo>
                      <a:pt x="0" y="124967"/>
                    </a:lnTo>
                    <a:lnTo>
                      <a:pt x="86867" y="298703"/>
                    </a:lnTo>
                    <a:lnTo>
                      <a:pt x="159257" y="153924"/>
                    </a:lnTo>
                    <a:lnTo>
                      <a:pt x="57911" y="153924"/>
                    </a:lnTo>
                    <a:lnTo>
                      <a:pt x="57911" y="124967"/>
                    </a:lnTo>
                    <a:close/>
                  </a:path>
                  <a:path w="173990" h="299085">
                    <a:moveTo>
                      <a:pt x="115823" y="0"/>
                    </a:moveTo>
                    <a:lnTo>
                      <a:pt x="57911" y="0"/>
                    </a:lnTo>
                    <a:lnTo>
                      <a:pt x="57911" y="153924"/>
                    </a:lnTo>
                    <a:lnTo>
                      <a:pt x="115823" y="153924"/>
                    </a:lnTo>
                    <a:lnTo>
                      <a:pt x="115823" y="0"/>
                    </a:lnTo>
                    <a:close/>
                  </a:path>
                  <a:path w="173990" h="299085">
                    <a:moveTo>
                      <a:pt x="173735" y="124967"/>
                    </a:moveTo>
                    <a:lnTo>
                      <a:pt x="115823" y="124967"/>
                    </a:lnTo>
                    <a:lnTo>
                      <a:pt x="115823" y="153924"/>
                    </a:lnTo>
                    <a:lnTo>
                      <a:pt x="159257" y="153924"/>
                    </a:lnTo>
                    <a:lnTo>
                      <a:pt x="173735" y="124967"/>
                    </a:lnTo>
                    <a:close/>
                  </a:path>
                </a:pathLst>
              </a:custGeom>
              <a:solidFill>
                <a:srgbClr val="7E7E7E"/>
              </a:solidFill>
            </p:spPr>
            <p:txBody>
              <a:bodyPr wrap="square" lIns="0" tIns="0" rIns="0" bIns="0" rtlCol="0"/>
              <a:lstStyle/>
              <a:p>
                <a:endParaRPr sz="1600" dirty="0"/>
              </a:p>
            </p:txBody>
          </p:sp>
          <p:sp>
            <p:nvSpPr>
              <p:cNvPr id="39" name="object 47"/>
              <p:cNvSpPr/>
              <p:nvPr/>
            </p:nvSpPr>
            <p:spPr>
              <a:xfrm>
                <a:off x="2960454" y="2672187"/>
                <a:ext cx="5782074" cy="89535"/>
              </a:xfrm>
              <a:custGeom>
                <a:avLst/>
                <a:gdLst/>
                <a:ahLst/>
                <a:cxnLst/>
                <a:rect l="l" t="t" r="r" b="b"/>
                <a:pathLst>
                  <a:path w="4337684" h="89535">
                    <a:moveTo>
                      <a:pt x="4261082" y="57618"/>
                    </a:moveTo>
                    <a:lnTo>
                      <a:pt x="4260977" y="89408"/>
                    </a:lnTo>
                    <a:lnTo>
                      <a:pt x="4325009" y="57658"/>
                    </a:lnTo>
                    <a:lnTo>
                      <a:pt x="4273804" y="57658"/>
                    </a:lnTo>
                    <a:lnTo>
                      <a:pt x="4261082" y="57618"/>
                    </a:lnTo>
                    <a:close/>
                  </a:path>
                  <a:path w="4337684" h="89535">
                    <a:moveTo>
                      <a:pt x="76326" y="0"/>
                    </a:moveTo>
                    <a:lnTo>
                      <a:pt x="0" y="37846"/>
                    </a:lnTo>
                    <a:lnTo>
                      <a:pt x="76072" y="76200"/>
                    </a:lnTo>
                    <a:lnTo>
                      <a:pt x="76178" y="44489"/>
                    </a:lnTo>
                    <a:lnTo>
                      <a:pt x="63500" y="44450"/>
                    </a:lnTo>
                    <a:lnTo>
                      <a:pt x="63500" y="31750"/>
                    </a:lnTo>
                    <a:lnTo>
                      <a:pt x="76221" y="31750"/>
                    </a:lnTo>
                    <a:lnTo>
                      <a:pt x="76326" y="0"/>
                    </a:lnTo>
                    <a:close/>
                  </a:path>
                  <a:path w="4337684" h="89535">
                    <a:moveTo>
                      <a:pt x="4261125" y="44918"/>
                    </a:moveTo>
                    <a:lnTo>
                      <a:pt x="4261082" y="57618"/>
                    </a:lnTo>
                    <a:lnTo>
                      <a:pt x="4273804" y="57658"/>
                    </a:lnTo>
                    <a:lnTo>
                      <a:pt x="4273804" y="44958"/>
                    </a:lnTo>
                    <a:lnTo>
                      <a:pt x="4261125" y="44918"/>
                    </a:lnTo>
                    <a:close/>
                  </a:path>
                  <a:path w="4337684" h="89535">
                    <a:moveTo>
                      <a:pt x="4261231" y="13208"/>
                    </a:moveTo>
                    <a:lnTo>
                      <a:pt x="4261125" y="44918"/>
                    </a:lnTo>
                    <a:lnTo>
                      <a:pt x="4273804" y="44958"/>
                    </a:lnTo>
                    <a:lnTo>
                      <a:pt x="4273804" y="57658"/>
                    </a:lnTo>
                    <a:lnTo>
                      <a:pt x="4325009" y="57658"/>
                    </a:lnTo>
                    <a:lnTo>
                      <a:pt x="4337304" y="51562"/>
                    </a:lnTo>
                    <a:lnTo>
                      <a:pt x="4261231" y="13208"/>
                    </a:lnTo>
                    <a:close/>
                  </a:path>
                  <a:path w="4337684" h="89535">
                    <a:moveTo>
                      <a:pt x="76221" y="31789"/>
                    </a:moveTo>
                    <a:lnTo>
                      <a:pt x="76178" y="44489"/>
                    </a:lnTo>
                    <a:lnTo>
                      <a:pt x="4261082" y="57618"/>
                    </a:lnTo>
                    <a:lnTo>
                      <a:pt x="4261125" y="44918"/>
                    </a:lnTo>
                    <a:lnTo>
                      <a:pt x="76221" y="31789"/>
                    </a:lnTo>
                    <a:close/>
                  </a:path>
                  <a:path w="4337684" h="89535">
                    <a:moveTo>
                      <a:pt x="63500" y="31750"/>
                    </a:moveTo>
                    <a:lnTo>
                      <a:pt x="63500" y="44450"/>
                    </a:lnTo>
                    <a:lnTo>
                      <a:pt x="76178" y="44489"/>
                    </a:lnTo>
                    <a:lnTo>
                      <a:pt x="76221" y="31789"/>
                    </a:lnTo>
                    <a:lnTo>
                      <a:pt x="63500" y="31750"/>
                    </a:lnTo>
                    <a:close/>
                  </a:path>
                  <a:path w="4337684" h="89535">
                    <a:moveTo>
                      <a:pt x="76221" y="31750"/>
                    </a:moveTo>
                    <a:lnTo>
                      <a:pt x="63500" y="31750"/>
                    </a:lnTo>
                    <a:lnTo>
                      <a:pt x="76221" y="31789"/>
                    </a:lnTo>
                    <a:close/>
                  </a:path>
                </a:pathLst>
              </a:custGeom>
              <a:solidFill>
                <a:srgbClr val="000000"/>
              </a:solidFill>
            </p:spPr>
            <p:txBody>
              <a:bodyPr wrap="square" lIns="0" tIns="0" rIns="0" bIns="0" rtlCol="0"/>
              <a:lstStyle/>
              <a:p>
                <a:endParaRPr sz="1600" dirty="0"/>
              </a:p>
            </p:txBody>
          </p:sp>
          <p:sp>
            <p:nvSpPr>
              <p:cNvPr id="40" name="object 48"/>
              <p:cNvSpPr/>
              <p:nvPr/>
            </p:nvSpPr>
            <p:spPr>
              <a:xfrm>
                <a:off x="3829924" y="3725015"/>
                <a:ext cx="4199220" cy="76200"/>
              </a:xfrm>
              <a:custGeom>
                <a:avLst/>
                <a:gdLst/>
                <a:ahLst/>
                <a:cxnLst/>
                <a:rect l="l" t="t" r="r" b="b"/>
                <a:pathLst>
                  <a:path w="3150235" h="76200">
                    <a:moveTo>
                      <a:pt x="76200" y="0"/>
                    </a:moveTo>
                    <a:lnTo>
                      <a:pt x="0" y="38100"/>
                    </a:lnTo>
                    <a:lnTo>
                      <a:pt x="76200" y="76200"/>
                    </a:lnTo>
                    <a:lnTo>
                      <a:pt x="76200" y="44450"/>
                    </a:lnTo>
                    <a:lnTo>
                      <a:pt x="63500" y="44450"/>
                    </a:lnTo>
                    <a:lnTo>
                      <a:pt x="63500" y="31750"/>
                    </a:lnTo>
                    <a:lnTo>
                      <a:pt x="76200" y="31750"/>
                    </a:lnTo>
                    <a:lnTo>
                      <a:pt x="76200" y="0"/>
                    </a:lnTo>
                    <a:close/>
                  </a:path>
                  <a:path w="3150235" h="76200">
                    <a:moveTo>
                      <a:pt x="3073908" y="0"/>
                    </a:moveTo>
                    <a:lnTo>
                      <a:pt x="3073908" y="76200"/>
                    </a:lnTo>
                    <a:lnTo>
                      <a:pt x="3137408" y="44450"/>
                    </a:lnTo>
                    <a:lnTo>
                      <a:pt x="3086608" y="44450"/>
                    </a:lnTo>
                    <a:lnTo>
                      <a:pt x="3086608" y="31750"/>
                    </a:lnTo>
                    <a:lnTo>
                      <a:pt x="3137408" y="31750"/>
                    </a:lnTo>
                    <a:lnTo>
                      <a:pt x="3073908" y="0"/>
                    </a:lnTo>
                    <a:close/>
                  </a:path>
                  <a:path w="3150235" h="76200">
                    <a:moveTo>
                      <a:pt x="76200" y="31750"/>
                    </a:moveTo>
                    <a:lnTo>
                      <a:pt x="63500" y="31750"/>
                    </a:lnTo>
                    <a:lnTo>
                      <a:pt x="63500" y="44450"/>
                    </a:lnTo>
                    <a:lnTo>
                      <a:pt x="76200" y="44450"/>
                    </a:lnTo>
                    <a:lnTo>
                      <a:pt x="76200" y="31750"/>
                    </a:lnTo>
                    <a:close/>
                  </a:path>
                  <a:path w="3150235" h="76200">
                    <a:moveTo>
                      <a:pt x="3073908" y="31750"/>
                    </a:moveTo>
                    <a:lnTo>
                      <a:pt x="76200" y="31750"/>
                    </a:lnTo>
                    <a:lnTo>
                      <a:pt x="76200" y="44450"/>
                    </a:lnTo>
                    <a:lnTo>
                      <a:pt x="3073908" y="44450"/>
                    </a:lnTo>
                    <a:lnTo>
                      <a:pt x="3073908" y="31750"/>
                    </a:lnTo>
                    <a:close/>
                  </a:path>
                  <a:path w="3150235" h="76200">
                    <a:moveTo>
                      <a:pt x="3137408" y="31750"/>
                    </a:moveTo>
                    <a:lnTo>
                      <a:pt x="3086608" y="31750"/>
                    </a:lnTo>
                    <a:lnTo>
                      <a:pt x="3086608" y="44450"/>
                    </a:lnTo>
                    <a:lnTo>
                      <a:pt x="3137408" y="44450"/>
                    </a:lnTo>
                    <a:lnTo>
                      <a:pt x="3150108" y="38100"/>
                    </a:lnTo>
                    <a:lnTo>
                      <a:pt x="3137408" y="31750"/>
                    </a:lnTo>
                    <a:close/>
                  </a:path>
                </a:pathLst>
              </a:custGeom>
              <a:solidFill>
                <a:srgbClr val="000000"/>
              </a:solidFill>
            </p:spPr>
            <p:txBody>
              <a:bodyPr wrap="square" lIns="0" tIns="0" rIns="0" bIns="0" rtlCol="0"/>
              <a:lstStyle/>
              <a:p>
                <a:endParaRPr sz="1600" dirty="0"/>
              </a:p>
            </p:txBody>
          </p:sp>
          <p:sp>
            <p:nvSpPr>
              <p:cNvPr id="41" name="object 49"/>
              <p:cNvSpPr/>
              <p:nvPr/>
            </p:nvSpPr>
            <p:spPr>
              <a:xfrm>
                <a:off x="4898477" y="4825344"/>
                <a:ext cx="2106805" cy="76200"/>
              </a:xfrm>
              <a:custGeom>
                <a:avLst/>
                <a:gdLst/>
                <a:ahLst/>
                <a:cxnLst/>
                <a:rect l="l" t="t" r="r" b="b"/>
                <a:pathLst>
                  <a:path w="1580514" h="76200">
                    <a:moveTo>
                      <a:pt x="76200" y="0"/>
                    </a:moveTo>
                    <a:lnTo>
                      <a:pt x="0" y="38100"/>
                    </a:lnTo>
                    <a:lnTo>
                      <a:pt x="76200" y="76200"/>
                    </a:lnTo>
                    <a:lnTo>
                      <a:pt x="76200" y="44450"/>
                    </a:lnTo>
                    <a:lnTo>
                      <a:pt x="63500" y="44450"/>
                    </a:lnTo>
                    <a:lnTo>
                      <a:pt x="63500" y="31750"/>
                    </a:lnTo>
                    <a:lnTo>
                      <a:pt x="76200" y="31750"/>
                    </a:lnTo>
                    <a:lnTo>
                      <a:pt x="76200" y="0"/>
                    </a:lnTo>
                    <a:close/>
                  </a:path>
                  <a:path w="1580514" h="76200">
                    <a:moveTo>
                      <a:pt x="1504188" y="0"/>
                    </a:moveTo>
                    <a:lnTo>
                      <a:pt x="1504188" y="76200"/>
                    </a:lnTo>
                    <a:lnTo>
                      <a:pt x="1567688" y="44450"/>
                    </a:lnTo>
                    <a:lnTo>
                      <a:pt x="1516888" y="44450"/>
                    </a:lnTo>
                    <a:lnTo>
                      <a:pt x="1516888" y="31750"/>
                    </a:lnTo>
                    <a:lnTo>
                      <a:pt x="1567688" y="31750"/>
                    </a:lnTo>
                    <a:lnTo>
                      <a:pt x="1504188" y="0"/>
                    </a:lnTo>
                    <a:close/>
                  </a:path>
                  <a:path w="1580514" h="76200">
                    <a:moveTo>
                      <a:pt x="76200" y="31750"/>
                    </a:moveTo>
                    <a:lnTo>
                      <a:pt x="63500" y="31750"/>
                    </a:lnTo>
                    <a:lnTo>
                      <a:pt x="63500" y="44450"/>
                    </a:lnTo>
                    <a:lnTo>
                      <a:pt x="76200" y="44450"/>
                    </a:lnTo>
                    <a:lnTo>
                      <a:pt x="76200" y="31750"/>
                    </a:lnTo>
                    <a:close/>
                  </a:path>
                  <a:path w="1580514" h="76200">
                    <a:moveTo>
                      <a:pt x="1504188" y="31750"/>
                    </a:moveTo>
                    <a:lnTo>
                      <a:pt x="76200" y="31750"/>
                    </a:lnTo>
                    <a:lnTo>
                      <a:pt x="76200" y="44450"/>
                    </a:lnTo>
                    <a:lnTo>
                      <a:pt x="1504188" y="44450"/>
                    </a:lnTo>
                    <a:lnTo>
                      <a:pt x="1504188" y="31750"/>
                    </a:lnTo>
                    <a:close/>
                  </a:path>
                  <a:path w="1580514" h="76200">
                    <a:moveTo>
                      <a:pt x="1567688" y="31750"/>
                    </a:moveTo>
                    <a:lnTo>
                      <a:pt x="1516888" y="31750"/>
                    </a:lnTo>
                    <a:lnTo>
                      <a:pt x="1516888" y="44450"/>
                    </a:lnTo>
                    <a:lnTo>
                      <a:pt x="1567688" y="44450"/>
                    </a:lnTo>
                    <a:lnTo>
                      <a:pt x="1580388" y="38100"/>
                    </a:lnTo>
                    <a:lnTo>
                      <a:pt x="1567688" y="31750"/>
                    </a:lnTo>
                    <a:close/>
                  </a:path>
                </a:pathLst>
              </a:custGeom>
              <a:solidFill>
                <a:srgbClr val="000000"/>
              </a:solidFill>
            </p:spPr>
            <p:txBody>
              <a:bodyPr wrap="square" lIns="0" tIns="0" rIns="0" bIns="0" rtlCol="0"/>
              <a:lstStyle/>
              <a:p>
                <a:endParaRPr sz="1600" dirty="0"/>
              </a:p>
            </p:txBody>
          </p:sp>
          <p:sp>
            <p:nvSpPr>
              <p:cNvPr id="79" name="object 23"/>
              <p:cNvSpPr/>
              <p:nvPr/>
            </p:nvSpPr>
            <p:spPr>
              <a:xfrm>
                <a:off x="1286204" y="2443129"/>
                <a:ext cx="1549288" cy="536448"/>
              </a:xfrm>
              <a:prstGeom prst="rect">
                <a:avLst/>
              </a:prstGeom>
              <a:blipFill>
                <a:blip r:embed="rId7" cstate="print"/>
                <a:stretch>
                  <a:fillRect/>
                </a:stretch>
              </a:blipFill>
            </p:spPr>
            <p:txBody>
              <a:bodyPr wrap="square" lIns="0" tIns="0" rIns="0" bIns="0" rtlCol="0"/>
              <a:lstStyle/>
              <a:p>
                <a:endParaRPr sz="1600" dirty="0"/>
              </a:p>
            </p:txBody>
          </p:sp>
          <p:sp>
            <p:nvSpPr>
              <p:cNvPr id="80" name="object 31"/>
              <p:cNvSpPr txBox="1"/>
              <p:nvPr/>
            </p:nvSpPr>
            <p:spPr>
              <a:xfrm>
                <a:off x="1345266" y="2438401"/>
                <a:ext cx="2234546" cy="194092"/>
              </a:xfrm>
              <a:prstGeom prst="rect">
                <a:avLst/>
              </a:prstGeom>
            </p:spPr>
            <p:txBody>
              <a:bodyPr vert="horz" wrap="square" lIns="0" tIns="0" rIns="0" bIns="0" rtlCol="0">
                <a:spAutoFit/>
              </a:bodyPr>
              <a:lstStyle/>
              <a:p>
                <a:pPr marL="253472" marR="900617" indent="72081">
                  <a:lnSpc>
                    <a:spcPts val="1497"/>
                  </a:lnSpc>
                </a:pPr>
                <a:endParaRPr sz="1600" dirty="0">
                  <a:cs typeface="Calibri"/>
                </a:endParaRPr>
              </a:p>
            </p:txBody>
          </p:sp>
          <p:sp>
            <p:nvSpPr>
              <p:cNvPr id="81" name="object 34"/>
              <p:cNvSpPr txBox="1"/>
              <p:nvPr/>
            </p:nvSpPr>
            <p:spPr>
              <a:xfrm>
                <a:off x="3064342" y="5293658"/>
                <a:ext cx="3048000" cy="410369"/>
              </a:xfrm>
              <a:prstGeom prst="rect">
                <a:avLst/>
              </a:prstGeom>
            </p:spPr>
            <p:txBody>
              <a:bodyPr vert="horz" wrap="square" lIns="0" tIns="0" rIns="0" bIns="0" rtlCol="0">
                <a:spAutoFit/>
              </a:bodyPr>
              <a:lstStyle/>
              <a:p>
                <a:pPr marL="85547" marR="6337" indent="-70497" algn="ctr">
                  <a:lnSpc>
                    <a:spcPts val="1622"/>
                  </a:lnSpc>
                </a:pPr>
                <a:r>
                  <a:rPr sz="1600" spc="-6" dirty="0">
                    <a:cs typeface="Calibri"/>
                  </a:rPr>
                  <a:t>Preliminary </a:t>
                </a:r>
                <a:r>
                  <a:rPr sz="1600">
                    <a:cs typeface="Calibri"/>
                  </a:rPr>
                  <a:t>Design</a:t>
                </a:r>
                <a:r>
                  <a:rPr sz="1600" spc="-106">
                    <a:cs typeface="Calibri"/>
                  </a:rPr>
                  <a:t> </a:t>
                </a:r>
                <a:r>
                  <a:rPr sz="1600" spc="-6" smtClean="0">
                    <a:cs typeface="Calibri"/>
                  </a:rPr>
                  <a:t>Review</a:t>
                </a:r>
                <a:r>
                  <a:rPr lang="en-US" sz="1600" spc="-6" dirty="0" smtClean="0">
                    <a:cs typeface="Calibri"/>
                  </a:rPr>
                  <a:t> </a:t>
                </a:r>
                <a:r>
                  <a:rPr sz="1600" spc="-6" smtClean="0">
                    <a:cs typeface="Calibri"/>
                  </a:rPr>
                  <a:t>or </a:t>
                </a:r>
                <a:r>
                  <a:rPr sz="1600" spc="-6" dirty="0">
                    <a:cs typeface="Calibri"/>
                  </a:rPr>
                  <a:t>Critical </a:t>
                </a:r>
                <a:r>
                  <a:rPr sz="1600" dirty="0">
                    <a:cs typeface="Calibri"/>
                  </a:rPr>
                  <a:t>Design</a:t>
                </a:r>
                <a:r>
                  <a:rPr sz="1600" spc="-87" dirty="0">
                    <a:cs typeface="Calibri"/>
                  </a:rPr>
                  <a:t> </a:t>
                </a:r>
                <a:r>
                  <a:rPr sz="1600" spc="-6" dirty="0">
                    <a:cs typeface="Calibri"/>
                  </a:rPr>
                  <a:t>Review</a:t>
                </a:r>
                <a:endParaRPr sz="1600" dirty="0">
                  <a:cs typeface="Calibri"/>
                </a:endParaRPr>
              </a:p>
            </p:txBody>
          </p:sp>
          <p:sp>
            <p:nvSpPr>
              <p:cNvPr id="83" name="object 32"/>
              <p:cNvSpPr txBox="1"/>
              <p:nvPr/>
            </p:nvSpPr>
            <p:spPr>
              <a:xfrm>
                <a:off x="2092606" y="3657600"/>
                <a:ext cx="1676400" cy="384721"/>
              </a:xfrm>
              <a:prstGeom prst="rect">
                <a:avLst/>
              </a:prstGeom>
            </p:spPr>
            <p:txBody>
              <a:bodyPr vert="horz" wrap="square" lIns="0" tIns="0" rIns="0" bIns="0" rtlCol="0">
                <a:spAutoFit/>
              </a:bodyPr>
              <a:lstStyle/>
              <a:p>
                <a:pPr marL="15842" marR="6337" indent="1584" algn="ctr">
                  <a:lnSpc>
                    <a:spcPts val="1497"/>
                  </a:lnSpc>
                </a:pPr>
                <a:r>
                  <a:rPr sz="1600" spc="-12" smtClean="0">
                    <a:solidFill>
                      <a:srgbClr val="FFFFFF"/>
                    </a:solidFill>
                    <a:cs typeface="Calibri"/>
                  </a:rPr>
                  <a:t>System</a:t>
                </a:r>
                <a:r>
                  <a:rPr lang="en-US" sz="1600" spc="-12" dirty="0" smtClean="0">
                    <a:solidFill>
                      <a:srgbClr val="FFFFFF"/>
                    </a:solidFill>
                    <a:cs typeface="Calibri"/>
                  </a:rPr>
                  <a:t> </a:t>
                </a:r>
                <a:r>
                  <a:rPr sz="1600" spc="-37" smtClean="0">
                    <a:solidFill>
                      <a:srgbClr val="FFFFFF"/>
                    </a:solidFill>
                    <a:cs typeface="Calibri"/>
                  </a:rPr>
                  <a:t>R</a:t>
                </a:r>
                <a:r>
                  <a:rPr sz="1600" smtClean="0">
                    <a:solidFill>
                      <a:srgbClr val="FFFFFF"/>
                    </a:solidFill>
                    <a:cs typeface="Calibri"/>
                  </a:rPr>
                  <a:t>e</a:t>
                </a:r>
                <a:r>
                  <a:rPr sz="1600" spc="6" smtClean="0">
                    <a:solidFill>
                      <a:srgbClr val="FFFFFF"/>
                    </a:solidFill>
                    <a:cs typeface="Calibri"/>
                  </a:rPr>
                  <a:t>q</a:t>
                </a:r>
                <a:r>
                  <a:rPr sz="1600" smtClean="0">
                    <a:solidFill>
                      <a:srgbClr val="FFFFFF"/>
                    </a:solidFill>
                    <a:cs typeface="Calibri"/>
                  </a:rPr>
                  <a:t>ui</a:t>
                </a:r>
                <a:r>
                  <a:rPr sz="1600" spc="-19" smtClean="0">
                    <a:solidFill>
                      <a:srgbClr val="FFFFFF"/>
                    </a:solidFill>
                    <a:cs typeface="Calibri"/>
                  </a:rPr>
                  <a:t>r</a:t>
                </a:r>
                <a:r>
                  <a:rPr sz="1600" smtClean="0">
                    <a:solidFill>
                      <a:srgbClr val="FFFFFF"/>
                    </a:solidFill>
                    <a:cs typeface="Calibri"/>
                  </a:rPr>
                  <a:t>em</a:t>
                </a:r>
                <a:r>
                  <a:rPr sz="1600" spc="6" smtClean="0">
                    <a:solidFill>
                      <a:srgbClr val="FFFFFF"/>
                    </a:solidFill>
                    <a:cs typeface="Calibri"/>
                  </a:rPr>
                  <a:t>e</a:t>
                </a:r>
                <a:r>
                  <a:rPr sz="1600" spc="-12" smtClean="0">
                    <a:solidFill>
                      <a:srgbClr val="FFFFFF"/>
                    </a:solidFill>
                    <a:cs typeface="Calibri"/>
                  </a:rPr>
                  <a:t>nt</a:t>
                </a:r>
                <a:r>
                  <a:rPr sz="1600" smtClean="0">
                    <a:solidFill>
                      <a:srgbClr val="FFFFFF"/>
                    </a:solidFill>
                    <a:cs typeface="Calibri"/>
                  </a:rPr>
                  <a:t>s</a:t>
                </a:r>
                <a:endParaRPr lang="en-US" sz="1600" dirty="0" smtClean="0">
                  <a:solidFill>
                    <a:srgbClr val="FFFFFF"/>
                  </a:solidFill>
                  <a:cs typeface="Calibri"/>
                </a:endParaRPr>
              </a:p>
              <a:p>
                <a:pPr marL="15842" marR="6337" indent="1584" algn="ctr">
                  <a:lnSpc>
                    <a:spcPts val="1497"/>
                  </a:lnSpc>
                </a:pPr>
                <a:r>
                  <a:rPr sz="1600" spc="-6" smtClean="0">
                    <a:solidFill>
                      <a:srgbClr val="FFFFFF"/>
                    </a:solidFill>
                    <a:cs typeface="Calibri"/>
                  </a:rPr>
                  <a:t>or</a:t>
                </a:r>
                <a:r>
                  <a:rPr sz="1600" spc="-125" smtClean="0">
                    <a:solidFill>
                      <a:srgbClr val="FFFFFF"/>
                    </a:solidFill>
                    <a:cs typeface="Calibri"/>
                  </a:rPr>
                  <a:t> </a:t>
                </a:r>
                <a:r>
                  <a:rPr sz="1600" dirty="0">
                    <a:solidFill>
                      <a:srgbClr val="FFFFFF"/>
                    </a:solidFill>
                    <a:cs typeface="Calibri"/>
                  </a:rPr>
                  <a:t>Design</a:t>
                </a:r>
                <a:endParaRPr sz="1600" dirty="0">
                  <a:cs typeface="Calibri"/>
                </a:endParaRPr>
              </a:p>
            </p:txBody>
          </p:sp>
          <p:sp>
            <p:nvSpPr>
              <p:cNvPr id="43" name="Rectangle 42"/>
              <p:cNvSpPr/>
              <p:nvPr/>
            </p:nvSpPr>
            <p:spPr>
              <a:xfrm>
                <a:off x="1154857" y="3048000"/>
                <a:ext cx="2408032" cy="338554"/>
              </a:xfrm>
              <a:prstGeom prst="rect">
                <a:avLst/>
              </a:prstGeom>
            </p:spPr>
            <p:txBody>
              <a:bodyPr wrap="none">
                <a:spAutoFit/>
              </a:bodyPr>
              <a:lstStyle/>
              <a:p>
                <a:r>
                  <a:rPr lang="en-US" sz="1600" dirty="0" smtClean="0"/>
                  <a:t>Business Requirements Review</a:t>
                </a:r>
                <a:endParaRPr lang="en-US" sz="1600" dirty="0"/>
              </a:p>
            </p:txBody>
          </p:sp>
        </p:grpSp>
      </p:grpSp>
      <p:sp>
        <p:nvSpPr>
          <p:cNvPr id="47" name="Rectangle 46"/>
          <p:cNvSpPr/>
          <p:nvPr/>
        </p:nvSpPr>
        <p:spPr>
          <a:xfrm>
            <a:off x="1195199" y="2474258"/>
            <a:ext cx="1752600" cy="486287"/>
          </a:xfrm>
          <a:prstGeom prst="rect">
            <a:avLst/>
          </a:prstGeom>
        </p:spPr>
        <p:txBody>
          <a:bodyPr wrap="square">
            <a:spAutoFit/>
          </a:bodyPr>
          <a:lstStyle/>
          <a:p>
            <a:pPr algn="ctr">
              <a:lnSpc>
                <a:spcPct val="80000"/>
              </a:lnSpc>
            </a:pPr>
            <a:r>
              <a:rPr lang="en-US" sz="1600" dirty="0" smtClean="0">
                <a:solidFill>
                  <a:schemeClr val="bg1"/>
                </a:solidFill>
              </a:rPr>
              <a:t>Business Objectives or Requirements</a:t>
            </a:r>
            <a:endParaRPr lang="en-US" sz="16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pPr>
              <a:spcBef>
                <a:spcPts val="1200"/>
              </a:spcBef>
            </a:pPr>
            <a:r>
              <a:rPr lang="en-US" dirty="0" smtClean="0"/>
              <a:t>Test Suite ID - TC001</a:t>
            </a:r>
          </a:p>
          <a:p>
            <a:pPr>
              <a:spcBef>
                <a:spcPts val="1200"/>
              </a:spcBef>
            </a:pPr>
            <a:r>
              <a:rPr lang="en-US" dirty="0" smtClean="0"/>
              <a:t>Test Case ID - TCHome_01</a:t>
            </a:r>
          </a:p>
          <a:p>
            <a:pPr>
              <a:spcBef>
                <a:spcPts val="1200"/>
              </a:spcBef>
            </a:pPr>
            <a:r>
              <a:rPr lang="en-US" dirty="0" smtClean="0"/>
              <a:t>Test Case Summary - To send an email to recipient on the order placed</a:t>
            </a:r>
          </a:p>
          <a:p>
            <a:pPr>
              <a:spcBef>
                <a:spcPts val="1200"/>
              </a:spcBef>
            </a:pPr>
            <a:r>
              <a:rPr lang="en-US" dirty="0" smtClean="0"/>
              <a:t>Related Requirement - NA</a:t>
            </a:r>
          </a:p>
          <a:p>
            <a:pPr>
              <a:spcBef>
                <a:spcPts val="1200"/>
              </a:spcBef>
            </a:pPr>
            <a:r>
              <a:rPr lang="en-US" dirty="0" smtClean="0"/>
              <a:t>Prerequisites - Order should be placed</a:t>
            </a:r>
          </a:p>
          <a:p>
            <a:pPr>
              <a:spcBef>
                <a:spcPts val="1200"/>
              </a:spcBef>
            </a:pPr>
            <a:r>
              <a:rPr lang="en-US" dirty="0" smtClean="0"/>
              <a:t>Steps to execute - Enter Email id, Enter recipient name, and click Submit</a:t>
            </a:r>
          </a:p>
          <a:p>
            <a:pPr>
              <a:spcBef>
                <a:spcPts val="1200"/>
              </a:spcBef>
            </a:pPr>
            <a:r>
              <a:rPr lang="en-US" dirty="0" smtClean="0"/>
              <a:t>Test Data - The test data, or links to the test data, that are to be used while conducting the test</a:t>
            </a:r>
          </a:p>
          <a:p>
            <a:pPr>
              <a:spcBef>
                <a:spcPts val="1200"/>
              </a:spcBef>
            </a:pPr>
            <a:r>
              <a:rPr lang="en-US" dirty="0" smtClean="0"/>
              <a:t>Expected Result - The email is sent</a:t>
            </a:r>
          </a:p>
          <a:p>
            <a:pPr>
              <a:spcBef>
                <a:spcPts val="1200"/>
              </a:spcBef>
            </a:pPr>
            <a:r>
              <a:rPr lang="en-US" dirty="0" smtClean="0"/>
              <a:t>Actual Result - The actual result of the test; to be filled after executing the test</a:t>
            </a:r>
          </a:p>
          <a:p>
            <a:pPr>
              <a:spcBef>
                <a:spcPts val="1200"/>
              </a:spcBef>
            </a:pPr>
            <a:endParaRPr lang="en-US" dirty="0"/>
          </a:p>
        </p:txBody>
      </p:sp>
      <p:sp>
        <p:nvSpPr>
          <p:cNvPr id="2" name="Title 1"/>
          <p:cNvSpPr>
            <a:spLocks noGrp="1"/>
          </p:cNvSpPr>
          <p:nvPr>
            <p:ph type="title"/>
          </p:nvPr>
        </p:nvSpPr>
        <p:spPr/>
        <p:txBody>
          <a:bodyPr/>
          <a:lstStyle/>
          <a:p>
            <a:r>
              <a:rPr lang="en-US" spc="-6" dirty="0" smtClean="0"/>
              <a:t>REVIEW OF TEST CASES EXAMPLE</a:t>
            </a:r>
            <a:endParaRPr lang="en-US"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pPr>
              <a:spcBef>
                <a:spcPts val="1200"/>
              </a:spcBef>
            </a:pPr>
            <a:r>
              <a:rPr lang="en-US" dirty="0" smtClean="0"/>
              <a:t>Status - Pass or Fail. Other statuses can be ‘Not Executed’ if testing is not performed and ‘Blocked’ if testing is blocked</a:t>
            </a:r>
          </a:p>
          <a:p>
            <a:pPr>
              <a:spcBef>
                <a:spcPts val="1200"/>
              </a:spcBef>
            </a:pPr>
            <a:r>
              <a:rPr lang="en-US" dirty="0" smtClean="0"/>
              <a:t>Remarks - Any comments on the test case or test execution</a:t>
            </a:r>
          </a:p>
          <a:p>
            <a:pPr>
              <a:spcBef>
                <a:spcPts val="1200"/>
              </a:spcBef>
            </a:pPr>
            <a:r>
              <a:rPr lang="en-US" dirty="0" smtClean="0"/>
              <a:t>Created By - The name of the author of the test case</a:t>
            </a:r>
          </a:p>
          <a:p>
            <a:pPr>
              <a:spcBef>
                <a:spcPts val="1200"/>
              </a:spcBef>
            </a:pPr>
            <a:r>
              <a:rPr lang="en-US" dirty="0" smtClean="0"/>
              <a:t>Date of Creation - The date of creation of the test case</a:t>
            </a:r>
          </a:p>
          <a:p>
            <a:pPr>
              <a:spcBef>
                <a:spcPts val="1200"/>
              </a:spcBef>
            </a:pPr>
            <a:r>
              <a:rPr lang="en-US" dirty="0" smtClean="0"/>
              <a:t>Executed By - The name of the person who executed the test</a:t>
            </a:r>
          </a:p>
          <a:p>
            <a:pPr>
              <a:spcBef>
                <a:spcPts val="1200"/>
              </a:spcBef>
            </a:pPr>
            <a:r>
              <a:rPr lang="en-US" dirty="0" smtClean="0"/>
              <a:t>Date of Execution - The date of execution of the test</a:t>
            </a:r>
          </a:p>
          <a:p>
            <a:pPr>
              <a:spcBef>
                <a:spcPts val="1200"/>
              </a:spcBef>
            </a:pPr>
            <a:r>
              <a:rPr lang="en-US" dirty="0" smtClean="0"/>
              <a:t>Test Environment - The environment (Hardware/Software/Network) in which the test was execute</a:t>
            </a:r>
          </a:p>
          <a:p>
            <a:endParaRPr lang="en-US" dirty="0" smtClean="0"/>
          </a:p>
          <a:p>
            <a:endParaRPr lang="en-US" dirty="0"/>
          </a:p>
        </p:txBody>
      </p:sp>
      <p:sp>
        <p:nvSpPr>
          <p:cNvPr id="2" name="Title 1"/>
          <p:cNvSpPr>
            <a:spLocks noGrp="1"/>
          </p:cNvSpPr>
          <p:nvPr>
            <p:ph type="title"/>
          </p:nvPr>
        </p:nvSpPr>
        <p:spPr/>
        <p:txBody>
          <a:bodyPr/>
          <a:lstStyle/>
          <a:p>
            <a:r>
              <a:rPr lang="en-US" spc="-6" dirty="0" smtClean="0"/>
              <a:t>REVIEW OF TEST CASES EXAMPLE</a:t>
            </a:r>
            <a:endParaRPr lang="en-US" dirty="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pPr>
              <a:spcBef>
                <a:spcPts val="1200"/>
              </a:spcBef>
            </a:pPr>
            <a:r>
              <a:rPr lang="en-US" dirty="0" smtClean="0"/>
              <a:t>Spelling Recipient is not correct in the test case summary and steps to test.</a:t>
            </a:r>
          </a:p>
          <a:p>
            <a:pPr>
              <a:spcBef>
                <a:spcPts val="1200"/>
              </a:spcBef>
            </a:pPr>
            <a:r>
              <a:rPr lang="en-US" dirty="0" smtClean="0"/>
              <a:t>Expected result should always be having “Should” added - like - “Email should be sent to recipient.”</a:t>
            </a:r>
          </a:p>
          <a:p>
            <a:pPr>
              <a:spcBef>
                <a:spcPts val="1200"/>
              </a:spcBef>
              <a:buNone/>
            </a:pPr>
            <a:endParaRPr lang="en-US" dirty="0"/>
          </a:p>
        </p:txBody>
      </p:sp>
      <p:sp>
        <p:nvSpPr>
          <p:cNvPr id="2" name="Title 1"/>
          <p:cNvSpPr>
            <a:spLocks noGrp="1"/>
          </p:cNvSpPr>
          <p:nvPr>
            <p:ph type="title"/>
          </p:nvPr>
        </p:nvSpPr>
        <p:spPr/>
        <p:txBody>
          <a:bodyPr/>
          <a:lstStyle/>
          <a:p>
            <a:r>
              <a:rPr lang="en-US" spc="-6" dirty="0" smtClean="0">
                <a:latin typeface="+mj-lt"/>
              </a:rPr>
              <a:t>REVIEW</a:t>
            </a:r>
            <a:r>
              <a:rPr lang="en-US" spc="-81" dirty="0" smtClean="0">
                <a:latin typeface="+mj-lt"/>
              </a:rPr>
              <a:t> </a:t>
            </a:r>
            <a:r>
              <a:rPr lang="en-US" spc="-6" dirty="0" smtClean="0">
                <a:latin typeface="+mj-lt"/>
              </a:rPr>
              <a:t>COMMENTS</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2" dirty="0" smtClean="0">
                <a:latin typeface="+mj-lt"/>
              </a:rPr>
              <a:t>OVERVIEW </a:t>
            </a:r>
            <a:r>
              <a:rPr lang="en-US" spc="-6" dirty="0" smtClean="0">
                <a:latin typeface="+mj-lt"/>
              </a:rPr>
              <a:t>OF </a:t>
            </a:r>
            <a:r>
              <a:rPr lang="en-US" spc="-6" dirty="0" smtClean="0">
                <a:latin typeface="+mj-lt"/>
                <a:cs typeface="Calibri"/>
              </a:rPr>
              <a:t>FACILITATION</a:t>
            </a:r>
            <a:r>
              <a:rPr lang="en-US" spc="56" dirty="0" smtClean="0">
                <a:latin typeface="+mj-lt"/>
                <a:cs typeface="Calibri"/>
              </a:rPr>
              <a:t> </a:t>
            </a:r>
            <a:r>
              <a:rPr lang="en-US" spc="-12" dirty="0" smtClean="0">
                <a:latin typeface="+mj-lt"/>
                <a:cs typeface="Calibri"/>
              </a:rPr>
              <a:t>REVIEWS</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
        <p:nvSpPr>
          <p:cNvPr id="10" name="object 8"/>
          <p:cNvSpPr txBox="1"/>
          <p:nvPr/>
        </p:nvSpPr>
        <p:spPr>
          <a:xfrm>
            <a:off x="2360612" y="2117229"/>
            <a:ext cx="3695584" cy="1846659"/>
          </a:xfrm>
          <a:prstGeom prst="rect">
            <a:avLst/>
          </a:prstGeom>
          <a:solidFill>
            <a:srgbClr val="83D2F6"/>
          </a:solidFill>
        </p:spPr>
        <p:txBody>
          <a:bodyPr vert="horz" wrap="square" lIns="0" tIns="0" rIns="0" bIns="0" rtlCol="0">
            <a:spAutoFit/>
          </a:bodyPr>
          <a:lstStyle/>
          <a:p>
            <a:pPr marL="316048" marR="550509"/>
            <a:r>
              <a:rPr sz="2400" spc="-19" smtClean="0">
                <a:cs typeface="Calibri"/>
              </a:rPr>
              <a:t>Facilitation </a:t>
            </a:r>
            <a:r>
              <a:rPr sz="2400" spc="-19">
                <a:cs typeface="Calibri"/>
              </a:rPr>
              <a:t>Reviews </a:t>
            </a:r>
            <a:r>
              <a:rPr sz="2400" spc="-6" smtClean="0">
                <a:cs typeface="Calibri"/>
              </a:rPr>
              <a:t>or</a:t>
            </a:r>
            <a:r>
              <a:rPr lang="en-US" sz="2400" spc="-6" dirty="0" smtClean="0">
                <a:cs typeface="Calibri"/>
              </a:rPr>
              <a:t> </a:t>
            </a:r>
            <a:r>
              <a:rPr sz="2400" spc="-6" smtClean="0">
                <a:cs typeface="Calibri"/>
              </a:rPr>
              <a:t>Inspections </a:t>
            </a:r>
            <a:r>
              <a:rPr sz="2400" spc="-12">
                <a:cs typeface="Calibri"/>
              </a:rPr>
              <a:t>are </a:t>
            </a:r>
            <a:r>
              <a:rPr sz="2400" smtClean="0">
                <a:cs typeface="Calibri"/>
              </a:rPr>
              <a:t>the</a:t>
            </a:r>
            <a:r>
              <a:rPr lang="en-US" sz="2400" dirty="0" smtClean="0">
                <a:cs typeface="Calibri"/>
              </a:rPr>
              <a:t> </a:t>
            </a:r>
            <a:r>
              <a:rPr sz="2400" spc="-6" smtClean="0">
                <a:cs typeface="Calibri"/>
              </a:rPr>
              <a:t>most </a:t>
            </a:r>
            <a:r>
              <a:rPr sz="2400" spc="-12" dirty="0">
                <a:cs typeface="Calibri"/>
              </a:rPr>
              <a:t>rigorous </a:t>
            </a:r>
            <a:r>
              <a:rPr sz="2400" spc="-19">
                <a:cs typeface="Calibri"/>
              </a:rPr>
              <a:t>form </a:t>
            </a:r>
            <a:r>
              <a:rPr sz="2400" spc="-6" smtClean="0">
                <a:cs typeface="Calibri"/>
              </a:rPr>
              <a:t>of</a:t>
            </a:r>
            <a:r>
              <a:rPr lang="en-US" sz="2400" spc="-6" dirty="0" smtClean="0">
                <a:cs typeface="Calibri"/>
              </a:rPr>
              <a:t> </a:t>
            </a:r>
            <a:r>
              <a:rPr sz="2400" spc="-12" smtClean="0">
                <a:cs typeface="Calibri"/>
              </a:rPr>
              <a:t>reviews </a:t>
            </a:r>
            <a:r>
              <a:rPr sz="2400" spc="-6">
                <a:cs typeface="Calibri"/>
              </a:rPr>
              <a:t>which </a:t>
            </a:r>
            <a:r>
              <a:rPr sz="2400" spc="-12" smtClean="0">
                <a:cs typeface="Calibri"/>
              </a:rPr>
              <a:t>involve</a:t>
            </a:r>
            <a:r>
              <a:rPr lang="en-US" sz="2400" spc="-12" dirty="0" smtClean="0">
                <a:cs typeface="Calibri"/>
              </a:rPr>
              <a:t> </a:t>
            </a:r>
            <a:r>
              <a:rPr sz="2400" spc="-12" smtClean="0">
                <a:cs typeface="Calibri"/>
              </a:rPr>
              <a:t>structured formal</a:t>
            </a:r>
            <a:r>
              <a:rPr lang="en-US" sz="2400" spc="-12" dirty="0" smtClean="0">
                <a:cs typeface="Calibri"/>
              </a:rPr>
              <a:t> </a:t>
            </a:r>
            <a:r>
              <a:rPr sz="2400" spc="-12" smtClean="0">
                <a:cs typeface="Calibri"/>
              </a:rPr>
              <a:t>reviews</a:t>
            </a:r>
            <a:r>
              <a:rPr sz="2400" spc="-12" dirty="0">
                <a:cs typeface="Calibri"/>
              </a:rPr>
              <a:t>.</a:t>
            </a:r>
            <a:endParaRPr sz="2400" dirty="0">
              <a:cs typeface="Calibri"/>
            </a:endParaRPr>
          </a:p>
        </p:txBody>
      </p:sp>
      <p:sp>
        <p:nvSpPr>
          <p:cNvPr id="11" name="object 9"/>
          <p:cNvSpPr txBox="1"/>
          <p:nvPr/>
        </p:nvSpPr>
        <p:spPr>
          <a:xfrm>
            <a:off x="4842566" y="3921204"/>
            <a:ext cx="4026789" cy="1107996"/>
          </a:xfrm>
          <a:prstGeom prst="rect">
            <a:avLst/>
          </a:prstGeom>
          <a:solidFill>
            <a:srgbClr val="FCB812"/>
          </a:solidFill>
        </p:spPr>
        <p:txBody>
          <a:bodyPr vert="horz" wrap="square" lIns="0" tIns="0" rIns="0" bIns="0" rtlCol="0">
            <a:spAutoFit/>
          </a:bodyPr>
          <a:lstStyle/>
          <a:p>
            <a:pPr marL="316840" marR="747741"/>
            <a:r>
              <a:rPr sz="2400" smtClean="0">
                <a:cs typeface="Calibri"/>
              </a:rPr>
              <a:t>In </a:t>
            </a:r>
            <a:r>
              <a:rPr sz="2400" dirty="0">
                <a:cs typeface="Calibri"/>
              </a:rPr>
              <a:t>a </a:t>
            </a:r>
            <a:r>
              <a:rPr sz="2400" spc="-19" dirty="0">
                <a:cs typeface="Calibri"/>
              </a:rPr>
              <a:t>lifecycle </a:t>
            </a:r>
            <a:r>
              <a:rPr sz="2400" spc="-25">
                <a:cs typeface="Calibri"/>
              </a:rPr>
              <a:t>activity</a:t>
            </a:r>
            <a:r>
              <a:rPr sz="2400" spc="-25" smtClean="0">
                <a:cs typeface="Calibri"/>
              </a:rPr>
              <a:t>,</a:t>
            </a:r>
            <a:r>
              <a:rPr lang="en-US" sz="2400" spc="-25" dirty="0" smtClean="0">
                <a:cs typeface="Calibri"/>
              </a:rPr>
              <a:t> </a:t>
            </a:r>
            <a:r>
              <a:rPr sz="2400" smtClean="0">
                <a:cs typeface="Calibri"/>
              </a:rPr>
              <a:t>the </a:t>
            </a:r>
            <a:r>
              <a:rPr sz="2400" spc="-12" smtClean="0">
                <a:cs typeface="Calibri"/>
              </a:rPr>
              <a:t>software</a:t>
            </a:r>
            <a:r>
              <a:rPr lang="en-US" sz="2400" spc="-12" dirty="0" smtClean="0">
                <a:cs typeface="Calibri"/>
              </a:rPr>
              <a:t> </a:t>
            </a:r>
            <a:r>
              <a:rPr sz="2400" spc="-6" smtClean="0">
                <a:cs typeface="Calibri"/>
              </a:rPr>
              <a:t>inspection </a:t>
            </a:r>
            <a:r>
              <a:rPr sz="2400" spc="-6" dirty="0">
                <a:cs typeface="Calibri"/>
              </a:rPr>
              <a:t>is </a:t>
            </a:r>
            <a:r>
              <a:rPr sz="2400">
                <a:cs typeface="Calibri"/>
              </a:rPr>
              <a:t>the </a:t>
            </a:r>
            <a:r>
              <a:rPr sz="2400" spc="-12" smtClean="0">
                <a:cs typeface="Calibri"/>
              </a:rPr>
              <a:t>exit</a:t>
            </a:r>
            <a:r>
              <a:rPr lang="en-US" sz="2400" spc="-12" dirty="0" smtClean="0">
                <a:cs typeface="Calibri"/>
              </a:rPr>
              <a:t> </a:t>
            </a:r>
            <a:r>
              <a:rPr sz="2400" spc="-12" smtClean="0">
                <a:cs typeface="Calibri"/>
              </a:rPr>
              <a:t>criteria</a:t>
            </a:r>
            <a:r>
              <a:rPr sz="2400" spc="-12" dirty="0">
                <a:cs typeface="Calibri"/>
              </a:rPr>
              <a:t>.</a:t>
            </a:r>
            <a:endParaRPr sz="2400" dirty="0">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2" dirty="0" smtClean="0">
                <a:latin typeface="+mj-lt"/>
                <a:cs typeface="Calibri"/>
              </a:rPr>
              <a:t>CHARACTERISTICS </a:t>
            </a:r>
            <a:r>
              <a:rPr lang="en-US" spc="-6" dirty="0" smtClean="0">
                <a:latin typeface="+mj-lt"/>
              </a:rPr>
              <a:t>OF FACILITATION</a:t>
            </a:r>
            <a:r>
              <a:rPr lang="en-US" spc="87" dirty="0" smtClean="0">
                <a:latin typeface="+mj-lt"/>
              </a:rPr>
              <a:t> </a:t>
            </a:r>
            <a:r>
              <a:rPr lang="en-US" spc="-6" dirty="0" smtClean="0">
                <a:latin typeface="+mj-lt"/>
              </a:rPr>
              <a:t>REVIEWS</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grpSp>
        <p:nvGrpSpPr>
          <p:cNvPr id="19" name="Group 18"/>
          <p:cNvGrpSpPr/>
          <p:nvPr/>
        </p:nvGrpSpPr>
        <p:grpSpPr>
          <a:xfrm>
            <a:off x="5179913" y="1490266"/>
            <a:ext cx="2679849" cy="1691640"/>
            <a:chOff x="5179913" y="1490266"/>
            <a:chExt cx="2679849" cy="1691640"/>
          </a:xfrm>
        </p:grpSpPr>
        <p:sp>
          <p:nvSpPr>
            <p:cNvPr id="24" name="object 9"/>
            <p:cNvSpPr/>
            <p:nvPr/>
          </p:nvSpPr>
          <p:spPr>
            <a:xfrm>
              <a:off x="5179913" y="1490266"/>
              <a:ext cx="2679849" cy="1161415"/>
            </a:xfrm>
            <a:custGeom>
              <a:avLst/>
              <a:gdLst/>
              <a:ahLst/>
              <a:cxnLst/>
              <a:rect l="l" t="t" r="r" b="b"/>
              <a:pathLst>
                <a:path w="2010410" h="1161414">
                  <a:moveTo>
                    <a:pt x="0" y="1161288"/>
                  </a:moveTo>
                  <a:lnTo>
                    <a:pt x="2010156" y="1161288"/>
                  </a:lnTo>
                  <a:lnTo>
                    <a:pt x="2010156" y="0"/>
                  </a:lnTo>
                  <a:lnTo>
                    <a:pt x="0" y="0"/>
                  </a:lnTo>
                  <a:lnTo>
                    <a:pt x="0" y="1161288"/>
                  </a:lnTo>
                  <a:close/>
                </a:path>
              </a:pathLst>
            </a:custGeom>
            <a:solidFill>
              <a:schemeClr val="accent2"/>
            </a:solidFill>
          </p:spPr>
          <p:txBody>
            <a:bodyPr wrap="square" lIns="0" tIns="0" rIns="0" bIns="0" rtlCol="0"/>
            <a:lstStyle/>
            <a:p>
              <a:endParaRPr sz="2000" dirty="0">
                <a:solidFill>
                  <a:schemeClr val="bg1"/>
                </a:solidFill>
              </a:endParaRPr>
            </a:p>
          </p:txBody>
        </p:sp>
        <p:sp>
          <p:nvSpPr>
            <p:cNvPr id="31" name="object 15"/>
            <p:cNvSpPr/>
            <p:nvPr/>
          </p:nvSpPr>
          <p:spPr>
            <a:xfrm>
              <a:off x="6519668" y="2652316"/>
              <a:ext cx="0" cy="529590"/>
            </a:xfrm>
            <a:custGeom>
              <a:avLst/>
              <a:gdLst/>
              <a:ahLst/>
              <a:cxnLst/>
              <a:rect l="l" t="t" r="r" b="b"/>
              <a:pathLst>
                <a:path h="529589">
                  <a:moveTo>
                    <a:pt x="0" y="0"/>
                  </a:moveTo>
                  <a:lnTo>
                    <a:pt x="0" y="529209"/>
                  </a:lnTo>
                </a:path>
              </a:pathLst>
            </a:custGeom>
            <a:ln w="38100">
              <a:solidFill>
                <a:srgbClr val="000000"/>
              </a:solidFill>
            </a:ln>
          </p:spPr>
          <p:txBody>
            <a:bodyPr wrap="square" lIns="0" tIns="0" rIns="0" bIns="0" rtlCol="0"/>
            <a:lstStyle/>
            <a:p>
              <a:endParaRPr sz="2000" dirty="0">
                <a:solidFill>
                  <a:schemeClr val="bg1"/>
                </a:solidFill>
              </a:endParaRPr>
            </a:p>
          </p:txBody>
        </p:sp>
      </p:grpSp>
      <p:sp>
        <p:nvSpPr>
          <p:cNvPr id="32" name="object 16"/>
          <p:cNvSpPr txBox="1"/>
          <p:nvPr/>
        </p:nvSpPr>
        <p:spPr>
          <a:xfrm>
            <a:off x="5270726" y="1605784"/>
            <a:ext cx="2460565" cy="923330"/>
          </a:xfrm>
          <a:prstGeom prst="rect">
            <a:avLst/>
          </a:prstGeom>
        </p:spPr>
        <p:txBody>
          <a:bodyPr vert="horz" wrap="square" lIns="0" tIns="0" rIns="0" bIns="0" rtlCol="0">
            <a:spAutoFit/>
          </a:bodyPr>
          <a:lstStyle/>
          <a:p>
            <a:pPr marL="15842" marR="6337" algn="ctr"/>
            <a:r>
              <a:rPr sz="2000" spc="-12" dirty="0">
                <a:solidFill>
                  <a:schemeClr val="bg1"/>
                </a:solidFill>
                <a:cs typeface="Calibri"/>
              </a:rPr>
              <a:t>Consists </a:t>
            </a:r>
            <a:r>
              <a:rPr sz="2000" spc="-6" dirty="0" smtClean="0">
                <a:solidFill>
                  <a:schemeClr val="bg1"/>
                </a:solidFill>
                <a:cs typeface="Calibri"/>
              </a:rPr>
              <a:t>of</a:t>
            </a:r>
            <a:r>
              <a:rPr lang="en-US" sz="2000" spc="-6" dirty="0" smtClean="0">
                <a:solidFill>
                  <a:schemeClr val="bg1"/>
                </a:solidFill>
                <a:cs typeface="Calibri"/>
              </a:rPr>
              <a:t> </a:t>
            </a:r>
            <a:r>
              <a:rPr sz="2000" spc="-12" dirty="0" smtClean="0">
                <a:solidFill>
                  <a:schemeClr val="bg1"/>
                </a:solidFill>
                <a:cs typeface="Calibri"/>
              </a:rPr>
              <a:t>structured</a:t>
            </a:r>
            <a:r>
              <a:rPr sz="2000" spc="-12" dirty="0">
                <a:solidFill>
                  <a:schemeClr val="bg1"/>
                </a:solidFill>
                <a:cs typeface="Calibri"/>
              </a:rPr>
              <a:t>, </a:t>
            </a:r>
            <a:r>
              <a:rPr sz="2000" spc="-12" dirty="0" smtClean="0">
                <a:solidFill>
                  <a:schemeClr val="bg1"/>
                </a:solidFill>
                <a:cs typeface="Calibri"/>
              </a:rPr>
              <a:t>well-</a:t>
            </a:r>
            <a:r>
              <a:rPr lang="en-US" sz="2000" spc="-12" dirty="0" smtClean="0">
                <a:solidFill>
                  <a:schemeClr val="bg1"/>
                </a:solidFill>
                <a:cs typeface="Calibri"/>
              </a:rPr>
              <a:t> </a:t>
            </a:r>
            <a:r>
              <a:rPr sz="2000" spc="-12" dirty="0" smtClean="0">
                <a:solidFill>
                  <a:schemeClr val="bg1"/>
                </a:solidFill>
                <a:cs typeface="Calibri"/>
              </a:rPr>
              <a:t>defined processes</a:t>
            </a:r>
            <a:r>
              <a:rPr lang="en-US" sz="2000" spc="-12" dirty="0" smtClean="0">
                <a:solidFill>
                  <a:schemeClr val="bg1"/>
                </a:solidFill>
                <a:cs typeface="Calibri"/>
              </a:rPr>
              <a:t> </a:t>
            </a:r>
            <a:r>
              <a:rPr sz="2000" spc="-12" dirty="0" smtClean="0">
                <a:solidFill>
                  <a:schemeClr val="bg1"/>
                </a:solidFill>
                <a:cs typeface="Calibri"/>
              </a:rPr>
              <a:t>with</a:t>
            </a:r>
            <a:r>
              <a:rPr sz="2000" spc="-69" dirty="0" smtClean="0">
                <a:solidFill>
                  <a:schemeClr val="bg1"/>
                </a:solidFill>
                <a:cs typeface="Calibri"/>
              </a:rPr>
              <a:t> </a:t>
            </a:r>
            <a:r>
              <a:rPr sz="2000" spc="-12" dirty="0" smtClean="0">
                <a:solidFill>
                  <a:schemeClr val="bg1"/>
                </a:solidFill>
                <a:cs typeface="Calibri"/>
              </a:rPr>
              <a:t>well-defined</a:t>
            </a:r>
            <a:r>
              <a:rPr lang="en-IN" sz="2000" spc="-12" dirty="0" smtClean="0">
                <a:solidFill>
                  <a:schemeClr val="bg1"/>
                </a:solidFill>
                <a:cs typeface="Calibri"/>
              </a:rPr>
              <a:t> Roles.</a:t>
            </a:r>
            <a:endParaRPr sz="2000" dirty="0">
              <a:solidFill>
                <a:schemeClr val="bg1"/>
              </a:solidFill>
              <a:cs typeface="Calibri"/>
            </a:endParaRPr>
          </a:p>
        </p:txBody>
      </p:sp>
      <p:grpSp>
        <p:nvGrpSpPr>
          <p:cNvPr id="30" name="Group 29"/>
          <p:cNvGrpSpPr/>
          <p:nvPr/>
        </p:nvGrpSpPr>
        <p:grpSpPr>
          <a:xfrm>
            <a:off x="1674812" y="4982512"/>
            <a:ext cx="3880078" cy="1265888"/>
            <a:chOff x="1674812" y="4982512"/>
            <a:chExt cx="3880078" cy="1265888"/>
          </a:xfrm>
        </p:grpSpPr>
        <p:sp>
          <p:nvSpPr>
            <p:cNvPr id="25" name="object 10"/>
            <p:cNvSpPr/>
            <p:nvPr/>
          </p:nvSpPr>
          <p:spPr>
            <a:xfrm>
              <a:off x="1674812" y="5029200"/>
              <a:ext cx="2895600" cy="1219200"/>
            </a:xfrm>
            <a:custGeom>
              <a:avLst/>
              <a:gdLst/>
              <a:ahLst/>
              <a:cxnLst/>
              <a:rect l="l" t="t" r="r" b="b"/>
              <a:pathLst>
                <a:path w="2010410" h="1161414">
                  <a:moveTo>
                    <a:pt x="0" y="1161288"/>
                  </a:moveTo>
                  <a:lnTo>
                    <a:pt x="2010156" y="1161288"/>
                  </a:lnTo>
                  <a:lnTo>
                    <a:pt x="2010156" y="0"/>
                  </a:lnTo>
                  <a:lnTo>
                    <a:pt x="0" y="0"/>
                  </a:lnTo>
                  <a:lnTo>
                    <a:pt x="0" y="1161288"/>
                  </a:lnTo>
                  <a:close/>
                </a:path>
              </a:pathLst>
            </a:custGeom>
            <a:solidFill>
              <a:schemeClr val="accent2"/>
            </a:solidFill>
          </p:spPr>
          <p:txBody>
            <a:bodyPr wrap="square" lIns="0" tIns="0" rIns="0" bIns="0" rtlCol="0"/>
            <a:lstStyle/>
            <a:p>
              <a:endParaRPr sz="2000" dirty="0"/>
            </a:p>
          </p:txBody>
        </p:sp>
        <p:sp>
          <p:nvSpPr>
            <p:cNvPr id="27" name="object 12"/>
            <p:cNvSpPr/>
            <p:nvPr/>
          </p:nvSpPr>
          <p:spPr>
            <a:xfrm>
              <a:off x="4545080" y="4982512"/>
              <a:ext cx="1009810" cy="90170"/>
            </a:xfrm>
            <a:custGeom>
              <a:avLst/>
              <a:gdLst/>
              <a:ahLst/>
              <a:cxnLst/>
              <a:rect l="l" t="t" r="r" b="b"/>
              <a:pathLst>
                <a:path w="757554" h="90170">
                  <a:moveTo>
                    <a:pt x="0" y="89788"/>
                  </a:moveTo>
                  <a:lnTo>
                    <a:pt x="757427" y="0"/>
                  </a:lnTo>
                </a:path>
              </a:pathLst>
            </a:custGeom>
            <a:ln w="38100">
              <a:solidFill>
                <a:srgbClr val="000000"/>
              </a:solidFill>
            </a:ln>
          </p:spPr>
          <p:txBody>
            <a:bodyPr wrap="square" lIns="0" tIns="0" rIns="0" bIns="0" rtlCol="0"/>
            <a:lstStyle/>
            <a:p>
              <a:endParaRPr sz="2000" dirty="0"/>
            </a:p>
          </p:txBody>
        </p:sp>
        <p:sp>
          <p:nvSpPr>
            <p:cNvPr id="34" name="object 19"/>
            <p:cNvSpPr txBox="1"/>
            <p:nvPr/>
          </p:nvSpPr>
          <p:spPr>
            <a:xfrm>
              <a:off x="1703840" y="5187184"/>
              <a:ext cx="2819400" cy="923330"/>
            </a:xfrm>
            <a:prstGeom prst="rect">
              <a:avLst/>
            </a:prstGeom>
          </p:spPr>
          <p:txBody>
            <a:bodyPr vert="horz" wrap="square" lIns="0" tIns="0" rIns="0" bIns="0" rtlCol="0">
              <a:spAutoFit/>
            </a:bodyPr>
            <a:lstStyle/>
            <a:p>
              <a:pPr marL="15842" marR="6337" algn="ctr"/>
              <a:r>
                <a:rPr sz="2000" spc="-19" dirty="0">
                  <a:solidFill>
                    <a:srgbClr val="FFFFFF"/>
                  </a:solidFill>
                  <a:cs typeface="Calibri"/>
                </a:rPr>
                <a:t>Review </a:t>
              </a:r>
              <a:r>
                <a:rPr sz="2000" spc="-19">
                  <a:solidFill>
                    <a:srgbClr val="FFFFFF"/>
                  </a:solidFill>
                  <a:cs typeface="Calibri"/>
                </a:rPr>
                <a:t>data </a:t>
              </a:r>
              <a:r>
                <a:rPr sz="2000" spc="-19" smtClean="0">
                  <a:solidFill>
                    <a:srgbClr val="FFFFFF"/>
                  </a:solidFill>
                  <a:cs typeface="Calibri"/>
                </a:rPr>
                <a:t>recorded</a:t>
              </a:r>
              <a:r>
                <a:rPr lang="en-US" sz="2000" spc="-19" dirty="0" smtClean="0">
                  <a:solidFill>
                    <a:srgbClr val="FFFFFF"/>
                  </a:solidFill>
                  <a:cs typeface="Calibri"/>
                </a:rPr>
                <a:t> </a:t>
              </a:r>
              <a:r>
                <a:rPr sz="2000" spc="-6" smtClean="0">
                  <a:solidFill>
                    <a:srgbClr val="FFFFFF"/>
                  </a:solidFill>
                  <a:cs typeface="Calibri"/>
                </a:rPr>
                <a:t>and </a:t>
              </a:r>
              <a:r>
                <a:rPr sz="2000" spc="-6">
                  <a:solidFill>
                    <a:srgbClr val="FFFFFF"/>
                  </a:solidFill>
                  <a:cs typeface="Calibri"/>
                </a:rPr>
                <a:t>used </a:t>
              </a:r>
              <a:r>
                <a:rPr sz="2000" spc="-12" smtClean="0">
                  <a:solidFill>
                    <a:srgbClr val="FFFFFF"/>
                  </a:solidFill>
                  <a:cs typeface="Calibri"/>
                </a:rPr>
                <a:t>for</a:t>
              </a:r>
              <a:r>
                <a:rPr lang="en-US" sz="2000" spc="-12" dirty="0" smtClean="0">
                  <a:solidFill>
                    <a:srgbClr val="FFFFFF"/>
                  </a:solidFill>
                  <a:cs typeface="Calibri"/>
                </a:rPr>
                <a:t> </a:t>
              </a:r>
              <a:r>
                <a:rPr sz="2000" spc="-6" smtClean="0">
                  <a:solidFill>
                    <a:srgbClr val="FFFFFF"/>
                  </a:solidFill>
                  <a:cs typeface="Calibri"/>
                </a:rPr>
                <a:t>monitoring</a:t>
              </a:r>
              <a:r>
                <a:rPr lang="en-US" sz="2000" spc="-6" dirty="0" smtClean="0">
                  <a:solidFill>
                    <a:srgbClr val="FFFFFF"/>
                  </a:solidFill>
                  <a:cs typeface="Calibri"/>
                </a:rPr>
                <a:t> </a:t>
              </a:r>
              <a:r>
                <a:rPr sz="2000" spc="-12" smtClean="0">
                  <a:solidFill>
                    <a:srgbClr val="FFFFFF"/>
                  </a:solidFill>
                  <a:cs typeface="Calibri"/>
                </a:rPr>
                <a:t>effectiveness </a:t>
              </a:r>
              <a:r>
                <a:rPr sz="2000" spc="-6">
                  <a:solidFill>
                    <a:srgbClr val="FFFFFF"/>
                  </a:solidFill>
                  <a:cs typeface="Calibri"/>
                </a:rPr>
                <a:t>of </a:t>
              </a:r>
              <a:r>
                <a:rPr sz="2000" spc="-12" smtClean="0">
                  <a:solidFill>
                    <a:srgbClr val="FFFFFF"/>
                  </a:solidFill>
                  <a:cs typeface="Calibri"/>
                </a:rPr>
                <a:t>the</a:t>
              </a:r>
              <a:r>
                <a:rPr lang="en-US" sz="2000" spc="-12" dirty="0" smtClean="0">
                  <a:solidFill>
                    <a:srgbClr val="FFFFFF"/>
                  </a:solidFill>
                  <a:cs typeface="Calibri"/>
                </a:rPr>
                <a:t> </a:t>
              </a:r>
              <a:r>
                <a:rPr sz="2000" spc="-19" smtClean="0">
                  <a:solidFill>
                    <a:srgbClr val="FFFFFF"/>
                  </a:solidFill>
                  <a:cs typeface="Calibri"/>
                </a:rPr>
                <a:t>review</a:t>
              </a:r>
              <a:r>
                <a:rPr sz="2000" spc="-50" smtClean="0">
                  <a:solidFill>
                    <a:srgbClr val="FFFFFF"/>
                  </a:solidFill>
                  <a:cs typeface="Calibri"/>
                </a:rPr>
                <a:t> </a:t>
              </a:r>
              <a:r>
                <a:rPr sz="2000" spc="-19" dirty="0">
                  <a:solidFill>
                    <a:srgbClr val="FFFFFF"/>
                  </a:solidFill>
                  <a:cs typeface="Calibri"/>
                </a:rPr>
                <a:t>procedure</a:t>
              </a:r>
              <a:endParaRPr sz="2000" dirty="0">
                <a:cs typeface="Calibri"/>
              </a:endParaRPr>
            </a:p>
          </p:txBody>
        </p:sp>
      </p:grpSp>
      <p:grpSp>
        <p:nvGrpSpPr>
          <p:cNvPr id="22" name="Group 21"/>
          <p:cNvGrpSpPr/>
          <p:nvPr/>
        </p:nvGrpSpPr>
        <p:grpSpPr>
          <a:xfrm>
            <a:off x="7484618" y="4982512"/>
            <a:ext cx="3688473" cy="1065274"/>
            <a:chOff x="7484618" y="4982512"/>
            <a:chExt cx="3688473" cy="1065274"/>
          </a:xfrm>
        </p:grpSpPr>
        <p:sp>
          <p:nvSpPr>
            <p:cNvPr id="28" name="object 13"/>
            <p:cNvSpPr/>
            <p:nvPr/>
          </p:nvSpPr>
          <p:spPr>
            <a:xfrm>
              <a:off x="7484618" y="4982512"/>
              <a:ext cx="1009810" cy="90170"/>
            </a:xfrm>
            <a:custGeom>
              <a:avLst/>
              <a:gdLst/>
              <a:ahLst/>
              <a:cxnLst/>
              <a:rect l="l" t="t" r="r" b="b"/>
              <a:pathLst>
                <a:path w="757554" h="90170">
                  <a:moveTo>
                    <a:pt x="0" y="0"/>
                  </a:moveTo>
                  <a:lnTo>
                    <a:pt x="757427" y="89788"/>
                  </a:lnTo>
                </a:path>
              </a:pathLst>
            </a:custGeom>
            <a:ln w="38100">
              <a:solidFill>
                <a:srgbClr val="000000"/>
              </a:solidFill>
            </a:ln>
          </p:spPr>
          <p:txBody>
            <a:bodyPr wrap="square" lIns="0" tIns="0" rIns="0" bIns="0" rtlCol="0"/>
            <a:lstStyle/>
            <a:p>
              <a:endParaRPr sz="2000" dirty="0"/>
            </a:p>
          </p:txBody>
        </p:sp>
        <p:sp>
          <p:nvSpPr>
            <p:cNvPr id="35" name="object 20"/>
            <p:cNvSpPr txBox="1"/>
            <p:nvPr/>
          </p:nvSpPr>
          <p:spPr>
            <a:xfrm>
              <a:off x="8493242" y="5071667"/>
              <a:ext cx="2679849" cy="976119"/>
            </a:xfrm>
            <a:prstGeom prst="rect">
              <a:avLst/>
            </a:prstGeom>
            <a:solidFill>
              <a:schemeClr val="accent2"/>
            </a:solidFill>
          </p:spPr>
          <p:txBody>
            <a:bodyPr vert="horz" wrap="square" lIns="0" tIns="52279" rIns="0" bIns="0" rtlCol="0">
              <a:spAutoFit/>
            </a:bodyPr>
            <a:lstStyle/>
            <a:p>
              <a:pPr marL="284364" marR="348524" algn="ctr">
                <a:spcBef>
                  <a:spcPts val="412"/>
                </a:spcBef>
              </a:pPr>
              <a:r>
                <a:rPr sz="2000" spc="-12">
                  <a:solidFill>
                    <a:srgbClr val="FFFFFF"/>
                  </a:solidFill>
                  <a:cs typeface="Calibri"/>
                </a:rPr>
                <a:t>Focus </a:t>
              </a:r>
              <a:r>
                <a:rPr sz="2000" spc="-6" smtClean="0">
                  <a:solidFill>
                    <a:srgbClr val="FFFFFF"/>
                  </a:solidFill>
                  <a:cs typeface="Calibri"/>
                </a:rPr>
                <a:t>on</a:t>
              </a:r>
              <a:r>
                <a:rPr lang="en-US" sz="2000" spc="-6" dirty="0" smtClean="0">
                  <a:solidFill>
                    <a:srgbClr val="FFFFFF"/>
                  </a:solidFill>
                  <a:cs typeface="Calibri"/>
                </a:rPr>
                <a:t> </a:t>
              </a:r>
              <a:r>
                <a:rPr sz="2000" spc="-6" smtClean="0">
                  <a:solidFill>
                    <a:srgbClr val="FFFFFF"/>
                  </a:solidFill>
                  <a:cs typeface="Calibri"/>
                </a:rPr>
                <a:t>identifying</a:t>
              </a:r>
              <a:r>
                <a:rPr lang="en-US" sz="2000" spc="-6" dirty="0" smtClean="0">
                  <a:solidFill>
                    <a:srgbClr val="FFFFFF"/>
                  </a:solidFill>
                  <a:cs typeface="Calibri"/>
                </a:rPr>
                <a:t> </a:t>
              </a:r>
              <a:r>
                <a:rPr sz="2000" spc="-12" smtClean="0">
                  <a:solidFill>
                    <a:srgbClr val="FFFFFF"/>
                  </a:solidFill>
                  <a:cs typeface="Calibri"/>
                </a:rPr>
                <a:t>problems </a:t>
              </a:r>
              <a:r>
                <a:rPr sz="2000" spc="-6">
                  <a:solidFill>
                    <a:srgbClr val="FFFFFF"/>
                  </a:solidFill>
                  <a:cs typeface="Calibri"/>
                </a:rPr>
                <a:t>and </a:t>
              </a:r>
              <a:r>
                <a:rPr sz="2000" spc="-6" smtClean="0">
                  <a:solidFill>
                    <a:srgbClr val="FFFFFF"/>
                  </a:solidFill>
                  <a:cs typeface="Calibri"/>
                </a:rPr>
                <a:t>not</a:t>
              </a:r>
              <a:r>
                <a:rPr lang="en-US" sz="2000" spc="-6" dirty="0" smtClean="0">
                  <a:solidFill>
                    <a:srgbClr val="FFFFFF"/>
                  </a:solidFill>
                  <a:cs typeface="Calibri"/>
                </a:rPr>
                <a:t> </a:t>
              </a:r>
              <a:r>
                <a:rPr sz="2000" spc="-6" smtClean="0">
                  <a:solidFill>
                    <a:srgbClr val="FFFFFF"/>
                  </a:solidFill>
                  <a:cs typeface="Calibri"/>
                </a:rPr>
                <a:t>resolving</a:t>
              </a:r>
              <a:r>
                <a:rPr sz="2000" spc="-94" smtClean="0">
                  <a:solidFill>
                    <a:srgbClr val="FFFFFF"/>
                  </a:solidFill>
                  <a:cs typeface="Calibri"/>
                </a:rPr>
                <a:t> </a:t>
              </a:r>
              <a:r>
                <a:rPr sz="2000" spc="-12" dirty="0">
                  <a:solidFill>
                    <a:srgbClr val="FFFFFF"/>
                  </a:solidFill>
                  <a:cs typeface="Calibri"/>
                </a:rPr>
                <a:t>them</a:t>
              </a:r>
              <a:endParaRPr sz="2000" dirty="0">
                <a:cs typeface="Calibri"/>
              </a:endParaRPr>
            </a:p>
          </p:txBody>
        </p:sp>
      </p:grpSp>
      <p:grpSp>
        <p:nvGrpSpPr>
          <p:cNvPr id="21" name="Group 20"/>
          <p:cNvGrpSpPr/>
          <p:nvPr/>
        </p:nvGrpSpPr>
        <p:grpSpPr>
          <a:xfrm>
            <a:off x="8081870" y="2653389"/>
            <a:ext cx="3194142" cy="1215968"/>
            <a:chOff x="8081870" y="2653389"/>
            <a:chExt cx="3194142" cy="1215968"/>
          </a:xfrm>
        </p:grpSpPr>
        <p:sp>
          <p:nvSpPr>
            <p:cNvPr id="29" name="object 14"/>
            <p:cNvSpPr/>
            <p:nvPr/>
          </p:nvSpPr>
          <p:spPr>
            <a:xfrm>
              <a:off x="8081870" y="3588052"/>
              <a:ext cx="413912" cy="281305"/>
            </a:xfrm>
            <a:custGeom>
              <a:avLst/>
              <a:gdLst/>
              <a:ahLst/>
              <a:cxnLst/>
              <a:rect l="l" t="t" r="r" b="b"/>
              <a:pathLst>
                <a:path w="310514" h="281304">
                  <a:moveTo>
                    <a:pt x="310006" y="0"/>
                  </a:moveTo>
                  <a:lnTo>
                    <a:pt x="0" y="281177"/>
                  </a:lnTo>
                </a:path>
              </a:pathLst>
            </a:custGeom>
            <a:ln w="38100">
              <a:solidFill>
                <a:srgbClr val="000000"/>
              </a:solidFill>
            </a:ln>
          </p:spPr>
          <p:txBody>
            <a:bodyPr wrap="square" lIns="0" tIns="0" rIns="0" bIns="0" rtlCol="0"/>
            <a:lstStyle/>
            <a:p>
              <a:endParaRPr sz="2000" dirty="0"/>
            </a:p>
          </p:txBody>
        </p:sp>
        <p:sp>
          <p:nvSpPr>
            <p:cNvPr id="36" name="object 21"/>
            <p:cNvSpPr txBox="1"/>
            <p:nvPr/>
          </p:nvSpPr>
          <p:spPr>
            <a:xfrm>
              <a:off x="8507756" y="2653389"/>
              <a:ext cx="2768256" cy="942525"/>
            </a:xfrm>
            <a:prstGeom prst="rect">
              <a:avLst/>
            </a:prstGeom>
            <a:solidFill>
              <a:schemeClr val="accent2"/>
            </a:solidFill>
          </p:spPr>
          <p:txBody>
            <a:bodyPr vert="horz" wrap="square" lIns="0" tIns="19010" rIns="0" bIns="0" rtlCol="0">
              <a:spAutoFit/>
            </a:bodyPr>
            <a:lstStyle/>
            <a:p>
              <a:pPr marL="56239" marR="88715" algn="ctr">
                <a:spcBef>
                  <a:spcPts val="150"/>
                </a:spcBef>
              </a:pPr>
              <a:r>
                <a:rPr sz="2000" spc="-19" dirty="0">
                  <a:solidFill>
                    <a:srgbClr val="FFFFFF"/>
                  </a:solidFill>
                  <a:cs typeface="Calibri"/>
                </a:rPr>
                <a:t>Reviewers </a:t>
              </a:r>
              <a:r>
                <a:rPr sz="2000" spc="-12">
                  <a:solidFill>
                    <a:srgbClr val="FFFFFF"/>
                  </a:solidFill>
                  <a:cs typeface="Calibri"/>
                </a:rPr>
                <a:t>prepared </a:t>
              </a:r>
              <a:r>
                <a:rPr sz="2000" spc="-6" smtClean="0">
                  <a:solidFill>
                    <a:srgbClr val="FFFFFF"/>
                  </a:solidFill>
                  <a:cs typeface="Calibri"/>
                </a:rPr>
                <a:t>in</a:t>
              </a:r>
              <a:r>
                <a:rPr lang="en-US" sz="2000" spc="-6" dirty="0" smtClean="0">
                  <a:solidFill>
                    <a:srgbClr val="FFFFFF"/>
                  </a:solidFill>
                  <a:cs typeface="Calibri"/>
                </a:rPr>
                <a:t> </a:t>
              </a:r>
              <a:r>
                <a:rPr sz="2000" spc="-6" smtClean="0">
                  <a:solidFill>
                    <a:srgbClr val="FFFFFF"/>
                  </a:solidFill>
                  <a:cs typeface="Calibri"/>
                </a:rPr>
                <a:t>advance</a:t>
              </a:r>
              <a:r>
                <a:rPr sz="2000" spc="-6">
                  <a:solidFill>
                    <a:srgbClr val="FFFFFF"/>
                  </a:solidFill>
                  <a:cs typeface="Calibri"/>
                </a:rPr>
                <a:t>; </a:t>
              </a:r>
              <a:r>
                <a:rPr sz="2000" spc="-6" smtClean="0">
                  <a:solidFill>
                    <a:srgbClr val="FFFFFF"/>
                  </a:solidFill>
                  <a:cs typeface="Calibri"/>
                </a:rPr>
                <a:t>clarifications</a:t>
              </a:r>
              <a:r>
                <a:rPr lang="en-US" sz="2000" spc="-6" dirty="0" smtClean="0">
                  <a:solidFill>
                    <a:srgbClr val="FFFFFF"/>
                  </a:solidFill>
                  <a:cs typeface="Calibri"/>
                </a:rPr>
                <a:t> </a:t>
              </a:r>
              <a:r>
                <a:rPr sz="2000" spc="-12" smtClean="0">
                  <a:solidFill>
                    <a:srgbClr val="FFFFFF"/>
                  </a:solidFill>
                  <a:cs typeface="Calibri"/>
                </a:rPr>
                <a:t>obtained </a:t>
              </a:r>
              <a:r>
                <a:rPr sz="2000" spc="-19">
                  <a:solidFill>
                    <a:srgbClr val="FFFFFF"/>
                  </a:solidFill>
                  <a:cs typeface="Calibri"/>
                </a:rPr>
                <a:t>before </a:t>
              </a:r>
              <a:r>
                <a:rPr sz="2000" spc="-12" smtClean="0">
                  <a:solidFill>
                    <a:srgbClr val="FFFFFF"/>
                  </a:solidFill>
                  <a:cs typeface="Calibri"/>
                </a:rPr>
                <a:t>the</a:t>
              </a:r>
              <a:r>
                <a:rPr lang="en-US" sz="2000" spc="-12" dirty="0" smtClean="0">
                  <a:solidFill>
                    <a:srgbClr val="FFFFFF"/>
                  </a:solidFill>
                  <a:cs typeface="Calibri"/>
                </a:rPr>
                <a:t> </a:t>
              </a:r>
              <a:r>
                <a:rPr sz="2000" spc="-12" smtClean="0">
                  <a:solidFill>
                    <a:srgbClr val="FFFFFF"/>
                  </a:solidFill>
                  <a:cs typeface="Calibri"/>
                </a:rPr>
                <a:t>meeting</a:t>
              </a:r>
              <a:endParaRPr sz="2000" dirty="0">
                <a:cs typeface="Calibri"/>
              </a:endParaRPr>
            </a:p>
          </p:txBody>
        </p:sp>
      </p:grpSp>
      <p:grpSp>
        <p:nvGrpSpPr>
          <p:cNvPr id="18" name="Group 17"/>
          <p:cNvGrpSpPr/>
          <p:nvPr/>
        </p:nvGrpSpPr>
        <p:grpSpPr>
          <a:xfrm>
            <a:off x="4958484" y="3180383"/>
            <a:ext cx="3122540" cy="1801495"/>
            <a:chOff x="4958484" y="3180383"/>
            <a:chExt cx="3122540" cy="1801495"/>
          </a:xfrm>
        </p:grpSpPr>
        <p:sp>
          <p:nvSpPr>
            <p:cNvPr id="23" name="object 8"/>
            <p:cNvSpPr/>
            <p:nvPr/>
          </p:nvSpPr>
          <p:spPr>
            <a:xfrm>
              <a:off x="4958484" y="3180383"/>
              <a:ext cx="3122540" cy="1801495"/>
            </a:xfrm>
            <a:custGeom>
              <a:avLst/>
              <a:gdLst/>
              <a:ahLst/>
              <a:cxnLst/>
              <a:rect l="l" t="t" r="r" b="b"/>
              <a:pathLst>
                <a:path w="2342515" h="1801495">
                  <a:moveTo>
                    <a:pt x="1171194" y="0"/>
                  </a:moveTo>
                  <a:lnTo>
                    <a:pt x="0" y="688086"/>
                  </a:lnTo>
                  <a:lnTo>
                    <a:pt x="447294" y="1801368"/>
                  </a:lnTo>
                  <a:lnTo>
                    <a:pt x="1895094" y="1801368"/>
                  </a:lnTo>
                  <a:lnTo>
                    <a:pt x="2342388" y="688086"/>
                  </a:lnTo>
                  <a:lnTo>
                    <a:pt x="1171194" y="0"/>
                  </a:lnTo>
                  <a:close/>
                </a:path>
              </a:pathLst>
            </a:custGeom>
            <a:solidFill>
              <a:srgbClr val="F08D22"/>
            </a:solidFill>
          </p:spPr>
          <p:txBody>
            <a:bodyPr wrap="square" lIns="0" tIns="0" rIns="0" bIns="0" rtlCol="0"/>
            <a:lstStyle/>
            <a:p>
              <a:endParaRPr sz="2000" dirty="0"/>
            </a:p>
          </p:txBody>
        </p:sp>
        <p:sp>
          <p:nvSpPr>
            <p:cNvPr id="37" name="object 22"/>
            <p:cNvSpPr txBox="1"/>
            <p:nvPr/>
          </p:nvSpPr>
          <p:spPr>
            <a:xfrm>
              <a:off x="5484812" y="3793163"/>
              <a:ext cx="2087336" cy="738664"/>
            </a:xfrm>
            <a:prstGeom prst="rect">
              <a:avLst/>
            </a:prstGeom>
          </p:spPr>
          <p:txBody>
            <a:bodyPr vert="horz" wrap="square" lIns="0" tIns="0" rIns="0" bIns="0" rtlCol="0">
              <a:spAutoFit/>
            </a:bodyPr>
            <a:lstStyle/>
            <a:p>
              <a:pPr marR="6337" algn="ctr"/>
              <a:r>
                <a:rPr sz="2400" spc="-12">
                  <a:solidFill>
                    <a:srgbClr val="FFFFFF"/>
                  </a:solidFill>
                  <a:cs typeface="Calibri"/>
                </a:rPr>
                <a:t>Facilitation</a:t>
              </a:r>
              <a:r>
                <a:rPr sz="2400" spc="-75">
                  <a:solidFill>
                    <a:srgbClr val="FFFFFF"/>
                  </a:solidFill>
                  <a:cs typeface="Calibri"/>
                </a:rPr>
                <a:t> </a:t>
              </a:r>
              <a:r>
                <a:rPr sz="2400" spc="-19" smtClean="0">
                  <a:solidFill>
                    <a:srgbClr val="FFFFFF"/>
                  </a:solidFill>
                  <a:cs typeface="Calibri"/>
                </a:rPr>
                <a:t>review</a:t>
              </a:r>
              <a:r>
                <a:rPr lang="en-US" sz="2400" spc="-19" dirty="0" smtClean="0">
                  <a:solidFill>
                    <a:srgbClr val="FFFFFF"/>
                  </a:solidFill>
                  <a:cs typeface="Calibri"/>
                </a:rPr>
                <a:t> </a:t>
              </a:r>
              <a:r>
                <a:rPr sz="2400" spc="-12" smtClean="0">
                  <a:solidFill>
                    <a:srgbClr val="FFFFFF"/>
                  </a:solidFill>
                  <a:cs typeface="Calibri"/>
                </a:rPr>
                <a:t>characteristics</a:t>
              </a:r>
              <a:endParaRPr sz="2400" dirty="0">
                <a:cs typeface="Calibri"/>
              </a:endParaRPr>
            </a:p>
          </p:txBody>
        </p:sp>
      </p:grpSp>
      <p:grpSp>
        <p:nvGrpSpPr>
          <p:cNvPr id="38" name="Group 37"/>
          <p:cNvGrpSpPr/>
          <p:nvPr/>
        </p:nvGrpSpPr>
        <p:grpSpPr>
          <a:xfrm>
            <a:off x="1864552" y="2686411"/>
            <a:ext cx="3094440" cy="1182946"/>
            <a:chOff x="1864552" y="2686411"/>
            <a:chExt cx="3094440" cy="1182946"/>
          </a:xfrm>
        </p:grpSpPr>
        <p:sp>
          <p:nvSpPr>
            <p:cNvPr id="26" name="object 11"/>
            <p:cNvSpPr/>
            <p:nvPr/>
          </p:nvSpPr>
          <p:spPr>
            <a:xfrm>
              <a:off x="4545080" y="3588052"/>
              <a:ext cx="413912" cy="281305"/>
            </a:xfrm>
            <a:custGeom>
              <a:avLst/>
              <a:gdLst/>
              <a:ahLst/>
              <a:cxnLst/>
              <a:rect l="l" t="t" r="r" b="b"/>
              <a:pathLst>
                <a:path w="310514" h="281304">
                  <a:moveTo>
                    <a:pt x="0" y="0"/>
                  </a:moveTo>
                  <a:lnTo>
                    <a:pt x="310006" y="281177"/>
                  </a:lnTo>
                </a:path>
              </a:pathLst>
            </a:custGeom>
            <a:ln w="38100">
              <a:solidFill>
                <a:srgbClr val="000000"/>
              </a:solidFill>
            </a:ln>
          </p:spPr>
          <p:txBody>
            <a:bodyPr wrap="square" lIns="0" tIns="0" rIns="0" bIns="0" rtlCol="0"/>
            <a:lstStyle/>
            <a:p>
              <a:endParaRPr sz="2000" dirty="0"/>
            </a:p>
          </p:txBody>
        </p:sp>
        <p:sp>
          <p:nvSpPr>
            <p:cNvPr id="33" name="object 18"/>
            <p:cNvSpPr txBox="1"/>
            <p:nvPr/>
          </p:nvSpPr>
          <p:spPr>
            <a:xfrm>
              <a:off x="1864552" y="2686411"/>
              <a:ext cx="2679849" cy="894989"/>
            </a:xfrm>
            <a:prstGeom prst="rect">
              <a:avLst/>
            </a:prstGeom>
            <a:solidFill>
              <a:schemeClr val="accent2"/>
            </a:solidFill>
          </p:spPr>
          <p:txBody>
            <a:bodyPr vert="horz" wrap="square" lIns="0" tIns="137033" rIns="0" bIns="0" rtlCol="0">
              <a:spAutoFit/>
            </a:bodyPr>
            <a:lstStyle/>
            <a:p>
              <a:pPr marL="185351" marR="225748">
                <a:spcBef>
                  <a:spcPts val="1079"/>
                </a:spcBef>
              </a:pPr>
              <a:endParaRPr lang="en-US" sz="2000" dirty="0" smtClean="0">
                <a:cs typeface="Calibri"/>
              </a:endParaRPr>
            </a:p>
            <a:p>
              <a:pPr marL="185351" marR="225748">
                <a:spcBef>
                  <a:spcPts val="1079"/>
                </a:spcBef>
              </a:pPr>
              <a:endParaRPr sz="2000" dirty="0">
                <a:cs typeface="Calibri"/>
              </a:endParaRPr>
            </a:p>
          </p:txBody>
        </p:sp>
        <p:sp>
          <p:nvSpPr>
            <p:cNvPr id="17" name="Rectangle 16"/>
            <p:cNvSpPr/>
            <p:nvPr/>
          </p:nvSpPr>
          <p:spPr>
            <a:xfrm>
              <a:off x="1874384" y="2756865"/>
              <a:ext cx="2667000" cy="707886"/>
            </a:xfrm>
            <a:prstGeom prst="rect">
              <a:avLst/>
            </a:prstGeom>
          </p:spPr>
          <p:txBody>
            <a:bodyPr wrap="square">
              <a:spAutoFit/>
            </a:bodyPr>
            <a:lstStyle/>
            <a:p>
              <a:pPr marR="225748" algn="ctr">
                <a:spcBef>
                  <a:spcPts val="1079"/>
                </a:spcBef>
              </a:pPr>
              <a:r>
                <a:rPr lang="en-US" sz="2000" spc="-12" dirty="0" smtClean="0">
                  <a:solidFill>
                    <a:srgbClr val="FFFFFF"/>
                  </a:solidFill>
                  <a:cs typeface="Calibri"/>
                </a:rPr>
                <a:t>Done by technical people for technical people</a:t>
              </a:r>
              <a:endParaRPr lang="en-US" sz="2000" spc="-12" dirty="0">
                <a:solidFill>
                  <a:srgbClr val="FFFFFF"/>
                </a:solidFill>
                <a:cs typeface="Calibri"/>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528216" y="1742500"/>
            <a:ext cx="11204996" cy="4572241"/>
          </a:xfrm>
        </p:spPr>
        <p:txBody>
          <a:bodyPr/>
          <a:lstStyle/>
          <a:p>
            <a:pPr>
              <a:spcBef>
                <a:spcPts val="1200"/>
              </a:spcBef>
            </a:pPr>
            <a:r>
              <a:rPr lang="en-US" dirty="0" smtClean="0"/>
              <a:t>Structured process of trying to find defects in development.</a:t>
            </a:r>
          </a:p>
          <a:p>
            <a:pPr>
              <a:spcBef>
                <a:spcPts val="1200"/>
              </a:spcBef>
            </a:pPr>
            <a:r>
              <a:rPr lang="en-US" dirty="0" smtClean="0"/>
              <a:t>Testing documents such as programming code, specifications, designs and others during various phases of the software development process. </a:t>
            </a:r>
          </a:p>
          <a:p>
            <a:pPr>
              <a:spcBef>
                <a:spcPts val="1200"/>
              </a:spcBef>
            </a:pPr>
            <a:r>
              <a:rPr lang="en-US" dirty="0" smtClean="0"/>
              <a:t>Named after Michael Fagan who is credited with being the inventor of formal software inspections.</a:t>
            </a:r>
          </a:p>
          <a:p>
            <a:pPr>
              <a:spcBef>
                <a:spcPts val="1200"/>
              </a:spcBef>
            </a:pPr>
            <a:r>
              <a:rPr lang="en-US" dirty="0" smtClean="0"/>
              <a:t>Examples of activities for which Fagan Inspection can be used are:</a:t>
            </a:r>
          </a:p>
          <a:p>
            <a:pPr lvl="1">
              <a:spcBef>
                <a:spcPts val="1200"/>
              </a:spcBef>
            </a:pPr>
            <a:r>
              <a:rPr lang="en-US" dirty="0" smtClean="0"/>
              <a:t>Requirement specification</a:t>
            </a:r>
          </a:p>
          <a:p>
            <a:pPr lvl="1">
              <a:spcBef>
                <a:spcPts val="1200"/>
              </a:spcBef>
            </a:pPr>
            <a:r>
              <a:rPr lang="en-US" dirty="0" smtClean="0"/>
              <a:t>Software/Information System architecture (for example DYA)</a:t>
            </a:r>
          </a:p>
          <a:p>
            <a:pPr lvl="1">
              <a:spcBef>
                <a:spcPts val="1200"/>
              </a:spcBef>
            </a:pPr>
            <a:r>
              <a:rPr lang="en-US" dirty="0" smtClean="0"/>
              <a:t>Programming (for iterations in XP or DSDM)</a:t>
            </a:r>
          </a:p>
          <a:p>
            <a:pPr lvl="1">
              <a:spcBef>
                <a:spcPts val="1200"/>
              </a:spcBef>
            </a:pPr>
            <a:r>
              <a:rPr lang="en-US" dirty="0" smtClean="0"/>
              <a:t>Software testing (when creating test scripts)</a:t>
            </a:r>
          </a:p>
          <a:p>
            <a:pPr>
              <a:spcBef>
                <a:spcPts val="1200"/>
              </a:spcBef>
            </a:pPr>
            <a:endParaRPr lang="en-US" dirty="0"/>
          </a:p>
        </p:txBody>
      </p:sp>
      <p:sp>
        <p:nvSpPr>
          <p:cNvPr id="2" name="Title 1"/>
          <p:cNvSpPr>
            <a:spLocks noGrp="1"/>
          </p:cNvSpPr>
          <p:nvPr>
            <p:ph type="title"/>
          </p:nvPr>
        </p:nvSpPr>
        <p:spPr/>
        <p:txBody>
          <a:bodyPr/>
          <a:lstStyle/>
          <a:p>
            <a:r>
              <a:rPr lang="en-US" spc="-6" dirty="0" smtClean="0"/>
              <a:t>FAGAN`S</a:t>
            </a:r>
            <a:r>
              <a:rPr lang="en-US" spc="-87" dirty="0" smtClean="0"/>
              <a:t> </a:t>
            </a:r>
            <a:r>
              <a:rPr lang="en-US" spc="-6" dirty="0" smtClean="0"/>
              <a:t>INSPECTION/REVIEW</a:t>
            </a:r>
            <a:r>
              <a:rPr lang="en-US" dirty="0" smtClean="0">
                <a:solidFill>
                  <a:schemeClr val="tx2">
                    <a:lumMod val="75000"/>
                  </a:schemeClr>
                </a:solidFill>
                <a:latin typeface="Arial" pitchFamily="34" charset="0"/>
                <a:cs typeface="Arial" pitchFamily="34" charset="0"/>
              </a:rPr>
              <a:t/>
            </a:r>
            <a:br>
              <a:rPr lang="en-US" dirty="0" smtClean="0">
                <a:solidFill>
                  <a:schemeClr val="tx2">
                    <a:lumMod val="75000"/>
                  </a:schemeClr>
                </a:solidFill>
                <a:latin typeface="Arial" pitchFamily="34" charset="0"/>
                <a:cs typeface="Arial" pitchFamily="34" charset="0"/>
              </a:rPr>
            </a:br>
            <a:endParaRPr lang="en-US" dirty="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 dirty="0" smtClean="0">
                <a:latin typeface="+mj-lt"/>
              </a:rPr>
              <a:t>FACILITATION REVIEWS: </a:t>
            </a:r>
            <a:r>
              <a:rPr lang="en-US" spc="-6" dirty="0" smtClean="0">
                <a:latin typeface="+mj-lt"/>
                <a:cs typeface="Calibri"/>
              </a:rPr>
              <a:t>ROLES AND</a:t>
            </a:r>
            <a:r>
              <a:rPr lang="en-US" spc="6" dirty="0" smtClean="0">
                <a:latin typeface="+mj-lt"/>
                <a:cs typeface="Calibri"/>
              </a:rPr>
              <a:t> </a:t>
            </a:r>
            <a:r>
              <a:rPr lang="en-US" spc="-6" dirty="0" smtClean="0">
                <a:latin typeface="+mj-lt"/>
                <a:cs typeface="Calibri"/>
              </a:rPr>
              <a:t>RESPONSIBILITIES</a:t>
            </a:r>
            <a:r>
              <a:rPr lang="en-US" dirty="0" smtClean="0">
                <a:solidFill>
                  <a:schemeClr val="tx2">
                    <a:lumMod val="75000"/>
                  </a:schemeClr>
                </a:solidFill>
                <a:latin typeface="+mj-lt"/>
                <a:cs typeface="Arial" pitchFamily="34" charset="0"/>
              </a:rPr>
              <a:t/>
            </a:r>
            <a:br>
              <a:rPr lang="en-US" dirty="0" smtClean="0">
                <a:solidFill>
                  <a:schemeClr val="tx2">
                    <a:lumMod val="75000"/>
                  </a:schemeClr>
                </a:solidFill>
                <a:latin typeface="+mj-lt"/>
                <a:cs typeface="Arial" pitchFamily="34" charset="0"/>
              </a:rPr>
            </a:br>
            <a:endParaRPr lang="en-US" dirty="0">
              <a:latin typeface="+mj-lt"/>
            </a:endParaRPr>
          </a:p>
        </p:txBody>
      </p:sp>
      <p:sp>
        <p:nvSpPr>
          <p:cNvPr id="17" name="object 15"/>
          <p:cNvSpPr txBox="1"/>
          <p:nvPr/>
        </p:nvSpPr>
        <p:spPr>
          <a:xfrm>
            <a:off x="3960812" y="3505200"/>
            <a:ext cx="4717243" cy="369332"/>
          </a:xfrm>
          <a:prstGeom prst="rect">
            <a:avLst/>
          </a:prstGeom>
        </p:spPr>
        <p:txBody>
          <a:bodyPr vert="horz" wrap="square" lIns="0" tIns="0" rIns="0" bIns="0" rtlCol="0">
            <a:spAutoFit/>
          </a:bodyPr>
          <a:lstStyle/>
          <a:p>
            <a:pPr marL="15842" algn="ctr"/>
            <a:r>
              <a:rPr sz="2400" spc="-12" dirty="0">
                <a:cs typeface="Calibri"/>
              </a:rPr>
              <a:t>Roles involved </a:t>
            </a:r>
            <a:r>
              <a:rPr sz="2400" dirty="0">
                <a:cs typeface="Calibri"/>
              </a:rPr>
              <a:t>in a </a:t>
            </a:r>
            <a:r>
              <a:rPr sz="2400" spc="-6" dirty="0">
                <a:cs typeface="Calibri"/>
              </a:rPr>
              <a:t>facilitation</a:t>
            </a:r>
            <a:r>
              <a:rPr sz="2400" spc="-168" dirty="0">
                <a:cs typeface="Calibri"/>
              </a:rPr>
              <a:t> </a:t>
            </a:r>
            <a:r>
              <a:rPr sz="2400" spc="-12" dirty="0">
                <a:cs typeface="Calibri"/>
              </a:rPr>
              <a:t>review</a:t>
            </a:r>
            <a:endParaRPr sz="2400" dirty="0">
              <a:cs typeface="Calibri"/>
            </a:endParaRPr>
          </a:p>
        </p:txBody>
      </p:sp>
      <p:grpSp>
        <p:nvGrpSpPr>
          <p:cNvPr id="19" name="Group 18"/>
          <p:cNvGrpSpPr/>
          <p:nvPr/>
        </p:nvGrpSpPr>
        <p:grpSpPr>
          <a:xfrm>
            <a:off x="5455250" y="1371600"/>
            <a:ext cx="1583132" cy="793102"/>
            <a:chOff x="4237633" y="78230"/>
            <a:chExt cx="1583132" cy="793102"/>
          </a:xfrm>
          <a:solidFill>
            <a:schemeClr val="accent2">
              <a:lumMod val="40000"/>
              <a:lumOff val="60000"/>
            </a:schemeClr>
          </a:solidFill>
        </p:grpSpPr>
        <p:sp>
          <p:nvSpPr>
            <p:cNvPr id="41" name="Rounded Rectangle 40"/>
            <p:cNvSpPr/>
            <p:nvPr/>
          </p:nvSpPr>
          <p:spPr>
            <a:xfrm>
              <a:off x="4237633" y="78230"/>
              <a:ext cx="1583132" cy="793102"/>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Rounded Rectangle 4"/>
            <p:cNvSpPr/>
            <p:nvPr/>
          </p:nvSpPr>
          <p:spPr>
            <a:xfrm>
              <a:off x="4276349" y="116946"/>
              <a:ext cx="1505700" cy="7156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pc="-6" dirty="0" smtClean="0">
                  <a:solidFill>
                    <a:schemeClr val="tx1"/>
                  </a:solidFill>
                  <a:latin typeface="+mn-lt"/>
                  <a:cs typeface="Calibri"/>
                </a:rPr>
                <a:t>Author or</a:t>
              </a:r>
              <a:r>
                <a:rPr lang="en-US" sz="2000" kern="1200" spc="-62" dirty="0" smtClean="0">
                  <a:solidFill>
                    <a:schemeClr val="tx1"/>
                  </a:solidFill>
                  <a:latin typeface="+mn-lt"/>
                  <a:cs typeface="Calibri"/>
                </a:rPr>
                <a:t> </a:t>
              </a:r>
              <a:r>
                <a:rPr lang="en-US" sz="2000" kern="1200" spc="-12" dirty="0" smtClean="0">
                  <a:solidFill>
                    <a:schemeClr val="tx1"/>
                  </a:solidFill>
                  <a:latin typeface="+mn-lt"/>
                  <a:cs typeface="Calibri"/>
                </a:rPr>
                <a:t>Producer</a:t>
              </a:r>
              <a:endParaRPr lang="en-US" sz="2000" kern="1200" dirty="0">
                <a:solidFill>
                  <a:schemeClr val="tx1"/>
                </a:solidFill>
                <a:latin typeface="+mn-lt"/>
              </a:endParaRPr>
            </a:p>
          </p:txBody>
        </p:sp>
      </p:grpSp>
      <p:sp>
        <p:nvSpPr>
          <p:cNvPr id="20" name="Straight Connector 5"/>
          <p:cNvSpPr/>
          <p:nvPr/>
        </p:nvSpPr>
        <p:spPr>
          <a:xfrm>
            <a:off x="4660883" y="1784185"/>
            <a:ext cx="4467691" cy="4467691"/>
          </a:xfrm>
          <a:custGeom>
            <a:avLst/>
            <a:gdLst/>
            <a:ahLst/>
            <a:cxnLst/>
            <a:rect l="0" t="0" r="0" b="0"/>
            <a:pathLst>
              <a:path>
                <a:moveTo>
                  <a:pt x="2389920" y="5458"/>
                </a:moveTo>
                <a:arcTo wR="2233845" hR="2233845" stAng="16440385" swAng="1903130"/>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21" name="Group 20"/>
          <p:cNvGrpSpPr/>
          <p:nvPr/>
        </p:nvGrpSpPr>
        <p:grpSpPr>
          <a:xfrm>
            <a:off x="7694609" y="2211832"/>
            <a:ext cx="1583132" cy="793102"/>
            <a:chOff x="6476992" y="1042754"/>
            <a:chExt cx="1583132" cy="793102"/>
          </a:xfrm>
          <a:solidFill>
            <a:schemeClr val="accent2">
              <a:lumMod val="40000"/>
              <a:lumOff val="60000"/>
            </a:schemeClr>
          </a:solidFill>
        </p:grpSpPr>
        <p:sp>
          <p:nvSpPr>
            <p:cNvPr id="39" name="Rounded Rectangle 38"/>
            <p:cNvSpPr/>
            <p:nvPr/>
          </p:nvSpPr>
          <p:spPr>
            <a:xfrm>
              <a:off x="6476992" y="1042754"/>
              <a:ext cx="1583132" cy="793102"/>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ounded Rectangle 7"/>
            <p:cNvSpPr/>
            <p:nvPr/>
          </p:nvSpPr>
          <p:spPr>
            <a:xfrm>
              <a:off x="6515708" y="1081470"/>
              <a:ext cx="1505700" cy="7156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pc="-19" dirty="0" smtClean="0">
                  <a:solidFill>
                    <a:schemeClr val="tx1"/>
                  </a:solidFill>
                  <a:latin typeface="+mn-lt"/>
                  <a:cs typeface="Calibri"/>
                </a:rPr>
                <a:t>Recorder</a:t>
              </a:r>
              <a:endParaRPr lang="en-US" sz="2000" kern="1200" dirty="0">
                <a:solidFill>
                  <a:schemeClr val="tx1"/>
                </a:solidFill>
                <a:latin typeface="+mn-lt"/>
                <a:cs typeface="Calibri"/>
              </a:endParaRPr>
            </a:p>
          </p:txBody>
        </p:sp>
      </p:grpSp>
      <p:sp>
        <p:nvSpPr>
          <p:cNvPr id="22" name="Straight Connector 8"/>
          <p:cNvSpPr/>
          <p:nvPr/>
        </p:nvSpPr>
        <p:spPr>
          <a:xfrm>
            <a:off x="4343064" y="1555719"/>
            <a:ext cx="4467691" cy="4467691"/>
          </a:xfrm>
          <a:custGeom>
            <a:avLst/>
            <a:gdLst/>
            <a:ahLst/>
            <a:cxnLst/>
            <a:rect l="0" t="0" r="0" b="0"/>
            <a:pathLst>
              <a:path>
                <a:moveTo>
                  <a:pt x="4330900" y="1464152"/>
                </a:moveTo>
                <a:arcTo wR="2233845" hR="2233845" stAng="20390705" swAng="2457937"/>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23" name="Group 22"/>
          <p:cNvGrpSpPr/>
          <p:nvPr/>
        </p:nvGrpSpPr>
        <p:grpSpPr>
          <a:xfrm>
            <a:off x="7711689" y="4598081"/>
            <a:ext cx="1583132" cy="793102"/>
            <a:chOff x="6494072" y="3429003"/>
            <a:chExt cx="1583132" cy="793102"/>
          </a:xfrm>
          <a:solidFill>
            <a:schemeClr val="accent2">
              <a:lumMod val="40000"/>
              <a:lumOff val="60000"/>
            </a:schemeClr>
          </a:solidFill>
        </p:grpSpPr>
        <p:sp>
          <p:nvSpPr>
            <p:cNvPr id="37" name="Rounded Rectangle 36"/>
            <p:cNvSpPr/>
            <p:nvPr/>
          </p:nvSpPr>
          <p:spPr>
            <a:xfrm>
              <a:off x="6494072" y="3429003"/>
              <a:ext cx="1583132" cy="793102"/>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Rounded Rectangle 10"/>
            <p:cNvSpPr/>
            <p:nvPr/>
          </p:nvSpPr>
          <p:spPr>
            <a:xfrm>
              <a:off x="6532788" y="3467719"/>
              <a:ext cx="1505700" cy="7156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pc="-12" dirty="0" smtClean="0">
                  <a:solidFill>
                    <a:schemeClr val="tx1"/>
                  </a:solidFill>
                  <a:latin typeface="+mn-lt"/>
                  <a:cs typeface="Calibri"/>
                </a:rPr>
                <a:t>Reader</a:t>
              </a:r>
              <a:endParaRPr lang="en-US" sz="2000" kern="1200" dirty="0">
                <a:solidFill>
                  <a:schemeClr val="tx1"/>
                </a:solidFill>
                <a:latin typeface="+mn-lt"/>
                <a:cs typeface="Calibri"/>
              </a:endParaRPr>
            </a:p>
          </p:txBody>
        </p:sp>
      </p:grpSp>
      <p:sp>
        <p:nvSpPr>
          <p:cNvPr id="24" name="Straight Connector 11"/>
          <p:cNvSpPr/>
          <p:nvPr/>
        </p:nvSpPr>
        <p:spPr>
          <a:xfrm>
            <a:off x="4506668" y="1518859"/>
            <a:ext cx="4467691" cy="4467691"/>
          </a:xfrm>
          <a:custGeom>
            <a:avLst/>
            <a:gdLst/>
            <a:ahLst/>
            <a:cxnLst/>
            <a:rect l="0" t="0" r="0" b="0"/>
            <a:pathLst>
              <a:path>
                <a:moveTo>
                  <a:pt x="3742293" y="3881466"/>
                </a:moveTo>
                <a:arcTo wR="2233845" hR="2233845" stAng="2851496" swAng="2067968"/>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oup 24"/>
          <p:cNvGrpSpPr/>
          <p:nvPr/>
        </p:nvGrpSpPr>
        <p:grpSpPr>
          <a:xfrm>
            <a:off x="5455250" y="5517502"/>
            <a:ext cx="1583132" cy="793102"/>
            <a:chOff x="4237633" y="4545922"/>
            <a:chExt cx="1583132" cy="793102"/>
          </a:xfrm>
          <a:solidFill>
            <a:schemeClr val="accent2">
              <a:lumMod val="40000"/>
              <a:lumOff val="60000"/>
            </a:schemeClr>
          </a:solidFill>
        </p:grpSpPr>
        <p:sp>
          <p:nvSpPr>
            <p:cNvPr id="35" name="Rounded Rectangle 34"/>
            <p:cNvSpPr/>
            <p:nvPr/>
          </p:nvSpPr>
          <p:spPr>
            <a:xfrm>
              <a:off x="4237633" y="4545922"/>
              <a:ext cx="1583132" cy="793102"/>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Rounded Rectangle 13"/>
            <p:cNvSpPr/>
            <p:nvPr/>
          </p:nvSpPr>
          <p:spPr>
            <a:xfrm>
              <a:off x="4276349" y="4584638"/>
              <a:ext cx="1505700" cy="7156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pc="-19" dirty="0" smtClean="0">
                  <a:solidFill>
                    <a:schemeClr val="tx1"/>
                  </a:solidFill>
                  <a:latin typeface="+mn-lt"/>
                  <a:cs typeface="Calibri"/>
                </a:rPr>
                <a:t>Reviewers </a:t>
              </a:r>
              <a:r>
                <a:rPr lang="en-US" sz="2000" kern="1200" spc="-12" dirty="0" smtClean="0">
                  <a:solidFill>
                    <a:schemeClr val="tx1"/>
                  </a:solidFill>
                  <a:latin typeface="+mn-lt"/>
                  <a:cs typeface="Calibri"/>
                </a:rPr>
                <a:t>or Inspectors</a:t>
              </a:r>
              <a:endParaRPr lang="en-US" sz="2000" kern="1200" dirty="0">
                <a:solidFill>
                  <a:schemeClr val="tx1"/>
                </a:solidFill>
                <a:latin typeface="+mn-lt"/>
                <a:cs typeface="Calibri"/>
              </a:endParaRPr>
            </a:p>
          </p:txBody>
        </p:sp>
      </p:grpSp>
      <p:sp>
        <p:nvSpPr>
          <p:cNvPr id="26" name="Straight Connector 14"/>
          <p:cNvSpPr/>
          <p:nvPr/>
        </p:nvSpPr>
        <p:spPr>
          <a:xfrm>
            <a:off x="3349376" y="1502579"/>
            <a:ext cx="4467691" cy="4467691"/>
          </a:xfrm>
          <a:custGeom>
            <a:avLst/>
            <a:gdLst/>
            <a:ahLst/>
            <a:cxnLst/>
            <a:rect l="0" t="0" r="0" b="0"/>
            <a:pathLst>
              <a:path>
                <a:moveTo>
                  <a:pt x="2095924" y="4463429"/>
                </a:moveTo>
                <a:arcTo wR="2233845" hR="2233845" stAng="5612388" swAng="1516284"/>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27" name="Group 26"/>
          <p:cNvGrpSpPr/>
          <p:nvPr/>
        </p:nvGrpSpPr>
        <p:grpSpPr>
          <a:xfrm>
            <a:off x="3198812" y="4300339"/>
            <a:ext cx="1583132" cy="1388586"/>
            <a:chOff x="1981195" y="3131261"/>
            <a:chExt cx="1583132" cy="1388586"/>
          </a:xfrm>
          <a:solidFill>
            <a:schemeClr val="accent2">
              <a:lumMod val="40000"/>
              <a:lumOff val="60000"/>
            </a:schemeClr>
          </a:solidFill>
        </p:grpSpPr>
        <p:sp>
          <p:nvSpPr>
            <p:cNvPr id="33" name="Rounded Rectangle 32"/>
            <p:cNvSpPr/>
            <p:nvPr/>
          </p:nvSpPr>
          <p:spPr>
            <a:xfrm>
              <a:off x="1981195" y="3131261"/>
              <a:ext cx="1583132" cy="1388586"/>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Rounded Rectangle 16"/>
            <p:cNvSpPr/>
            <p:nvPr/>
          </p:nvSpPr>
          <p:spPr>
            <a:xfrm>
              <a:off x="2048980" y="3199046"/>
              <a:ext cx="1447562" cy="125301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pc="-19" dirty="0" smtClean="0">
                  <a:solidFill>
                    <a:schemeClr val="tx1"/>
                  </a:solidFill>
                  <a:latin typeface="+mn-lt"/>
                  <a:cs typeface="Calibri"/>
                </a:rPr>
                <a:t>Review </a:t>
              </a:r>
              <a:r>
                <a:rPr lang="en-US" sz="2000" kern="1200" spc="-12" dirty="0" smtClean="0">
                  <a:solidFill>
                    <a:schemeClr val="tx1"/>
                  </a:solidFill>
                  <a:latin typeface="+mn-lt"/>
                  <a:cs typeface="Calibri"/>
                </a:rPr>
                <a:t>Leader or </a:t>
              </a:r>
              <a:r>
                <a:rPr lang="en-US" sz="2000" kern="1200" spc="-6" dirty="0" smtClean="0">
                  <a:solidFill>
                    <a:schemeClr val="tx1"/>
                  </a:solidFill>
                  <a:latin typeface="+mn-lt"/>
                  <a:cs typeface="Calibri"/>
                </a:rPr>
                <a:t>Inspection</a:t>
              </a:r>
              <a:r>
                <a:rPr lang="en-US" sz="2000" kern="1200" spc="-100" dirty="0" smtClean="0">
                  <a:solidFill>
                    <a:schemeClr val="tx1"/>
                  </a:solidFill>
                  <a:latin typeface="+mn-lt"/>
                  <a:cs typeface="Calibri"/>
                </a:rPr>
                <a:t> </a:t>
              </a:r>
              <a:r>
                <a:rPr lang="en-US" sz="2000" kern="1200" spc="-6" dirty="0" smtClean="0">
                  <a:solidFill>
                    <a:schemeClr val="tx1"/>
                  </a:solidFill>
                  <a:latin typeface="+mn-lt"/>
                  <a:cs typeface="Calibri"/>
                </a:rPr>
                <a:t>Leader </a:t>
              </a:r>
              <a:r>
                <a:rPr lang="en-US" sz="2000" kern="1200" spc="-19" dirty="0" smtClean="0">
                  <a:solidFill>
                    <a:schemeClr val="tx1"/>
                  </a:solidFill>
                  <a:latin typeface="+mn-lt"/>
                  <a:cs typeface="Calibri"/>
                </a:rPr>
                <a:t>(Moderator)</a:t>
              </a:r>
              <a:endParaRPr lang="en-US" sz="2000" kern="1200" spc="-19" dirty="0">
                <a:solidFill>
                  <a:schemeClr val="tx1"/>
                </a:solidFill>
                <a:latin typeface="+mn-lt"/>
                <a:cs typeface="Calibri"/>
              </a:endParaRPr>
            </a:p>
          </p:txBody>
        </p:sp>
      </p:grpSp>
      <p:sp>
        <p:nvSpPr>
          <p:cNvPr id="28" name="Straight Connector 17"/>
          <p:cNvSpPr/>
          <p:nvPr/>
        </p:nvSpPr>
        <p:spPr>
          <a:xfrm>
            <a:off x="3696533" y="1518477"/>
            <a:ext cx="4467691" cy="4467691"/>
          </a:xfrm>
          <a:custGeom>
            <a:avLst/>
            <a:gdLst/>
            <a:ahLst/>
            <a:cxnLst/>
            <a:rect l="0" t="0" r="0" b="0"/>
            <a:pathLst>
              <a:path>
                <a:moveTo>
                  <a:pt x="65194" y="2769587"/>
                </a:moveTo>
                <a:arcTo wR="2233845" hR="2233845" stAng="9967412" swAng="1935248"/>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29" name="Group 28"/>
          <p:cNvGrpSpPr/>
          <p:nvPr/>
        </p:nvGrpSpPr>
        <p:grpSpPr>
          <a:xfrm>
            <a:off x="3198824" y="2242939"/>
            <a:ext cx="1583132" cy="793102"/>
            <a:chOff x="1981207" y="1073861"/>
            <a:chExt cx="1583132" cy="793102"/>
          </a:xfrm>
          <a:solidFill>
            <a:schemeClr val="accent2">
              <a:lumMod val="40000"/>
              <a:lumOff val="60000"/>
            </a:schemeClr>
          </a:solidFill>
        </p:grpSpPr>
        <p:sp>
          <p:nvSpPr>
            <p:cNvPr id="31" name="Rounded Rectangle 30"/>
            <p:cNvSpPr/>
            <p:nvPr/>
          </p:nvSpPr>
          <p:spPr>
            <a:xfrm>
              <a:off x="1981207" y="1073861"/>
              <a:ext cx="1583132" cy="793102"/>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Rounded Rectangle 19"/>
            <p:cNvSpPr/>
            <p:nvPr/>
          </p:nvSpPr>
          <p:spPr>
            <a:xfrm>
              <a:off x="2019923" y="1112577"/>
              <a:ext cx="1505700" cy="7156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pc="-12" dirty="0" smtClean="0">
                  <a:solidFill>
                    <a:schemeClr val="tx1"/>
                  </a:solidFill>
                  <a:latin typeface="+mn-lt"/>
                  <a:cs typeface="Calibri"/>
                </a:rPr>
                <a:t>Product</a:t>
              </a:r>
              <a:r>
                <a:rPr lang="en-US" sz="2000" kern="1200" spc="-87" dirty="0" smtClean="0">
                  <a:solidFill>
                    <a:schemeClr val="tx1"/>
                  </a:solidFill>
                  <a:latin typeface="+mn-lt"/>
                  <a:cs typeface="Calibri"/>
                </a:rPr>
                <a:t> </a:t>
              </a:r>
              <a:r>
                <a:rPr lang="en-US" sz="2000" kern="1200" spc="-6" dirty="0" smtClean="0">
                  <a:solidFill>
                    <a:schemeClr val="tx1"/>
                  </a:solidFill>
                  <a:latin typeface="+mn-lt"/>
                  <a:cs typeface="Calibri"/>
                </a:rPr>
                <a:t>Owner</a:t>
              </a:r>
              <a:endParaRPr lang="en-US" sz="2000" kern="1200" dirty="0">
                <a:solidFill>
                  <a:schemeClr val="tx1"/>
                </a:solidFill>
                <a:latin typeface="+mn-lt"/>
                <a:cs typeface="Calibri"/>
              </a:endParaRPr>
            </a:p>
          </p:txBody>
        </p:sp>
      </p:grpSp>
      <p:sp>
        <p:nvSpPr>
          <p:cNvPr id="30" name="Straight Connector 20"/>
          <p:cNvSpPr/>
          <p:nvPr/>
        </p:nvSpPr>
        <p:spPr>
          <a:xfrm>
            <a:off x="3382679" y="1782979"/>
            <a:ext cx="4467691" cy="4467691"/>
          </a:xfrm>
          <a:custGeom>
            <a:avLst/>
            <a:gdLst/>
            <a:ahLst/>
            <a:cxnLst/>
            <a:rect l="0" t="0" r="0" b="0"/>
            <a:pathLst>
              <a:path>
                <a:moveTo>
                  <a:pt x="886313" y="452210"/>
                </a:moveTo>
                <a:arcTo wR="2233845" hR="2233845" stAng="13973887" swAng="1958011"/>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dirty="0" smtClean="0"/>
              <a:t>Author/Producer</a:t>
            </a:r>
          </a:p>
          <a:p>
            <a:pPr lvl="1"/>
            <a:r>
              <a:rPr lang="en-US" dirty="0" smtClean="0"/>
              <a:t>Distributes material to be reviewed</a:t>
            </a:r>
          </a:p>
          <a:p>
            <a:pPr lvl="1"/>
            <a:r>
              <a:rPr lang="en-US" dirty="0" smtClean="0"/>
              <a:t>Provides overview on product</a:t>
            </a:r>
          </a:p>
          <a:p>
            <a:pPr lvl="1"/>
            <a:r>
              <a:rPr lang="en-US" dirty="0" smtClean="0"/>
              <a:t>Provides clarifications as required</a:t>
            </a:r>
          </a:p>
          <a:p>
            <a:pPr lvl="1"/>
            <a:r>
              <a:rPr lang="en-US" dirty="0" smtClean="0"/>
              <a:t>Participates as an inspector</a:t>
            </a:r>
          </a:p>
          <a:p>
            <a:pPr lvl="1"/>
            <a:r>
              <a:rPr lang="en-US" dirty="0" smtClean="0"/>
              <a:t>Should not get defensive on an identified defect</a:t>
            </a:r>
          </a:p>
          <a:p>
            <a:r>
              <a:rPr lang="en-US" dirty="0" smtClean="0"/>
              <a:t>Product Owner</a:t>
            </a:r>
          </a:p>
          <a:p>
            <a:pPr lvl="1"/>
            <a:r>
              <a:rPr lang="en-US" dirty="0" smtClean="0"/>
              <a:t>Initiates the review process</a:t>
            </a:r>
          </a:p>
          <a:p>
            <a:pPr lvl="1"/>
            <a:r>
              <a:rPr lang="en-US" dirty="0" smtClean="0"/>
              <a:t>Identifies a review leader</a:t>
            </a:r>
          </a:p>
          <a:p>
            <a:pPr lvl="1"/>
            <a:r>
              <a:rPr lang="en-US" dirty="0" smtClean="0"/>
              <a:t>Assesses the readiness for review of the work-product</a:t>
            </a:r>
          </a:p>
          <a:p>
            <a:pPr lvl="1"/>
            <a:r>
              <a:rPr lang="en-US" dirty="0" smtClean="0"/>
              <a:t>Identifies the reviewers and distributes the product for review</a:t>
            </a:r>
          </a:p>
          <a:p>
            <a:pPr lvl="1"/>
            <a:r>
              <a:rPr lang="en-US" dirty="0" smtClean="0"/>
              <a:t>Ensures rework is carried out</a:t>
            </a:r>
          </a:p>
          <a:p>
            <a:pPr lvl="1"/>
            <a:r>
              <a:rPr lang="en-US" dirty="0" smtClean="0"/>
              <a:t>Files the review records</a:t>
            </a:r>
          </a:p>
        </p:txBody>
      </p:sp>
      <p:sp>
        <p:nvSpPr>
          <p:cNvPr id="2" name="Title 1"/>
          <p:cNvSpPr>
            <a:spLocks noGrp="1"/>
          </p:cNvSpPr>
          <p:nvPr>
            <p:ph type="title"/>
          </p:nvPr>
        </p:nvSpPr>
        <p:spPr/>
        <p:txBody>
          <a:bodyPr/>
          <a:lstStyle/>
          <a:p>
            <a:r>
              <a:rPr lang="en-US" spc="-6" dirty="0" smtClean="0"/>
              <a:t>FACILITATION REVIEWS: </a:t>
            </a:r>
            <a:r>
              <a:rPr lang="en-US" spc="-6" dirty="0" smtClean="0">
                <a:cs typeface="Calibri"/>
              </a:rPr>
              <a:t>ROLES AND</a:t>
            </a:r>
            <a:r>
              <a:rPr lang="en-US" spc="6" dirty="0" smtClean="0">
                <a:cs typeface="Calibri"/>
              </a:rPr>
              <a:t> </a:t>
            </a:r>
            <a:r>
              <a:rPr lang="en-US" spc="-6" dirty="0" smtClean="0">
                <a:cs typeface="Calibri"/>
              </a:rPr>
              <a:t>RESPONSIBILITIES</a:t>
            </a:r>
            <a:endParaRPr lang="en-US" dirty="0"/>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dirty="0" smtClean="0"/>
              <a:t>Reader:</a:t>
            </a:r>
          </a:p>
          <a:p>
            <a:pPr lvl="1"/>
            <a:r>
              <a:rPr lang="en-US" dirty="0" smtClean="0"/>
              <a:t>Understands the material being reviewed</a:t>
            </a:r>
          </a:p>
          <a:p>
            <a:pPr lvl="1"/>
            <a:r>
              <a:rPr lang="en-US" dirty="0" smtClean="0"/>
              <a:t>Paraphrases while reading</a:t>
            </a:r>
          </a:p>
          <a:p>
            <a:pPr lvl="1"/>
            <a:r>
              <a:rPr lang="en-US" dirty="0" smtClean="0"/>
              <a:t>Sets the pace of inspection</a:t>
            </a:r>
          </a:p>
          <a:p>
            <a:pPr lvl="1"/>
            <a:r>
              <a:rPr lang="en-US" dirty="0" smtClean="0"/>
              <a:t>Participates as an inspector</a:t>
            </a:r>
          </a:p>
          <a:p>
            <a:r>
              <a:rPr lang="en-US" dirty="0" smtClean="0"/>
              <a:t>Reviewers/Inspectors:</a:t>
            </a:r>
          </a:p>
          <a:p>
            <a:pPr lvl="1"/>
            <a:r>
              <a:rPr lang="en-US" dirty="0" smtClean="0"/>
              <a:t>Review the product and communicate the comments to the review leader</a:t>
            </a:r>
          </a:p>
          <a:p>
            <a:pPr lvl="1"/>
            <a:r>
              <a:rPr lang="en-US" dirty="0" smtClean="0"/>
              <a:t>Identify one of the reviewers to consolidate the comments in the absence of the recorder</a:t>
            </a:r>
          </a:p>
          <a:p>
            <a:pPr lvl="1"/>
            <a:r>
              <a:rPr lang="en-US" dirty="0" smtClean="0"/>
              <a:t>At least one inspector (apart from the author) should be an expert on the product being reviewed</a:t>
            </a:r>
          </a:p>
          <a:p>
            <a:endParaRPr lang="en-US" dirty="0"/>
          </a:p>
        </p:txBody>
      </p:sp>
      <p:sp>
        <p:nvSpPr>
          <p:cNvPr id="2" name="Title 1"/>
          <p:cNvSpPr>
            <a:spLocks noGrp="1"/>
          </p:cNvSpPr>
          <p:nvPr>
            <p:ph type="title"/>
          </p:nvPr>
        </p:nvSpPr>
        <p:spPr/>
        <p:txBody>
          <a:bodyPr/>
          <a:lstStyle/>
          <a:p>
            <a:r>
              <a:rPr lang="en-US" spc="-6" dirty="0" smtClean="0"/>
              <a:t>FACILITATION REVIEWS: </a:t>
            </a:r>
            <a:r>
              <a:rPr lang="en-US" spc="-6" dirty="0" smtClean="0">
                <a:cs typeface="Calibri"/>
              </a:rPr>
              <a:t>ROLES AND</a:t>
            </a:r>
            <a:r>
              <a:rPr lang="en-US" spc="6" dirty="0" smtClean="0">
                <a:cs typeface="Calibri"/>
              </a:rPr>
              <a:t> </a:t>
            </a:r>
            <a:r>
              <a:rPr lang="en-US" spc="-6" dirty="0" smtClean="0">
                <a:cs typeface="Calibri"/>
              </a:rPr>
              <a:t>RESPONSIBILITIES</a:t>
            </a:r>
            <a:endParaRPr lang="en-US" dirty="0"/>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z="2200" dirty="0" smtClean="0"/>
              <a:t>Review Leader/Inspection Leader (Moderator)</a:t>
            </a:r>
          </a:p>
          <a:p>
            <a:pPr lvl="1"/>
            <a:r>
              <a:rPr lang="en-US" sz="2000" dirty="0" smtClean="0"/>
              <a:t>Manages the entire process</a:t>
            </a:r>
          </a:p>
          <a:p>
            <a:pPr lvl="1"/>
            <a:r>
              <a:rPr lang="en-US" sz="2000" dirty="0" smtClean="0"/>
              <a:t>Should be skilled in the area of leadership and communication</a:t>
            </a:r>
          </a:p>
          <a:p>
            <a:pPr lvl="1"/>
            <a:r>
              <a:rPr lang="en-US" sz="2000" dirty="0" smtClean="0"/>
              <a:t>Identifies the reviewers, assigns their roles, and distributes the product</a:t>
            </a:r>
          </a:p>
          <a:p>
            <a:pPr lvl="1"/>
            <a:r>
              <a:rPr lang="en-US" sz="2000" dirty="0" smtClean="0"/>
              <a:t>Ensures preparedness</a:t>
            </a:r>
          </a:p>
          <a:p>
            <a:pPr lvl="1"/>
            <a:r>
              <a:rPr lang="en-US" sz="2000" dirty="0" smtClean="0"/>
              <a:t>Controls the review process, generates and distributes review forms or reports</a:t>
            </a:r>
          </a:p>
          <a:p>
            <a:pPr lvl="1"/>
            <a:r>
              <a:rPr lang="en-US" sz="2000" dirty="0" smtClean="0"/>
              <a:t>Participates as an inspector</a:t>
            </a:r>
          </a:p>
          <a:p>
            <a:pPr lvl="1"/>
            <a:r>
              <a:rPr lang="en-US" sz="2000" dirty="0" smtClean="0"/>
              <a:t>Takes responsibility for follow-up of rework and completion of the “Review Summary Report”</a:t>
            </a:r>
          </a:p>
          <a:p>
            <a:pPr lvl="1"/>
            <a:r>
              <a:rPr lang="en-US" sz="2000" dirty="0" smtClean="0"/>
              <a:t>Ensures that entry and exit criteria of the review process are met</a:t>
            </a:r>
          </a:p>
          <a:p>
            <a:r>
              <a:rPr lang="en-US" sz="2200" dirty="0" smtClean="0"/>
              <a:t>Recorder:</a:t>
            </a:r>
          </a:p>
          <a:p>
            <a:pPr lvl="1"/>
            <a:r>
              <a:rPr lang="en-US" sz="2000" dirty="0" smtClean="0"/>
              <a:t>Records all review comments made at the meeting</a:t>
            </a:r>
          </a:p>
          <a:p>
            <a:pPr lvl="1"/>
            <a:r>
              <a:rPr lang="en-US" sz="2000" dirty="0" smtClean="0"/>
              <a:t>Classifies errors</a:t>
            </a:r>
          </a:p>
          <a:p>
            <a:pPr lvl="1"/>
            <a:r>
              <a:rPr lang="en-US" sz="2000" dirty="0" smtClean="0"/>
              <a:t>Takes confirmation on each recorded error</a:t>
            </a:r>
          </a:p>
          <a:p>
            <a:pPr lvl="1"/>
            <a:r>
              <a:rPr lang="en-US" sz="2000" dirty="0" smtClean="0"/>
              <a:t>Participates as an inspector</a:t>
            </a:r>
          </a:p>
          <a:p>
            <a:endParaRPr lang="en-US" sz="2000" dirty="0"/>
          </a:p>
        </p:txBody>
      </p:sp>
      <p:sp>
        <p:nvSpPr>
          <p:cNvPr id="2" name="Title 1"/>
          <p:cNvSpPr>
            <a:spLocks noGrp="1"/>
          </p:cNvSpPr>
          <p:nvPr>
            <p:ph type="title"/>
          </p:nvPr>
        </p:nvSpPr>
        <p:spPr/>
        <p:txBody>
          <a:bodyPr/>
          <a:lstStyle/>
          <a:p>
            <a:r>
              <a:rPr lang="en-US" spc="-6" dirty="0" smtClean="0"/>
              <a:t>FACILITATION REVIEWS: </a:t>
            </a:r>
            <a:r>
              <a:rPr lang="en-US" spc="-6" dirty="0" smtClean="0">
                <a:cs typeface="Calibri"/>
              </a:rPr>
              <a:t>ROLES AND</a:t>
            </a:r>
            <a:r>
              <a:rPr lang="en-US" spc="6" dirty="0" smtClean="0">
                <a:cs typeface="Calibri"/>
              </a:rPr>
              <a:t> </a:t>
            </a:r>
            <a:r>
              <a:rPr lang="en-US" spc="-6" dirty="0" smtClean="0">
                <a:cs typeface="Calibri"/>
              </a:rPr>
              <a:t>RESPONSIBILITIES</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IT PPT Template.potx" id="{2DEBA90B-8E01-455C-8AD2-F892E0B8B95A}" vid="{4C817FF6-74D7-43E7-B347-2476930AA5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Creating Web Pages 1_V1</Template>
  <TotalTime>10716</TotalTime>
  <Words>10950</Words>
  <Application>Microsoft Office PowerPoint</Application>
  <PresentationFormat>Custom</PresentationFormat>
  <Paragraphs>1555</Paragraphs>
  <Slides>139</Slides>
  <Notes>139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139</vt:i4>
      </vt:variant>
    </vt:vector>
  </HeadingPairs>
  <TitlesOfParts>
    <vt:vector size="151" baseType="lpstr">
      <vt:lpstr>Arial</vt:lpstr>
      <vt:lpstr>Arial Narrow</vt:lpstr>
      <vt:lpstr>Calibri</vt:lpstr>
      <vt:lpstr>Courier New</vt:lpstr>
      <vt:lpstr>Helvetica LT Std</vt:lpstr>
      <vt:lpstr>Helvetica LT Std Cond</vt:lpstr>
      <vt:lpstr>Helvetica LT Std Cond Light</vt:lpstr>
      <vt:lpstr>Times New Roman</vt:lpstr>
      <vt:lpstr>Trebuchet MS</vt:lpstr>
      <vt:lpstr>Wingdings</vt:lpstr>
      <vt:lpstr>Wingdings 2</vt:lpstr>
      <vt:lpstr>Structured Programming Techniques Day2_V2</vt:lpstr>
      <vt:lpstr>INTRODUCTION TO TESTING &amp; TESTING TYPES</vt:lpstr>
      <vt:lpstr>PowerPoint Presentation</vt:lpstr>
      <vt:lpstr>PowerPoint Presentation</vt:lpstr>
      <vt:lpstr>PowerPoint Presentation</vt:lpstr>
      <vt:lpstr>WHAT IS A TEST?</vt:lpstr>
      <vt:lpstr>WHERE TESTING FITS IN SDLC?</vt:lpstr>
      <vt:lpstr>SDLC - VERIFICATION AND VALIDATION MODEL </vt:lpstr>
      <vt:lpstr>SDLC - VERIFICATION AND VALIDATION MODEL</vt:lpstr>
      <vt:lpstr>VERIFICATION AND VALIDATION MODEL </vt:lpstr>
      <vt:lpstr>MAPPING OF PROJECT PHASE TO TEST DELIVERABLES    </vt:lpstr>
      <vt:lpstr>QUIZ QUESTION</vt:lpstr>
      <vt:lpstr>TESTING LEVELS </vt:lpstr>
      <vt:lpstr>BLACK BOX TESTING</vt:lpstr>
      <vt:lpstr>WHITE BOX TESTING </vt:lpstr>
      <vt:lpstr>WHITE BOX TESTING</vt:lpstr>
      <vt:lpstr>TYPES OF TESTING </vt:lpstr>
      <vt:lpstr>TYPES OF TESTING </vt:lpstr>
      <vt:lpstr>QUIZ QUESTION</vt:lpstr>
      <vt:lpstr>QUIZ QUESTION</vt:lpstr>
      <vt:lpstr>PowerPoint Presentation</vt:lpstr>
      <vt:lpstr>TYPES OF FUNCTIONAL TESTING </vt:lpstr>
      <vt:lpstr>AUDIT AND CONTROLS TESTING</vt:lpstr>
      <vt:lpstr>CONVERSION TESTING </vt:lpstr>
      <vt:lpstr>DOCUMENTATION AND PROCEDURES TESTING </vt:lpstr>
      <vt:lpstr>ERROR HANDLING TESTING</vt:lpstr>
      <vt:lpstr>FUNCTIONS/REQUIREMENTS TESTING </vt:lpstr>
      <vt:lpstr>INSTALLATION TESTING </vt:lpstr>
      <vt:lpstr>INTERFACE/INTER-SYSTEM TESTING </vt:lpstr>
      <vt:lpstr>PARALLEL TESTING </vt:lpstr>
      <vt:lpstr>SANITY VERSUS SMOKE TESTING </vt:lpstr>
      <vt:lpstr>Smoke and Sanity Testing</vt:lpstr>
      <vt:lpstr>Contd..</vt:lpstr>
      <vt:lpstr>Contd..</vt:lpstr>
      <vt:lpstr>REGRESSION TESTING</vt:lpstr>
      <vt:lpstr>TRANSACTION FLOW TESTING </vt:lpstr>
      <vt:lpstr>USABILITY TESTING </vt:lpstr>
      <vt:lpstr>STRUCTURAL TESTING </vt:lpstr>
      <vt:lpstr>BACKUP AND RECOVERY TESTING </vt:lpstr>
      <vt:lpstr>CONTINGENCY TESTING </vt:lpstr>
      <vt:lpstr>OPERATIONAL TESTING</vt:lpstr>
      <vt:lpstr>JOB STREAM TESTING</vt:lpstr>
      <vt:lpstr>JOB STREAM TESTING</vt:lpstr>
      <vt:lpstr>JOB STREAM TESTING</vt:lpstr>
      <vt:lpstr>PERFORMANCE TESTING </vt:lpstr>
      <vt:lpstr>SECURITY TESTING </vt:lpstr>
      <vt:lpstr>STRESS/VOLUME TESTING </vt:lpstr>
      <vt:lpstr>TOP-DOWN TESTING</vt:lpstr>
      <vt:lpstr>BOTTOM-UP TESTING </vt:lpstr>
      <vt:lpstr>ACTIVITY </vt:lpstr>
      <vt:lpstr>QUIZ QUESTION</vt:lpstr>
      <vt:lpstr>QUIZ QUESTION</vt:lpstr>
      <vt:lpstr>QUIZ QUESTION</vt:lpstr>
      <vt:lpstr>PowerPoint Presentation</vt:lpstr>
      <vt:lpstr>WHAT ARE REVIEWS AND INSPECTIONS? </vt:lpstr>
      <vt:lpstr>WHY USE REVIEWS AND INSPECTIONS? </vt:lpstr>
      <vt:lpstr>WHEN TO CONDUCT REVIEWS AND INSPECTIONS PROCESS? </vt:lpstr>
      <vt:lpstr>HOW TO CONDUCT REVIEWS AND INSPECTIONS PROCESS? </vt:lpstr>
      <vt:lpstr>GENERAL REVIEW PROCESS </vt:lpstr>
      <vt:lpstr>ENTRY AND EXIT CRITERIA FOR A REVIEW PROCESS </vt:lpstr>
      <vt:lpstr>TOM’S STORY: SETTING UP THE CHRISTMAS TREE (1 OF 6) </vt:lpstr>
      <vt:lpstr>TOM’S STORY: SETTING UP THE CHRISTMAS TREE (2 OF 6) </vt:lpstr>
      <vt:lpstr>TOM’S STORY: SETTING UP THE CHRISTMAS TREE (3 OF 6) </vt:lpstr>
      <vt:lpstr>TOM’S STORY: SETTING UP THE CHRISTMAS TREE (4 OF 6) </vt:lpstr>
      <vt:lpstr>TOM’S STORY: SETTING UP THE CHRISTMAS TREE (5 OF 6) </vt:lpstr>
      <vt:lpstr>TOM’S STORY: SETTING UP THE CHRISTMAS TREE (6 OF 6) </vt:lpstr>
      <vt:lpstr>LEARNING'S FROM TOM’S STORY</vt:lpstr>
      <vt:lpstr>TRANSLATING THE REAL WORLD SCENARIO INTO PROJECT </vt:lpstr>
      <vt:lpstr>THE DELHI METRO MISHAP </vt:lpstr>
      <vt:lpstr>THE DELHI METRO MISHAP </vt:lpstr>
      <vt:lpstr>MYTHS ABOUT REVIEWS AND INSPECTIONS </vt:lpstr>
      <vt:lpstr>QUIZ QUESTION</vt:lpstr>
      <vt:lpstr>QUIZ QUESTION</vt:lpstr>
      <vt:lpstr>QUIZ QUESTION</vt:lpstr>
      <vt:lpstr>TYPES OF REVIEWS</vt:lpstr>
      <vt:lpstr>PEER REVIEWS VERSUS FACILITATOR REVIEWS </vt:lpstr>
      <vt:lpstr>FACTORS TO DECIDE WHICH TYPE OF REVIEWS TO USE </vt:lpstr>
      <vt:lpstr>PEER REVIEWS: CHARACTERISTICS </vt:lpstr>
      <vt:lpstr>EXPECTED END RESULTS OF PEER REVIEWS </vt:lpstr>
      <vt:lpstr>FACILITATION REVIEWS: ROLES AND RESPONSIBILITIES </vt:lpstr>
      <vt:lpstr>PEER REVIEW: ROLES AND RESPONSIBILITIES </vt:lpstr>
      <vt:lpstr>PEER REVIEW PROCEDURE </vt:lpstr>
      <vt:lpstr>PEER REVIEW: ROLES AND RESPONSIBILITIES </vt:lpstr>
      <vt:lpstr>PROJECT A - PEER REVIEW</vt:lpstr>
      <vt:lpstr>PROJECT A - PEER REVIEW</vt:lpstr>
      <vt:lpstr>PROJECT A - PEER REVIEW</vt:lpstr>
      <vt:lpstr>PROJECT A - PEER REVIEW</vt:lpstr>
      <vt:lpstr>SIMPLE PRACTICAL WAY FOR TESTING AND DEBUGGING </vt:lpstr>
      <vt:lpstr>PEER REVIEW SCENARIO </vt:lpstr>
      <vt:lpstr>REVIEW OF TEST CASES EXAMPLE </vt:lpstr>
      <vt:lpstr>REVIEW OF TEST CASES EXAMPLE</vt:lpstr>
      <vt:lpstr>REVIEW OF TEST CASES EXAMPLE</vt:lpstr>
      <vt:lpstr>REVIEW COMMENTS </vt:lpstr>
      <vt:lpstr>OVERVIEW OF FACILITATION REVIEWS </vt:lpstr>
      <vt:lpstr>CHARACTERISTICS OF FACILITATION REVIEWS </vt:lpstr>
      <vt:lpstr>FAGAN`S INSPECTION/REVIEW </vt:lpstr>
      <vt:lpstr>FACILITATION REVIEWS: ROLES AND RESPONSIBILITIES </vt:lpstr>
      <vt:lpstr>FACILITATION REVIEWS: ROLES AND RESPONSIBILITIES</vt:lpstr>
      <vt:lpstr>FACILITATION REVIEWS: ROLES AND RESPONSIBILITIES</vt:lpstr>
      <vt:lpstr>FACILITATION REVIEWS: ROLES AND RESPONSIBILITIES</vt:lpstr>
      <vt:lpstr>FACILITATION REVIEW PROCESS </vt:lpstr>
      <vt:lpstr>PROJECT A - FACILITATION REVIEW </vt:lpstr>
      <vt:lpstr>PROJECT A - FACILITATION REVIEW</vt:lpstr>
      <vt:lpstr>PROJECT A - FACILITATION REVIEW</vt:lpstr>
      <vt:lpstr>PROJECT A - FACILITATION REVIEW</vt:lpstr>
      <vt:lpstr>PROJECT A - FACILITATION REVIEW</vt:lpstr>
      <vt:lpstr>PROJECT A - FACILITATION REVIEW</vt:lpstr>
      <vt:lpstr>PROJECT A - FACILITATION REVIEW</vt:lpstr>
      <vt:lpstr>PROJECT A - FACILITATION REVIEW</vt:lpstr>
      <vt:lpstr>PROJECT A - FACILITATION REVIEW</vt:lpstr>
      <vt:lpstr>PROJECT A - FACILITATION REVIEW</vt:lpstr>
      <vt:lpstr>PROJECT A - FACILITATION REVIEW</vt:lpstr>
      <vt:lpstr>PROJECT A - FACILITATION REVIEW</vt:lpstr>
      <vt:lpstr>FACILITATION REVIEW AND PEER REVIEW: COMPARISON </vt:lpstr>
      <vt:lpstr>FACILITATION REVIEW AND PEER REVIEW: COMPARISON</vt:lpstr>
      <vt:lpstr>DECIDING TYPE OF REVIEW </vt:lpstr>
      <vt:lpstr>WORK PRODUCT INSPECTION FORM: SNAPSHOT (WPI TAB) </vt:lpstr>
      <vt:lpstr>QUIZ QUESTION</vt:lpstr>
      <vt:lpstr>QUIZ QUESTION</vt:lpstr>
      <vt:lpstr>QUIZ QUESTION</vt:lpstr>
      <vt:lpstr>QUIZ QUESTION</vt:lpstr>
      <vt:lpstr>QUIZ QUESTION</vt:lpstr>
      <vt:lpstr>QUIZ QUESTION</vt:lpstr>
      <vt:lpstr>QUIZ QUESTION</vt:lpstr>
      <vt:lpstr>QUIZ QUESTION</vt:lpstr>
      <vt:lpstr>QUIZ QUESTION</vt:lpstr>
      <vt:lpstr>QUIZ QUESTION</vt:lpstr>
      <vt:lpstr>BENEFITS OF REVIEWS</vt:lpstr>
      <vt:lpstr>BENEFITS OF REVIEWS</vt:lpstr>
      <vt:lpstr>REVIEW CHECKLIST </vt:lpstr>
      <vt:lpstr>RETURN ON INVESTMENT (ROI) </vt:lpstr>
      <vt:lpstr>ACTIVITY </vt:lpstr>
      <vt:lpstr>QUIZ QUESTION</vt:lpstr>
      <vt:lpstr>QUIZ QUESTION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Types</dc:title>
  <dc:creator>Mavis DCruz [MaGE]</dc:creator>
  <cp:lastModifiedBy>Mavis DCruz [MaGE]</cp:lastModifiedBy>
  <cp:revision>2</cp:revision>
  <dcterms:created xsi:type="dcterms:W3CDTF">2014-03-11T04:24:33Z</dcterms:created>
  <dcterms:modified xsi:type="dcterms:W3CDTF">2017-04-20T17:55:50Z</dcterms:modified>
</cp:coreProperties>
</file>