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  <p:sldMasterId id="2147483664" r:id="rId3"/>
    <p:sldMasterId id="2147483673" r:id="rId4"/>
    <p:sldMasterId id="2147483676" r:id="rId5"/>
    <p:sldMasterId id="2147483667" r:id="rId6"/>
    <p:sldMasterId id="2147483669" r:id="rId7"/>
  </p:sldMasterIdLst>
  <p:notesMasterIdLst>
    <p:notesMasterId r:id="rId27"/>
  </p:notesMasterIdLst>
  <p:handoutMasterIdLst>
    <p:handoutMasterId r:id="rId28"/>
  </p:handoutMasterIdLst>
  <p:sldIdLst>
    <p:sldId id="262" r:id="rId8"/>
    <p:sldId id="263" r:id="rId9"/>
    <p:sldId id="341" r:id="rId10"/>
    <p:sldId id="340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338" r:id="rId25"/>
    <p:sldId id="339" r:id="rId26"/>
  </p:sldIdLst>
  <p:sldSz cx="9144000" cy="6858000" type="screen4x3"/>
  <p:notesSz cx="6669088" cy="9926638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Arial Unicode MS" panose="020B0604020202020204" pitchFamily="34" charset="-128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3B37"/>
    <a:srgbClr val="F16248"/>
    <a:srgbClr val="653653"/>
    <a:srgbClr val="E78F84"/>
    <a:srgbClr val="4A4A4A"/>
    <a:srgbClr val="AC626F"/>
    <a:srgbClr val="4A4A49"/>
    <a:srgbClr val="EAEFF4"/>
    <a:srgbClr val="454545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0" autoAdjust="0"/>
    <p:restoredTop sz="94660"/>
  </p:normalViewPr>
  <p:slideViewPr>
    <p:cSldViewPr>
      <p:cViewPr varScale="1">
        <p:scale>
          <a:sx n="102" d="100"/>
          <a:sy n="102" d="100"/>
        </p:scale>
        <p:origin x="-16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0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font" Target="fonts/font4.fntdata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handoutMaster" Target="handoutMasters/handoutMaster1.xml"/><Relationship Id="rId36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font" Target="fonts/font3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DD8BF-A2C8-441A-86B7-759C3664169F}" type="datetimeFigureOut">
              <a:rPr lang="en-GB" smtClean="0"/>
              <a:t>05/02/2015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BDD1C-EBA3-4194-A869-B6CC9DFF33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269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89DD5-F341-430A-8716-9CB066E4ABD3}" type="datetimeFigureOut">
              <a:rPr lang="en-GB" smtClean="0"/>
              <a:t>05/02/2015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1725" y="1241425"/>
            <a:ext cx="4465638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77194"/>
            <a:ext cx="533527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259C5-7D56-4107-B3E9-C39670AB3F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231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259C5-7D56-4107-B3E9-C39670AB3FE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820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6FBD-7F9C-4AFA-B2A8-6BC011767A4D}" type="datetimeFigureOut">
              <a:rPr lang="en-GB" smtClean="0"/>
              <a:t>05/02/2015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D29E-2722-408B-AC08-43B1DFBAE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829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6FBD-7F9C-4AFA-B2A8-6BC011767A4D}" type="datetimeFigureOut">
              <a:rPr lang="en-GB" smtClean="0"/>
              <a:t>05/02/2015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D29E-2722-408B-AC08-43B1DFBAE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462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6FBD-7F9C-4AFA-B2A8-6BC011767A4D}" type="datetimeFigureOut">
              <a:rPr lang="en-GB" smtClean="0"/>
              <a:t>05/02/2015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D29E-2722-408B-AC08-43B1DFBAE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283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3" r="16643" b="12811"/>
          <a:stretch/>
        </p:blipFill>
        <p:spPr>
          <a:xfrm>
            <a:off x="4318620" y="1988840"/>
            <a:ext cx="4861892" cy="49685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6"/>
          <a:stretch/>
        </p:blipFill>
        <p:spPr>
          <a:xfrm>
            <a:off x="-36512" y="1988840"/>
            <a:ext cx="4608512" cy="4968552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-36512" y="5805264"/>
            <a:ext cx="9217024" cy="1152128"/>
          </a:xfrm>
          <a:prstGeom prst="rect">
            <a:avLst/>
          </a:prstGeom>
          <a:solidFill>
            <a:srgbClr val="AC626F">
              <a:alpha val="84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 userDrawn="1"/>
        </p:nvSpPr>
        <p:spPr>
          <a:xfrm>
            <a:off x="395536" y="5913832"/>
            <a:ext cx="6624736" cy="755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GB" sz="2000" dirty="0" smtClean="0">
                <a:solidFill>
                  <a:schemeClr val="bg1"/>
                </a:solidFill>
                <a:latin typeface="Proxima Nova Soft Sb" panose="02000506030000020004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How to be Successful as a Sole Practitioner </a:t>
            </a:r>
            <a:r>
              <a:rPr lang="en-GB" sz="2400" b="1" dirty="0" smtClean="0">
                <a:solidFill>
                  <a:schemeClr val="bg1"/>
                </a:solidFill>
                <a:latin typeface="Proxima Nova Soft" panose="02000506030000020004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GB" sz="2400" b="1" dirty="0" smtClean="0">
                <a:solidFill>
                  <a:schemeClr val="bg1"/>
                </a:solidFill>
                <a:latin typeface="Proxima Nova Soft" panose="02000506030000020004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GB" dirty="0" smtClean="0">
                <a:solidFill>
                  <a:schemeClr val="bg1"/>
                </a:solidFill>
                <a:latin typeface="Proxima Nova Soft" panose="02000506030000020004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Part 1 – Strategy</a:t>
            </a:r>
            <a:endParaRPr lang="en-GB" sz="1600" dirty="0">
              <a:solidFill>
                <a:schemeClr val="bg1"/>
              </a:solidFill>
              <a:latin typeface="Proxima Nova Soft" panose="02000506030000020004" pitchFamily="50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493" y="5949280"/>
            <a:ext cx="1918867" cy="71881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6000" y="274638"/>
            <a:ext cx="8352000" cy="1143000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rgbClr val="AC626F"/>
                </a:solidFill>
                <a:latin typeface="Proxima Nova Soft Sb" pitchFamily="50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9139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96000" y="274638"/>
            <a:ext cx="8352000" cy="634082"/>
          </a:xfrm>
          <a:prstGeom prst="rect">
            <a:avLst/>
          </a:prstGeom>
        </p:spPr>
        <p:txBody>
          <a:bodyPr anchor="ctr"/>
          <a:lstStyle>
            <a:lvl1pPr algn="l">
              <a:defRPr sz="3200">
                <a:solidFill>
                  <a:srgbClr val="4A4A4A"/>
                </a:solidFill>
                <a:latin typeface="Proxima Nova Soft Sb" pitchFamily="50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1044799"/>
            <a:ext cx="9144000" cy="4760465"/>
          </a:xfrm>
          <a:prstGeom prst="rect">
            <a:avLst/>
          </a:prstGeom>
          <a:solidFill>
            <a:srgbClr val="EBEBE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95288" y="1440000"/>
            <a:ext cx="8352000" cy="388778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>
                <a:solidFill>
                  <a:srgbClr val="4A4A4A"/>
                </a:solidFill>
                <a:latin typeface="Proxima Nova Soft" pitchFamily="50" charset="0"/>
              </a:defRPr>
            </a:lvl1pPr>
            <a:lvl2pPr marL="742950" indent="-28575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400">
                <a:solidFill>
                  <a:srgbClr val="4A4A4A"/>
                </a:solidFill>
                <a:latin typeface="Proxima Nova Soft" pitchFamily="50" charset="0"/>
              </a:defRPr>
            </a:lvl2pPr>
            <a:lvl3pPr marL="1143000" indent="-2286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000">
                <a:solidFill>
                  <a:srgbClr val="4A4A4A"/>
                </a:solidFill>
                <a:latin typeface="Proxima Nova Soft" pitchFamily="50" charset="0"/>
              </a:defRPr>
            </a:lvl3pPr>
            <a:lvl4pPr marL="1600200" indent="-2286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>
                <a:solidFill>
                  <a:srgbClr val="4A4A4A"/>
                </a:solidFill>
                <a:latin typeface="Proxima Nova Soft" pitchFamily="50" charset="0"/>
              </a:defRPr>
            </a:lvl4pPr>
            <a:lvl5pPr marL="2057400" indent="-2286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>
                <a:solidFill>
                  <a:srgbClr val="4A4A4A"/>
                </a:solidFill>
                <a:latin typeface="Proxima Nova Soft" pitchFamily="50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5830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96000" y="274638"/>
            <a:ext cx="8352000" cy="634082"/>
          </a:xfrm>
          <a:prstGeom prst="rect">
            <a:avLst/>
          </a:prstGeom>
        </p:spPr>
        <p:txBody>
          <a:bodyPr anchor="ctr"/>
          <a:lstStyle>
            <a:lvl1pPr algn="l">
              <a:defRPr sz="3200">
                <a:solidFill>
                  <a:srgbClr val="4A4A4A"/>
                </a:solidFill>
                <a:latin typeface="Proxima Nova Soft Sb" pitchFamily="50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1044799"/>
            <a:ext cx="9144000" cy="4760465"/>
          </a:xfrm>
          <a:prstGeom prst="rect">
            <a:avLst/>
          </a:prstGeom>
          <a:solidFill>
            <a:srgbClr val="EBEBE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95288" y="1440000"/>
            <a:ext cx="8352000" cy="388778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>
                <a:solidFill>
                  <a:srgbClr val="4A4A4A"/>
                </a:solidFill>
                <a:latin typeface="Proxima Nova Soft" pitchFamily="50" charset="0"/>
              </a:defRPr>
            </a:lvl1pPr>
            <a:lvl2pPr marL="742950" indent="-28575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400">
                <a:solidFill>
                  <a:srgbClr val="4A4A4A"/>
                </a:solidFill>
                <a:latin typeface="Proxima Nova Soft" pitchFamily="50" charset="0"/>
              </a:defRPr>
            </a:lvl2pPr>
            <a:lvl3pPr marL="1143000" indent="-2286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000">
                <a:solidFill>
                  <a:srgbClr val="4A4A4A"/>
                </a:solidFill>
                <a:latin typeface="Proxima Nova Soft" pitchFamily="50" charset="0"/>
              </a:defRPr>
            </a:lvl3pPr>
            <a:lvl4pPr marL="1600200" indent="-2286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>
                <a:solidFill>
                  <a:srgbClr val="4A4A4A"/>
                </a:solidFill>
                <a:latin typeface="Proxima Nova Soft" pitchFamily="50" charset="0"/>
              </a:defRPr>
            </a:lvl4pPr>
            <a:lvl5pPr marL="2057400" indent="-2286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>
                <a:solidFill>
                  <a:srgbClr val="4A4A4A"/>
                </a:solidFill>
                <a:latin typeface="Proxima Nova Soft" pitchFamily="50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95536" y="5913832"/>
            <a:ext cx="66247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GB" sz="2000" dirty="0" smtClean="0">
                <a:solidFill>
                  <a:schemeClr val="bg1"/>
                </a:solidFill>
                <a:latin typeface="Proxima Nova Soft Sb" panose="02000506030000020004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sz="2400" b="1" dirty="0" smtClean="0">
                <a:solidFill>
                  <a:schemeClr val="bg1"/>
                </a:solidFill>
                <a:latin typeface="Proxima Nova Soft" panose="02000506030000020004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GB" sz="2400" b="1" dirty="0" smtClean="0">
                <a:solidFill>
                  <a:schemeClr val="bg1"/>
                </a:solidFill>
                <a:latin typeface="Proxima Nova Soft" panose="02000506030000020004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GB" dirty="0" smtClean="0">
                <a:solidFill>
                  <a:schemeClr val="bg1"/>
                </a:solidFill>
                <a:latin typeface="Proxima Nova Soft" panose="02000506030000020004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Strategy</a:t>
            </a:r>
            <a:endParaRPr lang="en-GB" sz="1600" dirty="0">
              <a:solidFill>
                <a:schemeClr val="bg1"/>
              </a:solidFill>
              <a:latin typeface="Proxima Nova Soft" panose="02000506030000020004" pitchFamily="50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802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96000" y="274638"/>
            <a:ext cx="8352000" cy="634082"/>
          </a:xfrm>
          <a:prstGeom prst="rect">
            <a:avLst/>
          </a:prstGeom>
        </p:spPr>
        <p:txBody>
          <a:bodyPr anchor="ctr"/>
          <a:lstStyle>
            <a:lvl1pPr algn="l">
              <a:defRPr sz="3200">
                <a:solidFill>
                  <a:srgbClr val="4A4A4A"/>
                </a:solidFill>
                <a:latin typeface="Proxima Nova Soft Sb" pitchFamily="50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1044799"/>
            <a:ext cx="9144000" cy="4760465"/>
          </a:xfrm>
          <a:prstGeom prst="rect">
            <a:avLst/>
          </a:prstGeom>
          <a:solidFill>
            <a:srgbClr val="EBEBE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95288" y="1440000"/>
            <a:ext cx="8352000" cy="388778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>
                <a:solidFill>
                  <a:srgbClr val="4A4A4A"/>
                </a:solidFill>
                <a:latin typeface="Proxima Nova Soft" pitchFamily="50" charset="0"/>
              </a:defRPr>
            </a:lvl1pPr>
            <a:lvl2pPr marL="742950" indent="-28575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400">
                <a:solidFill>
                  <a:srgbClr val="4A4A4A"/>
                </a:solidFill>
                <a:latin typeface="Proxima Nova Soft" pitchFamily="50" charset="0"/>
              </a:defRPr>
            </a:lvl2pPr>
            <a:lvl3pPr marL="1143000" indent="-2286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000">
                <a:solidFill>
                  <a:srgbClr val="4A4A4A"/>
                </a:solidFill>
                <a:latin typeface="Proxima Nova Soft" pitchFamily="50" charset="0"/>
              </a:defRPr>
            </a:lvl3pPr>
            <a:lvl4pPr marL="1600200" indent="-2286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>
                <a:solidFill>
                  <a:srgbClr val="4A4A4A"/>
                </a:solidFill>
                <a:latin typeface="Proxima Nova Soft" pitchFamily="50" charset="0"/>
              </a:defRPr>
            </a:lvl4pPr>
            <a:lvl5pPr marL="2057400" indent="-2286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>
                <a:solidFill>
                  <a:srgbClr val="4A4A4A"/>
                </a:solidFill>
                <a:latin typeface="Proxima Nova Soft" pitchFamily="50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8647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96000" y="274638"/>
            <a:ext cx="8352000" cy="634082"/>
          </a:xfrm>
          <a:prstGeom prst="rect">
            <a:avLst/>
          </a:prstGeom>
        </p:spPr>
        <p:txBody>
          <a:bodyPr anchor="ctr"/>
          <a:lstStyle>
            <a:lvl1pPr algn="l">
              <a:defRPr sz="3200">
                <a:solidFill>
                  <a:srgbClr val="4A4A4A"/>
                </a:solidFill>
                <a:latin typeface="Proxima Nova Soft Sb" pitchFamily="50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95288" y="1440000"/>
            <a:ext cx="8352000" cy="388778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>
                <a:solidFill>
                  <a:srgbClr val="4A4A4A"/>
                </a:solidFill>
                <a:latin typeface="Proxima Nova Soft" pitchFamily="50" charset="0"/>
              </a:defRPr>
            </a:lvl1pPr>
            <a:lvl2pPr marL="742950" indent="-28575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400">
                <a:solidFill>
                  <a:srgbClr val="4A4A4A"/>
                </a:solidFill>
                <a:latin typeface="Proxima Nova Soft" pitchFamily="50" charset="0"/>
              </a:defRPr>
            </a:lvl2pPr>
            <a:lvl3pPr marL="1143000" indent="-2286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000">
                <a:solidFill>
                  <a:srgbClr val="4A4A4A"/>
                </a:solidFill>
                <a:latin typeface="Proxima Nova Soft" pitchFamily="50" charset="0"/>
              </a:defRPr>
            </a:lvl3pPr>
            <a:lvl4pPr marL="1600200" indent="-2286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>
                <a:solidFill>
                  <a:srgbClr val="4A4A4A"/>
                </a:solidFill>
                <a:latin typeface="Proxima Nova Soft" pitchFamily="50" charset="0"/>
              </a:defRPr>
            </a:lvl4pPr>
            <a:lvl5pPr marL="2057400" indent="-2286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>
                <a:solidFill>
                  <a:srgbClr val="4A4A4A"/>
                </a:solidFill>
                <a:latin typeface="Proxima Nova Soft" pitchFamily="50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64471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96000" y="274638"/>
            <a:ext cx="8352000" cy="634082"/>
          </a:xfrm>
          <a:prstGeom prst="rect">
            <a:avLst/>
          </a:prstGeom>
        </p:spPr>
        <p:txBody>
          <a:bodyPr anchor="ctr"/>
          <a:lstStyle>
            <a:lvl1pPr algn="l">
              <a:defRPr sz="3200">
                <a:solidFill>
                  <a:srgbClr val="4A4A4A"/>
                </a:solidFill>
                <a:latin typeface="Proxima Nova Soft Sb" pitchFamily="50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1044799"/>
            <a:ext cx="9144000" cy="4760465"/>
          </a:xfrm>
          <a:prstGeom prst="rect">
            <a:avLst/>
          </a:prstGeom>
          <a:solidFill>
            <a:srgbClr val="EBEBE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95288" y="1440000"/>
            <a:ext cx="8352000" cy="388778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>
                <a:solidFill>
                  <a:srgbClr val="4A4A4A"/>
                </a:solidFill>
                <a:latin typeface="Proxima Nova Soft" pitchFamily="50" charset="0"/>
              </a:defRPr>
            </a:lvl1pPr>
            <a:lvl2pPr marL="742950" indent="-28575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400">
                <a:solidFill>
                  <a:srgbClr val="4A4A4A"/>
                </a:solidFill>
                <a:latin typeface="Proxima Nova Soft" pitchFamily="50" charset="0"/>
              </a:defRPr>
            </a:lvl2pPr>
            <a:lvl3pPr marL="1143000" indent="-2286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000">
                <a:solidFill>
                  <a:srgbClr val="4A4A4A"/>
                </a:solidFill>
                <a:latin typeface="Proxima Nova Soft" pitchFamily="50" charset="0"/>
              </a:defRPr>
            </a:lvl3pPr>
            <a:lvl4pPr marL="1600200" indent="-2286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>
                <a:solidFill>
                  <a:srgbClr val="4A4A4A"/>
                </a:solidFill>
                <a:latin typeface="Proxima Nova Soft" pitchFamily="50" charset="0"/>
              </a:defRPr>
            </a:lvl4pPr>
            <a:lvl5pPr marL="2057400" indent="-2286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>
                <a:solidFill>
                  <a:srgbClr val="4A4A4A"/>
                </a:solidFill>
                <a:latin typeface="Proxima Nova Soft" pitchFamily="50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4358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96000" y="274638"/>
            <a:ext cx="8352000" cy="634082"/>
          </a:xfrm>
          <a:prstGeom prst="rect">
            <a:avLst/>
          </a:prstGeom>
        </p:spPr>
        <p:txBody>
          <a:bodyPr anchor="ctr"/>
          <a:lstStyle>
            <a:lvl1pPr algn="l">
              <a:defRPr sz="3200">
                <a:solidFill>
                  <a:srgbClr val="4A4A4A"/>
                </a:solidFill>
                <a:latin typeface="Proxima Nova Soft Sb" pitchFamily="50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95288" y="1440000"/>
            <a:ext cx="8352000" cy="388778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>
                <a:solidFill>
                  <a:srgbClr val="4A4A4A"/>
                </a:solidFill>
                <a:latin typeface="Proxima Nova Soft" pitchFamily="50" charset="0"/>
              </a:defRPr>
            </a:lvl1pPr>
            <a:lvl2pPr marL="742950" indent="-28575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400">
                <a:solidFill>
                  <a:srgbClr val="4A4A4A"/>
                </a:solidFill>
                <a:latin typeface="Proxima Nova Soft" pitchFamily="50" charset="0"/>
              </a:defRPr>
            </a:lvl2pPr>
            <a:lvl3pPr marL="1143000" indent="-2286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000">
                <a:solidFill>
                  <a:srgbClr val="4A4A4A"/>
                </a:solidFill>
                <a:latin typeface="Proxima Nova Soft" pitchFamily="50" charset="0"/>
              </a:defRPr>
            </a:lvl3pPr>
            <a:lvl4pPr marL="1600200" indent="-2286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>
                <a:solidFill>
                  <a:srgbClr val="4A4A4A"/>
                </a:solidFill>
                <a:latin typeface="Proxima Nova Soft" pitchFamily="50" charset="0"/>
              </a:defRPr>
            </a:lvl4pPr>
            <a:lvl5pPr marL="2057400" indent="-2286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>
                <a:solidFill>
                  <a:srgbClr val="4A4A4A"/>
                </a:solidFill>
                <a:latin typeface="Proxima Nova Soft" pitchFamily="50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55665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96000" y="274638"/>
            <a:ext cx="8352000" cy="634082"/>
          </a:xfrm>
          <a:prstGeom prst="rect">
            <a:avLst/>
          </a:prstGeom>
        </p:spPr>
        <p:txBody>
          <a:bodyPr anchor="ctr"/>
          <a:lstStyle>
            <a:lvl1pPr algn="l">
              <a:defRPr sz="3200">
                <a:solidFill>
                  <a:srgbClr val="4A4A4A"/>
                </a:solidFill>
                <a:latin typeface="Proxima Nova Soft Sb" pitchFamily="50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1044799"/>
            <a:ext cx="9144000" cy="4760465"/>
          </a:xfrm>
          <a:prstGeom prst="rect">
            <a:avLst/>
          </a:prstGeom>
          <a:solidFill>
            <a:srgbClr val="EBEBE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95288" y="1440000"/>
            <a:ext cx="8352000" cy="388778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>
                <a:solidFill>
                  <a:srgbClr val="4A4A4A"/>
                </a:solidFill>
                <a:latin typeface="Proxima Nova Soft" pitchFamily="50" charset="0"/>
              </a:defRPr>
            </a:lvl1pPr>
            <a:lvl2pPr marL="742950" indent="-28575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400">
                <a:solidFill>
                  <a:srgbClr val="4A4A4A"/>
                </a:solidFill>
                <a:latin typeface="Proxima Nova Soft" pitchFamily="50" charset="0"/>
              </a:defRPr>
            </a:lvl2pPr>
            <a:lvl3pPr marL="1143000" indent="-2286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000">
                <a:solidFill>
                  <a:srgbClr val="4A4A4A"/>
                </a:solidFill>
                <a:latin typeface="Proxima Nova Soft" pitchFamily="50" charset="0"/>
              </a:defRPr>
            </a:lvl3pPr>
            <a:lvl4pPr marL="1600200" indent="-2286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>
                <a:solidFill>
                  <a:srgbClr val="4A4A4A"/>
                </a:solidFill>
                <a:latin typeface="Proxima Nova Soft" pitchFamily="50" charset="0"/>
              </a:defRPr>
            </a:lvl4pPr>
            <a:lvl5pPr marL="2057400" indent="-2286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>
                <a:solidFill>
                  <a:srgbClr val="4A4A4A"/>
                </a:solidFill>
                <a:latin typeface="Proxima Nova Soft" pitchFamily="50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675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6FBD-7F9C-4AFA-B2A8-6BC011767A4D}" type="datetimeFigureOut">
              <a:rPr lang="en-GB" smtClean="0"/>
              <a:t>05/02/2015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D29E-2722-408B-AC08-43B1DFBAE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5070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96000" y="274638"/>
            <a:ext cx="8352000" cy="634082"/>
          </a:xfrm>
          <a:prstGeom prst="rect">
            <a:avLst/>
          </a:prstGeom>
        </p:spPr>
        <p:txBody>
          <a:bodyPr anchor="ctr"/>
          <a:lstStyle>
            <a:lvl1pPr algn="l">
              <a:defRPr sz="3200">
                <a:solidFill>
                  <a:srgbClr val="4A4A4A"/>
                </a:solidFill>
                <a:latin typeface="Proxima Nova Soft Sb" pitchFamily="50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95288" y="1440000"/>
            <a:ext cx="8352000" cy="388778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>
                <a:solidFill>
                  <a:srgbClr val="4A4A4A"/>
                </a:solidFill>
                <a:latin typeface="Proxima Nova Soft" pitchFamily="50" charset="0"/>
              </a:defRPr>
            </a:lvl1pPr>
            <a:lvl2pPr marL="742950" indent="-28575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400">
                <a:solidFill>
                  <a:srgbClr val="4A4A4A"/>
                </a:solidFill>
                <a:latin typeface="Proxima Nova Soft" pitchFamily="50" charset="0"/>
              </a:defRPr>
            </a:lvl2pPr>
            <a:lvl3pPr marL="1143000" indent="-2286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000">
                <a:solidFill>
                  <a:srgbClr val="4A4A4A"/>
                </a:solidFill>
                <a:latin typeface="Proxima Nova Soft" pitchFamily="50" charset="0"/>
              </a:defRPr>
            </a:lvl3pPr>
            <a:lvl4pPr marL="1600200" indent="-2286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>
                <a:solidFill>
                  <a:srgbClr val="4A4A4A"/>
                </a:solidFill>
                <a:latin typeface="Proxima Nova Soft" pitchFamily="50" charset="0"/>
              </a:defRPr>
            </a:lvl4pPr>
            <a:lvl5pPr marL="2057400" indent="-2286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>
                <a:solidFill>
                  <a:srgbClr val="4A4A4A"/>
                </a:solidFill>
                <a:latin typeface="Proxima Nova Soft" pitchFamily="50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6101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96000" y="274638"/>
            <a:ext cx="8352000" cy="634082"/>
          </a:xfrm>
          <a:prstGeom prst="rect">
            <a:avLst/>
          </a:prstGeom>
        </p:spPr>
        <p:txBody>
          <a:bodyPr anchor="ctr"/>
          <a:lstStyle>
            <a:lvl1pPr algn="l">
              <a:defRPr sz="3200">
                <a:solidFill>
                  <a:srgbClr val="4A4A4A"/>
                </a:solidFill>
                <a:latin typeface="Proxima Nova Soft Sb" pitchFamily="50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1044799"/>
            <a:ext cx="9144000" cy="4760465"/>
          </a:xfrm>
          <a:prstGeom prst="rect">
            <a:avLst/>
          </a:prstGeom>
          <a:solidFill>
            <a:srgbClr val="EBEBE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95288" y="1440000"/>
            <a:ext cx="8352000" cy="388778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>
                <a:solidFill>
                  <a:srgbClr val="4A4A4A"/>
                </a:solidFill>
                <a:latin typeface="Proxima Nova Soft" pitchFamily="50" charset="0"/>
              </a:defRPr>
            </a:lvl1pPr>
            <a:lvl2pPr marL="742950" indent="-28575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400">
                <a:solidFill>
                  <a:srgbClr val="4A4A4A"/>
                </a:solidFill>
                <a:latin typeface="Proxima Nova Soft" pitchFamily="50" charset="0"/>
              </a:defRPr>
            </a:lvl2pPr>
            <a:lvl3pPr marL="1143000" indent="-2286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000">
                <a:solidFill>
                  <a:srgbClr val="4A4A4A"/>
                </a:solidFill>
                <a:latin typeface="Proxima Nova Soft" pitchFamily="50" charset="0"/>
              </a:defRPr>
            </a:lvl3pPr>
            <a:lvl4pPr marL="1600200" indent="-2286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>
                <a:solidFill>
                  <a:srgbClr val="4A4A4A"/>
                </a:solidFill>
                <a:latin typeface="Proxima Nova Soft" pitchFamily="50" charset="0"/>
              </a:defRPr>
            </a:lvl4pPr>
            <a:lvl5pPr marL="2057400" indent="-2286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>
                <a:solidFill>
                  <a:srgbClr val="4A4A4A"/>
                </a:solidFill>
                <a:latin typeface="Proxima Nova Soft" pitchFamily="50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70352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96000" y="274638"/>
            <a:ext cx="8352000" cy="634082"/>
          </a:xfrm>
          <a:prstGeom prst="rect">
            <a:avLst/>
          </a:prstGeom>
        </p:spPr>
        <p:txBody>
          <a:bodyPr anchor="ctr"/>
          <a:lstStyle>
            <a:lvl1pPr algn="l">
              <a:defRPr sz="3200">
                <a:solidFill>
                  <a:srgbClr val="4A4A4A"/>
                </a:solidFill>
                <a:latin typeface="Proxima Nova Soft Sb" pitchFamily="50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1044799"/>
            <a:ext cx="9144000" cy="4760465"/>
          </a:xfrm>
          <a:prstGeom prst="rect">
            <a:avLst/>
          </a:prstGeom>
          <a:solidFill>
            <a:srgbClr val="EBEBE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95288" y="1440000"/>
            <a:ext cx="8352000" cy="388778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>
                <a:solidFill>
                  <a:srgbClr val="4A4A4A"/>
                </a:solidFill>
                <a:latin typeface="Proxima Nova Soft" pitchFamily="50" charset="0"/>
              </a:defRPr>
            </a:lvl1pPr>
            <a:lvl2pPr marL="742950" indent="-28575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400">
                <a:solidFill>
                  <a:srgbClr val="4A4A4A"/>
                </a:solidFill>
                <a:latin typeface="Proxima Nova Soft" pitchFamily="50" charset="0"/>
              </a:defRPr>
            </a:lvl2pPr>
            <a:lvl3pPr marL="1143000" indent="-2286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000">
                <a:solidFill>
                  <a:srgbClr val="4A4A4A"/>
                </a:solidFill>
                <a:latin typeface="Proxima Nova Soft" pitchFamily="50" charset="0"/>
              </a:defRPr>
            </a:lvl3pPr>
            <a:lvl4pPr marL="1600200" indent="-2286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>
                <a:solidFill>
                  <a:srgbClr val="4A4A4A"/>
                </a:solidFill>
                <a:latin typeface="Proxima Nova Soft" pitchFamily="50" charset="0"/>
              </a:defRPr>
            </a:lvl4pPr>
            <a:lvl5pPr marL="2057400" indent="-2286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>
                <a:solidFill>
                  <a:srgbClr val="4A4A4A"/>
                </a:solidFill>
                <a:latin typeface="Proxima Nova Soft" pitchFamily="50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1628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6FBD-7F9C-4AFA-B2A8-6BC011767A4D}" type="datetimeFigureOut">
              <a:rPr lang="en-GB" smtClean="0"/>
              <a:t>05/02/2015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D29E-2722-408B-AC08-43B1DFBAE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274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6FBD-7F9C-4AFA-B2A8-6BC011767A4D}" type="datetimeFigureOut">
              <a:rPr lang="en-GB" smtClean="0"/>
              <a:t>05/02/2015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D29E-2722-408B-AC08-43B1DFBAE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963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6FBD-7F9C-4AFA-B2A8-6BC011767A4D}" type="datetimeFigureOut">
              <a:rPr lang="en-GB" smtClean="0"/>
              <a:t>05/02/2015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D29E-2722-408B-AC08-43B1DFBAE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038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6FBD-7F9C-4AFA-B2A8-6BC011767A4D}" type="datetimeFigureOut">
              <a:rPr lang="en-GB" smtClean="0"/>
              <a:t>05/02/2015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D29E-2722-408B-AC08-43B1DFBAE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35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6FBD-7F9C-4AFA-B2A8-6BC011767A4D}" type="datetimeFigureOut">
              <a:rPr lang="en-GB" smtClean="0"/>
              <a:t>05/02/2015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D29E-2722-408B-AC08-43B1DFBAE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0467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6FBD-7F9C-4AFA-B2A8-6BC011767A4D}" type="datetimeFigureOut">
              <a:rPr lang="en-GB" smtClean="0"/>
              <a:t>05/02/2015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D29E-2722-408B-AC08-43B1DFBAE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352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6FBD-7F9C-4AFA-B2A8-6BC011767A4D}" type="datetimeFigureOut">
              <a:rPr lang="en-GB" smtClean="0"/>
              <a:t>05/02/2015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D29E-2722-408B-AC08-43B1DFBAE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075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76FBD-7F9C-4AFA-B2A8-6BC011767A4D}" type="datetimeFigureOut">
              <a:rPr lang="en-GB" smtClean="0"/>
              <a:t>05/02/2015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8D29E-2722-408B-AC08-43B1DFBAE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494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36512" y="5805264"/>
            <a:ext cx="9217024" cy="1152128"/>
          </a:xfrm>
          <a:prstGeom prst="rect">
            <a:avLst/>
          </a:prstGeom>
          <a:solidFill>
            <a:srgbClr val="AC626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493" y="5949280"/>
            <a:ext cx="1918867" cy="718813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395536" y="5899181"/>
            <a:ext cx="6624736" cy="7848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dirty="0" smtClean="0">
                <a:solidFill>
                  <a:schemeClr val="bg1"/>
                </a:solidFill>
                <a:latin typeface="Proxima Nova Soft Sb" panose="02000506030000020004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How to be Successful as a Sole Practitioner </a:t>
            </a:r>
            <a:r>
              <a:rPr lang="en-GB" sz="2400" b="1" dirty="0" smtClean="0">
                <a:solidFill>
                  <a:schemeClr val="bg1"/>
                </a:solidFill>
                <a:latin typeface="Proxima Nova Soft" panose="02000506030000020004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GB" sz="2400" b="1" dirty="0" smtClean="0">
                <a:solidFill>
                  <a:schemeClr val="bg1"/>
                </a:solidFill>
                <a:latin typeface="Proxima Nova Soft" panose="02000506030000020004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endParaRPr lang="en-GB" sz="1600" dirty="0" smtClean="0">
              <a:solidFill>
                <a:schemeClr val="bg1"/>
              </a:solidFill>
              <a:latin typeface="Proxima Nova Soft" panose="02000506030000020004" pitchFamily="50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046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72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36512" y="5805264"/>
            <a:ext cx="9217024" cy="1152128"/>
          </a:xfrm>
          <a:prstGeom prst="rect">
            <a:avLst/>
          </a:prstGeom>
          <a:solidFill>
            <a:srgbClr val="65365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493" y="5949280"/>
            <a:ext cx="1918867" cy="718813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395536" y="5899181"/>
            <a:ext cx="6624736" cy="7848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dirty="0" smtClean="0">
                <a:solidFill>
                  <a:schemeClr val="bg1"/>
                </a:solidFill>
                <a:latin typeface="Proxima Nova Soft Sb" panose="02000506030000020004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How to be Successful as a Sole Practitioner </a:t>
            </a:r>
            <a:r>
              <a:rPr lang="en-GB" sz="2400" b="1" dirty="0" smtClean="0">
                <a:solidFill>
                  <a:schemeClr val="bg1"/>
                </a:solidFill>
                <a:latin typeface="Proxima Nova Soft" panose="02000506030000020004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GB" sz="2400" b="1" dirty="0" smtClean="0">
                <a:solidFill>
                  <a:schemeClr val="bg1"/>
                </a:solidFill>
                <a:latin typeface="Proxima Nova Soft" panose="02000506030000020004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oxima Nova Soft" panose="02000506030000020004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Marketing Part 1 - Focus</a:t>
            </a:r>
            <a:endParaRPr kumimoji="0" lang="en-GB" sz="16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oxima Nova Soft" panose="02000506030000020004" pitchFamily="50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062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7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36512" y="5805264"/>
            <a:ext cx="9217024" cy="1152128"/>
          </a:xfrm>
          <a:prstGeom prst="rect">
            <a:avLst/>
          </a:prstGeom>
          <a:solidFill>
            <a:srgbClr val="65365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493" y="5949280"/>
            <a:ext cx="1918867" cy="718813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395536" y="5899181"/>
            <a:ext cx="6624736" cy="7848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dirty="0" smtClean="0">
                <a:solidFill>
                  <a:schemeClr val="bg1"/>
                </a:solidFill>
                <a:latin typeface="Proxima Nova Soft Sb" panose="02000506030000020004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How to be Successful as a Sole Practitioner </a:t>
            </a:r>
            <a:r>
              <a:rPr lang="en-GB" sz="2400" b="1" dirty="0" smtClean="0">
                <a:solidFill>
                  <a:schemeClr val="bg1"/>
                </a:solidFill>
                <a:latin typeface="Proxima Nova Soft" panose="02000506030000020004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GB" sz="2400" b="1" dirty="0" smtClean="0">
                <a:solidFill>
                  <a:schemeClr val="bg1"/>
                </a:solidFill>
                <a:latin typeface="Proxima Nova Soft" panose="02000506030000020004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oxima Nova Soft" panose="02000506030000020004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Marketing Part 2 - Methodologies</a:t>
            </a:r>
            <a:endParaRPr kumimoji="0" lang="en-GB" sz="16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oxima Nova Soft" panose="02000506030000020004" pitchFamily="50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237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36512" y="5805264"/>
            <a:ext cx="9217024" cy="1152128"/>
          </a:xfrm>
          <a:prstGeom prst="rect">
            <a:avLst/>
          </a:prstGeom>
          <a:solidFill>
            <a:srgbClr val="65365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493" y="5949280"/>
            <a:ext cx="1918867" cy="718813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395536" y="5899181"/>
            <a:ext cx="6624736" cy="7848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dirty="0" smtClean="0">
                <a:solidFill>
                  <a:schemeClr val="bg1"/>
                </a:solidFill>
                <a:latin typeface="Proxima Nova Soft Sb" panose="02000506030000020004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How to be Successful as a Sole Practitioner </a:t>
            </a:r>
            <a:r>
              <a:rPr lang="en-GB" sz="2400" b="1" dirty="0" smtClean="0">
                <a:solidFill>
                  <a:schemeClr val="bg1"/>
                </a:solidFill>
                <a:latin typeface="Proxima Nova Soft" panose="02000506030000020004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GB" sz="2400" b="1" dirty="0" smtClean="0">
                <a:solidFill>
                  <a:schemeClr val="bg1"/>
                </a:solidFill>
                <a:latin typeface="Proxima Nova Soft" panose="02000506030000020004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oxima Nova Soft" panose="02000506030000020004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Marketing Part 3 – Resources and activities</a:t>
            </a:r>
            <a:endParaRPr kumimoji="0" lang="en-GB" sz="16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oxima Nova Soft" panose="02000506030000020004" pitchFamily="50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643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36512" y="5805264"/>
            <a:ext cx="9217024" cy="1152128"/>
          </a:xfrm>
          <a:prstGeom prst="rect">
            <a:avLst/>
          </a:prstGeom>
          <a:solidFill>
            <a:srgbClr val="F1624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493" y="5949280"/>
            <a:ext cx="1918867" cy="718813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395536" y="5899181"/>
            <a:ext cx="6624736" cy="7848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2700"/>
              </a:lnSpc>
            </a:pPr>
            <a:r>
              <a:rPr lang="en-GB" sz="2000" dirty="0" smtClean="0">
                <a:solidFill>
                  <a:schemeClr val="bg1"/>
                </a:solidFill>
                <a:latin typeface="Proxima Nova Soft Sb" panose="02000506030000020004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How to be Successful as a Sole Practitioner </a:t>
            </a:r>
            <a:r>
              <a:rPr lang="en-GB" sz="2400" b="1" dirty="0" smtClean="0">
                <a:solidFill>
                  <a:schemeClr val="bg1"/>
                </a:solidFill>
                <a:latin typeface="Proxima Nova Soft" panose="02000506030000020004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GB" sz="2400" b="1" dirty="0" smtClean="0">
                <a:solidFill>
                  <a:schemeClr val="bg1"/>
                </a:solidFill>
                <a:latin typeface="Proxima Nova Soft" panose="02000506030000020004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oxima Nova Soft" panose="02000506030000020004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Profitability, fees and managing your time</a:t>
            </a:r>
            <a:endParaRPr lang="en-GB" sz="1600" dirty="0">
              <a:solidFill>
                <a:schemeClr val="bg1"/>
              </a:solidFill>
              <a:latin typeface="Proxima Nova Soft" panose="02000506030000020004" pitchFamily="50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65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36512" y="5805264"/>
            <a:ext cx="9217024" cy="1152128"/>
          </a:xfrm>
          <a:prstGeom prst="rect">
            <a:avLst/>
          </a:prstGeom>
          <a:solidFill>
            <a:srgbClr val="E23B3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493" y="5949280"/>
            <a:ext cx="1918867" cy="718813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395536" y="5899181"/>
            <a:ext cx="6624736" cy="7848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2700"/>
              </a:lnSpc>
            </a:pPr>
            <a:r>
              <a:rPr lang="en-GB" sz="2000" dirty="0" smtClean="0">
                <a:solidFill>
                  <a:schemeClr val="bg1"/>
                </a:solidFill>
                <a:latin typeface="Proxima Nova Soft Sb" panose="02000506030000020004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How to be Successful as a Sole Practitioner </a:t>
            </a:r>
            <a:r>
              <a:rPr lang="en-GB" sz="2400" b="1" dirty="0" smtClean="0">
                <a:solidFill>
                  <a:schemeClr val="bg1"/>
                </a:solidFill>
                <a:latin typeface="Proxima Nova Soft" panose="02000506030000020004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GB" sz="2400" b="1" dirty="0" smtClean="0">
                <a:solidFill>
                  <a:schemeClr val="bg1"/>
                </a:solidFill>
                <a:latin typeface="Proxima Nova Soft" panose="02000506030000020004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oxima Nova Soft" panose="02000506030000020004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Action planning</a:t>
            </a:r>
            <a:endParaRPr lang="en-GB" sz="1600" dirty="0">
              <a:solidFill>
                <a:schemeClr val="bg1"/>
              </a:solidFill>
              <a:latin typeface="Proxima Nova Soft" panose="02000506030000020004" pitchFamily="50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111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32656"/>
            <a:ext cx="1918867" cy="718813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17"/>
          <a:stretch/>
        </p:blipFill>
        <p:spPr bwMode="auto">
          <a:xfrm>
            <a:off x="-108519" y="1382282"/>
            <a:ext cx="9289032" cy="5575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60648"/>
            <a:ext cx="2076821" cy="89024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108521" y="5229200"/>
            <a:ext cx="9289033" cy="1728192"/>
          </a:xfrm>
          <a:prstGeom prst="rect">
            <a:avLst/>
          </a:prstGeom>
          <a:solidFill>
            <a:srgbClr val="383838">
              <a:alpha val="68235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395536" y="5447546"/>
            <a:ext cx="6840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GB" sz="2000" dirty="0" smtClean="0">
                <a:solidFill>
                  <a:schemeClr val="bg1"/>
                </a:solidFill>
                <a:latin typeface="Proxima Nova Soft" panose="02000506030000020004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20 </a:t>
            </a:r>
            <a:r>
              <a:rPr lang="en-GB" sz="2000" dirty="0">
                <a:solidFill>
                  <a:schemeClr val="bg1"/>
                </a:solidFill>
                <a:latin typeface="Proxima Nova Soft" panose="02000506030000020004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January 2015</a:t>
            </a:r>
          </a:p>
          <a:p>
            <a:pPr>
              <a:lnSpc>
                <a:spcPts val="3000"/>
              </a:lnSpc>
            </a:pPr>
            <a:r>
              <a:rPr lang="en-GB" sz="2400" dirty="0">
                <a:solidFill>
                  <a:schemeClr val="bg1"/>
                </a:solidFill>
                <a:latin typeface="Proxima Nova Soft Sb"/>
                <a:ea typeface="Arial Unicode MS" panose="020B0604020202020204" pitchFamily="34" charset="-128"/>
                <a:cs typeface="Arial Unicode MS" panose="020B0604020202020204" pitchFamily="34" charset="-128"/>
              </a:rPr>
              <a:t>How to be Successful as a Sole </a:t>
            </a:r>
            <a:r>
              <a:rPr lang="en-GB" sz="2400" dirty="0" smtClean="0">
                <a:solidFill>
                  <a:schemeClr val="bg1"/>
                </a:solidFill>
                <a:latin typeface="Proxima Nova Soft Sb"/>
                <a:ea typeface="Arial Unicode MS" panose="020B0604020202020204" pitchFamily="34" charset="-128"/>
                <a:cs typeface="Arial Unicode MS" panose="020B0604020202020204" pitchFamily="34" charset="-128"/>
              </a:rPr>
              <a:t>Practitioner</a:t>
            </a:r>
          </a:p>
        </p:txBody>
      </p:sp>
    </p:spTree>
    <p:extLst>
      <p:ext uri="{BB962C8B-B14F-4D97-AF65-F5344CB8AC3E}">
        <p14:creationId xmlns:p14="http://schemas.microsoft.com/office/powerpoint/2010/main" val="106736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Marketing Materials and Activities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 smtClean="0"/>
              <a:t>Client newsletters</a:t>
            </a:r>
          </a:p>
          <a:p>
            <a:r>
              <a:rPr lang="en-GB" dirty="0" smtClean="0"/>
              <a:t>Promotional correspondence</a:t>
            </a:r>
          </a:p>
          <a:p>
            <a:r>
              <a:rPr lang="en-GB" dirty="0" smtClean="0"/>
              <a:t>Telemarketing</a:t>
            </a:r>
          </a:p>
          <a:p>
            <a:r>
              <a:rPr lang="en-GB" dirty="0" smtClean="0"/>
              <a:t>Networking </a:t>
            </a:r>
          </a:p>
          <a:p>
            <a:r>
              <a:rPr lang="en-GB" dirty="0" smtClean="0"/>
              <a:t>Other materials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3005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Client Newsletters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 smtClean="0"/>
              <a:t>Do you need one?</a:t>
            </a:r>
          </a:p>
          <a:p>
            <a:r>
              <a:rPr lang="en-GB" dirty="0" smtClean="0"/>
              <a:t>Frequency?</a:t>
            </a:r>
          </a:p>
          <a:p>
            <a:r>
              <a:rPr lang="en-GB" dirty="0" smtClean="0"/>
              <a:t>Size</a:t>
            </a:r>
          </a:p>
          <a:p>
            <a:r>
              <a:rPr lang="en-GB" dirty="0" smtClean="0"/>
              <a:t>Distribution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716016" y="1440000"/>
            <a:ext cx="4031984" cy="4511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800" dirty="0" smtClean="0">
                <a:solidFill>
                  <a:srgbClr val="4A4A4A"/>
                </a:solidFill>
                <a:latin typeface="Proxima Nova Soft" pitchFamily="50" charset="0"/>
              </a:rPr>
              <a:t>Content</a:t>
            </a:r>
            <a:endParaRPr lang="en-GB" sz="2800" dirty="0">
              <a:solidFill>
                <a:srgbClr val="4A4A4A"/>
              </a:solidFill>
              <a:latin typeface="Proxima Nova Soft" pitchFamily="50" charset="0"/>
            </a:endParaRPr>
          </a:p>
          <a:p>
            <a:pPr marL="800100" lvl="1" indent="-3429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>
                <a:solidFill>
                  <a:srgbClr val="4A4A4A"/>
                </a:solidFill>
                <a:latin typeface="Proxima Nova Soft" pitchFamily="50" charset="0"/>
              </a:rPr>
              <a:t>Partner Letter</a:t>
            </a:r>
          </a:p>
          <a:p>
            <a:pPr marL="800100" lvl="1" indent="-3429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>
                <a:solidFill>
                  <a:srgbClr val="4A4A4A"/>
                </a:solidFill>
                <a:latin typeface="Proxima Nova Soft" pitchFamily="50" charset="0"/>
              </a:rPr>
              <a:t>Employee Spotlight</a:t>
            </a:r>
          </a:p>
          <a:p>
            <a:pPr marL="800100" lvl="1" indent="-3429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>
                <a:solidFill>
                  <a:srgbClr val="4A4A4A"/>
                </a:solidFill>
                <a:latin typeface="Proxima Nova Soft" pitchFamily="50" charset="0"/>
              </a:rPr>
              <a:t>Client Spotlight</a:t>
            </a:r>
          </a:p>
          <a:p>
            <a:pPr marL="800100" lvl="1" indent="-3429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>
                <a:solidFill>
                  <a:srgbClr val="4A4A4A"/>
                </a:solidFill>
                <a:latin typeface="Proxima Nova Soft" pitchFamily="50" charset="0"/>
              </a:rPr>
              <a:t>Firm News</a:t>
            </a:r>
          </a:p>
          <a:p>
            <a:pPr marL="800100" lvl="1" indent="-3429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>
                <a:solidFill>
                  <a:srgbClr val="4A4A4A"/>
                </a:solidFill>
                <a:latin typeface="Proxima Nova Soft" pitchFamily="50" charset="0"/>
              </a:rPr>
              <a:t>Calendar</a:t>
            </a:r>
          </a:p>
          <a:p>
            <a:pPr marL="800100" lvl="1" indent="-3429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2400" dirty="0" smtClean="0">
                <a:solidFill>
                  <a:srgbClr val="4A4A4A"/>
                </a:solidFill>
                <a:latin typeface="Proxima Nova Soft" pitchFamily="50" charset="0"/>
              </a:rPr>
              <a:t>Special Effects</a:t>
            </a:r>
            <a:endParaRPr lang="en-GB" sz="2400" dirty="0">
              <a:solidFill>
                <a:srgbClr val="4A4A4A"/>
              </a:solidFill>
              <a:latin typeface="Proxima Nova Soft" pitchFamily="50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9524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Promotional Correspondence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 smtClean="0"/>
              <a:t>Welcome letters</a:t>
            </a:r>
          </a:p>
          <a:p>
            <a:r>
              <a:rPr lang="en-GB" dirty="0" smtClean="0"/>
              <a:t>Tax Checklist / “Organiser”</a:t>
            </a:r>
          </a:p>
          <a:p>
            <a:r>
              <a:rPr lang="en-GB" dirty="0" smtClean="0"/>
              <a:t>20 Marketing Letters</a:t>
            </a:r>
          </a:p>
          <a:p>
            <a:r>
              <a:rPr lang="en-GB" dirty="0" smtClean="0"/>
              <a:t>Emails</a:t>
            </a:r>
          </a:p>
          <a:p>
            <a:r>
              <a:rPr lang="en-GB" dirty="0" smtClean="0"/>
              <a:t>Blogs</a:t>
            </a:r>
          </a:p>
          <a:p>
            <a:r>
              <a:rPr lang="en-GB" dirty="0" smtClean="0"/>
              <a:t>Social invites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2977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Telemarketing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Does it work?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Outsourced options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In-house options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Key to success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9475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Networking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 smtClean="0"/>
              <a:t>With Clients</a:t>
            </a:r>
          </a:p>
          <a:p>
            <a:pPr lvl="1"/>
            <a:r>
              <a:rPr lang="en-GB" dirty="0" smtClean="0"/>
              <a:t>“Take A Client To Lunch” (TACL) Programme</a:t>
            </a:r>
          </a:p>
          <a:p>
            <a:pPr lvl="1"/>
            <a:r>
              <a:rPr lang="en-GB" dirty="0" smtClean="0"/>
              <a:t>Parties</a:t>
            </a:r>
          </a:p>
          <a:p>
            <a:pPr lvl="1"/>
            <a:r>
              <a:rPr lang="en-GB" dirty="0" smtClean="0"/>
              <a:t>Speeches</a:t>
            </a:r>
          </a:p>
          <a:p>
            <a:pPr lvl="1"/>
            <a:r>
              <a:rPr lang="en-GB" dirty="0" smtClean="0"/>
              <a:t>Cross-referrals</a:t>
            </a:r>
          </a:p>
        </p:txBody>
      </p:sp>
    </p:spTree>
    <p:extLst>
      <p:ext uri="{BB962C8B-B14F-4D97-AF65-F5344CB8AC3E}">
        <p14:creationId xmlns:p14="http://schemas.microsoft.com/office/powerpoint/2010/main" val="364550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Networking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 smtClean="0"/>
              <a:t>With Non-Clients</a:t>
            </a:r>
          </a:p>
          <a:p>
            <a:pPr lvl="1"/>
            <a:r>
              <a:rPr lang="en-GB" dirty="0" smtClean="0"/>
              <a:t>Trade Associations</a:t>
            </a:r>
          </a:p>
          <a:p>
            <a:pPr lvl="1"/>
            <a:r>
              <a:rPr lang="en-GB" dirty="0" smtClean="0"/>
              <a:t>Chambers of Commerce / Boards of Trade</a:t>
            </a:r>
          </a:p>
          <a:p>
            <a:pPr lvl="1"/>
            <a:r>
              <a:rPr lang="en-GB" dirty="0" smtClean="0"/>
              <a:t>Civic Activities</a:t>
            </a:r>
          </a:p>
          <a:p>
            <a:pPr lvl="1"/>
            <a:r>
              <a:rPr lang="en-GB" dirty="0" smtClean="0"/>
              <a:t>Business Referral Groups</a:t>
            </a:r>
          </a:p>
        </p:txBody>
      </p:sp>
    </p:spTree>
    <p:extLst>
      <p:ext uri="{BB962C8B-B14F-4D97-AF65-F5344CB8AC3E}">
        <p14:creationId xmlns:p14="http://schemas.microsoft.com/office/powerpoint/2010/main" val="2728689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Marketing Materials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 smtClean="0"/>
              <a:t>New Business Kit</a:t>
            </a:r>
          </a:p>
          <a:p>
            <a:r>
              <a:rPr lang="en-GB" dirty="0"/>
              <a:t>5</a:t>
            </a:r>
            <a:r>
              <a:rPr lang="en-GB" dirty="0" smtClean="0"/>
              <a:t>7 Ways to Grow Your Business</a:t>
            </a:r>
          </a:p>
          <a:p>
            <a:r>
              <a:rPr lang="en-GB" dirty="0" smtClean="0"/>
              <a:t>Checklists</a:t>
            </a:r>
          </a:p>
          <a:p>
            <a:r>
              <a:rPr lang="en-GB" dirty="0" err="1" smtClean="0"/>
              <a:t>Healthchecks</a:t>
            </a:r>
            <a:endParaRPr lang="en-GB" dirty="0" smtClean="0"/>
          </a:p>
          <a:p>
            <a:r>
              <a:rPr lang="en-GB" dirty="0" smtClean="0"/>
              <a:t>Stationery</a:t>
            </a:r>
          </a:p>
          <a:p>
            <a:r>
              <a:rPr lang="en-GB" dirty="0" smtClean="0"/>
              <a:t>Business Cards</a:t>
            </a:r>
          </a:p>
          <a:p>
            <a:r>
              <a:rPr lang="en-GB" dirty="0" smtClean="0"/>
              <a:t>Gimmicks and Giveaways</a:t>
            </a:r>
          </a:p>
        </p:txBody>
      </p:sp>
    </p:spTree>
    <p:extLst>
      <p:ext uri="{BB962C8B-B14F-4D97-AF65-F5344CB8AC3E}">
        <p14:creationId xmlns:p14="http://schemas.microsoft.com/office/powerpoint/2010/main" val="2703279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Promotional Activities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 smtClean="0"/>
              <a:t>Press releases – see samples</a:t>
            </a:r>
          </a:p>
          <a:p>
            <a:r>
              <a:rPr lang="en-GB" dirty="0" smtClean="0"/>
              <a:t>Cards</a:t>
            </a:r>
          </a:p>
          <a:p>
            <a:r>
              <a:rPr lang="en-GB" dirty="0" smtClean="0"/>
              <a:t>Trade Associations</a:t>
            </a:r>
          </a:p>
          <a:p>
            <a:r>
              <a:rPr lang="en-GB" dirty="0" smtClean="0"/>
              <a:t>Small Business Advisory Centres</a:t>
            </a:r>
          </a:p>
          <a:p>
            <a:r>
              <a:rPr lang="en-GB" dirty="0" smtClean="0"/>
              <a:t>Chambers of Commerce / Boards of Trade</a:t>
            </a:r>
          </a:p>
          <a:p>
            <a:r>
              <a:rPr lang="en-GB" dirty="0" smtClean="0"/>
              <a:t>Enterprise Agencies</a:t>
            </a:r>
          </a:p>
        </p:txBody>
      </p:sp>
    </p:spTree>
    <p:extLst>
      <p:ext uri="{BB962C8B-B14F-4D97-AF65-F5344CB8AC3E}">
        <p14:creationId xmlns:p14="http://schemas.microsoft.com/office/powerpoint/2010/main" val="2681833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Promotional Activities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 smtClean="0"/>
              <a:t>Civic and Charitable Activities</a:t>
            </a:r>
          </a:p>
          <a:p>
            <a:r>
              <a:rPr lang="en-GB" dirty="0" smtClean="0"/>
              <a:t>Sponsorships</a:t>
            </a:r>
          </a:p>
          <a:p>
            <a:r>
              <a:rPr lang="en-GB" dirty="0" smtClean="0"/>
              <a:t>Trade Fairs and Exhibitions</a:t>
            </a:r>
          </a:p>
          <a:p>
            <a:r>
              <a:rPr lang="en-GB" dirty="0" smtClean="0"/>
              <a:t>“Tip” Clubs / Business Referral Groups</a:t>
            </a:r>
          </a:p>
          <a:p>
            <a:r>
              <a:rPr lang="en-GB" dirty="0" smtClean="0"/>
              <a:t>Surveys</a:t>
            </a:r>
          </a:p>
        </p:txBody>
      </p:sp>
    </p:spTree>
    <p:extLst>
      <p:ext uri="{BB962C8B-B14F-4D97-AF65-F5344CB8AC3E}">
        <p14:creationId xmlns:p14="http://schemas.microsoft.com/office/powerpoint/2010/main" val="1727357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 smtClean="0"/>
              <a:t>Marketing Resources and Activities - Summary</a:t>
            </a:r>
            <a:endParaRPr lang="en-GB" sz="30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altLang="en-US" dirty="0"/>
              <a:t>CRM</a:t>
            </a:r>
          </a:p>
          <a:p>
            <a:r>
              <a:rPr lang="en-GB" altLang="en-US" dirty="0"/>
              <a:t>Marketing </a:t>
            </a:r>
            <a:r>
              <a:rPr lang="en-GB" altLang="en-US" dirty="0" smtClean="0"/>
              <a:t>coordinator</a:t>
            </a:r>
            <a:endParaRPr lang="en-GB" altLang="en-US" dirty="0"/>
          </a:p>
          <a:p>
            <a:r>
              <a:rPr lang="en-GB" altLang="en-US" dirty="0"/>
              <a:t>Materials and activities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771632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3" r="16643" b="12811"/>
          <a:stretch/>
        </p:blipFill>
        <p:spPr>
          <a:xfrm>
            <a:off x="4318620" y="1988840"/>
            <a:ext cx="4861892" cy="49685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6"/>
          <a:stretch/>
        </p:blipFill>
        <p:spPr>
          <a:xfrm>
            <a:off x="-36512" y="1988840"/>
            <a:ext cx="4608512" cy="496855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36512" y="5805264"/>
            <a:ext cx="9217024" cy="1152128"/>
          </a:xfrm>
          <a:prstGeom prst="rect">
            <a:avLst/>
          </a:prstGeom>
          <a:solidFill>
            <a:srgbClr val="AC626F">
              <a:alpha val="84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395536" y="5922003"/>
            <a:ext cx="6624736" cy="7491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2700"/>
              </a:lnSpc>
            </a:pPr>
            <a:r>
              <a:rPr lang="en-GB" sz="2000" dirty="0" smtClean="0">
                <a:solidFill>
                  <a:schemeClr val="bg1"/>
                </a:solidFill>
                <a:latin typeface="Proxima Nova Soft Sb" panose="02000506030000020004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How to be Successful as a Sole Practitioner</a:t>
            </a:r>
          </a:p>
          <a:p>
            <a:pPr>
              <a:lnSpc>
                <a:spcPts val="2700"/>
              </a:lnSpc>
            </a:pPr>
            <a:endParaRPr lang="en-GB" sz="1600" dirty="0">
              <a:solidFill>
                <a:schemeClr val="bg1"/>
              </a:solidFill>
              <a:latin typeface="Proxima Nova Soft" panose="02000506030000020004" pitchFamily="50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493" y="5949280"/>
            <a:ext cx="1918867" cy="71881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96000" y="372433"/>
            <a:ext cx="8363241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GB" sz="3200" b="1" dirty="0" smtClean="0">
                <a:solidFill>
                  <a:srgbClr val="AC626F"/>
                </a:solidFill>
                <a:latin typeface="Proxima Nova Soft Sb" panose="02000506030000020004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Welcome to this webinar – hosted by:</a:t>
            </a:r>
            <a:endParaRPr lang="en-GB" sz="2400" b="1" dirty="0" smtClean="0">
              <a:solidFill>
                <a:srgbClr val="AC626F"/>
              </a:solidFill>
              <a:latin typeface="Proxima Nova Soft Sb" panose="02000506030000020004" pitchFamily="50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ts val="3400"/>
              </a:lnSpc>
            </a:pPr>
            <a:r>
              <a:rPr lang="en-GB" sz="2400" b="1" dirty="0" smtClean="0">
                <a:solidFill>
                  <a:srgbClr val="4A4A49"/>
                </a:solidFill>
                <a:latin typeface="Proxima Nova Soft Sb" panose="02000506030000020004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Gordon Gilchrist </a:t>
            </a:r>
            <a:r>
              <a:rPr lang="en-GB" sz="2000" dirty="0" smtClean="0">
                <a:solidFill>
                  <a:srgbClr val="4A4A49"/>
                </a:solidFill>
                <a:latin typeface="Proxima Nova Soft" panose="02000506030000020004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– Marketing Director, 2020 Innovations</a:t>
            </a:r>
          </a:p>
          <a:p>
            <a:pPr>
              <a:lnSpc>
                <a:spcPts val="3400"/>
              </a:lnSpc>
            </a:pPr>
            <a:r>
              <a:rPr lang="en-GB" sz="2400" b="1" dirty="0" smtClean="0">
                <a:solidFill>
                  <a:srgbClr val="4A4A49"/>
                </a:solidFill>
                <a:latin typeface="Proxima Nova Soft Sb" panose="02000506030000020004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Ian Fletcher </a:t>
            </a:r>
            <a:r>
              <a:rPr lang="en-GB" sz="2000" dirty="0" smtClean="0">
                <a:solidFill>
                  <a:srgbClr val="4A4A49"/>
                </a:solidFill>
                <a:latin typeface="Proxima Nova Soft" panose="02000506030000020004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–</a:t>
            </a:r>
            <a:r>
              <a:rPr lang="en-GB" sz="2400" dirty="0" smtClean="0">
                <a:solidFill>
                  <a:srgbClr val="4A4A49"/>
                </a:solidFill>
                <a:latin typeface="Proxima Nova Soft" panose="02000506030000020004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sz="2000" dirty="0" smtClean="0">
                <a:solidFill>
                  <a:srgbClr val="4A4A49"/>
                </a:solidFill>
                <a:latin typeface="Proxima Nova Soft" panose="02000506030000020004" pitchFamily="50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Managing Director, 2020 Innovations</a:t>
            </a:r>
            <a:endParaRPr lang="en-GB" sz="1500" dirty="0">
              <a:solidFill>
                <a:srgbClr val="4A4A49"/>
              </a:solidFill>
              <a:latin typeface="Proxima Nova Soft" panose="02000506030000020004" pitchFamily="50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54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Marketing! Marketing! Marketing!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GB" sz="3200" dirty="0" smtClean="0">
                <a:latin typeface="Proxima Nova Soft Sb" pitchFamily="50" charset="0"/>
              </a:rPr>
              <a:t>“Business is Great…</a:t>
            </a:r>
          </a:p>
          <a:p>
            <a:pPr marL="0" indent="0">
              <a:buNone/>
            </a:pPr>
            <a:r>
              <a:rPr lang="en-GB" sz="3200" dirty="0" smtClean="0">
                <a:latin typeface="Proxima Nova Soft Sb" pitchFamily="50" charset="0"/>
              </a:rPr>
              <a:t>And We’re Looking For More!”</a:t>
            </a:r>
          </a:p>
          <a:p>
            <a:pPr marL="0" indent="0">
              <a:buNone/>
            </a:pPr>
            <a:r>
              <a:rPr lang="en-GB" sz="2400" dirty="0" smtClean="0">
                <a:latin typeface="Proxima Nova Soft Sb" pitchFamily="50" charset="0"/>
              </a:rPr>
              <a:t>- </a:t>
            </a:r>
            <a:r>
              <a:rPr lang="en-GB" sz="2400" dirty="0" err="1" smtClean="0">
                <a:latin typeface="Proxima Nova Soft Sb" pitchFamily="50" charset="0"/>
              </a:rPr>
              <a:t>Frederiksen</a:t>
            </a:r>
            <a:endParaRPr lang="en-GB" sz="2400" dirty="0">
              <a:latin typeface="Proxima Nova Soft Sb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472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Elements of Marketing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Focus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Methodologies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Resources and activities</a:t>
            </a:r>
          </a:p>
        </p:txBody>
      </p:sp>
    </p:spTree>
    <p:extLst>
      <p:ext uri="{BB962C8B-B14F-4D97-AF65-F5344CB8AC3E}">
        <p14:creationId xmlns:p14="http://schemas.microsoft.com/office/powerpoint/2010/main" val="3069047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Marketing Resources and Activities - Content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altLang="en-US" dirty="0" smtClean="0"/>
              <a:t>CRM</a:t>
            </a:r>
          </a:p>
          <a:p>
            <a:r>
              <a:rPr lang="en-GB" altLang="en-US" dirty="0" smtClean="0"/>
              <a:t>Marketing Coordinator</a:t>
            </a:r>
          </a:p>
          <a:p>
            <a:r>
              <a:rPr lang="en-GB" altLang="en-US" dirty="0" smtClean="0"/>
              <a:t>Materials and activities</a:t>
            </a:r>
          </a:p>
        </p:txBody>
      </p:sp>
    </p:spTree>
    <p:extLst>
      <p:ext uri="{BB962C8B-B14F-4D97-AF65-F5344CB8AC3E}">
        <p14:creationId xmlns:p14="http://schemas.microsoft.com/office/powerpoint/2010/main" val="695173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CRM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altLang="en-US" dirty="0" smtClean="0"/>
              <a:t>Why CRM?</a:t>
            </a:r>
          </a:p>
          <a:p>
            <a:pPr lvl="1">
              <a:lnSpc>
                <a:spcPct val="150000"/>
              </a:lnSpc>
            </a:pPr>
            <a:r>
              <a:rPr lang="en-US" altLang="en-US" dirty="0" smtClean="0"/>
              <a:t>Built-in workflow</a:t>
            </a:r>
            <a:endParaRPr lang="en-US" altLang="en-US" sz="1800" dirty="0" smtClean="0"/>
          </a:p>
          <a:p>
            <a:pPr lvl="1">
              <a:lnSpc>
                <a:spcPct val="150000"/>
              </a:lnSpc>
            </a:pPr>
            <a:r>
              <a:rPr lang="en-US" altLang="en-US" dirty="0" smtClean="0"/>
              <a:t>Direct Mail, Tickler System (Reminders), Notes, Personal Calendars, Scheduling, Hot List (To Do’s)</a:t>
            </a:r>
          </a:p>
          <a:p>
            <a:pPr lvl="1">
              <a:lnSpc>
                <a:spcPct val="150000"/>
              </a:lnSpc>
            </a:pPr>
            <a:r>
              <a:rPr lang="en-US" altLang="en-US" dirty="0" smtClean="0"/>
              <a:t>Most effective way to focus your marketing efforts</a:t>
            </a:r>
            <a:endParaRPr lang="en-GB" alt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8860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Software?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 smtClean="0"/>
              <a:t>ACT, Goldmine, </a:t>
            </a:r>
            <a:r>
              <a:rPr lang="en-GB" dirty="0" err="1" smtClean="0"/>
              <a:t>Maximizer</a:t>
            </a:r>
            <a:r>
              <a:rPr lang="en-GB" dirty="0" smtClean="0"/>
              <a:t>, </a:t>
            </a:r>
            <a:r>
              <a:rPr lang="en-GB" dirty="0" err="1" smtClean="0"/>
              <a:t>Infusionsoft</a:t>
            </a:r>
            <a:r>
              <a:rPr lang="en-GB" dirty="0" smtClean="0"/>
              <a:t>, Sales Force, Microsoft </a:t>
            </a:r>
          </a:p>
          <a:p>
            <a:endParaRPr lang="en-GB" dirty="0" smtClean="0"/>
          </a:p>
          <a:p>
            <a:r>
              <a:rPr lang="en-GB" dirty="0" smtClean="0"/>
              <a:t> Wide choice on market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6179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Fields to Map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Names and Addresses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Companies and Contacts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Telephone Book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Personal Tax data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Personal data – </a:t>
            </a:r>
            <a:r>
              <a:rPr lang="en-GB" dirty="0" err="1" smtClean="0"/>
              <a:t>DoB</a:t>
            </a:r>
            <a:r>
              <a:rPr lang="en-GB" dirty="0" smtClean="0"/>
              <a:t>, Marital status, children </a:t>
            </a:r>
            <a:r>
              <a:rPr lang="en-GB" dirty="0" err="1" smtClean="0"/>
              <a:t>etc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Accounts data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5336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Marketing Coordinator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 smtClean="0"/>
              <a:t>Attributes:</a:t>
            </a:r>
          </a:p>
          <a:p>
            <a:pPr lvl="1"/>
            <a:r>
              <a:rPr lang="en-GB" dirty="0" smtClean="0"/>
              <a:t>Social skills</a:t>
            </a:r>
          </a:p>
          <a:p>
            <a:pPr lvl="1"/>
            <a:r>
              <a:rPr lang="en-GB" dirty="0" smtClean="0"/>
              <a:t>Writing skills</a:t>
            </a:r>
          </a:p>
          <a:p>
            <a:pPr lvl="1"/>
            <a:r>
              <a:rPr lang="en-GB" dirty="0" smtClean="0"/>
              <a:t>Computer skills</a:t>
            </a:r>
          </a:p>
          <a:p>
            <a:pPr lvl="1"/>
            <a:r>
              <a:rPr lang="en-GB" dirty="0" smtClean="0"/>
              <a:t>Graphic skills</a:t>
            </a:r>
          </a:p>
          <a:p>
            <a:pPr lvl="1"/>
            <a:r>
              <a:rPr lang="en-GB" dirty="0" smtClean="0"/>
              <a:t>Event organising skills</a:t>
            </a:r>
          </a:p>
          <a:p>
            <a:r>
              <a:rPr lang="en-GB" dirty="0" smtClean="0"/>
              <a:t>AND THE RIGHT ATTITUDE!</a:t>
            </a:r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799" y="1412776"/>
            <a:ext cx="4146705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654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20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53653"/>
      </a:accent1>
      <a:accent2>
        <a:srgbClr val="AC626F"/>
      </a:accent2>
      <a:accent3>
        <a:srgbClr val="E78F84"/>
      </a:accent3>
      <a:accent4>
        <a:srgbClr val="F16248"/>
      </a:accent4>
      <a:accent5>
        <a:srgbClr val="E23B37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20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53653"/>
      </a:accent1>
      <a:accent2>
        <a:srgbClr val="AC626F"/>
      </a:accent2>
      <a:accent3>
        <a:srgbClr val="E78F84"/>
      </a:accent3>
      <a:accent4>
        <a:srgbClr val="F16248"/>
      </a:accent4>
      <a:accent5>
        <a:srgbClr val="E23B37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Custom Design">
  <a:themeElements>
    <a:clrScheme name="20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53653"/>
      </a:accent1>
      <a:accent2>
        <a:srgbClr val="AC626F"/>
      </a:accent2>
      <a:accent3>
        <a:srgbClr val="E78F84"/>
      </a:accent3>
      <a:accent4>
        <a:srgbClr val="F16248"/>
      </a:accent4>
      <a:accent5>
        <a:srgbClr val="E23B37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5_Custom Design">
  <a:themeElements>
    <a:clrScheme name="20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53653"/>
      </a:accent1>
      <a:accent2>
        <a:srgbClr val="AC626F"/>
      </a:accent2>
      <a:accent3>
        <a:srgbClr val="E78F84"/>
      </a:accent3>
      <a:accent4>
        <a:srgbClr val="F16248"/>
      </a:accent4>
      <a:accent5>
        <a:srgbClr val="E23B37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Custom Design">
  <a:themeElements>
    <a:clrScheme name="20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53653"/>
      </a:accent1>
      <a:accent2>
        <a:srgbClr val="AC626F"/>
      </a:accent2>
      <a:accent3>
        <a:srgbClr val="E78F84"/>
      </a:accent3>
      <a:accent4>
        <a:srgbClr val="F16248"/>
      </a:accent4>
      <a:accent5>
        <a:srgbClr val="E23B37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2367</TotalTime>
  <Words>359</Words>
  <Application>Microsoft Office PowerPoint</Application>
  <PresentationFormat>On-screen Show (4:3)</PresentationFormat>
  <Paragraphs>110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Arial</vt:lpstr>
      <vt:lpstr>Calibri</vt:lpstr>
      <vt:lpstr>Arial Unicode MS</vt:lpstr>
      <vt:lpstr>Proxima Nova Soft</vt:lpstr>
      <vt:lpstr>Proxima Nova Soft Sb</vt:lpstr>
      <vt:lpstr>Wingdings</vt:lpstr>
      <vt:lpstr>Office Theme</vt:lpstr>
      <vt:lpstr>Custom Design</vt:lpstr>
      <vt:lpstr>1_Custom Design</vt:lpstr>
      <vt:lpstr>4_Custom Design</vt:lpstr>
      <vt:lpstr>5_Custom Design</vt:lpstr>
      <vt:lpstr>2_Custom Design</vt:lpstr>
      <vt:lpstr>3_Custom Design</vt:lpstr>
      <vt:lpstr>PowerPoint Presentation</vt:lpstr>
      <vt:lpstr>PowerPoint Presentation</vt:lpstr>
      <vt:lpstr>Marketing! Marketing! Marketing!</vt:lpstr>
      <vt:lpstr>Elements of Marketing</vt:lpstr>
      <vt:lpstr>Marketing Resources and Activities - Content</vt:lpstr>
      <vt:lpstr>CRM</vt:lpstr>
      <vt:lpstr>What Software?</vt:lpstr>
      <vt:lpstr>Fields to Map</vt:lpstr>
      <vt:lpstr>Marketing Coordinator</vt:lpstr>
      <vt:lpstr>Marketing Materials and Activities</vt:lpstr>
      <vt:lpstr>Client Newsletters</vt:lpstr>
      <vt:lpstr>Promotional Correspondence</vt:lpstr>
      <vt:lpstr>Telemarketing</vt:lpstr>
      <vt:lpstr>Networking</vt:lpstr>
      <vt:lpstr>Networking</vt:lpstr>
      <vt:lpstr>Other Marketing Materials</vt:lpstr>
      <vt:lpstr>Other Promotional Activities</vt:lpstr>
      <vt:lpstr>Other Promotional Activities</vt:lpstr>
      <vt:lpstr>Marketing Resources and Activities -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Ollie Weber-Brown</dc:creator>
  <cp:lastModifiedBy>George Colley</cp:lastModifiedBy>
  <cp:revision>148</cp:revision>
  <cp:lastPrinted>2015-02-05T10:54:01Z</cp:lastPrinted>
  <dcterms:created xsi:type="dcterms:W3CDTF">2014-12-16T16:24:47Z</dcterms:created>
  <dcterms:modified xsi:type="dcterms:W3CDTF">2015-02-05T10:54:21Z</dcterms:modified>
</cp:coreProperties>
</file>