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4" r:id="rId1"/>
  </p:sldMasterIdLst>
  <p:notesMasterIdLst>
    <p:notesMasterId r:id="rId11"/>
  </p:notesMasterIdLst>
  <p:handoutMasterIdLst>
    <p:handoutMasterId r:id="rId12"/>
  </p:handoutMasterIdLst>
  <p:sldIdLst>
    <p:sldId id="4064" r:id="rId2"/>
    <p:sldId id="4001" r:id="rId3"/>
    <p:sldId id="4007" r:id="rId4"/>
    <p:sldId id="4063" r:id="rId5"/>
    <p:sldId id="4004" r:id="rId6"/>
    <p:sldId id="4002" r:id="rId7"/>
    <p:sldId id="4003" r:id="rId8"/>
    <p:sldId id="4005" r:id="rId9"/>
    <p:sldId id="4062" r:id="rId10"/>
  </p:sldIdLst>
  <p:sldSz cx="9906000" cy="6858000" type="A4"/>
  <p:notesSz cx="6796088" cy="9926638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29768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859536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289304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71907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148840" algn="l" defTabSz="85953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578608" algn="l" defTabSz="85953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008376" algn="l" defTabSz="85953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438144" algn="l" defTabSz="85953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1" pos="5955" userDrawn="1">
          <p15:clr>
            <a:srgbClr val="A4A3A4"/>
          </p15:clr>
        </p15:guide>
        <p15:guide id="22" orient="horz" pos="516" userDrawn="1">
          <p15:clr>
            <a:srgbClr val="A4A3A4"/>
          </p15:clr>
        </p15:guide>
        <p15:guide id="24" orient="horz" pos="771" userDrawn="1">
          <p15:clr>
            <a:srgbClr val="A4A3A4"/>
          </p15:clr>
        </p15:guide>
        <p15:guide id="26" orient="horz" pos="856" userDrawn="1">
          <p15:clr>
            <a:srgbClr val="A4A3A4"/>
          </p15:clr>
        </p15:guide>
        <p15:guide id="27" pos="3205" userDrawn="1">
          <p15:clr>
            <a:srgbClr val="A4A3A4"/>
          </p15:clr>
        </p15:guide>
        <p15:guide id="28" orient="horz" pos="913" userDrawn="1">
          <p15:clr>
            <a:srgbClr val="A4A3A4"/>
          </p15:clr>
        </p15:guide>
        <p15:guide id="31" orient="horz" pos="1395" userDrawn="1">
          <p15:clr>
            <a:srgbClr val="A4A3A4"/>
          </p15:clr>
        </p15:guide>
        <p15:guide id="32" orient="horz" pos="1338" userDrawn="1">
          <p15:clr>
            <a:srgbClr val="A4A3A4"/>
          </p15:clr>
        </p15:guide>
        <p15:guide id="33" orient="horz" pos="1253" userDrawn="1">
          <p15:clr>
            <a:srgbClr val="A4A3A4"/>
          </p15:clr>
        </p15:guide>
        <p15:guide id="34" pos="2950" userDrawn="1">
          <p15:clr>
            <a:srgbClr val="A4A3A4"/>
          </p15:clr>
        </p15:guide>
        <p15:guide id="36" orient="horz" pos="22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일반OS" initials="일" lastIdx="1" clrIdx="0">
    <p:extLst>
      <p:ext uri="{19B8F6BF-5375-455C-9EA6-DF929625EA0E}">
        <p15:presenceInfo xmlns:p15="http://schemas.microsoft.com/office/powerpoint/2012/main" userId="일반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BFBFBF"/>
    <a:srgbClr val="005EB8"/>
    <a:srgbClr val="4F81BD"/>
    <a:srgbClr val="210389"/>
    <a:srgbClr val="787868"/>
    <a:srgbClr val="F79646"/>
    <a:srgbClr val="F2F2F2"/>
    <a:srgbClr val="FDFDFB"/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084" autoAdjust="0"/>
  </p:normalViewPr>
  <p:slideViewPr>
    <p:cSldViewPr snapToObjects="1" showGuides="1">
      <p:cViewPr varScale="1">
        <p:scale>
          <a:sx n="112" d="100"/>
          <a:sy n="112" d="100"/>
        </p:scale>
        <p:origin x="114" y="156"/>
      </p:cViewPr>
      <p:guideLst>
        <p:guide pos="5955"/>
        <p:guide orient="horz" pos="516"/>
        <p:guide orient="horz" pos="771"/>
        <p:guide orient="horz" pos="856"/>
        <p:guide pos="3205"/>
        <p:guide orient="horz" pos="913"/>
        <p:guide orient="horz" pos="1395"/>
        <p:guide orient="horz" pos="1338"/>
        <p:guide orient="horz" pos="1253"/>
        <p:guide pos="2950"/>
        <p:guide orient="horz" pos="22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 showGuides="1">
      <p:cViewPr varScale="1">
        <p:scale>
          <a:sx n="49" d="100"/>
          <a:sy n="49" d="100"/>
        </p:scale>
        <p:origin x="1974" y="60"/>
      </p:cViewPr>
      <p:guideLst>
        <p:guide orient="horz" pos="3127"/>
        <p:guide pos="2141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5911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74" tIns="31337" rIns="62674" bIns="31337" numCol="1" anchor="t" anchorCtr="0" compatLnSpc="1">
            <a:prstTxWarp prst="textNoShape">
              <a:avLst/>
            </a:prstTxWarp>
          </a:bodyPr>
          <a:lstStyle>
            <a:lvl1pPr defTabSz="627317">
              <a:defRPr sz="800"/>
            </a:lvl1pPr>
          </a:lstStyle>
          <a:p>
            <a:endParaRPr lang="en-GB" dirty="0">
              <a:latin typeface="맑은 고딕" panose="020B0503020000020004" pitchFamily="50" charset="-12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50180" y="0"/>
            <a:ext cx="294434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74" tIns="31337" rIns="62674" bIns="31337" numCol="1" anchor="t" anchorCtr="0" compatLnSpc="1">
            <a:prstTxWarp prst="textNoShape">
              <a:avLst/>
            </a:prstTxWarp>
          </a:bodyPr>
          <a:lstStyle>
            <a:lvl1pPr algn="r" defTabSz="627317">
              <a:defRPr sz="800"/>
            </a:lvl1pPr>
          </a:lstStyle>
          <a:p>
            <a:fld id="{39D7E852-17AA-4CB6-8273-0685DB7F9B51}" type="datetimeFigureOut">
              <a:rPr lang="en-US">
                <a:latin typeface="맑은 고딕" panose="020B0503020000020004" pitchFamily="50" charset="-127"/>
              </a:rPr>
              <a:pPr/>
              <a:t>3/23/2022</a:t>
            </a:fld>
            <a:endParaRPr lang="en-GB" dirty="0">
              <a:latin typeface="맑은 고딕" panose="020B0503020000020004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428736"/>
            <a:ext cx="2945911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74" tIns="31337" rIns="62674" bIns="31337" numCol="1" anchor="b" anchorCtr="0" compatLnSpc="1">
            <a:prstTxWarp prst="textNoShape">
              <a:avLst/>
            </a:prstTxWarp>
          </a:bodyPr>
          <a:lstStyle>
            <a:lvl1pPr defTabSz="627317">
              <a:defRPr sz="800"/>
            </a:lvl1pPr>
          </a:lstStyle>
          <a:p>
            <a:endParaRPr lang="en-GB" dirty="0">
              <a:latin typeface="맑은 고딕" panose="020B0503020000020004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50180" y="9428736"/>
            <a:ext cx="294434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74" tIns="31337" rIns="62674" bIns="31337" numCol="1" anchor="b" anchorCtr="0" compatLnSpc="1">
            <a:prstTxWarp prst="textNoShape">
              <a:avLst/>
            </a:prstTxWarp>
          </a:bodyPr>
          <a:lstStyle>
            <a:lvl1pPr algn="r" defTabSz="627317">
              <a:defRPr sz="800"/>
            </a:lvl1pPr>
          </a:lstStyle>
          <a:p>
            <a:fld id="{61B1335B-9C73-459E-8F94-9ADB241FD5FC}" type="slidenum">
              <a:rPr lang="en-GB">
                <a:latin typeface="맑은 고딕" panose="020B0503020000020004" pitchFamily="50" charset="-127"/>
              </a:rPr>
              <a:pPr/>
              <a:t>‹#›</a:t>
            </a:fld>
            <a:endParaRPr lang="en-GB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994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5911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53" tIns="47777" rIns="95553" bIns="47777" numCol="1" anchor="t" anchorCtr="0" compatLnSpc="1">
            <a:prstTxWarp prst="textNoShape">
              <a:avLst/>
            </a:prstTxWarp>
          </a:bodyPr>
          <a:lstStyle>
            <a:lvl1pPr defTabSz="627317">
              <a:defRPr sz="1200">
                <a:latin typeface="맑은 고딕" panose="020B0503020000020004" pitchFamily="50" charset="-127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50180" y="0"/>
            <a:ext cx="294434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53" tIns="47777" rIns="95553" bIns="47777" numCol="1" anchor="t" anchorCtr="0" compatLnSpc="1">
            <a:prstTxWarp prst="textNoShape">
              <a:avLst/>
            </a:prstTxWarp>
          </a:bodyPr>
          <a:lstStyle>
            <a:lvl1pPr algn="r" defTabSz="627317">
              <a:defRPr sz="1200">
                <a:latin typeface="맑은 고딕" panose="020B0503020000020004" pitchFamily="50" charset="-127"/>
              </a:defRPr>
            </a:lvl1pPr>
          </a:lstStyle>
          <a:p>
            <a:fld id="{B76C7504-6E39-4454-ABF9-7D8634367105}" type="datetimeFigureOut">
              <a:rPr lang="en-US" smtClean="0"/>
              <a:pPr/>
              <a:t>3/23/2022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7704" tIns="68853" rIns="137704" bIns="68853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8983" y="4715154"/>
            <a:ext cx="543812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53" tIns="47777" rIns="95553" bIns="47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428736"/>
            <a:ext cx="2945911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53" tIns="47777" rIns="95553" bIns="47777" numCol="1" anchor="b" anchorCtr="0" compatLnSpc="1">
            <a:prstTxWarp prst="textNoShape">
              <a:avLst/>
            </a:prstTxWarp>
          </a:bodyPr>
          <a:lstStyle>
            <a:lvl1pPr defTabSz="627317">
              <a:defRPr sz="1200">
                <a:latin typeface="맑은 고딕" panose="020B0503020000020004" pitchFamily="50" charset="-127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50180" y="9428736"/>
            <a:ext cx="2944345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53" tIns="47777" rIns="95553" bIns="47777" numCol="1" anchor="b" anchorCtr="0" compatLnSpc="1">
            <a:prstTxWarp prst="textNoShape">
              <a:avLst/>
            </a:prstTxWarp>
          </a:bodyPr>
          <a:lstStyle>
            <a:lvl1pPr algn="r" defTabSz="627317">
              <a:defRPr sz="1200">
                <a:latin typeface="맑은 고딕" panose="020B0503020000020004" pitchFamily="50" charset="-127"/>
              </a:defRPr>
            </a:lvl1pPr>
          </a:lstStyle>
          <a:p>
            <a:fld id="{DFA6DC0F-00C0-48CB-BFD3-E923E37ECD7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36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698373" indent="-26860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1074420" indent="-21488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504188" indent="-21488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933956" indent="-21488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48840" algn="l" defTabSz="8595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78608" algn="l" defTabSz="8595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08376" algn="l" defTabSz="8595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38144" algn="l" defTabSz="8595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KoPubWorldDotum_Pro Medium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DC0F-00C0-48CB-BFD3-E923E37ECD7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25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KoPubWorldDotum_Pro Medium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DC0F-00C0-48CB-BFD3-E923E37ECD7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37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KoPubWorldDotum_Pro Medium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DC0F-00C0-48CB-BFD3-E923E37ECD7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60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KoPubWorldDotum_Pro Medium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DC0F-00C0-48CB-BFD3-E923E37ECD7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81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KoPubWorldDotum_Pro Medium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DC0F-00C0-48CB-BFD3-E923E37ECD77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65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KoPubWorldDotum_Pro Medium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DC0F-00C0-48CB-BFD3-E923E37ECD7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6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KoPubWorldDotum_Pro Medium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DC0F-00C0-48CB-BFD3-E923E37ECD7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644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KoPubWorldDotum_Pro Medium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DC0F-00C0-48CB-BFD3-E923E37ECD7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02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유양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/>
          <p:nvPr userDrawn="1"/>
        </p:nvSpPr>
        <p:spPr bwMode="gray">
          <a:xfrm>
            <a:off x="4784764" y="6526136"/>
            <a:ext cx="503237" cy="2809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70494" tIns="70494" rIns="0" bIns="0"/>
          <a:lstStyle/>
          <a:p>
            <a:pPr marL="0" marR="0" lvl="0" indent="0" algn="ctr" defTabSz="946052" rtl="0" eaLnBrk="1" fontAlgn="auto" latinLnBrk="1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A71C0A-9F0F-41ED-AE97-DBF05B351E59}" type="slidenum">
              <a:rPr kumimoji="0" lang="en-GB" sz="90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46052" rtl="0" eaLnBrk="1" fontAlgn="auto" latinLnBrk="1" hangingPunct="1">
                <a:lnSpc>
                  <a:spcPct val="10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38D68-E7AD-415E-A837-F088718D7F8A}"/>
              </a:ext>
            </a:extLst>
          </p:cNvPr>
          <p:cNvSpPr txBox="1"/>
          <p:nvPr userDrawn="1"/>
        </p:nvSpPr>
        <p:spPr>
          <a:xfrm>
            <a:off x="7238479" y="65502"/>
            <a:ext cx="2031865" cy="219510"/>
          </a:xfrm>
          <a:prstGeom prst="rect">
            <a:avLst/>
          </a:prstGeom>
          <a:noFill/>
        </p:spPr>
        <p:txBody>
          <a:bodyPr wrap="none" lIns="32652" tIns="32652" rIns="32652" bIns="32652" rtlCol="0">
            <a:spAutoFit/>
          </a:bodyPr>
          <a:lstStyle/>
          <a:p>
            <a:pPr marL="0" marR="0" lvl="0" indent="0" algn="ctr" defTabSz="946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98" b="1" i="0" u="none" strike="noStrike" kern="1200" cap="none" spc="-136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스마트 전력기자재 물류관리 시스템개발</a:t>
            </a:r>
          </a:p>
        </p:txBody>
      </p:sp>
      <p:pic>
        <p:nvPicPr>
          <p:cNvPr id="8" name="Picture 4" descr="F:\Desktop\image\kep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9" y="6567444"/>
            <a:ext cx="1783816" cy="2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10">
            <a:extLst>
              <a:ext uri="{FF2B5EF4-FFF2-40B4-BE49-F238E27FC236}">
                <a16:creationId xmlns:a16="http://schemas.microsoft.com/office/drawing/2014/main" id="{C88528E9-D142-4590-879E-910BA0E6389C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6938" y="729000"/>
            <a:ext cx="8992125" cy="0"/>
          </a:xfrm>
          <a:prstGeom prst="line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46052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5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tima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Straight Connector 8"/>
          <p:cNvCxnSpPr/>
          <p:nvPr userDrawn="1"/>
        </p:nvCxnSpPr>
        <p:spPr>
          <a:xfrm>
            <a:off x="408000" y="6498000"/>
            <a:ext cx="9041062" cy="0"/>
          </a:xfrm>
          <a:prstGeom prst="line">
            <a:avLst/>
          </a:prstGeom>
          <a:ln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D327887-2372-4B09-8D86-D2AF74C833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947" y="6551678"/>
            <a:ext cx="1952101" cy="24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0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hf hdr="0" ftr="0" dt="0"/>
  <p:txStyles>
    <p:titleStyle>
      <a:lvl1pPr algn="l" defTabSz="958025" rtl="0" eaLnBrk="1" fontAlgn="base" latinLnBrk="1" hangingPunct="1">
        <a:lnSpc>
          <a:spcPts val="3196"/>
        </a:lnSpc>
        <a:spcBef>
          <a:spcPct val="0"/>
        </a:spcBef>
        <a:spcAft>
          <a:spcPct val="0"/>
        </a:spcAft>
        <a:defRPr sz="2200" b="0" i="0" kern="1200" baseline="0">
          <a:solidFill>
            <a:schemeClr val="tx1"/>
          </a:solidFill>
          <a:latin typeface="Arial" pitchFamily="34" charset="0"/>
          <a:ea typeface="KoPubWorldDotum_Pro Medium" pitchFamily="2" charset="-127"/>
          <a:cs typeface="+mj-cs"/>
        </a:defRPr>
      </a:lvl1pPr>
      <a:lvl2pPr algn="l" defTabSz="958025" rtl="0" eaLnBrk="1" fontAlgn="base" latinLnBrk="1" hangingPunct="1">
        <a:lnSpc>
          <a:spcPts val="3196"/>
        </a:lnSpc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Arial" charset="0"/>
        </a:defRPr>
      </a:lvl2pPr>
      <a:lvl3pPr algn="l" defTabSz="958025" rtl="0" eaLnBrk="1" fontAlgn="base" latinLnBrk="1" hangingPunct="1">
        <a:lnSpc>
          <a:spcPts val="3196"/>
        </a:lnSpc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Arial" charset="0"/>
        </a:defRPr>
      </a:lvl3pPr>
      <a:lvl4pPr algn="l" defTabSz="958025" rtl="0" eaLnBrk="1" fontAlgn="base" latinLnBrk="1" hangingPunct="1">
        <a:lnSpc>
          <a:spcPts val="3196"/>
        </a:lnSpc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Arial" charset="0"/>
        </a:defRPr>
      </a:lvl4pPr>
      <a:lvl5pPr algn="l" defTabSz="958025" rtl="0" eaLnBrk="1" fontAlgn="base" latinLnBrk="1" hangingPunct="1">
        <a:lnSpc>
          <a:spcPts val="3196"/>
        </a:lnSpc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Arial" charset="0"/>
        </a:defRPr>
      </a:lvl5pPr>
      <a:lvl6pPr marL="429768" algn="l" rtl="0" eaLnBrk="1" fontAlgn="base" latinLnBrk="1" hangingPunct="1">
        <a:spcBef>
          <a:spcPct val="0"/>
        </a:spcBef>
        <a:spcAft>
          <a:spcPct val="0"/>
        </a:spcAft>
        <a:defRPr sz="2300" b="1">
          <a:solidFill>
            <a:schemeClr val="accent1"/>
          </a:solidFill>
          <a:latin typeface="Arial" charset="0"/>
        </a:defRPr>
      </a:lvl6pPr>
      <a:lvl7pPr marL="859536" algn="l" rtl="0" eaLnBrk="1" fontAlgn="base" latinLnBrk="1" hangingPunct="1">
        <a:spcBef>
          <a:spcPct val="0"/>
        </a:spcBef>
        <a:spcAft>
          <a:spcPct val="0"/>
        </a:spcAft>
        <a:defRPr sz="2300" b="1">
          <a:solidFill>
            <a:schemeClr val="accent1"/>
          </a:solidFill>
          <a:latin typeface="Arial" charset="0"/>
        </a:defRPr>
      </a:lvl7pPr>
      <a:lvl8pPr marL="1289304" algn="l" rtl="0" eaLnBrk="1" fontAlgn="base" latinLnBrk="1" hangingPunct="1">
        <a:spcBef>
          <a:spcPct val="0"/>
        </a:spcBef>
        <a:spcAft>
          <a:spcPct val="0"/>
        </a:spcAft>
        <a:defRPr sz="2300" b="1">
          <a:solidFill>
            <a:schemeClr val="accent1"/>
          </a:solidFill>
          <a:latin typeface="Arial" charset="0"/>
        </a:defRPr>
      </a:lvl8pPr>
      <a:lvl9pPr marL="1719072" algn="l" rtl="0" eaLnBrk="1" fontAlgn="base" latinLnBrk="1" hangingPunct="1">
        <a:spcBef>
          <a:spcPct val="0"/>
        </a:spcBef>
        <a:spcAft>
          <a:spcPct val="0"/>
        </a:spcAft>
        <a:defRPr sz="2300" b="1">
          <a:solidFill>
            <a:schemeClr val="accent1"/>
          </a:solidFill>
          <a:latin typeface="Arial" charset="0"/>
        </a:defRPr>
      </a:lvl9pPr>
    </p:titleStyle>
    <p:bodyStyle>
      <a:lvl1pPr marL="0" indent="0" algn="l" defTabSz="958025" rtl="0" eaLnBrk="1" fontAlgn="base" latinLnBrk="1" hangingPunct="1">
        <a:lnSpc>
          <a:spcPct val="120000"/>
        </a:lnSpc>
        <a:spcBef>
          <a:spcPts val="384"/>
        </a:spcBef>
        <a:spcAft>
          <a:spcPts val="0"/>
        </a:spcAft>
        <a:buFont typeface="Arial" charset="0"/>
        <a:defRPr lang="en-US" sz="1700" b="0" i="0" kern="1200" baseline="0" dirty="0">
          <a:solidFill>
            <a:schemeClr val="tx1"/>
          </a:solidFill>
          <a:latin typeface="Arial" pitchFamily="34" charset="0"/>
          <a:ea typeface="KoPubWorldDotum_Pro Medium" pitchFamily="2" charset="-127"/>
          <a:cs typeface="+mn-cs"/>
        </a:defRPr>
      </a:lvl1pPr>
      <a:lvl2pPr marL="191008" indent="-191008" algn="l" defTabSz="958025" rtl="0" eaLnBrk="1" fontAlgn="base" latinLnBrk="1" hangingPunct="1">
        <a:spcBef>
          <a:spcPct val="0"/>
        </a:spcBef>
        <a:spcAft>
          <a:spcPts val="282"/>
        </a:spcAft>
        <a:buFont typeface="Arial" charset="0"/>
        <a:buChar char="•"/>
        <a:defRPr lang="en-US" sz="1000" kern="1200" dirty="0">
          <a:solidFill>
            <a:schemeClr val="tx1"/>
          </a:solidFill>
          <a:latin typeface="+mn-lt"/>
          <a:ea typeface="+mj-ea"/>
          <a:cs typeface="+mj-cs"/>
        </a:defRPr>
      </a:lvl2pPr>
      <a:lvl3pPr marL="374555" indent="-183547" algn="l" defTabSz="958025" rtl="0" eaLnBrk="1" fontAlgn="base" latinLnBrk="1" hangingPunct="1">
        <a:spcBef>
          <a:spcPct val="0"/>
        </a:spcBef>
        <a:spcAft>
          <a:spcPts val="282"/>
        </a:spcAft>
        <a:buFont typeface="Arial" charset="0"/>
        <a:buChar char="‒"/>
        <a:defRPr lang="en-US" sz="1000" kern="1200" dirty="0">
          <a:solidFill>
            <a:schemeClr val="tx1"/>
          </a:solidFill>
          <a:latin typeface="+mn-lt"/>
          <a:ea typeface="+mj-ea"/>
          <a:cs typeface="+mj-cs"/>
        </a:defRPr>
      </a:lvl3pPr>
      <a:lvl4pPr marL="565563" indent="-191008" algn="l" defTabSz="958025" rtl="0" eaLnBrk="1" fontAlgn="base" latinLnBrk="1" hangingPunct="1">
        <a:spcBef>
          <a:spcPct val="0"/>
        </a:spcBef>
        <a:spcAft>
          <a:spcPts val="282"/>
        </a:spcAft>
        <a:buFont typeface="Arial" charset="0"/>
        <a:buChar char="•"/>
        <a:defRPr lang="en-US" sz="900" kern="1200" dirty="0">
          <a:solidFill>
            <a:schemeClr val="tx1"/>
          </a:solidFill>
          <a:latin typeface="+mn-lt"/>
          <a:ea typeface="+mj-ea"/>
          <a:cs typeface="+mj-cs"/>
        </a:defRPr>
      </a:lvl4pPr>
      <a:lvl5pPr marL="746125" indent="-180563" algn="l" defTabSz="958025" rtl="0" eaLnBrk="1" fontAlgn="base" latinLnBrk="1" hangingPunct="1">
        <a:spcBef>
          <a:spcPct val="0"/>
        </a:spcBef>
        <a:spcAft>
          <a:spcPts val="282"/>
        </a:spcAft>
        <a:buFont typeface="Arial" charset="0"/>
        <a:buChar char="‒"/>
        <a:defRPr lang="en-GB" sz="900" kern="1200" dirty="0">
          <a:solidFill>
            <a:schemeClr val="tx1"/>
          </a:solidFill>
          <a:latin typeface="+mn-lt"/>
          <a:ea typeface="+mj-ea"/>
          <a:cs typeface="+mj-cs"/>
        </a:defRPr>
      </a:lvl5pPr>
      <a:lvl6pPr marL="841629" indent="-171609" algn="l" defTabSz="859536" rtl="0" eaLnBrk="1" latinLnBrk="1" hangingPunct="1">
        <a:spcBef>
          <a:spcPts val="0"/>
        </a:spcBef>
        <a:spcAft>
          <a:spcPts val="282"/>
        </a:spcAft>
        <a:buFont typeface="Arial" pitchFamily="34" charset="0"/>
        <a:buChar char="•"/>
        <a:defRPr sz="15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1014730" indent="-173101" algn="l" defTabSz="859536" rtl="0" eaLnBrk="1" latinLnBrk="1" hangingPunct="1">
        <a:spcBef>
          <a:spcPts val="0"/>
        </a:spcBef>
        <a:spcAft>
          <a:spcPts val="282"/>
        </a:spcAft>
        <a:buFont typeface="Arial" pitchFamily="34" charset="0"/>
        <a:buChar char="‒"/>
        <a:defRPr sz="13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177386" indent="-162656" algn="l" defTabSz="859536" rtl="0" eaLnBrk="1" latinLnBrk="1" hangingPunct="1">
        <a:spcBef>
          <a:spcPts val="0"/>
        </a:spcBef>
        <a:spcAft>
          <a:spcPts val="282"/>
        </a:spcAft>
        <a:buFont typeface="Arial" pitchFamily="34" charset="0"/>
        <a:buChar char="•"/>
        <a:defRPr sz="13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348994" indent="-171609" algn="l" defTabSz="859536" rtl="0" eaLnBrk="1" latinLnBrk="1" hangingPunct="1">
        <a:spcBef>
          <a:spcPts val="0"/>
        </a:spcBef>
        <a:spcAft>
          <a:spcPts val="282"/>
        </a:spcAft>
        <a:buFont typeface="Arial" pitchFamily="34" charset="0"/>
        <a:buChar char="‒"/>
        <a:defRPr sz="13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953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9768" algn="l" defTabSz="85953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algn="l" defTabSz="85953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9304" algn="l" defTabSz="85953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9072" algn="l" defTabSz="85953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algn="l" defTabSz="85953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8608" algn="l" defTabSz="85953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376" algn="l" defTabSz="85953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38144" algn="l" defTabSz="85953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6A74C-9DC2-4BE4-899A-D896127C365B}"/>
              </a:ext>
            </a:extLst>
          </p:cNvPr>
          <p:cNvSpPr txBox="1"/>
          <p:nvPr/>
        </p:nvSpPr>
        <p:spPr>
          <a:xfrm>
            <a:off x="7833000" y="1577975"/>
            <a:ext cx="1015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Ⅰ</a:t>
            </a:r>
            <a:endParaRPr lang="ko-KR" altLang="en-US" sz="7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C9D84-03A9-49A7-994F-6CF84BD8C6F9}"/>
              </a:ext>
            </a:extLst>
          </p:cNvPr>
          <p:cNvSpPr txBox="1"/>
          <p:nvPr/>
        </p:nvSpPr>
        <p:spPr>
          <a:xfrm>
            <a:off x="1006380" y="1878058"/>
            <a:ext cx="7893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300" spc="-1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55E92"/>
                </a:solidFill>
                <a:latin typeface="+mj-ea"/>
                <a:ea typeface="+mj-ea"/>
              </a:rPr>
              <a:t>개별자재 인식</a:t>
            </a:r>
            <a:r>
              <a:rPr lang="en-US" altLang="ko-KR" sz="3300" spc="-1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55E92"/>
                </a:solidFill>
                <a:latin typeface="+mj-ea"/>
                <a:ea typeface="+mj-ea"/>
              </a:rPr>
              <a:t>Tag </a:t>
            </a:r>
            <a:r>
              <a:rPr lang="ko-KR" altLang="en-US" sz="3300" spc="-1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55E92"/>
                </a:solidFill>
                <a:latin typeface="+mj-ea"/>
                <a:ea typeface="+mj-ea"/>
              </a:rPr>
              <a:t>종류별 비교 및 활용 계획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49D6B-34C2-4F11-82C7-40B49804B19F}"/>
              </a:ext>
            </a:extLst>
          </p:cNvPr>
          <p:cNvSpPr txBox="1"/>
          <p:nvPr/>
        </p:nvSpPr>
        <p:spPr>
          <a:xfrm>
            <a:off x="4315164" y="3580780"/>
            <a:ext cx="127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55E92"/>
                </a:solidFill>
                <a:latin typeface="+mj-ea"/>
                <a:ea typeface="+mj-ea"/>
              </a:rPr>
              <a:t>2021.07</a:t>
            </a:r>
            <a:endParaRPr lang="ko-KR" altLang="en-US" sz="2800" spc="-19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55E9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063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내용 개체 틀 2"/>
          <p:cNvSpPr txBox="1">
            <a:spLocks/>
          </p:cNvSpPr>
          <p:nvPr/>
        </p:nvSpPr>
        <p:spPr>
          <a:xfrm>
            <a:off x="406667" y="819150"/>
            <a:ext cx="9046895" cy="5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5802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defRPr lang="en-US" sz="1600" b="0" i="0" kern="1200" spc="-5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191008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374555" indent="-183547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565563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746125" indent="-180563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GB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841629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30" indent="-173101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86" indent="-162656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94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최소한의 정보</a:t>
            </a:r>
            <a:r>
              <a:rPr lang="en-US" altLang="ko-KR" dirty="0"/>
              <a:t>(Key)</a:t>
            </a:r>
            <a:r>
              <a:rPr lang="ko-KR" altLang="en-US" dirty="0"/>
              <a:t>로 최대한의 </a:t>
            </a:r>
            <a:r>
              <a:rPr lang="ko-KR" altLang="en-US" dirty="0" err="1"/>
              <a:t>개별자재</a:t>
            </a:r>
            <a:r>
              <a:rPr lang="ko-KR" altLang="en-US" dirty="0"/>
              <a:t> 속성</a:t>
            </a:r>
            <a:r>
              <a:rPr lang="en-US" altLang="ko-KR" dirty="0"/>
              <a:t>(Data)</a:t>
            </a:r>
            <a:r>
              <a:rPr lang="ko-KR" altLang="en-US" dirty="0"/>
              <a:t>을 효율적으로 관리할 수 있는 </a:t>
            </a:r>
            <a:r>
              <a:rPr lang="ko-KR" altLang="en-US" dirty="0" err="1"/>
              <a:t>개별자재</a:t>
            </a:r>
            <a:r>
              <a:rPr lang="ko-KR" altLang="en-US" dirty="0"/>
              <a:t> </a:t>
            </a:r>
            <a:r>
              <a:rPr lang="ko-KR" altLang="en-US" dirty="0" err="1"/>
              <a:t>인식번호</a:t>
            </a:r>
            <a:r>
              <a:rPr lang="ko-KR" altLang="en-US" dirty="0"/>
              <a:t> 및 포장 </a:t>
            </a:r>
            <a:r>
              <a:rPr lang="ko-KR" altLang="en-US" dirty="0" err="1"/>
              <a:t>인식번호</a:t>
            </a:r>
            <a:r>
              <a:rPr lang="ko-KR" altLang="en-US" dirty="0"/>
              <a:t> 체계를 정의하여 데이터 관리 유연성 및 지속적 관리 가능성을 확보함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D14966A-8CDF-AC49-B600-0640EE645DED}"/>
              </a:ext>
            </a:extLst>
          </p:cNvPr>
          <p:cNvSpPr txBox="1">
            <a:spLocks/>
          </p:cNvSpPr>
          <p:nvPr/>
        </p:nvSpPr>
        <p:spPr>
          <a:xfrm>
            <a:off x="407985" y="273050"/>
            <a:ext cx="9045577" cy="411163"/>
          </a:xfrm>
          <a:prstGeom prst="rect">
            <a:avLst/>
          </a:prstGeom>
        </p:spPr>
        <p:txBody>
          <a:bodyPr/>
          <a:lstStyle>
            <a:lvl1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200" b="0" i="0" kern="1200" baseline="0">
                <a:solidFill>
                  <a:schemeClr val="tx1"/>
                </a:solidFill>
                <a:latin typeface="Arial" pitchFamily="34" charset="0"/>
                <a:ea typeface="KoPubWorldDotum_Pro Medium" pitchFamily="2" charset="-127"/>
                <a:cs typeface="+mj-cs"/>
              </a:defRPr>
            </a:lvl1pPr>
            <a:lvl2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2pPr>
            <a:lvl3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3pPr>
            <a:lvl4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4pPr>
            <a:lvl5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429768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6pPr>
            <a:lvl7pPr marL="859536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7pPr>
            <a:lvl8pPr marL="1289304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8pPr>
            <a:lvl9pPr marL="1719072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altLang="ko-KR" sz="2000" b="1" spc="-150" dirty="0">
                <a:latin typeface="+mn-ea"/>
                <a:ea typeface="+mn-ea"/>
                <a:cs typeface="KoPubWorldDotum_Pro" pitchFamily="2" charset="-127"/>
              </a:rPr>
              <a:t>1. </a:t>
            </a:r>
            <a:r>
              <a:rPr lang="ko-KR" altLang="en-US" sz="1800" b="1" spc="-150" dirty="0">
                <a:latin typeface="+mn-ea"/>
                <a:ea typeface="+mn-ea"/>
                <a:cs typeface="KoPubWorldDotum_Pro" pitchFamily="2" charset="-127"/>
              </a:rPr>
              <a:t>개별자재 정보 관리 범위 정의</a:t>
            </a:r>
            <a:endParaRPr lang="en-US" altLang="ko-KR" sz="1800" b="1" spc="-150" dirty="0">
              <a:latin typeface="+mn-ea"/>
              <a:ea typeface="+mn-ea"/>
              <a:cs typeface="KoPubWorldDotum_Pro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11189" y="1799759"/>
            <a:ext cx="4448724" cy="36992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72000" rIns="97969" bIns="4898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258888" lvl="1" indent="-8890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4276" y="1799759"/>
            <a:ext cx="4448724" cy="36992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72000" rIns="97969" bIns="4898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258888" lvl="1" indent="-8890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1448" y="4615425"/>
            <a:ext cx="3321552" cy="77051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vert="horz" wrap="square" lIns="72000" tIns="0" rIns="36000" bIns="4898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2019121700000001</a:t>
            </a: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  - 2019.12.17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에 </a:t>
            </a:r>
            <a:br>
              <a:rPr lang="en-US" altLang="ko-KR" sz="1100" dirty="0">
                <a:solidFill>
                  <a:prstClr val="black"/>
                </a:solidFill>
                <a:latin typeface="맑은 고딕"/>
              </a:rPr>
            </a:b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   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개별자재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인식번호로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</a:t>
            </a:r>
            <a:br>
              <a:rPr lang="en-US" altLang="ko-KR" sz="1100" dirty="0">
                <a:solidFill>
                  <a:prstClr val="black"/>
                </a:solidFill>
                <a:latin typeface="맑은 고딕"/>
              </a:rPr>
            </a:b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    1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번째 발행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02526" y="5614950"/>
            <a:ext cx="7557387" cy="783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단순한 </a:t>
            </a: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인식번호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체계 수립으로 데이터 관리의 유연성 확보</a:t>
            </a:r>
            <a:endParaRPr lang="en-US" altLang="ko-KR" sz="1200" dirty="0">
              <a:solidFill>
                <a:schemeClr val="tx1"/>
              </a:solidFill>
              <a:latin typeface="Arial" pitchFamily="34" charset="0"/>
              <a:ea typeface="맑은 고딕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인식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의 자체 보유 정보 최소화로 개인정보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·</a:t>
            </a: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민감정보의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영향 없는 </a:t>
            </a: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개별자재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속성 관리 가능성 확보</a:t>
            </a:r>
            <a:endParaRPr lang="en-US" altLang="ko-KR" sz="1200" dirty="0">
              <a:solidFill>
                <a:schemeClr val="tx1"/>
              </a:solidFill>
              <a:latin typeface="Arial" pitchFamily="34" charset="0"/>
              <a:ea typeface="맑은 고딕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인식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수록 정보 단순화로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인식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의 오손 및 훼손 저항력 제고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2501" y="5614950"/>
            <a:ext cx="1480026" cy="783492"/>
          </a:xfrm>
          <a:prstGeom prst="rect">
            <a:avLst/>
          </a:prstGeom>
          <a:solidFill>
            <a:srgbClr val="7F7F7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</a:rPr>
              <a:t>개선방향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4276" y="1449000"/>
            <a:ext cx="4448724" cy="360000"/>
          </a:xfrm>
          <a:prstGeom prst="rect">
            <a:avLst/>
          </a:prstGeom>
          <a:solidFill>
            <a:srgbClr val="00338D"/>
          </a:solidFill>
          <a:ln w="31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228"/>
              </a:spcBef>
              <a:spcAft>
                <a:spcPts val="0"/>
              </a:spcAft>
            </a:pPr>
            <a:r>
              <a:rPr kumimoji="1" lang="ko-KR" altLang="en-US" sz="1400" b="1" spc="-50" dirty="0" err="1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개별자재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 고유 </a:t>
            </a:r>
            <a:r>
              <a:rPr kumimoji="1" lang="en-US" altLang="ko-KR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Key 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체계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3712" y="4615425"/>
            <a:ext cx="981547" cy="77051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 err="1">
                <a:solidFill>
                  <a:prstClr val="black"/>
                </a:solidFill>
                <a:latin typeface="맑은 고딕"/>
                <a:ea typeface="맑은 고딕"/>
              </a:rPr>
              <a:t>인식번호</a:t>
            </a: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 및</a:t>
            </a:r>
            <a:endParaRPr lang="en-US" altLang="ko-KR" sz="11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인식</a:t>
            </a:r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/>
              </a:rPr>
              <a:t>Tag</a:t>
            </a: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1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예시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3711" y="1872030"/>
            <a:ext cx="981547" cy="11676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최소 길이 </a:t>
            </a:r>
            <a:endParaRPr lang="en-US" altLang="ko-KR" sz="11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 err="1">
                <a:solidFill>
                  <a:prstClr val="black"/>
                </a:solidFill>
                <a:latin typeface="맑은 고딕"/>
                <a:ea typeface="맑은 고딕"/>
              </a:rPr>
              <a:t>개별자재</a:t>
            </a: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1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 err="1">
                <a:solidFill>
                  <a:prstClr val="black"/>
                </a:solidFill>
                <a:latin typeface="맑은 고딕"/>
                <a:ea typeface="맑은 고딕"/>
              </a:rPr>
              <a:t>인식번호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3710" y="3265425"/>
            <a:ext cx="981547" cy="11226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 err="1">
                <a:solidFill>
                  <a:prstClr val="black"/>
                </a:solidFill>
                <a:latin typeface="맑은 고딕"/>
                <a:ea typeface="맑은 고딕"/>
              </a:rPr>
              <a:t>개별자재</a:t>
            </a:r>
            <a:endParaRPr lang="en-US" altLang="ko-KR" sz="11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 상세정보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11189" y="1449000"/>
            <a:ext cx="4448724" cy="360000"/>
          </a:xfrm>
          <a:prstGeom prst="rect">
            <a:avLst/>
          </a:prstGeom>
          <a:solidFill>
            <a:srgbClr val="00338D"/>
          </a:solidFill>
          <a:ln w="31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228"/>
              </a:spcBef>
              <a:spcAft>
                <a:spcPts val="0"/>
              </a:spcAft>
            </a:pPr>
            <a:r>
              <a:rPr kumimoji="1" lang="ko-KR" altLang="en-US" sz="1400" b="1" spc="-50" dirty="0" err="1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개별자재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 포장</a:t>
            </a:r>
            <a:r>
              <a:rPr kumimoji="1" lang="en-US" altLang="ko-KR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(Package) 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고유 </a:t>
            </a:r>
            <a:r>
              <a:rPr kumimoji="1" lang="en-US" altLang="ko-KR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Key 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체계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30625" y="4615425"/>
            <a:ext cx="981547" cy="77051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 err="1">
                <a:solidFill>
                  <a:prstClr val="black"/>
                </a:solidFill>
                <a:latin typeface="맑은 고딕"/>
                <a:ea typeface="맑은 고딕"/>
              </a:rPr>
              <a:t>인식번호</a:t>
            </a: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 및</a:t>
            </a:r>
            <a:endParaRPr lang="en-US" altLang="ko-KR" sz="11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인식</a:t>
            </a:r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/>
              </a:rPr>
              <a:t>Tag</a:t>
            </a:r>
          </a:p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 예시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130624" y="1872030"/>
            <a:ext cx="981547" cy="11676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최소 길이 </a:t>
            </a:r>
            <a:endParaRPr lang="en-US" altLang="ko-KR" sz="11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포장 </a:t>
            </a:r>
            <a:endParaRPr lang="en-US" altLang="ko-KR" sz="11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 err="1">
                <a:solidFill>
                  <a:prstClr val="black"/>
                </a:solidFill>
                <a:latin typeface="맑은 고딕"/>
                <a:ea typeface="맑은 고딕"/>
              </a:rPr>
              <a:t>인식번호</a:t>
            </a:r>
            <a:endParaRPr lang="ko-KR" altLang="en-US" sz="11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30623" y="3265425"/>
            <a:ext cx="981547" cy="11226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포장</a:t>
            </a:r>
            <a:endParaRPr lang="en-US" altLang="ko-KR" sz="11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en-US" altLang="ko-KR" sz="1100" b="1" dirty="0">
                <a:solidFill>
                  <a:prstClr val="black"/>
                </a:solidFill>
                <a:latin typeface="맑은 고딕"/>
                <a:ea typeface="맑은 고딕"/>
              </a:rPr>
              <a:t>(Package)</a:t>
            </a:r>
          </a:p>
          <a:p>
            <a:pPr algn="ctr" defTabSz="979488">
              <a:spcBef>
                <a:spcPts val="0"/>
              </a:spcBef>
              <a:spcAft>
                <a:spcPts val="300"/>
              </a:spcAft>
            </a:pP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 상세정보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41448" y="1879171"/>
            <a:ext cx="3321552" cy="12945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vert="horz" wrap="square" lIns="72000" tIns="0" rIns="36000" bIns="4898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전사 재고 보유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: 10,000,000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개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(’19.12.18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현재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)</a:t>
            </a:r>
          </a:p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전사 월간 수불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: 47,000,000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개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(’19.03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전체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)</a:t>
            </a:r>
          </a:p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현재의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재고수량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수불수량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및 확장성 고려하여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16 Byte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체계</a:t>
            </a: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ko-KR" altLang="en-US" sz="1100">
                <a:solidFill>
                  <a:prstClr val="black"/>
                </a:solidFill>
                <a:latin typeface="맑은 고딕"/>
              </a:rPr>
              <a:t>  </a:t>
            </a:r>
            <a:r>
              <a:rPr lang="en-US" altLang="ko-KR" sz="1100">
                <a:solidFill>
                  <a:prstClr val="black"/>
                </a:solidFill>
                <a:latin typeface="맑은 고딕"/>
              </a:rPr>
              <a:t>-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“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일자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(8 Byte)”+”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일련번호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(8 Byte)”</a:t>
            </a:r>
          </a:p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전사 일일 최대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1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억 개의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발급 가능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41448" y="3269932"/>
            <a:ext cx="3321552" cy="11181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vert="horz" wrap="square" lIns="72000" tIns="0" rIns="36000" bIns="4898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개별자재의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상세 정보는 </a:t>
            </a:r>
            <a:r>
              <a:rPr lang="ko-KR" altLang="en-US" sz="1100" err="1">
                <a:solidFill>
                  <a:prstClr val="black"/>
                </a:solidFill>
                <a:latin typeface="맑은 고딕"/>
              </a:rPr>
              <a:t>개별자재</a:t>
            </a:r>
            <a:r>
              <a:rPr lang="ko-KR" altLang="en-US" sz="1100">
                <a:solidFill>
                  <a:prstClr val="black"/>
                </a:solidFill>
                <a:latin typeface="맑은 고딕"/>
              </a:rPr>
              <a:t> 인식번호로  상세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(Master) DB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에서 조회</a:t>
            </a:r>
          </a:p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인식번호와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상세정보를 분리하여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개별자재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상세정보의 변경이 자유롭고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고유 정보 항목의 추가가 용이한 구조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42109" y="4622771"/>
            <a:ext cx="3284667" cy="77051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vert="horz" wrap="square" lIns="72000" tIns="0" rIns="36000" bIns="4898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20191217P0000001</a:t>
            </a: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  - 2019.12.17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에 </a:t>
            </a:r>
            <a:br>
              <a:rPr lang="en-US" altLang="ko-KR" sz="1100" dirty="0">
                <a:solidFill>
                  <a:prstClr val="black"/>
                </a:solidFill>
                <a:latin typeface="맑은 고딕"/>
              </a:rPr>
            </a:b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   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포장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(Package) </a:t>
            </a: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   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인식번호로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1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번째 발행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31791" y="1872031"/>
            <a:ext cx="3284667" cy="11676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vert="horz" wrap="square" lIns="72000" tIns="0" rIns="36000" bIns="4898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일일 최대 포장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인식번호는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개별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인식번호의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1/10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수준으로 고려하여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16 Byte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포장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체계</a:t>
            </a: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ko-KR" altLang="en-US" sz="1100">
                <a:solidFill>
                  <a:prstClr val="black"/>
                </a:solidFill>
                <a:latin typeface="맑은 고딕"/>
              </a:rPr>
              <a:t>  </a:t>
            </a:r>
            <a:r>
              <a:rPr lang="en-US" altLang="ko-KR" sz="1100">
                <a:solidFill>
                  <a:prstClr val="black"/>
                </a:solidFill>
                <a:latin typeface="맑은 고딕"/>
              </a:rPr>
              <a:t>-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“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일자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(8 Byte)”+”P”+”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일련번호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(7 Byte)”</a:t>
            </a:r>
          </a:p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전사 일일 최대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1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천만 개의 포장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발급 가능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22002" y="3266792"/>
            <a:ext cx="3284667" cy="11212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vert="horz" wrap="square" lIns="72000" tIns="0" rIns="36000" bIns="4898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개별자재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포장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(Box, Pallet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등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)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에 적재된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개별자재의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정보는 포장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인식번호로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개별자재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포장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(Package) DB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에서 조회</a:t>
            </a:r>
          </a:p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포장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인식번호와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포장에 적재된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개별자재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인식번호를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분리하여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포장에 적재한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개별자재의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정보 변경이 용이한 구조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479" y="4562655"/>
            <a:ext cx="1626347" cy="6663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000" y="4562654"/>
            <a:ext cx="1483669" cy="6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2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내용 개체 틀 2"/>
          <p:cNvSpPr txBox="1">
            <a:spLocks/>
          </p:cNvSpPr>
          <p:nvPr/>
        </p:nvSpPr>
        <p:spPr>
          <a:xfrm>
            <a:off x="406667" y="819150"/>
            <a:ext cx="9046895" cy="5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5802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defRPr lang="en-US" sz="1600" b="0" i="0" kern="1200" spc="-5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191008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374555" indent="-183547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565563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746125" indent="-180563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GB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841629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30" indent="-173101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86" indent="-162656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94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개별자재</a:t>
            </a:r>
            <a:r>
              <a:rPr lang="ko-KR" altLang="en-US" dirty="0"/>
              <a:t> 고유 정보의 인식</a:t>
            </a:r>
            <a:r>
              <a:rPr lang="en-US" altLang="ko-KR" dirty="0"/>
              <a:t>Tag </a:t>
            </a:r>
            <a:r>
              <a:rPr lang="ko-KR" altLang="en-US" dirty="0"/>
              <a:t>제작 및 부착 기준 등은 </a:t>
            </a:r>
            <a:r>
              <a:rPr lang="ko-KR" altLang="en-US" dirty="0" err="1"/>
              <a:t>경인권</a:t>
            </a:r>
            <a:r>
              <a:rPr lang="ko-KR" altLang="en-US" dirty="0"/>
              <a:t> 스마트 물류센터 구축 시 제정된 규칙을 준용하며</a:t>
            </a:r>
            <a:r>
              <a:rPr lang="en-US" altLang="ko-KR" dirty="0"/>
              <a:t>, </a:t>
            </a:r>
            <a:r>
              <a:rPr lang="ko-KR" altLang="en-US" dirty="0"/>
              <a:t>포장의 인식</a:t>
            </a:r>
            <a:r>
              <a:rPr lang="en-US" altLang="ko-KR" dirty="0"/>
              <a:t>Tag </a:t>
            </a:r>
            <a:r>
              <a:rPr lang="ko-KR" altLang="en-US" dirty="0"/>
              <a:t>부착은 별도의 </a:t>
            </a:r>
            <a:r>
              <a:rPr lang="ko-KR" altLang="en-US" dirty="0" err="1"/>
              <a:t>인식번호</a:t>
            </a:r>
            <a:r>
              <a:rPr lang="ko-KR" altLang="en-US" dirty="0"/>
              <a:t> 체계로 운영함</a:t>
            </a:r>
          </a:p>
          <a:p>
            <a:endParaRPr lang="ko-KR" altLang="en-US" dirty="0"/>
          </a:p>
        </p:txBody>
      </p:sp>
      <p:sp>
        <p:nvSpPr>
          <p:cNvPr id="158" name="제목 1">
            <a:extLst>
              <a:ext uri="{FF2B5EF4-FFF2-40B4-BE49-F238E27FC236}">
                <a16:creationId xmlns:a16="http://schemas.microsoft.com/office/drawing/2014/main" id="{DD14966A-8CDF-AC49-B600-0640EE645DED}"/>
              </a:ext>
            </a:extLst>
          </p:cNvPr>
          <p:cNvSpPr txBox="1">
            <a:spLocks/>
          </p:cNvSpPr>
          <p:nvPr/>
        </p:nvSpPr>
        <p:spPr>
          <a:xfrm>
            <a:off x="407985" y="273050"/>
            <a:ext cx="9045577" cy="411163"/>
          </a:xfrm>
          <a:prstGeom prst="rect">
            <a:avLst/>
          </a:prstGeom>
        </p:spPr>
        <p:txBody>
          <a:bodyPr/>
          <a:lstStyle>
            <a:lvl1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200" b="0" i="0" kern="1200" baseline="0">
                <a:solidFill>
                  <a:schemeClr val="tx1"/>
                </a:solidFill>
                <a:latin typeface="Arial" pitchFamily="34" charset="0"/>
                <a:ea typeface="KoPubWorldDotum_Pro Medium" pitchFamily="2" charset="-127"/>
                <a:cs typeface="+mj-cs"/>
              </a:defRPr>
            </a:lvl1pPr>
            <a:lvl2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2pPr>
            <a:lvl3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3pPr>
            <a:lvl4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4pPr>
            <a:lvl5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429768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6pPr>
            <a:lvl7pPr marL="859536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7pPr>
            <a:lvl8pPr marL="1289304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8pPr>
            <a:lvl9pPr marL="1719072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altLang="ko-KR" sz="2000" b="1" spc="-150" dirty="0">
                <a:latin typeface="+mj-ea"/>
                <a:ea typeface="+mj-ea"/>
                <a:cs typeface="KoPubWorldDotum_Pro" pitchFamily="2" charset="-127"/>
              </a:rPr>
              <a:t>2. </a:t>
            </a:r>
            <a:r>
              <a:rPr lang="ko-KR" altLang="en-US" sz="1800" b="1" spc="-150" dirty="0">
                <a:latin typeface="+mj-ea"/>
                <a:ea typeface="+mj-ea"/>
                <a:cs typeface="KoPubWorldDotum_Pro" pitchFamily="2" charset="-127"/>
              </a:rPr>
              <a:t>물리적 </a:t>
            </a:r>
            <a:r>
              <a:rPr lang="ko-KR" altLang="en-US" sz="1800" b="1" spc="-150" dirty="0" err="1">
                <a:latin typeface="+mj-ea"/>
                <a:ea typeface="+mj-ea"/>
                <a:cs typeface="KoPubWorldDotum_Pro" pitchFamily="2" charset="-127"/>
              </a:rPr>
              <a:t>개별자재</a:t>
            </a:r>
            <a:r>
              <a:rPr lang="ko-KR" altLang="en-US" sz="1800" b="1" spc="-150" dirty="0">
                <a:latin typeface="+mj-ea"/>
                <a:ea typeface="+mj-ea"/>
                <a:cs typeface="KoPubWorldDotum_Pro" pitchFamily="2" charset="-127"/>
              </a:rPr>
              <a:t> 인식</a:t>
            </a:r>
            <a:r>
              <a:rPr lang="en-US" altLang="ko-KR" sz="1800" b="1" spc="-150" dirty="0">
                <a:latin typeface="+mj-ea"/>
                <a:ea typeface="+mj-ea"/>
                <a:cs typeface="KoPubWorldDotum_Pro" pitchFamily="2" charset="-127"/>
              </a:rPr>
              <a:t>Tag </a:t>
            </a:r>
            <a:r>
              <a:rPr lang="ko-KR" altLang="en-US" sz="1800" b="1" spc="-150" dirty="0">
                <a:latin typeface="+mj-ea"/>
                <a:ea typeface="+mj-ea"/>
                <a:cs typeface="KoPubWorldDotum_Pro" pitchFamily="2" charset="-127"/>
              </a:rPr>
              <a:t>정의</a:t>
            </a:r>
            <a:r>
              <a:rPr lang="en-US" altLang="ko-KR" sz="1800" b="1" spc="-150" dirty="0">
                <a:latin typeface="+mj-ea"/>
                <a:ea typeface="+mj-ea"/>
                <a:cs typeface="KoPubWorldDotum_Pro" pitchFamily="2" charset="-127"/>
              </a:rPr>
              <a:t>(1/3)</a:t>
            </a:r>
          </a:p>
        </p:txBody>
      </p:sp>
      <p:sp>
        <p:nvSpPr>
          <p:cNvPr id="4" name="이등변 삼각형 3"/>
          <p:cNvSpPr/>
          <p:nvPr/>
        </p:nvSpPr>
        <p:spPr>
          <a:xfrm flipV="1">
            <a:off x="421896" y="4285455"/>
            <a:ext cx="9081655" cy="305573"/>
          </a:xfrm>
          <a:prstGeom prst="triangle">
            <a:avLst>
              <a:gd name="adj" fmla="val 49924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752" y="1447517"/>
            <a:ext cx="9039600" cy="360000"/>
          </a:xfrm>
          <a:prstGeom prst="rect">
            <a:avLst/>
          </a:prstGeom>
          <a:solidFill>
            <a:srgbClr val="00338D"/>
          </a:solidFill>
          <a:ln w="31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228"/>
              </a:spcBef>
              <a:spcAft>
                <a:spcPts val="0"/>
              </a:spcAft>
            </a:pPr>
            <a:r>
              <a:rPr kumimoji="1" lang="ko-KR" altLang="en-US" sz="1400" b="1" spc="-50" dirty="0" err="1">
                <a:solidFill>
                  <a:schemeClr val="bg1"/>
                </a:solidFill>
                <a:latin typeface="+mj-ea"/>
                <a:ea typeface="+mj-ea"/>
                <a:cs typeface="KoPubWorldDotum_Pro Medium" pitchFamily="2" charset="-127"/>
              </a:rPr>
              <a:t>개별자재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j-ea"/>
                <a:ea typeface="+mj-ea"/>
                <a:cs typeface="KoPubWorldDotum_Pro Medium" pitchFamily="2" charset="-127"/>
              </a:rPr>
              <a:t> 물리적</a:t>
            </a:r>
            <a:r>
              <a:rPr kumimoji="1" lang="en-US" altLang="ko-KR" sz="1400" b="1" spc="-50" dirty="0">
                <a:solidFill>
                  <a:schemeClr val="bg1"/>
                </a:solidFill>
                <a:latin typeface="+mj-ea"/>
                <a:ea typeface="+mj-ea"/>
                <a:cs typeface="KoPubWorldDotum_Pro Medium" pitchFamily="2" charset="-127"/>
              </a:rPr>
              <a:t>(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j-ea"/>
                <a:ea typeface="+mj-ea"/>
                <a:cs typeface="KoPubWorldDotum_Pro Medium" pitchFamily="2" charset="-127"/>
              </a:rPr>
              <a:t>인식</a:t>
            </a:r>
            <a:r>
              <a:rPr kumimoji="1" lang="en-US" altLang="ko-KR" sz="1400" b="1" spc="-50" dirty="0">
                <a:solidFill>
                  <a:schemeClr val="bg1"/>
                </a:solidFill>
                <a:latin typeface="+mj-ea"/>
                <a:ea typeface="+mj-ea"/>
                <a:cs typeface="KoPubWorldDotum_Pro Medium" pitchFamily="2" charset="-127"/>
              </a:rPr>
              <a:t>Tag)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j-ea"/>
                <a:ea typeface="+mj-ea"/>
                <a:cs typeface="KoPubWorldDotum_Pro Medium" pitchFamily="2" charset="-127"/>
              </a:rPr>
              <a:t> 관리 주요 고려사항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5621" y="1807517"/>
            <a:ext cx="9036732" cy="246665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36000" tIns="48984" rIns="3600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88900" indent="-88900" latinLnBrk="0">
              <a:buFont typeface="Arial" panose="020B0604020202020204" pitchFamily="34" charset="0"/>
              <a:buChar char="•"/>
            </a:pPr>
            <a:endParaRPr lang="en-US" altLang="ko-KR" sz="10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3930" y="1948468"/>
            <a:ext cx="8720114" cy="2231711"/>
            <a:chOff x="616117" y="1948468"/>
            <a:chExt cx="8720114" cy="2231711"/>
          </a:xfrm>
        </p:grpSpPr>
        <p:sp>
          <p:nvSpPr>
            <p:cNvPr id="6" name="직사각형 5"/>
            <p:cNvSpPr/>
            <p:nvPr/>
          </p:nvSpPr>
          <p:spPr>
            <a:xfrm>
              <a:off x="2710620" y="1948468"/>
              <a:ext cx="6621711" cy="5707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7969" tIns="48984" rIns="97969" bIns="4898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85725" lvl="1" indent="-85725"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tabLst>
                  <a:tab pos="85725" algn="l"/>
                </a:tabLst>
                <a:defRPr/>
              </a:pPr>
              <a:r>
                <a:rPr lang="ko-KR" altLang="en-US" sz="1100" kern="0" dirty="0" err="1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개별자재와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 포장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(</a:t>
              </a:r>
              <a:r>
                <a:rPr lang="en-US" altLang="ko-KR" sz="1100" kern="0" dirty="0" err="1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Pakage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)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의 </a:t>
              </a:r>
              <a:r>
                <a:rPr lang="ko-KR" altLang="en-US" sz="1100" kern="0" dirty="0" err="1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인식번호를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 분리하여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, 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포장의 </a:t>
              </a:r>
              <a:r>
                <a:rPr lang="ko-KR" altLang="en-US" sz="1100" kern="0" dirty="0" err="1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개별자재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 정보 변경이 용이한 확장성</a:t>
              </a:r>
              <a:endParaRPr lang="en-US" altLang="ko-KR" sz="1100" kern="0" dirty="0">
                <a:solidFill>
                  <a:prstClr val="black"/>
                </a:solidFill>
                <a:latin typeface="+mj-ea"/>
                <a:ea typeface="+mj-ea"/>
                <a:cs typeface="Arial" pitchFamily="34" charset="0"/>
              </a:endParaRPr>
            </a:p>
            <a:p>
              <a:pPr marL="0" lvl="1"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tabLst>
                  <a:tab pos="85725" algn="l"/>
                </a:tabLst>
                <a:defRPr/>
              </a:pP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 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(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포장 내의 </a:t>
              </a:r>
              <a:r>
                <a:rPr lang="ko-KR" altLang="en-US" sz="1100" kern="0" dirty="0" err="1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개별자재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 각각 인식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Tag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 부착과 포장 외부에 별도의 인식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Tag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 부착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)</a:t>
              </a:r>
              <a:endParaRPr lang="en-US" altLang="ko-KR" sz="110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6117" y="1948468"/>
              <a:ext cx="2004503" cy="570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7969" tIns="48984" rIns="97969" bIns="4898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79488">
                <a:spcBef>
                  <a:spcPct val="50000"/>
                </a:spcBef>
              </a:pPr>
              <a:r>
                <a:rPr lang="ko-KR" altLang="en-US" sz="1200" b="1" dirty="0">
                  <a:solidFill>
                    <a:prstClr val="black"/>
                  </a:solidFill>
                  <a:latin typeface="+mj-ea"/>
                  <a:ea typeface="+mj-ea"/>
                </a:rPr>
                <a:t>인식</a:t>
              </a:r>
              <a:r>
                <a:rPr lang="en-US" altLang="ko-KR" sz="1200" b="1" dirty="0">
                  <a:solidFill>
                    <a:prstClr val="black"/>
                  </a:solidFill>
                  <a:latin typeface="+mj-ea"/>
                  <a:ea typeface="+mj-ea"/>
                </a:rPr>
                <a:t>Tag</a:t>
              </a:r>
              <a:r>
                <a:rPr lang="ko-KR" altLang="en-US" sz="1200" b="1" dirty="0">
                  <a:solidFill>
                    <a:prstClr val="black"/>
                  </a:solidFill>
                  <a:latin typeface="+mj-ea"/>
                  <a:ea typeface="+mj-ea"/>
                </a:rPr>
                <a:t> 확장성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10620" y="2609176"/>
              <a:ext cx="6621711" cy="5707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7969" tIns="48984" rIns="97969" bIns="4898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85725" lvl="1" indent="-85725"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tabLst>
                  <a:tab pos="85725" algn="l"/>
                </a:tabLst>
                <a:defRPr/>
              </a:pP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전용 장비가 없어도 범용 도구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(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스마트 폰 등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)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로 손쉽게 </a:t>
              </a:r>
              <a:r>
                <a:rPr lang="ko-KR" altLang="en-US" sz="1100" kern="0" dirty="0" err="1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개별자재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 속성 정보의 관리가 가능한 용이성</a:t>
              </a:r>
              <a:endParaRPr lang="en-US" altLang="ko-KR" sz="1100" kern="0" dirty="0">
                <a:solidFill>
                  <a:prstClr val="black"/>
                </a:solidFill>
                <a:latin typeface="+mj-ea"/>
                <a:ea typeface="+mj-ea"/>
                <a:cs typeface="Arial" pitchFamily="34" charset="0"/>
              </a:endParaRPr>
            </a:p>
            <a:p>
              <a:pPr marL="0" lvl="1"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tabLst>
                  <a:tab pos="85725" algn="l"/>
                </a:tabLs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 (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인식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Tag 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수록 정보 최소화 및 인식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Tag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의 대형화로 근접하지 않아도 인식 가능한 취급 용이성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)</a:t>
              </a:r>
              <a:endParaRPr lang="en-US" altLang="ko-KR" sz="110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6117" y="2609176"/>
              <a:ext cx="2004503" cy="570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7969" tIns="48984" rIns="97969" bIns="4898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79488">
                <a:spcBef>
                  <a:spcPct val="50000"/>
                </a:spcBef>
              </a:pPr>
              <a:r>
                <a:rPr lang="ko-KR" altLang="en-US" sz="1200" b="1" dirty="0">
                  <a:solidFill>
                    <a:prstClr val="black"/>
                  </a:solidFill>
                  <a:latin typeface="+mj-ea"/>
                  <a:ea typeface="+mj-ea"/>
                </a:rPr>
                <a:t>인식</a:t>
              </a:r>
              <a:r>
                <a:rPr lang="en-US" altLang="ko-KR" sz="1200" b="1" dirty="0">
                  <a:solidFill>
                    <a:prstClr val="black"/>
                  </a:solidFill>
                  <a:latin typeface="+mj-ea"/>
                  <a:ea typeface="+mj-ea"/>
                </a:rPr>
                <a:t>Tag</a:t>
              </a:r>
              <a:r>
                <a:rPr lang="ko-KR" altLang="en-US" sz="1200" b="1" dirty="0">
                  <a:solidFill>
                    <a:prstClr val="black"/>
                  </a:solidFill>
                  <a:latin typeface="+mj-ea"/>
                  <a:ea typeface="+mj-ea"/>
                </a:rPr>
                <a:t> 사용</a:t>
              </a:r>
              <a:r>
                <a:rPr lang="en-US" altLang="ko-KR" sz="1200" b="1" dirty="0">
                  <a:solidFill>
                    <a:prstClr val="black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200" b="1" dirty="0">
                  <a:solidFill>
                    <a:prstClr val="black"/>
                  </a:solidFill>
                  <a:latin typeface="+mj-ea"/>
                  <a:ea typeface="+mj-ea"/>
                </a:rPr>
                <a:t>용이성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14520" y="3274651"/>
              <a:ext cx="6621711" cy="9055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7969" tIns="48984" rIns="97969" bIns="4898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85725" lvl="1" indent="-85725"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tabLst>
                  <a:tab pos="85725" algn="l"/>
                </a:tabLst>
                <a:defRPr/>
              </a:pP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오염이나 훼손에 충분한 저항성을 갖도록 정보의 최소화</a:t>
              </a:r>
              <a:endParaRPr lang="en-US" altLang="ko-KR" sz="1100" kern="0" dirty="0">
                <a:solidFill>
                  <a:prstClr val="black"/>
                </a:solidFill>
                <a:latin typeface="+mj-ea"/>
                <a:ea typeface="+mj-ea"/>
                <a:cs typeface="Arial" pitchFamily="34" charset="0"/>
              </a:endParaRPr>
            </a:p>
            <a:p>
              <a:pPr marL="85725" lvl="1" indent="-85725"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tabLst>
                  <a:tab pos="85725" algn="l"/>
                </a:tabLst>
                <a:defRPr/>
              </a:pP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옥외 보관 및 설치 시 자연 훼손되지 않는 내구성</a:t>
              </a:r>
              <a:endParaRPr lang="en-US" altLang="ko-KR" sz="1100" kern="0" dirty="0">
                <a:solidFill>
                  <a:prstClr val="black"/>
                </a:solidFill>
                <a:latin typeface="+mj-ea"/>
                <a:ea typeface="+mj-ea"/>
                <a:cs typeface="Arial" pitchFamily="34" charset="0"/>
              </a:endParaRPr>
            </a:p>
            <a:p>
              <a:pPr marL="85725" lvl="1" indent="-85725"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tabLst>
                  <a:tab pos="85725" algn="l"/>
                </a:tabLst>
                <a:defRPr/>
              </a:pP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인식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Tag(QR 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또는 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Bar Code)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의 </a:t>
              </a:r>
              <a:r>
                <a:rPr lang="ko-KR" altLang="en-US" sz="1100" kern="0" dirty="0" err="1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오훼손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 대응 보조 수단으로 </a:t>
              </a:r>
              <a:r>
                <a:rPr lang="ko-KR" altLang="en-US" sz="1100" kern="0" dirty="0" err="1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인식번호를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 기자재 </a:t>
              </a:r>
              <a:r>
                <a:rPr lang="ko-KR" altLang="en-US" sz="1100" kern="0" dirty="0" err="1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제작번호로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 기재</a:t>
              </a:r>
              <a:endParaRPr lang="en-US" altLang="ko-KR" sz="1100" kern="0" dirty="0">
                <a:solidFill>
                  <a:prstClr val="black"/>
                </a:solidFill>
                <a:latin typeface="+mj-ea"/>
                <a:ea typeface="+mj-ea"/>
                <a:cs typeface="Arial" pitchFamily="34" charset="0"/>
              </a:endParaRPr>
            </a:p>
            <a:p>
              <a:pPr marL="0" lvl="1"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tabLst>
                  <a:tab pos="85725" algn="l"/>
                </a:tabLs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 (</a:t>
              </a:r>
              <a:r>
                <a:rPr lang="ko-KR" altLang="en-US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납품업체와 협의 및 계약 조건으로 명기 필요</a:t>
              </a:r>
              <a:r>
                <a:rPr lang="en-US" altLang="ko-KR" sz="1100" kern="0" dirty="0">
                  <a:solidFill>
                    <a:prstClr val="black"/>
                  </a:solidFill>
                  <a:latin typeface="+mj-ea"/>
                  <a:ea typeface="+mj-ea"/>
                  <a:cs typeface="Arial" pitchFamily="34" charset="0"/>
                </a:rPr>
                <a:t>)</a:t>
              </a:r>
              <a:endParaRPr lang="en-US" altLang="ko-KR" sz="110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017" y="3274651"/>
              <a:ext cx="2004503" cy="9055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7969" tIns="48984" rIns="97969" bIns="4898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79488">
                <a:spcBef>
                  <a:spcPct val="50000"/>
                </a:spcBef>
              </a:pPr>
              <a:r>
                <a:rPr lang="ko-KR" altLang="en-US" sz="1200" b="1" dirty="0">
                  <a:solidFill>
                    <a:prstClr val="black"/>
                  </a:solidFill>
                  <a:latin typeface="+mj-ea"/>
                  <a:ea typeface="+mj-ea"/>
                </a:rPr>
                <a:t>인식</a:t>
              </a:r>
              <a:r>
                <a:rPr lang="en-US" altLang="ko-KR" sz="1200" b="1" dirty="0">
                  <a:solidFill>
                    <a:prstClr val="black"/>
                  </a:solidFill>
                  <a:latin typeface="+mj-ea"/>
                  <a:ea typeface="+mj-ea"/>
                </a:rPr>
                <a:t>Tag</a:t>
              </a:r>
              <a:r>
                <a:rPr lang="ko-KR" altLang="en-US" sz="1200" b="1" dirty="0">
                  <a:solidFill>
                    <a:prstClr val="black"/>
                  </a:solidFill>
                  <a:latin typeface="+mj-ea"/>
                  <a:ea typeface="+mj-ea"/>
                </a:rPr>
                <a:t> 내구성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900622" y="5029651"/>
            <a:ext cx="7554976" cy="13669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개별자재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고유 정보의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인식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Tag(QR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또는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Bar Code)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제작 및 부착 기준 등은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경인권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스마트 물류센터 구축 시 제정된 규칙 준용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인식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규격으로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정보무늬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(QR)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또는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Bar Code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등 스마트 물류센터가 선정한 규격을 모두 수용 가능한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개별자재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정보 관리 체계 정의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포장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(Package)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의 인식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부착은 적재된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개별자재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인식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와 별개로 별도의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인식번호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체계로 운영하여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포장의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재활용성과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운용 편의성을 향상하는 체계로 정의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0596" y="5029651"/>
            <a:ext cx="1480026" cy="1366974"/>
          </a:xfrm>
          <a:prstGeom prst="rect">
            <a:avLst/>
          </a:prstGeom>
          <a:solidFill>
            <a:srgbClr val="7F7F7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개선방향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6117" y="4636030"/>
            <a:ext cx="8720114" cy="351958"/>
          </a:xfrm>
          <a:prstGeom prst="rect">
            <a:avLst/>
          </a:prstGeom>
          <a:solidFill>
            <a:srgbClr val="335FA8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r>
              <a:rPr lang="ko-KR" altLang="en-US" sz="1400" b="1" dirty="0" err="1">
                <a:solidFill>
                  <a:prstClr val="white"/>
                </a:solidFill>
                <a:latin typeface="+mj-ea"/>
                <a:ea typeface="+mj-ea"/>
                <a:cs typeface="Arial" charset="0"/>
              </a:rPr>
              <a:t>경인권</a:t>
            </a:r>
            <a:r>
              <a:rPr lang="ko-KR" altLang="en-US" sz="1400" b="1" dirty="0">
                <a:solidFill>
                  <a:prstClr val="white"/>
                </a:solidFill>
                <a:latin typeface="+mj-ea"/>
                <a:ea typeface="+mj-ea"/>
                <a:cs typeface="Arial" charset="0"/>
              </a:rPr>
              <a:t> 스마트 물류센터 구축 중 정의된 포장 규격 및 인식</a:t>
            </a:r>
            <a:r>
              <a:rPr lang="en-US" altLang="ko-KR" sz="1400" b="1" dirty="0">
                <a:solidFill>
                  <a:prstClr val="white"/>
                </a:solidFill>
                <a:latin typeface="+mj-ea"/>
                <a:ea typeface="+mj-ea"/>
                <a:cs typeface="Arial" charset="0"/>
              </a:rPr>
              <a:t>Tag </a:t>
            </a:r>
            <a:r>
              <a:rPr lang="ko-KR" altLang="en-US" sz="1400" b="1" dirty="0">
                <a:solidFill>
                  <a:prstClr val="white"/>
                </a:solidFill>
                <a:latin typeface="+mj-ea"/>
                <a:ea typeface="+mj-ea"/>
                <a:cs typeface="Arial" charset="0"/>
              </a:rPr>
              <a:t>부착 등 물리적 관리 기준 준용</a:t>
            </a:r>
          </a:p>
        </p:txBody>
      </p:sp>
    </p:spTree>
    <p:extLst>
      <p:ext uri="{BB962C8B-B14F-4D97-AF65-F5344CB8AC3E}">
        <p14:creationId xmlns:p14="http://schemas.microsoft.com/office/powerpoint/2010/main" val="172154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내용 개체 틀 2"/>
          <p:cNvSpPr txBox="1">
            <a:spLocks/>
          </p:cNvSpPr>
          <p:nvPr/>
        </p:nvSpPr>
        <p:spPr>
          <a:xfrm>
            <a:off x="406667" y="819150"/>
            <a:ext cx="9046895" cy="5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5802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defRPr lang="en-US" sz="1600" b="0" i="0" kern="1200" spc="-5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191008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374555" indent="-183547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565563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746125" indent="-180563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GB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841629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30" indent="-173101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86" indent="-162656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94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차원 바코드 방식은 경제성</a:t>
            </a:r>
            <a:r>
              <a:rPr lang="en-US" altLang="ko-KR" dirty="0"/>
              <a:t>, </a:t>
            </a:r>
            <a:r>
              <a:rPr lang="ko-KR" altLang="en-US" dirty="0"/>
              <a:t>취급의 용이성</a:t>
            </a:r>
            <a:r>
              <a:rPr lang="en-US" altLang="ko-KR" dirty="0"/>
              <a:t>, </a:t>
            </a:r>
            <a:r>
              <a:rPr lang="ko-KR" altLang="en-US" dirty="0" err="1"/>
              <a:t>오훼손</a:t>
            </a:r>
            <a:r>
              <a:rPr lang="ko-KR" altLang="en-US" dirty="0"/>
              <a:t> 저항성</a:t>
            </a:r>
            <a:r>
              <a:rPr lang="en-US" altLang="ko-KR" dirty="0"/>
              <a:t>, </a:t>
            </a:r>
            <a:r>
              <a:rPr lang="ko-KR" altLang="en-US" dirty="0"/>
              <a:t>야외의 자외선 내구성이 우수하여 대부분의 물류센터 및 산업용으로 채택되어 사용됨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2526" y="5780610"/>
            <a:ext cx="7551037" cy="6217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개별자재 인식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는 자재의 고유 일련번호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인식번호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만 수록하므로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용량은 고려 불필요</a:t>
            </a:r>
            <a:endParaRPr lang="en-US" altLang="ko-KR" sz="1200" dirty="0">
              <a:solidFill>
                <a:schemeClr val="tx1"/>
              </a:solidFill>
              <a:latin typeface="Arial" pitchFamily="34" charset="0"/>
              <a:ea typeface="맑은 고딕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스캔한 인식번호로 개별자재 고유속성 및 사용 이력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재고 등은 시스템의 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DB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를 조회하여 제공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2501" y="5780610"/>
            <a:ext cx="1480026" cy="621777"/>
          </a:xfrm>
          <a:prstGeom prst="rect">
            <a:avLst/>
          </a:prstGeom>
          <a:solidFill>
            <a:srgbClr val="7F7F7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</a:rPr>
              <a:t>개선방향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005" y="1449000"/>
            <a:ext cx="9039600" cy="360000"/>
          </a:xfrm>
          <a:prstGeom prst="rect">
            <a:avLst/>
          </a:prstGeom>
          <a:solidFill>
            <a:srgbClr val="00338D"/>
          </a:solidFill>
          <a:ln w="31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228"/>
              </a:spcBef>
              <a:spcAft>
                <a:spcPts val="0"/>
              </a:spcAft>
            </a:pP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인식</a:t>
            </a:r>
            <a:r>
              <a:rPr kumimoji="1" lang="en-US" altLang="ko-KR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Tag 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종류별 장단점 비교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3006" y="1808998"/>
            <a:ext cx="9037382" cy="392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물리적 인식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Tag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장단점 비교</a:t>
            </a:r>
            <a:endParaRPr lang="en-US" altLang="ko-KR" sz="1100" b="1" dirty="0">
              <a:solidFill>
                <a:prstClr val="black"/>
              </a:solidFill>
              <a:latin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34960"/>
              </p:ext>
            </p:extLst>
          </p:nvPr>
        </p:nvGraphicFramePr>
        <p:xfrm>
          <a:off x="698902" y="2154169"/>
          <a:ext cx="8568000" cy="350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97363570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657831930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2985628127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2044082943"/>
                    </a:ext>
                  </a:extLst>
                </a:gridCol>
              </a:tblGrid>
              <a:tr h="22262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차원 바코드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차원 바코드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(QR)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RFID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59969"/>
                  </a:ext>
                </a:extLst>
              </a:tr>
              <a:tr h="3015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장점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납품 시 인식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Tag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개당 단가 가장 저렴</a:t>
                      </a:r>
                      <a:br>
                        <a:rPr lang="en-US" altLang="ko-KR" sz="10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항자외선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 용지 기준 개당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원 수준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인식 속도 고속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굴곡된 표면 부착에도 원활한 인식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원거리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(10M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인식 가능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오손 및 훼손에 강함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자재센터 보유 바코드 스캐너 활용 가능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87313" algn="l" defTabSz="85953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납품 시 인식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Tag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개당 단가 가장 저렴</a:t>
                      </a:r>
                      <a:br>
                        <a:rPr lang="en-US" altLang="ko-KR" sz="10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항자외선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 용지 기준 개당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원 수준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대량 정보 수록 가능 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영문 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4000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자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)</a:t>
                      </a: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스캔을 위한 스캐너 방향 조준 불필요</a:t>
                      </a:r>
                      <a:b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</a:b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상하좌우 방향과 관계없이 인식 가능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)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전파에 의한 광역 스캔 가능</a:t>
                      </a:r>
                      <a:endParaRPr lang="en-US" altLang="ko-KR" sz="1000" b="1" dirty="0">
                        <a:solidFill>
                          <a:prstClr val="black"/>
                        </a:solidFill>
                        <a:latin typeface="맑은 고딕"/>
                        <a:ea typeface="+mn-ea"/>
                      </a:endParaRP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대량 일괄 스캔 가능</a:t>
                      </a:r>
                      <a:b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</a:b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동시 인식 최대 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150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개 가능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)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790829"/>
                  </a:ext>
                </a:extLst>
              </a:tr>
              <a:tr h="374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대량 스캔 시 불편</a:t>
                      </a:r>
                      <a:endParaRPr lang="en-US" altLang="ko-KR" sz="1000" b="1" dirty="0">
                        <a:solidFill>
                          <a:prstClr val="black"/>
                        </a:solidFill>
                        <a:latin typeface="맑은 고딕"/>
                        <a:ea typeface="+mn-ea"/>
                      </a:endParaRP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수록 가능한 데이터 제한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영문 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128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자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)</a:t>
                      </a: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바코드 방향에 맞춘 스캐너 조준 필요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광학식 판독에 따른 인식 속도 저속</a:t>
                      </a:r>
                      <a:endParaRPr lang="en-US" altLang="ko-KR" sz="1000" b="1" dirty="0">
                        <a:solidFill>
                          <a:prstClr val="black"/>
                        </a:solidFill>
                        <a:latin typeface="맑은 고딕"/>
                        <a:ea typeface="+mn-ea"/>
                      </a:endParaRPr>
                    </a:p>
                    <a:p>
                      <a:pPr marL="108000" marR="0" lvl="0" indent="-87313" algn="l" defTabSz="859536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굴곡된 표면 부착 시 인식 장애</a:t>
                      </a:r>
                      <a:endParaRPr lang="en-US" altLang="ko-KR" sz="1000" b="1" dirty="0">
                        <a:solidFill>
                          <a:prstClr val="black"/>
                        </a:solidFill>
                        <a:latin typeface="맑은 고딕"/>
                        <a:ea typeface="+mn-ea"/>
                      </a:endParaRP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원거리 스캔 곤란 </a:t>
                      </a:r>
                      <a:br>
                        <a:rPr lang="en-US" altLang="ko-KR" sz="10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정사각형의 구조상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차원 바코드 대비</a:t>
                      </a:r>
                      <a:br>
                        <a:rPr lang="en-US" altLang="ko-KR" sz="10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출력물의 크기를 키우는데 한계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오손 및 훼손 취약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자재센터 보유 바코드 스캐너 활용 불가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특정 인식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Tag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만 지정해서 스캔하기 곤란</a:t>
                      </a:r>
                      <a:b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</a:b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전파 방식으로 특정한 자재만 지정하여</a:t>
                      </a:r>
                      <a:b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</a:b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인식하는 것 어려움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)</a:t>
                      </a: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인식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Tag 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납품단가 고가 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개당 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200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원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수준</a:t>
                      </a:r>
                      <a:r>
                        <a:rPr lang="en-US" altLang="ko-KR" sz="1000" b="1" dirty="0">
                          <a:solidFill>
                            <a:prstClr val="black"/>
                          </a:solidFill>
                          <a:latin typeface="맑은 고딕"/>
                          <a:ea typeface="+mn-ea"/>
                        </a:rPr>
                        <a:t>)</a:t>
                      </a:r>
                    </a:p>
                    <a:p>
                      <a:pPr marL="108000" indent="-87313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자재센터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RFID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스캔 장비 설치 필요</a:t>
                      </a:r>
                      <a:br>
                        <a:rPr lang="en-US" altLang="ko-KR" sz="10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개별자재 취급 </a:t>
                      </a: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도크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개소 전체 설치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1859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EE483D5C-FDC1-4E59-9A9F-9EC18E0C5D83}"/>
              </a:ext>
            </a:extLst>
          </p:cNvPr>
          <p:cNvSpPr txBox="1">
            <a:spLocks/>
          </p:cNvSpPr>
          <p:nvPr/>
        </p:nvSpPr>
        <p:spPr>
          <a:xfrm>
            <a:off x="407985" y="273050"/>
            <a:ext cx="9045577" cy="411163"/>
          </a:xfrm>
          <a:prstGeom prst="rect">
            <a:avLst/>
          </a:prstGeom>
        </p:spPr>
        <p:txBody>
          <a:bodyPr/>
          <a:lstStyle>
            <a:lvl1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200" b="0" i="0" kern="1200" baseline="0">
                <a:solidFill>
                  <a:schemeClr val="tx1"/>
                </a:solidFill>
                <a:latin typeface="Arial" pitchFamily="34" charset="0"/>
                <a:ea typeface="KoPubWorldDotum_Pro Medium" pitchFamily="2" charset="-127"/>
                <a:cs typeface="+mj-cs"/>
              </a:defRPr>
            </a:lvl1pPr>
            <a:lvl2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2pPr>
            <a:lvl3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3pPr>
            <a:lvl4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4pPr>
            <a:lvl5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429768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6pPr>
            <a:lvl7pPr marL="859536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7pPr>
            <a:lvl8pPr marL="1289304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8pPr>
            <a:lvl9pPr marL="1719072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altLang="ko-KR" sz="2000" b="1" spc="-150" dirty="0">
                <a:latin typeface="+mj-ea"/>
                <a:ea typeface="+mj-ea"/>
                <a:cs typeface="KoPubWorldDotum_Pro" pitchFamily="2" charset="-127"/>
              </a:rPr>
              <a:t>2. </a:t>
            </a:r>
            <a:r>
              <a:rPr lang="ko-KR" altLang="en-US" sz="1800" b="1" spc="-150" dirty="0">
                <a:latin typeface="+mj-ea"/>
                <a:ea typeface="+mj-ea"/>
                <a:cs typeface="KoPubWorldDotum_Pro" pitchFamily="2" charset="-127"/>
              </a:rPr>
              <a:t>물리적 </a:t>
            </a:r>
            <a:r>
              <a:rPr lang="ko-KR" altLang="en-US" sz="1800" b="1" spc="-150" dirty="0" err="1">
                <a:latin typeface="+mj-ea"/>
                <a:ea typeface="+mj-ea"/>
                <a:cs typeface="KoPubWorldDotum_Pro" pitchFamily="2" charset="-127"/>
              </a:rPr>
              <a:t>개별자재</a:t>
            </a:r>
            <a:r>
              <a:rPr lang="ko-KR" altLang="en-US" sz="1800" b="1" spc="-150" dirty="0">
                <a:latin typeface="+mj-ea"/>
                <a:ea typeface="+mj-ea"/>
                <a:cs typeface="KoPubWorldDotum_Pro" pitchFamily="2" charset="-127"/>
              </a:rPr>
              <a:t> 인식</a:t>
            </a:r>
            <a:r>
              <a:rPr lang="en-US" altLang="ko-KR" sz="1800" b="1" spc="-150" dirty="0">
                <a:latin typeface="+mj-ea"/>
                <a:ea typeface="+mj-ea"/>
                <a:cs typeface="KoPubWorldDotum_Pro" pitchFamily="2" charset="-127"/>
              </a:rPr>
              <a:t>Tag </a:t>
            </a:r>
            <a:r>
              <a:rPr lang="ko-KR" altLang="en-US" sz="1800" b="1" spc="-150" dirty="0">
                <a:latin typeface="+mj-ea"/>
                <a:ea typeface="+mj-ea"/>
                <a:cs typeface="KoPubWorldDotum_Pro" pitchFamily="2" charset="-127"/>
              </a:rPr>
              <a:t>정의</a:t>
            </a:r>
            <a:r>
              <a:rPr lang="en-US" altLang="ko-KR" sz="1800" b="1" spc="-150" dirty="0">
                <a:latin typeface="+mj-ea"/>
                <a:ea typeface="+mj-ea"/>
                <a:cs typeface="KoPubWorldDotum_Pro" pitchFamily="2" charset="-127"/>
              </a:rPr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1296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내용 개체 틀 2"/>
          <p:cNvSpPr txBox="1">
            <a:spLocks/>
          </p:cNvSpPr>
          <p:nvPr/>
        </p:nvSpPr>
        <p:spPr>
          <a:xfrm>
            <a:off x="406667" y="819150"/>
            <a:ext cx="9046895" cy="5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5802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defRPr lang="en-US" sz="1600" b="0" i="0" kern="1200" spc="-5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191008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374555" indent="-183547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565563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746125" indent="-180563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GB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841629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30" indent="-173101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86" indent="-162656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94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정보무늬</a:t>
            </a:r>
            <a:r>
              <a:rPr lang="en-US" altLang="ko-KR" dirty="0"/>
              <a:t>(QR) </a:t>
            </a:r>
            <a:r>
              <a:rPr lang="ko-KR" altLang="en-US" dirty="0"/>
              <a:t>내 전체 데이터 수록 방식에 비해 </a:t>
            </a:r>
            <a:r>
              <a:rPr lang="ko-KR" altLang="en-US" dirty="0" err="1"/>
              <a:t>개별자재</a:t>
            </a:r>
            <a:r>
              <a:rPr lang="ko-KR" altLang="en-US" dirty="0"/>
              <a:t> 속성 정보와 이력 정보 분리한 데이터 관리를 수행할 경우 저장공간 </a:t>
            </a:r>
            <a:r>
              <a:rPr lang="en-US" altLang="ko-KR" dirty="0"/>
              <a:t>60% </a:t>
            </a:r>
            <a:r>
              <a:rPr lang="ko-KR" altLang="en-US" dirty="0"/>
              <a:t>절감과 데이터 축소에 따른 실시간 업무처리가 가능함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2526" y="5906624"/>
            <a:ext cx="7551037" cy="4957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개별자재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데이터 관리 효율 극대화 및 실시간 업무 처리를 위한 데이터 관리 </a:t>
            </a: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방식별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저장공간 산출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2501" y="5906624"/>
            <a:ext cx="1480026" cy="495763"/>
          </a:xfrm>
          <a:prstGeom prst="rect">
            <a:avLst/>
          </a:prstGeom>
          <a:solidFill>
            <a:srgbClr val="7F7F7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</a:rPr>
              <a:t>개선방향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005" y="1449000"/>
            <a:ext cx="9039600" cy="360000"/>
          </a:xfrm>
          <a:prstGeom prst="rect">
            <a:avLst/>
          </a:prstGeom>
          <a:solidFill>
            <a:srgbClr val="00338D"/>
          </a:solidFill>
          <a:ln w="31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228"/>
              </a:spcBef>
              <a:spcAft>
                <a:spcPts val="0"/>
              </a:spcAft>
            </a:pP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인식</a:t>
            </a:r>
            <a:r>
              <a:rPr kumimoji="1" lang="en-US" altLang="ko-KR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Tag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 內 데이터 전체 수록 방식 대비 개별자재 인식번호 관리 방식 비교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3006" y="1809000"/>
            <a:ext cx="9037382" cy="4005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1.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데이터 용량 산출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269875" indent="-873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’18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년 총 자재 수불 건수 및 전사 재고 수량 기준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월별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이동유형별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발생 현황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)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및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’18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년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12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월 전사 재고 기준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월별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플랜트별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재고현황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)</a:t>
            </a:r>
          </a:p>
          <a:p>
            <a:pPr marL="269875" indent="-873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’18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년 품목별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자재문서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발생 건수 및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주요 자재로 확대 시행 전제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269875" indent="-873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자재 중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불용자재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폐품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)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는 제외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단위가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Ton, Kg, L, M, ㎡, ㎥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인 자재는 제외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2.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데이터 용량 비교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altLang="ko-KR" sz="1600" dirty="0">
              <a:solidFill>
                <a:prstClr val="black"/>
              </a:solidFill>
              <a:latin typeface="맑은 고딕"/>
            </a:endParaRPr>
          </a:p>
          <a:p>
            <a:pPr marL="269875" indent="-873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개별자재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인식번호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체계 관리가 전체 데이터 수록 방식 대비 </a:t>
            </a:r>
            <a:r>
              <a:rPr lang="ko-KR" altLang="en-US" sz="1100" b="1" dirty="0">
                <a:solidFill>
                  <a:prstClr val="black"/>
                </a:solidFill>
                <a:latin typeface="맑은 고딕"/>
              </a:rPr>
              <a:t>저장공간 </a:t>
            </a:r>
            <a:r>
              <a:rPr lang="en-US" altLang="ko-KR" sz="1100" b="1" dirty="0">
                <a:solidFill>
                  <a:prstClr val="black"/>
                </a:solidFill>
                <a:latin typeface="맑은 고딕"/>
              </a:rPr>
              <a:t>60% </a:t>
            </a:r>
            <a:r>
              <a:rPr lang="ko-KR" altLang="en-US" sz="1100" b="1" dirty="0">
                <a:solidFill>
                  <a:prstClr val="black"/>
                </a:solidFill>
                <a:latin typeface="맑은 고딕"/>
              </a:rPr>
              <a:t>절감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과 데이터 축소에 따른 </a:t>
            </a:r>
            <a:r>
              <a:rPr lang="ko-KR" altLang="en-US" sz="1100" b="1" dirty="0">
                <a:solidFill>
                  <a:prstClr val="black"/>
                </a:solidFill>
                <a:latin typeface="맑은 고딕"/>
              </a:rPr>
              <a:t>실시간 업무처리 가능</a:t>
            </a:r>
            <a:endParaRPr lang="en-US" altLang="ko-KR" sz="1100" b="1" dirty="0">
              <a:solidFill>
                <a:prstClr val="black"/>
              </a:solidFill>
              <a:latin typeface="맑은 고딕"/>
            </a:endParaRPr>
          </a:p>
          <a:p>
            <a:pPr marL="269875" indent="-873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인식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Tag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자체에는 최소한의 정보만 수록으로 인식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Tag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규격에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영향받지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않는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1100" b="1" dirty="0" err="1">
                <a:solidFill>
                  <a:prstClr val="black"/>
                </a:solidFill>
                <a:latin typeface="맑은 고딕"/>
              </a:rPr>
              <a:t>개별자재</a:t>
            </a:r>
            <a:r>
              <a:rPr lang="ko-KR" altLang="en-US" sz="1100" b="1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100" b="1" dirty="0" err="1">
                <a:solidFill>
                  <a:prstClr val="black"/>
                </a:solidFill>
                <a:latin typeface="맑은 고딕"/>
              </a:rPr>
              <a:t>인식번호</a:t>
            </a:r>
            <a:r>
              <a:rPr lang="ko-KR" altLang="en-US" sz="1100" b="1" dirty="0">
                <a:solidFill>
                  <a:prstClr val="black"/>
                </a:solidFill>
                <a:latin typeface="맑은 고딕"/>
              </a:rPr>
              <a:t> 체계는 데이터 크기 자유롭게 확장 가능</a:t>
            </a:r>
            <a:endParaRPr lang="en-US" altLang="ko-KR" sz="1100" b="1" dirty="0">
              <a:solidFill>
                <a:prstClr val="black"/>
              </a:solidFill>
              <a:latin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29244"/>
              </p:ext>
            </p:extLst>
          </p:nvPr>
        </p:nvGraphicFramePr>
        <p:xfrm>
          <a:off x="698903" y="3132288"/>
          <a:ext cx="8679626" cy="208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89097">
                  <a:extLst>
                    <a:ext uri="{9D8B030D-6E8A-4147-A177-3AD203B41FA5}">
                      <a16:colId xmlns:a16="http://schemas.microsoft.com/office/drawing/2014/main" val="3297363570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2871147695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3978376953"/>
                    </a:ext>
                  </a:extLst>
                </a:gridCol>
                <a:gridCol w="765000">
                  <a:extLst>
                    <a:ext uri="{9D8B030D-6E8A-4147-A177-3AD203B41FA5}">
                      <a16:colId xmlns:a16="http://schemas.microsoft.com/office/drawing/2014/main" val="26916493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865334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2453484975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232453099"/>
                    </a:ext>
                  </a:extLst>
                </a:gridCol>
                <a:gridCol w="960529">
                  <a:extLst>
                    <a:ext uri="{9D8B030D-6E8A-4147-A177-3AD203B41FA5}">
                      <a16:colId xmlns:a16="http://schemas.microsoft.com/office/drawing/2014/main" val="9221913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데이터 관리 방식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데이터 구분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산출 대상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개별 용량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재고 수량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연간 신규 건수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연간 용량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년 보관 용량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5996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인식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Tag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자체에 전체 데이터 수록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개별자재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속성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고유 속성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4,096 Byte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20,000,000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4,000,000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92 Gb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229 Gb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79082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속성 정보 변경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4,096 Byte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8595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9,000,000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34 Gb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340 Gb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59967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개별자재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포장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포장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8595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4,096 Byte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900,000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 Gb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30 Gb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7819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합 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129 Gb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599 Gb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718578"/>
                  </a:ext>
                </a:extLst>
              </a:tr>
              <a:tr h="1219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개별자재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>
                          <a:latin typeface="+mn-ea"/>
                          <a:ea typeface="+mn-ea"/>
                        </a:rPr>
                        <a:t>인식번호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 체계 관리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개별자재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속성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고유 속성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4,096 Byte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20,000,000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4,000,000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92 Gb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229 Gb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1859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이동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100 Byte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9,000,000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 Gb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8 Gb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446750"/>
                  </a:ext>
                </a:extLst>
              </a:tr>
              <a:tr h="225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개별자재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포장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포장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8595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100 Byte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900,000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0.1 Gb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 Gb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504848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합 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8595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93 Gb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238 Gb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15345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EE483D5C-FDC1-4E59-9A9F-9EC18E0C5D83}"/>
              </a:ext>
            </a:extLst>
          </p:cNvPr>
          <p:cNvSpPr txBox="1">
            <a:spLocks/>
          </p:cNvSpPr>
          <p:nvPr/>
        </p:nvSpPr>
        <p:spPr>
          <a:xfrm>
            <a:off x="407985" y="273050"/>
            <a:ext cx="9045577" cy="411163"/>
          </a:xfrm>
          <a:prstGeom prst="rect">
            <a:avLst/>
          </a:prstGeom>
        </p:spPr>
        <p:txBody>
          <a:bodyPr/>
          <a:lstStyle>
            <a:lvl1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200" b="0" i="0" kern="1200" baseline="0">
                <a:solidFill>
                  <a:schemeClr val="tx1"/>
                </a:solidFill>
                <a:latin typeface="Arial" pitchFamily="34" charset="0"/>
                <a:ea typeface="KoPubWorldDotum_Pro Medium" pitchFamily="2" charset="-127"/>
                <a:cs typeface="+mj-cs"/>
              </a:defRPr>
            </a:lvl1pPr>
            <a:lvl2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2pPr>
            <a:lvl3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3pPr>
            <a:lvl4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4pPr>
            <a:lvl5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429768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6pPr>
            <a:lvl7pPr marL="859536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7pPr>
            <a:lvl8pPr marL="1289304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8pPr>
            <a:lvl9pPr marL="1719072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altLang="ko-KR" sz="2000" b="1" spc="-150" dirty="0">
                <a:latin typeface="+mj-ea"/>
                <a:ea typeface="+mj-ea"/>
                <a:cs typeface="KoPubWorldDotum_Pro" pitchFamily="2" charset="-127"/>
              </a:rPr>
              <a:t>2. </a:t>
            </a:r>
            <a:r>
              <a:rPr lang="ko-KR" altLang="en-US" sz="1800" b="1" spc="-150" dirty="0">
                <a:latin typeface="+mj-ea"/>
                <a:ea typeface="+mj-ea"/>
                <a:cs typeface="KoPubWorldDotum_Pro" pitchFamily="2" charset="-127"/>
              </a:rPr>
              <a:t>물리적 </a:t>
            </a:r>
            <a:r>
              <a:rPr lang="ko-KR" altLang="en-US" sz="1800" b="1" spc="-150" dirty="0" err="1">
                <a:latin typeface="+mj-ea"/>
                <a:ea typeface="+mj-ea"/>
                <a:cs typeface="KoPubWorldDotum_Pro" pitchFamily="2" charset="-127"/>
              </a:rPr>
              <a:t>개별자재</a:t>
            </a:r>
            <a:r>
              <a:rPr lang="ko-KR" altLang="en-US" sz="1800" b="1" spc="-150" dirty="0">
                <a:latin typeface="+mj-ea"/>
                <a:ea typeface="+mj-ea"/>
                <a:cs typeface="KoPubWorldDotum_Pro" pitchFamily="2" charset="-127"/>
              </a:rPr>
              <a:t> 인식</a:t>
            </a:r>
            <a:r>
              <a:rPr lang="en-US" altLang="ko-KR" sz="1800" b="1" spc="-150" dirty="0">
                <a:latin typeface="+mj-ea"/>
                <a:ea typeface="+mj-ea"/>
                <a:cs typeface="KoPubWorldDotum_Pro" pitchFamily="2" charset="-127"/>
              </a:rPr>
              <a:t>Tag </a:t>
            </a:r>
            <a:r>
              <a:rPr lang="ko-KR" altLang="en-US" sz="1800" b="1" spc="-150" dirty="0">
                <a:latin typeface="+mj-ea"/>
                <a:ea typeface="+mj-ea"/>
                <a:cs typeface="KoPubWorldDotum_Pro" pitchFamily="2" charset="-127"/>
              </a:rPr>
              <a:t>정의</a:t>
            </a:r>
            <a:r>
              <a:rPr lang="en-US" altLang="ko-KR" sz="1800" b="1" spc="-150" dirty="0">
                <a:latin typeface="+mj-ea"/>
                <a:ea typeface="+mj-ea"/>
                <a:cs typeface="KoPubWorldDotum_Pro" pitchFamily="2" charset="-127"/>
              </a:rPr>
              <a:t>(3/3)</a:t>
            </a:r>
          </a:p>
        </p:txBody>
      </p:sp>
    </p:spTree>
    <p:extLst>
      <p:ext uri="{BB962C8B-B14F-4D97-AF65-F5344CB8AC3E}">
        <p14:creationId xmlns:p14="http://schemas.microsoft.com/office/powerpoint/2010/main" val="357501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내용 개체 틀 2"/>
          <p:cNvSpPr txBox="1">
            <a:spLocks/>
          </p:cNvSpPr>
          <p:nvPr/>
        </p:nvSpPr>
        <p:spPr>
          <a:xfrm>
            <a:off x="406667" y="819150"/>
            <a:ext cx="9046895" cy="5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5802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defRPr lang="en-US" sz="1600" b="0" i="0" kern="1200" spc="-5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191008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374555" indent="-183547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565563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746125" indent="-180563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GB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841629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30" indent="-173101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86" indent="-162656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94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개별자재</a:t>
            </a:r>
            <a:r>
              <a:rPr lang="ko-KR" altLang="en-US" dirty="0"/>
              <a:t> </a:t>
            </a:r>
            <a:r>
              <a:rPr lang="en-US" altLang="ko-KR" dirty="0"/>
              <a:t>Master </a:t>
            </a:r>
            <a:r>
              <a:rPr lang="ko-KR" altLang="en-US" dirty="0"/>
              <a:t>정보는 주문 시 자동생성되는 정보</a:t>
            </a:r>
            <a:r>
              <a:rPr lang="en-US" altLang="ko-KR" dirty="0"/>
              <a:t>, </a:t>
            </a:r>
            <a:r>
              <a:rPr lang="ko-KR" altLang="en-US" dirty="0"/>
              <a:t>업무 단계별 추가정보</a:t>
            </a:r>
            <a:r>
              <a:rPr lang="en-US" altLang="ko-KR" dirty="0"/>
              <a:t>, </a:t>
            </a:r>
            <a:r>
              <a:rPr lang="ko-KR" altLang="en-US" dirty="0"/>
              <a:t>불용 및 자산 가치 </a:t>
            </a:r>
            <a:r>
              <a:rPr lang="ko-KR" altLang="en-US" dirty="0" err="1"/>
              <a:t>상실정보로</a:t>
            </a:r>
            <a:r>
              <a:rPr lang="ko-KR" altLang="en-US" dirty="0"/>
              <a:t> 분류하여 구성하고</a:t>
            </a:r>
            <a:r>
              <a:rPr lang="en-US" altLang="ko-KR" dirty="0"/>
              <a:t>, </a:t>
            </a:r>
            <a:r>
              <a:rPr lang="ko-KR" altLang="en-US" dirty="0" err="1"/>
              <a:t>개별자재</a:t>
            </a:r>
            <a:r>
              <a:rPr lang="ko-KR" altLang="en-US" dirty="0"/>
              <a:t> 인식</a:t>
            </a:r>
            <a:r>
              <a:rPr lang="en-US" altLang="ko-KR" dirty="0"/>
              <a:t>Tag</a:t>
            </a:r>
            <a:r>
              <a:rPr lang="ko-KR" altLang="en-US" dirty="0"/>
              <a:t>에는 인식번호정보만 수록하여 </a:t>
            </a:r>
            <a:r>
              <a:rPr lang="ko-KR" altLang="en-US" dirty="0" err="1"/>
              <a:t>보안성을</a:t>
            </a:r>
            <a:r>
              <a:rPr lang="ko-KR" altLang="en-US" dirty="0"/>
              <a:t> 확보함</a:t>
            </a:r>
          </a:p>
        </p:txBody>
      </p:sp>
      <p:sp>
        <p:nvSpPr>
          <p:cNvPr id="158" name="제목 1">
            <a:extLst>
              <a:ext uri="{FF2B5EF4-FFF2-40B4-BE49-F238E27FC236}">
                <a16:creationId xmlns:a16="http://schemas.microsoft.com/office/drawing/2014/main" id="{DD14966A-8CDF-AC49-B600-0640EE645DED}"/>
              </a:ext>
            </a:extLst>
          </p:cNvPr>
          <p:cNvSpPr txBox="1">
            <a:spLocks/>
          </p:cNvSpPr>
          <p:nvPr/>
        </p:nvSpPr>
        <p:spPr>
          <a:xfrm>
            <a:off x="407985" y="273050"/>
            <a:ext cx="9045577" cy="411163"/>
          </a:xfrm>
          <a:prstGeom prst="rect">
            <a:avLst/>
          </a:prstGeom>
        </p:spPr>
        <p:txBody>
          <a:bodyPr/>
          <a:lstStyle>
            <a:lvl1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200" b="0" i="0" kern="1200" baseline="0">
                <a:solidFill>
                  <a:schemeClr val="tx1"/>
                </a:solidFill>
                <a:latin typeface="Arial" pitchFamily="34" charset="0"/>
                <a:ea typeface="KoPubWorldDotum_Pro Medium" pitchFamily="2" charset="-127"/>
                <a:cs typeface="+mj-cs"/>
              </a:defRPr>
            </a:lvl1pPr>
            <a:lvl2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2pPr>
            <a:lvl3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3pPr>
            <a:lvl4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4pPr>
            <a:lvl5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429768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6pPr>
            <a:lvl7pPr marL="859536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7pPr>
            <a:lvl8pPr marL="1289304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8pPr>
            <a:lvl9pPr marL="1719072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altLang="ko-KR" sz="2000" b="1" spc="-150" dirty="0">
                <a:latin typeface="+mn-ea"/>
                <a:ea typeface="+mn-ea"/>
                <a:cs typeface="KoPubWorldDotum_Pro" pitchFamily="2" charset="-127"/>
              </a:rPr>
              <a:t>3. </a:t>
            </a:r>
            <a:r>
              <a:rPr lang="ko-KR" altLang="en-US" sz="1800" b="1" spc="-150" dirty="0">
                <a:latin typeface="+mn-ea"/>
                <a:ea typeface="+mn-ea"/>
                <a:cs typeface="KoPubWorldDotum_Pro" pitchFamily="2" charset="-127"/>
              </a:rPr>
              <a:t>개별자재 인식번호 활용 방안</a:t>
            </a:r>
            <a:r>
              <a:rPr lang="en-US" altLang="ko-KR" sz="1800" b="1" spc="-150" dirty="0">
                <a:latin typeface="+mn-ea"/>
                <a:ea typeface="+mn-ea"/>
                <a:cs typeface="KoPubWorldDotum_Pro" pitchFamily="2" charset="-127"/>
              </a:rPr>
              <a:t>(1/4) 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82976" y="2078366"/>
            <a:ext cx="996723" cy="672382"/>
          </a:xfrm>
          <a:prstGeom prst="roundRect">
            <a:avLst>
              <a:gd name="adj" fmla="val 12222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26777" y="2073435"/>
            <a:ext cx="851223" cy="16546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4412236" y="4542520"/>
            <a:ext cx="395273" cy="951901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4408372" y="3158502"/>
            <a:ext cx="399138" cy="75600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4413000" y="2103905"/>
            <a:ext cx="395273" cy="951901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-472636" y="3569542"/>
            <a:ext cx="3420002" cy="488723"/>
          </a:xfrm>
          <a:prstGeom prst="triangle">
            <a:avLst>
              <a:gd name="adj" fmla="val 50525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438" y="1449000"/>
            <a:ext cx="9003148" cy="360000"/>
          </a:xfrm>
          <a:prstGeom prst="rect">
            <a:avLst/>
          </a:prstGeom>
          <a:solidFill>
            <a:srgbClr val="00338D"/>
          </a:solidFill>
          <a:ln w="31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228"/>
              </a:spcBef>
              <a:spcAft>
                <a:spcPts val="0"/>
              </a:spcAft>
            </a:pPr>
            <a:r>
              <a:rPr kumimoji="1" lang="ko-KR" altLang="en-US" sz="1400" b="1" spc="-50" dirty="0" err="1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개별자재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 </a:t>
            </a:r>
            <a:r>
              <a:rPr kumimoji="1" lang="en-US" altLang="ko-KR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Master 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정보 구성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2438" y="1809000"/>
            <a:ext cx="9001124" cy="37839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4000" indent="-1440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  <a:defRPr/>
            </a:pPr>
            <a:endParaRPr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2333" y="5673550"/>
            <a:ext cx="7551230" cy="7254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효율적이고 체계적인 </a:t>
            </a: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개별자재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속성 정보 관리와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속성 정보 관리 변화에 대응하기 용이한 체계 정의</a:t>
            </a:r>
            <a:endParaRPr lang="en-US" altLang="ko-KR" sz="1200" dirty="0">
              <a:solidFill>
                <a:schemeClr val="tx1"/>
              </a:solidFill>
              <a:latin typeface="Arial" pitchFamily="34" charset="0"/>
              <a:ea typeface="맑은 고딕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개별자재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인식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는 오직 </a:t>
            </a: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인식번호만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수록하여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인식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자체로는 상세 정보 유추가 불가능하여 정보 보호가 용이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보안이 확보된 어플리케이션을 통해서만 내용 확인 가능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) </a:t>
            </a:r>
            <a:endParaRPr lang="ko-KR" altLang="en-US" sz="1200" strike="sngStrike" dirty="0">
              <a:solidFill>
                <a:srgbClr val="C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2437" y="5673550"/>
            <a:ext cx="1449895" cy="725449"/>
          </a:xfrm>
          <a:prstGeom prst="rect">
            <a:avLst/>
          </a:prstGeom>
          <a:solidFill>
            <a:srgbClr val="7F7F7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</a:rPr>
              <a:t>개선방향</a:t>
            </a:r>
          </a:p>
        </p:txBody>
      </p:sp>
      <p:sp>
        <p:nvSpPr>
          <p:cNvPr id="14" name="원통 69"/>
          <p:cNvSpPr/>
          <p:nvPr/>
        </p:nvSpPr>
        <p:spPr>
          <a:xfrm>
            <a:off x="605509" y="3499427"/>
            <a:ext cx="684982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48984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err="1">
                <a:latin typeface="+mn-ea"/>
              </a:rPr>
              <a:t>개별자재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+mn-ea"/>
                <a:ea typeface="+mn-ea"/>
              </a:rPr>
              <a:t>속성 정보</a:t>
            </a:r>
            <a:endParaRPr lang="en-US" altLang="ko-KR" sz="900" dirty="0"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481724" y="1896640"/>
          <a:ext cx="3021276" cy="3627267"/>
        </p:xfrm>
        <a:graphic>
          <a:graphicData uri="http://schemas.openxmlformats.org/drawingml/2006/table">
            <a:tbl>
              <a:tblPr/>
              <a:tblGrid>
                <a:gridCol w="726276">
                  <a:extLst>
                    <a:ext uri="{9D8B030D-6E8A-4147-A177-3AD203B41FA5}">
                      <a16:colId xmlns:a16="http://schemas.microsoft.com/office/drawing/2014/main" val="2386796800"/>
                    </a:ext>
                  </a:extLst>
                </a:gridCol>
                <a:gridCol w="912381">
                  <a:extLst>
                    <a:ext uri="{9D8B030D-6E8A-4147-A177-3AD203B41FA5}">
                      <a16:colId xmlns:a16="http://schemas.microsoft.com/office/drawing/2014/main" val="3023784887"/>
                    </a:ext>
                  </a:extLst>
                </a:gridCol>
                <a:gridCol w="512081">
                  <a:extLst>
                    <a:ext uri="{9D8B030D-6E8A-4147-A177-3AD203B41FA5}">
                      <a16:colId xmlns:a16="http://schemas.microsoft.com/office/drawing/2014/main" val="2090584047"/>
                    </a:ext>
                  </a:extLst>
                </a:gridCol>
                <a:gridCol w="460873">
                  <a:extLst>
                    <a:ext uri="{9D8B030D-6E8A-4147-A177-3AD203B41FA5}">
                      <a16:colId xmlns:a16="http://schemas.microsoft.com/office/drawing/2014/main" val="753825973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3365784706"/>
                    </a:ext>
                  </a:extLst>
                </a:gridCol>
              </a:tblGrid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항목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항목명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속성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길이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Key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09049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QRNO</a:t>
                      </a:r>
                      <a:endParaRPr kumimoji="0" lang="ko-KR" altLang="en-US" sz="9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인식번호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16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○</a:t>
                      </a:r>
                      <a:endParaRPr kumimoji="0" lang="ko-KR" altLang="en-US" sz="8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03150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PCSFG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조달구분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56530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EBELN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주문번호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10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9304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EBELP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주문품목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5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878233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LIFNR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납품업체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10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915791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EINDT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납기일자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8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13364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MATNR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자재번호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18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62279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VBELN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납품서번호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10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82209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POSNR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납품서품목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6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83389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REQNO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검사접수번호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10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20509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RECHA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검사접수차수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2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86352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WADAT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납품일자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8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48852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10063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40411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NOUSE_FG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불용여부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812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NOUSE_DT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불용판정일자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8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992300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FINJDG_FG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매각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,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폐기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781416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FINJDG_DT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매각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,</a:t>
                      </a: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폐기일자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8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67344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AEDAT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최종갱신일자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8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902790"/>
                  </a:ext>
                </a:extLst>
              </a:tr>
              <a:tr h="172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AENAM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최종갱신자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12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8526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03000" y="4083904"/>
            <a:ext cx="405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●</a:t>
            </a:r>
          </a:p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●</a:t>
            </a:r>
          </a:p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●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4683000" y="2103904"/>
            <a:ext cx="630000" cy="951901"/>
          </a:xfrm>
          <a:prstGeom prst="chevron">
            <a:avLst>
              <a:gd name="adj" fmla="val 32918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4682236" y="3158501"/>
            <a:ext cx="630000" cy="756000"/>
          </a:xfrm>
          <a:prstGeom prst="chevron">
            <a:avLst>
              <a:gd name="adj" fmla="val 32918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4682236" y="4542519"/>
            <a:ext cx="630000" cy="951901"/>
          </a:xfrm>
          <a:prstGeom prst="chevron">
            <a:avLst>
              <a:gd name="adj" fmla="val 32918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01747" y="2103904"/>
            <a:ext cx="3771253" cy="9519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주문서 발행 시 자동 생성되는 정보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개별자재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인식번호와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주문 단계에서 확정된 정보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501747" y="3163294"/>
            <a:ext cx="3771253" cy="7512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업무 단계별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납품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등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)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로 진행되며 추가되는 정보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/>
              </a:rPr>
              <a:t>  -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시험검사 결과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납품 관련 정보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출고 후 보관장소 등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01747" y="4542519"/>
            <a:ext cx="3771253" cy="9519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자재의 생애주기 중 마지막 단계의 정보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/>
              </a:rPr>
              <a:t>  -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더 이상 자재로 사용 가치가 없는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불용판정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정보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/>
              </a:rPr>
              <a:t>  -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매각 또는 폐기된 자산 가치 상실 정보</a:t>
            </a:r>
          </a:p>
        </p:txBody>
      </p:sp>
      <p:sp>
        <p:nvSpPr>
          <p:cNvPr id="23" name="오각형 22"/>
          <p:cNvSpPr/>
          <p:nvPr/>
        </p:nvSpPr>
        <p:spPr>
          <a:xfrm rot="10800000">
            <a:off x="5223100" y="4015795"/>
            <a:ext cx="395273" cy="455461"/>
          </a:xfrm>
          <a:prstGeom prst="homePlate">
            <a:avLst>
              <a:gd name="adj" fmla="val 42695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 rot="10800000">
            <a:off x="4699125" y="4015796"/>
            <a:ext cx="630000" cy="455461"/>
          </a:xfrm>
          <a:prstGeom prst="chevron">
            <a:avLst>
              <a:gd name="adj" fmla="val 37145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01747" y="4006172"/>
            <a:ext cx="3771253" cy="45546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개별자재의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관리 속성 추가 필요시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DB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항목 추가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/>
              </a:rPr>
              <a:t>  -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예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)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기자재 속성 중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“1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차정격전압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”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추가 등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0" y="2456231"/>
            <a:ext cx="936000" cy="2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9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내용 개체 틀 2"/>
          <p:cNvSpPr txBox="1">
            <a:spLocks/>
          </p:cNvSpPr>
          <p:nvPr/>
        </p:nvSpPr>
        <p:spPr>
          <a:xfrm>
            <a:off x="406667" y="819150"/>
            <a:ext cx="9046895" cy="5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5802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defRPr lang="en-US" sz="1600" b="0" i="0" kern="1200" spc="-5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191008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374555" indent="-183547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565563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746125" indent="-180563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GB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841629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30" indent="-173101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86" indent="-162656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94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개별자재</a:t>
            </a:r>
            <a:r>
              <a:rPr lang="ko-KR" altLang="en-US" dirty="0"/>
              <a:t> </a:t>
            </a:r>
            <a:r>
              <a:rPr lang="ko-KR" altLang="en-US" dirty="0" err="1"/>
              <a:t>고유정보는</a:t>
            </a:r>
            <a:r>
              <a:rPr lang="ko-KR" altLang="en-US" dirty="0"/>
              <a:t> 자재 이동 발생 시 실시간 데이터 관리 및 최소 용량으로 고속 처리가 가능하도록 최소 정보만을 관리하고 상세정보는 </a:t>
            </a:r>
            <a:r>
              <a:rPr lang="ko-KR" altLang="en-US" dirty="0" err="1"/>
              <a:t>계약자재</a:t>
            </a:r>
            <a:r>
              <a:rPr lang="ko-KR" altLang="en-US" dirty="0"/>
              <a:t> 및 차세대 업무시스템의 연관 정보를 활용함</a:t>
            </a:r>
          </a:p>
        </p:txBody>
      </p:sp>
      <p:sp>
        <p:nvSpPr>
          <p:cNvPr id="4" name="오각형 3"/>
          <p:cNvSpPr/>
          <p:nvPr/>
        </p:nvSpPr>
        <p:spPr>
          <a:xfrm>
            <a:off x="4406599" y="2231131"/>
            <a:ext cx="395273" cy="875951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4676599" y="2231130"/>
            <a:ext cx="630000" cy="875951"/>
          </a:xfrm>
          <a:prstGeom prst="chevron">
            <a:avLst>
              <a:gd name="adj" fmla="val 32918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4420620" y="3653999"/>
            <a:ext cx="395273" cy="1656594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>
            <a:off x="789898" y="2424730"/>
            <a:ext cx="910183" cy="488723"/>
          </a:xfrm>
          <a:prstGeom prst="triangle">
            <a:avLst>
              <a:gd name="adj" fmla="val 50525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2472" y="1449000"/>
            <a:ext cx="8999879" cy="360000"/>
          </a:xfrm>
          <a:prstGeom prst="rect">
            <a:avLst/>
          </a:prstGeom>
          <a:solidFill>
            <a:srgbClr val="00338D"/>
          </a:solidFill>
          <a:ln w="31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228"/>
              </a:spcBef>
              <a:spcAft>
                <a:spcPts val="0"/>
              </a:spcAft>
            </a:pPr>
            <a:r>
              <a:rPr kumimoji="1" lang="ko-KR" altLang="en-US" sz="1400" b="1" spc="-50" dirty="0" err="1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개별자재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 입출고 이력</a:t>
            </a:r>
            <a:r>
              <a:rPr kumimoji="1" lang="en-US" altLang="ko-KR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 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정보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2438" y="1809000"/>
            <a:ext cx="8991980" cy="374433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4000" indent="-1440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  <a:defRPr/>
            </a:pPr>
            <a:endParaRPr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00621" y="5717257"/>
            <a:ext cx="7552941" cy="6833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개별자재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고유 정보는 최소한의 정보만 관리하고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계약자재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및 차세대 업무 시스템의 연관 데이터를 활용하여 </a:t>
            </a: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개별자재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상세 정보</a:t>
            </a:r>
            <a:r>
              <a:rPr lang="en-US" altLang="ko-KR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보관 </a:t>
            </a: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위치별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재고 정보 등 다양한 서비스를 제공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2472" y="5717257"/>
            <a:ext cx="1448150" cy="683398"/>
          </a:xfrm>
          <a:prstGeom prst="rect">
            <a:avLst/>
          </a:prstGeom>
          <a:solidFill>
            <a:srgbClr val="7F7F7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</a:rPr>
              <a:t>개선방향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89344" y="2020955"/>
          <a:ext cx="3021276" cy="1104216"/>
        </p:xfrm>
        <a:graphic>
          <a:graphicData uri="http://schemas.openxmlformats.org/drawingml/2006/table">
            <a:tbl>
              <a:tblPr/>
              <a:tblGrid>
                <a:gridCol w="726276">
                  <a:extLst>
                    <a:ext uri="{9D8B030D-6E8A-4147-A177-3AD203B41FA5}">
                      <a16:colId xmlns:a16="http://schemas.microsoft.com/office/drawing/2014/main" val="2386796800"/>
                    </a:ext>
                  </a:extLst>
                </a:gridCol>
                <a:gridCol w="912381">
                  <a:extLst>
                    <a:ext uri="{9D8B030D-6E8A-4147-A177-3AD203B41FA5}">
                      <a16:colId xmlns:a16="http://schemas.microsoft.com/office/drawing/2014/main" val="3023784887"/>
                    </a:ext>
                  </a:extLst>
                </a:gridCol>
                <a:gridCol w="512081">
                  <a:extLst>
                    <a:ext uri="{9D8B030D-6E8A-4147-A177-3AD203B41FA5}">
                      <a16:colId xmlns:a16="http://schemas.microsoft.com/office/drawing/2014/main" val="2090584047"/>
                    </a:ext>
                  </a:extLst>
                </a:gridCol>
                <a:gridCol w="460873">
                  <a:extLst>
                    <a:ext uri="{9D8B030D-6E8A-4147-A177-3AD203B41FA5}">
                      <a16:colId xmlns:a16="http://schemas.microsoft.com/office/drawing/2014/main" val="753825973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3365784706"/>
                    </a:ext>
                  </a:extLst>
                </a:gridCol>
              </a:tblGrid>
              <a:tr h="184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항목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항목명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속성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길이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Key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09049"/>
                  </a:ext>
                </a:extLst>
              </a:tr>
              <a:tr h="184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QRPNO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개별포장번호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16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○</a:t>
                      </a:r>
                      <a:endParaRPr kumimoji="0" lang="ko-KR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03150"/>
                  </a:ext>
                </a:extLst>
              </a:tr>
              <a:tr h="184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QRNO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인식번호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16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○</a:t>
                      </a:r>
                      <a:endParaRPr kumimoji="0" lang="ko-KR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56530"/>
                  </a:ext>
                </a:extLst>
              </a:tr>
              <a:tr h="184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FINFG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폐기여부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087423"/>
                  </a:ext>
                </a:extLst>
              </a:tr>
              <a:tr h="184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CRDAT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생성일자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8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902790"/>
                  </a:ext>
                </a:extLst>
              </a:tr>
              <a:tr h="1840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CRNAM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생성자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12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85261"/>
                  </a:ext>
                </a:extLst>
              </a:tr>
            </a:tbl>
          </a:graphicData>
        </a:graphic>
      </p:graphicFrame>
      <p:sp>
        <p:nvSpPr>
          <p:cNvPr id="13" name="원통 69"/>
          <p:cNvSpPr/>
          <p:nvPr/>
        </p:nvSpPr>
        <p:spPr>
          <a:xfrm>
            <a:off x="606007" y="2359146"/>
            <a:ext cx="684982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err="1">
                <a:latin typeface="+mn-ea"/>
              </a:rPr>
              <a:t>개별자재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+mn-ea"/>
              </a:rPr>
              <a:t>포장 정보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367488" y="4223849"/>
            <a:ext cx="1755002" cy="488723"/>
          </a:xfrm>
          <a:prstGeom prst="triangle">
            <a:avLst>
              <a:gd name="adj" fmla="val 50525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489344" y="3414283"/>
          <a:ext cx="3021276" cy="1949717"/>
        </p:xfrm>
        <a:graphic>
          <a:graphicData uri="http://schemas.openxmlformats.org/drawingml/2006/table">
            <a:tbl>
              <a:tblPr/>
              <a:tblGrid>
                <a:gridCol w="726276">
                  <a:extLst>
                    <a:ext uri="{9D8B030D-6E8A-4147-A177-3AD203B41FA5}">
                      <a16:colId xmlns:a16="http://schemas.microsoft.com/office/drawing/2014/main" val="2386796800"/>
                    </a:ext>
                  </a:extLst>
                </a:gridCol>
                <a:gridCol w="912381">
                  <a:extLst>
                    <a:ext uri="{9D8B030D-6E8A-4147-A177-3AD203B41FA5}">
                      <a16:colId xmlns:a16="http://schemas.microsoft.com/office/drawing/2014/main" val="3023784887"/>
                    </a:ext>
                  </a:extLst>
                </a:gridCol>
                <a:gridCol w="512081">
                  <a:extLst>
                    <a:ext uri="{9D8B030D-6E8A-4147-A177-3AD203B41FA5}">
                      <a16:colId xmlns:a16="http://schemas.microsoft.com/office/drawing/2014/main" val="2090584047"/>
                    </a:ext>
                  </a:extLst>
                </a:gridCol>
                <a:gridCol w="460873">
                  <a:extLst>
                    <a:ext uri="{9D8B030D-6E8A-4147-A177-3AD203B41FA5}">
                      <a16:colId xmlns:a16="http://schemas.microsoft.com/office/drawing/2014/main" val="753825973"/>
                    </a:ext>
                  </a:extLst>
                </a:gridCol>
                <a:gridCol w="409665">
                  <a:extLst>
                    <a:ext uri="{9D8B030D-6E8A-4147-A177-3AD203B41FA5}">
                      <a16:colId xmlns:a16="http://schemas.microsoft.com/office/drawing/2014/main" val="3365784706"/>
                    </a:ext>
                  </a:extLst>
                </a:gridCol>
              </a:tblGrid>
              <a:tr h="177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항목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항목명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속성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길이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Key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09049"/>
                  </a:ext>
                </a:extLst>
              </a:tr>
              <a:tr h="177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BUDAT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입출고일자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8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○</a:t>
                      </a:r>
                      <a:endParaRPr kumimoji="0" lang="ko-KR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03150"/>
                  </a:ext>
                </a:extLst>
              </a:tr>
              <a:tr h="177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BUTIM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입출고시간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8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○</a:t>
                      </a:r>
                      <a:endParaRPr kumimoji="0" lang="ko-KR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41054"/>
                  </a:ext>
                </a:extLst>
              </a:tr>
              <a:tr h="177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MBLNR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자재문서번호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10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○</a:t>
                      </a:r>
                      <a:endParaRPr kumimoji="0" lang="ko-KR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897767"/>
                  </a:ext>
                </a:extLst>
              </a:tr>
              <a:tr h="177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MJAHR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자재문서년도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4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○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56530"/>
                  </a:ext>
                </a:extLst>
              </a:tr>
              <a:tr h="177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ZEILE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자재문서품목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4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○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73080"/>
                  </a:ext>
                </a:extLst>
              </a:tr>
              <a:tr h="177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QRNO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인식번호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16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○</a:t>
                      </a:r>
                      <a:endParaRPr kumimoji="0" lang="ko-KR" altLang="en-US" sz="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89304"/>
                  </a:ext>
                </a:extLst>
              </a:tr>
              <a:tr h="177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POSGI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건자공사투입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902790"/>
                  </a:ext>
                </a:extLst>
              </a:tr>
              <a:tr h="177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POSID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공사번호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24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623987"/>
                  </a:ext>
                </a:extLst>
              </a:tr>
              <a:tr h="177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CRDAT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생성일자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8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143853"/>
                  </a:ext>
                </a:extLst>
              </a:tr>
              <a:tr h="177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CRNAM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생성자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CHAR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12</a:t>
                      </a: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72000" marR="72000" marT="0" marB="0" anchor="ctr" horzOverflow="overflow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85261"/>
                  </a:ext>
                </a:extLst>
              </a:tr>
            </a:tbl>
          </a:graphicData>
        </a:graphic>
      </p:graphicFrame>
      <p:sp>
        <p:nvSpPr>
          <p:cNvPr id="16" name="원통 69"/>
          <p:cNvSpPr/>
          <p:nvPr/>
        </p:nvSpPr>
        <p:spPr>
          <a:xfrm>
            <a:off x="606007" y="4148998"/>
            <a:ext cx="684982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err="1">
                <a:latin typeface="+mn-ea"/>
              </a:rPr>
              <a:t>개별자재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+mn-ea"/>
                <a:ea typeface="+mn-ea"/>
              </a:rPr>
              <a:t>입출고 이력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4690620" y="3653998"/>
            <a:ext cx="630000" cy="1656594"/>
          </a:xfrm>
          <a:prstGeom prst="chevron">
            <a:avLst>
              <a:gd name="adj" fmla="val 32918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09367" y="3590708"/>
            <a:ext cx="3771253" cy="17732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개별자재의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입출고 이력 정보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개별자재의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입출고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이동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사유 관련 문서 정보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자재 생애주기 추적을 위한 이력 정보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입출고에 따른 이력 정보의 신규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수록만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가능하고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100" b="1" u="sng">
                <a:solidFill>
                  <a:prstClr val="black"/>
                </a:solidFill>
                <a:latin typeface="맑은 고딕"/>
                <a:ea typeface="맑은 고딕"/>
              </a:rPr>
              <a:t>변경 </a:t>
            </a:r>
            <a:r>
              <a:rPr lang="ko-KR" altLang="en-US" sz="1100" b="1" u="sng" dirty="0">
                <a:solidFill>
                  <a:prstClr val="black"/>
                </a:solidFill>
                <a:latin typeface="맑은 고딕"/>
                <a:ea typeface="맑은 고딕"/>
              </a:rPr>
              <a:t>불가능</a:t>
            </a:r>
            <a:r>
              <a:rPr lang="ko-KR" altLang="en-US" sz="1100" b="1" dirty="0">
                <a:solidFill>
                  <a:prstClr val="black"/>
                </a:solidFill>
                <a:latin typeface="맑은 고딕"/>
                <a:ea typeface="맑은 고딕"/>
              </a:rPr>
              <a:t>한 정보</a:t>
            </a:r>
          </a:p>
        </p:txBody>
      </p:sp>
      <p:sp>
        <p:nvSpPr>
          <p:cNvPr id="19" name="오각형 18"/>
          <p:cNvSpPr/>
          <p:nvPr/>
        </p:nvSpPr>
        <p:spPr>
          <a:xfrm flipH="1">
            <a:off x="5174584" y="2129087"/>
            <a:ext cx="403484" cy="867079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 flipH="1">
            <a:off x="4658661" y="2130077"/>
            <a:ext cx="641196" cy="867079"/>
          </a:xfrm>
          <a:prstGeom prst="chevron">
            <a:avLst>
              <a:gd name="adj" fmla="val 32918"/>
            </a:avLst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09367" y="2020956"/>
            <a:ext cx="3771253" cy="11196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87313" lvl="1" indent="-87313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포장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</a:rPr>
              <a:t>(Package)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에 적재된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</a:rPr>
              <a:t>개별자재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</a:rPr>
              <a:t> 정보</a:t>
            </a:r>
            <a:endParaRPr lang="en-US" altLang="ko-KR" sz="1100" dirty="0">
              <a:solidFill>
                <a:prstClr val="black"/>
              </a:solidFill>
              <a:latin typeface="맑은 고딕"/>
            </a:endParaRP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포장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(Package)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인식번호별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적재된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개별자재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정보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수시로 포장의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개별자재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정보가 </a:t>
            </a:r>
            <a:r>
              <a:rPr lang="ko-KR" altLang="en-US" sz="1100" b="1" u="sng" dirty="0">
                <a:solidFill>
                  <a:prstClr val="black"/>
                </a:solidFill>
                <a:latin typeface="맑은 고딕"/>
                <a:ea typeface="맑은 고딕"/>
              </a:rPr>
              <a:t>변경 가능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한 정보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Pallet, Box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등 포장 전체 입출고 시 적재된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100" dirty="0" err="1">
                <a:solidFill>
                  <a:prstClr val="black"/>
                </a:solidFill>
                <a:latin typeface="맑은 고딕"/>
                <a:ea typeface="맑은 고딕"/>
              </a:rPr>
              <a:t>개별자재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altLang="ko-KR" sz="1100">
                <a:solidFill>
                  <a:prstClr val="black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100">
                <a:solidFill>
                  <a:prstClr val="black"/>
                </a:solidFill>
                <a:latin typeface="맑은 고딕"/>
                <a:ea typeface="맑은 고딕"/>
              </a:rPr>
              <a:t>정보가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/>
              </a:rPr>
              <a:t>일괄 처리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53980D3-0D74-4180-B1FA-3DF0F7999720}"/>
              </a:ext>
            </a:extLst>
          </p:cNvPr>
          <p:cNvSpPr txBox="1">
            <a:spLocks/>
          </p:cNvSpPr>
          <p:nvPr/>
        </p:nvSpPr>
        <p:spPr>
          <a:xfrm>
            <a:off x="407985" y="273050"/>
            <a:ext cx="9045577" cy="411163"/>
          </a:xfrm>
          <a:prstGeom prst="rect">
            <a:avLst/>
          </a:prstGeom>
        </p:spPr>
        <p:txBody>
          <a:bodyPr/>
          <a:lstStyle>
            <a:lvl1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200" b="0" i="0" kern="1200" baseline="0">
                <a:solidFill>
                  <a:schemeClr val="tx1"/>
                </a:solidFill>
                <a:latin typeface="Arial" pitchFamily="34" charset="0"/>
                <a:ea typeface="KoPubWorldDotum_Pro Medium" pitchFamily="2" charset="-127"/>
                <a:cs typeface="+mj-cs"/>
              </a:defRPr>
            </a:lvl1pPr>
            <a:lvl2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2pPr>
            <a:lvl3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3pPr>
            <a:lvl4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4pPr>
            <a:lvl5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429768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6pPr>
            <a:lvl7pPr marL="859536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7pPr>
            <a:lvl8pPr marL="1289304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8pPr>
            <a:lvl9pPr marL="1719072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altLang="ko-KR" sz="2000" b="1" spc="-150" dirty="0">
                <a:latin typeface="+mn-ea"/>
                <a:ea typeface="+mn-ea"/>
                <a:cs typeface="KoPubWorldDotum_Pro" pitchFamily="2" charset="-127"/>
              </a:rPr>
              <a:t>3. </a:t>
            </a:r>
            <a:r>
              <a:rPr lang="ko-KR" altLang="en-US" sz="1800" b="1" spc="-150" dirty="0">
                <a:latin typeface="+mn-ea"/>
                <a:ea typeface="+mn-ea"/>
                <a:cs typeface="KoPubWorldDotum_Pro" pitchFamily="2" charset="-127"/>
              </a:rPr>
              <a:t>개별자재 인식번호 활용 방안</a:t>
            </a:r>
            <a:r>
              <a:rPr lang="en-US" altLang="ko-KR" sz="1800" b="1" spc="-150" dirty="0">
                <a:latin typeface="+mn-ea"/>
                <a:ea typeface="+mn-ea"/>
                <a:cs typeface="KoPubWorldDotum_Pro" pitchFamily="2" charset="-127"/>
              </a:rPr>
              <a:t>(2/4) </a:t>
            </a:r>
          </a:p>
        </p:txBody>
      </p:sp>
    </p:spTree>
    <p:extLst>
      <p:ext uri="{BB962C8B-B14F-4D97-AF65-F5344CB8AC3E}">
        <p14:creationId xmlns:p14="http://schemas.microsoft.com/office/powerpoint/2010/main" val="226730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내용 개체 틀 2"/>
          <p:cNvSpPr txBox="1">
            <a:spLocks/>
          </p:cNvSpPr>
          <p:nvPr/>
        </p:nvSpPr>
        <p:spPr>
          <a:xfrm>
            <a:off x="406667" y="819150"/>
            <a:ext cx="9046895" cy="5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5802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defRPr lang="en-US" sz="1600" b="0" i="0" kern="1200" spc="-5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191008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374555" indent="-183547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565563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746125" indent="-180563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GB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841629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30" indent="-173101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86" indent="-162656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94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개별자재</a:t>
            </a:r>
            <a:r>
              <a:rPr lang="ko-KR" altLang="en-US" dirty="0"/>
              <a:t> 데이터와 </a:t>
            </a:r>
            <a:r>
              <a:rPr lang="ko-KR" altLang="en-US" dirty="0" err="1"/>
              <a:t>계약자재</a:t>
            </a:r>
            <a:r>
              <a:rPr lang="ko-KR" altLang="en-US" dirty="0"/>
              <a:t> 및 차세대 업무 시스템 데이터를 결합하여 자재의 </a:t>
            </a:r>
            <a:r>
              <a:rPr lang="ko-KR" altLang="en-US" dirty="0" err="1"/>
              <a:t>자산변화</a:t>
            </a:r>
            <a:r>
              <a:rPr lang="en-US" altLang="ko-KR" dirty="0"/>
              <a:t>, </a:t>
            </a:r>
            <a:r>
              <a:rPr lang="ko-KR" altLang="en-US" dirty="0" err="1"/>
              <a:t>위치변화에</a:t>
            </a:r>
            <a:r>
              <a:rPr lang="ko-KR" altLang="en-US" dirty="0"/>
              <a:t> 영향 받지 않는 자재 생애주기 관리 체계 수립과 </a:t>
            </a:r>
            <a:r>
              <a:rPr lang="ko-KR" altLang="en-US" dirty="0" err="1"/>
              <a:t>개별자재</a:t>
            </a:r>
            <a:r>
              <a:rPr lang="ko-KR" altLang="en-US" dirty="0"/>
              <a:t> 상세 정보의 업무 활용이 가능하도록 구현함</a:t>
            </a:r>
          </a:p>
        </p:txBody>
      </p:sp>
      <p:sp>
        <p:nvSpPr>
          <p:cNvPr id="4" name="이등변 삼각형 3"/>
          <p:cNvSpPr/>
          <p:nvPr/>
        </p:nvSpPr>
        <p:spPr>
          <a:xfrm>
            <a:off x="680724" y="2981244"/>
            <a:ext cx="2472275" cy="452740"/>
          </a:xfrm>
          <a:prstGeom prst="triangle">
            <a:avLst>
              <a:gd name="adj" fmla="val 20694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4462" y="1449000"/>
            <a:ext cx="9039600" cy="360000"/>
          </a:xfrm>
          <a:prstGeom prst="rect">
            <a:avLst/>
          </a:prstGeom>
          <a:solidFill>
            <a:srgbClr val="00338D"/>
          </a:solidFill>
          <a:ln w="31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228"/>
              </a:spcBef>
              <a:spcAft>
                <a:spcPts val="0"/>
              </a:spcAft>
            </a:pPr>
            <a:r>
              <a:rPr kumimoji="1" lang="ko-KR" altLang="en-US" sz="1400" b="1" spc="-50" dirty="0" err="1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개별자재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 정보를 활용한 생애주기 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5998" y="1809000"/>
            <a:ext cx="9037564" cy="41401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4000" indent="-1440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  <a:defRPr/>
            </a:pPr>
            <a:endParaRPr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원통 69"/>
          <p:cNvSpPr/>
          <p:nvPr/>
        </p:nvSpPr>
        <p:spPr>
          <a:xfrm>
            <a:off x="802556" y="4936169"/>
            <a:ext cx="645046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+mn-ea"/>
              </a:rPr>
              <a:t>자재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atin typeface="+mn-ea"/>
                <a:ea typeface="+mn-ea"/>
              </a:rPr>
              <a:t>Master</a:t>
            </a:r>
          </a:p>
        </p:txBody>
      </p:sp>
      <p:sp>
        <p:nvSpPr>
          <p:cNvPr id="8" name="원통 69"/>
          <p:cNvSpPr/>
          <p:nvPr/>
        </p:nvSpPr>
        <p:spPr>
          <a:xfrm>
            <a:off x="1589096" y="4933194"/>
            <a:ext cx="645046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err="1">
                <a:latin typeface="+mn-ea"/>
              </a:rPr>
              <a:t>구매문서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계약</a:t>
            </a:r>
            <a:r>
              <a:rPr lang="en-US" altLang="ko-KR" sz="900" dirty="0">
                <a:latin typeface="+mn-ea"/>
                <a:ea typeface="+mn-ea"/>
              </a:rPr>
              <a:t>,</a:t>
            </a:r>
            <a:r>
              <a:rPr lang="ko-KR" altLang="en-US" sz="900" dirty="0">
                <a:latin typeface="+mn-ea"/>
                <a:ea typeface="+mn-ea"/>
              </a:rPr>
              <a:t>주문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</p:txBody>
      </p:sp>
      <p:sp>
        <p:nvSpPr>
          <p:cNvPr id="9" name="원통 69"/>
          <p:cNvSpPr/>
          <p:nvPr/>
        </p:nvSpPr>
        <p:spPr>
          <a:xfrm>
            <a:off x="2375637" y="4933194"/>
            <a:ext cx="645046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+mn-ea"/>
              </a:rPr>
              <a:t>기타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atin typeface="+mn-ea"/>
              </a:rPr>
              <a:t>DB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09584" y="2020850"/>
            <a:ext cx="5353415" cy="302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txBody>
          <a:bodyPr vert="horz" wrap="square" lIns="72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ko-KR" altLang="en-US" sz="1050" b="1" dirty="0" err="1">
                <a:solidFill>
                  <a:schemeClr val="bg1"/>
                </a:solidFill>
                <a:latin typeface="맑은 고딕"/>
              </a:rPr>
              <a:t>개별자재</a:t>
            </a:r>
            <a:r>
              <a:rPr lang="ko-KR" altLang="en-US" sz="1050" b="1" dirty="0">
                <a:solidFill>
                  <a:schemeClr val="bg1"/>
                </a:solidFill>
                <a:latin typeface="맑은 고딕"/>
              </a:rPr>
              <a:t> 상세 정보</a:t>
            </a:r>
            <a:endParaRPr lang="en-US" altLang="ko-KR" sz="1050" b="1" dirty="0">
              <a:solidFill>
                <a:schemeClr val="bg1"/>
              </a:solidFill>
              <a:latin typeface="맑은 고딕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8000" y="3441995"/>
            <a:ext cx="2474999" cy="991060"/>
            <a:chOff x="1893001" y="2917498"/>
            <a:chExt cx="2787932" cy="991060"/>
          </a:xfrm>
        </p:grpSpPr>
        <p:sp>
          <p:nvSpPr>
            <p:cNvPr id="12" name="직사각형 11"/>
            <p:cNvSpPr/>
            <p:nvPr/>
          </p:nvSpPr>
          <p:spPr>
            <a:xfrm>
              <a:off x="1893001" y="2917498"/>
              <a:ext cx="2787932" cy="2422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7969" tIns="48984" rIns="97969" bIns="4898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79488" fontAlgn="auto" latinLnBrk="0">
                <a:spcBef>
                  <a:spcPts val="228"/>
                </a:spcBef>
                <a:spcAft>
                  <a:spcPts val="0"/>
                </a:spcAft>
              </a:pPr>
              <a:r>
                <a:rPr kumimoji="1" lang="ko-KR" altLang="en-US" sz="1200" b="1" spc="-50" dirty="0" err="1">
                  <a:solidFill>
                    <a:schemeClr val="bg1"/>
                  </a:solidFill>
                  <a:latin typeface="+mn-ea"/>
                  <a:cs typeface="KoPubWorldDotum_Pro Medium" pitchFamily="2" charset="-127"/>
                </a:rPr>
                <a:t>개별자재</a:t>
              </a:r>
              <a:r>
                <a:rPr kumimoji="1" lang="ko-KR" altLang="en-US" sz="1200" b="1" spc="-50" dirty="0">
                  <a:solidFill>
                    <a:schemeClr val="bg1"/>
                  </a:solidFill>
                  <a:latin typeface="+mn-ea"/>
                  <a:cs typeface="KoPubWorldDotum_Pro Medium" pitchFamily="2" charset="-127"/>
                </a:rPr>
                <a:t> 정보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93001" y="3167728"/>
              <a:ext cx="2787932" cy="7408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atin typeface="Arial" pitchFamily="34" charset="0"/>
                  <a:ea typeface="맑은 고딕" pitchFamily="50" charset="-127"/>
                  <a:cs typeface="+mn-cs"/>
                </a:rPr>
                <a:t>//</a:t>
              </a:r>
              <a:endParaRPr lang="ko-KR" altLang="en-US" sz="1200" dirty="0">
                <a:latin typeface="Arial" pitchFamily="34" charset="0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000" y="4643452"/>
            <a:ext cx="2474999" cy="990548"/>
            <a:chOff x="1893001" y="2917498"/>
            <a:chExt cx="2787932" cy="990548"/>
          </a:xfrm>
        </p:grpSpPr>
        <p:sp>
          <p:nvSpPr>
            <p:cNvPr id="15" name="직사각형 14"/>
            <p:cNvSpPr/>
            <p:nvPr/>
          </p:nvSpPr>
          <p:spPr>
            <a:xfrm>
              <a:off x="1893001" y="2917498"/>
              <a:ext cx="2787932" cy="2422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7969" tIns="48984" rIns="97969" bIns="4898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79488" fontAlgn="auto" latinLnBrk="0">
                <a:spcBef>
                  <a:spcPts val="228"/>
                </a:spcBef>
                <a:spcAft>
                  <a:spcPts val="0"/>
                </a:spcAft>
              </a:pPr>
              <a:r>
                <a:rPr kumimoji="1" lang="ko-KR" altLang="en-US" sz="1200" b="1" spc="-50" dirty="0" err="1">
                  <a:solidFill>
                    <a:schemeClr val="bg1"/>
                  </a:solidFill>
                  <a:latin typeface="+mn-ea"/>
                  <a:cs typeface="KoPubWorldDotum_Pro Medium" pitchFamily="2" charset="-127"/>
                </a:rPr>
                <a:t>계약자재</a:t>
              </a:r>
              <a:r>
                <a:rPr kumimoji="1" lang="ko-KR" altLang="en-US" sz="1200" b="1" spc="-50" dirty="0">
                  <a:solidFill>
                    <a:schemeClr val="bg1"/>
                  </a:solidFill>
                  <a:latin typeface="+mn-ea"/>
                  <a:cs typeface="KoPubWorldDotum_Pro Medium" pitchFamily="2" charset="-127"/>
                </a:rPr>
                <a:t> 및 기타 업무 정보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93001" y="3167728"/>
              <a:ext cx="2787932" cy="740318"/>
            </a:xfrm>
            <a:prstGeom prst="rect">
              <a:avLst/>
            </a:prstGeom>
            <a:noFill/>
            <a:ln w="31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atin typeface="Arial" pitchFamily="34" charset="0"/>
                  <a:ea typeface="맑은 고딕" pitchFamily="50" charset="-127"/>
                  <a:cs typeface="+mn-cs"/>
                </a:rPr>
                <a:t>//</a:t>
              </a:r>
              <a:endParaRPr lang="ko-KR" altLang="en-US" sz="1200" dirty="0">
                <a:latin typeface="Arial" pitchFamily="34" charset="0"/>
                <a:ea typeface="맑은 고딕" pitchFamily="50" charset="-127"/>
                <a:cs typeface="+mn-cs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4105801" y="2632214"/>
          <a:ext cx="5184611" cy="2252290"/>
        </p:xfrm>
        <a:graphic>
          <a:graphicData uri="http://schemas.openxmlformats.org/drawingml/2006/table">
            <a:tbl>
              <a:tblPr/>
              <a:tblGrid>
                <a:gridCol w="1095980">
                  <a:extLst>
                    <a:ext uri="{9D8B030D-6E8A-4147-A177-3AD203B41FA5}">
                      <a16:colId xmlns:a16="http://schemas.microsoft.com/office/drawing/2014/main" val="948956076"/>
                    </a:ext>
                  </a:extLst>
                </a:gridCol>
                <a:gridCol w="1867871">
                  <a:extLst>
                    <a:ext uri="{9D8B030D-6E8A-4147-A177-3AD203B41FA5}">
                      <a16:colId xmlns:a16="http://schemas.microsoft.com/office/drawing/2014/main" val="698227235"/>
                    </a:ext>
                  </a:extLst>
                </a:gridCol>
                <a:gridCol w="1110380">
                  <a:extLst>
                    <a:ext uri="{9D8B030D-6E8A-4147-A177-3AD203B41FA5}">
                      <a16:colId xmlns:a16="http://schemas.microsoft.com/office/drawing/2014/main" val="623529269"/>
                    </a:ext>
                  </a:extLst>
                </a:gridCol>
                <a:gridCol w="1110380">
                  <a:extLst>
                    <a:ext uri="{9D8B030D-6E8A-4147-A177-3AD203B41FA5}">
                      <a16:colId xmlns:a16="http://schemas.microsoft.com/office/drawing/2014/main" val="3037426626"/>
                    </a:ext>
                  </a:extLst>
                </a:gridCol>
              </a:tblGrid>
              <a:tr h="22522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인식번호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2019121900000001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42325"/>
                  </a:ext>
                </a:extLst>
              </a:tr>
              <a:tr h="22522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자재번호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126467 </a:t>
                      </a:r>
                      <a:r>
                        <a:rPr lang="ko-KR" altLang="en-US" sz="10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고효율주상변압기</a:t>
                      </a:r>
                      <a:r>
                        <a:rPr lang="en-US" altLang="ko-KR" sz="10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,75KVA(</a:t>
                      </a:r>
                      <a:r>
                        <a:rPr lang="ko-KR" altLang="en-US" sz="10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광우</a:t>
                      </a:r>
                      <a:r>
                        <a:rPr lang="en-US" altLang="ko-KR" sz="10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10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유탭</a:t>
                      </a:r>
                      <a:r>
                        <a:rPr lang="en-US" altLang="ko-KR" sz="10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,13.2KV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51649"/>
                  </a:ext>
                </a:extLst>
              </a:tr>
              <a:tr h="22522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자재 보관 유형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KEPCO-</a:t>
                      </a:r>
                      <a:r>
                        <a:rPr lang="ko-KR" altLang="en-US" sz="10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저장품목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34748"/>
                  </a:ext>
                </a:extLst>
              </a:tr>
              <a:tr h="22522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납품업체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1298602507 </a:t>
                      </a:r>
                      <a:r>
                        <a:rPr lang="ko-KR" altLang="en-US" sz="100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100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대우중전기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41833"/>
                  </a:ext>
                </a:extLst>
              </a:tr>
              <a:tr h="22522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주문번호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4100988844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1954"/>
                  </a:ext>
                </a:extLst>
              </a:tr>
              <a:tr h="22522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주문일자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2019.12.19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담당자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홍길동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49047"/>
                  </a:ext>
                </a:extLst>
              </a:tr>
              <a:tr h="22522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시험검사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 </a:t>
                      </a:r>
                      <a:endParaRPr kumimoji="0" lang="ko-KR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1009507924(</a:t>
                      </a:r>
                      <a:r>
                        <a:rPr kumimoji="0" lang="ko-KR" altLang="en-US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합격</a:t>
                      </a:r>
                      <a:r>
                        <a:rPr kumimoji="0" lang="en-US" altLang="ko-KR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)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담당자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김철수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391953"/>
                  </a:ext>
                </a:extLst>
              </a:tr>
              <a:tr h="22522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종합판정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합격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종합판정일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2020.01.23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76500"/>
                  </a:ext>
                </a:extLst>
              </a:tr>
              <a:tr h="22522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납품번호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:</a:t>
                      </a:r>
                      <a:endParaRPr kumimoji="0" lang="ko-KR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KoPubWorldDotum_Pro Medium" pitchFamily="2" charset="-127"/>
                        </a:rPr>
                        <a:t>1100614789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담당자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박영희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95182"/>
                  </a:ext>
                </a:extLst>
              </a:tr>
              <a:tr h="22522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납품일자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2020.01.24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04128"/>
                  </a:ext>
                </a:extLst>
              </a:tr>
            </a:tbl>
          </a:graphicData>
        </a:graphic>
      </p:graphicFrame>
      <p:sp>
        <p:nvSpPr>
          <p:cNvPr id="18" name="원통 69"/>
          <p:cNvSpPr/>
          <p:nvPr/>
        </p:nvSpPr>
        <p:spPr>
          <a:xfrm>
            <a:off x="807175" y="3762839"/>
            <a:ext cx="645046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err="1">
                <a:latin typeface="+mn-ea"/>
              </a:rPr>
              <a:t>개별자재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+mn-ea"/>
              </a:rPr>
              <a:t>포장 정보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9" name="원통 69"/>
          <p:cNvSpPr/>
          <p:nvPr/>
        </p:nvSpPr>
        <p:spPr>
          <a:xfrm>
            <a:off x="2361475" y="3762839"/>
            <a:ext cx="645046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err="1">
                <a:latin typeface="+mn-ea"/>
              </a:rPr>
              <a:t>개별자재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+mn-ea"/>
                <a:ea typeface="+mn-ea"/>
              </a:rPr>
              <a:t>속성 정보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0" name="원통 69"/>
          <p:cNvSpPr/>
          <p:nvPr/>
        </p:nvSpPr>
        <p:spPr>
          <a:xfrm>
            <a:off x="1575407" y="3761386"/>
            <a:ext cx="645046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err="1">
                <a:latin typeface="+mn-ea"/>
              </a:rPr>
              <a:t>개별자재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+mn-ea"/>
                <a:ea typeface="+mn-ea"/>
              </a:rPr>
              <a:t>입출고 이력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2333" y="6020338"/>
            <a:ext cx="7551229" cy="3819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개별자재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정보와 </a:t>
            </a: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계약자재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및 기타 정보를 활용한 효율적인 상세 정보 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2307" y="6020338"/>
            <a:ext cx="1480026" cy="381919"/>
          </a:xfrm>
          <a:prstGeom prst="rect">
            <a:avLst/>
          </a:prstGeom>
          <a:solidFill>
            <a:srgbClr val="7F7F7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</a:rPr>
              <a:t>개선방향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546880" y="2065065"/>
            <a:ext cx="2409904" cy="328935"/>
            <a:chOff x="1276880" y="2124000"/>
            <a:chExt cx="1831120" cy="328935"/>
          </a:xfrm>
        </p:grpSpPr>
        <p:sp>
          <p:nvSpPr>
            <p:cNvPr id="24" name="갈매기형 수장 23"/>
            <p:cNvSpPr/>
            <p:nvPr/>
          </p:nvSpPr>
          <p:spPr>
            <a:xfrm>
              <a:off x="1276880" y="2124000"/>
              <a:ext cx="332547" cy="328935"/>
            </a:xfrm>
            <a:prstGeom prst="chevron">
              <a:avLst>
                <a:gd name="adj" fmla="val 4263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1576595" y="2124000"/>
              <a:ext cx="332547" cy="328935"/>
            </a:xfrm>
            <a:prstGeom prst="chevron">
              <a:avLst>
                <a:gd name="adj" fmla="val 4263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26" name="갈매기형 수장 25"/>
            <p:cNvSpPr/>
            <p:nvPr/>
          </p:nvSpPr>
          <p:spPr>
            <a:xfrm>
              <a:off x="1876310" y="2124000"/>
              <a:ext cx="332547" cy="328935"/>
            </a:xfrm>
            <a:prstGeom prst="chevron">
              <a:avLst>
                <a:gd name="adj" fmla="val 4263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27" name="갈매기형 수장 26"/>
            <p:cNvSpPr/>
            <p:nvPr/>
          </p:nvSpPr>
          <p:spPr>
            <a:xfrm>
              <a:off x="2176025" y="2124000"/>
              <a:ext cx="332547" cy="328935"/>
            </a:xfrm>
            <a:prstGeom prst="chevron">
              <a:avLst>
                <a:gd name="adj" fmla="val 4263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2475740" y="2124000"/>
              <a:ext cx="332547" cy="328935"/>
            </a:xfrm>
            <a:prstGeom prst="chevron">
              <a:avLst>
                <a:gd name="adj" fmla="val 4263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29" name="갈매기형 수장 28"/>
            <p:cNvSpPr/>
            <p:nvPr/>
          </p:nvSpPr>
          <p:spPr>
            <a:xfrm>
              <a:off x="2775453" y="2124000"/>
              <a:ext cx="332547" cy="328935"/>
            </a:xfrm>
            <a:prstGeom prst="chevron">
              <a:avLst>
                <a:gd name="adj" fmla="val 4263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297043" y="2484000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</a:rPr>
              <a:t>인식번호로 정보 조회</a:t>
            </a:r>
            <a:r>
              <a:rPr lang="en-US" altLang="ko-KR" sz="1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</a:rPr>
              <a:t> </a:t>
            </a:r>
          </a:p>
          <a:p>
            <a:r>
              <a:rPr lang="en-US" altLang="ko-KR" sz="1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</a:rPr>
              <a:t>2019121900000001</a:t>
            </a:r>
            <a:endParaRPr lang="ko-KR" altLang="en-US" sz="1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8" y="1924706"/>
            <a:ext cx="592724" cy="89720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009586" y="2020851"/>
            <a:ext cx="5353414" cy="3852412"/>
          </a:xfrm>
          <a:prstGeom prst="rect">
            <a:avLst/>
          </a:prstGeom>
          <a:noFill/>
          <a:ln w="31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05802" y="2409504"/>
            <a:ext cx="5184610" cy="2227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 fontAlgn="auto" latinLnBrk="0">
              <a:spcBef>
                <a:spcPts val="228"/>
              </a:spcBef>
              <a:spcAft>
                <a:spcPts val="0"/>
              </a:spcAft>
            </a:pPr>
            <a:r>
              <a:rPr kumimoji="1" lang="ko-KR" altLang="en-US" sz="105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일반 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105802" y="4929504"/>
            <a:ext cx="5184610" cy="2227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79488" fontAlgn="auto" latinLnBrk="0">
              <a:spcBef>
                <a:spcPts val="228"/>
              </a:spcBef>
              <a:spcAft>
                <a:spcPts val="0"/>
              </a:spcAft>
            </a:pPr>
            <a:r>
              <a:rPr kumimoji="1" lang="ko-KR" altLang="en-US" sz="105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품목 특성 정보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4105802" y="5124383"/>
          <a:ext cx="5184611" cy="660120"/>
        </p:xfrm>
        <a:graphic>
          <a:graphicData uri="http://schemas.openxmlformats.org/drawingml/2006/table">
            <a:tbl>
              <a:tblPr/>
              <a:tblGrid>
                <a:gridCol w="1297198">
                  <a:extLst>
                    <a:ext uri="{9D8B030D-6E8A-4147-A177-3AD203B41FA5}">
                      <a16:colId xmlns:a16="http://schemas.microsoft.com/office/drawing/2014/main" val="4053462984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401587717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838244879"/>
                    </a:ext>
                  </a:extLst>
                </a:gridCol>
                <a:gridCol w="1277413">
                  <a:extLst>
                    <a:ext uri="{9D8B030D-6E8A-4147-A177-3AD203B41FA5}">
                      <a16:colId xmlns:a16="http://schemas.microsoft.com/office/drawing/2014/main" val="2606760871"/>
                    </a:ext>
                  </a:extLst>
                </a:gridCol>
              </a:tblGrid>
              <a:tr h="2200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1</a:t>
                      </a:r>
                      <a:r>
                        <a:rPr kumimoji="0" lang="ko-KR" alt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차정격전압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13.2KV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2</a:t>
                      </a:r>
                      <a:r>
                        <a:rPr kumimoji="0" lang="ko-KR" alt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차정격전압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230V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7360"/>
                  </a:ext>
                </a:extLst>
              </a:tr>
              <a:tr h="2200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권선온도상승한도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65DEG 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1</a:t>
                      </a:r>
                      <a:r>
                        <a:rPr kumimoji="0" lang="ko-KR" alt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차탭전압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13.8KV,12.6KV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3323"/>
                  </a:ext>
                </a:extLst>
              </a:tr>
              <a:tr h="2200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2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차인하선규격 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 </a:t>
                      </a:r>
                      <a:endParaRPr kumimoji="0" lang="ko-KR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150MM2X1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조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효율</a:t>
                      </a: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98.92%</a:t>
                      </a:r>
                      <a:r>
                        <a:rPr kumimoji="0" lang="ko-KR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이상</a:t>
                      </a:r>
                      <a:endParaRPr kumimoji="0" lang="en-US" altLang="ko-KR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207178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3828000" y="1854000"/>
            <a:ext cx="426197" cy="426197"/>
            <a:chOff x="4521482" y="1764000"/>
            <a:chExt cx="426197" cy="426197"/>
          </a:xfrm>
        </p:grpSpPr>
        <p:sp>
          <p:nvSpPr>
            <p:cNvPr id="41" name="object 123"/>
            <p:cNvSpPr/>
            <p:nvPr/>
          </p:nvSpPr>
          <p:spPr>
            <a:xfrm>
              <a:off x="4521482" y="1764000"/>
              <a:ext cx="426197" cy="426197"/>
            </a:xfrm>
            <a:custGeom>
              <a:avLst/>
              <a:gdLst/>
              <a:ahLst/>
              <a:cxnLst/>
              <a:rect l="l" t="t" r="r" b="b"/>
              <a:pathLst>
                <a:path w="711200" h="711200">
                  <a:moveTo>
                    <a:pt x="571500" y="673099"/>
                  </a:moveTo>
                  <a:lnTo>
                    <a:pt x="139700" y="673099"/>
                  </a:lnTo>
                  <a:lnTo>
                    <a:pt x="139700" y="711199"/>
                  </a:lnTo>
                  <a:lnTo>
                    <a:pt x="571500" y="711199"/>
                  </a:lnTo>
                  <a:lnTo>
                    <a:pt x="571500" y="673099"/>
                  </a:lnTo>
                  <a:close/>
                </a:path>
                <a:path w="711200" h="711200">
                  <a:moveTo>
                    <a:pt x="431800" y="558799"/>
                  </a:moveTo>
                  <a:lnTo>
                    <a:pt x="279400" y="558799"/>
                  </a:lnTo>
                  <a:lnTo>
                    <a:pt x="279400" y="673099"/>
                  </a:lnTo>
                  <a:lnTo>
                    <a:pt x="431800" y="673099"/>
                  </a:lnTo>
                  <a:lnTo>
                    <a:pt x="431800" y="558799"/>
                  </a:lnTo>
                  <a:close/>
                </a:path>
                <a:path w="711200" h="711200">
                  <a:moveTo>
                    <a:pt x="673100" y="0"/>
                  </a:moveTo>
                  <a:lnTo>
                    <a:pt x="38100" y="0"/>
                  </a:lnTo>
                  <a:lnTo>
                    <a:pt x="23268" y="2381"/>
                  </a:lnTo>
                  <a:lnTo>
                    <a:pt x="11158" y="9525"/>
                  </a:lnTo>
                  <a:lnTo>
                    <a:pt x="2993" y="21431"/>
                  </a:lnTo>
                  <a:lnTo>
                    <a:pt x="0" y="38100"/>
                  </a:lnTo>
                  <a:lnTo>
                    <a:pt x="0" y="520699"/>
                  </a:lnTo>
                  <a:lnTo>
                    <a:pt x="2993" y="535531"/>
                  </a:lnTo>
                  <a:lnTo>
                    <a:pt x="11158" y="547641"/>
                  </a:lnTo>
                  <a:lnTo>
                    <a:pt x="23268" y="555806"/>
                  </a:lnTo>
                  <a:lnTo>
                    <a:pt x="38100" y="558799"/>
                  </a:lnTo>
                  <a:lnTo>
                    <a:pt x="673100" y="558799"/>
                  </a:lnTo>
                  <a:lnTo>
                    <a:pt x="687931" y="555806"/>
                  </a:lnTo>
                  <a:lnTo>
                    <a:pt x="700041" y="547641"/>
                  </a:lnTo>
                  <a:lnTo>
                    <a:pt x="708206" y="535531"/>
                  </a:lnTo>
                  <a:lnTo>
                    <a:pt x="711200" y="520699"/>
                  </a:lnTo>
                  <a:lnTo>
                    <a:pt x="711200" y="482600"/>
                  </a:lnTo>
                  <a:lnTo>
                    <a:pt x="38100" y="482600"/>
                  </a:lnTo>
                  <a:lnTo>
                    <a:pt x="38100" y="38100"/>
                  </a:lnTo>
                  <a:lnTo>
                    <a:pt x="711200" y="38100"/>
                  </a:lnTo>
                  <a:lnTo>
                    <a:pt x="708206" y="23268"/>
                  </a:lnTo>
                  <a:lnTo>
                    <a:pt x="700041" y="11158"/>
                  </a:lnTo>
                  <a:lnTo>
                    <a:pt x="687931" y="2993"/>
                  </a:lnTo>
                  <a:lnTo>
                    <a:pt x="673100" y="0"/>
                  </a:lnTo>
                  <a:close/>
                </a:path>
                <a:path w="711200" h="711200">
                  <a:moveTo>
                    <a:pt x="711200" y="38100"/>
                  </a:moveTo>
                  <a:lnTo>
                    <a:pt x="673100" y="38100"/>
                  </a:lnTo>
                  <a:lnTo>
                    <a:pt x="673100" y="482600"/>
                  </a:lnTo>
                  <a:lnTo>
                    <a:pt x="711200" y="482600"/>
                  </a:lnTo>
                  <a:lnTo>
                    <a:pt x="7112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540856" y="1789320"/>
              <a:ext cx="385200" cy="270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290668" y="2014753"/>
            <a:ext cx="189953" cy="277832"/>
            <a:chOff x="337827" y="3503012"/>
            <a:chExt cx="189953" cy="277832"/>
          </a:xfrm>
        </p:grpSpPr>
        <p:sp>
          <p:nvSpPr>
            <p:cNvPr id="44" name="object 97"/>
            <p:cNvSpPr/>
            <p:nvPr/>
          </p:nvSpPr>
          <p:spPr>
            <a:xfrm>
              <a:off x="337827" y="3503012"/>
              <a:ext cx="189953" cy="277832"/>
            </a:xfrm>
            <a:custGeom>
              <a:avLst/>
              <a:gdLst/>
              <a:ahLst/>
              <a:cxnLst/>
              <a:rect l="l" t="t" r="r" b="b"/>
              <a:pathLst>
                <a:path w="431800" h="711200">
                  <a:moveTo>
                    <a:pt x="368300" y="0"/>
                  </a:moveTo>
                  <a:lnTo>
                    <a:pt x="63500" y="0"/>
                  </a:lnTo>
                  <a:lnTo>
                    <a:pt x="38785" y="4989"/>
                  </a:lnTo>
                  <a:lnTo>
                    <a:pt x="18600" y="18595"/>
                  </a:lnTo>
                  <a:lnTo>
                    <a:pt x="4990" y="38779"/>
                  </a:lnTo>
                  <a:lnTo>
                    <a:pt x="0" y="63500"/>
                  </a:lnTo>
                  <a:lnTo>
                    <a:pt x="0" y="647700"/>
                  </a:lnTo>
                  <a:lnTo>
                    <a:pt x="4990" y="672414"/>
                  </a:lnTo>
                  <a:lnTo>
                    <a:pt x="18600" y="692599"/>
                  </a:lnTo>
                  <a:lnTo>
                    <a:pt x="38785" y="706209"/>
                  </a:lnTo>
                  <a:lnTo>
                    <a:pt x="63500" y="711200"/>
                  </a:lnTo>
                  <a:lnTo>
                    <a:pt x="368300" y="711200"/>
                  </a:lnTo>
                  <a:lnTo>
                    <a:pt x="393014" y="706209"/>
                  </a:lnTo>
                  <a:lnTo>
                    <a:pt x="413199" y="692599"/>
                  </a:lnTo>
                  <a:lnTo>
                    <a:pt x="417783" y="685800"/>
                  </a:lnTo>
                  <a:lnTo>
                    <a:pt x="215900" y="685800"/>
                  </a:lnTo>
                  <a:lnTo>
                    <a:pt x="206010" y="683802"/>
                  </a:lnTo>
                  <a:lnTo>
                    <a:pt x="197937" y="678357"/>
                  </a:lnTo>
                  <a:lnTo>
                    <a:pt x="192495" y="670283"/>
                  </a:lnTo>
                  <a:lnTo>
                    <a:pt x="190500" y="660400"/>
                  </a:lnTo>
                  <a:lnTo>
                    <a:pt x="192495" y="650510"/>
                  </a:lnTo>
                  <a:lnTo>
                    <a:pt x="197937" y="642437"/>
                  </a:lnTo>
                  <a:lnTo>
                    <a:pt x="206010" y="636995"/>
                  </a:lnTo>
                  <a:lnTo>
                    <a:pt x="215900" y="635000"/>
                  </a:lnTo>
                  <a:lnTo>
                    <a:pt x="431800" y="635000"/>
                  </a:lnTo>
                  <a:lnTo>
                    <a:pt x="431800" y="609600"/>
                  </a:lnTo>
                  <a:lnTo>
                    <a:pt x="63500" y="609600"/>
                  </a:lnTo>
                  <a:lnTo>
                    <a:pt x="63500" y="76200"/>
                  </a:lnTo>
                  <a:lnTo>
                    <a:pt x="431800" y="76200"/>
                  </a:lnTo>
                  <a:lnTo>
                    <a:pt x="431800" y="63500"/>
                  </a:lnTo>
                  <a:lnTo>
                    <a:pt x="429235" y="50800"/>
                  </a:lnTo>
                  <a:lnTo>
                    <a:pt x="152400" y="50800"/>
                  </a:lnTo>
                  <a:lnTo>
                    <a:pt x="152400" y="25400"/>
                  </a:lnTo>
                  <a:lnTo>
                    <a:pt x="417787" y="25400"/>
                  </a:lnTo>
                  <a:lnTo>
                    <a:pt x="413199" y="18595"/>
                  </a:lnTo>
                  <a:lnTo>
                    <a:pt x="393014" y="4989"/>
                  </a:lnTo>
                  <a:lnTo>
                    <a:pt x="368300" y="0"/>
                  </a:lnTo>
                  <a:close/>
                </a:path>
                <a:path w="431800" h="711200">
                  <a:moveTo>
                    <a:pt x="431800" y="635000"/>
                  </a:moveTo>
                  <a:lnTo>
                    <a:pt x="215900" y="635000"/>
                  </a:lnTo>
                  <a:lnTo>
                    <a:pt x="225783" y="636995"/>
                  </a:lnTo>
                  <a:lnTo>
                    <a:pt x="233857" y="642437"/>
                  </a:lnTo>
                  <a:lnTo>
                    <a:pt x="239302" y="650510"/>
                  </a:lnTo>
                  <a:lnTo>
                    <a:pt x="241300" y="660400"/>
                  </a:lnTo>
                  <a:lnTo>
                    <a:pt x="239302" y="670283"/>
                  </a:lnTo>
                  <a:lnTo>
                    <a:pt x="233857" y="678357"/>
                  </a:lnTo>
                  <a:lnTo>
                    <a:pt x="225783" y="683802"/>
                  </a:lnTo>
                  <a:lnTo>
                    <a:pt x="215900" y="685800"/>
                  </a:lnTo>
                  <a:lnTo>
                    <a:pt x="417783" y="685800"/>
                  </a:lnTo>
                  <a:lnTo>
                    <a:pt x="426809" y="672414"/>
                  </a:lnTo>
                  <a:lnTo>
                    <a:pt x="431800" y="647700"/>
                  </a:lnTo>
                  <a:lnTo>
                    <a:pt x="431800" y="635000"/>
                  </a:lnTo>
                  <a:close/>
                </a:path>
                <a:path w="431800" h="711200">
                  <a:moveTo>
                    <a:pt x="431800" y="76200"/>
                  </a:moveTo>
                  <a:lnTo>
                    <a:pt x="368300" y="76200"/>
                  </a:lnTo>
                  <a:lnTo>
                    <a:pt x="368300" y="609600"/>
                  </a:lnTo>
                  <a:lnTo>
                    <a:pt x="431800" y="609600"/>
                  </a:lnTo>
                  <a:lnTo>
                    <a:pt x="431800" y="76200"/>
                  </a:lnTo>
                  <a:close/>
                </a:path>
                <a:path w="431800" h="711200">
                  <a:moveTo>
                    <a:pt x="417787" y="25400"/>
                  </a:moveTo>
                  <a:lnTo>
                    <a:pt x="279400" y="25400"/>
                  </a:lnTo>
                  <a:lnTo>
                    <a:pt x="279400" y="50800"/>
                  </a:lnTo>
                  <a:lnTo>
                    <a:pt x="429235" y="50800"/>
                  </a:lnTo>
                  <a:lnTo>
                    <a:pt x="426809" y="38779"/>
                  </a:lnTo>
                  <a:lnTo>
                    <a:pt x="417787" y="254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60249" y="3533116"/>
              <a:ext cx="147275" cy="21298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55341" y="2469839"/>
            <a:ext cx="1480438" cy="637060"/>
            <a:chOff x="855341" y="2469839"/>
            <a:chExt cx="1480438" cy="63706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855341" y="2469839"/>
              <a:ext cx="1480438" cy="6370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999" y="2840543"/>
              <a:ext cx="1468779" cy="252769"/>
            </a:xfrm>
            <a:prstGeom prst="rect">
              <a:avLst/>
            </a:prstGeom>
          </p:spPr>
        </p:pic>
      </p:grpSp>
      <p:sp>
        <p:nvSpPr>
          <p:cNvPr id="35" name="Freeform 740"/>
          <p:cNvSpPr>
            <a:spLocks noEditPoints="1"/>
          </p:cNvSpPr>
          <p:nvPr/>
        </p:nvSpPr>
        <p:spPr bwMode="auto">
          <a:xfrm>
            <a:off x="1601023" y="2530353"/>
            <a:ext cx="247612" cy="247612"/>
          </a:xfrm>
          <a:custGeom>
            <a:avLst/>
            <a:gdLst>
              <a:gd name="T0" fmla="*/ 93 w 94"/>
              <a:gd name="T1" fmla="*/ 82 h 94"/>
              <a:gd name="T2" fmla="*/ 70 w 94"/>
              <a:gd name="T3" fmla="*/ 58 h 94"/>
              <a:gd name="T4" fmla="*/ 76 w 94"/>
              <a:gd name="T5" fmla="*/ 38 h 94"/>
              <a:gd name="T6" fmla="*/ 38 w 94"/>
              <a:gd name="T7" fmla="*/ 0 h 94"/>
              <a:gd name="T8" fmla="*/ 0 w 94"/>
              <a:gd name="T9" fmla="*/ 38 h 94"/>
              <a:gd name="T10" fmla="*/ 38 w 94"/>
              <a:gd name="T11" fmla="*/ 76 h 94"/>
              <a:gd name="T12" fmla="*/ 58 w 94"/>
              <a:gd name="T13" fmla="*/ 69 h 94"/>
              <a:gd name="T14" fmla="*/ 82 w 94"/>
              <a:gd name="T15" fmla="*/ 93 h 94"/>
              <a:gd name="T16" fmla="*/ 85 w 94"/>
              <a:gd name="T17" fmla="*/ 93 h 94"/>
              <a:gd name="T18" fmla="*/ 93 w 94"/>
              <a:gd name="T19" fmla="*/ 84 h 94"/>
              <a:gd name="T20" fmla="*/ 93 w 94"/>
              <a:gd name="T21" fmla="*/ 82 h 94"/>
              <a:gd name="T22" fmla="*/ 12 w 94"/>
              <a:gd name="T23" fmla="*/ 38 h 94"/>
              <a:gd name="T24" fmla="*/ 38 w 94"/>
              <a:gd name="T25" fmla="*/ 12 h 94"/>
              <a:gd name="T26" fmla="*/ 64 w 94"/>
              <a:gd name="T27" fmla="*/ 38 h 94"/>
              <a:gd name="T28" fmla="*/ 38 w 94"/>
              <a:gd name="T29" fmla="*/ 63 h 94"/>
              <a:gd name="T30" fmla="*/ 12 w 94"/>
              <a:gd name="T31" fmla="*/ 3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" h="94">
                <a:moveTo>
                  <a:pt x="93" y="82"/>
                </a:moveTo>
                <a:cubicBezTo>
                  <a:pt x="70" y="58"/>
                  <a:pt x="70" y="58"/>
                  <a:pt x="70" y="58"/>
                </a:cubicBezTo>
                <a:cubicBezTo>
                  <a:pt x="73" y="52"/>
                  <a:pt x="76" y="45"/>
                  <a:pt x="76" y="38"/>
                </a:cubicBezTo>
                <a:cubicBezTo>
                  <a:pt x="76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58"/>
                  <a:pt x="17" y="76"/>
                  <a:pt x="38" y="76"/>
                </a:cubicBezTo>
                <a:cubicBezTo>
                  <a:pt x="45" y="76"/>
                  <a:pt x="52" y="73"/>
                  <a:pt x="58" y="69"/>
                </a:cubicBezTo>
                <a:cubicBezTo>
                  <a:pt x="82" y="93"/>
                  <a:pt x="82" y="93"/>
                  <a:pt x="82" y="93"/>
                </a:cubicBezTo>
                <a:cubicBezTo>
                  <a:pt x="83" y="94"/>
                  <a:pt x="84" y="94"/>
                  <a:pt x="85" y="93"/>
                </a:cubicBezTo>
                <a:cubicBezTo>
                  <a:pt x="93" y="84"/>
                  <a:pt x="93" y="84"/>
                  <a:pt x="93" y="84"/>
                </a:cubicBezTo>
                <a:cubicBezTo>
                  <a:pt x="94" y="84"/>
                  <a:pt x="94" y="82"/>
                  <a:pt x="93" y="82"/>
                </a:cubicBezTo>
                <a:close/>
                <a:moveTo>
                  <a:pt x="12" y="38"/>
                </a:moveTo>
                <a:cubicBezTo>
                  <a:pt x="12" y="23"/>
                  <a:pt x="23" y="12"/>
                  <a:pt x="38" y="12"/>
                </a:cubicBezTo>
                <a:cubicBezTo>
                  <a:pt x="52" y="12"/>
                  <a:pt x="64" y="23"/>
                  <a:pt x="64" y="38"/>
                </a:cubicBezTo>
                <a:cubicBezTo>
                  <a:pt x="64" y="52"/>
                  <a:pt x="52" y="63"/>
                  <a:pt x="38" y="63"/>
                </a:cubicBezTo>
                <a:cubicBezTo>
                  <a:pt x="23" y="63"/>
                  <a:pt x="12" y="52"/>
                  <a:pt x="12" y="38"/>
                </a:cubicBezTo>
                <a:close/>
              </a:path>
            </a:pathLst>
          </a:custGeom>
          <a:solidFill>
            <a:srgbClr val="0033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DBCA2F31-811C-4710-A546-75FA61793AE1}"/>
              </a:ext>
            </a:extLst>
          </p:cNvPr>
          <p:cNvSpPr txBox="1">
            <a:spLocks/>
          </p:cNvSpPr>
          <p:nvPr/>
        </p:nvSpPr>
        <p:spPr>
          <a:xfrm>
            <a:off x="407985" y="273050"/>
            <a:ext cx="9045577" cy="411163"/>
          </a:xfrm>
          <a:prstGeom prst="rect">
            <a:avLst/>
          </a:prstGeom>
        </p:spPr>
        <p:txBody>
          <a:bodyPr/>
          <a:lstStyle>
            <a:lvl1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200" b="0" i="0" kern="1200" baseline="0">
                <a:solidFill>
                  <a:schemeClr val="tx1"/>
                </a:solidFill>
                <a:latin typeface="Arial" pitchFamily="34" charset="0"/>
                <a:ea typeface="KoPubWorldDotum_Pro Medium" pitchFamily="2" charset="-127"/>
                <a:cs typeface="+mj-cs"/>
              </a:defRPr>
            </a:lvl1pPr>
            <a:lvl2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2pPr>
            <a:lvl3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3pPr>
            <a:lvl4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4pPr>
            <a:lvl5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429768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6pPr>
            <a:lvl7pPr marL="859536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7pPr>
            <a:lvl8pPr marL="1289304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8pPr>
            <a:lvl9pPr marL="1719072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altLang="ko-KR" sz="2000" b="1" spc="-150" dirty="0">
                <a:latin typeface="+mn-ea"/>
                <a:ea typeface="+mn-ea"/>
                <a:cs typeface="KoPubWorldDotum_Pro" pitchFamily="2" charset="-127"/>
              </a:rPr>
              <a:t>3. </a:t>
            </a:r>
            <a:r>
              <a:rPr lang="ko-KR" altLang="en-US" sz="1800" b="1" spc="-150" dirty="0">
                <a:latin typeface="+mn-ea"/>
                <a:ea typeface="+mn-ea"/>
                <a:cs typeface="KoPubWorldDotum_Pro" pitchFamily="2" charset="-127"/>
              </a:rPr>
              <a:t>개별자재 인식번호 활용 방안</a:t>
            </a:r>
            <a:r>
              <a:rPr lang="en-US" altLang="ko-KR" sz="1800" b="1" spc="-150" dirty="0">
                <a:latin typeface="+mn-ea"/>
                <a:ea typeface="+mn-ea"/>
                <a:cs typeface="KoPubWorldDotum_Pro" pitchFamily="2" charset="-127"/>
              </a:rPr>
              <a:t>(3/4) </a:t>
            </a:r>
          </a:p>
        </p:txBody>
      </p:sp>
    </p:spTree>
    <p:extLst>
      <p:ext uri="{BB962C8B-B14F-4D97-AF65-F5344CB8AC3E}">
        <p14:creationId xmlns:p14="http://schemas.microsoft.com/office/powerpoint/2010/main" val="182149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내용 개체 틀 2"/>
          <p:cNvSpPr txBox="1">
            <a:spLocks/>
          </p:cNvSpPr>
          <p:nvPr/>
        </p:nvSpPr>
        <p:spPr>
          <a:xfrm>
            <a:off x="406667" y="819150"/>
            <a:ext cx="9046895" cy="5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5802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defRPr lang="en-US" sz="1600" b="0" i="0" kern="1200" spc="-5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191008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374555" indent="-183547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US" sz="10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565563" indent="-191008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•"/>
              <a:defRPr lang="en-US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746125" indent="-180563" algn="l" defTabSz="958025" rtl="0" eaLnBrk="1" fontAlgn="base" latinLnBrk="1" hangingPunct="1">
              <a:spcBef>
                <a:spcPct val="0"/>
              </a:spcBef>
              <a:spcAft>
                <a:spcPts val="282"/>
              </a:spcAft>
              <a:buFont typeface="Arial" charset="0"/>
              <a:buChar char="‒"/>
              <a:defRPr lang="en-GB" sz="9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841629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30" indent="-173101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86" indent="-162656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94" indent="-171609" algn="l" defTabSz="859536" rtl="0" eaLnBrk="1" latinLnBrk="1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개별자재</a:t>
            </a:r>
            <a:r>
              <a:rPr lang="ko-KR" altLang="en-US" dirty="0"/>
              <a:t> 생애 </a:t>
            </a:r>
            <a:r>
              <a:rPr lang="ko-KR" altLang="en-US" dirty="0" err="1"/>
              <a:t>전주기</a:t>
            </a:r>
            <a:r>
              <a:rPr lang="ko-KR" altLang="en-US" dirty="0"/>
              <a:t> 관리를 통해 단계별 이력 정보를 수집하고</a:t>
            </a:r>
            <a:r>
              <a:rPr lang="en-US" altLang="ko-KR" dirty="0"/>
              <a:t>, </a:t>
            </a:r>
            <a:r>
              <a:rPr lang="ko-KR" altLang="en-US" dirty="0"/>
              <a:t>자재의 생애 주기 단계별 관리 주체</a:t>
            </a:r>
            <a:r>
              <a:rPr lang="en-US" altLang="ko-KR" dirty="0"/>
              <a:t>, </a:t>
            </a:r>
            <a:r>
              <a:rPr lang="ko-KR" altLang="en-US" dirty="0"/>
              <a:t>사용처</a:t>
            </a:r>
            <a:r>
              <a:rPr lang="en-US" altLang="ko-KR" dirty="0"/>
              <a:t>, </a:t>
            </a:r>
            <a:r>
              <a:rPr lang="ko-KR" altLang="en-US" dirty="0"/>
              <a:t>제공자 등 수집된 이력 정보를 활용할 수 있는 정보 관리 방안을 정의함</a:t>
            </a:r>
          </a:p>
        </p:txBody>
      </p:sp>
      <p:sp>
        <p:nvSpPr>
          <p:cNvPr id="4" name="이등변 삼각형 3"/>
          <p:cNvSpPr/>
          <p:nvPr/>
        </p:nvSpPr>
        <p:spPr>
          <a:xfrm>
            <a:off x="517251" y="2863234"/>
            <a:ext cx="8864998" cy="343343"/>
          </a:xfrm>
          <a:prstGeom prst="triangle">
            <a:avLst>
              <a:gd name="adj" fmla="val 44122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4276" y="1442682"/>
            <a:ext cx="9039600" cy="360000"/>
          </a:xfrm>
          <a:prstGeom prst="rect">
            <a:avLst/>
          </a:prstGeom>
          <a:solidFill>
            <a:srgbClr val="00338D"/>
          </a:solidFill>
          <a:ln w="31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228"/>
              </a:spcBef>
              <a:spcAft>
                <a:spcPts val="0"/>
              </a:spcAft>
            </a:pPr>
            <a:r>
              <a:rPr kumimoji="1" lang="ko-KR" altLang="en-US" sz="1400" b="1" spc="-50" dirty="0" err="1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개별자재</a:t>
            </a:r>
            <a:r>
              <a:rPr kumimoji="1" lang="ko-KR" altLang="en-US" sz="1400" b="1" spc="-50" dirty="0">
                <a:solidFill>
                  <a:schemeClr val="bg1"/>
                </a:solidFill>
                <a:latin typeface="+mn-ea"/>
                <a:cs typeface="KoPubWorldDotum_Pro Medium" pitchFamily="2" charset="-127"/>
              </a:rPr>
              <a:t> 정보를 활용한 생애주기 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4276" y="1802681"/>
            <a:ext cx="9039286" cy="41395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vert="horz" wrap="square" lIns="97969" tIns="48984" rIns="97969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4000" indent="-1440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rabicPeriod"/>
              <a:defRPr/>
            </a:pPr>
            <a:endParaRPr lang="en-US" altLang="ko-KR" sz="11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원통 69"/>
          <p:cNvSpPr/>
          <p:nvPr/>
        </p:nvSpPr>
        <p:spPr>
          <a:xfrm>
            <a:off x="5882953" y="2139851"/>
            <a:ext cx="645046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+mn-ea"/>
              </a:rPr>
              <a:t>자재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atin typeface="+mn-ea"/>
                <a:ea typeface="+mn-ea"/>
              </a:rPr>
              <a:t>Master</a:t>
            </a:r>
          </a:p>
        </p:txBody>
      </p:sp>
      <p:sp>
        <p:nvSpPr>
          <p:cNvPr id="8" name="원통 69"/>
          <p:cNvSpPr/>
          <p:nvPr/>
        </p:nvSpPr>
        <p:spPr>
          <a:xfrm>
            <a:off x="6632953" y="2136876"/>
            <a:ext cx="645046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err="1">
                <a:latin typeface="+mn-ea"/>
              </a:rPr>
              <a:t>자재문서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입출고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</p:txBody>
      </p:sp>
      <p:sp>
        <p:nvSpPr>
          <p:cNvPr id="9" name="원통 69"/>
          <p:cNvSpPr/>
          <p:nvPr/>
        </p:nvSpPr>
        <p:spPr>
          <a:xfrm>
            <a:off x="7382953" y="2136876"/>
            <a:ext cx="645046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err="1">
                <a:latin typeface="+mn-ea"/>
              </a:rPr>
              <a:t>공사정보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atin typeface="+mn-ea"/>
                <a:ea typeface="+mn-ea"/>
              </a:rPr>
              <a:t>Master</a:t>
            </a:r>
          </a:p>
        </p:txBody>
      </p:sp>
      <p:sp>
        <p:nvSpPr>
          <p:cNvPr id="10" name="원통 69"/>
          <p:cNvSpPr/>
          <p:nvPr/>
        </p:nvSpPr>
        <p:spPr>
          <a:xfrm>
            <a:off x="8132953" y="2136876"/>
            <a:ext cx="645046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+mn-ea"/>
              </a:rPr>
              <a:t>기타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latin typeface="+mn-ea"/>
              </a:rPr>
              <a:t>DB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7250" y="3181946"/>
            <a:ext cx="8864999" cy="2654072"/>
          </a:xfrm>
          <a:prstGeom prst="rect">
            <a:avLst/>
          </a:prstGeom>
          <a:solidFill>
            <a:schemeClr val="bg1"/>
          </a:solidFill>
          <a:ln w="3175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err="1">
              <a:solidFill>
                <a:schemeClr val="bg2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75963" y="3213891"/>
            <a:ext cx="1272037" cy="1734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vert="horz" wrap="square" lIns="72000" tIns="0" rIns="36000" bIns="48984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lang="ko-KR" altLang="en-US" sz="1000" b="1" u="sng" dirty="0" err="1">
                <a:solidFill>
                  <a:prstClr val="black"/>
                </a:solidFill>
                <a:latin typeface="맑은 고딕"/>
              </a:rPr>
              <a:t>개별자재</a:t>
            </a:r>
            <a:r>
              <a:rPr lang="ko-KR" altLang="en-US" sz="1000" b="1" u="sng" dirty="0">
                <a:solidFill>
                  <a:prstClr val="black"/>
                </a:solidFill>
                <a:latin typeface="맑은 고딕"/>
              </a:rPr>
              <a:t> 상세 정보</a:t>
            </a:r>
            <a:endParaRPr lang="en-US" altLang="ko-KR" sz="1000" b="1" u="sng" dirty="0">
              <a:solidFill>
                <a:prstClr val="black"/>
              </a:solidFill>
              <a:latin typeface="맑은 고딕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87682" y="3756259"/>
          <a:ext cx="8730320" cy="2010170"/>
        </p:xfrm>
        <a:graphic>
          <a:graphicData uri="http://schemas.openxmlformats.org/drawingml/2006/table">
            <a:tbl>
              <a:tblPr/>
              <a:tblGrid>
                <a:gridCol w="675318">
                  <a:extLst>
                    <a:ext uri="{9D8B030D-6E8A-4147-A177-3AD203B41FA5}">
                      <a16:colId xmlns:a16="http://schemas.microsoft.com/office/drawing/2014/main" val="2386796800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023784887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15107818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286926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744404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3214611179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090584047"/>
                    </a:ext>
                  </a:extLst>
                </a:gridCol>
                <a:gridCol w="765000">
                  <a:extLst>
                    <a:ext uri="{9D8B030D-6E8A-4147-A177-3AD203B41FA5}">
                      <a16:colId xmlns:a16="http://schemas.microsoft.com/office/drawing/2014/main" val="75382597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93365400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65784706"/>
                    </a:ext>
                  </a:extLst>
                </a:gridCol>
                <a:gridCol w="810002">
                  <a:extLst>
                    <a:ext uri="{9D8B030D-6E8A-4147-A177-3AD203B41FA5}">
                      <a16:colId xmlns:a16="http://schemas.microsoft.com/office/drawing/2014/main" val="3964581837"/>
                    </a:ext>
                  </a:extLst>
                </a:gridCol>
              </a:tblGrid>
              <a:tr h="20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일자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사유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상태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문서종류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문서번호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문서명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처리부서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보관장소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처리업체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처리자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연락처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09049"/>
                  </a:ext>
                </a:extLst>
              </a:tr>
              <a:tr h="20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2019.12.19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주문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N1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주문서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4100988844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인도지시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자재처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대우중전기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홍길동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010-xxxx-xxxx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03150"/>
                  </a:ext>
                </a:extLst>
              </a:tr>
              <a:tr h="20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2020.01.23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검수 합격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N1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시험검사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1009507924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시험검사 요청서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자재검사처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대우중전기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대우중전기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김철수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010-xxxx-xxxx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56530"/>
                  </a:ext>
                </a:extLst>
              </a:tr>
              <a:tr h="20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2020.01.24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구매입고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N1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납품서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002060"/>
                          </a:solidFill>
                          <a:latin typeface="+mn-ea"/>
                          <a:cs typeface="KoPubWorldDotum_Pro Medium" pitchFamily="2" charset="-127"/>
                        </a:rPr>
                        <a:t>1100614789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납품서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경기본부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본부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박영희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010-xxxx-xxxx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902790"/>
                  </a:ext>
                </a:extLst>
              </a:tr>
              <a:tr h="20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2020.01.26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소비출고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N1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공사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354120193182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문산읍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 </a:t>
                      </a: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마정리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 유진의 일반용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(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갑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)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저압 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120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경기본부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가나전업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가나전업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최영희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010-xxxx-xxxx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85261"/>
                  </a:ext>
                </a:extLst>
              </a:tr>
              <a:tr h="20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2020.03.12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기출고대체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N1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공사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354120193203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신촌동 수미 저압 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99㎾ 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신설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(</a:t>
                      </a: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장능간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54L27L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파주지사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다라전설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다라전설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이철수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010-xxxx-xxxx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740018"/>
                  </a:ext>
                </a:extLst>
              </a:tr>
              <a:tr h="20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2020.04.21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준공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N1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공사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354120193203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신촌동 수미 저압 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99㎾ 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신설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(</a:t>
                      </a: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장능간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54L27L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파주지사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설계위치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다라전설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이철수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010-xxxx-xxxx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31159"/>
                  </a:ext>
                </a:extLst>
              </a:tr>
              <a:tr h="20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2027.03.21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제각환입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R2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공사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354120273182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문산읍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 </a:t>
                      </a: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축현리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 농사용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40㎾(</a:t>
                      </a: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축산간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26L12)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경기본부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본부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마바전업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박영희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010-xxxx-xxxx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705096"/>
                  </a:ext>
                </a:extLst>
              </a:tr>
              <a:tr h="20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2027.06.11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불용판정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R2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재고조사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20190531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불용결정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 통지서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경기본부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본부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박영희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010-xxxx-xxxx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40514"/>
                  </a:ext>
                </a:extLst>
              </a:tr>
              <a:tr h="20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2027.11.05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매각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S1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매각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37773881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불용품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 매각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경기본부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</a:rPr>
                        <a:t>을지재생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박영희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010-xxxx-xxxx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362646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3198000" y="1846622"/>
            <a:ext cx="2474999" cy="991060"/>
            <a:chOff x="1893001" y="2917498"/>
            <a:chExt cx="2787932" cy="991060"/>
          </a:xfrm>
        </p:grpSpPr>
        <p:sp>
          <p:nvSpPr>
            <p:cNvPr id="15" name="직사각형 14"/>
            <p:cNvSpPr/>
            <p:nvPr/>
          </p:nvSpPr>
          <p:spPr>
            <a:xfrm>
              <a:off x="1893001" y="2917498"/>
              <a:ext cx="2787932" cy="2422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7969" tIns="48984" rIns="97969" bIns="4898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79488" fontAlgn="auto" latinLnBrk="0">
                <a:spcBef>
                  <a:spcPts val="228"/>
                </a:spcBef>
                <a:spcAft>
                  <a:spcPts val="0"/>
                </a:spcAft>
              </a:pPr>
              <a:r>
                <a:rPr kumimoji="1" lang="ko-KR" altLang="en-US" sz="1200" b="1" spc="-50" dirty="0" err="1">
                  <a:solidFill>
                    <a:schemeClr val="bg1"/>
                  </a:solidFill>
                  <a:latin typeface="+mn-ea"/>
                  <a:cs typeface="KoPubWorldDotum_Pro Medium" pitchFamily="2" charset="-127"/>
                </a:rPr>
                <a:t>개별자재</a:t>
              </a:r>
              <a:r>
                <a:rPr kumimoji="1" lang="ko-KR" altLang="en-US" sz="1200" b="1" spc="-50" dirty="0">
                  <a:solidFill>
                    <a:schemeClr val="bg1"/>
                  </a:solidFill>
                  <a:latin typeface="+mn-ea"/>
                  <a:cs typeface="KoPubWorldDotum_Pro Medium" pitchFamily="2" charset="-127"/>
                </a:rPr>
                <a:t> 정보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93001" y="3167728"/>
              <a:ext cx="2787932" cy="7408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atin typeface="Arial" pitchFamily="34" charset="0"/>
                  <a:ea typeface="맑은 고딕" pitchFamily="50" charset="-127"/>
                  <a:cs typeface="+mn-cs"/>
                </a:rPr>
                <a:t>//</a:t>
              </a:r>
              <a:endParaRPr lang="ko-KR" altLang="en-US" sz="1200" dirty="0">
                <a:latin typeface="Arial" pitchFamily="34" charset="0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758397" y="1847134"/>
            <a:ext cx="3532107" cy="990548"/>
            <a:chOff x="1893001" y="2917498"/>
            <a:chExt cx="2787932" cy="990548"/>
          </a:xfrm>
        </p:grpSpPr>
        <p:sp>
          <p:nvSpPr>
            <p:cNvPr id="18" name="직사각형 17"/>
            <p:cNvSpPr/>
            <p:nvPr/>
          </p:nvSpPr>
          <p:spPr>
            <a:xfrm>
              <a:off x="1893001" y="2917498"/>
              <a:ext cx="2787932" cy="2422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7969" tIns="48984" rIns="97969" bIns="4898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79488" fontAlgn="auto" latinLnBrk="0">
                <a:spcBef>
                  <a:spcPts val="228"/>
                </a:spcBef>
                <a:spcAft>
                  <a:spcPts val="0"/>
                </a:spcAft>
              </a:pPr>
              <a:r>
                <a:rPr kumimoji="1" lang="ko-KR" altLang="en-US" sz="1200" b="1" spc="-50" dirty="0" err="1">
                  <a:solidFill>
                    <a:schemeClr val="bg1"/>
                  </a:solidFill>
                  <a:latin typeface="+mn-ea"/>
                  <a:cs typeface="KoPubWorldDotum_Pro Medium" pitchFamily="2" charset="-127"/>
                </a:rPr>
                <a:t>계약자재</a:t>
              </a:r>
              <a:r>
                <a:rPr kumimoji="1" lang="ko-KR" altLang="en-US" sz="1200" b="1" spc="-50" dirty="0">
                  <a:solidFill>
                    <a:schemeClr val="bg1"/>
                  </a:solidFill>
                  <a:latin typeface="+mn-ea"/>
                  <a:cs typeface="KoPubWorldDotum_Pro Medium" pitchFamily="2" charset="-127"/>
                </a:rPr>
                <a:t> 및 기타 업무 정보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893001" y="3167728"/>
              <a:ext cx="2787932" cy="740318"/>
            </a:xfrm>
            <a:prstGeom prst="rect">
              <a:avLst/>
            </a:prstGeom>
            <a:noFill/>
            <a:ln w="31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atin typeface="Arial" pitchFamily="34" charset="0"/>
                  <a:ea typeface="맑은 고딕" pitchFamily="50" charset="-127"/>
                  <a:cs typeface="+mn-cs"/>
                </a:rPr>
                <a:t>//</a:t>
              </a:r>
              <a:endParaRPr lang="ko-KR" altLang="en-US" sz="1200" dirty="0">
                <a:latin typeface="Arial" pitchFamily="34" charset="0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777999" y="2321699"/>
            <a:ext cx="51250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●●●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566143" y="3419309"/>
          <a:ext cx="3534624" cy="311398"/>
        </p:xfrm>
        <a:graphic>
          <a:graphicData uri="http://schemas.openxmlformats.org/drawingml/2006/table">
            <a:tbl>
              <a:tblPr/>
              <a:tblGrid>
                <a:gridCol w="747187">
                  <a:extLst>
                    <a:ext uri="{9D8B030D-6E8A-4147-A177-3AD203B41FA5}">
                      <a16:colId xmlns:a16="http://schemas.microsoft.com/office/drawing/2014/main" val="948956076"/>
                    </a:ext>
                  </a:extLst>
                </a:gridCol>
                <a:gridCol w="2787437">
                  <a:extLst>
                    <a:ext uri="{9D8B030D-6E8A-4147-A177-3AD203B41FA5}">
                      <a16:colId xmlns:a16="http://schemas.microsoft.com/office/drawing/2014/main" val="698227235"/>
                    </a:ext>
                  </a:extLst>
                </a:gridCol>
              </a:tblGrid>
              <a:tr h="1556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인식번호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  <a:latin typeface="맑은 고딕"/>
                        </a:rPr>
                        <a:t>2019121900000001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742325"/>
                  </a:ext>
                </a:extLst>
              </a:tr>
              <a:tr h="1556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자재번호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  <a:latin typeface="맑은 고딕"/>
                        </a:rPr>
                        <a:t>126467 </a:t>
                      </a:r>
                      <a:r>
                        <a:rPr lang="ko-KR" altLang="en-US" sz="900" dirty="0">
                          <a:solidFill>
                            <a:prstClr val="black"/>
                          </a:solidFill>
                          <a:latin typeface="맑은 고딕"/>
                        </a:rPr>
                        <a:t>고효율주상변압기</a:t>
                      </a:r>
                      <a:r>
                        <a:rPr lang="en-US" altLang="ko-KR" sz="900" dirty="0">
                          <a:solidFill>
                            <a:prstClr val="black"/>
                          </a:solidFill>
                          <a:latin typeface="맑은 고딕"/>
                        </a:rPr>
                        <a:t>,75KVA(</a:t>
                      </a:r>
                      <a:r>
                        <a:rPr lang="ko-KR" altLang="en-US" sz="900" dirty="0">
                          <a:solidFill>
                            <a:prstClr val="black"/>
                          </a:solidFill>
                          <a:latin typeface="맑은 고딕"/>
                        </a:rPr>
                        <a:t>광우</a:t>
                      </a:r>
                      <a:r>
                        <a:rPr lang="en-US" altLang="ko-KR" sz="900" dirty="0">
                          <a:solidFill>
                            <a:prstClr val="black"/>
                          </a:solidFill>
                          <a:latin typeface="맑은 고딕"/>
                        </a:rPr>
                        <a:t>),</a:t>
                      </a:r>
                      <a:r>
                        <a:rPr lang="ko-KR" altLang="en-US" sz="900" dirty="0" err="1">
                          <a:solidFill>
                            <a:prstClr val="black"/>
                          </a:solidFill>
                          <a:latin typeface="맑은 고딕"/>
                        </a:rPr>
                        <a:t>유탭</a:t>
                      </a:r>
                      <a:r>
                        <a:rPr lang="en-US" altLang="ko-KR" sz="900" dirty="0">
                          <a:solidFill>
                            <a:prstClr val="black"/>
                          </a:solidFill>
                          <a:latin typeface="맑은 고딕"/>
                        </a:rPr>
                        <a:t>,13.2KV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5164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4363627" y="3419308"/>
          <a:ext cx="3534624" cy="311398"/>
        </p:xfrm>
        <a:graphic>
          <a:graphicData uri="http://schemas.openxmlformats.org/drawingml/2006/table">
            <a:tbl>
              <a:tblPr/>
              <a:tblGrid>
                <a:gridCol w="747187">
                  <a:extLst>
                    <a:ext uri="{9D8B030D-6E8A-4147-A177-3AD203B41FA5}">
                      <a16:colId xmlns:a16="http://schemas.microsoft.com/office/drawing/2014/main" val="948956076"/>
                    </a:ext>
                  </a:extLst>
                </a:gridCol>
                <a:gridCol w="2787437">
                  <a:extLst>
                    <a:ext uri="{9D8B030D-6E8A-4147-A177-3AD203B41FA5}">
                      <a16:colId xmlns:a16="http://schemas.microsoft.com/office/drawing/2014/main" val="698227235"/>
                    </a:ext>
                  </a:extLst>
                </a:gridCol>
              </a:tblGrid>
              <a:tr h="1556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자재유형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  <a:latin typeface="맑은 고딕"/>
                        </a:rPr>
                        <a:t>KEPCO-</a:t>
                      </a:r>
                      <a:r>
                        <a:rPr lang="ko-KR" altLang="en-US" sz="900" dirty="0" err="1">
                          <a:solidFill>
                            <a:prstClr val="black"/>
                          </a:solidFill>
                          <a:latin typeface="맑은 고딕"/>
                        </a:rPr>
                        <a:t>저장품목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742325"/>
                  </a:ext>
                </a:extLst>
              </a:tr>
              <a:tr h="1556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납품업체 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prstClr val="black"/>
                          </a:solidFill>
                          <a:latin typeface="맑은 고딕"/>
                        </a:rPr>
                        <a:t>1298602507 </a:t>
                      </a:r>
                      <a:r>
                        <a:rPr lang="ko-KR" altLang="en-US" sz="900" dirty="0">
                          <a:solidFill>
                            <a:prstClr val="black"/>
                          </a:solidFill>
                          <a:latin typeface="맑은 고딕"/>
                        </a:rPr>
                        <a:t>주식회사 </a:t>
                      </a:r>
                      <a:r>
                        <a:rPr lang="ko-KR" altLang="en-US" sz="900" dirty="0" err="1">
                          <a:solidFill>
                            <a:prstClr val="black"/>
                          </a:solidFill>
                          <a:latin typeface="맑은 고딕"/>
                        </a:rPr>
                        <a:t>대우중전기</a:t>
                      </a:r>
                      <a:endParaRPr kumimoji="0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51649"/>
                  </a:ext>
                </a:extLst>
              </a:tr>
            </a:tbl>
          </a:graphicData>
        </a:graphic>
      </p:graphicFrame>
      <p:sp>
        <p:nvSpPr>
          <p:cNvPr id="23" name="원통 69"/>
          <p:cNvSpPr/>
          <p:nvPr/>
        </p:nvSpPr>
        <p:spPr>
          <a:xfrm>
            <a:off x="3327175" y="2167466"/>
            <a:ext cx="645046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err="1">
                <a:latin typeface="+mn-ea"/>
              </a:rPr>
              <a:t>개별자재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+mn-ea"/>
              </a:rPr>
              <a:t>포장 정보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4" name="원통 69"/>
          <p:cNvSpPr/>
          <p:nvPr/>
        </p:nvSpPr>
        <p:spPr>
          <a:xfrm>
            <a:off x="4881475" y="2167466"/>
            <a:ext cx="645046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err="1">
                <a:latin typeface="+mn-ea"/>
              </a:rPr>
              <a:t>개별자재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+mn-ea"/>
                <a:ea typeface="+mn-ea"/>
              </a:rPr>
              <a:t>속성 정보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5" name="원통 69"/>
          <p:cNvSpPr/>
          <p:nvPr/>
        </p:nvSpPr>
        <p:spPr>
          <a:xfrm>
            <a:off x="4095407" y="2166013"/>
            <a:ext cx="645046" cy="619852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44000" rIns="0" bIns="4898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err="1">
                <a:latin typeface="+mn-ea"/>
              </a:rPr>
              <a:t>개별자재</a:t>
            </a:r>
            <a:endParaRPr lang="en-US" altLang="ko-KR" sz="900" dirty="0">
              <a:latin typeface="+mn-ea"/>
            </a:endParaRPr>
          </a:p>
          <a:p>
            <a:pPr marL="0" marR="0" indent="0" algn="ctr" defTabSz="979488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+mn-ea"/>
                <a:ea typeface="+mn-ea"/>
              </a:rPr>
              <a:t>입출고 이력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93001" y="6056525"/>
            <a:ext cx="7560561" cy="3385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개별자재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정보와 </a:t>
            </a:r>
            <a:r>
              <a:rPr lang="ko-KR" altLang="en-US" sz="1200" dirty="0" err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계약자재</a:t>
            </a:r>
            <a:r>
              <a:rPr lang="ko-KR" altLang="en-US" sz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rPr>
              <a:t> 및 기타 정보를 활용하여 생애주기 전체를 관리 가능한 정보 체계 제공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12976" y="6056525"/>
            <a:ext cx="1480026" cy="338547"/>
          </a:xfrm>
          <a:prstGeom prst="rect">
            <a:avLst/>
          </a:prstGeom>
          <a:solidFill>
            <a:srgbClr val="7F7F7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</a:rPr>
              <a:t>개선방향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7653000" y="3419308"/>
          <a:ext cx="1636772" cy="155699"/>
        </p:xfrm>
        <a:graphic>
          <a:graphicData uri="http://schemas.openxmlformats.org/drawingml/2006/table">
            <a:tbl>
              <a:tblPr/>
              <a:tblGrid>
                <a:gridCol w="736772">
                  <a:extLst>
                    <a:ext uri="{9D8B030D-6E8A-4147-A177-3AD203B41FA5}">
                      <a16:colId xmlns:a16="http://schemas.microsoft.com/office/drawing/2014/main" val="94895607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98227235"/>
                    </a:ext>
                  </a:extLst>
                </a:gridCol>
              </a:tblGrid>
              <a:tr h="1556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• </a:t>
                      </a:r>
                      <a:r>
                        <a:rPr kumimoji="0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현재상태</a:t>
                      </a:r>
                      <a:r>
                        <a:rPr kumimoji="0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Dotum_Pro Medium" pitchFamily="2" charset="-127"/>
                          <a:sym typeface="Wingdings" panose="05000000000000000000" pitchFamily="2" charset="2"/>
                        </a:rPr>
                        <a:t>:</a:t>
                      </a:r>
                      <a:endParaRPr kumimoji="0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  <a:sym typeface="Wingdings" panose="05000000000000000000" pitchFamily="2" charset="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prstClr val="black"/>
                          </a:solidFill>
                          <a:latin typeface="맑은 고딕"/>
                        </a:rPr>
                        <a:t>매각 완료</a:t>
                      </a:r>
                      <a:endParaRPr kumimoji="0" lang="en-US" altLang="ko-KR" sz="9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Dotum_Pro Medium" pitchFamily="2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742325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276880" y="2207682"/>
            <a:ext cx="1831120" cy="328935"/>
            <a:chOff x="1276880" y="2124000"/>
            <a:chExt cx="1831120" cy="328935"/>
          </a:xfrm>
        </p:grpSpPr>
        <p:sp>
          <p:nvSpPr>
            <p:cNvPr id="30" name="갈매기형 수장 29"/>
            <p:cNvSpPr/>
            <p:nvPr/>
          </p:nvSpPr>
          <p:spPr>
            <a:xfrm>
              <a:off x="1276880" y="2124000"/>
              <a:ext cx="332547" cy="328935"/>
            </a:xfrm>
            <a:prstGeom prst="chevron">
              <a:avLst>
                <a:gd name="adj" fmla="val 4263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1576595" y="2124000"/>
              <a:ext cx="332547" cy="328935"/>
            </a:xfrm>
            <a:prstGeom prst="chevron">
              <a:avLst>
                <a:gd name="adj" fmla="val 4263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1876310" y="2124000"/>
              <a:ext cx="332547" cy="328935"/>
            </a:xfrm>
            <a:prstGeom prst="chevron">
              <a:avLst>
                <a:gd name="adj" fmla="val 4263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33" name="갈매기형 수장 32"/>
            <p:cNvSpPr/>
            <p:nvPr/>
          </p:nvSpPr>
          <p:spPr>
            <a:xfrm>
              <a:off x="2176025" y="2124000"/>
              <a:ext cx="332547" cy="328935"/>
            </a:xfrm>
            <a:prstGeom prst="chevron">
              <a:avLst>
                <a:gd name="adj" fmla="val 4263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34" name="갈매기형 수장 33"/>
            <p:cNvSpPr/>
            <p:nvPr/>
          </p:nvSpPr>
          <p:spPr>
            <a:xfrm>
              <a:off x="2475740" y="2124000"/>
              <a:ext cx="332547" cy="328935"/>
            </a:xfrm>
            <a:prstGeom prst="chevron">
              <a:avLst>
                <a:gd name="adj" fmla="val 4263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2775453" y="2124000"/>
              <a:ext cx="332547" cy="328935"/>
            </a:xfrm>
            <a:prstGeom prst="chevron">
              <a:avLst>
                <a:gd name="adj" fmla="val 4263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2" y="1831860"/>
            <a:ext cx="592724" cy="89720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669159" y="2296940"/>
            <a:ext cx="1480438" cy="637060"/>
            <a:chOff x="855341" y="2469839"/>
            <a:chExt cx="1480438" cy="637060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855341" y="2469839"/>
              <a:ext cx="1480438" cy="6370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err="1">
                <a:solidFill>
                  <a:schemeClr val="bg2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999" y="2840543"/>
              <a:ext cx="1468779" cy="252769"/>
            </a:xfrm>
            <a:prstGeom prst="rect">
              <a:avLst/>
            </a:prstGeom>
          </p:spPr>
        </p:pic>
      </p:grpSp>
      <p:sp>
        <p:nvSpPr>
          <p:cNvPr id="36" name="직사각형 35"/>
          <p:cNvSpPr/>
          <p:nvPr/>
        </p:nvSpPr>
        <p:spPr>
          <a:xfrm>
            <a:off x="1470403" y="1805945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</a:rPr>
              <a:t>인식번호로 정보 조회</a:t>
            </a:r>
            <a:endParaRPr lang="en-US" altLang="ko-KR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맑은 고딕"/>
            </a:endParaRPr>
          </a:p>
          <a:p>
            <a:r>
              <a:rPr lang="en-US" altLang="ko-KR" sz="1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</a:rPr>
              <a:t>2019121900000001</a:t>
            </a:r>
            <a:endParaRPr lang="ko-KR" altLang="en-US" sz="1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Freeform 740"/>
          <p:cNvSpPr>
            <a:spLocks noEditPoints="1"/>
          </p:cNvSpPr>
          <p:nvPr/>
        </p:nvSpPr>
        <p:spPr bwMode="auto">
          <a:xfrm>
            <a:off x="1195388" y="2371388"/>
            <a:ext cx="247612" cy="247612"/>
          </a:xfrm>
          <a:custGeom>
            <a:avLst/>
            <a:gdLst>
              <a:gd name="T0" fmla="*/ 93 w 94"/>
              <a:gd name="T1" fmla="*/ 82 h 94"/>
              <a:gd name="T2" fmla="*/ 70 w 94"/>
              <a:gd name="T3" fmla="*/ 58 h 94"/>
              <a:gd name="T4" fmla="*/ 76 w 94"/>
              <a:gd name="T5" fmla="*/ 38 h 94"/>
              <a:gd name="T6" fmla="*/ 38 w 94"/>
              <a:gd name="T7" fmla="*/ 0 h 94"/>
              <a:gd name="T8" fmla="*/ 0 w 94"/>
              <a:gd name="T9" fmla="*/ 38 h 94"/>
              <a:gd name="T10" fmla="*/ 38 w 94"/>
              <a:gd name="T11" fmla="*/ 76 h 94"/>
              <a:gd name="T12" fmla="*/ 58 w 94"/>
              <a:gd name="T13" fmla="*/ 69 h 94"/>
              <a:gd name="T14" fmla="*/ 82 w 94"/>
              <a:gd name="T15" fmla="*/ 93 h 94"/>
              <a:gd name="T16" fmla="*/ 85 w 94"/>
              <a:gd name="T17" fmla="*/ 93 h 94"/>
              <a:gd name="T18" fmla="*/ 93 w 94"/>
              <a:gd name="T19" fmla="*/ 84 h 94"/>
              <a:gd name="T20" fmla="*/ 93 w 94"/>
              <a:gd name="T21" fmla="*/ 82 h 94"/>
              <a:gd name="T22" fmla="*/ 12 w 94"/>
              <a:gd name="T23" fmla="*/ 38 h 94"/>
              <a:gd name="T24" fmla="*/ 38 w 94"/>
              <a:gd name="T25" fmla="*/ 12 h 94"/>
              <a:gd name="T26" fmla="*/ 64 w 94"/>
              <a:gd name="T27" fmla="*/ 38 h 94"/>
              <a:gd name="T28" fmla="*/ 38 w 94"/>
              <a:gd name="T29" fmla="*/ 63 h 94"/>
              <a:gd name="T30" fmla="*/ 12 w 94"/>
              <a:gd name="T31" fmla="*/ 3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" h="94">
                <a:moveTo>
                  <a:pt x="93" y="82"/>
                </a:moveTo>
                <a:cubicBezTo>
                  <a:pt x="70" y="58"/>
                  <a:pt x="70" y="58"/>
                  <a:pt x="70" y="58"/>
                </a:cubicBezTo>
                <a:cubicBezTo>
                  <a:pt x="73" y="52"/>
                  <a:pt x="76" y="45"/>
                  <a:pt x="76" y="38"/>
                </a:cubicBezTo>
                <a:cubicBezTo>
                  <a:pt x="76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58"/>
                  <a:pt x="17" y="76"/>
                  <a:pt x="38" y="76"/>
                </a:cubicBezTo>
                <a:cubicBezTo>
                  <a:pt x="45" y="76"/>
                  <a:pt x="52" y="73"/>
                  <a:pt x="58" y="69"/>
                </a:cubicBezTo>
                <a:cubicBezTo>
                  <a:pt x="82" y="93"/>
                  <a:pt x="82" y="93"/>
                  <a:pt x="82" y="93"/>
                </a:cubicBezTo>
                <a:cubicBezTo>
                  <a:pt x="83" y="94"/>
                  <a:pt x="84" y="94"/>
                  <a:pt x="85" y="93"/>
                </a:cubicBezTo>
                <a:cubicBezTo>
                  <a:pt x="93" y="84"/>
                  <a:pt x="93" y="84"/>
                  <a:pt x="93" y="84"/>
                </a:cubicBezTo>
                <a:cubicBezTo>
                  <a:pt x="94" y="84"/>
                  <a:pt x="94" y="82"/>
                  <a:pt x="93" y="82"/>
                </a:cubicBezTo>
                <a:close/>
                <a:moveTo>
                  <a:pt x="12" y="38"/>
                </a:moveTo>
                <a:cubicBezTo>
                  <a:pt x="12" y="23"/>
                  <a:pt x="23" y="12"/>
                  <a:pt x="38" y="12"/>
                </a:cubicBezTo>
                <a:cubicBezTo>
                  <a:pt x="52" y="12"/>
                  <a:pt x="64" y="23"/>
                  <a:pt x="64" y="38"/>
                </a:cubicBezTo>
                <a:cubicBezTo>
                  <a:pt x="64" y="52"/>
                  <a:pt x="52" y="63"/>
                  <a:pt x="38" y="63"/>
                </a:cubicBezTo>
                <a:cubicBezTo>
                  <a:pt x="23" y="63"/>
                  <a:pt x="12" y="52"/>
                  <a:pt x="12" y="38"/>
                </a:cubicBezTo>
                <a:close/>
              </a:path>
            </a:pathLst>
          </a:custGeom>
          <a:solidFill>
            <a:srgbClr val="0033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C36CB991-AAF4-4D38-836F-0AF34D131D69}"/>
              </a:ext>
            </a:extLst>
          </p:cNvPr>
          <p:cNvSpPr txBox="1">
            <a:spLocks/>
          </p:cNvSpPr>
          <p:nvPr/>
        </p:nvSpPr>
        <p:spPr>
          <a:xfrm>
            <a:off x="407985" y="273050"/>
            <a:ext cx="9045577" cy="411163"/>
          </a:xfrm>
          <a:prstGeom prst="rect">
            <a:avLst/>
          </a:prstGeom>
        </p:spPr>
        <p:txBody>
          <a:bodyPr/>
          <a:lstStyle>
            <a:lvl1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200" b="0" i="0" kern="1200" baseline="0">
                <a:solidFill>
                  <a:schemeClr val="tx1"/>
                </a:solidFill>
                <a:latin typeface="Arial" pitchFamily="34" charset="0"/>
                <a:ea typeface="KoPubWorldDotum_Pro Medium" pitchFamily="2" charset="-127"/>
                <a:cs typeface="+mj-cs"/>
              </a:defRPr>
            </a:lvl1pPr>
            <a:lvl2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2pPr>
            <a:lvl3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3pPr>
            <a:lvl4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4pPr>
            <a:lvl5pPr algn="l" defTabSz="958025" rtl="0" eaLnBrk="1" fontAlgn="base" latinLnBrk="1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429768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6pPr>
            <a:lvl7pPr marL="859536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7pPr>
            <a:lvl8pPr marL="1289304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8pPr>
            <a:lvl9pPr marL="1719072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US" altLang="ko-KR" sz="2000" b="1" spc="-150" dirty="0">
                <a:latin typeface="+mn-ea"/>
                <a:ea typeface="+mn-ea"/>
                <a:cs typeface="KoPubWorldDotum_Pro" pitchFamily="2" charset="-127"/>
              </a:rPr>
              <a:t>3. </a:t>
            </a:r>
            <a:r>
              <a:rPr lang="ko-KR" altLang="en-US" sz="1800" b="1" spc="-150" dirty="0">
                <a:latin typeface="+mn-ea"/>
                <a:ea typeface="+mn-ea"/>
                <a:cs typeface="KoPubWorldDotum_Pro" pitchFamily="2" charset="-127"/>
              </a:rPr>
              <a:t>개별자재 인식번호 활용 방안</a:t>
            </a:r>
            <a:r>
              <a:rPr lang="en-US" altLang="ko-KR" sz="1800" b="1" spc="-150" dirty="0">
                <a:latin typeface="+mn-ea"/>
                <a:ea typeface="+mn-ea"/>
                <a:cs typeface="KoPubWorldDotum_Pro" pitchFamily="2" charset="-127"/>
              </a:rPr>
              <a:t>(4/4) </a:t>
            </a:r>
          </a:p>
        </p:txBody>
      </p:sp>
    </p:spTree>
    <p:extLst>
      <p:ext uri="{BB962C8B-B14F-4D97-AF65-F5344CB8AC3E}">
        <p14:creationId xmlns:p14="http://schemas.microsoft.com/office/powerpoint/2010/main" val="2348501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EXTBOX" val="Text"/>
</p:tagLst>
</file>

<file path=ppt/theme/theme1.xml><?xml version="1.0" encoding="utf-8"?>
<a:theme xmlns:a="http://schemas.openxmlformats.org/drawingml/2006/main" name="PMO_PPT Template(맑은 고딕)_20110411_v0 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 sz="1200" dirty="0" err="1" smtClean="0">
            <a:solidFill>
              <a:schemeClr val="bg2"/>
            </a:solidFill>
            <a:latin typeface="Arial" pitchFamily="34" charset="0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solidFill>
              <a:schemeClr val="tx2"/>
            </a:solidFill>
            <a:ea typeface="맑은 고딕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문서 템플릿트.potx" id="{1B7581D4-0CEB-46AE-8820-92986067A20E}" vid="{30A9B306-343A-4D4D-A942-2BEC16F3B0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한국전력공사 PI 및 업무 요건 정의 프로젝트_산출물 Template_Draft_20180729</Template>
  <TotalTime>48970</TotalTime>
  <Words>2144</Words>
  <Application>Microsoft Office PowerPoint</Application>
  <PresentationFormat>A4 용지(210x297mm)</PresentationFormat>
  <Paragraphs>585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KoPubWorldDotum_Pro</vt:lpstr>
      <vt:lpstr>KoPubWorldDotum_Pro Medium</vt:lpstr>
      <vt:lpstr>KoPub바탕체 Medium</vt:lpstr>
      <vt:lpstr>Optima</vt:lpstr>
      <vt:lpstr>맑은 고딕</vt:lpstr>
      <vt:lpstr>Arial</vt:lpstr>
      <vt:lpstr>Wingdings</vt:lpstr>
      <vt:lpstr>PMO_PPT Template(맑은 고딕)_20110411_v0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명 : 차세대 업무시스템 관련 PI 및 요건 정의 PPT Template</dc:title>
  <dc:creator>Ahn, Cheol (KR - Seoul)</dc:creator>
  <dc:description>Global Standard PowerPoint Template</dc:description>
  <cp:lastModifiedBy>KDN User</cp:lastModifiedBy>
  <cp:revision>2068</cp:revision>
  <cp:lastPrinted>2019-09-26T04:37:01Z</cp:lastPrinted>
  <dcterms:created xsi:type="dcterms:W3CDTF">2018-07-31T03:59:49Z</dcterms:created>
  <dcterms:modified xsi:type="dcterms:W3CDTF">2022-03-23T01:45:50Z</dcterms:modified>
</cp:coreProperties>
</file>