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15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2514B0A-7F3A-4D07-956A-545F7096B383}" type="slidenum">
              <a:rPr lang="en-US" altLang="en-US"/>
              <a:pPr>
                <a:defRPr/>
              </a:pPr>
              <a:t>‹#›</a:t>
            </a:fld>
            <a:endParaRPr lang="en-US" altLang="en-US"/>
          </a:p>
        </p:txBody>
      </p:sp>
    </p:spTree>
    <p:extLst>
      <p:ext uri="{BB962C8B-B14F-4D97-AF65-F5344CB8AC3E}">
        <p14:creationId xmlns:p14="http://schemas.microsoft.com/office/powerpoint/2010/main" val="1081875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6FF7566-A9E2-4C6B-BDB5-AC47B60BAB90}" type="slidenum">
              <a:rPr lang="en-US" altLang="en-US"/>
              <a:pPr>
                <a:defRPr/>
              </a:pPr>
              <a:t>‹#›</a:t>
            </a:fld>
            <a:endParaRPr lang="en-US" altLang="en-US"/>
          </a:p>
        </p:txBody>
      </p:sp>
    </p:spTree>
    <p:extLst>
      <p:ext uri="{BB962C8B-B14F-4D97-AF65-F5344CB8AC3E}">
        <p14:creationId xmlns:p14="http://schemas.microsoft.com/office/powerpoint/2010/main" val="316392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3EE012B-9FCF-4118-A905-62151030935A}" type="slidenum">
              <a:rPr lang="en-US" altLang="en-US"/>
              <a:pPr>
                <a:defRPr/>
              </a:pPr>
              <a:t>‹#›</a:t>
            </a:fld>
            <a:endParaRPr lang="en-US" altLang="en-US"/>
          </a:p>
        </p:txBody>
      </p:sp>
    </p:spTree>
    <p:extLst>
      <p:ext uri="{BB962C8B-B14F-4D97-AF65-F5344CB8AC3E}">
        <p14:creationId xmlns:p14="http://schemas.microsoft.com/office/powerpoint/2010/main" val="3040522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8EFEE60-798D-4A4C-8150-9EAD75EEE783}" type="slidenum">
              <a:rPr lang="en-US" altLang="en-US"/>
              <a:pPr>
                <a:defRPr/>
              </a:pPr>
              <a:t>‹#›</a:t>
            </a:fld>
            <a:endParaRPr lang="en-US" altLang="en-US"/>
          </a:p>
        </p:txBody>
      </p:sp>
    </p:spTree>
    <p:extLst>
      <p:ext uri="{BB962C8B-B14F-4D97-AF65-F5344CB8AC3E}">
        <p14:creationId xmlns:p14="http://schemas.microsoft.com/office/powerpoint/2010/main" val="152756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2728F40-C475-497F-AA01-AA5CB925E878}" type="slidenum">
              <a:rPr lang="en-US" altLang="en-US"/>
              <a:pPr>
                <a:defRPr/>
              </a:pPr>
              <a:t>‹#›</a:t>
            </a:fld>
            <a:endParaRPr lang="en-US" altLang="en-US"/>
          </a:p>
        </p:txBody>
      </p:sp>
    </p:spTree>
    <p:extLst>
      <p:ext uri="{BB962C8B-B14F-4D97-AF65-F5344CB8AC3E}">
        <p14:creationId xmlns:p14="http://schemas.microsoft.com/office/powerpoint/2010/main" val="415260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5E5E4C6-2B50-4BD4-B30E-9B7F782903A2}" type="slidenum">
              <a:rPr lang="en-US" altLang="en-US"/>
              <a:pPr>
                <a:defRPr/>
              </a:pPr>
              <a:t>‹#›</a:t>
            </a:fld>
            <a:endParaRPr lang="en-US" altLang="en-US"/>
          </a:p>
        </p:txBody>
      </p:sp>
    </p:spTree>
    <p:extLst>
      <p:ext uri="{BB962C8B-B14F-4D97-AF65-F5344CB8AC3E}">
        <p14:creationId xmlns:p14="http://schemas.microsoft.com/office/powerpoint/2010/main" val="3719828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591337AD-99BD-49B0-99BF-C2AFAF065BD9}" type="slidenum">
              <a:rPr lang="en-US" altLang="en-US"/>
              <a:pPr>
                <a:defRPr/>
              </a:pPr>
              <a:t>‹#›</a:t>
            </a:fld>
            <a:endParaRPr lang="en-US" altLang="en-US"/>
          </a:p>
        </p:txBody>
      </p:sp>
    </p:spTree>
    <p:extLst>
      <p:ext uri="{BB962C8B-B14F-4D97-AF65-F5344CB8AC3E}">
        <p14:creationId xmlns:p14="http://schemas.microsoft.com/office/powerpoint/2010/main" val="217186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3A609FC8-17FA-4C86-87C7-5197E84AA8FF}" type="slidenum">
              <a:rPr lang="en-US" altLang="en-US"/>
              <a:pPr>
                <a:defRPr/>
              </a:pPr>
              <a:t>‹#›</a:t>
            </a:fld>
            <a:endParaRPr lang="en-US" altLang="en-US"/>
          </a:p>
        </p:txBody>
      </p:sp>
    </p:spTree>
    <p:extLst>
      <p:ext uri="{BB962C8B-B14F-4D97-AF65-F5344CB8AC3E}">
        <p14:creationId xmlns:p14="http://schemas.microsoft.com/office/powerpoint/2010/main" val="338637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D4B2BAEA-199D-464D-AB94-2E385C64A641}" type="slidenum">
              <a:rPr lang="en-US" altLang="en-US"/>
              <a:pPr>
                <a:defRPr/>
              </a:pPr>
              <a:t>‹#›</a:t>
            </a:fld>
            <a:endParaRPr lang="en-US" altLang="en-US"/>
          </a:p>
        </p:txBody>
      </p:sp>
    </p:spTree>
    <p:extLst>
      <p:ext uri="{BB962C8B-B14F-4D97-AF65-F5344CB8AC3E}">
        <p14:creationId xmlns:p14="http://schemas.microsoft.com/office/powerpoint/2010/main" val="885682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A3033F00-5EE5-4BD0-9F24-F9E21CB6E98D}" type="slidenum">
              <a:rPr lang="en-US" altLang="en-US"/>
              <a:pPr>
                <a:defRPr/>
              </a:pPr>
              <a:t>‹#›</a:t>
            </a:fld>
            <a:endParaRPr lang="en-US" altLang="en-US"/>
          </a:p>
        </p:txBody>
      </p:sp>
    </p:spTree>
    <p:extLst>
      <p:ext uri="{BB962C8B-B14F-4D97-AF65-F5344CB8AC3E}">
        <p14:creationId xmlns:p14="http://schemas.microsoft.com/office/powerpoint/2010/main" val="4095063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9935330-27F4-4D90-BE11-952EC9D0A4BF}" type="slidenum">
              <a:rPr lang="en-US" altLang="en-US"/>
              <a:pPr>
                <a:defRPr/>
              </a:pPr>
              <a:t>‹#›</a:t>
            </a:fld>
            <a:endParaRPr lang="en-US" altLang="en-US"/>
          </a:p>
        </p:txBody>
      </p:sp>
    </p:spTree>
    <p:extLst>
      <p:ext uri="{BB962C8B-B14F-4D97-AF65-F5344CB8AC3E}">
        <p14:creationId xmlns:p14="http://schemas.microsoft.com/office/powerpoint/2010/main" val="1986614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568E4E65-94F4-42C9-B872-C4879B17742E}" type="slidenum">
              <a:rPr lang="en-US" altLang="en-US"/>
              <a:pPr>
                <a:defRPr/>
              </a:pPr>
              <a:t>‹#›</a:t>
            </a:fld>
            <a:endParaRPr lang="en-US" altLang="en-US"/>
          </a:p>
        </p:txBody>
      </p:sp>
    </p:spTree>
    <p:extLst>
      <p:ext uri="{BB962C8B-B14F-4D97-AF65-F5344CB8AC3E}">
        <p14:creationId xmlns:p14="http://schemas.microsoft.com/office/powerpoint/2010/main" val="3485331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0B5F40F3-A931-4D53-97EC-3B9E2EDBB8D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en-US" smtClean="0"/>
              <a:t>Programming Selection</a:t>
            </a:r>
          </a:p>
        </p:txBody>
      </p:sp>
      <p:sp>
        <p:nvSpPr>
          <p:cNvPr id="2051" name="Rectangle 3"/>
          <p:cNvSpPr>
            <a:spLocks noGrp="1" noChangeArrowheads="1"/>
          </p:cNvSpPr>
          <p:nvPr>
            <p:ph type="subTitle" idx="1"/>
          </p:nvPr>
        </p:nvSpPr>
        <p:spPr/>
        <p:txBody>
          <a:bodyPr/>
          <a:lstStyle/>
          <a:p>
            <a:pPr eaLnBrk="1" hangingPunct="1"/>
            <a:r>
              <a:rPr lang="en-US" altLang="en-US" smtClean="0"/>
              <a:t>The process of making decisions</a:t>
            </a:r>
          </a:p>
          <a:p>
            <a:pPr eaLnBrk="1" hangingPunct="1"/>
            <a:r>
              <a:rPr lang="en-US" altLang="en-US" smtClean="0"/>
              <a:t>…</a:t>
            </a:r>
          </a:p>
          <a:p>
            <a:pPr eaLnBrk="1" hangingPunct="1"/>
            <a:endParaRPr lang="en-US" altLang="en-US" smtClean="0"/>
          </a:p>
        </p:txBody>
      </p:sp>
      <p:pic>
        <p:nvPicPr>
          <p:cNvPr id="2052" name="Picture 4" descr="MCBS01702_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4300" y="4292600"/>
            <a:ext cx="1766888"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The Else if…</a:t>
            </a:r>
          </a:p>
        </p:txBody>
      </p:sp>
      <p:sp>
        <p:nvSpPr>
          <p:cNvPr id="11267" name="Rectangle 3"/>
          <p:cNvSpPr>
            <a:spLocks noGrp="1" noChangeArrowheads="1"/>
          </p:cNvSpPr>
          <p:nvPr>
            <p:ph type="body" idx="1"/>
          </p:nvPr>
        </p:nvSpPr>
        <p:spPr/>
        <p:txBody>
          <a:bodyPr/>
          <a:lstStyle/>
          <a:p>
            <a:pPr eaLnBrk="1" hangingPunct="1">
              <a:buFontTx/>
              <a:buNone/>
            </a:pPr>
            <a:r>
              <a:rPr lang="en-US" altLang="en-US" smtClean="0"/>
              <a:t>	 if (mark&gt;=80 ){</a:t>
            </a:r>
          </a:p>
          <a:p>
            <a:pPr lvl="1" eaLnBrk="1" hangingPunct="1">
              <a:buFontTx/>
              <a:buNone/>
            </a:pPr>
            <a:r>
              <a:rPr lang="en-US" altLang="en-US" smtClean="0"/>
              <a:t>	Messsagebox.Show(“Great student!”);</a:t>
            </a:r>
          </a:p>
          <a:p>
            <a:pPr lvl="1" eaLnBrk="1" hangingPunct="1">
              <a:buFontTx/>
              <a:buNone/>
            </a:pPr>
            <a:r>
              <a:rPr lang="en-US" altLang="en-US" smtClean="0"/>
              <a:t>}else if (mark&gt;=70){</a:t>
            </a:r>
          </a:p>
          <a:p>
            <a:pPr lvl="1" eaLnBrk="1" hangingPunct="1">
              <a:buFontTx/>
              <a:buNone/>
            </a:pPr>
            <a:r>
              <a:rPr lang="en-US" altLang="en-US" smtClean="0"/>
              <a:t>	Messagebox.Show(“B student!!!”);</a:t>
            </a:r>
          </a:p>
          <a:p>
            <a:pPr lvl="1" eaLnBrk="1" hangingPunct="1">
              <a:buFontTx/>
              <a:buNone/>
            </a:pPr>
            <a:r>
              <a:rPr lang="en-US" altLang="en-US" smtClean="0"/>
              <a:t>}</a:t>
            </a:r>
          </a:p>
          <a:p>
            <a:pPr lvl="1" eaLnBrk="1" hangingPunct="1">
              <a:buFontTx/>
              <a:buNone/>
            </a:pPr>
            <a:endParaRPr lang="en-US" altLang="en-US" smtClean="0"/>
          </a:p>
          <a:p>
            <a:pPr lvl="1" eaLnBrk="1" hangingPunct="1">
              <a:buFontTx/>
              <a:buNone/>
            </a:pPr>
            <a:r>
              <a:rPr lang="en-US" altLang="en-US" smtClean="0"/>
              <a:t>What about checking for a C student?</a:t>
            </a:r>
          </a:p>
          <a:p>
            <a:pPr lvl="1" eaLnBrk="1" hangingPunct="1">
              <a:buFontTx/>
              <a:buNone/>
            </a:pPr>
            <a:r>
              <a:rPr lang="en-US" altLang="en-US"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More Else if’s…</a:t>
            </a:r>
          </a:p>
        </p:txBody>
      </p:sp>
      <p:sp>
        <p:nvSpPr>
          <p:cNvPr id="12291" name="Rectangle 3"/>
          <p:cNvSpPr>
            <a:spLocks noGrp="1" noChangeArrowheads="1"/>
          </p:cNvSpPr>
          <p:nvPr>
            <p:ph type="body" idx="1"/>
          </p:nvPr>
        </p:nvSpPr>
        <p:spPr/>
        <p:txBody>
          <a:bodyPr/>
          <a:lstStyle/>
          <a:p>
            <a:pPr eaLnBrk="1" hangingPunct="1">
              <a:buFontTx/>
              <a:buNone/>
            </a:pPr>
            <a:r>
              <a:rPr lang="en-US" altLang="en-US" smtClean="0"/>
              <a:t>	 if (mark&gt;=80){</a:t>
            </a:r>
          </a:p>
          <a:p>
            <a:pPr lvl="1" eaLnBrk="1" hangingPunct="1">
              <a:buFontTx/>
              <a:buNone/>
            </a:pPr>
            <a:r>
              <a:rPr lang="en-US" altLang="en-US" smtClean="0"/>
              <a:t>	Messsagebox.Show(“Great student!”);</a:t>
            </a:r>
          </a:p>
          <a:p>
            <a:pPr lvl="1" eaLnBrk="1" hangingPunct="1">
              <a:buFontTx/>
              <a:buNone/>
            </a:pPr>
            <a:r>
              <a:rPr lang="en-US" altLang="en-US" smtClean="0"/>
              <a:t>}else if (mark&gt;=70){</a:t>
            </a:r>
          </a:p>
          <a:p>
            <a:pPr lvl="1" eaLnBrk="1" hangingPunct="1">
              <a:buFontTx/>
              <a:buNone/>
            </a:pPr>
            <a:r>
              <a:rPr lang="en-US" altLang="en-US" smtClean="0"/>
              <a:t>	Messagebox.Show(“B student!!!”);</a:t>
            </a:r>
          </a:p>
          <a:p>
            <a:pPr lvl="1" eaLnBrk="1" hangingPunct="1">
              <a:buFontTx/>
              <a:buNone/>
            </a:pPr>
            <a:r>
              <a:rPr lang="en-US" altLang="en-US" smtClean="0"/>
              <a:t>}else if (mark&gt;=60){</a:t>
            </a:r>
          </a:p>
          <a:p>
            <a:pPr lvl="1" eaLnBrk="1" hangingPunct="1">
              <a:buFontTx/>
              <a:buNone/>
            </a:pPr>
            <a:r>
              <a:rPr lang="en-US" altLang="en-US" smtClean="0"/>
              <a:t>	Messagebox.Show(“C student!!!”);</a:t>
            </a:r>
          </a:p>
          <a:p>
            <a:pPr lvl="1" eaLnBrk="1" hangingPunct="1">
              <a:buFontTx/>
              <a:buNone/>
            </a:pPr>
            <a:r>
              <a:rPr lang="en-US" altLang="en-US" smtClean="0"/>
              <a:t>}</a:t>
            </a:r>
          </a:p>
          <a:p>
            <a:pPr lvl="1" eaLnBrk="1" hangingPunct="1">
              <a:buFontTx/>
              <a:buNone/>
            </a:pPr>
            <a:r>
              <a:rPr lang="en-US" altLang="en-US" smtClean="0"/>
              <a:t>What about a D student?</a:t>
            </a:r>
          </a:p>
          <a:p>
            <a:pPr eaLnBrk="1" hangingPunct="1">
              <a:buFontTx/>
              <a:buNone/>
            </a:pPr>
            <a:endParaRPr lang="en-US"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endParaRPr lang="en-US" altLang="en-US" smtClean="0"/>
          </a:p>
        </p:txBody>
      </p:sp>
      <p:sp>
        <p:nvSpPr>
          <p:cNvPr id="13315" name="Rectangle 3"/>
          <p:cNvSpPr>
            <a:spLocks noGrp="1" noChangeArrowheads="1"/>
          </p:cNvSpPr>
          <p:nvPr>
            <p:ph type="body" idx="1"/>
          </p:nvPr>
        </p:nvSpPr>
        <p:spPr/>
        <p:txBody>
          <a:bodyPr/>
          <a:lstStyle/>
          <a:p>
            <a:pPr eaLnBrk="1" hangingPunct="1">
              <a:buFontTx/>
              <a:buNone/>
            </a:pPr>
            <a:r>
              <a:rPr lang="en-US" altLang="en-US" sz="2800" smtClean="0"/>
              <a:t>	 if (mark&gt;=80){</a:t>
            </a:r>
          </a:p>
          <a:p>
            <a:pPr lvl="1" eaLnBrk="1" hangingPunct="1">
              <a:buFontTx/>
              <a:buNone/>
            </a:pPr>
            <a:r>
              <a:rPr lang="en-US" altLang="en-US" sz="2400" smtClean="0"/>
              <a:t>	Messsagebox.Show(“Great student!”);</a:t>
            </a:r>
          </a:p>
          <a:p>
            <a:pPr lvl="1" eaLnBrk="1" hangingPunct="1">
              <a:buFontTx/>
              <a:buNone/>
            </a:pPr>
            <a:r>
              <a:rPr lang="en-US" altLang="en-US" sz="2400" smtClean="0"/>
              <a:t>}else if (mark&gt;=70){</a:t>
            </a:r>
          </a:p>
          <a:p>
            <a:pPr lvl="1" eaLnBrk="1" hangingPunct="1">
              <a:buFontTx/>
              <a:buNone/>
            </a:pPr>
            <a:r>
              <a:rPr lang="en-US" altLang="en-US" sz="2400" smtClean="0"/>
              <a:t>	Messagebox.Show(“B student!!!”);</a:t>
            </a:r>
          </a:p>
          <a:p>
            <a:pPr lvl="1" eaLnBrk="1" hangingPunct="1">
              <a:buFontTx/>
              <a:buNone/>
            </a:pPr>
            <a:r>
              <a:rPr lang="en-US" altLang="en-US" sz="2400" smtClean="0"/>
              <a:t>}else if (mark&gt;=60){</a:t>
            </a:r>
          </a:p>
          <a:p>
            <a:pPr lvl="1" eaLnBrk="1" hangingPunct="1">
              <a:buFontTx/>
              <a:buNone/>
            </a:pPr>
            <a:r>
              <a:rPr lang="en-US" altLang="en-US" sz="2400" smtClean="0"/>
              <a:t>	Messagebox.Show(“C student!!!”);</a:t>
            </a:r>
          </a:p>
          <a:p>
            <a:pPr lvl="1" eaLnBrk="1" hangingPunct="1">
              <a:buFontTx/>
              <a:buNone/>
            </a:pPr>
            <a:r>
              <a:rPr lang="en-US" altLang="en-US" sz="2400" smtClean="0"/>
              <a:t>}else if (mark&gt;=50){</a:t>
            </a:r>
          </a:p>
          <a:p>
            <a:pPr lvl="1" eaLnBrk="1" hangingPunct="1">
              <a:buFontTx/>
              <a:buNone/>
            </a:pPr>
            <a:r>
              <a:rPr lang="en-US" altLang="en-US" sz="2400" smtClean="0"/>
              <a:t>	Messagebox.Show(“D student!!!”);</a:t>
            </a:r>
          </a:p>
          <a:p>
            <a:pPr lvl="1" eaLnBrk="1" hangingPunct="1">
              <a:buFontTx/>
              <a:buNone/>
            </a:pPr>
            <a:r>
              <a:rPr lang="en-US" altLang="en-US" sz="2400" smtClean="0"/>
              <a:t>}</a:t>
            </a:r>
          </a:p>
          <a:p>
            <a:pPr lvl="1" eaLnBrk="1" hangingPunct="1">
              <a:buFontTx/>
              <a:buNone/>
            </a:pPr>
            <a:r>
              <a:rPr lang="en-US" altLang="en-US" sz="2400" smtClean="0"/>
              <a:t>What about a student who fails?</a:t>
            </a:r>
          </a:p>
          <a:p>
            <a:pPr eaLnBrk="1" hangingPunct="1">
              <a:buFontTx/>
              <a:buNone/>
            </a:pPr>
            <a:endParaRPr lang="en-US" altLang="en-US" sz="2800" b="1"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More Elseif’s…</a:t>
            </a:r>
          </a:p>
        </p:txBody>
      </p:sp>
      <p:sp>
        <p:nvSpPr>
          <p:cNvPr id="14339" name="Rectangle 3"/>
          <p:cNvSpPr>
            <a:spLocks noGrp="1" noChangeArrowheads="1"/>
          </p:cNvSpPr>
          <p:nvPr>
            <p:ph type="body" idx="1"/>
          </p:nvPr>
        </p:nvSpPr>
        <p:spPr/>
        <p:txBody>
          <a:bodyPr/>
          <a:lstStyle/>
          <a:p>
            <a:pPr eaLnBrk="1" hangingPunct="1">
              <a:lnSpc>
                <a:spcPct val="90000"/>
              </a:lnSpc>
              <a:buFontTx/>
              <a:buNone/>
            </a:pPr>
            <a:r>
              <a:rPr lang="en-US" altLang="en-US" sz="2800" smtClean="0"/>
              <a:t>	 if (mark&gt;=80){</a:t>
            </a:r>
          </a:p>
          <a:p>
            <a:pPr lvl="1" eaLnBrk="1" hangingPunct="1">
              <a:lnSpc>
                <a:spcPct val="90000"/>
              </a:lnSpc>
              <a:buFontTx/>
              <a:buNone/>
            </a:pPr>
            <a:r>
              <a:rPr lang="en-US" altLang="en-US" sz="2400" smtClean="0"/>
              <a:t>	Messsagebox.Show(“Great student!”);</a:t>
            </a:r>
          </a:p>
          <a:p>
            <a:pPr lvl="1" eaLnBrk="1" hangingPunct="1">
              <a:lnSpc>
                <a:spcPct val="90000"/>
              </a:lnSpc>
              <a:buFontTx/>
              <a:buNone/>
            </a:pPr>
            <a:r>
              <a:rPr lang="en-US" altLang="en-US" sz="2400" smtClean="0"/>
              <a:t>}else if (mark&gt;=70){</a:t>
            </a:r>
          </a:p>
          <a:p>
            <a:pPr lvl="1" eaLnBrk="1" hangingPunct="1">
              <a:lnSpc>
                <a:spcPct val="90000"/>
              </a:lnSpc>
              <a:buFontTx/>
              <a:buNone/>
            </a:pPr>
            <a:r>
              <a:rPr lang="en-US" altLang="en-US" sz="2400" smtClean="0"/>
              <a:t>	Messagebox.Show(“B student!!!”);</a:t>
            </a:r>
          </a:p>
          <a:p>
            <a:pPr lvl="1" eaLnBrk="1" hangingPunct="1">
              <a:lnSpc>
                <a:spcPct val="90000"/>
              </a:lnSpc>
              <a:buFontTx/>
              <a:buNone/>
            </a:pPr>
            <a:r>
              <a:rPr lang="en-US" altLang="en-US" sz="2400" smtClean="0"/>
              <a:t>}else if (mark&gt;=60){</a:t>
            </a:r>
          </a:p>
          <a:p>
            <a:pPr lvl="1" eaLnBrk="1" hangingPunct="1">
              <a:lnSpc>
                <a:spcPct val="90000"/>
              </a:lnSpc>
              <a:buFontTx/>
              <a:buNone/>
            </a:pPr>
            <a:r>
              <a:rPr lang="en-US" altLang="en-US" sz="2400" smtClean="0"/>
              <a:t>	Messagebox.Show(“C student!!!”);</a:t>
            </a:r>
          </a:p>
          <a:p>
            <a:pPr lvl="1" eaLnBrk="1" hangingPunct="1">
              <a:lnSpc>
                <a:spcPct val="90000"/>
              </a:lnSpc>
              <a:buFontTx/>
              <a:buNone/>
            </a:pPr>
            <a:r>
              <a:rPr lang="en-US" altLang="en-US" sz="2400" smtClean="0"/>
              <a:t>}else if (mark&gt;=50){</a:t>
            </a:r>
          </a:p>
          <a:p>
            <a:pPr lvl="1" eaLnBrk="1" hangingPunct="1">
              <a:lnSpc>
                <a:spcPct val="90000"/>
              </a:lnSpc>
              <a:buFontTx/>
              <a:buNone/>
            </a:pPr>
            <a:r>
              <a:rPr lang="en-US" altLang="en-US" sz="2400" smtClean="0"/>
              <a:t>	Messagebox.Show(“D student!!!”);</a:t>
            </a:r>
          </a:p>
          <a:p>
            <a:pPr lvl="1" eaLnBrk="1" hangingPunct="1">
              <a:lnSpc>
                <a:spcPct val="90000"/>
              </a:lnSpc>
              <a:buFontTx/>
              <a:buNone/>
            </a:pPr>
            <a:r>
              <a:rPr lang="en-US" altLang="en-US" sz="2400" smtClean="0"/>
              <a:t>} else if (mark&lt;50){</a:t>
            </a:r>
          </a:p>
          <a:p>
            <a:pPr lvl="1" eaLnBrk="1" hangingPunct="1">
              <a:lnSpc>
                <a:spcPct val="90000"/>
              </a:lnSpc>
              <a:buFontTx/>
              <a:buNone/>
            </a:pPr>
            <a:r>
              <a:rPr lang="en-US" altLang="en-US" sz="2400" smtClean="0"/>
              <a:t>	Messagebox.Show(“FAIL!!!”);</a:t>
            </a:r>
          </a:p>
          <a:p>
            <a:pPr lvl="1" eaLnBrk="1" hangingPunct="1">
              <a:lnSpc>
                <a:spcPct val="90000"/>
              </a:lnSpc>
              <a:buFontTx/>
              <a:buNone/>
            </a:pPr>
            <a:r>
              <a:rPr lang="en-US" altLang="en-US" sz="2400" smtClean="0"/>
              <a:t>}</a:t>
            </a:r>
          </a:p>
          <a:p>
            <a:pPr lvl="1" eaLnBrk="1" hangingPunct="1">
              <a:lnSpc>
                <a:spcPct val="90000"/>
              </a:lnSpc>
              <a:buFontTx/>
              <a:buNone/>
            </a:pPr>
            <a:endParaRPr lang="en-US" altLang="en-US" sz="2400" smtClean="0"/>
          </a:p>
          <a:p>
            <a:pPr lvl="1" eaLnBrk="1" hangingPunct="1">
              <a:lnSpc>
                <a:spcPct val="90000"/>
              </a:lnSpc>
              <a:buFontTx/>
              <a:buNone/>
            </a:pPr>
            <a:endParaRPr lang="en-US" altLang="en-US" sz="32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Else</a:t>
            </a:r>
          </a:p>
        </p:txBody>
      </p:sp>
      <p:sp>
        <p:nvSpPr>
          <p:cNvPr id="15363" name="Rectangle 3"/>
          <p:cNvSpPr>
            <a:spLocks noGrp="1" noChangeArrowheads="1"/>
          </p:cNvSpPr>
          <p:nvPr>
            <p:ph type="body" idx="1"/>
          </p:nvPr>
        </p:nvSpPr>
        <p:spPr/>
        <p:txBody>
          <a:bodyPr/>
          <a:lstStyle/>
          <a:p>
            <a:pPr eaLnBrk="1" hangingPunct="1">
              <a:buFontTx/>
              <a:buNone/>
            </a:pPr>
            <a:r>
              <a:rPr lang="en-US" altLang="en-US" smtClean="0"/>
              <a:t>Instead of using the last else if statement we could also use the simple</a:t>
            </a:r>
            <a:r>
              <a:rPr lang="en-US" altLang="en-US" b="1" smtClean="0"/>
              <a:t> else </a:t>
            </a:r>
          </a:p>
          <a:p>
            <a:pPr eaLnBrk="1" hangingPunct="1">
              <a:buFontTx/>
              <a:buNone/>
            </a:pPr>
            <a:r>
              <a:rPr lang="en-US" altLang="en-US" b="1" smtClean="0"/>
              <a:t>Why?because if nothing else is true then the body of the else statement will be executed</a:t>
            </a:r>
          </a:p>
          <a:p>
            <a:pPr eaLnBrk="1" hangingPunct="1">
              <a:buFontTx/>
              <a:buNone/>
            </a:pPr>
            <a:endParaRPr lang="en-US" altLang="en-US" b="1"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More Else</a:t>
            </a:r>
          </a:p>
        </p:txBody>
      </p:sp>
      <p:sp>
        <p:nvSpPr>
          <p:cNvPr id="16387" name="Rectangle 3"/>
          <p:cNvSpPr>
            <a:spLocks noGrp="1" noChangeArrowheads="1"/>
          </p:cNvSpPr>
          <p:nvPr>
            <p:ph type="body" idx="1"/>
          </p:nvPr>
        </p:nvSpPr>
        <p:spPr/>
        <p:txBody>
          <a:bodyPr/>
          <a:lstStyle/>
          <a:p>
            <a:pPr eaLnBrk="1" hangingPunct="1">
              <a:lnSpc>
                <a:spcPct val="90000"/>
              </a:lnSpc>
              <a:buFontTx/>
              <a:buNone/>
            </a:pPr>
            <a:r>
              <a:rPr lang="en-US" altLang="en-US" sz="2800" smtClean="0"/>
              <a:t>	 if (mark&gt;=80){</a:t>
            </a:r>
          </a:p>
          <a:p>
            <a:pPr lvl="1" eaLnBrk="1" hangingPunct="1">
              <a:lnSpc>
                <a:spcPct val="90000"/>
              </a:lnSpc>
              <a:buFontTx/>
              <a:buNone/>
            </a:pPr>
            <a:r>
              <a:rPr lang="en-US" altLang="en-US" sz="2400" smtClean="0"/>
              <a:t>	Messsagebox.Show(“Great student!”);</a:t>
            </a:r>
          </a:p>
          <a:p>
            <a:pPr lvl="1" eaLnBrk="1" hangingPunct="1">
              <a:lnSpc>
                <a:spcPct val="90000"/>
              </a:lnSpc>
              <a:buFontTx/>
              <a:buNone/>
            </a:pPr>
            <a:r>
              <a:rPr lang="en-US" altLang="en-US" sz="2400" smtClean="0"/>
              <a:t>}else if (mark&gt;=70){</a:t>
            </a:r>
          </a:p>
          <a:p>
            <a:pPr lvl="1" eaLnBrk="1" hangingPunct="1">
              <a:lnSpc>
                <a:spcPct val="90000"/>
              </a:lnSpc>
              <a:buFontTx/>
              <a:buNone/>
            </a:pPr>
            <a:r>
              <a:rPr lang="en-US" altLang="en-US" sz="2400" smtClean="0"/>
              <a:t>	Messagebox.Show(“B student!!!”);</a:t>
            </a:r>
          </a:p>
          <a:p>
            <a:pPr lvl="1" eaLnBrk="1" hangingPunct="1">
              <a:lnSpc>
                <a:spcPct val="90000"/>
              </a:lnSpc>
              <a:buFontTx/>
              <a:buNone/>
            </a:pPr>
            <a:r>
              <a:rPr lang="en-US" altLang="en-US" sz="2400" smtClean="0"/>
              <a:t>}else if (mark&gt;=60){</a:t>
            </a:r>
          </a:p>
          <a:p>
            <a:pPr lvl="1" eaLnBrk="1" hangingPunct="1">
              <a:lnSpc>
                <a:spcPct val="90000"/>
              </a:lnSpc>
              <a:buFontTx/>
              <a:buNone/>
            </a:pPr>
            <a:r>
              <a:rPr lang="en-US" altLang="en-US" sz="2400" smtClean="0"/>
              <a:t>	Messagebox.Show(“C student!!!”);</a:t>
            </a:r>
          </a:p>
          <a:p>
            <a:pPr lvl="1" eaLnBrk="1" hangingPunct="1">
              <a:lnSpc>
                <a:spcPct val="90000"/>
              </a:lnSpc>
              <a:buFontTx/>
              <a:buNone/>
            </a:pPr>
            <a:r>
              <a:rPr lang="en-US" altLang="en-US" sz="2400" smtClean="0"/>
              <a:t>}else if (mark&gt;=50){</a:t>
            </a:r>
          </a:p>
          <a:p>
            <a:pPr lvl="1" eaLnBrk="1" hangingPunct="1">
              <a:lnSpc>
                <a:spcPct val="90000"/>
              </a:lnSpc>
              <a:buFontTx/>
              <a:buNone/>
            </a:pPr>
            <a:r>
              <a:rPr lang="en-US" altLang="en-US" sz="2400" smtClean="0"/>
              <a:t>	Messagebox.Show(“D student!!!”);</a:t>
            </a:r>
          </a:p>
          <a:p>
            <a:pPr lvl="1" eaLnBrk="1" hangingPunct="1">
              <a:lnSpc>
                <a:spcPct val="90000"/>
              </a:lnSpc>
              <a:buFontTx/>
              <a:buNone/>
            </a:pPr>
            <a:r>
              <a:rPr lang="en-US" altLang="en-US" sz="2400" smtClean="0"/>
              <a:t>} else {</a:t>
            </a:r>
          </a:p>
          <a:p>
            <a:pPr lvl="1" eaLnBrk="1" hangingPunct="1">
              <a:lnSpc>
                <a:spcPct val="90000"/>
              </a:lnSpc>
              <a:buFontTx/>
              <a:buNone/>
            </a:pPr>
            <a:r>
              <a:rPr lang="en-US" altLang="en-US" sz="2400" smtClean="0"/>
              <a:t>	Messagebox.Show(“FAIL!!!”);</a:t>
            </a:r>
          </a:p>
          <a:p>
            <a:pPr lvl="1" eaLnBrk="1" hangingPunct="1">
              <a:lnSpc>
                <a:spcPct val="90000"/>
              </a:lnSpc>
              <a:buFontTx/>
              <a:buNone/>
            </a:pPr>
            <a:r>
              <a:rPr lang="en-US" altLang="en-US" sz="2400" smtClean="0"/>
              <a:t>}</a:t>
            </a:r>
          </a:p>
          <a:p>
            <a:pPr lvl="1" eaLnBrk="1" hangingPunct="1">
              <a:lnSpc>
                <a:spcPct val="90000"/>
              </a:lnSpc>
              <a:buFontTx/>
              <a:buNone/>
            </a:pPr>
            <a:endParaRPr lang="en-US" altLang="en-US" sz="3200" smtClean="0"/>
          </a:p>
          <a:p>
            <a:pPr eaLnBrk="1" hangingPunct="1">
              <a:lnSpc>
                <a:spcPct val="90000"/>
              </a:lnSpc>
              <a:buFontTx/>
              <a:buNone/>
            </a:pPr>
            <a:endParaRPr lang="en-US" altLang="en-US" sz="36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Separate if Statements?</a:t>
            </a:r>
          </a:p>
        </p:txBody>
      </p:sp>
      <p:sp>
        <p:nvSpPr>
          <p:cNvPr id="17411" name="Rectangle 3"/>
          <p:cNvSpPr>
            <a:spLocks noGrp="1" noChangeArrowheads="1"/>
          </p:cNvSpPr>
          <p:nvPr>
            <p:ph type="body" idx="1"/>
          </p:nvPr>
        </p:nvSpPr>
        <p:spPr/>
        <p:txBody>
          <a:bodyPr/>
          <a:lstStyle/>
          <a:p>
            <a:pPr eaLnBrk="1" hangingPunct="1">
              <a:lnSpc>
                <a:spcPct val="80000"/>
              </a:lnSpc>
              <a:buFontTx/>
              <a:buNone/>
            </a:pPr>
            <a:r>
              <a:rPr lang="en-US" altLang="en-US" sz="1800" smtClean="0"/>
              <a:t>	 if (mark&gt;=80){</a:t>
            </a:r>
          </a:p>
          <a:p>
            <a:pPr lvl="1" eaLnBrk="1" hangingPunct="1">
              <a:lnSpc>
                <a:spcPct val="80000"/>
              </a:lnSpc>
              <a:buFontTx/>
              <a:buNone/>
            </a:pPr>
            <a:r>
              <a:rPr lang="en-US" altLang="en-US" sz="1600" smtClean="0"/>
              <a:t>	Messsagebox.Show(“Great student!”);</a:t>
            </a:r>
          </a:p>
          <a:p>
            <a:pPr lvl="1" eaLnBrk="1" hangingPunct="1">
              <a:lnSpc>
                <a:spcPct val="80000"/>
              </a:lnSpc>
              <a:buFontTx/>
              <a:buNone/>
            </a:pPr>
            <a:r>
              <a:rPr lang="en-US" altLang="en-US" sz="1600" smtClean="0"/>
              <a:t>}</a:t>
            </a:r>
          </a:p>
          <a:p>
            <a:pPr lvl="1" eaLnBrk="1" hangingPunct="1">
              <a:lnSpc>
                <a:spcPct val="80000"/>
              </a:lnSpc>
              <a:buFontTx/>
              <a:buNone/>
            </a:pPr>
            <a:r>
              <a:rPr lang="en-US" altLang="en-US" sz="1600" smtClean="0"/>
              <a:t>else if (mark&gt;=70){</a:t>
            </a:r>
          </a:p>
          <a:p>
            <a:pPr lvl="1" eaLnBrk="1" hangingPunct="1">
              <a:lnSpc>
                <a:spcPct val="80000"/>
              </a:lnSpc>
              <a:buFontTx/>
              <a:buNone/>
            </a:pPr>
            <a:r>
              <a:rPr lang="en-US" altLang="en-US" sz="1600" smtClean="0"/>
              <a:t>	Messagebox.Show(“B student!!!”);</a:t>
            </a:r>
          </a:p>
          <a:p>
            <a:pPr lvl="1" eaLnBrk="1" hangingPunct="1">
              <a:lnSpc>
                <a:spcPct val="80000"/>
              </a:lnSpc>
              <a:buFontTx/>
              <a:buNone/>
            </a:pPr>
            <a:r>
              <a:rPr lang="en-US" altLang="en-US" sz="1600" smtClean="0"/>
              <a:t>}</a:t>
            </a:r>
          </a:p>
          <a:p>
            <a:pPr lvl="1" eaLnBrk="1" hangingPunct="1">
              <a:lnSpc>
                <a:spcPct val="80000"/>
              </a:lnSpc>
              <a:buFontTx/>
              <a:buNone/>
            </a:pPr>
            <a:r>
              <a:rPr lang="en-US" altLang="en-US" sz="1600" smtClean="0"/>
              <a:t>else if (mark&gt;=60){</a:t>
            </a:r>
          </a:p>
          <a:p>
            <a:pPr lvl="1" eaLnBrk="1" hangingPunct="1">
              <a:lnSpc>
                <a:spcPct val="80000"/>
              </a:lnSpc>
              <a:buFontTx/>
              <a:buNone/>
            </a:pPr>
            <a:r>
              <a:rPr lang="en-US" altLang="en-US" sz="1600" smtClean="0"/>
              <a:t>	Messagebox.Show(“C student!!!”);</a:t>
            </a:r>
          </a:p>
          <a:p>
            <a:pPr lvl="1" eaLnBrk="1" hangingPunct="1">
              <a:lnSpc>
                <a:spcPct val="80000"/>
              </a:lnSpc>
              <a:buFontTx/>
              <a:buNone/>
            </a:pPr>
            <a:r>
              <a:rPr lang="en-US" altLang="en-US" sz="1600" smtClean="0"/>
              <a:t>}</a:t>
            </a:r>
          </a:p>
          <a:p>
            <a:pPr lvl="1" eaLnBrk="1" hangingPunct="1">
              <a:lnSpc>
                <a:spcPct val="80000"/>
              </a:lnSpc>
              <a:buFontTx/>
              <a:buNone/>
            </a:pPr>
            <a:r>
              <a:rPr lang="en-US" altLang="en-US" sz="1600" smtClean="0"/>
              <a:t>else if (mark&gt;=50){</a:t>
            </a:r>
          </a:p>
          <a:p>
            <a:pPr lvl="1" eaLnBrk="1" hangingPunct="1">
              <a:lnSpc>
                <a:spcPct val="80000"/>
              </a:lnSpc>
              <a:buFontTx/>
              <a:buNone/>
            </a:pPr>
            <a:r>
              <a:rPr lang="en-US" altLang="en-US" sz="1600" smtClean="0"/>
              <a:t>	Messagebox.Show(“D student!!!”);</a:t>
            </a:r>
          </a:p>
          <a:p>
            <a:pPr lvl="1" eaLnBrk="1" hangingPunct="1">
              <a:lnSpc>
                <a:spcPct val="80000"/>
              </a:lnSpc>
              <a:buFontTx/>
              <a:buNone/>
            </a:pPr>
            <a:r>
              <a:rPr lang="en-US" altLang="en-US" sz="1600" smtClean="0"/>
              <a:t>} else {</a:t>
            </a:r>
          </a:p>
          <a:p>
            <a:pPr lvl="1" eaLnBrk="1" hangingPunct="1">
              <a:lnSpc>
                <a:spcPct val="80000"/>
              </a:lnSpc>
              <a:buFontTx/>
              <a:buNone/>
            </a:pPr>
            <a:r>
              <a:rPr lang="en-US" altLang="en-US" sz="1600" smtClean="0"/>
              <a:t>	Messagebox.Show(“FAIL!!!”);</a:t>
            </a:r>
          </a:p>
          <a:p>
            <a:pPr lvl="1" eaLnBrk="1" hangingPunct="1">
              <a:lnSpc>
                <a:spcPct val="80000"/>
              </a:lnSpc>
              <a:buFontTx/>
              <a:buNone/>
            </a:pPr>
            <a:r>
              <a:rPr lang="en-US" altLang="en-US" sz="1600" smtClean="0"/>
              <a:t>}</a:t>
            </a:r>
          </a:p>
          <a:p>
            <a:pPr eaLnBrk="1" hangingPunct="1">
              <a:lnSpc>
                <a:spcPct val="80000"/>
              </a:lnSpc>
              <a:buFontTx/>
              <a:buNone/>
            </a:pPr>
            <a:r>
              <a:rPr lang="en-US" altLang="en-US" sz="1800" b="1" smtClean="0"/>
              <a:t>Why is it that a mark of 60 does not cause the C and D student messageboxs to appear despite being greater than or equal to 50?</a:t>
            </a:r>
          </a:p>
          <a:p>
            <a:pPr eaLnBrk="1" hangingPunct="1">
              <a:lnSpc>
                <a:spcPct val="80000"/>
              </a:lnSpc>
              <a:buFontTx/>
              <a:buNone/>
            </a:pPr>
            <a:r>
              <a:rPr lang="en-US" altLang="en-US" sz="1800" b="1" smtClean="0"/>
              <a:t>Because once the first condition evaluates to true then no others will be checked!!! This is why using a separate if statement is not effective.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7411">
                                            <p:txEl>
                                              <p:pRg st="15" end="15"/>
                                            </p:txEl>
                                          </p:spTgt>
                                        </p:tgtEl>
                                        <p:attrNameLst>
                                          <p:attrName>style.visibility</p:attrName>
                                        </p:attrNameLst>
                                      </p:cBhvr>
                                      <p:to>
                                        <p:strVal val="visible"/>
                                      </p:to>
                                    </p:set>
                                    <p:animEffect transition="in" filter="checkerboard(across)">
                                      <p:cBhvr>
                                        <p:cTn id="7" dur="500"/>
                                        <p:tgtEl>
                                          <p:spTgt spid="1741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Analysis</a:t>
            </a:r>
          </a:p>
        </p:txBody>
      </p:sp>
      <p:sp>
        <p:nvSpPr>
          <p:cNvPr id="18435" name="Rectangle 3"/>
          <p:cNvSpPr>
            <a:spLocks noGrp="1" noChangeArrowheads="1"/>
          </p:cNvSpPr>
          <p:nvPr>
            <p:ph type="body" idx="1"/>
          </p:nvPr>
        </p:nvSpPr>
        <p:spPr/>
        <p:txBody>
          <a:bodyPr/>
          <a:lstStyle/>
          <a:p>
            <a:pPr eaLnBrk="1" hangingPunct="1">
              <a:lnSpc>
                <a:spcPct val="80000"/>
              </a:lnSpc>
              <a:buFontTx/>
              <a:buNone/>
            </a:pPr>
            <a:r>
              <a:rPr lang="en-US" altLang="en-US" sz="1600" smtClean="0"/>
              <a:t>	  </a:t>
            </a:r>
            <a:r>
              <a:rPr lang="en-US" altLang="en-US" sz="1800" smtClean="0"/>
              <a:t>if (mark&gt;=80){</a:t>
            </a:r>
          </a:p>
          <a:p>
            <a:pPr lvl="1" eaLnBrk="1" hangingPunct="1">
              <a:lnSpc>
                <a:spcPct val="80000"/>
              </a:lnSpc>
              <a:buFontTx/>
              <a:buNone/>
            </a:pPr>
            <a:r>
              <a:rPr lang="en-US" altLang="en-US" sz="1600" smtClean="0"/>
              <a:t>	Messsagebox.Show(“Great student!”);</a:t>
            </a:r>
          </a:p>
          <a:p>
            <a:pPr lvl="1" eaLnBrk="1" hangingPunct="1">
              <a:lnSpc>
                <a:spcPct val="80000"/>
              </a:lnSpc>
              <a:buFontTx/>
              <a:buNone/>
            </a:pPr>
            <a:r>
              <a:rPr lang="en-US" altLang="en-US" sz="1600" smtClean="0"/>
              <a:t>}</a:t>
            </a:r>
          </a:p>
          <a:p>
            <a:pPr lvl="1" eaLnBrk="1" hangingPunct="1">
              <a:lnSpc>
                <a:spcPct val="80000"/>
              </a:lnSpc>
              <a:buFontTx/>
              <a:buNone/>
            </a:pPr>
            <a:r>
              <a:rPr lang="en-US" altLang="en-US" sz="1600" smtClean="0"/>
              <a:t>if (mark&gt;=70){</a:t>
            </a:r>
          </a:p>
          <a:p>
            <a:pPr lvl="1" eaLnBrk="1" hangingPunct="1">
              <a:lnSpc>
                <a:spcPct val="80000"/>
              </a:lnSpc>
              <a:buFontTx/>
              <a:buNone/>
            </a:pPr>
            <a:r>
              <a:rPr lang="en-US" altLang="en-US" sz="1600" smtClean="0"/>
              <a:t>	Messagebox.Show(“B student!!!”);</a:t>
            </a:r>
          </a:p>
          <a:p>
            <a:pPr lvl="1" eaLnBrk="1" hangingPunct="1">
              <a:lnSpc>
                <a:spcPct val="80000"/>
              </a:lnSpc>
              <a:buFontTx/>
              <a:buNone/>
            </a:pPr>
            <a:r>
              <a:rPr lang="en-US" altLang="en-US" sz="1600" smtClean="0"/>
              <a:t>}</a:t>
            </a:r>
          </a:p>
          <a:p>
            <a:pPr lvl="1" eaLnBrk="1" hangingPunct="1">
              <a:lnSpc>
                <a:spcPct val="80000"/>
              </a:lnSpc>
              <a:buFontTx/>
              <a:buNone/>
            </a:pPr>
            <a:r>
              <a:rPr lang="en-US" altLang="en-US" sz="1600" smtClean="0"/>
              <a:t>if (mark&gt;=60){</a:t>
            </a:r>
          </a:p>
          <a:p>
            <a:pPr lvl="1" eaLnBrk="1" hangingPunct="1">
              <a:lnSpc>
                <a:spcPct val="80000"/>
              </a:lnSpc>
              <a:buFontTx/>
              <a:buNone/>
            </a:pPr>
            <a:r>
              <a:rPr lang="en-US" altLang="en-US" sz="1600" smtClean="0"/>
              <a:t>	Messagebox.Show(“C student!!!”);</a:t>
            </a:r>
          </a:p>
          <a:p>
            <a:pPr lvl="1" eaLnBrk="1" hangingPunct="1">
              <a:lnSpc>
                <a:spcPct val="80000"/>
              </a:lnSpc>
              <a:buFontTx/>
              <a:buNone/>
            </a:pPr>
            <a:r>
              <a:rPr lang="en-US" altLang="en-US" sz="1600" smtClean="0"/>
              <a:t>}</a:t>
            </a:r>
          </a:p>
          <a:p>
            <a:pPr lvl="1" eaLnBrk="1" hangingPunct="1">
              <a:lnSpc>
                <a:spcPct val="80000"/>
              </a:lnSpc>
              <a:buFontTx/>
              <a:buNone/>
            </a:pPr>
            <a:r>
              <a:rPr lang="en-US" altLang="en-US" sz="1600" smtClean="0"/>
              <a:t>if (mark&gt;=50){</a:t>
            </a:r>
          </a:p>
          <a:p>
            <a:pPr lvl="1" eaLnBrk="1" hangingPunct="1">
              <a:lnSpc>
                <a:spcPct val="80000"/>
              </a:lnSpc>
              <a:buFontTx/>
              <a:buNone/>
            </a:pPr>
            <a:r>
              <a:rPr lang="en-US" altLang="en-US" sz="1600" smtClean="0"/>
              <a:t>	Messagebox.Show(“D student!!!”);</a:t>
            </a:r>
          </a:p>
          <a:p>
            <a:pPr lvl="1" eaLnBrk="1" hangingPunct="1">
              <a:lnSpc>
                <a:spcPct val="80000"/>
              </a:lnSpc>
              <a:buFontTx/>
              <a:buNone/>
            </a:pPr>
            <a:r>
              <a:rPr lang="en-US" altLang="en-US" sz="1600" smtClean="0"/>
              <a:t>}</a:t>
            </a:r>
          </a:p>
          <a:p>
            <a:pPr lvl="1" eaLnBrk="1" hangingPunct="1">
              <a:lnSpc>
                <a:spcPct val="80000"/>
              </a:lnSpc>
              <a:buFontTx/>
              <a:buNone/>
            </a:pPr>
            <a:r>
              <a:rPr lang="en-US" altLang="en-US" sz="1600" smtClean="0"/>
              <a:t>if(mark&lt;50){</a:t>
            </a:r>
          </a:p>
          <a:p>
            <a:pPr lvl="1" eaLnBrk="1" hangingPunct="1">
              <a:lnSpc>
                <a:spcPct val="80000"/>
              </a:lnSpc>
              <a:buFontTx/>
              <a:buNone/>
            </a:pPr>
            <a:r>
              <a:rPr lang="en-US" altLang="en-US" sz="1600" smtClean="0"/>
              <a:t>	Messagebox.Show(“FAIL!!!”);</a:t>
            </a:r>
          </a:p>
          <a:p>
            <a:pPr lvl="1" eaLnBrk="1" hangingPunct="1">
              <a:lnSpc>
                <a:spcPct val="80000"/>
              </a:lnSpc>
              <a:buFontTx/>
              <a:buNone/>
            </a:pPr>
            <a:r>
              <a:rPr lang="en-US" altLang="en-US" sz="1600" smtClean="0"/>
              <a:t>}</a:t>
            </a:r>
          </a:p>
          <a:p>
            <a:pPr eaLnBrk="1" hangingPunct="1">
              <a:lnSpc>
                <a:spcPct val="80000"/>
              </a:lnSpc>
              <a:buFontTx/>
              <a:buNone/>
            </a:pPr>
            <a:r>
              <a:rPr lang="en-US" altLang="en-US" sz="1600" b="1" smtClean="0"/>
              <a:t>What happens when a mark of 60 is entered?</a:t>
            </a:r>
          </a:p>
          <a:p>
            <a:pPr eaLnBrk="1" hangingPunct="1">
              <a:lnSpc>
                <a:spcPct val="80000"/>
              </a:lnSpc>
              <a:buFontTx/>
              <a:buNone/>
            </a:pPr>
            <a:r>
              <a:rPr lang="en-US" altLang="en-US" sz="1600" b="1" smtClean="0"/>
              <a:t>Messageboxes for C and D will appear.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Exercises</a:t>
            </a:r>
          </a:p>
        </p:txBody>
      </p:sp>
      <p:sp>
        <p:nvSpPr>
          <p:cNvPr id="19459" name="Rectangle 3"/>
          <p:cNvSpPr>
            <a:spLocks noGrp="1" noChangeArrowheads="1"/>
          </p:cNvSpPr>
          <p:nvPr>
            <p:ph type="body" sz="half" idx="1"/>
          </p:nvPr>
        </p:nvSpPr>
        <p:spPr/>
        <p:txBody>
          <a:bodyPr/>
          <a:lstStyle/>
          <a:p>
            <a:pPr marL="609600" indent="-609600" eaLnBrk="1" hangingPunct="1">
              <a:buFontTx/>
              <a:buAutoNum type="arabicPeriod"/>
            </a:pPr>
            <a:r>
              <a:rPr lang="en-US" altLang="en-US" sz="2400" smtClean="0"/>
              <a:t>Create a program that looks like the following:</a:t>
            </a:r>
          </a:p>
          <a:p>
            <a:pPr marL="609600" indent="-609600" eaLnBrk="1" hangingPunct="1">
              <a:buFontTx/>
              <a:buAutoNum type="arabicPeriod"/>
            </a:pPr>
            <a:endParaRPr lang="en-US" altLang="en-US" sz="2400" smtClean="0"/>
          </a:p>
          <a:p>
            <a:pPr marL="609600" indent="-609600" eaLnBrk="1" hangingPunct="1">
              <a:buFontTx/>
              <a:buNone/>
            </a:pPr>
            <a:r>
              <a:rPr lang="en-US" altLang="en-US" sz="2400" smtClean="0"/>
              <a:t>The user is to guess a number you have pre-selected. In this case the programmer decided that 8 was the number to guess.</a:t>
            </a:r>
          </a:p>
          <a:p>
            <a:pPr marL="609600" indent="-609600" eaLnBrk="1" hangingPunct="1">
              <a:buFontTx/>
              <a:buNone/>
            </a:pPr>
            <a:endParaRPr lang="en-US" altLang="en-US" sz="2400" smtClean="0"/>
          </a:p>
        </p:txBody>
      </p:sp>
      <p:pic>
        <p:nvPicPr>
          <p:cNvPr id="19460" name="Picture 4"/>
          <p:cNvPicPr>
            <a:picLocks noGrp="1" noChangeAspect="1" noChangeArrowheads="1"/>
          </p:cNvPicPr>
          <p:nvPr>
            <p:ph sz="half" idx="2"/>
          </p:nvPr>
        </p:nvPicPr>
        <p:blipFill>
          <a:blip r:embed="rId2">
            <a:extLst>
              <a:ext uri="{BEBA8EAE-BF5A-486C-A8C5-ECC9F3942E4B}">
                <a14:imgProps xmlns:a14="http://schemas.microsoft.com/office/drawing/2010/main">
                  <a14:imgLayer r:embed="rId3">
                    <a14:imgEffect>
                      <a14:artisticMarker/>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a:xfrm>
            <a:off x="4643438" y="2133600"/>
            <a:ext cx="4229100" cy="2651125"/>
          </a:xfrm>
          <a:noFill/>
        </p:spPr>
      </p:pic>
      <p:sp>
        <p:nvSpPr>
          <p:cNvPr id="19461" name="Text Box 6"/>
          <p:cNvSpPr txBox="1">
            <a:spLocks noChangeArrowheads="1"/>
          </p:cNvSpPr>
          <p:nvPr/>
        </p:nvSpPr>
        <p:spPr bwMode="auto">
          <a:xfrm>
            <a:off x="7216775" y="2655888"/>
            <a:ext cx="4515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dirty="0" smtClean="0"/>
              <a:t>12</a:t>
            </a:r>
            <a:endParaRPr lang="en-US" altLang="en-US"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15616" y="4437112"/>
            <a:ext cx="8229600" cy="1143000"/>
          </a:xfrm>
        </p:spPr>
        <p:txBody>
          <a:bodyPr/>
          <a:lstStyle/>
          <a:p>
            <a:pPr eaLnBrk="1" hangingPunct="1"/>
            <a:r>
              <a:rPr lang="en-US" altLang="en-US" smtClean="0"/>
              <a:t>Exercises</a:t>
            </a:r>
          </a:p>
        </p:txBody>
      </p:sp>
      <p:sp>
        <p:nvSpPr>
          <p:cNvPr id="20483" name="Rectangle 3"/>
          <p:cNvSpPr>
            <a:spLocks noGrp="1" noChangeArrowheads="1"/>
          </p:cNvSpPr>
          <p:nvPr>
            <p:ph type="body" sz="half" idx="1"/>
          </p:nvPr>
        </p:nvSpPr>
        <p:spPr>
          <a:xfrm>
            <a:off x="1187624" y="1844824"/>
            <a:ext cx="4038600" cy="4525963"/>
          </a:xfrm>
        </p:spPr>
        <p:txBody>
          <a:bodyPr/>
          <a:lstStyle/>
          <a:p>
            <a:pPr eaLnBrk="1" hangingPunct="1">
              <a:lnSpc>
                <a:spcPct val="90000"/>
              </a:lnSpc>
              <a:buFontTx/>
              <a:buNone/>
            </a:pPr>
            <a:r>
              <a:rPr lang="en-US" altLang="en-US" sz="2800" smtClean="0"/>
              <a:t>2. Design and write the following program:</a:t>
            </a:r>
          </a:p>
          <a:p>
            <a:pPr eaLnBrk="1" hangingPunct="1">
              <a:lnSpc>
                <a:spcPct val="90000"/>
              </a:lnSpc>
              <a:buFontTx/>
              <a:buNone/>
            </a:pPr>
            <a:endParaRPr lang="en-US" altLang="en-US" sz="2800" smtClean="0"/>
          </a:p>
          <a:p>
            <a:pPr eaLnBrk="1" hangingPunct="1">
              <a:lnSpc>
                <a:spcPct val="90000"/>
              </a:lnSpc>
              <a:buFontTx/>
              <a:buNone/>
            </a:pPr>
            <a:r>
              <a:rPr lang="en-US" altLang="en-US" sz="2800" smtClean="0"/>
              <a:t>A student enters their grade. If the grade is higher than 70 output in the label “Good student”, otherwise output “Need to study more!”</a:t>
            </a:r>
          </a:p>
        </p:txBody>
      </p:sp>
      <p:pic>
        <p:nvPicPr>
          <p:cNvPr id="20484" name="Picture 4"/>
          <p:cNvPicPr>
            <a:picLocks noGrp="1" noChangeAspect="1" noChangeArrowheads="1"/>
          </p:cNvPicPr>
          <p:nvPr>
            <p:ph sz="half" idx="2"/>
          </p:nvPr>
        </p:nvPicPr>
        <p:blipFill>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a:stretch>
            <a:fillRect/>
          </a:stretch>
        </p:blipFill>
        <p:spPr>
          <a:xfrm>
            <a:off x="4932040" y="2420938"/>
            <a:ext cx="3654425" cy="2290762"/>
          </a:xfrm>
          <a:no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
        <p:nvSpPr>
          <p:cNvPr id="20485" name="Text Box 6"/>
          <p:cNvSpPr txBox="1">
            <a:spLocks noChangeArrowheads="1"/>
          </p:cNvSpPr>
          <p:nvPr/>
        </p:nvSpPr>
        <p:spPr bwMode="auto">
          <a:xfrm>
            <a:off x="7380288" y="2852738"/>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800"/>
              <a:t>88</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smtClean="0"/>
              <a:t>Conditions</a:t>
            </a:r>
          </a:p>
        </p:txBody>
      </p:sp>
      <p:sp>
        <p:nvSpPr>
          <p:cNvPr id="3075" name="Rectangle 3"/>
          <p:cNvSpPr>
            <a:spLocks noGrp="1" noChangeArrowheads="1"/>
          </p:cNvSpPr>
          <p:nvPr>
            <p:ph type="body" idx="1"/>
          </p:nvPr>
        </p:nvSpPr>
        <p:spPr/>
        <p:txBody>
          <a:bodyPr/>
          <a:lstStyle/>
          <a:p>
            <a:pPr eaLnBrk="1" hangingPunct="1"/>
            <a:r>
              <a:rPr lang="en-US" altLang="en-US" smtClean="0"/>
              <a:t>Selection is based upon developing the correct condition(s)</a:t>
            </a:r>
          </a:p>
          <a:p>
            <a:pPr eaLnBrk="1" hangingPunct="1"/>
            <a:r>
              <a:rPr lang="en-US" altLang="en-US" smtClean="0"/>
              <a:t>Conditions can only evaluate to true or false</a:t>
            </a:r>
          </a:p>
          <a:p>
            <a:pPr eaLnBrk="1" hangingPunct="1"/>
            <a:r>
              <a:rPr lang="en-US" altLang="en-US" smtClean="0"/>
              <a:t>Conditions are made using conditional operators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Exercises</a:t>
            </a:r>
          </a:p>
        </p:txBody>
      </p:sp>
      <p:sp>
        <p:nvSpPr>
          <p:cNvPr id="21507" name="Rectangle 3"/>
          <p:cNvSpPr>
            <a:spLocks noGrp="1" noChangeArrowheads="1"/>
          </p:cNvSpPr>
          <p:nvPr>
            <p:ph type="body" sz="half" idx="1"/>
          </p:nvPr>
        </p:nvSpPr>
        <p:spPr/>
        <p:txBody>
          <a:bodyPr/>
          <a:lstStyle/>
          <a:p>
            <a:pPr eaLnBrk="1" hangingPunct="1">
              <a:lnSpc>
                <a:spcPct val="90000"/>
              </a:lnSpc>
              <a:buFontTx/>
              <a:buNone/>
            </a:pPr>
            <a:r>
              <a:rPr lang="en-US" altLang="en-US" sz="2400" smtClean="0"/>
              <a:t>3. Design and write the following program:</a:t>
            </a:r>
          </a:p>
          <a:p>
            <a:pPr eaLnBrk="1" hangingPunct="1">
              <a:lnSpc>
                <a:spcPct val="90000"/>
              </a:lnSpc>
              <a:buFontTx/>
              <a:buNone/>
            </a:pPr>
            <a:endParaRPr lang="en-US" altLang="en-US" sz="2400" smtClean="0"/>
          </a:p>
          <a:p>
            <a:pPr eaLnBrk="1" hangingPunct="1">
              <a:lnSpc>
                <a:spcPct val="90000"/>
              </a:lnSpc>
              <a:buFontTx/>
              <a:buNone/>
            </a:pPr>
            <a:r>
              <a:rPr lang="en-US" altLang="en-US" sz="2400" smtClean="0"/>
              <a:t>Write a program that calculates the area of a circle. Let the user input the radius in the textbox and then outputs in the label the area of the circle. However if the radii is negative indicate that this is an illegal value.</a:t>
            </a:r>
          </a:p>
        </p:txBody>
      </p:sp>
      <p:pic>
        <p:nvPicPr>
          <p:cNvPr id="21508" name="Picture 4"/>
          <p:cNvPicPr>
            <a:picLocks noGrp="1" noChangeAspect="1" noChangeArrowheads="1"/>
          </p:cNvPicPr>
          <p:nvPr>
            <p:ph sz="half" idx="2"/>
          </p:nvPr>
        </p:nvPicPr>
        <p:blipFill>
          <a:blip r:embed="rId2" cstate="print">
            <a:extLst>
              <a:ext uri="{BEBA8EAE-BF5A-486C-A8C5-ECC9F3942E4B}">
                <a14:imgProps xmlns:a14="http://schemas.microsoft.com/office/drawing/2010/main">
                  <a14:imgLayer r:embed="rId3">
                    <a14:imgEffect>
                      <a14:backgroundRemoval t="0" b="100000" l="0" r="100000">
                        <a14:foregroundMark x1="25667" y1="5851" x2="25667" y2="5851"/>
                        <a14:foregroundMark x1="2667" y1="6383" x2="97000" y2="8511"/>
                        <a14:foregroundMark x1="76000" y1="3723" x2="97667" y2="0"/>
                        <a14:foregroundMark x1="2333" y1="7979" x2="22000" y2="13830"/>
                        <a14:foregroundMark x1="62333" y1="55851" x2="91667" y2="51064"/>
                        <a14:foregroundMark x1="63000" y1="79255" x2="87667" y2="74468"/>
                        <a14:backgroundMark x1="20667" y1="86170" x2="45667" y2="81915"/>
                        <a14:backgroundMark x1="5333" y1="27660" x2="18333" y2="90957"/>
                        <a14:backgroundMark x1="16333" y1="72340" x2="95000" y2="66489"/>
                        <a14:backgroundMark x1="15667" y1="40426" x2="88000" y2="40426"/>
                        <a14:backgroundMark x1="60333" y1="17021" x2="88333" y2="20745"/>
                        <a14:backgroundMark x1="59667" y1="95213" x2="91667" y2="85106"/>
                      </a14:backgroundRemoval>
                    </a14:imgEffect>
                  </a14:imgLayer>
                </a14:imgProps>
              </a:ext>
              <a:ext uri="{28A0092B-C50C-407E-A947-70E740481C1C}">
                <a14:useLocalDpi xmlns:a14="http://schemas.microsoft.com/office/drawing/2010/main" val="0"/>
              </a:ext>
            </a:extLst>
          </a:blip>
          <a:srcRect/>
          <a:stretch>
            <a:fillRect/>
          </a:stretch>
        </p:blipFill>
        <p:spPr>
          <a:xfrm>
            <a:off x="4860032" y="2275641"/>
            <a:ext cx="3960118" cy="2482097"/>
          </a:xfr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JavaScript Add On</a:t>
            </a:r>
          </a:p>
        </p:txBody>
      </p:sp>
      <p:sp>
        <p:nvSpPr>
          <p:cNvPr id="22531" name="Text Placeholder 2"/>
          <p:cNvSpPr>
            <a:spLocks noGrp="1"/>
          </p:cNvSpPr>
          <p:nvPr>
            <p:ph type="body" sz="half" idx="1"/>
          </p:nvPr>
        </p:nvSpPr>
        <p:spPr/>
        <p:txBody>
          <a:bodyPr/>
          <a:lstStyle/>
          <a:p>
            <a:r>
              <a:rPr lang="en-US" altLang="en-US" smtClean="0"/>
              <a:t>Select </a:t>
            </a:r>
            <a:r>
              <a:rPr lang="en-US" altLang="en-US" i="1" smtClean="0"/>
              <a:t>one</a:t>
            </a:r>
            <a:r>
              <a:rPr lang="en-US" altLang="en-US" smtClean="0"/>
              <a:t> of the three previous programs you were asked to make in C# and recreate it using JS.</a:t>
            </a:r>
          </a:p>
        </p:txBody>
      </p:sp>
      <p:sp>
        <p:nvSpPr>
          <p:cNvPr id="22532" name="Content Placeholder 3"/>
          <p:cNvSpPr>
            <a:spLocks noGrp="1"/>
          </p:cNvSpPr>
          <p:nvPr>
            <p:ph sz="half" idx="2"/>
          </p:nvPr>
        </p:nvSpPr>
        <p:spPr>
          <a:xfrm>
            <a:off x="4648200" y="1600200"/>
            <a:ext cx="4038600" cy="3557588"/>
          </a:xfrm>
        </p:spPr>
        <p:txBody>
          <a:bodyPr/>
          <a:lstStyle/>
          <a:p>
            <a:r>
              <a:rPr lang="en-US" altLang="en-US" sz="2400" smtClean="0"/>
              <a:t>Rather than using </a:t>
            </a:r>
            <a:r>
              <a:rPr lang="en-US" altLang="en-US" sz="2400" u="sng" smtClean="0"/>
              <a:t>alert</a:t>
            </a:r>
            <a:r>
              <a:rPr lang="en-US" altLang="en-US" sz="2400" smtClean="0"/>
              <a:t> to output messages try using </a:t>
            </a:r>
            <a:r>
              <a:rPr lang="en-US" altLang="en-US" sz="2400" b="1" smtClean="0"/>
              <a:t>document.write(“message”);</a:t>
            </a:r>
          </a:p>
          <a:p>
            <a:r>
              <a:rPr lang="en-US" altLang="en-US" sz="2400" smtClean="0"/>
              <a:t>You can insert HTML in your message using this function!!</a:t>
            </a:r>
          </a:p>
          <a:p>
            <a:r>
              <a:rPr lang="en-US" altLang="en-US" sz="2400" smtClean="0"/>
              <a:t>example (here we assume </a:t>
            </a:r>
            <a:r>
              <a:rPr lang="en-US" altLang="en-US" sz="2400" b="1" smtClean="0"/>
              <a:t>mark</a:t>
            </a:r>
            <a:r>
              <a:rPr lang="en-US" altLang="en-US" sz="2400" smtClean="0"/>
              <a:t> is a variable):</a:t>
            </a:r>
          </a:p>
        </p:txBody>
      </p:sp>
      <p:sp>
        <p:nvSpPr>
          <p:cNvPr id="22533" name="TextBox 4"/>
          <p:cNvSpPr txBox="1">
            <a:spLocks noChangeArrowheads="1"/>
          </p:cNvSpPr>
          <p:nvPr/>
        </p:nvSpPr>
        <p:spPr bwMode="auto">
          <a:xfrm>
            <a:off x="611188" y="6021388"/>
            <a:ext cx="82089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solidFill>
                  <a:srgbClr val="0070C0"/>
                </a:solidFill>
              </a:rPr>
              <a:t>document.write(“Your mark is &lt;div style=‘color:red’&gt;”+</a:t>
            </a:r>
            <a:r>
              <a:rPr lang="en-US" altLang="en-US" b="1">
                <a:solidFill>
                  <a:srgbClr val="0070C0"/>
                </a:solidFill>
              </a:rPr>
              <a:t>mark</a:t>
            </a:r>
            <a:r>
              <a:rPr lang="en-US" altLang="en-US">
                <a:solidFill>
                  <a:srgbClr val="0070C0"/>
                </a:solidFill>
              </a:rPr>
              <a:t>+”&lt;/div&gt;”);</a:t>
            </a:r>
          </a:p>
          <a:p>
            <a:pPr eaLnBrk="1" hangingPunct="1"/>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Conditional Operators</a:t>
            </a:r>
          </a:p>
        </p:txBody>
      </p:sp>
      <p:sp>
        <p:nvSpPr>
          <p:cNvPr id="4099" name="Rectangle 3"/>
          <p:cNvSpPr>
            <a:spLocks noGrp="1" noChangeArrowheads="1"/>
          </p:cNvSpPr>
          <p:nvPr>
            <p:ph type="body" idx="1"/>
          </p:nvPr>
        </p:nvSpPr>
        <p:spPr/>
        <p:txBody>
          <a:bodyPr/>
          <a:lstStyle/>
          <a:p>
            <a:pPr eaLnBrk="1" hangingPunct="1"/>
            <a:r>
              <a:rPr lang="en-US" altLang="en-US" smtClean="0"/>
              <a:t>&lt;			less than</a:t>
            </a:r>
          </a:p>
          <a:p>
            <a:pPr eaLnBrk="1" hangingPunct="1"/>
            <a:r>
              <a:rPr lang="en-US" altLang="en-US" smtClean="0"/>
              <a:t>&gt;			greater than</a:t>
            </a:r>
          </a:p>
          <a:p>
            <a:pPr eaLnBrk="1" hangingPunct="1"/>
            <a:r>
              <a:rPr lang="en-US" altLang="en-US" smtClean="0"/>
              <a:t>&lt;=			less than or equal to</a:t>
            </a:r>
          </a:p>
          <a:p>
            <a:pPr eaLnBrk="1" hangingPunct="1"/>
            <a:r>
              <a:rPr lang="en-US" altLang="en-US" smtClean="0"/>
              <a:t>&gt;= 		greater than or equal to</a:t>
            </a:r>
          </a:p>
          <a:p>
            <a:pPr eaLnBrk="1" hangingPunct="1"/>
            <a:r>
              <a:rPr lang="en-US" altLang="en-US" smtClean="0"/>
              <a:t>==			equal to </a:t>
            </a:r>
          </a:p>
          <a:p>
            <a:pPr eaLnBrk="1" hangingPunct="1"/>
            <a:r>
              <a:rPr lang="en-US" altLang="en-US" smtClean="0"/>
              <a:t>!= 		not equal to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Example Conditions</a:t>
            </a:r>
          </a:p>
        </p:txBody>
      </p:sp>
      <p:sp>
        <p:nvSpPr>
          <p:cNvPr id="5123" name="Rectangle 3"/>
          <p:cNvSpPr>
            <a:spLocks noGrp="1" noChangeArrowheads="1"/>
          </p:cNvSpPr>
          <p:nvPr>
            <p:ph type="body" idx="1"/>
          </p:nvPr>
        </p:nvSpPr>
        <p:spPr/>
        <p:txBody>
          <a:bodyPr/>
          <a:lstStyle/>
          <a:p>
            <a:pPr eaLnBrk="1" hangingPunct="1"/>
            <a:r>
              <a:rPr lang="en-US" altLang="en-US" smtClean="0"/>
              <a:t>1==1			true</a:t>
            </a:r>
          </a:p>
          <a:p>
            <a:pPr eaLnBrk="1" hangingPunct="1"/>
            <a:r>
              <a:rPr lang="en-US" altLang="en-US" smtClean="0"/>
              <a:t>1&lt;2			true</a:t>
            </a:r>
          </a:p>
          <a:p>
            <a:pPr eaLnBrk="1" hangingPunct="1"/>
            <a:r>
              <a:rPr lang="en-US" altLang="en-US" smtClean="0"/>
              <a:t>1&lt;0			false</a:t>
            </a:r>
          </a:p>
          <a:p>
            <a:pPr eaLnBrk="1" hangingPunct="1"/>
            <a:r>
              <a:rPr lang="en-US" altLang="en-US" smtClean="0"/>
              <a:t>10&lt;&gt;11			true</a:t>
            </a:r>
          </a:p>
          <a:p>
            <a:pPr eaLnBrk="1" hangingPunct="1"/>
            <a:r>
              <a:rPr lang="en-US" altLang="en-US" smtClean="0"/>
              <a:t>10&gt;=11			false</a:t>
            </a:r>
          </a:p>
          <a:p>
            <a:pPr eaLnBrk="1" hangingPunct="1"/>
            <a:r>
              <a:rPr lang="en-US" altLang="en-US" smtClean="0"/>
              <a:t>6&lt;=6			true</a:t>
            </a:r>
          </a:p>
          <a:p>
            <a:pPr eaLnBrk="1" hangingPunct="1"/>
            <a:r>
              <a:rPr lang="en-US" altLang="en-US" smtClean="0"/>
              <a:t>-1!=1			true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2" dur="500"/>
                                        <p:tgtEl>
                                          <p:spTgt spid="5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7" dur="500"/>
                                        <p:tgtEl>
                                          <p:spTgt spid="5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blinds(horizontal)">
                                      <p:cBhvr>
                                        <p:cTn id="22" dur="500"/>
                                        <p:tgtEl>
                                          <p:spTgt spid="51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7" dur="500"/>
                                        <p:tgtEl>
                                          <p:spTgt spid="51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blinds(horizontal)">
                                      <p:cBhvr>
                                        <p:cTn id="32" dur="500"/>
                                        <p:tgtEl>
                                          <p:spTgt spid="51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123">
                                            <p:txEl>
                                              <p:pRg st="6" end="6"/>
                                            </p:txEl>
                                          </p:spTgt>
                                        </p:tgtEl>
                                        <p:attrNameLst>
                                          <p:attrName>style.visibility</p:attrName>
                                        </p:attrNameLst>
                                      </p:cBhvr>
                                      <p:to>
                                        <p:strVal val="visible"/>
                                      </p:to>
                                    </p:set>
                                    <p:animEffect transition="in" filter="blinds(horizontal)">
                                      <p:cBhvr>
                                        <p:cTn id="37" dur="500"/>
                                        <p:tgtEl>
                                          <p:spTgt spid="5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Format for Selection</a:t>
            </a:r>
          </a:p>
        </p:txBody>
      </p:sp>
      <p:sp>
        <p:nvSpPr>
          <p:cNvPr id="6147" name="Rectangle 3"/>
          <p:cNvSpPr>
            <a:spLocks noGrp="1" noChangeArrowheads="1"/>
          </p:cNvSpPr>
          <p:nvPr>
            <p:ph type="body" idx="1"/>
          </p:nvPr>
        </p:nvSpPr>
        <p:spPr/>
        <p:txBody>
          <a:bodyPr/>
          <a:lstStyle/>
          <a:p>
            <a:pPr eaLnBrk="1" hangingPunct="1">
              <a:lnSpc>
                <a:spcPct val="90000"/>
              </a:lnSpc>
            </a:pPr>
            <a:r>
              <a:rPr lang="en-US" altLang="en-US" sz="1800" smtClean="0"/>
              <a:t>To create a selection statement in C# use the following basic format:</a:t>
            </a:r>
          </a:p>
          <a:p>
            <a:pPr eaLnBrk="1" hangingPunct="1">
              <a:lnSpc>
                <a:spcPct val="90000"/>
              </a:lnSpc>
              <a:buFontTx/>
              <a:buNone/>
            </a:pPr>
            <a:r>
              <a:rPr lang="en-US" altLang="en-US" sz="2800" b="1" smtClean="0"/>
              <a:t>if (</a:t>
            </a:r>
            <a:r>
              <a:rPr lang="en-US" altLang="en-US" sz="2800" b="1" u="sng" smtClean="0"/>
              <a:t>condition is true)</a:t>
            </a:r>
            <a:r>
              <a:rPr lang="en-US" altLang="en-US" sz="2800" b="1" smtClean="0"/>
              <a:t> {</a:t>
            </a:r>
          </a:p>
          <a:p>
            <a:pPr lvl="1" eaLnBrk="1" hangingPunct="1">
              <a:lnSpc>
                <a:spcPct val="90000"/>
              </a:lnSpc>
              <a:buFontTx/>
              <a:buNone/>
            </a:pPr>
            <a:r>
              <a:rPr lang="en-US" altLang="en-US" sz="2400" b="1" smtClean="0"/>
              <a:t>	‘body of selection</a:t>
            </a:r>
          </a:p>
          <a:p>
            <a:pPr eaLnBrk="1" hangingPunct="1">
              <a:lnSpc>
                <a:spcPct val="90000"/>
              </a:lnSpc>
              <a:buFontTx/>
              <a:buNone/>
            </a:pPr>
            <a:r>
              <a:rPr lang="en-US" altLang="en-US" sz="2800" b="1" smtClean="0"/>
              <a:t>}</a:t>
            </a:r>
          </a:p>
          <a:p>
            <a:pPr eaLnBrk="1" hangingPunct="1">
              <a:lnSpc>
                <a:spcPct val="90000"/>
              </a:lnSpc>
              <a:buFontTx/>
              <a:buNone/>
            </a:pPr>
            <a:endParaRPr lang="en-US" altLang="en-US" sz="2800" b="1" smtClean="0"/>
          </a:p>
          <a:p>
            <a:pPr eaLnBrk="1" hangingPunct="1">
              <a:lnSpc>
                <a:spcPct val="90000"/>
              </a:lnSpc>
            </a:pPr>
            <a:r>
              <a:rPr lang="en-US" altLang="en-US" sz="1800" smtClean="0"/>
              <a:t>Example:</a:t>
            </a:r>
          </a:p>
          <a:p>
            <a:pPr eaLnBrk="1" hangingPunct="1">
              <a:lnSpc>
                <a:spcPct val="90000"/>
              </a:lnSpc>
              <a:buFontTx/>
              <a:buNone/>
            </a:pPr>
            <a:r>
              <a:rPr lang="en-US" altLang="en-US" sz="2800" b="1" smtClean="0"/>
              <a:t>If (100==100)</a:t>
            </a:r>
          </a:p>
          <a:p>
            <a:pPr eaLnBrk="1" hangingPunct="1">
              <a:lnSpc>
                <a:spcPct val="90000"/>
              </a:lnSpc>
              <a:buFontTx/>
              <a:buNone/>
            </a:pPr>
            <a:r>
              <a:rPr lang="en-US" altLang="en-US" sz="2800" b="1" smtClean="0"/>
              <a:t>{</a:t>
            </a:r>
            <a:r>
              <a:rPr lang="en-US" altLang="en-US" sz="2800" b="1" i="1" smtClean="0"/>
              <a:t>Messagebox.Show(“Hooray!!! 100 is equal to 100!!!”);</a:t>
            </a:r>
          </a:p>
          <a:p>
            <a:pPr eaLnBrk="1" hangingPunct="1">
              <a:lnSpc>
                <a:spcPct val="90000"/>
              </a:lnSpc>
              <a:buFontTx/>
              <a:buNone/>
            </a:pPr>
            <a:r>
              <a:rPr lang="en-US" altLang="en-US" sz="2800" b="1" i="1" smtClean="0"/>
              <a:t>}</a:t>
            </a:r>
          </a:p>
          <a:p>
            <a:pPr eaLnBrk="1" hangingPunct="1">
              <a:lnSpc>
                <a:spcPct val="90000"/>
              </a:lnSpc>
              <a:buFontTx/>
              <a:buNone/>
            </a:pPr>
            <a:endParaRPr lang="en-US" altLang="en-US" sz="2800" b="1" smtClean="0"/>
          </a:p>
          <a:p>
            <a:pPr eaLnBrk="1" hangingPunct="1">
              <a:lnSpc>
                <a:spcPct val="90000"/>
              </a:lnSpc>
            </a:pPr>
            <a:endParaRPr lang="en-US" altLang="en-US" sz="2800" b="1"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Analysis</a:t>
            </a:r>
          </a:p>
        </p:txBody>
      </p:sp>
      <p:sp>
        <p:nvSpPr>
          <p:cNvPr id="7171" name="Rectangle 3"/>
          <p:cNvSpPr>
            <a:spLocks noGrp="1" noChangeArrowheads="1"/>
          </p:cNvSpPr>
          <p:nvPr>
            <p:ph type="body" idx="1"/>
          </p:nvPr>
        </p:nvSpPr>
        <p:spPr/>
        <p:txBody>
          <a:bodyPr/>
          <a:lstStyle/>
          <a:p>
            <a:pPr eaLnBrk="1" hangingPunct="1">
              <a:buFontTx/>
              <a:buNone/>
            </a:pPr>
            <a:r>
              <a:rPr lang="en-US" altLang="en-US" b="1" smtClean="0"/>
              <a:t>if (100==100){</a:t>
            </a:r>
          </a:p>
          <a:p>
            <a:pPr lvl="1" eaLnBrk="1" hangingPunct="1">
              <a:buFontTx/>
              <a:buNone/>
            </a:pPr>
            <a:r>
              <a:rPr lang="en-US" altLang="en-US" b="1" i="1" smtClean="0"/>
              <a:t>	Messagebox.Show(“Hooray!!! 100 is equal to 100!!!”);</a:t>
            </a:r>
          </a:p>
          <a:p>
            <a:pPr eaLnBrk="1" hangingPunct="1">
              <a:buFontTx/>
              <a:buNone/>
            </a:pPr>
            <a:r>
              <a:rPr lang="en-US" altLang="en-US" b="1" smtClean="0"/>
              <a:t>}</a:t>
            </a:r>
          </a:p>
          <a:p>
            <a:pPr eaLnBrk="1" hangingPunct="1"/>
            <a:endParaRPr lang="en-US" altLang="en-US" smtClean="0"/>
          </a:p>
        </p:txBody>
      </p:sp>
      <p:sp>
        <p:nvSpPr>
          <p:cNvPr id="7173" name="Line 5"/>
          <p:cNvSpPr>
            <a:spLocks noChangeShapeType="1"/>
          </p:cNvSpPr>
          <p:nvPr/>
        </p:nvSpPr>
        <p:spPr bwMode="auto">
          <a:xfrm flipH="1" flipV="1">
            <a:off x="3563938" y="2781300"/>
            <a:ext cx="1295400" cy="1943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 name="Text Box 6"/>
          <p:cNvSpPr txBox="1">
            <a:spLocks noChangeArrowheads="1"/>
          </p:cNvSpPr>
          <p:nvPr/>
        </p:nvSpPr>
        <p:spPr bwMode="auto">
          <a:xfrm>
            <a:off x="3059113" y="4868863"/>
            <a:ext cx="4392612"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1800"/>
              <a:t>This code is executed because the condition evaluates to true!!! 100 is equal to 100!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box(in)">
                                      <p:cBhvr>
                                        <p:cTn id="7" dur="500"/>
                                        <p:tgtEl>
                                          <p:spTgt spid="71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mph" presetSubtype="0" grpId="0" nodeType="clickEffect">
                                  <p:stCondLst>
                                    <p:cond delay="0"/>
                                  </p:stCondLst>
                                  <p:childTnLst>
                                    <p:set>
                                      <p:cBhvr override="childStyle">
                                        <p:cTn id="11" dur="indefinite"/>
                                        <p:tgtEl>
                                          <p:spTgt spid="7174"/>
                                        </p:tgtEl>
                                        <p:attrNameLst>
                                          <p:attrName>style.fontFamily</p:attrName>
                                        </p:attrNameLst>
                                      </p:cBhvr>
                                      <p:to>
                                        <p:strVal val="Times New Roma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1" nodeType="clickEffect">
                                  <p:stCondLst>
                                    <p:cond delay="0"/>
                                  </p:stCondLst>
                                  <p:childTnLst>
                                    <p:set>
                                      <p:cBhvr>
                                        <p:cTn id="15" dur="1" fill="hold">
                                          <p:stCondLst>
                                            <p:cond delay="0"/>
                                          </p:stCondLst>
                                        </p:cTn>
                                        <p:tgtEl>
                                          <p:spTgt spid="7174"/>
                                        </p:tgtEl>
                                        <p:attrNameLst>
                                          <p:attrName>style.visibility</p:attrName>
                                        </p:attrNameLst>
                                      </p:cBhvr>
                                      <p:to>
                                        <p:strVal val="visible"/>
                                      </p:to>
                                    </p:set>
                                    <p:animEffect transition="in" filter="box(in)">
                                      <p:cBhvr>
                                        <p:cTn id="16"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nimBg="1"/>
      <p:bldP spid="7174" grpId="0"/>
      <p:bldP spid="717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Practical Example</a:t>
            </a:r>
          </a:p>
        </p:txBody>
      </p:sp>
      <p:sp>
        <p:nvSpPr>
          <p:cNvPr id="8195" name="Rectangle 3"/>
          <p:cNvSpPr>
            <a:spLocks noGrp="1" noChangeArrowheads="1"/>
          </p:cNvSpPr>
          <p:nvPr>
            <p:ph type="body" idx="1"/>
          </p:nvPr>
        </p:nvSpPr>
        <p:spPr/>
        <p:txBody>
          <a:bodyPr/>
          <a:lstStyle/>
          <a:p>
            <a:pPr eaLnBrk="1" hangingPunct="1">
              <a:buFontTx/>
              <a:buNone/>
            </a:pPr>
            <a:r>
              <a:rPr lang="en-US" altLang="en-US" smtClean="0"/>
              <a:t>	int mark;</a:t>
            </a:r>
          </a:p>
          <a:p>
            <a:pPr eaLnBrk="1" hangingPunct="1">
              <a:buFontTx/>
              <a:buNone/>
            </a:pPr>
            <a:r>
              <a:rPr lang="en-US" altLang="en-US" smtClean="0"/>
              <a:t>	mark=Convert.toInt16(txtMark.text);</a:t>
            </a:r>
          </a:p>
          <a:p>
            <a:pPr eaLnBrk="1" hangingPunct="1">
              <a:buFontTx/>
              <a:buNone/>
            </a:pPr>
            <a:r>
              <a:rPr lang="en-US" altLang="en-US" smtClean="0"/>
              <a:t>	if (mark&gt;80){</a:t>
            </a:r>
          </a:p>
          <a:p>
            <a:pPr lvl="1" eaLnBrk="1" hangingPunct="1">
              <a:buFontTx/>
              <a:buNone/>
            </a:pPr>
            <a:r>
              <a:rPr lang="en-US" altLang="en-US" smtClean="0"/>
              <a:t>	Messagebox.Show(“Wow you are a great student!”);</a:t>
            </a:r>
          </a:p>
          <a:p>
            <a:pPr lvl="1" eaLnBrk="1" hangingPunct="1">
              <a:buFontTx/>
              <a:buNone/>
            </a:pPr>
            <a:r>
              <a:rPr lang="en-US" altLang="en-US" smtClean="0"/>
              <a:t>}</a:t>
            </a:r>
          </a:p>
          <a:p>
            <a:pPr lvl="1" eaLnBrk="1" hangingPunct="1">
              <a:buFontTx/>
              <a:buNone/>
            </a:pPr>
            <a:r>
              <a:rPr lang="en-US" altLang="en-US" sz="2000" b="1" smtClean="0"/>
              <a:t>Question: under what circumstances would the</a:t>
            </a:r>
          </a:p>
          <a:p>
            <a:pPr lvl="1" eaLnBrk="1" hangingPunct="1">
              <a:buFontTx/>
              <a:buNone/>
            </a:pPr>
            <a:r>
              <a:rPr lang="en-US" altLang="en-US" sz="2000" b="1" smtClean="0"/>
              <a:t>Student be regarded as a great student?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195">
                                            <p:txEl>
                                              <p:pRg st="5" end="5"/>
                                            </p:txEl>
                                          </p:spTgt>
                                        </p:tgtEl>
                                        <p:attrNameLst>
                                          <p:attrName>style.visibility</p:attrName>
                                        </p:attrNameLst>
                                      </p:cBhvr>
                                      <p:to>
                                        <p:strVal val="visible"/>
                                      </p:to>
                                    </p:set>
                                    <p:animEffect transition="in" filter="box(in)">
                                      <p:cBhvr>
                                        <p:cTn id="7" dur="500"/>
                                        <p:tgtEl>
                                          <p:spTgt spid="8195">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195">
                                            <p:txEl>
                                              <p:pRg st="6" end="6"/>
                                            </p:txEl>
                                          </p:spTgt>
                                        </p:tgtEl>
                                        <p:attrNameLst>
                                          <p:attrName>style.visibility</p:attrName>
                                        </p:attrNameLst>
                                      </p:cBhvr>
                                      <p:to>
                                        <p:strVal val="visible"/>
                                      </p:to>
                                    </p:set>
                                    <p:animEffect transition="in" filter="box(in)">
                                      <p:cBhvr>
                                        <p:cTn id="10" dur="5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Analysis</a:t>
            </a:r>
          </a:p>
        </p:txBody>
      </p:sp>
      <p:sp>
        <p:nvSpPr>
          <p:cNvPr id="9219" name="Rectangle 3"/>
          <p:cNvSpPr>
            <a:spLocks noGrp="1" noChangeArrowheads="1"/>
          </p:cNvSpPr>
          <p:nvPr>
            <p:ph type="body" idx="1"/>
          </p:nvPr>
        </p:nvSpPr>
        <p:spPr/>
        <p:txBody>
          <a:bodyPr/>
          <a:lstStyle/>
          <a:p>
            <a:pPr eaLnBrk="1" hangingPunct="1">
              <a:buFontTx/>
              <a:buNone/>
            </a:pPr>
            <a:r>
              <a:rPr lang="en-US" altLang="en-US" smtClean="0"/>
              <a:t>	int mark;</a:t>
            </a:r>
          </a:p>
          <a:p>
            <a:pPr eaLnBrk="1" hangingPunct="1">
              <a:buFontTx/>
              <a:buNone/>
            </a:pPr>
            <a:r>
              <a:rPr lang="en-US" altLang="en-US" smtClean="0"/>
              <a:t>	mark=Convert.toInt16(txtMark.text);</a:t>
            </a:r>
          </a:p>
          <a:p>
            <a:pPr eaLnBrk="1" hangingPunct="1">
              <a:buFontTx/>
              <a:buNone/>
            </a:pPr>
            <a:r>
              <a:rPr lang="en-US" altLang="en-US" smtClean="0"/>
              <a:t>	if (mark&gt;80){</a:t>
            </a:r>
          </a:p>
          <a:p>
            <a:pPr lvl="1" eaLnBrk="1" hangingPunct="1">
              <a:buFontTx/>
              <a:buNone/>
            </a:pPr>
            <a:r>
              <a:rPr lang="en-US" altLang="en-US" smtClean="0"/>
              <a:t>	Messagebox.Show(“Wow you are a great student!”);</a:t>
            </a:r>
          </a:p>
          <a:p>
            <a:pPr lvl="1" eaLnBrk="1" hangingPunct="1">
              <a:buFontTx/>
              <a:buNone/>
            </a:pPr>
            <a:r>
              <a:rPr lang="en-US" altLang="en-US" smtClean="0"/>
              <a:t>}</a:t>
            </a:r>
          </a:p>
          <a:p>
            <a:pPr eaLnBrk="1" hangingPunct="1">
              <a:buFontTx/>
              <a:buNone/>
            </a:pPr>
            <a:r>
              <a:rPr lang="en-US" altLang="en-US" sz="2000" b="1" smtClean="0"/>
              <a:t>Answer: if their mark is greater than 80!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More Selection…</a:t>
            </a:r>
          </a:p>
        </p:txBody>
      </p:sp>
      <p:sp>
        <p:nvSpPr>
          <p:cNvPr id="10243" name="Rectangle 3"/>
          <p:cNvSpPr>
            <a:spLocks noGrp="1" noChangeArrowheads="1"/>
          </p:cNvSpPr>
          <p:nvPr>
            <p:ph type="body" idx="1"/>
          </p:nvPr>
        </p:nvSpPr>
        <p:spPr/>
        <p:txBody>
          <a:bodyPr/>
          <a:lstStyle/>
          <a:p>
            <a:pPr eaLnBrk="1" hangingPunct="1"/>
            <a:r>
              <a:rPr lang="en-US" altLang="en-US" smtClean="0"/>
              <a:t>Let’s expand on the last example</a:t>
            </a:r>
          </a:p>
          <a:p>
            <a:pPr eaLnBrk="1" hangingPunct="1"/>
            <a:r>
              <a:rPr lang="en-US" altLang="en-US" smtClean="0"/>
              <a:t>What if we wanted to also check for students who have a mark between 70 and 79?</a:t>
            </a:r>
          </a:p>
          <a:p>
            <a:pPr eaLnBrk="1" hangingPunct="1"/>
            <a:r>
              <a:rPr lang="en-US" altLang="en-US" smtClean="0"/>
              <a:t>There are 2 options:</a:t>
            </a:r>
          </a:p>
          <a:p>
            <a:pPr eaLnBrk="1" hangingPunct="1"/>
            <a:r>
              <a:rPr lang="en-US" altLang="en-US" smtClean="0"/>
              <a:t>1. add another if statement</a:t>
            </a:r>
          </a:p>
          <a:p>
            <a:pPr eaLnBrk="1" hangingPunct="1"/>
            <a:r>
              <a:rPr lang="en-US" altLang="en-US" smtClean="0"/>
              <a:t>2. add to the existing if statement because the decision is related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animEffect transition="in" filter="diamond(in)">
                                      <p:cBhvr>
                                        <p:cTn id="7" dur="2000"/>
                                        <p:tgtEl>
                                          <p:spTgt spid="1024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0243">
                                            <p:txEl>
                                              <p:pRg st="4" end="4"/>
                                            </p:txEl>
                                          </p:spTgt>
                                        </p:tgtEl>
                                        <p:attrNameLst>
                                          <p:attrName>style.visibility</p:attrName>
                                        </p:attrNameLst>
                                      </p:cBhvr>
                                      <p:to>
                                        <p:strVal val="visible"/>
                                      </p:to>
                                    </p:set>
                                    <p:animEffect transition="in" filter="diamond(in)">
                                      <p:cBhvr>
                                        <p:cTn id="12" dur="2000"/>
                                        <p:tgtEl>
                                          <p:spTgt spid="10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305</TotalTime>
  <Words>397</Words>
  <Application>Microsoft Office PowerPoint</Application>
  <PresentationFormat>On-screen Show (4:3)</PresentationFormat>
  <Paragraphs>168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 Design</vt:lpstr>
      <vt:lpstr>Programming Selection</vt:lpstr>
      <vt:lpstr>Conditions</vt:lpstr>
      <vt:lpstr>Conditional Operators</vt:lpstr>
      <vt:lpstr>Example Conditions</vt:lpstr>
      <vt:lpstr>Format for Selection</vt:lpstr>
      <vt:lpstr>Analysis</vt:lpstr>
      <vt:lpstr>Practical Example</vt:lpstr>
      <vt:lpstr>Analysis</vt:lpstr>
      <vt:lpstr>More Selection…</vt:lpstr>
      <vt:lpstr>The Else if…</vt:lpstr>
      <vt:lpstr>More Else if’s…</vt:lpstr>
      <vt:lpstr>PowerPoint Presentation</vt:lpstr>
      <vt:lpstr>More Elseif’s…</vt:lpstr>
      <vt:lpstr>Else</vt:lpstr>
      <vt:lpstr>More Else</vt:lpstr>
      <vt:lpstr>Separate if Statements?</vt:lpstr>
      <vt:lpstr>Analysis</vt:lpstr>
      <vt:lpstr>Exercises</vt:lpstr>
      <vt:lpstr>Exercises</vt:lpstr>
      <vt:lpstr>Exercises</vt:lpstr>
      <vt:lpstr>JavaScript Add 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Selection</dc:title>
  <dc:creator>CommTech01</dc:creator>
  <cp:lastModifiedBy>Owen</cp:lastModifiedBy>
  <cp:revision>34</cp:revision>
  <dcterms:created xsi:type="dcterms:W3CDTF">2007-02-21T17:40:53Z</dcterms:created>
  <dcterms:modified xsi:type="dcterms:W3CDTF">2017-04-09T14:33:48Z</dcterms:modified>
</cp:coreProperties>
</file>