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59" r:id="rId6"/>
    <p:sldId id="260" r:id="rId7"/>
    <p:sldId id="267" r:id="rId8"/>
    <p:sldId id="261" r:id="rId9"/>
    <p:sldId id="262" r:id="rId10"/>
    <p:sldId id="263" r:id="rId11"/>
    <p:sldId id="264" r:id="rId12"/>
    <p:sldId id="265" r:id="rId13"/>
    <p:sldId id="266" r:id="rId14"/>
    <p:sldId id="268" r:id="rId15"/>
    <p:sldId id="269" r:id="rId16"/>
    <p:sldId id="270" r:id="rId17"/>
    <p:sldId id="271" r:id="rId18"/>
    <p:sldId id="272" r:id="rId19"/>
    <p:sldId id="275"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 Test Review</a:t>
            </a:r>
            <a:endParaRPr lang="en-US" dirty="0"/>
          </a:p>
        </p:txBody>
      </p:sp>
      <p:sp>
        <p:nvSpPr>
          <p:cNvPr id="3" name="Subtitle 2"/>
          <p:cNvSpPr>
            <a:spLocks noGrp="1"/>
          </p:cNvSpPr>
          <p:nvPr>
            <p:ph type="subTitle" idx="1"/>
          </p:nvPr>
        </p:nvSpPr>
        <p:spPr/>
        <p:txBody>
          <a:bodyPr/>
          <a:lstStyle/>
          <a:p>
            <a:r>
              <a:rPr lang="en-US" dirty="0" smtClean="0"/>
              <a:t>Intro to Programming in C#</a:t>
            </a:r>
            <a:endParaRPr lang="en-US" dirty="0"/>
          </a:p>
        </p:txBody>
      </p:sp>
    </p:spTree>
    <p:extLst>
      <p:ext uri="{BB962C8B-B14F-4D97-AF65-F5344CB8AC3E}">
        <p14:creationId xmlns:p14="http://schemas.microsoft.com/office/powerpoint/2010/main" val="1485704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Sometimes referred to as selection</a:t>
            </a:r>
          </a:p>
          <a:p>
            <a:r>
              <a:rPr lang="en-US" dirty="0" smtClean="0"/>
              <a:t>The general format is as follows:</a:t>
            </a:r>
          </a:p>
          <a:p>
            <a:pPr marL="0" indent="0">
              <a:buNone/>
            </a:pPr>
            <a:r>
              <a:rPr lang="en-US" dirty="0" smtClean="0">
                <a:solidFill>
                  <a:schemeClr val="accent6">
                    <a:lumMod val="75000"/>
                  </a:schemeClr>
                </a:solidFill>
              </a:rPr>
              <a:t>if(condition)</a:t>
            </a:r>
          </a:p>
          <a:p>
            <a:pPr marL="0" indent="0">
              <a:buNone/>
            </a:pPr>
            <a:r>
              <a:rPr lang="en-US" dirty="0" smtClean="0">
                <a:solidFill>
                  <a:schemeClr val="accent6">
                    <a:lumMod val="75000"/>
                  </a:schemeClr>
                </a:solidFill>
              </a:rPr>
              <a:t>{}</a:t>
            </a:r>
          </a:p>
          <a:p>
            <a:pPr marL="0" indent="0">
              <a:buNone/>
            </a:pPr>
            <a:r>
              <a:rPr lang="en-US" dirty="0">
                <a:solidFill>
                  <a:schemeClr val="accent6">
                    <a:lumMod val="75000"/>
                  </a:schemeClr>
                </a:solidFill>
              </a:rPr>
              <a:t>e</a:t>
            </a:r>
            <a:r>
              <a:rPr lang="en-US" dirty="0" smtClean="0">
                <a:solidFill>
                  <a:schemeClr val="accent6">
                    <a:lumMod val="75000"/>
                  </a:schemeClr>
                </a:solidFill>
              </a:rPr>
              <a:t>lse if(condition)</a:t>
            </a:r>
          </a:p>
          <a:p>
            <a:pPr marL="0" indent="0">
              <a:buNone/>
            </a:pPr>
            <a:r>
              <a:rPr lang="en-US" dirty="0" smtClean="0">
                <a:solidFill>
                  <a:schemeClr val="accent6">
                    <a:lumMod val="75000"/>
                  </a:schemeClr>
                </a:solidFill>
              </a:rPr>
              <a:t>{}</a:t>
            </a:r>
          </a:p>
          <a:p>
            <a:pPr marL="0" indent="0">
              <a:buNone/>
            </a:pPr>
            <a:r>
              <a:rPr lang="en-US" dirty="0" smtClean="0">
                <a:solidFill>
                  <a:schemeClr val="accent6">
                    <a:lumMod val="75000"/>
                  </a:schemeClr>
                </a:solidFill>
              </a:rPr>
              <a:t>else if(condition)</a:t>
            </a:r>
          </a:p>
          <a:p>
            <a:pPr marL="0" indent="0">
              <a:buNone/>
            </a:pPr>
            <a:r>
              <a:rPr lang="en-US" dirty="0" smtClean="0">
                <a:solidFill>
                  <a:schemeClr val="accent6">
                    <a:lumMod val="75000"/>
                  </a:schemeClr>
                </a:solidFill>
              </a:rPr>
              <a:t>{}</a:t>
            </a:r>
          </a:p>
          <a:p>
            <a:pPr marL="0" indent="0">
              <a:buNone/>
            </a:pPr>
            <a:r>
              <a:rPr lang="en-US" dirty="0" smtClean="0">
                <a:solidFill>
                  <a:schemeClr val="accent6">
                    <a:lumMod val="75000"/>
                  </a:schemeClr>
                </a:solidFill>
              </a:rPr>
              <a:t>.</a:t>
            </a:r>
          </a:p>
          <a:p>
            <a:pPr marL="0" indent="0">
              <a:buNone/>
            </a:pPr>
            <a:r>
              <a:rPr lang="en-US" dirty="0" smtClean="0">
                <a:solidFill>
                  <a:schemeClr val="accent6">
                    <a:lumMod val="75000"/>
                  </a:schemeClr>
                </a:solidFill>
              </a:rPr>
              <a:t>.</a:t>
            </a:r>
          </a:p>
          <a:p>
            <a:pPr marL="0" indent="0">
              <a:buNone/>
            </a:pPr>
            <a:r>
              <a:rPr lang="en-US" dirty="0" smtClean="0">
                <a:solidFill>
                  <a:schemeClr val="accent6">
                    <a:lumMod val="75000"/>
                  </a:schemeClr>
                </a:solidFill>
              </a:rPr>
              <a:t>.</a:t>
            </a:r>
          </a:p>
          <a:p>
            <a:pPr marL="0" indent="0">
              <a:buNone/>
            </a:pPr>
            <a:r>
              <a:rPr lang="en-US" dirty="0" smtClean="0">
                <a:solidFill>
                  <a:schemeClr val="accent6">
                    <a:lumMod val="75000"/>
                  </a:schemeClr>
                </a:solidFill>
              </a:rPr>
              <a:t>else</a:t>
            </a:r>
          </a:p>
          <a:p>
            <a:pPr marL="0" indent="0">
              <a:buNone/>
            </a:pPr>
            <a:r>
              <a:rPr lang="en-US" dirty="0" smtClean="0">
                <a:solidFill>
                  <a:schemeClr val="accent6">
                    <a:lumMod val="75000"/>
                  </a:schemeClr>
                </a:solidFill>
              </a:rPr>
              <a:t>{}</a:t>
            </a:r>
            <a:endParaRPr lang="en-US" dirty="0">
              <a:solidFill>
                <a:schemeClr val="accent6">
                  <a:lumMod val="75000"/>
                </a:schemeClr>
              </a:solidFill>
            </a:endParaRPr>
          </a:p>
        </p:txBody>
      </p:sp>
    </p:spTree>
    <p:extLst>
      <p:ext uri="{BB962C8B-B14F-4D97-AF65-F5344CB8AC3E}">
        <p14:creationId xmlns:p14="http://schemas.microsoft.com/office/powerpoint/2010/main" val="3509181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selection statement can have as many else ifs as </a:t>
            </a:r>
            <a:r>
              <a:rPr lang="en-US" dirty="0"/>
              <a:t>?????</a:t>
            </a:r>
            <a:endParaRPr lang="en-US" dirty="0" smtClean="0"/>
          </a:p>
          <a:p>
            <a:r>
              <a:rPr lang="en-US" dirty="0" smtClean="0"/>
              <a:t>A selection statement can only have </a:t>
            </a:r>
            <a:r>
              <a:rPr lang="en-US" dirty="0"/>
              <a:t>????? </a:t>
            </a:r>
            <a:r>
              <a:rPr lang="en-US" dirty="0" smtClean="0"/>
              <a:t>else and it can only be located at the end</a:t>
            </a:r>
          </a:p>
          <a:p>
            <a:r>
              <a:rPr lang="en-US" dirty="0" smtClean="0"/>
              <a:t>Additional else ifs or an else is </a:t>
            </a:r>
            <a:r>
              <a:rPr lang="en-US" dirty="0"/>
              <a:t>?????</a:t>
            </a:r>
            <a:endParaRPr lang="en-US" dirty="0" smtClean="0"/>
          </a:p>
          <a:p>
            <a:r>
              <a:rPr lang="en-US" dirty="0" smtClean="0"/>
              <a:t>No other conditions are checked once the first evaluates to </a:t>
            </a:r>
            <a:r>
              <a:rPr lang="en-US" dirty="0"/>
              <a:t>?????</a:t>
            </a:r>
            <a:endParaRPr lang="en-US" dirty="0" smtClean="0"/>
          </a:p>
          <a:p>
            <a:endParaRPr lang="en-US" dirty="0"/>
          </a:p>
        </p:txBody>
      </p:sp>
    </p:spTree>
    <p:extLst>
      <p:ext uri="{BB962C8B-B14F-4D97-AF65-F5344CB8AC3E}">
        <p14:creationId xmlns:p14="http://schemas.microsoft.com/office/powerpoint/2010/main" val="3281483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Conditons</a:t>
            </a:r>
            <a:endParaRPr lang="en-US" dirty="0"/>
          </a:p>
        </p:txBody>
      </p:sp>
      <p:sp>
        <p:nvSpPr>
          <p:cNvPr id="3" name="Content Placeholder 2"/>
          <p:cNvSpPr>
            <a:spLocks noGrp="1"/>
          </p:cNvSpPr>
          <p:nvPr>
            <p:ph idx="1"/>
          </p:nvPr>
        </p:nvSpPr>
        <p:spPr/>
        <p:txBody>
          <a:bodyPr/>
          <a:lstStyle/>
          <a:p>
            <a:r>
              <a:rPr lang="en-US" dirty="0" smtClean="0"/>
              <a:t>These form the actual decisions made in a program</a:t>
            </a:r>
          </a:p>
          <a:p>
            <a:r>
              <a:rPr lang="en-US" dirty="0" smtClean="0"/>
              <a:t>They evaluate to </a:t>
            </a:r>
            <a:r>
              <a:rPr lang="en-US" dirty="0"/>
              <a:t>????? </a:t>
            </a:r>
            <a:r>
              <a:rPr lang="en-US" dirty="0" smtClean="0"/>
              <a:t>or </a:t>
            </a:r>
            <a:r>
              <a:rPr lang="en-US" dirty="0"/>
              <a:t>????? </a:t>
            </a:r>
            <a:r>
              <a:rPr lang="en-US" dirty="0" smtClean="0"/>
              <a:t>only</a:t>
            </a:r>
          </a:p>
          <a:p>
            <a:r>
              <a:rPr lang="en-US" dirty="0" smtClean="0"/>
              <a:t>Can be built using conditional or comparison operators (?????,</a:t>
            </a:r>
            <a:r>
              <a:rPr lang="en-US" dirty="0"/>
              <a:t> </a:t>
            </a:r>
            <a:r>
              <a:rPr lang="en-US" dirty="0" smtClean="0"/>
              <a:t>?????,</a:t>
            </a:r>
            <a:r>
              <a:rPr lang="en-US" dirty="0"/>
              <a:t> </a:t>
            </a:r>
            <a:r>
              <a:rPr lang="en-US" dirty="0" smtClean="0"/>
              <a:t>?????,</a:t>
            </a:r>
            <a:r>
              <a:rPr lang="en-US" dirty="0"/>
              <a:t> </a:t>
            </a:r>
            <a:r>
              <a:rPr lang="en-US" dirty="0" smtClean="0"/>
              <a:t>?????,</a:t>
            </a:r>
            <a:r>
              <a:rPr lang="en-US" dirty="0"/>
              <a:t> </a:t>
            </a:r>
            <a:r>
              <a:rPr lang="en-US" dirty="0" smtClean="0"/>
              <a:t>?????,</a:t>
            </a:r>
            <a:r>
              <a:rPr lang="en-US" dirty="0"/>
              <a:t> ?????</a:t>
            </a:r>
            <a:r>
              <a:rPr lang="en-US" dirty="0" smtClean="0"/>
              <a:t>) and logical operators (?????,</a:t>
            </a:r>
            <a:r>
              <a:rPr lang="en-US" dirty="0"/>
              <a:t> </a:t>
            </a:r>
            <a:r>
              <a:rPr lang="en-US" dirty="0" smtClean="0"/>
              <a:t>?????,</a:t>
            </a:r>
            <a:r>
              <a:rPr lang="en-US" dirty="0"/>
              <a:t> ?????</a:t>
            </a:r>
            <a:r>
              <a:rPr lang="en-US" dirty="0" smtClean="0"/>
              <a:t>)</a:t>
            </a:r>
            <a:endParaRPr lang="en-US" dirty="0"/>
          </a:p>
        </p:txBody>
      </p:sp>
    </p:spTree>
    <p:extLst>
      <p:ext uri="{BB962C8B-B14F-4D97-AF65-F5344CB8AC3E}">
        <p14:creationId xmlns:p14="http://schemas.microsoft.com/office/powerpoint/2010/main" val="3978887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Strings</a:t>
            </a:r>
            <a:endParaRPr lang="en-US" dirty="0"/>
          </a:p>
        </p:txBody>
      </p:sp>
      <p:sp>
        <p:nvSpPr>
          <p:cNvPr id="3" name="Content Placeholder 2"/>
          <p:cNvSpPr>
            <a:spLocks noGrp="1"/>
          </p:cNvSpPr>
          <p:nvPr>
            <p:ph idx="1"/>
          </p:nvPr>
        </p:nvSpPr>
        <p:spPr/>
        <p:txBody>
          <a:bodyPr/>
          <a:lstStyle/>
          <a:p>
            <a:r>
              <a:rPr lang="en-US" dirty="0" smtClean="0"/>
              <a:t>The </a:t>
            </a:r>
            <a:r>
              <a:rPr lang="en-US" dirty="0"/>
              <a:t>????? </a:t>
            </a:r>
            <a:r>
              <a:rPr lang="en-US" dirty="0" smtClean="0"/>
              <a:t>numbers are used to compare strings</a:t>
            </a:r>
          </a:p>
          <a:p>
            <a:r>
              <a:rPr lang="en-US" dirty="0" smtClean="0"/>
              <a:t>Lowercase letters have a </a:t>
            </a:r>
            <a:r>
              <a:rPr lang="en-US" dirty="0"/>
              <a:t>????? </a:t>
            </a:r>
            <a:r>
              <a:rPr lang="en-US" dirty="0" smtClean="0"/>
              <a:t>ASCII value than uppercase</a:t>
            </a:r>
          </a:p>
          <a:p>
            <a:r>
              <a:rPr lang="en-US" dirty="0" smtClean="0"/>
              <a:t>“cat”&gt;”Cat” is </a:t>
            </a:r>
            <a:r>
              <a:rPr lang="en-US" dirty="0"/>
              <a:t>?????</a:t>
            </a:r>
          </a:p>
        </p:txBody>
      </p:sp>
    </p:spTree>
    <p:extLst>
      <p:ext uri="{BB962C8B-B14F-4D97-AF65-F5344CB8AC3E}">
        <p14:creationId xmlns:p14="http://schemas.microsoft.com/office/powerpoint/2010/main" val="415124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&amp;&amp;=</a:t>
            </a:r>
            <a:r>
              <a:rPr lang="en-US" dirty="0"/>
              <a:t> ????? </a:t>
            </a:r>
            <a:endParaRPr lang="en-US" dirty="0" smtClean="0"/>
          </a:p>
          <a:p>
            <a:pPr marL="0" indent="0">
              <a:buNone/>
            </a:pPr>
            <a:r>
              <a:rPr lang="en-US" dirty="0" smtClean="0"/>
              <a:t>true &amp;&amp; true=</a:t>
            </a:r>
            <a:r>
              <a:rPr lang="en-US" dirty="0"/>
              <a:t> ?????</a:t>
            </a:r>
            <a:endParaRPr lang="en-US" dirty="0" smtClean="0"/>
          </a:p>
          <a:p>
            <a:pPr marL="0" indent="0">
              <a:buNone/>
            </a:pPr>
            <a:r>
              <a:rPr lang="en-US" dirty="0" smtClean="0"/>
              <a:t>true &amp;&amp; false=</a:t>
            </a:r>
            <a:r>
              <a:rPr lang="en-US" dirty="0"/>
              <a:t> ?????</a:t>
            </a:r>
            <a:endParaRPr lang="en-US" dirty="0" smtClean="0"/>
          </a:p>
          <a:p>
            <a:pPr marL="0" indent="0">
              <a:buNone/>
            </a:pPr>
            <a:r>
              <a:rPr lang="en-US" dirty="0" smtClean="0"/>
              <a:t>false &amp;&amp; false=</a:t>
            </a:r>
            <a:r>
              <a:rPr lang="en-US" dirty="0"/>
              <a:t> ?????</a:t>
            </a:r>
            <a:endParaRPr lang="en-US" dirty="0" smtClean="0"/>
          </a:p>
          <a:p>
            <a:pPr marL="0" indent="0">
              <a:buNone/>
            </a:pPr>
            <a:endParaRPr lang="en-US" dirty="0" smtClean="0"/>
          </a:p>
          <a:p>
            <a:pPr marL="0" indent="0">
              <a:buNone/>
            </a:pPr>
            <a:r>
              <a:rPr lang="en-US" dirty="0" smtClean="0"/>
              <a:t>||=</a:t>
            </a:r>
            <a:r>
              <a:rPr lang="en-US" dirty="0"/>
              <a:t> ?????</a:t>
            </a:r>
          </a:p>
          <a:p>
            <a:pPr marL="0" indent="0">
              <a:buNone/>
            </a:pPr>
            <a:r>
              <a:rPr lang="en-US" dirty="0"/>
              <a:t>true </a:t>
            </a:r>
            <a:r>
              <a:rPr lang="en-US" dirty="0" smtClean="0"/>
              <a:t>|| true=</a:t>
            </a:r>
            <a:r>
              <a:rPr lang="en-US" dirty="0"/>
              <a:t> ?????</a:t>
            </a:r>
          </a:p>
          <a:p>
            <a:pPr marL="0" indent="0">
              <a:buNone/>
            </a:pPr>
            <a:r>
              <a:rPr lang="en-US" dirty="0"/>
              <a:t>true </a:t>
            </a:r>
            <a:r>
              <a:rPr lang="en-US" dirty="0" smtClean="0"/>
              <a:t>|| false=</a:t>
            </a:r>
            <a:r>
              <a:rPr lang="en-US" dirty="0"/>
              <a:t> ?????</a:t>
            </a:r>
          </a:p>
          <a:p>
            <a:pPr marL="0" indent="0">
              <a:buNone/>
            </a:pPr>
            <a:r>
              <a:rPr lang="en-US" dirty="0"/>
              <a:t>false </a:t>
            </a:r>
            <a:r>
              <a:rPr lang="en-US" dirty="0" smtClean="0"/>
              <a:t>|| false=</a:t>
            </a:r>
            <a:r>
              <a:rPr lang="en-US" dirty="0"/>
              <a:t> ?????</a:t>
            </a:r>
            <a:endParaRPr lang="en-US" dirty="0" smtClean="0"/>
          </a:p>
          <a:p>
            <a:pPr marL="0" indent="0">
              <a:buNone/>
            </a:pPr>
            <a:endParaRPr lang="en-US" dirty="0"/>
          </a:p>
          <a:p>
            <a:pPr marL="0" indent="0">
              <a:buNone/>
            </a:pPr>
            <a:r>
              <a:rPr lang="en-US" dirty="0" smtClean="0"/>
              <a:t>!=</a:t>
            </a:r>
            <a:r>
              <a:rPr lang="en-US" dirty="0"/>
              <a:t> ?????</a:t>
            </a:r>
            <a:endParaRPr lang="en-US" dirty="0" smtClean="0"/>
          </a:p>
          <a:p>
            <a:pPr marL="0" indent="0">
              <a:buNone/>
            </a:pPr>
            <a:r>
              <a:rPr lang="en-US" dirty="0" smtClean="0"/>
              <a:t>!true=</a:t>
            </a:r>
            <a:r>
              <a:rPr lang="en-US" dirty="0"/>
              <a:t> ?????</a:t>
            </a:r>
            <a:endParaRPr lang="en-US" dirty="0" smtClean="0"/>
          </a:p>
          <a:p>
            <a:pPr marL="0" indent="0">
              <a:buNone/>
            </a:pPr>
            <a:r>
              <a:rPr lang="en-US" dirty="0" smtClean="0"/>
              <a:t>!false=</a:t>
            </a:r>
            <a:r>
              <a:rPr lang="en-US" dirty="0"/>
              <a:t> ?????</a:t>
            </a:r>
          </a:p>
          <a:p>
            <a:pPr marL="0" indent="0">
              <a:buNone/>
            </a:pPr>
            <a:endParaRPr lang="en-US" dirty="0"/>
          </a:p>
        </p:txBody>
      </p:sp>
    </p:spTree>
    <p:extLst>
      <p:ext uri="{BB962C8B-B14F-4D97-AF65-F5344CB8AC3E}">
        <p14:creationId xmlns:p14="http://schemas.microsoft.com/office/powerpoint/2010/main" val="3084733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Repetition/Looping</a:t>
            </a:r>
            <a:endParaRPr lang="en-US" dirty="0"/>
          </a:p>
        </p:txBody>
      </p:sp>
      <p:sp>
        <p:nvSpPr>
          <p:cNvPr id="3" name="Content Placeholder 2"/>
          <p:cNvSpPr>
            <a:spLocks noGrp="1"/>
          </p:cNvSpPr>
          <p:nvPr>
            <p:ph idx="1"/>
          </p:nvPr>
        </p:nvSpPr>
        <p:spPr/>
        <p:txBody>
          <a:bodyPr/>
          <a:lstStyle/>
          <a:p>
            <a:r>
              <a:rPr lang="en-US" dirty="0" smtClean="0"/>
              <a:t>Loops are used to iterate blocks of code repeatedly in programming</a:t>
            </a:r>
          </a:p>
          <a:p>
            <a:r>
              <a:rPr lang="en-US" dirty="0" smtClean="0"/>
              <a:t>2 main types:1. counted or </a:t>
            </a:r>
            <a:r>
              <a:rPr lang="en-US" dirty="0"/>
              <a:t>????? </a:t>
            </a:r>
            <a:r>
              <a:rPr lang="en-US" dirty="0" smtClean="0"/>
              <a:t>loops and 2. </a:t>
            </a:r>
            <a:r>
              <a:rPr lang="en-US" dirty="0"/>
              <a:t>????? </a:t>
            </a:r>
            <a:r>
              <a:rPr lang="en-US" dirty="0" smtClean="0"/>
              <a:t>loops (</a:t>
            </a:r>
            <a:r>
              <a:rPr lang="en-US" dirty="0"/>
              <a:t>????? </a:t>
            </a:r>
            <a:r>
              <a:rPr lang="en-US" dirty="0" smtClean="0"/>
              <a:t>and </a:t>
            </a:r>
            <a:r>
              <a:rPr lang="en-US" dirty="0"/>
              <a:t>?????</a:t>
            </a:r>
            <a:r>
              <a:rPr lang="en-US" dirty="0" smtClean="0"/>
              <a:t>)</a:t>
            </a:r>
          </a:p>
          <a:p>
            <a:pPr marL="0" indent="0">
              <a:buNone/>
            </a:pPr>
            <a:endParaRPr lang="en-US" dirty="0"/>
          </a:p>
        </p:txBody>
      </p:sp>
    </p:spTree>
    <p:extLst>
      <p:ext uri="{BB962C8B-B14F-4D97-AF65-F5344CB8AC3E}">
        <p14:creationId xmlns:p14="http://schemas.microsoft.com/office/powerpoint/2010/main" val="3838056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pPr marL="0" indent="0">
              <a:buNone/>
            </a:pPr>
            <a:r>
              <a:rPr lang="en-US" dirty="0" smtClean="0"/>
              <a:t>for(initialize </a:t>
            </a:r>
            <a:r>
              <a:rPr lang="en-US" dirty="0" err="1" smtClean="0"/>
              <a:t>index;index</a:t>
            </a:r>
            <a:r>
              <a:rPr lang="en-US" dirty="0" smtClean="0"/>
              <a:t> </a:t>
            </a:r>
            <a:r>
              <a:rPr lang="en-US" dirty="0" err="1" smtClean="0"/>
              <a:t>condition;index</a:t>
            </a:r>
            <a:r>
              <a:rPr lang="en-US" dirty="0" smtClean="0"/>
              <a:t> increment/decrement){body}</a:t>
            </a:r>
          </a:p>
          <a:p>
            <a:pPr marL="0" indent="0">
              <a:buNone/>
            </a:pPr>
            <a:endParaRPr lang="en-US" dirty="0"/>
          </a:p>
          <a:p>
            <a:pPr marL="0" indent="0">
              <a:buNone/>
            </a:pPr>
            <a:r>
              <a:rPr lang="en-US" dirty="0" smtClean="0"/>
              <a:t>Ex. </a:t>
            </a:r>
          </a:p>
          <a:p>
            <a:pPr marL="0" indent="0">
              <a:buNone/>
            </a:pPr>
            <a:r>
              <a:rPr lang="en-US" dirty="0" err="1" smtClean="0"/>
              <a:t>int</a:t>
            </a:r>
            <a:r>
              <a:rPr lang="en-US" dirty="0" smtClean="0"/>
              <a:t> c=10;</a:t>
            </a:r>
            <a:endParaRPr lang="en-US" dirty="0"/>
          </a:p>
          <a:p>
            <a:pPr marL="0" indent="0">
              <a:buNone/>
            </a:pPr>
            <a:r>
              <a:rPr lang="en-US" dirty="0" smtClean="0"/>
              <a:t>for(</a:t>
            </a:r>
            <a:r>
              <a:rPr lang="en-US" dirty="0" err="1" smtClean="0"/>
              <a:t>int</a:t>
            </a:r>
            <a:r>
              <a:rPr lang="en-US" dirty="0" smtClean="0"/>
              <a:t> x=0;x&lt;5;x++)</a:t>
            </a:r>
          </a:p>
          <a:p>
            <a:pPr marL="0" indent="0">
              <a:buNone/>
            </a:pPr>
            <a:r>
              <a:rPr lang="en-US" dirty="0" smtClean="0"/>
              <a:t>{//c=c+5;}</a:t>
            </a:r>
            <a:endParaRPr lang="en-US" dirty="0"/>
          </a:p>
        </p:txBody>
      </p:sp>
    </p:spTree>
    <p:extLst>
      <p:ext uri="{BB962C8B-B14F-4D97-AF65-F5344CB8AC3E}">
        <p14:creationId xmlns:p14="http://schemas.microsoft.com/office/powerpoint/2010/main" val="331564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Loops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Used when number of iterations is not known i.e. it is conditional on some value the programmer does not know</a:t>
            </a:r>
          </a:p>
          <a:p>
            <a:pPr marL="0" indent="0">
              <a:buNone/>
            </a:pPr>
            <a:r>
              <a:rPr lang="en-US" dirty="0" smtClean="0"/>
              <a:t>Example:</a:t>
            </a:r>
          </a:p>
          <a:p>
            <a:pPr marL="0" indent="0">
              <a:buNone/>
            </a:pPr>
            <a:r>
              <a:rPr lang="en-US" dirty="0" smtClean="0">
                <a:solidFill>
                  <a:schemeClr val="accent6">
                    <a:lumMod val="75000"/>
                  </a:schemeClr>
                </a:solidFill>
              </a:rPr>
              <a:t>Random r=new Random();</a:t>
            </a:r>
          </a:p>
          <a:p>
            <a:pPr marL="0" indent="0">
              <a:buNone/>
            </a:pPr>
            <a:r>
              <a:rPr lang="en-US" dirty="0" err="1" smtClean="0">
                <a:solidFill>
                  <a:schemeClr val="accent6">
                    <a:lumMod val="75000"/>
                  </a:schemeClr>
                </a:solidFill>
              </a:rPr>
              <a:t>int</a:t>
            </a:r>
            <a:r>
              <a:rPr lang="en-US" dirty="0" smtClean="0">
                <a:solidFill>
                  <a:schemeClr val="accent6">
                    <a:lumMod val="75000"/>
                  </a:schemeClr>
                </a:solidFill>
              </a:rPr>
              <a:t> card1=</a:t>
            </a:r>
            <a:r>
              <a:rPr lang="en-US" dirty="0" err="1" smtClean="0">
                <a:solidFill>
                  <a:schemeClr val="accent6">
                    <a:lumMod val="75000"/>
                  </a:schemeClr>
                </a:solidFill>
              </a:rPr>
              <a:t>r.Next</a:t>
            </a:r>
            <a:r>
              <a:rPr lang="en-US" dirty="0" smtClean="0">
                <a:solidFill>
                  <a:schemeClr val="accent6">
                    <a:lumMod val="75000"/>
                  </a:schemeClr>
                </a:solidFill>
              </a:rPr>
              <a:t>(1,53);</a:t>
            </a:r>
          </a:p>
          <a:p>
            <a:pPr marL="0" indent="0">
              <a:buNone/>
            </a:pPr>
            <a:r>
              <a:rPr lang="en-US" dirty="0" smtClean="0">
                <a:solidFill>
                  <a:schemeClr val="accent6">
                    <a:lumMod val="75000"/>
                  </a:schemeClr>
                </a:solidFill>
              </a:rPr>
              <a:t>do{</a:t>
            </a:r>
          </a:p>
          <a:p>
            <a:pPr marL="0" indent="0">
              <a:buNone/>
            </a:pPr>
            <a:r>
              <a:rPr lang="en-US" dirty="0" smtClean="0">
                <a:solidFill>
                  <a:schemeClr val="accent6">
                    <a:lumMod val="75000"/>
                  </a:schemeClr>
                </a:solidFill>
              </a:rPr>
              <a:t>	card2=</a:t>
            </a:r>
            <a:r>
              <a:rPr lang="en-US" dirty="0" err="1" smtClean="0">
                <a:solidFill>
                  <a:schemeClr val="accent6">
                    <a:lumMod val="75000"/>
                  </a:schemeClr>
                </a:solidFill>
              </a:rPr>
              <a:t>r.next</a:t>
            </a:r>
            <a:r>
              <a:rPr lang="en-US" dirty="0" smtClean="0">
                <a:solidFill>
                  <a:schemeClr val="accent6">
                    <a:lumMod val="75000"/>
                  </a:schemeClr>
                </a:solidFill>
              </a:rPr>
              <a:t>(1,53);</a:t>
            </a:r>
            <a:r>
              <a:rPr lang="en-US" dirty="0" smtClean="0">
                <a:solidFill>
                  <a:srgbClr val="00B050"/>
                </a:solidFill>
              </a:rPr>
              <a:t>//need to draw at least one time so a post condition loop is required</a:t>
            </a:r>
            <a:endParaRPr lang="en-US" dirty="0">
              <a:solidFill>
                <a:srgbClr val="00B050"/>
              </a:solidFill>
            </a:endParaRPr>
          </a:p>
          <a:p>
            <a:pPr marL="0" indent="0">
              <a:buNone/>
            </a:pPr>
            <a:r>
              <a:rPr lang="en-US" dirty="0" smtClean="0">
                <a:solidFill>
                  <a:schemeClr val="accent6">
                    <a:lumMod val="75000"/>
                  </a:schemeClr>
                </a:solidFill>
              </a:rPr>
              <a:t>}while(card2==card1);</a:t>
            </a:r>
          </a:p>
          <a:p>
            <a:pPr marL="0" indent="0">
              <a:buNone/>
            </a:pPr>
            <a:r>
              <a:rPr lang="en-US" dirty="0" smtClean="0">
                <a:solidFill>
                  <a:srgbClr val="00B050"/>
                </a:solidFill>
              </a:rPr>
              <a:t>//Keep drawing a random card while it matches the first</a:t>
            </a:r>
          </a:p>
          <a:p>
            <a:pPr marL="0" indent="0">
              <a:buNone/>
            </a:pPr>
            <a:r>
              <a:rPr lang="en-US" dirty="0" smtClean="0">
                <a:solidFill>
                  <a:srgbClr val="00B050"/>
                </a:solidFill>
              </a:rPr>
              <a:t>Card. When they don’t match, move on. This way we make sure we don’t draw two of the same cards. We don’t know how many draws this will take and so we need a conditional, rather than a counted loop.</a:t>
            </a:r>
          </a:p>
          <a:p>
            <a:pPr marL="0" indent="0">
              <a:buNone/>
            </a:pPr>
            <a:endParaRPr lang="en-US" dirty="0" smtClean="0">
              <a:solidFill>
                <a:srgbClr val="00B050"/>
              </a:solidFill>
            </a:endParaRPr>
          </a:p>
        </p:txBody>
      </p:sp>
    </p:spTree>
    <p:extLst>
      <p:ext uri="{BB962C8B-B14F-4D97-AF65-F5344CB8AC3E}">
        <p14:creationId xmlns:p14="http://schemas.microsoft.com/office/powerpoint/2010/main" val="1610159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Conditional Loops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4067072"/>
              </p:ext>
            </p:extLst>
          </p:nvPr>
        </p:nvGraphicFramePr>
        <p:xfrm>
          <a:off x="457200" y="1600200"/>
          <a:ext cx="8229600" cy="11125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Pre Condition</a:t>
                      </a:r>
                      <a:endParaRPr lang="en-US" dirty="0"/>
                    </a:p>
                  </a:txBody>
                  <a:tcPr/>
                </a:tc>
                <a:tc>
                  <a:txBody>
                    <a:bodyPr/>
                    <a:lstStyle/>
                    <a:p>
                      <a:r>
                        <a:rPr lang="en-US" dirty="0" smtClean="0"/>
                        <a:t>Post Condition</a:t>
                      </a:r>
                      <a:endParaRPr lang="en-US" dirty="0"/>
                    </a:p>
                  </a:txBody>
                  <a:tcPr/>
                </a:tc>
              </a:tr>
              <a:tr h="370840">
                <a:tc>
                  <a:txBody>
                    <a:bodyPr/>
                    <a:lstStyle/>
                    <a:p>
                      <a:r>
                        <a:rPr lang="en-US" dirty="0" smtClean="0"/>
                        <a:t>while(condition){}</a:t>
                      </a:r>
                      <a:endParaRPr lang="en-US" dirty="0"/>
                    </a:p>
                  </a:txBody>
                  <a:tcPr/>
                </a:tc>
                <a:tc>
                  <a:txBody>
                    <a:bodyPr/>
                    <a:lstStyle/>
                    <a:p>
                      <a:r>
                        <a:rPr lang="en-US" dirty="0" smtClean="0"/>
                        <a:t>do{}while(condition);</a:t>
                      </a:r>
                      <a:endParaRPr lang="en-US" dirty="0"/>
                    </a:p>
                  </a:txBody>
                  <a:tcPr/>
                </a:tc>
              </a:tr>
              <a:tr h="370840">
                <a:tc>
                  <a:txBody>
                    <a:bodyPr/>
                    <a:lstStyle/>
                    <a:p>
                      <a:r>
                        <a:rPr lang="en-US" dirty="0" smtClean="0"/>
                        <a:t>Min 0</a:t>
                      </a:r>
                      <a:r>
                        <a:rPr lang="en-US" baseline="0" dirty="0" smtClean="0"/>
                        <a:t> iterations</a:t>
                      </a:r>
                      <a:endParaRPr lang="en-US" dirty="0"/>
                    </a:p>
                  </a:txBody>
                  <a:tcPr/>
                </a:tc>
                <a:tc>
                  <a:txBody>
                    <a:bodyPr/>
                    <a:lstStyle/>
                    <a:p>
                      <a:r>
                        <a:rPr lang="en-US" dirty="0" smtClean="0"/>
                        <a:t>Min 1 iteration</a:t>
                      </a:r>
                      <a:endParaRPr lang="en-US" dirty="0"/>
                    </a:p>
                  </a:txBody>
                  <a:tcPr/>
                </a:tc>
              </a:tr>
            </a:tbl>
          </a:graphicData>
        </a:graphic>
      </p:graphicFrame>
    </p:spTree>
    <p:extLst>
      <p:ext uri="{BB962C8B-B14F-4D97-AF65-F5344CB8AC3E}">
        <p14:creationId xmlns:p14="http://schemas.microsoft.com/office/powerpoint/2010/main" val="1562121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a:t>
            </a:r>
            <a:endParaRPr lang="en-US" dirty="0"/>
          </a:p>
        </p:txBody>
      </p:sp>
      <p:sp>
        <p:nvSpPr>
          <p:cNvPr id="3" name="Content Placeholder 2"/>
          <p:cNvSpPr>
            <a:spLocks noGrp="1"/>
          </p:cNvSpPr>
          <p:nvPr>
            <p:ph idx="1"/>
          </p:nvPr>
        </p:nvSpPr>
        <p:spPr/>
        <p:txBody>
          <a:bodyPr/>
          <a:lstStyle/>
          <a:p>
            <a:r>
              <a:rPr lang="en-US" dirty="0" smtClean="0"/>
              <a:t>% means ?????</a:t>
            </a:r>
          </a:p>
          <a:p>
            <a:r>
              <a:rPr lang="en-US" dirty="0" err="1" smtClean="0"/>
              <a:t>Math.abs</a:t>
            </a:r>
            <a:r>
              <a:rPr lang="en-US" dirty="0" smtClean="0"/>
              <a:t> () is used to ??????</a:t>
            </a:r>
          </a:p>
          <a:p>
            <a:r>
              <a:rPr lang="en-US" dirty="0" smtClean="0"/>
              <a:t>* means to ??????</a:t>
            </a:r>
          </a:p>
          <a:p>
            <a:r>
              <a:rPr lang="en-US" dirty="0" smtClean="0"/>
              <a:t>/ means to ??????</a:t>
            </a:r>
          </a:p>
          <a:p>
            <a:r>
              <a:rPr lang="en-US" dirty="0" smtClean="0"/>
              <a:t>Radio buttons are different from checkboxes in that they ??????</a:t>
            </a:r>
          </a:p>
          <a:p>
            <a:r>
              <a:rPr lang="en-US" dirty="0" smtClean="0"/>
              <a:t>To check the state of either use their ????? property</a:t>
            </a:r>
            <a:endParaRPr lang="en-US" dirty="0"/>
          </a:p>
        </p:txBody>
      </p:sp>
    </p:spTree>
    <p:extLst>
      <p:ext uri="{BB962C8B-B14F-4D97-AF65-F5344CB8AC3E}">
        <p14:creationId xmlns:p14="http://schemas.microsoft.com/office/powerpoint/2010/main" val="255439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104" y="-152400"/>
            <a:ext cx="8229600" cy="1143000"/>
          </a:xfrm>
        </p:spPr>
        <p:txBody>
          <a:bodyPr/>
          <a:lstStyle/>
          <a:p>
            <a:r>
              <a:rPr lang="en-US" dirty="0" smtClean="0"/>
              <a:t>VS IDE=????</a:t>
            </a:r>
            <a:endParaRPr lang="en-US" dirty="0"/>
          </a:p>
        </p:txBody>
      </p:sp>
      <p:sp>
        <p:nvSpPr>
          <p:cNvPr id="5" name="Content Placeholder 4"/>
          <p:cNvSpPr>
            <a:spLocks noGrp="1"/>
          </p:cNvSpPr>
          <p:nvPr>
            <p:ph idx="1"/>
          </p:nvPr>
        </p:nvSpPr>
        <p:spPr/>
        <p:txBody>
          <a:bodyPr/>
          <a:lstStyle/>
          <a:p>
            <a:pPr marL="0" indent="0">
              <a:buNone/>
            </a:pPr>
            <a:endParaRPr lang="en-US" dirty="0"/>
          </a:p>
        </p:txBody>
      </p:sp>
      <p:pic>
        <p:nvPicPr>
          <p:cNvPr id="1029" name="Picture 5" descr="visual-studio-environ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08" y="609600"/>
            <a:ext cx="8961792" cy="627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04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Notes</a:t>
            </a:r>
            <a:endParaRPr lang="en-US" dirty="0"/>
          </a:p>
        </p:txBody>
      </p:sp>
      <p:sp>
        <p:nvSpPr>
          <p:cNvPr id="3" name="Content Placeholder 2"/>
          <p:cNvSpPr>
            <a:spLocks noGrp="1"/>
          </p:cNvSpPr>
          <p:nvPr>
            <p:ph idx="1"/>
          </p:nvPr>
        </p:nvSpPr>
        <p:spPr/>
        <p:txBody>
          <a:bodyPr>
            <a:normAutofit/>
          </a:bodyPr>
          <a:lstStyle/>
          <a:p>
            <a:r>
              <a:rPr lang="en-US" dirty="0" smtClean="0"/>
              <a:t>You are allowed a 8.5x11 support sheet for the test </a:t>
            </a:r>
            <a:r>
              <a:rPr lang="en-US" smtClean="0"/>
              <a:t>(both sides).</a:t>
            </a:r>
            <a:endParaRPr lang="en-US" dirty="0" smtClean="0"/>
          </a:p>
          <a:p>
            <a:r>
              <a:rPr lang="en-US" dirty="0" smtClean="0"/>
              <a:t>Make sure to bring pencils and erasers.</a:t>
            </a:r>
          </a:p>
          <a:p>
            <a:r>
              <a:rPr lang="en-US" dirty="0" smtClean="0"/>
              <a:t>No calculators are required.</a:t>
            </a:r>
          </a:p>
          <a:p>
            <a:r>
              <a:rPr lang="en-US" dirty="0" smtClean="0"/>
              <a:t>Good Luck!</a:t>
            </a:r>
            <a:endParaRPr lang="en-US" dirty="0"/>
          </a:p>
        </p:txBody>
      </p:sp>
    </p:spTree>
    <p:extLst>
      <p:ext uri="{BB962C8B-B14F-4D97-AF65-F5344CB8AC3E}">
        <p14:creationId xmlns:p14="http://schemas.microsoft.com/office/powerpoint/2010/main" val="1035760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65391312"/>
              </p:ext>
            </p:extLst>
          </p:nvPr>
        </p:nvGraphicFramePr>
        <p:xfrm>
          <a:off x="228601" y="1142997"/>
          <a:ext cx="8534400" cy="5700428"/>
        </p:xfrm>
        <a:graphic>
          <a:graphicData uri="http://schemas.openxmlformats.org/drawingml/2006/table">
            <a:tbl>
              <a:tblPr/>
              <a:tblGrid>
                <a:gridCol w="1004879"/>
                <a:gridCol w="2731576"/>
                <a:gridCol w="3750606"/>
                <a:gridCol w="1047339"/>
              </a:tblGrid>
              <a:tr h="520300">
                <a:tc>
                  <a:txBody>
                    <a:bodyPr/>
                    <a:lstStyle/>
                    <a:p>
                      <a:pPr algn="l" fontAlgn="t"/>
                      <a:r>
                        <a:rPr lang="en-US" sz="1200" dirty="0">
                          <a:effectLst/>
                        </a:rPr>
                        <a:t>Type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200">
                          <a:effectLst/>
                        </a:rPr>
                        <a:t>Represents</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200">
                          <a:effectLst/>
                        </a:rPr>
                        <a:t>Range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200">
                          <a:effectLst/>
                        </a:rPr>
                        <a:t>Default Value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93931">
                <a:tc>
                  <a:txBody>
                    <a:bodyPr/>
                    <a:lstStyle/>
                    <a:p>
                      <a:endParaRPr lang="en-US" dirty="0"/>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US" dirty="0"/>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True or False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False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9991">
                <a:tc>
                  <a:txBody>
                    <a:bodyPr/>
                    <a:lstStyle/>
                    <a:p>
                      <a:pPr fontAlgn="t"/>
                      <a:r>
                        <a:rPr lang="en-US" sz="1200">
                          <a:effectLst/>
                        </a:rPr>
                        <a:t>byte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8-bit unsigned integer</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 to 255</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9991">
                <a:tc>
                  <a:txBody>
                    <a:bodyPr/>
                    <a:lstStyle/>
                    <a:p>
                      <a:pPr fontAlgn="t"/>
                      <a:r>
                        <a:rPr lang="en-US" sz="1200">
                          <a:effectLst/>
                        </a:rPr>
                        <a:t>char</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16-bit Unicode character</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pl-PL" sz="1200">
                          <a:effectLst/>
                        </a:rPr>
                        <a:t>U +0000 to U +ffff</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2111">
                <a:tc>
                  <a:txBody>
                    <a:bodyPr/>
                    <a:lstStyle/>
                    <a:p>
                      <a:pPr fontAlgn="t"/>
                      <a:r>
                        <a:rPr lang="en-US" sz="1200">
                          <a:effectLst/>
                        </a:rPr>
                        <a:t>decimal</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128-bit precise decimal values with 28-29 significant digits</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(-7.9 x 10</a:t>
                      </a:r>
                      <a:r>
                        <a:rPr lang="en-US" sz="1200" baseline="30000">
                          <a:effectLst/>
                        </a:rPr>
                        <a:t>28</a:t>
                      </a:r>
                      <a:r>
                        <a:rPr lang="en-US" sz="1200">
                          <a:effectLst/>
                        </a:rPr>
                        <a:t> to 7.9 x 10</a:t>
                      </a:r>
                      <a:r>
                        <a:rPr lang="en-US" sz="1200" baseline="30000">
                          <a:effectLst/>
                        </a:rPr>
                        <a:t>28</a:t>
                      </a:r>
                      <a:r>
                        <a:rPr lang="en-US" sz="1200">
                          <a:effectLst/>
                        </a:rPr>
                        <a:t>) / 10</a:t>
                      </a:r>
                      <a:r>
                        <a:rPr lang="en-US" sz="1200" baseline="30000">
                          <a:effectLst/>
                        </a:rPr>
                        <a:t>0 to 28</a:t>
                      </a:r>
                      <a:endParaRPr lang="en-US" sz="1200">
                        <a:effectLst/>
                      </a:endParaRP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0.0M</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6051">
                <a:tc>
                  <a:txBody>
                    <a:bodyPr/>
                    <a:lstStyle/>
                    <a:p>
                      <a:pPr fontAlgn="t"/>
                      <a:endParaRPr lang="en-US" sz="1200" dirty="0">
                        <a:effectLst/>
                      </a:endParaRP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64-bit double-precision floating point type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(+/-)5.0 x 10</a:t>
                      </a:r>
                      <a:r>
                        <a:rPr lang="en-US" sz="1200" baseline="30000">
                          <a:effectLst/>
                        </a:rPr>
                        <a:t>-324</a:t>
                      </a:r>
                      <a:r>
                        <a:rPr lang="en-US" sz="1200">
                          <a:effectLst/>
                        </a:rPr>
                        <a:t> to (+/-)1.7 x 10</a:t>
                      </a:r>
                      <a:r>
                        <a:rPr lang="en-US" sz="1200" baseline="30000">
                          <a:effectLst/>
                        </a:rPr>
                        <a:t>308</a:t>
                      </a:r>
                      <a:endParaRPr lang="en-US" sz="1200">
                        <a:effectLst/>
                      </a:endParaRP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0.0D</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6051">
                <a:tc>
                  <a:txBody>
                    <a:bodyPr/>
                    <a:lstStyle/>
                    <a:p>
                      <a:pPr fontAlgn="t"/>
                      <a:r>
                        <a:rPr lang="en-US" sz="1200">
                          <a:effectLst/>
                        </a:rPr>
                        <a:t>float</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32-bit single-precision floating point type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-3.4 x 10</a:t>
                      </a:r>
                      <a:r>
                        <a:rPr lang="en-US" sz="1200" baseline="30000">
                          <a:effectLst/>
                        </a:rPr>
                        <a:t>38</a:t>
                      </a:r>
                      <a:r>
                        <a:rPr lang="en-US" sz="1200">
                          <a:effectLst/>
                        </a:rPr>
                        <a:t> to + 3.4 x 10</a:t>
                      </a:r>
                      <a:r>
                        <a:rPr lang="en-US" sz="1200" baseline="30000">
                          <a:effectLst/>
                        </a:rPr>
                        <a:t>38</a:t>
                      </a:r>
                      <a:endParaRPr lang="en-US" sz="1200">
                        <a:effectLst/>
                      </a:endParaRP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0.0F</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9991">
                <a:tc>
                  <a:txBody>
                    <a:bodyPr/>
                    <a:lstStyle/>
                    <a:p>
                      <a:pPr fontAlgn="t"/>
                      <a:endParaRPr lang="en-US" sz="1200" dirty="0">
                        <a:effectLst/>
                      </a:endParaRP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32-bit signed integer type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-2,147,483,648 to 2,147,483,647</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8171">
                <a:tc>
                  <a:txBody>
                    <a:bodyPr/>
                    <a:lstStyle/>
                    <a:p>
                      <a:pPr fontAlgn="t"/>
                      <a:r>
                        <a:rPr lang="en-US" sz="1200">
                          <a:effectLst/>
                        </a:rPr>
                        <a:t>long</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64-bit signed integer type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-9,223,372,036,854,775,808 to 9,223,372,036,854,775,807</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0L</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9991">
                <a:tc>
                  <a:txBody>
                    <a:bodyPr/>
                    <a:lstStyle/>
                    <a:p>
                      <a:pPr fontAlgn="t"/>
                      <a:r>
                        <a:rPr lang="en-US" sz="1200">
                          <a:effectLst/>
                        </a:rPr>
                        <a:t>sbyte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8-bit signed integer type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-128 to 127</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9991">
                <a:tc>
                  <a:txBody>
                    <a:bodyPr/>
                    <a:lstStyle/>
                    <a:p>
                      <a:pPr fontAlgn="t"/>
                      <a:r>
                        <a:rPr lang="en-US" sz="1200">
                          <a:effectLst/>
                        </a:rPr>
                        <a:t>short</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16-bit signed integer type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-32,768 to 32,767</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9991">
                <a:tc>
                  <a:txBody>
                    <a:bodyPr/>
                    <a:lstStyle/>
                    <a:p>
                      <a:pPr fontAlgn="t"/>
                      <a:r>
                        <a:rPr lang="en-US" sz="1200" dirty="0" err="1">
                          <a:effectLst/>
                        </a:rPr>
                        <a:t>uint</a:t>
                      </a:r>
                      <a:endParaRPr lang="en-US" sz="1200" dirty="0">
                        <a:effectLst/>
                      </a:endParaRP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32-bit unsigned integer type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 to 4,294,967,295</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6051">
                <a:tc>
                  <a:txBody>
                    <a:bodyPr/>
                    <a:lstStyle/>
                    <a:p>
                      <a:pPr fontAlgn="t"/>
                      <a:r>
                        <a:rPr lang="en-US" sz="1200" dirty="0" err="1">
                          <a:effectLst/>
                        </a:rPr>
                        <a:t>ulong</a:t>
                      </a:r>
                      <a:endParaRPr lang="en-US" sz="1200" dirty="0">
                        <a:effectLst/>
                      </a:endParaRP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64-bit unsigned integer type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 to 18,446,744,073,709,551,615</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0</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9991">
                <a:tc>
                  <a:txBody>
                    <a:bodyPr/>
                    <a:lstStyle/>
                    <a:p>
                      <a:pPr fontAlgn="t"/>
                      <a:r>
                        <a:rPr lang="en-US" sz="1200">
                          <a:effectLst/>
                        </a:rPr>
                        <a:t>ushort</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16-bit unsigned integer type</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0 to 65,535</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0</a:t>
                      </a:r>
                    </a:p>
                  </a:txBody>
                  <a:tcPr marL="28718" marR="28718" marT="28718" marB="2871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36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Strings=???</a:t>
            </a:r>
          </a:p>
          <a:p>
            <a:r>
              <a:rPr lang="en-US" dirty="0" smtClean="0"/>
              <a:t>Objects=???</a:t>
            </a:r>
            <a:endParaRPr lang="en-US" dirty="0"/>
          </a:p>
        </p:txBody>
      </p:sp>
    </p:spTree>
    <p:extLst>
      <p:ext uri="{BB962C8B-B14F-4D97-AF65-F5344CB8AC3E}">
        <p14:creationId xmlns:p14="http://schemas.microsoft.com/office/powerpoint/2010/main" val="1273067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Objects</a:t>
            </a:r>
            <a:endParaRPr lang="en-US" dirty="0"/>
          </a:p>
        </p:txBody>
      </p:sp>
      <p:sp>
        <p:nvSpPr>
          <p:cNvPr id="3" name="Content Placeholder 2"/>
          <p:cNvSpPr>
            <a:spLocks noGrp="1"/>
          </p:cNvSpPr>
          <p:nvPr>
            <p:ph idx="1"/>
          </p:nvPr>
        </p:nvSpPr>
        <p:spPr/>
        <p:txBody>
          <a:bodyPr>
            <a:normAutofit fontScale="92500"/>
          </a:bodyPr>
          <a:lstStyle/>
          <a:p>
            <a:r>
              <a:rPr lang="en-US" dirty="0" smtClean="0"/>
              <a:t>Some are automatically constructed</a:t>
            </a:r>
          </a:p>
          <a:p>
            <a:r>
              <a:rPr lang="en-US" dirty="0" smtClean="0"/>
              <a:t>Examples:?????,?????,?????</a:t>
            </a:r>
          </a:p>
          <a:p>
            <a:r>
              <a:rPr lang="en-US" dirty="0" smtClean="0"/>
              <a:t>Some you need to make yourself</a:t>
            </a:r>
          </a:p>
          <a:p>
            <a:r>
              <a:rPr lang="en-US" dirty="0" smtClean="0"/>
              <a:t>Examples: ????,????</a:t>
            </a:r>
          </a:p>
          <a:p>
            <a:r>
              <a:rPr lang="en-US" dirty="0" smtClean="0"/>
              <a:t>Majority of objects have ????? and </a:t>
            </a:r>
            <a:r>
              <a:rPr lang="en-US" dirty="0"/>
              <a:t>????? </a:t>
            </a:r>
            <a:r>
              <a:rPr lang="en-US" dirty="0" smtClean="0"/>
              <a:t>which are accessible via the </a:t>
            </a:r>
            <a:r>
              <a:rPr lang="en-US" dirty="0"/>
              <a:t>????? </a:t>
            </a:r>
            <a:r>
              <a:rPr lang="en-US" dirty="0" smtClean="0"/>
              <a:t>operator </a:t>
            </a:r>
          </a:p>
          <a:p>
            <a:r>
              <a:rPr lang="en-US" dirty="0" smtClean="0"/>
              <a:t>Examples: Math.</a:t>
            </a:r>
            <a:r>
              <a:rPr lang="en-US" dirty="0"/>
              <a:t> ?????</a:t>
            </a:r>
            <a:r>
              <a:rPr lang="en-US" dirty="0" smtClean="0"/>
              <a:t>(), </a:t>
            </a:r>
            <a:r>
              <a:rPr lang="en-US" dirty="0" err="1" smtClean="0"/>
              <a:t>MessageBox</a:t>
            </a:r>
            <a:r>
              <a:rPr lang="en-US" dirty="0" smtClean="0"/>
              <a:t>.</a:t>
            </a:r>
            <a:r>
              <a:rPr lang="en-US" dirty="0"/>
              <a:t> ?????</a:t>
            </a:r>
            <a:r>
              <a:rPr lang="en-US" dirty="0" smtClean="0"/>
              <a:t>(),</a:t>
            </a:r>
          </a:p>
          <a:p>
            <a:r>
              <a:rPr lang="en-US" dirty="0" smtClean="0"/>
              <a:t>Convert.</a:t>
            </a:r>
            <a:r>
              <a:rPr lang="en-US" dirty="0"/>
              <a:t> ?????</a:t>
            </a:r>
            <a:r>
              <a:rPr lang="en-US" dirty="0" smtClean="0"/>
              <a:t>() etc.</a:t>
            </a:r>
          </a:p>
          <a:p>
            <a:endParaRPr lang="en-US" dirty="0"/>
          </a:p>
        </p:txBody>
      </p:sp>
    </p:spTree>
    <p:extLst>
      <p:ext uri="{BB962C8B-B14F-4D97-AF65-F5344CB8AC3E}">
        <p14:creationId xmlns:p14="http://schemas.microsoft.com/office/powerpoint/2010/main" val="2626667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Random Numbers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C# you first need to create the Random object and assign it to a variable</a:t>
            </a:r>
          </a:p>
          <a:p>
            <a:pPr marL="0" indent="0">
              <a:buNone/>
            </a:pPr>
            <a:r>
              <a:rPr lang="en-US" dirty="0" smtClean="0">
                <a:solidFill>
                  <a:srgbClr val="FF0000"/>
                </a:solidFill>
              </a:rPr>
              <a:t>Random r=</a:t>
            </a:r>
            <a:r>
              <a:rPr lang="en-US" dirty="0"/>
              <a:t> ?????</a:t>
            </a:r>
            <a:r>
              <a:rPr lang="en-US" dirty="0" smtClean="0">
                <a:solidFill>
                  <a:srgbClr val="FF0000"/>
                </a:solidFill>
              </a:rPr>
              <a:t> Random();</a:t>
            </a:r>
          </a:p>
          <a:p>
            <a:r>
              <a:rPr lang="en-US" dirty="0" smtClean="0"/>
              <a:t>Next, you use the objects available functions to create a range of possible numbers</a:t>
            </a:r>
          </a:p>
          <a:p>
            <a:r>
              <a:rPr lang="en-US" dirty="0" smtClean="0"/>
              <a:t>The example we used was the </a:t>
            </a:r>
            <a:r>
              <a:rPr lang="en-US" dirty="0"/>
              <a:t>????? </a:t>
            </a:r>
            <a:r>
              <a:rPr lang="en-US" dirty="0" smtClean="0"/>
              <a:t>function</a:t>
            </a:r>
          </a:p>
          <a:p>
            <a:r>
              <a:rPr lang="en-US" dirty="0" smtClean="0"/>
              <a:t>Some functions have parameters which are descriptions of data that it needs to do its job.</a:t>
            </a:r>
          </a:p>
          <a:p>
            <a:r>
              <a:rPr lang="en-US" dirty="0" smtClean="0"/>
              <a:t>The </a:t>
            </a:r>
            <a:r>
              <a:rPr lang="en-US" dirty="0" smtClean="0">
                <a:solidFill>
                  <a:srgbClr val="FF0000"/>
                </a:solidFill>
              </a:rPr>
              <a:t>Next</a:t>
            </a:r>
            <a:r>
              <a:rPr lang="en-US" dirty="0" smtClean="0"/>
              <a:t> function needs a </a:t>
            </a:r>
            <a:r>
              <a:rPr lang="en-US" dirty="0"/>
              <a:t>????? </a:t>
            </a:r>
            <a:r>
              <a:rPr lang="en-US" dirty="0" smtClean="0"/>
              <a:t>and a </a:t>
            </a:r>
            <a:r>
              <a:rPr lang="en-US" dirty="0"/>
              <a:t>????? </a:t>
            </a:r>
            <a:r>
              <a:rPr lang="en-US" dirty="0" smtClean="0"/>
              <a:t>number and will generate/return a random number between </a:t>
            </a:r>
            <a:r>
              <a:rPr lang="en-US" i="1" dirty="0" smtClean="0"/>
              <a:t>min</a:t>
            </a:r>
            <a:r>
              <a:rPr lang="en-US" dirty="0" smtClean="0"/>
              <a:t> and </a:t>
            </a:r>
            <a:r>
              <a:rPr lang="en-US" i="1" dirty="0" smtClean="0"/>
              <a:t>max</a:t>
            </a:r>
          </a:p>
          <a:p>
            <a:r>
              <a:rPr lang="en-US" i="1" dirty="0" smtClean="0"/>
              <a:t>Example:</a:t>
            </a:r>
          </a:p>
          <a:p>
            <a:r>
              <a:rPr lang="en-US" i="1" dirty="0" smtClean="0"/>
              <a:t>Random r =new Random();</a:t>
            </a:r>
          </a:p>
          <a:p>
            <a:r>
              <a:rPr lang="en-US" b="1" i="1" dirty="0" err="1" smtClean="0"/>
              <a:t>int</a:t>
            </a:r>
            <a:r>
              <a:rPr lang="en-US" b="1" i="1" dirty="0" smtClean="0"/>
              <a:t> x=</a:t>
            </a:r>
            <a:r>
              <a:rPr lang="en-US" b="1" i="1" dirty="0" err="1" smtClean="0"/>
              <a:t>r.Next</a:t>
            </a:r>
            <a:r>
              <a:rPr lang="en-US" b="1" i="1" dirty="0" smtClean="0"/>
              <a:t>(2,20</a:t>
            </a:r>
            <a:r>
              <a:rPr lang="en-US" b="1" i="1" dirty="0" smtClean="0">
                <a:solidFill>
                  <a:srgbClr val="00B050"/>
                </a:solidFill>
              </a:rPr>
              <a:t>);</a:t>
            </a:r>
            <a:r>
              <a:rPr lang="en-US" i="1" dirty="0" smtClean="0">
                <a:solidFill>
                  <a:srgbClr val="00B050"/>
                </a:solidFill>
              </a:rPr>
              <a:t>//x contains </a:t>
            </a:r>
            <a:r>
              <a:rPr lang="en-US" i="1" dirty="0" err="1" smtClean="0">
                <a:solidFill>
                  <a:srgbClr val="00B050"/>
                </a:solidFill>
              </a:rPr>
              <a:t>anumber</a:t>
            </a:r>
            <a:r>
              <a:rPr lang="en-US" i="1" dirty="0" smtClean="0">
                <a:solidFill>
                  <a:srgbClr val="00B050"/>
                </a:solidFill>
              </a:rPr>
              <a:t> between 2 and 19</a:t>
            </a:r>
            <a:endParaRPr lang="en-US" i="1" dirty="0">
              <a:solidFill>
                <a:srgbClr val="00B050"/>
              </a:solidFill>
            </a:endParaRPr>
          </a:p>
        </p:txBody>
      </p:sp>
    </p:spTree>
    <p:extLst>
      <p:ext uri="{BB962C8B-B14F-4D97-AF65-F5344CB8AC3E}">
        <p14:creationId xmlns:p14="http://schemas.microsoft.com/office/powerpoint/2010/main" val="1497830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and Events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create GUIs in VS GUIs are made up of controls/components/objects</a:t>
            </a:r>
          </a:p>
          <a:p>
            <a:r>
              <a:rPr lang="en-US" dirty="0" smtClean="0"/>
              <a:t>These have </a:t>
            </a:r>
            <a:r>
              <a:rPr lang="en-US" b="1" dirty="0" smtClean="0"/>
              <a:t>properties</a:t>
            </a:r>
            <a:r>
              <a:rPr lang="en-US" dirty="0" smtClean="0"/>
              <a:t> and </a:t>
            </a:r>
            <a:r>
              <a:rPr lang="en-US" b="1" dirty="0" smtClean="0"/>
              <a:t>events</a:t>
            </a:r>
          </a:p>
          <a:p>
            <a:r>
              <a:rPr lang="en-US" dirty="0" smtClean="0"/>
              <a:t>Properties define a components </a:t>
            </a:r>
            <a:r>
              <a:rPr lang="en-US" dirty="0"/>
              <a:t>????? </a:t>
            </a:r>
            <a:r>
              <a:rPr lang="en-US" dirty="0" smtClean="0"/>
              <a:t>and potential </a:t>
            </a:r>
            <a:r>
              <a:rPr lang="en-US" dirty="0"/>
              <a:t>?????</a:t>
            </a:r>
            <a:endParaRPr lang="en-US" dirty="0" smtClean="0"/>
          </a:p>
          <a:p>
            <a:r>
              <a:rPr lang="en-US" dirty="0" smtClean="0"/>
              <a:t>Property values can be either </a:t>
            </a:r>
            <a:r>
              <a:rPr lang="en-US" dirty="0"/>
              <a:t>?????</a:t>
            </a:r>
            <a:r>
              <a:rPr lang="en-US" dirty="0" smtClean="0"/>
              <a:t>, </a:t>
            </a:r>
            <a:r>
              <a:rPr lang="en-US" dirty="0"/>
              <a:t>?????</a:t>
            </a:r>
            <a:r>
              <a:rPr lang="en-US" dirty="0" smtClean="0"/>
              <a:t>, </a:t>
            </a:r>
            <a:r>
              <a:rPr lang="en-US" dirty="0"/>
              <a:t>????? </a:t>
            </a:r>
            <a:r>
              <a:rPr lang="en-US" dirty="0" smtClean="0"/>
              <a:t>or </a:t>
            </a:r>
            <a:r>
              <a:rPr lang="en-US" dirty="0"/>
              <a:t>?????</a:t>
            </a:r>
            <a:endParaRPr lang="en-US" b="1" dirty="0" smtClean="0"/>
          </a:p>
          <a:p>
            <a:r>
              <a:rPr lang="en-US" dirty="0" smtClean="0"/>
              <a:t>Events are actions that a component can be a recipient of ex. </a:t>
            </a:r>
            <a:r>
              <a:rPr lang="en-US" dirty="0"/>
              <a:t>?????</a:t>
            </a:r>
            <a:r>
              <a:rPr lang="en-US" dirty="0" smtClean="0"/>
              <a:t>, </a:t>
            </a:r>
            <a:r>
              <a:rPr lang="en-US" dirty="0"/>
              <a:t>?????</a:t>
            </a:r>
            <a:r>
              <a:rPr lang="en-US" dirty="0" smtClean="0"/>
              <a:t>, </a:t>
            </a:r>
            <a:r>
              <a:rPr lang="en-US" dirty="0"/>
              <a:t>?????</a:t>
            </a:r>
            <a:r>
              <a:rPr lang="en-US" dirty="0" smtClean="0"/>
              <a:t>, </a:t>
            </a:r>
            <a:r>
              <a:rPr lang="en-US" dirty="0"/>
              <a:t>????? </a:t>
            </a:r>
            <a:r>
              <a:rPr lang="en-US" dirty="0" smtClean="0"/>
              <a:t>etc</a:t>
            </a:r>
            <a:r>
              <a:rPr lang="en-US" dirty="0"/>
              <a:t>.</a:t>
            </a:r>
          </a:p>
        </p:txBody>
      </p:sp>
    </p:spTree>
    <p:extLst>
      <p:ext uri="{BB962C8B-B14F-4D97-AF65-F5344CB8AC3E}">
        <p14:creationId xmlns:p14="http://schemas.microsoft.com/office/powerpoint/2010/main" val="1526861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Properties can be assigned in the design window or in code</a:t>
            </a:r>
          </a:p>
          <a:p>
            <a:r>
              <a:rPr lang="en-US" dirty="0" smtClean="0"/>
              <a:t>Properties can be assigned values that match data type if types do not match you must perform a conversion</a:t>
            </a:r>
          </a:p>
          <a:p>
            <a:r>
              <a:rPr lang="en-US" dirty="0" smtClean="0"/>
              <a:t>Ex. </a:t>
            </a:r>
            <a:r>
              <a:rPr lang="en-US" dirty="0" err="1" smtClean="0"/>
              <a:t>btnWidth.Width</a:t>
            </a:r>
            <a:r>
              <a:rPr lang="en-US" dirty="0" smtClean="0"/>
              <a:t>=</a:t>
            </a:r>
            <a:r>
              <a:rPr lang="en-US" dirty="0"/>
              <a:t> ?????</a:t>
            </a:r>
            <a:r>
              <a:rPr lang="en-US" dirty="0" smtClean="0"/>
              <a:t>(</a:t>
            </a:r>
            <a:r>
              <a:rPr lang="en-US" dirty="0" err="1" smtClean="0"/>
              <a:t>txtWidth.Text</a:t>
            </a:r>
            <a:r>
              <a:rPr lang="en-US" dirty="0" smtClean="0"/>
              <a:t>);</a:t>
            </a:r>
          </a:p>
          <a:p>
            <a:r>
              <a:rPr lang="en-US" dirty="0" smtClean="0"/>
              <a:t>Values can be assigned through literal or referenced values</a:t>
            </a:r>
          </a:p>
          <a:p>
            <a:r>
              <a:rPr lang="en-US" dirty="0" smtClean="0"/>
              <a:t>Ex. </a:t>
            </a:r>
            <a:r>
              <a:rPr lang="en-US" dirty="0" err="1" smtClean="0"/>
              <a:t>btnWidth.Width</a:t>
            </a:r>
            <a:r>
              <a:rPr lang="en-US" dirty="0" smtClean="0"/>
              <a:t>=</a:t>
            </a:r>
            <a:r>
              <a:rPr lang="en-US" dirty="0"/>
              <a:t> </a:t>
            </a:r>
            <a:r>
              <a:rPr lang="en-US" dirty="0" smtClean="0"/>
              <a:t>?????;</a:t>
            </a:r>
            <a:r>
              <a:rPr lang="en-US" dirty="0" smtClean="0">
                <a:solidFill>
                  <a:srgbClr val="00B050"/>
                </a:solidFill>
              </a:rPr>
              <a:t>//</a:t>
            </a:r>
            <a:r>
              <a:rPr lang="en-US" dirty="0"/>
              <a:t> ?????</a:t>
            </a:r>
            <a:endParaRPr lang="en-US" dirty="0" smtClean="0">
              <a:solidFill>
                <a:srgbClr val="00B050"/>
              </a:solidFill>
            </a:endParaRPr>
          </a:p>
          <a:p>
            <a:pPr marL="0" indent="0">
              <a:buNone/>
            </a:pPr>
            <a:r>
              <a:rPr lang="en-US" dirty="0" smtClean="0"/>
              <a:t>Or</a:t>
            </a:r>
          </a:p>
          <a:p>
            <a:r>
              <a:rPr lang="en-US" dirty="0" err="1" smtClean="0"/>
              <a:t>btnWidth.Width</a:t>
            </a:r>
            <a:r>
              <a:rPr lang="en-US" dirty="0" smtClean="0"/>
              <a:t>=</a:t>
            </a:r>
            <a:r>
              <a:rPr lang="en-US" dirty="0"/>
              <a:t> ?????</a:t>
            </a:r>
            <a:r>
              <a:rPr lang="en-US" dirty="0" smtClean="0"/>
              <a:t>;</a:t>
            </a:r>
            <a:r>
              <a:rPr lang="en-US" dirty="0" smtClean="0">
                <a:solidFill>
                  <a:srgbClr val="00B050"/>
                </a:solidFill>
              </a:rPr>
              <a:t>//</a:t>
            </a:r>
            <a:r>
              <a:rPr lang="en-US" dirty="0" smtClean="0"/>
              <a:t> </a:t>
            </a:r>
            <a:r>
              <a:rPr lang="en-US" dirty="0"/>
              <a:t>?????</a:t>
            </a:r>
          </a:p>
        </p:txBody>
      </p:sp>
    </p:spTree>
    <p:extLst>
      <p:ext uri="{BB962C8B-B14F-4D97-AF65-F5344CB8AC3E}">
        <p14:creationId xmlns:p14="http://schemas.microsoft.com/office/powerpoint/2010/main" val="2831760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smtClean="0"/>
              <a:t>Events are set up through the VS IDE</a:t>
            </a:r>
          </a:p>
          <a:p>
            <a:r>
              <a:rPr lang="en-US" dirty="0" smtClean="0"/>
              <a:t>VS creates an event function for each event</a:t>
            </a:r>
          </a:p>
          <a:p>
            <a:r>
              <a:rPr lang="en-US" dirty="0" smtClean="0"/>
              <a:t>The name of the component and the event are listed in the event function</a:t>
            </a:r>
          </a:p>
          <a:p>
            <a:pPr marL="0" indent="0">
              <a:buNone/>
            </a:pPr>
            <a:r>
              <a:rPr lang="en-US" dirty="0"/>
              <a:t>private void ?????</a:t>
            </a:r>
            <a:r>
              <a:rPr lang="en-US" dirty="0" smtClean="0"/>
              <a:t>(</a:t>
            </a:r>
            <a:r>
              <a:rPr lang="en-US" dirty="0"/>
              <a:t>object sender, </a:t>
            </a:r>
            <a:r>
              <a:rPr lang="en-US" dirty="0" err="1"/>
              <a:t>EventArgs</a:t>
            </a:r>
            <a:r>
              <a:rPr lang="en-US" dirty="0"/>
              <a:t> e) { //code inside event... }</a:t>
            </a:r>
          </a:p>
        </p:txBody>
      </p:sp>
    </p:spTree>
    <p:extLst>
      <p:ext uri="{BB962C8B-B14F-4D97-AF65-F5344CB8AC3E}">
        <p14:creationId xmlns:p14="http://schemas.microsoft.com/office/powerpoint/2010/main" val="3760848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818</Words>
  <Application>Microsoft Office PowerPoint</Application>
  <PresentationFormat>On-screen Show (4:3)</PresentationFormat>
  <Paragraphs>174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Unit 2 Test Review</vt:lpstr>
      <vt:lpstr>VS IDE=????</vt:lpstr>
      <vt:lpstr>Variables</vt:lpstr>
      <vt:lpstr>PowerPoint Presentation</vt:lpstr>
      <vt:lpstr>Using Objects</vt:lpstr>
      <vt:lpstr>Creating Random Numbers</vt:lpstr>
      <vt:lpstr>Properties and Events</vt:lpstr>
      <vt:lpstr>Properties </vt:lpstr>
      <vt:lpstr>Events</vt:lpstr>
      <vt:lpstr>Decision Making</vt:lpstr>
      <vt:lpstr>PowerPoint Presentation</vt:lpstr>
      <vt:lpstr>Conditons</vt:lpstr>
      <vt:lpstr>Comparing Strings</vt:lpstr>
      <vt:lpstr>Logical Operators</vt:lpstr>
      <vt:lpstr>Repetition/Looping</vt:lpstr>
      <vt:lpstr>For Loops</vt:lpstr>
      <vt:lpstr>Conditional Loops</vt:lpstr>
      <vt:lpstr>Two Types of Conditional Loops</vt:lpstr>
      <vt:lpstr>Miscellaneous</vt:lpstr>
      <vt:lpstr>Final 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Test Review</dc:title>
  <dc:creator>Krnic, Albert</dc:creator>
  <cp:lastModifiedBy>AutoBVT</cp:lastModifiedBy>
  <cp:revision>28</cp:revision>
  <dcterms:created xsi:type="dcterms:W3CDTF">2006-08-16T00:00:00Z</dcterms:created>
  <dcterms:modified xsi:type="dcterms:W3CDTF">2017-03-30T16:28:57Z</dcterms:modified>
</cp:coreProperties>
</file>