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8" r:id="rId3"/>
    <p:sldId id="279" r:id="rId4"/>
    <p:sldId id="280" r:id="rId5"/>
    <p:sldId id="281" r:id="rId6"/>
    <p:sldId id="282" r:id="rId7"/>
    <p:sldId id="283" r:id="rId8"/>
    <p:sldId id="284" r:id="rId9"/>
    <p:sldId id="285" r:id="rId10"/>
    <p:sldId id="286" r:id="rId11"/>
    <p:sldId id="287" r:id="rId12"/>
    <p:sldId id="257" r:id="rId13"/>
    <p:sldId id="258" r:id="rId14"/>
    <p:sldId id="259" r:id="rId15"/>
    <p:sldId id="260" r:id="rId16"/>
    <p:sldId id="261" r:id="rId17"/>
    <p:sldId id="262" r:id="rId18"/>
    <p:sldId id="263" r:id="rId19"/>
    <p:sldId id="264" r:id="rId20"/>
    <p:sldId id="265" r:id="rId21"/>
    <p:sldId id="266" r:id="rId22"/>
    <p:sldId id="267" r:id="rId23"/>
    <p:sldId id="271" r:id="rId24"/>
    <p:sldId id="268" r:id="rId25"/>
    <p:sldId id="269" r:id="rId26"/>
    <p:sldId id="270" r:id="rId27"/>
    <p:sldId id="272" r:id="rId28"/>
    <p:sldId id="273" r:id="rId29"/>
    <p:sldId id="274" r:id="rId30"/>
    <p:sldId id="275" r:id="rId31"/>
    <p:sldId id="276" r:id="rId32"/>
    <p:sldId id="27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9BE83-E948-465A-B9D4-AF1C5DD78A44}" type="datetimeFigureOut">
              <a:rPr lang="en-US" smtClean="0"/>
              <a:t>5/11/2017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768D59-80E9-46B5-BC7B-7520F800355F}" type="slidenum">
              <a:rPr lang="en-US" smtClean="0"/>
              <a:t>‹#›</a:t>
            </a:fld>
            <a:endParaRPr lang="en-US"/>
          </a:p>
        </p:txBody>
      </p:sp>
    </p:spTree>
    <p:extLst>
      <p:ext uri="{BB962C8B-B14F-4D97-AF65-F5344CB8AC3E}">
        <p14:creationId xmlns:p14="http://schemas.microsoft.com/office/powerpoint/2010/main" val="2752428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68D59-80E9-46B5-BC7B-7520F800355F}" type="slidenum">
              <a:rPr lang="en-US" smtClean="0"/>
              <a:t>27</a:t>
            </a:fld>
            <a:endParaRPr lang="en-US"/>
          </a:p>
        </p:txBody>
      </p:sp>
    </p:spTree>
    <p:extLst>
      <p:ext uri="{BB962C8B-B14F-4D97-AF65-F5344CB8AC3E}">
        <p14:creationId xmlns:p14="http://schemas.microsoft.com/office/powerpoint/2010/main" val="44742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msdn.microsoft.com/en-us/library/84787k22(v=vs.110).aspx"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msdn.microsoft.com/en-us/library/zkcaxw5y(v=vs.110).aspx"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msdn.microsoft.com/en-us/library/a6d350wd(v=vs.110).aspx"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msdn.microsoft.com/en-us/library/5e285t1h(v=vs.110).aspx"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msdn.microsoft.com/en-us/library/dy85x1sa(v=vs.110).aspx"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msdn.microsoft.com/en-us/library/2333wewz(v=vs.110).aspx"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msdn.microsoft.com/en-us/library/k8b1470s(v=vs.110).aspx"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msdn.microsoft.com/en-us/library/7cct0x33(v=vs.110).aspx"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msdn.microsoft.com/en-us/library/system.string.insert(v=vs.110).aspx"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msdn.microsoft.com/en-us/library/1wdsy8fy(v=vs.110).aspx"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msdn.microsoft.com/en-us/library/fk49wtc1(v=vs.110).aspx"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msdn.microsoft.com/en-us/library/aka44szs(v=vs.110).aspx"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msdn.microsoft.com/en-us/library/e78f86at(v=vs.110).aspx"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msdn.microsoft.com/en-us/library/ewdd6aed(v=vs.110).aspx"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msdn.microsoft.com/en-us/library/t97s7bs3(v=vs.110).aspx"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prstTxWarp prst="textArchUp">
              <a:avLst/>
            </a:prstTxWarp>
          </a:bodyPr>
          <a:lstStyle/>
          <a:p>
            <a:r>
              <a:rPr lang="en-CA"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omic Sans MS" panose="030F0702030302020204" pitchFamily="66" charset="0"/>
              </a:rPr>
              <a:t>Common C# String Functions</a:t>
            </a:r>
            <a:endParaRPr lang="en-CA"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omic Sans MS" panose="030F0702030302020204" pitchFamily="66" charset="0"/>
            </a:endParaRPr>
          </a:p>
        </p:txBody>
      </p:sp>
      <p:sp>
        <p:nvSpPr>
          <p:cNvPr id="3" name="Subtitle 2"/>
          <p:cNvSpPr>
            <a:spLocks noGrp="1"/>
          </p:cNvSpPr>
          <p:nvPr>
            <p:ph type="subTitle" idx="1"/>
          </p:nvPr>
        </p:nvSpPr>
        <p:spPr/>
        <p:txBody>
          <a:bodyPr/>
          <a:lstStyle/>
          <a:p>
            <a:endParaRPr lang="en-CA"/>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bg2">
                    <a:lumMod val="50000"/>
                  </a:schemeClr>
                </a:solidFill>
              </a:rPr>
              <a:t>Static</a:t>
            </a:r>
            <a:r>
              <a:rPr lang="en-US" dirty="0" smtClean="0"/>
              <a:t> function: called from the String class</a:t>
            </a:r>
          </a:p>
          <a:p>
            <a:r>
              <a:rPr lang="en-US" dirty="0" smtClean="0">
                <a:solidFill>
                  <a:schemeClr val="bg2">
                    <a:lumMod val="50000"/>
                  </a:schemeClr>
                </a:solidFill>
              </a:rPr>
              <a:t>Object</a:t>
            </a:r>
            <a:r>
              <a:rPr lang="en-US" dirty="0" smtClean="0"/>
              <a:t> function: called from an object of a String class</a:t>
            </a:r>
          </a:p>
          <a:p>
            <a:r>
              <a:rPr lang="en-US" dirty="0" smtClean="0"/>
              <a:t>An object is a variable that contains a copy of the String class ex. </a:t>
            </a:r>
            <a:r>
              <a:rPr lang="en-US" dirty="0" smtClean="0">
                <a:solidFill>
                  <a:schemeClr val="bg2">
                    <a:lumMod val="50000"/>
                  </a:schemeClr>
                </a:solidFill>
              </a:rPr>
              <a:t>string info=“hello”;</a:t>
            </a:r>
          </a:p>
          <a:p>
            <a:r>
              <a:rPr lang="en-US" dirty="0" smtClean="0">
                <a:solidFill>
                  <a:schemeClr val="bg2">
                    <a:lumMod val="50000"/>
                  </a:schemeClr>
                </a:solidFill>
              </a:rPr>
              <a:t>info</a:t>
            </a:r>
            <a:r>
              <a:rPr lang="en-US" dirty="0" smtClean="0"/>
              <a:t> contains the string object</a:t>
            </a:r>
            <a:endParaRPr lang="en-US" dirty="0"/>
          </a:p>
        </p:txBody>
      </p:sp>
    </p:spTree>
    <p:extLst>
      <p:ext uri="{BB962C8B-B14F-4D97-AF65-F5344CB8AC3E}">
        <p14:creationId xmlns:p14="http://schemas.microsoft.com/office/powerpoint/2010/main" val="2687472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8000" dirty="0" smtClean="0"/>
              <a:t>COMMONLY USED STRING FUNCTIONS</a:t>
            </a:r>
            <a:endParaRPr lang="en-US" sz="8000" dirty="0"/>
          </a:p>
        </p:txBody>
      </p:sp>
    </p:spTree>
    <p:extLst>
      <p:ext uri="{BB962C8B-B14F-4D97-AF65-F5344CB8AC3E}">
        <p14:creationId xmlns:p14="http://schemas.microsoft.com/office/powerpoint/2010/main" val="2768680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hlinkClick r:id="rId2"/>
              </a:rPr>
              <a:t>Compare(String, String)</a:t>
            </a:r>
            <a:r>
              <a:rPr lang="en-CA" dirty="0" smtClean="0"/>
              <a:t> </a:t>
            </a:r>
            <a:endParaRPr lang="en-CA" dirty="0"/>
          </a:p>
        </p:txBody>
      </p:sp>
      <p:sp>
        <p:nvSpPr>
          <p:cNvPr id="5" name="Content Placeholder 4"/>
          <p:cNvSpPr>
            <a:spLocks noGrp="1"/>
          </p:cNvSpPr>
          <p:nvPr>
            <p:ph sz="half" idx="1"/>
          </p:nvPr>
        </p:nvSpPr>
        <p:spPr/>
        <p:txBody>
          <a:bodyPr/>
          <a:lstStyle/>
          <a:p>
            <a:r>
              <a:rPr lang="en-CA" dirty="0" smtClean="0"/>
              <a:t>Static</a:t>
            </a:r>
          </a:p>
          <a:p>
            <a:r>
              <a:rPr lang="en-CA" dirty="0" smtClean="0"/>
              <a:t>Compares two strings</a:t>
            </a:r>
          </a:p>
          <a:p>
            <a:r>
              <a:rPr lang="en-CA" dirty="0" smtClean="0"/>
              <a:t>Returns 1 if the first string is greater than the second, 0 if they are equal and -1 if the first is less than the second</a:t>
            </a:r>
            <a:endParaRPr lang="en-CA" dirty="0"/>
          </a:p>
        </p:txBody>
      </p:sp>
      <p:sp>
        <p:nvSpPr>
          <p:cNvPr id="6" name="Content Placeholder 5"/>
          <p:cNvSpPr>
            <a:spLocks noGrp="1"/>
          </p:cNvSpPr>
          <p:nvPr>
            <p:ph sz="half" idx="2"/>
          </p:nvPr>
        </p:nvSpPr>
        <p:spPr/>
        <p:txBody>
          <a:bodyPr/>
          <a:lstStyle/>
          <a:p>
            <a:pPr>
              <a:buNone/>
            </a:pPr>
            <a:r>
              <a:rPr lang="en-CA" dirty="0" err="1" smtClean="0"/>
              <a:t>int</a:t>
            </a:r>
            <a:r>
              <a:rPr lang="en-CA" dirty="0" smtClean="0"/>
              <a:t> r=0;</a:t>
            </a:r>
          </a:p>
          <a:p>
            <a:pPr>
              <a:buNone/>
            </a:pPr>
            <a:r>
              <a:rPr lang="en-CA" dirty="0" smtClean="0"/>
              <a:t>r=</a:t>
            </a:r>
            <a:r>
              <a:rPr lang="en-CA" dirty="0" err="1" smtClean="0"/>
              <a:t>String.compare</a:t>
            </a:r>
            <a:r>
              <a:rPr lang="en-CA" dirty="0" smtClean="0"/>
              <a:t>(“</a:t>
            </a:r>
            <a:r>
              <a:rPr lang="en-CA" dirty="0" err="1" smtClean="0"/>
              <a:t>a”,”b</a:t>
            </a:r>
            <a:r>
              <a:rPr lang="en-CA" dirty="0" smtClean="0"/>
              <a:t>”);</a:t>
            </a:r>
          </a:p>
          <a:p>
            <a:pPr>
              <a:buNone/>
            </a:pPr>
            <a:r>
              <a:rPr lang="en-CA" dirty="0" smtClean="0"/>
              <a:t>//r contains -1</a:t>
            </a:r>
            <a:endParaRPr lang="en-CA"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hlinkClick r:id="rId2"/>
              </a:rPr>
              <a:t>Compare(String, String, Boolean)</a:t>
            </a:r>
            <a:r>
              <a:rPr lang="en-CA" dirty="0" smtClean="0"/>
              <a:t> </a:t>
            </a:r>
            <a:endParaRPr lang="en-CA" dirty="0"/>
          </a:p>
        </p:txBody>
      </p:sp>
      <p:sp>
        <p:nvSpPr>
          <p:cNvPr id="4" name="Content Placeholder 3"/>
          <p:cNvSpPr>
            <a:spLocks noGrp="1"/>
          </p:cNvSpPr>
          <p:nvPr>
            <p:ph sz="half" idx="1"/>
          </p:nvPr>
        </p:nvSpPr>
        <p:spPr/>
        <p:txBody>
          <a:bodyPr>
            <a:normAutofit fontScale="92500" lnSpcReduction="10000"/>
          </a:bodyPr>
          <a:lstStyle/>
          <a:p>
            <a:r>
              <a:rPr lang="en-CA" dirty="0" smtClean="0"/>
              <a:t>Static</a:t>
            </a:r>
          </a:p>
          <a:p>
            <a:r>
              <a:rPr lang="en-CA" dirty="0" smtClean="0"/>
              <a:t>Compares two strings and </a:t>
            </a:r>
            <a:r>
              <a:rPr lang="en-CA" dirty="0" err="1" smtClean="0"/>
              <a:t>ingnores</a:t>
            </a:r>
            <a:r>
              <a:rPr lang="en-CA" dirty="0" smtClean="0"/>
              <a:t> the case if the </a:t>
            </a:r>
            <a:r>
              <a:rPr lang="en-CA" dirty="0" err="1" smtClean="0"/>
              <a:t>boolean</a:t>
            </a:r>
            <a:r>
              <a:rPr lang="en-CA" dirty="0" smtClean="0"/>
              <a:t> </a:t>
            </a:r>
            <a:r>
              <a:rPr lang="en-CA" dirty="0" err="1" smtClean="0"/>
              <a:t>arguement</a:t>
            </a:r>
            <a:r>
              <a:rPr lang="en-CA" dirty="0" smtClean="0"/>
              <a:t> is true</a:t>
            </a:r>
          </a:p>
          <a:p>
            <a:r>
              <a:rPr lang="en-CA" dirty="0" smtClean="0"/>
              <a:t>Returns 1 if the first string is greater than the second, 0 if they are equal and -1 if the first is less than the second</a:t>
            </a:r>
          </a:p>
          <a:p>
            <a:endParaRPr lang="en-CA" dirty="0"/>
          </a:p>
        </p:txBody>
      </p:sp>
      <p:sp>
        <p:nvSpPr>
          <p:cNvPr id="5" name="Content Placeholder 4"/>
          <p:cNvSpPr>
            <a:spLocks noGrp="1"/>
          </p:cNvSpPr>
          <p:nvPr>
            <p:ph sz="half" idx="2"/>
          </p:nvPr>
        </p:nvSpPr>
        <p:spPr/>
        <p:txBody>
          <a:bodyPr>
            <a:normAutofit fontScale="92500" lnSpcReduction="10000"/>
          </a:bodyPr>
          <a:lstStyle/>
          <a:p>
            <a:pPr>
              <a:buNone/>
            </a:pPr>
            <a:r>
              <a:rPr lang="en-CA" dirty="0" err="1" smtClean="0"/>
              <a:t>int</a:t>
            </a:r>
            <a:r>
              <a:rPr lang="en-CA" dirty="0" smtClean="0"/>
              <a:t> r=0;</a:t>
            </a:r>
          </a:p>
          <a:p>
            <a:pPr>
              <a:buNone/>
            </a:pPr>
            <a:r>
              <a:rPr lang="en-CA" dirty="0" smtClean="0"/>
              <a:t>r=</a:t>
            </a:r>
            <a:r>
              <a:rPr lang="en-CA" dirty="0" err="1" smtClean="0"/>
              <a:t>String.compare</a:t>
            </a:r>
            <a:r>
              <a:rPr lang="en-CA" dirty="0" smtClean="0"/>
              <a:t>(“</a:t>
            </a:r>
            <a:r>
              <a:rPr lang="en-CA" dirty="0" err="1" smtClean="0"/>
              <a:t>Hat”,”dog”,true</a:t>
            </a:r>
            <a:r>
              <a:rPr lang="en-CA" dirty="0" smtClean="0"/>
              <a:t>);</a:t>
            </a:r>
          </a:p>
          <a:p>
            <a:pPr>
              <a:buNone/>
            </a:pPr>
            <a:r>
              <a:rPr lang="en-CA" dirty="0" smtClean="0"/>
              <a:t>//r contains 1 because h (</a:t>
            </a:r>
            <a:r>
              <a:rPr lang="en-CA" smtClean="0"/>
              <a:t>ignores case) greater </a:t>
            </a:r>
            <a:r>
              <a:rPr lang="en-CA" dirty="0" smtClean="0"/>
              <a:t>less than d</a:t>
            </a:r>
          </a:p>
          <a:p>
            <a:pPr>
              <a:buNone/>
            </a:pPr>
            <a:r>
              <a:rPr lang="en-CA" dirty="0" smtClean="0"/>
              <a:t>r=</a:t>
            </a:r>
            <a:r>
              <a:rPr lang="en-CA" dirty="0" err="1" smtClean="0"/>
              <a:t>String.compare</a:t>
            </a:r>
            <a:r>
              <a:rPr lang="en-CA" dirty="0" smtClean="0"/>
              <a:t>(“</a:t>
            </a:r>
            <a:r>
              <a:rPr lang="en-CA" dirty="0" err="1" smtClean="0"/>
              <a:t>Hat”,”dog”,false</a:t>
            </a:r>
            <a:r>
              <a:rPr lang="en-CA" dirty="0" smtClean="0"/>
              <a:t>);</a:t>
            </a:r>
          </a:p>
          <a:p>
            <a:pPr>
              <a:buNone/>
            </a:pPr>
            <a:r>
              <a:rPr lang="en-CA" dirty="0" smtClean="0"/>
              <a:t>//r contains -1 because h is greater than d (false makes its case sensitive)</a:t>
            </a:r>
          </a:p>
          <a:p>
            <a:pPr>
              <a:buNone/>
            </a:pPr>
            <a:endParaRPr lang="en-CA"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smtClean="0">
                <a:hlinkClick r:id="rId2"/>
              </a:rPr>
              <a:t>Concat</a:t>
            </a:r>
            <a:r>
              <a:rPr lang="en-CA" dirty="0" smtClean="0">
                <a:hlinkClick r:id="rId2"/>
              </a:rPr>
              <a:t>(String, String)</a:t>
            </a:r>
            <a:r>
              <a:rPr lang="en-CA" dirty="0" smtClean="0"/>
              <a:t> </a:t>
            </a:r>
            <a:endParaRPr lang="en-CA" dirty="0"/>
          </a:p>
        </p:txBody>
      </p:sp>
      <p:sp>
        <p:nvSpPr>
          <p:cNvPr id="5" name="Content Placeholder 4"/>
          <p:cNvSpPr>
            <a:spLocks noGrp="1"/>
          </p:cNvSpPr>
          <p:nvPr>
            <p:ph sz="half" idx="1"/>
          </p:nvPr>
        </p:nvSpPr>
        <p:spPr/>
        <p:txBody>
          <a:bodyPr/>
          <a:lstStyle/>
          <a:p>
            <a:r>
              <a:rPr lang="en-CA" dirty="0" smtClean="0"/>
              <a:t>Static</a:t>
            </a:r>
          </a:p>
          <a:p>
            <a:r>
              <a:rPr lang="en-CA" dirty="0" smtClean="0"/>
              <a:t>Takes two string and combines them into one string that it returns</a:t>
            </a:r>
          </a:p>
          <a:p>
            <a:r>
              <a:rPr lang="en-CA" dirty="0" smtClean="0"/>
              <a:t>Returns a string that includes the combination of the string </a:t>
            </a:r>
            <a:r>
              <a:rPr lang="en-CA" dirty="0" err="1" smtClean="0"/>
              <a:t>arguements</a:t>
            </a:r>
            <a:endParaRPr lang="en-CA" dirty="0"/>
          </a:p>
        </p:txBody>
      </p:sp>
      <p:sp>
        <p:nvSpPr>
          <p:cNvPr id="6" name="Content Placeholder 5"/>
          <p:cNvSpPr>
            <a:spLocks noGrp="1"/>
          </p:cNvSpPr>
          <p:nvPr>
            <p:ph sz="half" idx="2"/>
          </p:nvPr>
        </p:nvSpPr>
        <p:spPr/>
        <p:txBody>
          <a:bodyPr/>
          <a:lstStyle/>
          <a:p>
            <a:pPr>
              <a:buNone/>
            </a:pPr>
            <a:r>
              <a:rPr lang="en-CA" dirty="0" smtClean="0"/>
              <a:t>String a=“x”;</a:t>
            </a:r>
          </a:p>
          <a:p>
            <a:pPr>
              <a:buNone/>
            </a:pPr>
            <a:r>
              <a:rPr lang="en-CA" dirty="0" smtClean="0"/>
              <a:t>String b=“y”;</a:t>
            </a:r>
          </a:p>
          <a:p>
            <a:pPr>
              <a:buNone/>
            </a:pPr>
            <a:r>
              <a:rPr lang="en-CA" sz="2400" dirty="0" smtClean="0"/>
              <a:t>String r=</a:t>
            </a:r>
            <a:r>
              <a:rPr lang="en-CA" sz="2400" dirty="0" err="1" smtClean="0"/>
              <a:t>String.concat</a:t>
            </a:r>
            <a:r>
              <a:rPr lang="en-CA" sz="2400" dirty="0" smtClean="0"/>
              <a:t>(</a:t>
            </a:r>
            <a:r>
              <a:rPr lang="en-CA" sz="2400" dirty="0" err="1" smtClean="0"/>
              <a:t>a,b</a:t>
            </a:r>
            <a:r>
              <a:rPr lang="en-CA" sz="2400" dirty="0" smtClean="0"/>
              <a:t>);</a:t>
            </a:r>
          </a:p>
          <a:p>
            <a:pPr>
              <a:buNone/>
            </a:pPr>
            <a:r>
              <a:rPr lang="en-CA" dirty="0" smtClean="0"/>
              <a:t>//r contains “</a:t>
            </a:r>
            <a:r>
              <a:rPr lang="en-CA" dirty="0" err="1" smtClean="0"/>
              <a:t>xy</a:t>
            </a:r>
            <a:r>
              <a:rPr lang="en-CA" dirty="0" smtClean="0"/>
              <a:t>”</a:t>
            </a:r>
            <a:endParaRPr lang="en-CA"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hlinkClick r:id="rId2"/>
              </a:rPr>
              <a:t>Concat</a:t>
            </a:r>
            <a:r>
              <a:rPr lang="en-CA" dirty="0" smtClean="0">
                <a:hlinkClick r:id="rId2"/>
              </a:rPr>
              <a:t>(String, String, String)</a:t>
            </a:r>
            <a:r>
              <a:rPr lang="en-CA" dirty="0" smtClean="0"/>
              <a:t> </a:t>
            </a:r>
            <a:endParaRPr lang="en-CA" dirty="0"/>
          </a:p>
        </p:txBody>
      </p:sp>
      <p:sp>
        <p:nvSpPr>
          <p:cNvPr id="4" name="Content Placeholder 3"/>
          <p:cNvSpPr>
            <a:spLocks noGrp="1"/>
          </p:cNvSpPr>
          <p:nvPr>
            <p:ph sz="half" idx="1"/>
          </p:nvPr>
        </p:nvSpPr>
        <p:spPr/>
        <p:txBody>
          <a:bodyPr/>
          <a:lstStyle/>
          <a:p>
            <a:r>
              <a:rPr lang="en-CA" dirty="0" smtClean="0"/>
              <a:t>Takes three strings and combines them into one string that it returns</a:t>
            </a:r>
          </a:p>
          <a:p>
            <a:endParaRPr lang="en-CA" dirty="0"/>
          </a:p>
        </p:txBody>
      </p:sp>
      <p:sp>
        <p:nvSpPr>
          <p:cNvPr id="5" name="Content Placeholder 4"/>
          <p:cNvSpPr>
            <a:spLocks noGrp="1"/>
          </p:cNvSpPr>
          <p:nvPr>
            <p:ph sz="half" idx="2"/>
          </p:nvPr>
        </p:nvSpPr>
        <p:spPr/>
        <p:txBody>
          <a:bodyPr/>
          <a:lstStyle/>
          <a:p>
            <a:r>
              <a:rPr lang="en-CA" dirty="0" smtClean="0"/>
              <a:t>String x=</a:t>
            </a:r>
            <a:r>
              <a:rPr lang="en-CA" dirty="0" err="1" smtClean="0"/>
              <a:t>String.Concat</a:t>
            </a:r>
            <a:r>
              <a:rPr lang="en-CA" dirty="0" smtClean="0"/>
              <a:t>(“</a:t>
            </a:r>
            <a:r>
              <a:rPr lang="en-CA" dirty="0" err="1" smtClean="0"/>
              <a:t>a”,”b”,”c</a:t>
            </a:r>
            <a:r>
              <a:rPr lang="en-CA" dirty="0" smtClean="0"/>
              <a:t>”);</a:t>
            </a:r>
          </a:p>
          <a:p>
            <a:r>
              <a:rPr lang="en-CA" dirty="0" smtClean="0"/>
              <a:t>//x contains “</a:t>
            </a:r>
            <a:r>
              <a:rPr lang="en-CA" dirty="0" err="1" smtClean="0"/>
              <a:t>abc</a:t>
            </a:r>
            <a:r>
              <a:rPr lang="en-CA" dirty="0" smtClean="0"/>
              <a:t>”</a:t>
            </a:r>
            <a:endParaRPr lang="en-CA"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hlinkClick r:id="rId2"/>
              </a:rPr>
              <a:t>Contains</a:t>
            </a:r>
            <a:r>
              <a:rPr lang="en-CA" dirty="0" smtClean="0"/>
              <a:t> (String)</a:t>
            </a:r>
            <a:endParaRPr lang="en-CA" dirty="0"/>
          </a:p>
        </p:txBody>
      </p:sp>
      <p:sp>
        <p:nvSpPr>
          <p:cNvPr id="4" name="Content Placeholder 3"/>
          <p:cNvSpPr>
            <a:spLocks noGrp="1"/>
          </p:cNvSpPr>
          <p:nvPr>
            <p:ph sz="half" idx="1"/>
          </p:nvPr>
        </p:nvSpPr>
        <p:spPr/>
        <p:txBody>
          <a:bodyPr/>
          <a:lstStyle/>
          <a:p>
            <a:r>
              <a:rPr lang="en-CA" dirty="0" smtClean="0"/>
              <a:t>Non-static</a:t>
            </a:r>
          </a:p>
          <a:p>
            <a:r>
              <a:rPr lang="en-CA" dirty="0" smtClean="0"/>
              <a:t>Takes a single string </a:t>
            </a:r>
            <a:r>
              <a:rPr lang="en-CA" dirty="0" err="1" smtClean="0"/>
              <a:t>arguement</a:t>
            </a:r>
            <a:r>
              <a:rPr lang="en-CA" dirty="0" smtClean="0"/>
              <a:t> and returns a </a:t>
            </a:r>
            <a:r>
              <a:rPr lang="en-CA" dirty="0" err="1" smtClean="0"/>
              <a:t>boolean</a:t>
            </a:r>
            <a:r>
              <a:rPr lang="en-CA" dirty="0" smtClean="0"/>
              <a:t> indicating if the </a:t>
            </a:r>
            <a:r>
              <a:rPr lang="en-CA" dirty="0" err="1" smtClean="0"/>
              <a:t>arguement</a:t>
            </a:r>
            <a:r>
              <a:rPr lang="en-CA" dirty="0" smtClean="0"/>
              <a:t> exists in the string</a:t>
            </a:r>
            <a:endParaRPr lang="en-CA" dirty="0"/>
          </a:p>
        </p:txBody>
      </p:sp>
      <p:sp>
        <p:nvSpPr>
          <p:cNvPr id="5" name="Content Placeholder 4"/>
          <p:cNvSpPr>
            <a:spLocks noGrp="1"/>
          </p:cNvSpPr>
          <p:nvPr>
            <p:ph sz="half" idx="2"/>
          </p:nvPr>
        </p:nvSpPr>
        <p:spPr/>
        <p:txBody>
          <a:bodyPr/>
          <a:lstStyle/>
          <a:p>
            <a:pPr>
              <a:buNone/>
            </a:pPr>
            <a:r>
              <a:rPr lang="en-CA" dirty="0" smtClean="0"/>
              <a:t>String x=“</a:t>
            </a:r>
            <a:r>
              <a:rPr lang="en-CA" dirty="0" err="1" smtClean="0"/>
              <a:t>abcde</a:t>
            </a:r>
            <a:r>
              <a:rPr lang="en-CA" dirty="0" smtClean="0"/>
              <a:t>”;</a:t>
            </a:r>
          </a:p>
          <a:p>
            <a:pPr>
              <a:buNone/>
            </a:pPr>
            <a:r>
              <a:rPr lang="en-CA" sz="2400" dirty="0" smtClean="0"/>
              <a:t>Boolean b=</a:t>
            </a:r>
            <a:r>
              <a:rPr lang="en-CA" sz="2400" dirty="0" err="1" smtClean="0"/>
              <a:t>x.Contains</a:t>
            </a:r>
            <a:r>
              <a:rPr lang="en-CA" sz="2400" dirty="0" smtClean="0"/>
              <a:t>(“</a:t>
            </a:r>
            <a:r>
              <a:rPr lang="en-CA" sz="2400" dirty="0" err="1" smtClean="0"/>
              <a:t>cd</a:t>
            </a:r>
            <a:r>
              <a:rPr lang="en-CA" sz="2400" dirty="0" smtClean="0"/>
              <a:t>”);</a:t>
            </a:r>
          </a:p>
          <a:p>
            <a:pPr>
              <a:buNone/>
            </a:pPr>
            <a:r>
              <a:rPr lang="en-CA" sz="2400" dirty="0" smtClean="0"/>
              <a:t>//b contains true</a:t>
            </a:r>
          </a:p>
          <a:p>
            <a:pPr>
              <a:buNone/>
            </a:pPr>
            <a:r>
              <a:rPr lang="en-CA" sz="2400" dirty="0" smtClean="0"/>
              <a:t>b=</a:t>
            </a:r>
            <a:r>
              <a:rPr lang="en-CA" sz="2400" dirty="0" err="1" smtClean="0"/>
              <a:t>x.Contains</a:t>
            </a:r>
            <a:r>
              <a:rPr lang="en-CA" sz="2400" dirty="0" smtClean="0"/>
              <a:t>(“</a:t>
            </a:r>
            <a:r>
              <a:rPr lang="en-CA" sz="2400" dirty="0" err="1" smtClean="0"/>
              <a:t>xy</a:t>
            </a:r>
            <a:r>
              <a:rPr lang="en-CA" sz="2400" dirty="0" smtClean="0"/>
              <a:t>”);</a:t>
            </a:r>
          </a:p>
          <a:p>
            <a:pPr>
              <a:buNone/>
            </a:pPr>
            <a:r>
              <a:rPr lang="en-CA" sz="2400" dirty="0" smtClean="0"/>
              <a:t>//b contains false</a:t>
            </a:r>
            <a:endParaRPr lang="en-CA"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hlinkClick r:id="rId2"/>
              </a:rPr>
              <a:t>EndsWith</a:t>
            </a:r>
            <a:r>
              <a:rPr lang="en-CA" dirty="0" smtClean="0">
                <a:hlinkClick r:id="rId2"/>
              </a:rPr>
              <a:t>(String)</a:t>
            </a:r>
            <a:r>
              <a:rPr lang="en-CA" dirty="0" smtClean="0"/>
              <a:t> </a:t>
            </a:r>
            <a:endParaRPr lang="en-CA" dirty="0"/>
          </a:p>
        </p:txBody>
      </p:sp>
      <p:sp>
        <p:nvSpPr>
          <p:cNvPr id="4" name="Content Placeholder 3"/>
          <p:cNvSpPr>
            <a:spLocks noGrp="1"/>
          </p:cNvSpPr>
          <p:nvPr>
            <p:ph sz="half" idx="1"/>
          </p:nvPr>
        </p:nvSpPr>
        <p:spPr/>
        <p:txBody>
          <a:bodyPr/>
          <a:lstStyle/>
          <a:p>
            <a:r>
              <a:rPr lang="en-CA" dirty="0" smtClean="0"/>
              <a:t>Non-static</a:t>
            </a:r>
          </a:p>
          <a:p>
            <a:r>
              <a:rPr lang="en-CA" dirty="0" smtClean="0"/>
              <a:t>Takes a single string </a:t>
            </a:r>
            <a:r>
              <a:rPr lang="en-CA" dirty="0" err="1" smtClean="0"/>
              <a:t>arguement</a:t>
            </a:r>
            <a:r>
              <a:rPr lang="en-CA" dirty="0" smtClean="0"/>
              <a:t> and returns a </a:t>
            </a:r>
            <a:r>
              <a:rPr lang="en-CA" dirty="0" err="1" smtClean="0"/>
              <a:t>boolean</a:t>
            </a:r>
            <a:r>
              <a:rPr lang="en-CA" dirty="0" smtClean="0"/>
              <a:t> indicating if the string ends with the </a:t>
            </a:r>
            <a:r>
              <a:rPr lang="en-CA" dirty="0" err="1" smtClean="0"/>
              <a:t>arguement</a:t>
            </a:r>
            <a:endParaRPr lang="en-CA" dirty="0"/>
          </a:p>
        </p:txBody>
      </p:sp>
      <p:sp>
        <p:nvSpPr>
          <p:cNvPr id="5" name="Content Placeholder 4"/>
          <p:cNvSpPr>
            <a:spLocks noGrp="1"/>
          </p:cNvSpPr>
          <p:nvPr>
            <p:ph sz="half" idx="2"/>
          </p:nvPr>
        </p:nvSpPr>
        <p:spPr/>
        <p:txBody>
          <a:bodyPr/>
          <a:lstStyle/>
          <a:p>
            <a:pPr>
              <a:buNone/>
            </a:pPr>
            <a:r>
              <a:rPr lang="en-CA" dirty="0" smtClean="0"/>
              <a:t>String a=“</a:t>
            </a:r>
            <a:r>
              <a:rPr lang="en-CA" dirty="0" err="1" smtClean="0"/>
              <a:t>abcde</a:t>
            </a:r>
            <a:r>
              <a:rPr lang="en-CA" dirty="0" smtClean="0"/>
              <a:t>”;</a:t>
            </a:r>
          </a:p>
          <a:p>
            <a:pPr>
              <a:buNone/>
            </a:pPr>
            <a:r>
              <a:rPr lang="en-CA" sz="2400" dirty="0" smtClean="0"/>
              <a:t>Boolean x=</a:t>
            </a:r>
            <a:r>
              <a:rPr lang="en-CA" sz="2400" dirty="0" err="1" smtClean="0"/>
              <a:t>a.EndsWith</a:t>
            </a:r>
            <a:r>
              <a:rPr lang="en-CA" sz="2400" dirty="0" smtClean="0"/>
              <a:t>(“de”);</a:t>
            </a:r>
          </a:p>
          <a:p>
            <a:pPr>
              <a:buNone/>
            </a:pPr>
            <a:r>
              <a:rPr lang="en-CA" sz="2400" dirty="0" smtClean="0"/>
              <a:t>//x contains true</a:t>
            </a:r>
          </a:p>
          <a:p>
            <a:pPr>
              <a:buNone/>
            </a:pPr>
            <a:r>
              <a:rPr lang="en-CA" sz="2400" dirty="0" smtClean="0"/>
              <a:t>Boolean x=</a:t>
            </a:r>
            <a:r>
              <a:rPr lang="en-CA" sz="2400" dirty="0" err="1" smtClean="0"/>
              <a:t>a.EndsWith</a:t>
            </a:r>
            <a:r>
              <a:rPr lang="en-CA" sz="2400" dirty="0" smtClean="0"/>
              <a:t>(“def”);</a:t>
            </a:r>
          </a:p>
          <a:p>
            <a:pPr>
              <a:buNone/>
            </a:pPr>
            <a:r>
              <a:rPr lang="en-CA" sz="2400" dirty="0" smtClean="0"/>
              <a:t>//x contains false</a:t>
            </a:r>
          </a:p>
          <a:p>
            <a:pPr>
              <a:buNone/>
            </a:pPr>
            <a:endParaRPr lang="en-CA"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smtClean="0">
                <a:hlinkClick r:id="rId2"/>
              </a:rPr>
              <a:t>IndexOf</a:t>
            </a:r>
            <a:r>
              <a:rPr lang="en-CA" dirty="0" smtClean="0">
                <a:hlinkClick r:id="rId2"/>
              </a:rPr>
              <a:t>(String)</a:t>
            </a:r>
            <a:r>
              <a:rPr lang="en-CA" dirty="0" smtClean="0"/>
              <a:t> </a:t>
            </a:r>
            <a:endParaRPr lang="en-CA" dirty="0"/>
          </a:p>
        </p:txBody>
      </p:sp>
      <p:sp>
        <p:nvSpPr>
          <p:cNvPr id="5" name="Content Placeholder 4"/>
          <p:cNvSpPr>
            <a:spLocks noGrp="1"/>
          </p:cNvSpPr>
          <p:nvPr>
            <p:ph sz="half" idx="1"/>
          </p:nvPr>
        </p:nvSpPr>
        <p:spPr/>
        <p:txBody>
          <a:bodyPr/>
          <a:lstStyle/>
          <a:p>
            <a:r>
              <a:rPr lang="en-CA" dirty="0" smtClean="0"/>
              <a:t>Non-static</a:t>
            </a:r>
          </a:p>
          <a:p>
            <a:r>
              <a:rPr lang="en-CA" dirty="0" smtClean="0"/>
              <a:t>Takes a string </a:t>
            </a:r>
            <a:r>
              <a:rPr lang="en-CA" dirty="0" err="1" smtClean="0"/>
              <a:t>arguement</a:t>
            </a:r>
            <a:r>
              <a:rPr lang="en-CA" dirty="0" smtClean="0"/>
              <a:t> and returns its index position in the calling string</a:t>
            </a:r>
            <a:endParaRPr lang="en-CA" dirty="0"/>
          </a:p>
        </p:txBody>
      </p:sp>
      <p:sp>
        <p:nvSpPr>
          <p:cNvPr id="6" name="Content Placeholder 5"/>
          <p:cNvSpPr>
            <a:spLocks noGrp="1"/>
          </p:cNvSpPr>
          <p:nvPr>
            <p:ph sz="half" idx="2"/>
          </p:nvPr>
        </p:nvSpPr>
        <p:spPr/>
        <p:txBody>
          <a:bodyPr/>
          <a:lstStyle/>
          <a:p>
            <a:pPr>
              <a:buNone/>
            </a:pPr>
            <a:r>
              <a:rPr lang="en-CA" dirty="0" smtClean="0"/>
              <a:t>String a=“</a:t>
            </a:r>
            <a:r>
              <a:rPr lang="en-CA" dirty="0" err="1" smtClean="0"/>
              <a:t>abcde</a:t>
            </a:r>
            <a:r>
              <a:rPr lang="en-CA" dirty="0" smtClean="0"/>
              <a:t>”;</a:t>
            </a:r>
          </a:p>
          <a:p>
            <a:pPr>
              <a:buNone/>
            </a:pPr>
            <a:r>
              <a:rPr lang="en-CA" dirty="0" err="1" smtClean="0"/>
              <a:t>int</a:t>
            </a:r>
            <a:r>
              <a:rPr lang="en-CA" dirty="0" smtClean="0"/>
              <a:t> p=</a:t>
            </a:r>
            <a:r>
              <a:rPr lang="en-CA" dirty="0" err="1" smtClean="0"/>
              <a:t>x.IndexOf</a:t>
            </a:r>
            <a:r>
              <a:rPr lang="en-CA" dirty="0" smtClean="0"/>
              <a:t>(“</a:t>
            </a:r>
            <a:r>
              <a:rPr lang="en-CA" dirty="0" err="1" smtClean="0"/>
              <a:t>cd</a:t>
            </a:r>
            <a:r>
              <a:rPr lang="en-CA" dirty="0" smtClean="0"/>
              <a:t>”);</a:t>
            </a:r>
          </a:p>
          <a:p>
            <a:pPr>
              <a:buNone/>
            </a:pPr>
            <a:r>
              <a:rPr lang="en-CA" dirty="0" smtClean="0"/>
              <a:t>//p contains 2</a:t>
            </a:r>
            <a:endParaRPr lang="en-CA"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hlinkClick r:id="rId2"/>
              </a:rPr>
              <a:t>IndexOf</a:t>
            </a:r>
            <a:r>
              <a:rPr lang="en-CA" dirty="0" smtClean="0">
                <a:hlinkClick r:id="rId2"/>
              </a:rPr>
              <a:t>(String, Int32)</a:t>
            </a:r>
            <a:r>
              <a:rPr lang="en-CA" dirty="0" smtClean="0"/>
              <a:t> </a:t>
            </a:r>
            <a:endParaRPr lang="en-CA" dirty="0"/>
          </a:p>
        </p:txBody>
      </p:sp>
      <p:sp>
        <p:nvSpPr>
          <p:cNvPr id="4" name="Content Placeholder 3"/>
          <p:cNvSpPr>
            <a:spLocks noGrp="1"/>
          </p:cNvSpPr>
          <p:nvPr>
            <p:ph sz="half" idx="1"/>
          </p:nvPr>
        </p:nvSpPr>
        <p:spPr/>
        <p:txBody>
          <a:bodyPr/>
          <a:lstStyle/>
          <a:p>
            <a:r>
              <a:rPr lang="en-CA" dirty="0" smtClean="0"/>
              <a:t>Non-static</a:t>
            </a:r>
          </a:p>
          <a:p>
            <a:r>
              <a:rPr lang="en-CA" dirty="0" smtClean="0"/>
              <a:t>Takes a string and an integer </a:t>
            </a:r>
            <a:r>
              <a:rPr lang="en-CA" dirty="0" err="1" smtClean="0"/>
              <a:t>arguement</a:t>
            </a:r>
            <a:r>
              <a:rPr lang="en-CA" dirty="0" smtClean="0"/>
              <a:t> and returns the position of the first </a:t>
            </a:r>
            <a:r>
              <a:rPr lang="en-CA" dirty="0" err="1" smtClean="0"/>
              <a:t>arguement</a:t>
            </a:r>
            <a:r>
              <a:rPr lang="en-CA" dirty="0" smtClean="0"/>
              <a:t> in the calling string by starting the search at the position defined by the integer </a:t>
            </a:r>
            <a:r>
              <a:rPr lang="en-CA" dirty="0" err="1" smtClean="0"/>
              <a:t>arguement</a:t>
            </a:r>
            <a:endParaRPr lang="en-CA" dirty="0" smtClean="0"/>
          </a:p>
          <a:p>
            <a:endParaRPr lang="en-CA" dirty="0"/>
          </a:p>
        </p:txBody>
      </p:sp>
      <p:sp>
        <p:nvSpPr>
          <p:cNvPr id="5" name="Content Placeholder 4"/>
          <p:cNvSpPr>
            <a:spLocks noGrp="1"/>
          </p:cNvSpPr>
          <p:nvPr>
            <p:ph sz="half" idx="2"/>
          </p:nvPr>
        </p:nvSpPr>
        <p:spPr/>
        <p:txBody>
          <a:bodyPr/>
          <a:lstStyle/>
          <a:p>
            <a:pPr>
              <a:buNone/>
            </a:pPr>
            <a:r>
              <a:rPr lang="en-CA" dirty="0" smtClean="0"/>
              <a:t>String a=“</a:t>
            </a:r>
            <a:r>
              <a:rPr lang="en-CA" dirty="0" err="1" smtClean="0"/>
              <a:t>abcdefghijdcde</a:t>
            </a:r>
            <a:r>
              <a:rPr lang="en-CA" dirty="0" smtClean="0"/>
              <a:t>”;</a:t>
            </a:r>
          </a:p>
          <a:p>
            <a:pPr>
              <a:buNone/>
            </a:pPr>
            <a:r>
              <a:rPr lang="en-CA" dirty="0" err="1" smtClean="0"/>
              <a:t>int</a:t>
            </a:r>
            <a:r>
              <a:rPr lang="en-CA" dirty="0" smtClean="0"/>
              <a:t> p=</a:t>
            </a:r>
            <a:r>
              <a:rPr lang="en-CA" dirty="0" err="1" smtClean="0"/>
              <a:t>x.IndexOf</a:t>
            </a:r>
            <a:r>
              <a:rPr lang="en-CA" dirty="0" smtClean="0"/>
              <a:t>(“cd”,5);</a:t>
            </a:r>
          </a:p>
          <a:p>
            <a:pPr>
              <a:buNone/>
            </a:pPr>
            <a:r>
              <a:rPr lang="en-CA" dirty="0" smtClean="0"/>
              <a:t>//p contains 11</a:t>
            </a:r>
          </a:p>
          <a:p>
            <a:pPr>
              <a:buNone/>
            </a:pPr>
            <a:endParaRPr lang="en-CA"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Programming is all about processing data</a:t>
            </a:r>
          </a:p>
          <a:p>
            <a:r>
              <a:rPr lang="en-US" dirty="0" smtClean="0"/>
              <a:t>Numbers and strings contain most of the data we are accustomed to as human beings</a:t>
            </a:r>
          </a:p>
          <a:p>
            <a:r>
              <a:rPr lang="en-US" dirty="0" smtClean="0"/>
              <a:t>As a result much of what we do in programming is to process these types of data</a:t>
            </a:r>
          </a:p>
          <a:p>
            <a:r>
              <a:rPr lang="en-US" dirty="0" smtClean="0"/>
              <a:t>Math is often used to process numbers</a:t>
            </a:r>
          </a:p>
          <a:p>
            <a:r>
              <a:rPr lang="en-US" dirty="0" smtClean="0"/>
              <a:t>Functions are often used to process strings</a:t>
            </a:r>
            <a:endParaRPr lang="en-US" dirty="0"/>
          </a:p>
        </p:txBody>
      </p:sp>
    </p:spTree>
    <p:extLst>
      <p:ext uri="{BB962C8B-B14F-4D97-AF65-F5344CB8AC3E}">
        <p14:creationId xmlns:p14="http://schemas.microsoft.com/office/powerpoint/2010/main" val="2852588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hlinkClick r:id="rId2"/>
              </a:rPr>
              <a:t>Insert</a:t>
            </a:r>
            <a:r>
              <a:rPr lang="en-CA" dirty="0" smtClean="0"/>
              <a:t> (</a:t>
            </a:r>
            <a:r>
              <a:rPr lang="en-CA" dirty="0" err="1" smtClean="0"/>
              <a:t>int,String</a:t>
            </a:r>
            <a:r>
              <a:rPr lang="en-CA" dirty="0" smtClean="0"/>
              <a:t>)</a:t>
            </a:r>
            <a:endParaRPr lang="en-CA" dirty="0"/>
          </a:p>
        </p:txBody>
      </p:sp>
      <p:sp>
        <p:nvSpPr>
          <p:cNvPr id="4" name="Content Placeholder 3"/>
          <p:cNvSpPr>
            <a:spLocks noGrp="1"/>
          </p:cNvSpPr>
          <p:nvPr>
            <p:ph sz="half" idx="1"/>
          </p:nvPr>
        </p:nvSpPr>
        <p:spPr/>
        <p:txBody>
          <a:bodyPr/>
          <a:lstStyle/>
          <a:p>
            <a:r>
              <a:rPr lang="en-CA" dirty="0" smtClean="0"/>
              <a:t>Non-static</a:t>
            </a:r>
          </a:p>
          <a:p>
            <a:r>
              <a:rPr lang="en-CA" dirty="0" smtClean="0"/>
              <a:t>Inserts the String </a:t>
            </a:r>
            <a:r>
              <a:rPr lang="en-CA" dirty="0" err="1" smtClean="0"/>
              <a:t>arguement</a:t>
            </a:r>
            <a:r>
              <a:rPr lang="en-CA" dirty="0" smtClean="0"/>
              <a:t> into the calling string at the position defined by the integer argument</a:t>
            </a:r>
          </a:p>
          <a:p>
            <a:r>
              <a:rPr lang="en-CA" dirty="0" smtClean="0"/>
              <a:t>Returns the new string</a:t>
            </a:r>
            <a:endParaRPr lang="en-CA" dirty="0"/>
          </a:p>
        </p:txBody>
      </p:sp>
      <p:sp>
        <p:nvSpPr>
          <p:cNvPr id="5" name="Content Placeholder 4"/>
          <p:cNvSpPr>
            <a:spLocks noGrp="1"/>
          </p:cNvSpPr>
          <p:nvPr>
            <p:ph sz="half" idx="2"/>
          </p:nvPr>
        </p:nvSpPr>
        <p:spPr/>
        <p:txBody>
          <a:bodyPr/>
          <a:lstStyle/>
          <a:p>
            <a:pPr>
              <a:buNone/>
            </a:pPr>
            <a:r>
              <a:rPr lang="en-CA" dirty="0" smtClean="0"/>
              <a:t>String x=“</a:t>
            </a:r>
            <a:r>
              <a:rPr lang="en-CA" dirty="0" err="1" smtClean="0"/>
              <a:t>abcdef</a:t>
            </a:r>
            <a:r>
              <a:rPr lang="en-CA" dirty="0" smtClean="0"/>
              <a:t>”;</a:t>
            </a:r>
          </a:p>
          <a:p>
            <a:pPr>
              <a:buNone/>
            </a:pPr>
            <a:r>
              <a:rPr lang="en-CA" dirty="0" smtClean="0"/>
              <a:t>String y=</a:t>
            </a:r>
            <a:r>
              <a:rPr lang="en-CA" dirty="0" err="1" smtClean="0"/>
              <a:t>x.Insert</a:t>
            </a:r>
            <a:r>
              <a:rPr lang="en-CA" dirty="0" smtClean="0"/>
              <a:t>(2,”xx”);</a:t>
            </a:r>
          </a:p>
          <a:p>
            <a:pPr>
              <a:buNone/>
            </a:pPr>
            <a:r>
              <a:rPr lang="en-CA" dirty="0" smtClean="0"/>
              <a:t>//y contains “</a:t>
            </a:r>
            <a:r>
              <a:rPr lang="en-CA" dirty="0" err="1" smtClean="0"/>
              <a:t>abxxcdef</a:t>
            </a:r>
            <a:r>
              <a:rPr lang="en-CA" dirty="0" smtClean="0"/>
              <a:t>”</a:t>
            </a:r>
          </a:p>
          <a:p>
            <a:pPr>
              <a:buNone/>
            </a:pPr>
            <a:endParaRPr lang="en-CA"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smtClean="0">
                <a:hlinkClick r:id="rId2"/>
              </a:rPr>
              <a:t>LastIndexOf</a:t>
            </a:r>
            <a:r>
              <a:rPr lang="en-CA" dirty="0" smtClean="0">
                <a:hlinkClick r:id="rId2"/>
              </a:rPr>
              <a:t>(String)</a:t>
            </a:r>
            <a:r>
              <a:rPr lang="en-CA" dirty="0" smtClean="0"/>
              <a:t> </a:t>
            </a:r>
            <a:endParaRPr lang="en-CA" dirty="0"/>
          </a:p>
        </p:txBody>
      </p:sp>
      <p:sp>
        <p:nvSpPr>
          <p:cNvPr id="5" name="Content Placeholder 4"/>
          <p:cNvSpPr>
            <a:spLocks noGrp="1"/>
          </p:cNvSpPr>
          <p:nvPr>
            <p:ph sz="half" idx="1"/>
          </p:nvPr>
        </p:nvSpPr>
        <p:spPr/>
        <p:txBody>
          <a:bodyPr/>
          <a:lstStyle/>
          <a:p>
            <a:r>
              <a:rPr lang="en-CA" dirty="0" smtClean="0"/>
              <a:t>Non-Static</a:t>
            </a:r>
          </a:p>
          <a:p>
            <a:r>
              <a:rPr lang="en-CA" dirty="0" smtClean="0"/>
              <a:t>Returns the last position of the String </a:t>
            </a:r>
            <a:r>
              <a:rPr lang="en-CA" dirty="0" err="1" smtClean="0"/>
              <a:t>arguement</a:t>
            </a:r>
            <a:r>
              <a:rPr lang="en-CA" dirty="0" smtClean="0"/>
              <a:t> found in the calling String</a:t>
            </a:r>
            <a:endParaRPr lang="en-CA" dirty="0"/>
          </a:p>
        </p:txBody>
      </p:sp>
      <p:sp>
        <p:nvSpPr>
          <p:cNvPr id="6" name="Content Placeholder 5"/>
          <p:cNvSpPr>
            <a:spLocks noGrp="1"/>
          </p:cNvSpPr>
          <p:nvPr>
            <p:ph sz="half" idx="2"/>
          </p:nvPr>
        </p:nvSpPr>
        <p:spPr/>
        <p:txBody>
          <a:bodyPr/>
          <a:lstStyle/>
          <a:p>
            <a:pPr>
              <a:buNone/>
            </a:pPr>
            <a:r>
              <a:rPr lang="en-CA" dirty="0" smtClean="0"/>
              <a:t>String a=“</a:t>
            </a:r>
            <a:r>
              <a:rPr lang="en-CA" dirty="0" err="1" smtClean="0"/>
              <a:t>abcdefdef</a:t>
            </a:r>
            <a:r>
              <a:rPr lang="en-CA" dirty="0" smtClean="0"/>
              <a:t>”;</a:t>
            </a:r>
          </a:p>
          <a:p>
            <a:pPr>
              <a:buNone/>
            </a:pPr>
            <a:r>
              <a:rPr lang="en-CA" dirty="0" err="1" smtClean="0"/>
              <a:t>int</a:t>
            </a:r>
            <a:r>
              <a:rPr lang="en-CA" dirty="0" smtClean="0"/>
              <a:t> x=</a:t>
            </a:r>
            <a:r>
              <a:rPr lang="en-CA" dirty="0" err="1" smtClean="0"/>
              <a:t>a.LastIndexOf</a:t>
            </a:r>
            <a:r>
              <a:rPr lang="en-CA" dirty="0" smtClean="0"/>
              <a:t>(“d”);</a:t>
            </a:r>
          </a:p>
          <a:p>
            <a:pPr>
              <a:buNone/>
            </a:pPr>
            <a:r>
              <a:rPr lang="en-CA" dirty="0" smtClean="0"/>
              <a:t>//x contains 6</a:t>
            </a:r>
            <a:endParaRPr lang="en-CA"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hlinkClick r:id="rId2"/>
              </a:rPr>
              <a:t>Replace(String, String)</a:t>
            </a:r>
            <a:r>
              <a:rPr lang="en-CA" dirty="0" smtClean="0"/>
              <a:t> </a:t>
            </a:r>
            <a:endParaRPr lang="en-CA" dirty="0"/>
          </a:p>
        </p:txBody>
      </p:sp>
      <p:sp>
        <p:nvSpPr>
          <p:cNvPr id="5" name="Content Placeholder 4"/>
          <p:cNvSpPr>
            <a:spLocks noGrp="1"/>
          </p:cNvSpPr>
          <p:nvPr>
            <p:ph sz="half" idx="1"/>
          </p:nvPr>
        </p:nvSpPr>
        <p:spPr/>
        <p:txBody>
          <a:bodyPr/>
          <a:lstStyle/>
          <a:p>
            <a:r>
              <a:rPr lang="en-CA" dirty="0" smtClean="0"/>
              <a:t>Non-static</a:t>
            </a:r>
          </a:p>
          <a:p>
            <a:r>
              <a:rPr lang="en-CA" dirty="0" smtClean="0"/>
              <a:t>Replaces all instances of the first string </a:t>
            </a:r>
            <a:r>
              <a:rPr lang="en-CA" dirty="0" err="1" smtClean="0"/>
              <a:t>arguement</a:t>
            </a:r>
            <a:r>
              <a:rPr lang="en-CA" dirty="0" smtClean="0"/>
              <a:t> in the calling string with copies of the second string </a:t>
            </a:r>
            <a:r>
              <a:rPr lang="en-CA" dirty="0" err="1" smtClean="0"/>
              <a:t>arguement</a:t>
            </a:r>
            <a:endParaRPr lang="en-CA" dirty="0" smtClean="0"/>
          </a:p>
          <a:p>
            <a:r>
              <a:rPr lang="en-CA" dirty="0" smtClean="0"/>
              <a:t>Returns the new string</a:t>
            </a:r>
            <a:endParaRPr lang="en-CA" dirty="0"/>
          </a:p>
        </p:txBody>
      </p:sp>
      <p:sp>
        <p:nvSpPr>
          <p:cNvPr id="6" name="Content Placeholder 5"/>
          <p:cNvSpPr>
            <a:spLocks noGrp="1"/>
          </p:cNvSpPr>
          <p:nvPr>
            <p:ph sz="half" idx="2"/>
          </p:nvPr>
        </p:nvSpPr>
        <p:spPr/>
        <p:txBody>
          <a:bodyPr/>
          <a:lstStyle/>
          <a:p>
            <a:pPr>
              <a:buNone/>
            </a:pPr>
            <a:r>
              <a:rPr lang="en-CA" dirty="0" smtClean="0"/>
              <a:t>String a=“</a:t>
            </a:r>
            <a:r>
              <a:rPr lang="en-CA" dirty="0" err="1" smtClean="0"/>
              <a:t>abcdeabcd</a:t>
            </a:r>
            <a:r>
              <a:rPr lang="en-CA" dirty="0" smtClean="0"/>
              <a:t>”;</a:t>
            </a:r>
          </a:p>
          <a:p>
            <a:pPr>
              <a:buNone/>
            </a:pPr>
            <a:r>
              <a:rPr lang="en-CA" dirty="0" smtClean="0"/>
              <a:t>String x=</a:t>
            </a:r>
            <a:r>
              <a:rPr lang="en-CA" dirty="0" err="1" smtClean="0"/>
              <a:t>a.Replace</a:t>
            </a:r>
            <a:r>
              <a:rPr lang="en-CA" dirty="0" smtClean="0"/>
              <a:t>(“</a:t>
            </a:r>
            <a:r>
              <a:rPr lang="en-CA" dirty="0" err="1" smtClean="0"/>
              <a:t>d”,”x</a:t>
            </a:r>
            <a:r>
              <a:rPr lang="en-CA" dirty="0" smtClean="0"/>
              <a:t>”);</a:t>
            </a:r>
          </a:p>
          <a:p>
            <a:pPr>
              <a:buNone/>
            </a:pPr>
            <a:r>
              <a:rPr lang="en-CA" dirty="0" smtClean="0"/>
              <a:t>//x contains </a:t>
            </a:r>
            <a:r>
              <a:rPr lang="en-CA" dirty="0" err="1" smtClean="0"/>
              <a:t>abcxeabcx</a:t>
            </a:r>
            <a:endParaRPr lang="en-CA"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hlinkClick r:id="rId2"/>
              </a:rPr>
              <a:t>Substring(Int32, Int32)</a:t>
            </a:r>
            <a:r>
              <a:rPr lang="en-CA" dirty="0" smtClean="0"/>
              <a:t> </a:t>
            </a:r>
            <a:endParaRPr lang="en-CA" dirty="0"/>
          </a:p>
        </p:txBody>
      </p:sp>
      <p:sp>
        <p:nvSpPr>
          <p:cNvPr id="3" name="Content Placeholder 2"/>
          <p:cNvSpPr>
            <a:spLocks noGrp="1"/>
          </p:cNvSpPr>
          <p:nvPr>
            <p:ph sz="half" idx="1"/>
          </p:nvPr>
        </p:nvSpPr>
        <p:spPr/>
        <p:txBody>
          <a:bodyPr/>
          <a:lstStyle/>
          <a:p>
            <a:r>
              <a:rPr lang="en-CA" dirty="0" smtClean="0"/>
              <a:t>Non-Static</a:t>
            </a:r>
          </a:p>
          <a:p>
            <a:r>
              <a:rPr lang="en-CA" dirty="0" smtClean="0"/>
              <a:t>Returns a portion of the calling string starting at the first integer </a:t>
            </a:r>
            <a:r>
              <a:rPr lang="en-CA" dirty="0" err="1" smtClean="0"/>
              <a:t>arguement</a:t>
            </a:r>
            <a:r>
              <a:rPr lang="en-CA" dirty="0" smtClean="0"/>
              <a:t> and whose length is defined by the second integer </a:t>
            </a:r>
            <a:r>
              <a:rPr lang="en-CA" dirty="0" err="1" smtClean="0"/>
              <a:t>arguement</a:t>
            </a:r>
            <a:endParaRPr lang="en-CA" dirty="0"/>
          </a:p>
        </p:txBody>
      </p:sp>
      <p:sp>
        <p:nvSpPr>
          <p:cNvPr id="4" name="Content Placeholder 3"/>
          <p:cNvSpPr>
            <a:spLocks noGrp="1"/>
          </p:cNvSpPr>
          <p:nvPr>
            <p:ph sz="half" idx="2"/>
          </p:nvPr>
        </p:nvSpPr>
        <p:spPr/>
        <p:txBody>
          <a:bodyPr/>
          <a:lstStyle/>
          <a:p>
            <a:pPr>
              <a:buNone/>
            </a:pPr>
            <a:r>
              <a:rPr lang="en-CA" dirty="0" smtClean="0"/>
              <a:t>String a=“</a:t>
            </a:r>
            <a:r>
              <a:rPr lang="en-CA" dirty="0" err="1" smtClean="0"/>
              <a:t>abcdefr</a:t>
            </a:r>
            <a:r>
              <a:rPr lang="en-CA" dirty="0" smtClean="0"/>
              <a:t>”;</a:t>
            </a:r>
          </a:p>
          <a:p>
            <a:pPr>
              <a:buNone/>
            </a:pPr>
            <a:r>
              <a:rPr lang="en-CA" dirty="0" smtClean="0"/>
              <a:t>String b=</a:t>
            </a:r>
            <a:r>
              <a:rPr lang="en-CA" dirty="0" err="1" smtClean="0"/>
              <a:t>a.Substring</a:t>
            </a:r>
            <a:r>
              <a:rPr lang="en-CA" dirty="0" smtClean="0"/>
              <a:t>(2,3);</a:t>
            </a:r>
          </a:p>
          <a:p>
            <a:pPr>
              <a:buNone/>
            </a:pPr>
            <a:r>
              <a:rPr lang="en-CA" dirty="0" smtClean="0"/>
              <a:t>//b contains </a:t>
            </a:r>
            <a:r>
              <a:rPr lang="en-CA" dirty="0" err="1" smtClean="0"/>
              <a:t>cde</a:t>
            </a:r>
            <a:endParaRPr lang="en-CA"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hlinkClick r:id="rId2"/>
              </a:rPr>
              <a:t>ToLower</a:t>
            </a:r>
            <a:r>
              <a:rPr lang="en-CA" dirty="0" smtClean="0">
                <a:hlinkClick r:id="rId2"/>
              </a:rPr>
              <a:t>()</a:t>
            </a:r>
            <a:r>
              <a:rPr lang="en-CA" dirty="0" smtClean="0"/>
              <a:t> </a:t>
            </a:r>
            <a:endParaRPr lang="en-CA" dirty="0"/>
          </a:p>
        </p:txBody>
      </p:sp>
      <p:sp>
        <p:nvSpPr>
          <p:cNvPr id="3" name="Content Placeholder 2"/>
          <p:cNvSpPr>
            <a:spLocks noGrp="1"/>
          </p:cNvSpPr>
          <p:nvPr>
            <p:ph sz="half" idx="1"/>
          </p:nvPr>
        </p:nvSpPr>
        <p:spPr/>
        <p:txBody>
          <a:bodyPr/>
          <a:lstStyle/>
          <a:p>
            <a:r>
              <a:rPr lang="en-CA" dirty="0" smtClean="0"/>
              <a:t>Non-static</a:t>
            </a:r>
          </a:p>
          <a:p>
            <a:r>
              <a:rPr lang="en-CA" dirty="0" smtClean="0"/>
              <a:t>No parameters</a:t>
            </a:r>
          </a:p>
          <a:p>
            <a:r>
              <a:rPr lang="en-CA" dirty="0" smtClean="0"/>
              <a:t>Returns the calling string in lowercase</a:t>
            </a:r>
            <a:endParaRPr lang="en-CA" dirty="0"/>
          </a:p>
        </p:txBody>
      </p:sp>
      <p:sp>
        <p:nvSpPr>
          <p:cNvPr id="4" name="Content Placeholder 3"/>
          <p:cNvSpPr>
            <a:spLocks noGrp="1"/>
          </p:cNvSpPr>
          <p:nvPr>
            <p:ph sz="half" idx="2"/>
          </p:nvPr>
        </p:nvSpPr>
        <p:spPr/>
        <p:txBody>
          <a:bodyPr/>
          <a:lstStyle/>
          <a:p>
            <a:pPr>
              <a:buNone/>
            </a:pPr>
            <a:r>
              <a:rPr lang="en-CA" dirty="0" smtClean="0"/>
              <a:t>String a=“Hello”;</a:t>
            </a:r>
          </a:p>
          <a:p>
            <a:pPr>
              <a:buNone/>
            </a:pPr>
            <a:r>
              <a:rPr lang="en-CA" dirty="0" smtClean="0"/>
              <a:t>String b=</a:t>
            </a:r>
            <a:r>
              <a:rPr lang="en-CA" dirty="0" err="1" smtClean="0"/>
              <a:t>a.ToLower</a:t>
            </a:r>
            <a:r>
              <a:rPr lang="en-CA" dirty="0" smtClean="0"/>
              <a:t>();</a:t>
            </a:r>
          </a:p>
          <a:p>
            <a:pPr>
              <a:buNone/>
            </a:pPr>
            <a:r>
              <a:rPr lang="en-CA" dirty="0" smtClean="0"/>
              <a:t>//b contains hello</a:t>
            </a:r>
            <a:endParaRPr lang="en-CA"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hlinkClick r:id="rId2"/>
              </a:rPr>
              <a:t>ToUpper</a:t>
            </a:r>
            <a:r>
              <a:rPr lang="en-CA" dirty="0" smtClean="0">
                <a:hlinkClick r:id="rId2"/>
              </a:rPr>
              <a:t>()</a:t>
            </a:r>
            <a:r>
              <a:rPr lang="en-CA" dirty="0" smtClean="0"/>
              <a:t> </a:t>
            </a:r>
            <a:endParaRPr lang="en-CA" dirty="0"/>
          </a:p>
        </p:txBody>
      </p:sp>
      <p:sp>
        <p:nvSpPr>
          <p:cNvPr id="3" name="Content Placeholder 2"/>
          <p:cNvSpPr>
            <a:spLocks noGrp="1"/>
          </p:cNvSpPr>
          <p:nvPr>
            <p:ph sz="half" idx="1"/>
          </p:nvPr>
        </p:nvSpPr>
        <p:spPr/>
        <p:txBody>
          <a:bodyPr/>
          <a:lstStyle/>
          <a:p>
            <a:r>
              <a:rPr lang="en-CA" dirty="0" smtClean="0"/>
              <a:t>Non-static</a:t>
            </a:r>
          </a:p>
          <a:p>
            <a:r>
              <a:rPr lang="en-CA" dirty="0" smtClean="0"/>
              <a:t>No parameters</a:t>
            </a:r>
          </a:p>
          <a:p>
            <a:r>
              <a:rPr lang="en-CA" dirty="0" smtClean="0"/>
              <a:t>Returns the calling string in lowercase</a:t>
            </a:r>
          </a:p>
          <a:p>
            <a:endParaRPr lang="en-CA" dirty="0"/>
          </a:p>
        </p:txBody>
      </p:sp>
      <p:sp>
        <p:nvSpPr>
          <p:cNvPr id="4" name="Content Placeholder 3"/>
          <p:cNvSpPr>
            <a:spLocks noGrp="1"/>
          </p:cNvSpPr>
          <p:nvPr>
            <p:ph sz="half" idx="2"/>
          </p:nvPr>
        </p:nvSpPr>
        <p:spPr/>
        <p:txBody>
          <a:bodyPr/>
          <a:lstStyle/>
          <a:p>
            <a:pPr>
              <a:buNone/>
            </a:pPr>
            <a:r>
              <a:rPr lang="en-CA" dirty="0" smtClean="0"/>
              <a:t>String a=“Hello”;</a:t>
            </a:r>
          </a:p>
          <a:p>
            <a:pPr>
              <a:buNone/>
            </a:pPr>
            <a:r>
              <a:rPr lang="en-CA" dirty="0" smtClean="0"/>
              <a:t>String b=</a:t>
            </a:r>
            <a:r>
              <a:rPr lang="en-CA" dirty="0" err="1" smtClean="0"/>
              <a:t>a.ToLower</a:t>
            </a:r>
            <a:r>
              <a:rPr lang="en-CA" dirty="0" smtClean="0"/>
              <a:t>();</a:t>
            </a:r>
          </a:p>
          <a:p>
            <a:pPr>
              <a:buNone/>
            </a:pPr>
            <a:r>
              <a:rPr lang="en-CA" dirty="0" smtClean="0"/>
              <a:t>//b contains HELLO</a:t>
            </a:r>
          </a:p>
          <a:p>
            <a:pPr>
              <a:buNone/>
            </a:pPr>
            <a:endParaRPr lang="en-CA"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hlinkClick r:id="rId2"/>
              </a:rPr>
              <a:t>Trim()</a:t>
            </a:r>
            <a:r>
              <a:rPr lang="en-CA" smtClean="0"/>
              <a:t> </a:t>
            </a:r>
            <a:endParaRPr lang="en-CA"/>
          </a:p>
        </p:txBody>
      </p:sp>
      <p:sp>
        <p:nvSpPr>
          <p:cNvPr id="3" name="Content Placeholder 2"/>
          <p:cNvSpPr>
            <a:spLocks noGrp="1"/>
          </p:cNvSpPr>
          <p:nvPr>
            <p:ph sz="half" idx="1"/>
          </p:nvPr>
        </p:nvSpPr>
        <p:spPr/>
        <p:txBody>
          <a:bodyPr/>
          <a:lstStyle/>
          <a:p>
            <a:r>
              <a:rPr lang="en-CA" dirty="0" smtClean="0"/>
              <a:t>Non-static</a:t>
            </a:r>
          </a:p>
          <a:p>
            <a:r>
              <a:rPr lang="en-CA" dirty="0" smtClean="0"/>
              <a:t>No parameters</a:t>
            </a:r>
          </a:p>
          <a:p>
            <a:r>
              <a:rPr lang="en-CA" dirty="0" smtClean="0"/>
              <a:t>Returns the calling string trimmed of any white space</a:t>
            </a:r>
            <a:endParaRPr lang="en-CA" dirty="0"/>
          </a:p>
        </p:txBody>
      </p:sp>
      <p:sp>
        <p:nvSpPr>
          <p:cNvPr id="4" name="Content Placeholder 3"/>
          <p:cNvSpPr>
            <a:spLocks noGrp="1"/>
          </p:cNvSpPr>
          <p:nvPr>
            <p:ph sz="half" idx="2"/>
          </p:nvPr>
        </p:nvSpPr>
        <p:spPr>
          <a:xfrm>
            <a:off x="4038600" y="1600200"/>
            <a:ext cx="5105400" cy="4525963"/>
          </a:xfrm>
        </p:spPr>
        <p:txBody>
          <a:bodyPr/>
          <a:lstStyle/>
          <a:p>
            <a:pPr>
              <a:buNone/>
            </a:pPr>
            <a:r>
              <a:rPr lang="en-CA" dirty="0" smtClean="0"/>
              <a:t>String a=“ car “;</a:t>
            </a:r>
          </a:p>
          <a:p>
            <a:pPr>
              <a:buNone/>
            </a:pPr>
            <a:r>
              <a:rPr lang="en-CA" dirty="0" smtClean="0"/>
              <a:t>String b=</a:t>
            </a:r>
            <a:r>
              <a:rPr lang="en-CA" dirty="0" err="1" smtClean="0"/>
              <a:t>a.Trim</a:t>
            </a:r>
            <a:r>
              <a:rPr lang="en-CA" dirty="0" smtClean="0"/>
              <a:t>();</a:t>
            </a:r>
          </a:p>
          <a:p>
            <a:pPr>
              <a:buNone/>
            </a:pPr>
            <a:r>
              <a:rPr lang="en-CA" sz="1800" b="1" dirty="0" smtClean="0">
                <a:solidFill>
                  <a:srgbClr val="FF0000"/>
                </a:solidFill>
              </a:rPr>
              <a:t>//b contain “car” i.e. without the spaces around it</a:t>
            </a:r>
            <a:endParaRPr lang="en-CA" sz="1800" b="1"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2399"/>
            <a:ext cx="9144000" cy="6278642"/>
          </a:xfrm>
          <a:prstGeom prst="rect">
            <a:avLst/>
          </a:prstGeom>
        </p:spPr>
        <p:txBody>
          <a:bodyPr wrap="square">
            <a:spAutoFit/>
          </a:bodyPr>
          <a:lstStyle/>
          <a:p>
            <a:r>
              <a:rPr lang="en-CA" b="1" dirty="0" smtClean="0"/>
              <a:t>ICS 3U String Manipulation and Predefined Function Exercises </a:t>
            </a:r>
          </a:p>
          <a:p>
            <a:r>
              <a:rPr lang="en-CA" b="1" dirty="0" smtClean="0"/>
              <a:t>Instructions:</a:t>
            </a:r>
          </a:p>
          <a:p>
            <a:r>
              <a:rPr lang="en-CA" sz="1400" dirty="0" smtClean="0"/>
              <a:t>Create a program for each of the following problems using the concepts covered on the Strings and Predefined Functions Worksheet. Note that some of the programs or parts of programs are Level 4 programs and should only be done after all of the other programs are complete.</a:t>
            </a:r>
          </a:p>
          <a:p>
            <a:endParaRPr lang="en-CA" dirty="0" smtClean="0"/>
          </a:p>
          <a:p>
            <a:r>
              <a:rPr lang="en-CA" dirty="0" smtClean="0"/>
              <a:t>1. Create a program that will ask the user to input a word. The program will then tell the user if there is an "s" in the word. </a:t>
            </a:r>
            <a:endParaRPr lang="en-CA" b="1" dirty="0" smtClean="0"/>
          </a:p>
          <a:p>
            <a:endParaRPr lang="en-CA" b="1" dirty="0" smtClean="0"/>
          </a:p>
          <a:p>
            <a:r>
              <a:rPr lang="en-CA" dirty="0" smtClean="0"/>
              <a:t>2. a) Create a program that will ask the user to input their full name (first, middle and last), one</a:t>
            </a:r>
          </a:p>
          <a:p>
            <a:r>
              <a:rPr lang="en-CA" dirty="0" smtClean="0"/>
              <a:t>textbox at a time. The computer should then output the user’s initials separated by a period(.).</a:t>
            </a:r>
          </a:p>
          <a:p>
            <a:endParaRPr lang="en-CA" b="1" dirty="0" smtClean="0"/>
          </a:p>
          <a:p>
            <a:r>
              <a:rPr lang="en-CA" dirty="0" smtClean="0"/>
              <a:t>b) Have the computer output the initials of </a:t>
            </a:r>
            <a:r>
              <a:rPr lang="en-CA" b="1" dirty="0" smtClean="0"/>
              <a:t>any name (</a:t>
            </a:r>
            <a:r>
              <a:rPr lang="en-CA" b="1" dirty="0" err="1" smtClean="0"/>
              <a:t>ie</a:t>
            </a:r>
            <a:r>
              <a:rPr lang="en-CA" b="1" dirty="0" smtClean="0"/>
              <a:t>. multiple 1st, middle or last names, no</a:t>
            </a:r>
          </a:p>
          <a:p>
            <a:r>
              <a:rPr lang="en-CA" dirty="0" smtClean="0"/>
              <a:t>middle name, etc.) without asking the user how many names they have. </a:t>
            </a:r>
            <a:r>
              <a:rPr lang="en-CA" b="1" i="1" dirty="0" smtClean="0"/>
              <a:t>(Level 4)</a:t>
            </a:r>
          </a:p>
          <a:p>
            <a:endParaRPr lang="en-CA" b="1" i="1" dirty="0" smtClean="0"/>
          </a:p>
          <a:p>
            <a:r>
              <a:rPr lang="en-CA" dirty="0" smtClean="0"/>
              <a:t>3. Create a program that will ask the user to input a sentence. The computer should determine if the last letter is punctuation (i.e. a period, an exclamation mark or a question mark) and output an appropriate message. If the punctuation is not correct, output an appropriate message. </a:t>
            </a:r>
            <a:endParaRPr lang="en-CA" b="1" dirty="0" smtClean="0"/>
          </a:p>
          <a:p>
            <a:endParaRPr lang="en-CA" b="1" dirty="0" smtClean="0"/>
          </a:p>
          <a:p>
            <a:r>
              <a:rPr lang="en-CA" dirty="0" smtClean="0"/>
              <a:t>4. Create a program that will allow the user to input a word and will output the reverse of the word (i.e. the reverse of RUN is NUR). </a:t>
            </a:r>
          </a:p>
          <a:p>
            <a:endParaRPr lang="en-CA" b="1" dirty="0" smtClean="0"/>
          </a:p>
          <a:p>
            <a:endParaRPr lang="en-CA"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909310"/>
          </a:xfrm>
          <a:prstGeom prst="rect">
            <a:avLst/>
          </a:prstGeom>
        </p:spPr>
        <p:txBody>
          <a:bodyPr wrap="square">
            <a:spAutoFit/>
          </a:bodyPr>
          <a:lstStyle/>
          <a:p>
            <a:r>
              <a:rPr lang="en-CA" dirty="0" smtClean="0"/>
              <a:t>5. Create a program which will output the total number of characters (including blanks) in a </a:t>
            </a:r>
            <a:r>
              <a:rPr lang="en-CA" smtClean="0"/>
              <a:t>series of words </a:t>
            </a:r>
            <a:r>
              <a:rPr lang="en-CA" dirty="0" smtClean="0"/>
              <a:t>inputted by the user. It should then output the average number of characters in each word.</a:t>
            </a:r>
          </a:p>
          <a:p>
            <a:r>
              <a:rPr lang="en-CA" b="1" dirty="0" smtClean="0"/>
              <a:t>Hint: 1) Count the number of spaces to calculate the number of words. 2) Remember that you cannot include the spaces when calculating the average length of the</a:t>
            </a:r>
          </a:p>
          <a:p>
            <a:r>
              <a:rPr lang="en-CA" b="1" dirty="0" smtClean="0"/>
              <a:t>words.</a:t>
            </a:r>
          </a:p>
          <a:p>
            <a:endParaRPr lang="en-CA" b="1" dirty="0" smtClean="0"/>
          </a:p>
          <a:p>
            <a:r>
              <a:rPr lang="en-CA" dirty="0" smtClean="0"/>
              <a:t>6. Create a program that will allow the user to input a string of any size. It should then allow the user</a:t>
            </a:r>
          </a:p>
          <a:p>
            <a:r>
              <a:rPr lang="en-CA" dirty="0" smtClean="0"/>
              <a:t>to choose to do one of the following:</a:t>
            </a:r>
          </a:p>
          <a:p>
            <a:r>
              <a:rPr lang="en-CA" dirty="0" smtClean="0"/>
              <a:t>1) Output the entire string in lower case letters</a:t>
            </a:r>
          </a:p>
          <a:p>
            <a:r>
              <a:rPr lang="en-CA" dirty="0" smtClean="0"/>
              <a:t>2) Output the entire string in capitals</a:t>
            </a:r>
          </a:p>
          <a:p>
            <a:r>
              <a:rPr lang="en-CA" dirty="0" smtClean="0"/>
              <a:t>3) Output the entire string with only the 1st letter of each word capitalized </a:t>
            </a:r>
            <a:r>
              <a:rPr lang="en-CA" i="1" dirty="0" smtClean="0"/>
              <a:t>(Level 4)</a:t>
            </a:r>
          </a:p>
          <a:p>
            <a:endParaRPr lang="en-CA" dirty="0" smtClean="0"/>
          </a:p>
          <a:p>
            <a:r>
              <a:rPr lang="en-CA" dirty="0" smtClean="0"/>
              <a:t>7. a) Create a program which will allow the user to input a string. The program should then output the same string in a "secret code" which will be unreadable. </a:t>
            </a:r>
          </a:p>
          <a:p>
            <a:endParaRPr lang="en-CA" b="1" dirty="0" smtClean="0"/>
          </a:p>
          <a:p>
            <a:r>
              <a:rPr lang="en-CA" dirty="0" smtClean="0"/>
              <a:t>b) Add a section to your program which will decode any message created by your program in (a).</a:t>
            </a:r>
          </a:p>
          <a:p>
            <a:endParaRPr lang="en-CA" dirty="0" smtClean="0"/>
          </a:p>
          <a:p>
            <a:r>
              <a:rPr lang="en-CA" dirty="0" smtClean="0"/>
              <a:t>c) Improve your program so that the user is asked whether they wish to code or decode the word after they input it. </a:t>
            </a:r>
            <a:endParaRPr lang="en-CA"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1326178"/>
          </a:xfrm>
          <a:prstGeom prst="rect">
            <a:avLst/>
          </a:prstGeom>
        </p:spPr>
        <p:txBody>
          <a:bodyPr wrap="square">
            <a:spAutoFit/>
          </a:bodyPr>
          <a:lstStyle/>
          <a:p>
            <a:r>
              <a:rPr lang="en-CA" dirty="0" smtClean="0"/>
              <a:t>9. a) Create a program which will have the user input string of three or more words. The program should then calculate and output the length of the longest and shortest word in the string. </a:t>
            </a:r>
          </a:p>
          <a:p>
            <a:endParaRPr lang="en-CA" dirty="0" smtClean="0"/>
          </a:p>
          <a:p>
            <a:r>
              <a:rPr lang="en-CA" dirty="0" smtClean="0"/>
              <a:t>b) Improve your program so that the longest and shortest words are outputted as well.</a:t>
            </a:r>
          </a:p>
          <a:p>
            <a:endParaRPr lang="en-CA" dirty="0" smtClean="0"/>
          </a:p>
          <a:p>
            <a:r>
              <a:rPr lang="en-US" dirty="0" smtClean="0"/>
              <a:t>10.</a:t>
            </a:r>
            <a:r>
              <a:rPr lang="en-US" dirty="0"/>
              <a:t>	Write a program to solve each of the following problems:</a:t>
            </a:r>
          </a:p>
          <a:p>
            <a:r>
              <a:rPr lang="en-US" dirty="0"/>
              <a:t>a)	input a word. Isolate the first letter and output it as a capital.</a:t>
            </a:r>
          </a:p>
          <a:p>
            <a:r>
              <a:rPr lang="en-US" dirty="0"/>
              <a:t>b)	input a sentence.	Count the number of spaces and determine the number of words in the sentence.</a:t>
            </a:r>
          </a:p>
          <a:p>
            <a:r>
              <a:rPr lang="en-US" dirty="0"/>
              <a:t>c)	input a sentence. Convert the sentence to Uppercase letters and output.</a:t>
            </a:r>
          </a:p>
          <a:p>
            <a:pPr marL="342900" indent="-342900">
              <a:buAutoNum type="alphaLcParenR" startAt="4"/>
            </a:pPr>
            <a:r>
              <a:rPr lang="en-US" dirty="0" smtClean="0"/>
              <a:t>input </a:t>
            </a:r>
            <a:r>
              <a:rPr lang="en-US" dirty="0"/>
              <a:t>a word.	Create a new word containing the letters of the original word in the reverse order. For example, “bread” will become “</a:t>
            </a:r>
            <a:r>
              <a:rPr lang="en-US" dirty="0" err="1"/>
              <a:t>daerd</a:t>
            </a:r>
            <a:r>
              <a:rPr lang="en-US" dirty="0" smtClean="0"/>
              <a:t>”.</a:t>
            </a:r>
          </a:p>
          <a:p>
            <a:pPr marL="342900" indent="-342900">
              <a:buAutoNum type="alphaLcParenR" startAt="4"/>
            </a:pPr>
            <a:endParaRPr lang="en-US" dirty="0"/>
          </a:p>
          <a:p>
            <a:r>
              <a:rPr lang="en-US" dirty="0" smtClean="0"/>
              <a:t>11.</a:t>
            </a:r>
            <a:r>
              <a:rPr lang="en-US" dirty="0"/>
              <a:t>	Write a program that prompts the user to enter a word using only uppercase letters. The program is to display the location of the first*vowel in the word and the vowel itself. If the word does not contain a vowel, then an appropriate message should be output to the screen. For example,</a:t>
            </a:r>
          </a:p>
          <a:p>
            <a:r>
              <a:rPr lang="en-US" dirty="0"/>
              <a:t>Sample Input:	VISUAL</a:t>
            </a:r>
          </a:p>
          <a:p>
            <a:r>
              <a:rPr lang="en-US" dirty="0"/>
              <a:t>Sample Output:	The first vowel is “I” and it is in position 2</a:t>
            </a:r>
            <a:r>
              <a:rPr lang="en-US" dirty="0" smtClean="0"/>
              <a:t>.</a:t>
            </a:r>
          </a:p>
          <a:p>
            <a:endParaRPr lang="en-CA" dirty="0" smtClean="0"/>
          </a:p>
          <a:p>
            <a:endParaRPr lang="en-CA" sz="3200" b="1" dirty="0" smtClean="0">
              <a:solidFill>
                <a:srgbClr val="FF0000"/>
              </a:solidFill>
            </a:endParaRPr>
          </a:p>
          <a:p>
            <a:endParaRPr lang="en-CA" sz="3200" b="1" dirty="0">
              <a:solidFill>
                <a:srgbClr val="FF0000"/>
              </a:solidFill>
            </a:endParaRPr>
          </a:p>
          <a:p>
            <a:endParaRPr lang="en-CA" sz="3200" b="1" dirty="0" smtClean="0">
              <a:solidFill>
                <a:srgbClr val="FF0000"/>
              </a:solidFill>
            </a:endParaRPr>
          </a:p>
          <a:p>
            <a:endParaRPr lang="en-CA" sz="3200" b="1" dirty="0">
              <a:solidFill>
                <a:srgbClr val="FF0000"/>
              </a:solidFill>
            </a:endParaRPr>
          </a:p>
          <a:p>
            <a:endParaRPr lang="en-CA" sz="3200" b="1" dirty="0" smtClean="0">
              <a:solidFill>
                <a:srgbClr val="FF0000"/>
              </a:solidFill>
            </a:endParaRPr>
          </a:p>
          <a:p>
            <a:endParaRPr lang="en-CA" sz="3200" b="1" dirty="0">
              <a:solidFill>
                <a:srgbClr val="FF0000"/>
              </a:solidFill>
            </a:endParaRPr>
          </a:p>
          <a:p>
            <a:endParaRPr lang="en-CA" sz="3200" b="1" dirty="0" smtClean="0">
              <a:solidFill>
                <a:srgbClr val="FF0000"/>
              </a:solidFill>
            </a:endParaRPr>
          </a:p>
          <a:p>
            <a:endParaRPr lang="en-CA" sz="3200" b="1" dirty="0">
              <a:solidFill>
                <a:srgbClr val="FF0000"/>
              </a:solidFill>
            </a:endParaRPr>
          </a:p>
          <a:p>
            <a:endParaRPr lang="en-CA" sz="3200" b="1" dirty="0" smtClean="0">
              <a:solidFill>
                <a:srgbClr val="FF0000"/>
              </a:solidFill>
            </a:endParaRPr>
          </a:p>
          <a:p>
            <a:endParaRPr lang="en-CA" sz="3200" b="1" dirty="0">
              <a:solidFill>
                <a:srgbClr val="FF0000"/>
              </a:solidFill>
            </a:endParaRPr>
          </a:p>
          <a:p>
            <a:endParaRPr lang="en-CA" sz="3200" b="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more info on the String Class/Object search for “C# string </a:t>
            </a:r>
            <a:r>
              <a:rPr lang="en-US" dirty="0" err="1" smtClean="0"/>
              <a:t>api</a:t>
            </a:r>
            <a:r>
              <a:rPr lang="en-US" dirty="0" smtClean="0"/>
              <a:t>”</a:t>
            </a:r>
          </a:p>
          <a:p>
            <a:r>
              <a:rPr lang="en-US" dirty="0" smtClean="0"/>
              <a:t>Click the first link to see the following page:</a:t>
            </a:r>
          </a:p>
          <a:p>
            <a:pPr marL="0" indent="0">
              <a:buNone/>
            </a:pPr>
            <a:endParaRPr lang="en-US" dirty="0"/>
          </a:p>
        </p:txBody>
      </p:sp>
    </p:spTree>
    <p:extLst>
      <p:ext uri="{BB962C8B-B14F-4D97-AF65-F5344CB8AC3E}">
        <p14:creationId xmlns:p14="http://schemas.microsoft.com/office/powerpoint/2010/main" val="29888322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067800" cy="6463308"/>
          </a:xfrm>
          <a:prstGeom prst="rect">
            <a:avLst/>
          </a:prstGeom>
        </p:spPr>
        <p:txBody>
          <a:bodyPr wrap="square">
            <a:spAutoFit/>
          </a:bodyPr>
          <a:lstStyle/>
          <a:p>
            <a:endParaRPr lang="en-US" dirty="0"/>
          </a:p>
          <a:p>
            <a:r>
              <a:rPr lang="en-US" dirty="0"/>
              <a:t>12.	Write a program which prompts the user to enter a word and a search pattern. The program is to display the word along with the beginning position of the search pattern in the word.	Give an appropriate response if the pattern does not exist in the word.</a:t>
            </a:r>
          </a:p>
          <a:p>
            <a:r>
              <a:rPr lang="en-US" dirty="0"/>
              <a:t>Sample Input:	        Enter a word:	KALAMAZOO</a:t>
            </a:r>
          </a:p>
          <a:p>
            <a:r>
              <a:rPr lang="en-US" dirty="0"/>
              <a:t>	Enter a search pattern:          	AZ</a:t>
            </a:r>
          </a:p>
          <a:p>
            <a:r>
              <a:rPr lang="en-US" dirty="0"/>
              <a:t>                  Sample Output:					The pattern “AZ” starts at position 6</a:t>
            </a:r>
            <a:r>
              <a:rPr lang="en-US" dirty="0" smtClean="0"/>
              <a:t>.</a:t>
            </a:r>
          </a:p>
          <a:p>
            <a:endParaRPr lang="en-US" dirty="0"/>
          </a:p>
          <a:p>
            <a:r>
              <a:rPr lang="en-US" dirty="0" smtClean="0"/>
              <a:t>13.</a:t>
            </a:r>
            <a:r>
              <a:rPr lang="en-US" dirty="0"/>
              <a:t>	Write a program that accepts a sentence from the user. The output is to be the frequency of each of the vowels used in the sentence. This should not be case sensitive.</a:t>
            </a:r>
          </a:p>
          <a:p>
            <a:r>
              <a:rPr lang="en-US" dirty="0"/>
              <a:t>Sample Input:	Enter a sentence: I love Visual Basic</a:t>
            </a:r>
          </a:p>
          <a:p>
            <a:r>
              <a:rPr lang="en-US" dirty="0"/>
              <a:t>Sample Output:	 VOWEL	FREQUENCY</a:t>
            </a:r>
          </a:p>
          <a:p>
            <a:r>
              <a:rPr lang="en-US" dirty="0"/>
              <a:t>	A	2</a:t>
            </a:r>
          </a:p>
          <a:p>
            <a:r>
              <a:rPr lang="en-US" dirty="0"/>
              <a:t>	E	1</a:t>
            </a:r>
          </a:p>
          <a:p>
            <a:r>
              <a:rPr lang="en-US" dirty="0"/>
              <a:t>	I	3</a:t>
            </a:r>
          </a:p>
          <a:p>
            <a:r>
              <a:rPr lang="en-US" dirty="0"/>
              <a:t>	O	1</a:t>
            </a:r>
          </a:p>
          <a:p>
            <a:r>
              <a:rPr lang="en-US" dirty="0"/>
              <a:t>	U	1</a:t>
            </a:r>
          </a:p>
          <a:p>
            <a:r>
              <a:rPr lang="en-US" dirty="0"/>
              <a:t> </a:t>
            </a:r>
          </a:p>
          <a:p>
            <a:pPr marL="342900" indent="-342900">
              <a:buAutoNum type="arabicPeriod" startAt="14"/>
            </a:pPr>
            <a:r>
              <a:rPr lang="en-US" dirty="0" smtClean="0"/>
              <a:t>Write </a:t>
            </a:r>
            <a:r>
              <a:rPr lang="en-US" dirty="0"/>
              <a:t>a program to check the spelling rule “</a:t>
            </a:r>
            <a:r>
              <a:rPr lang="en-US" dirty="0" err="1"/>
              <a:t>i</a:t>
            </a:r>
            <a:r>
              <a:rPr lang="en-US" dirty="0"/>
              <a:t> before e except after c” for a word entered by the </a:t>
            </a:r>
            <a:r>
              <a:rPr lang="en-US" dirty="0" smtClean="0"/>
              <a:t>user. If </a:t>
            </a:r>
            <a:r>
              <a:rPr lang="en-US" dirty="0"/>
              <a:t>“</a:t>
            </a:r>
            <a:r>
              <a:rPr lang="en-US" dirty="0" err="1"/>
              <a:t>cie</a:t>
            </a:r>
            <a:r>
              <a:rPr lang="en-US" dirty="0"/>
              <a:t>” occurs, rebuild the word with the proper spelling of “</a:t>
            </a:r>
            <a:r>
              <a:rPr lang="en-US" dirty="0" err="1"/>
              <a:t>cei</a:t>
            </a:r>
            <a:r>
              <a:rPr lang="en-US" dirty="0"/>
              <a:t>”.	You may want to look at other special occurrences: for example “height” is not </a:t>
            </a:r>
            <a:r>
              <a:rPr lang="en-US" dirty="0" err="1"/>
              <a:t>i</a:t>
            </a:r>
            <a:r>
              <a:rPr lang="en-US" dirty="0"/>
              <a:t> before e even though there is no c</a:t>
            </a:r>
            <a:r>
              <a:rPr lang="en-US" dirty="0" smtClean="0"/>
              <a:t>.</a:t>
            </a:r>
          </a:p>
        </p:txBody>
      </p:sp>
    </p:spTree>
    <p:extLst>
      <p:ext uri="{BB962C8B-B14F-4D97-AF65-F5344CB8AC3E}">
        <p14:creationId xmlns:p14="http://schemas.microsoft.com/office/powerpoint/2010/main" val="596436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8991600" cy="3693319"/>
          </a:xfrm>
          <a:prstGeom prst="rect">
            <a:avLst/>
          </a:prstGeom>
        </p:spPr>
        <p:txBody>
          <a:bodyPr wrap="square">
            <a:spAutoFit/>
          </a:bodyPr>
          <a:lstStyle/>
          <a:p>
            <a:endParaRPr lang="en-US" dirty="0"/>
          </a:p>
          <a:p>
            <a:r>
              <a:rPr lang="en-US" dirty="0" smtClean="0"/>
              <a:t>16</a:t>
            </a:r>
            <a:r>
              <a:rPr lang="en-US" dirty="0"/>
              <a:t>.	Enhance #3 so that your program counts the number of occurrences of a the pattern.</a:t>
            </a:r>
          </a:p>
          <a:p>
            <a:r>
              <a:rPr lang="en-US" dirty="0"/>
              <a:t>Sample Input:	Enter a word:	abracadabra</a:t>
            </a:r>
          </a:p>
          <a:p>
            <a:r>
              <a:rPr lang="en-US" dirty="0"/>
              <a:t>Enter a pattern:	ab</a:t>
            </a:r>
          </a:p>
          <a:p>
            <a:r>
              <a:rPr lang="en-US" dirty="0"/>
              <a:t>Sample Output	The pattern “ab” occurs 2 times</a:t>
            </a:r>
            <a:r>
              <a:rPr lang="en-US" dirty="0" smtClean="0"/>
              <a:t>.</a:t>
            </a:r>
          </a:p>
          <a:p>
            <a:endParaRPr lang="en-US" dirty="0"/>
          </a:p>
          <a:p>
            <a:r>
              <a:rPr lang="en-US" dirty="0" smtClean="0"/>
              <a:t>17</a:t>
            </a:r>
            <a:r>
              <a:rPr lang="en-US" dirty="0"/>
              <a:t>.	Write a program that accepts a sentence from the user in lowercase letters only. The program will search for any of these letters m n s t w and replace these with the number corresponding to the position of the letter in the string “</a:t>
            </a:r>
            <a:r>
              <a:rPr lang="en-US" dirty="0" err="1"/>
              <a:t>mnstw</a:t>
            </a:r>
            <a:r>
              <a:rPr lang="en-US" dirty="0"/>
              <a:t>”.	For example, the sentence “visual basic is the best” would be coded “vi3ual ba3ic i3 4he be34” because the s is the 3</a:t>
            </a:r>
            <a:r>
              <a:rPr lang="en-US" baseline="30000" dirty="0"/>
              <a:t>rd</a:t>
            </a:r>
            <a:r>
              <a:rPr lang="en-US" dirty="0"/>
              <a:t> letter in the string “</a:t>
            </a:r>
            <a:r>
              <a:rPr lang="en-US" dirty="0" err="1"/>
              <a:t>mnstw</a:t>
            </a:r>
            <a:r>
              <a:rPr lang="en-US" dirty="0"/>
              <a:t>” and t is the 4</a:t>
            </a:r>
            <a:r>
              <a:rPr lang="en-US" baseline="30000" dirty="0"/>
              <a:t>th</a:t>
            </a:r>
            <a:r>
              <a:rPr lang="en-US" dirty="0"/>
              <a:t> letter. The program will display the original sentence as well as the coded sentence.</a:t>
            </a:r>
          </a:p>
        </p:txBody>
      </p:sp>
    </p:spTree>
    <p:extLst>
      <p:ext uri="{BB962C8B-B14F-4D97-AF65-F5344CB8AC3E}">
        <p14:creationId xmlns:p14="http://schemas.microsoft.com/office/powerpoint/2010/main" val="461771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690336"/>
            <a:ext cx="4572000" cy="1477328"/>
          </a:xfrm>
          <a:prstGeom prst="rect">
            <a:avLst/>
          </a:prstGeom>
        </p:spPr>
        <p:txBody>
          <a:bodyPr>
            <a:spAutoFit/>
          </a:bodyPr>
          <a:lstStyle/>
          <a:p>
            <a:r>
              <a:rPr lang="en-CA" b="1" dirty="0">
                <a:solidFill>
                  <a:srgbClr val="FF0000"/>
                </a:solidFill>
              </a:rPr>
              <a:t>Create a single program with different group boxes to organize these individual exercises. Most of the </a:t>
            </a:r>
            <a:r>
              <a:rPr lang="en-CA" b="1" dirty="0" smtClean="0">
                <a:solidFill>
                  <a:srgbClr val="FF0000"/>
                </a:solidFill>
              </a:rPr>
              <a:t>them </a:t>
            </a:r>
            <a:r>
              <a:rPr lang="en-CA" b="1" dirty="0">
                <a:solidFill>
                  <a:srgbClr val="FF0000"/>
                </a:solidFill>
              </a:rPr>
              <a:t>will require a textbox for input, a button to process the input and then a label to display the output. </a:t>
            </a:r>
            <a:endParaRPr lang="en-US" dirty="0"/>
          </a:p>
        </p:txBody>
      </p:sp>
    </p:spTree>
    <p:extLst>
      <p:ext uri="{BB962C8B-B14F-4D97-AF65-F5344CB8AC3E}">
        <p14:creationId xmlns:p14="http://schemas.microsoft.com/office/powerpoint/2010/main" val="1250442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2" y="381000"/>
            <a:ext cx="9067801" cy="4949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8133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Look for its namespace. This indicates in which package the string class can be found. </a:t>
            </a:r>
            <a:r>
              <a:rPr lang="en-US" dirty="0" err="1" smtClean="0"/>
              <a:t>Answer:System</a:t>
            </a:r>
            <a:endParaRPr lang="en-US" dirty="0" smtClean="0"/>
          </a:p>
          <a:p>
            <a:r>
              <a:rPr lang="en-US" dirty="0" smtClean="0"/>
              <a:t>A </a:t>
            </a:r>
            <a:r>
              <a:rPr lang="en-US" dirty="0" smtClean="0">
                <a:solidFill>
                  <a:srgbClr val="FF0000"/>
                </a:solidFill>
              </a:rPr>
              <a:t>namespace</a:t>
            </a:r>
            <a:r>
              <a:rPr lang="en-US" dirty="0" smtClean="0"/>
              <a:t> acts like a container for groups of related classes. A </a:t>
            </a:r>
            <a:r>
              <a:rPr lang="en-US" dirty="0" smtClean="0">
                <a:solidFill>
                  <a:srgbClr val="FF0000"/>
                </a:solidFill>
              </a:rPr>
              <a:t>class</a:t>
            </a:r>
            <a:r>
              <a:rPr lang="en-US" dirty="0" smtClean="0"/>
              <a:t> acts as a container for a group of related properties and functions/methods.</a:t>
            </a:r>
            <a:endParaRPr lang="en-US" dirty="0"/>
          </a:p>
        </p:txBody>
      </p:sp>
    </p:spTree>
    <p:extLst>
      <p:ext uri="{BB962C8B-B14F-4D97-AF65-F5344CB8AC3E}">
        <p14:creationId xmlns:p14="http://schemas.microsoft.com/office/powerpoint/2010/main" val="3704511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Look at the table of properties. How many properties does a string object have? Answer:2, Length and Chars</a:t>
            </a:r>
          </a:p>
          <a:p>
            <a:r>
              <a:rPr lang="en-US" dirty="0" smtClean="0"/>
              <a:t>What’s the format for accessing a string object’s </a:t>
            </a:r>
            <a:r>
              <a:rPr lang="en-US" dirty="0" err="1" smtClean="0"/>
              <a:t>property?Answer</a:t>
            </a:r>
            <a:r>
              <a:rPr lang="en-US" dirty="0" smtClean="0"/>
              <a:t>: </a:t>
            </a:r>
            <a:r>
              <a:rPr lang="en-US" dirty="0" err="1" smtClean="0">
                <a:solidFill>
                  <a:srgbClr val="FF0000"/>
                </a:solidFill>
              </a:rPr>
              <a:t>name.property</a:t>
            </a:r>
            <a:r>
              <a:rPr lang="en-US" dirty="0" smtClean="0">
                <a:solidFill>
                  <a:srgbClr val="FF0000"/>
                </a:solidFill>
              </a:rPr>
              <a:t>;</a:t>
            </a:r>
          </a:p>
          <a:p>
            <a:r>
              <a:rPr lang="en-US" dirty="0" smtClean="0"/>
              <a:t>Example:</a:t>
            </a:r>
          </a:p>
          <a:p>
            <a:r>
              <a:rPr lang="en-US" dirty="0" smtClean="0">
                <a:solidFill>
                  <a:schemeClr val="bg2">
                    <a:lumMod val="50000"/>
                  </a:schemeClr>
                </a:solidFill>
              </a:rPr>
              <a:t>string data=“</a:t>
            </a:r>
            <a:r>
              <a:rPr lang="en-US" dirty="0" err="1" smtClean="0">
                <a:solidFill>
                  <a:schemeClr val="bg2">
                    <a:lumMod val="50000"/>
                  </a:schemeClr>
                </a:solidFill>
              </a:rPr>
              <a:t>abc</a:t>
            </a:r>
            <a:r>
              <a:rPr lang="en-US" dirty="0" smtClean="0">
                <a:solidFill>
                  <a:schemeClr val="bg2">
                    <a:lumMod val="50000"/>
                  </a:schemeClr>
                </a:solidFill>
              </a:rPr>
              <a:t>”;</a:t>
            </a:r>
          </a:p>
          <a:p>
            <a:r>
              <a:rPr lang="en-US" dirty="0" err="1" smtClean="0">
                <a:solidFill>
                  <a:schemeClr val="bg2">
                    <a:lumMod val="50000"/>
                  </a:schemeClr>
                </a:solidFill>
              </a:rPr>
              <a:t>int</a:t>
            </a:r>
            <a:r>
              <a:rPr lang="en-US" dirty="0" smtClean="0">
                <a:solidFill>
                  <a:schemeClr val="bg2">
                    <a:lumMod val="50000"/>
                  </a:schemeClr>
                </a:solidFill>
              </a:rPr>
              <a:t> n=</a:t>
            </a:r>
            <a:r>
              <a:rPr lang="en-US" dirty="0" err="1" smtClean="0">
                <a:solidFill>
                  <a:schemeClr val="bg2">
                    <a:lumMod val="50000"/>
                  </a:schemeClr>
                </a:solidFill>
              </a:rPr>
              <a:t>data.Length</a:t>
            </a:r>
            <a:r>
              <a:rPr lang="en-US" dirty="0" smtClean="0">
                <a:solidFill>
                  <a:schemeClr val="bg2">
                    <a:lumMod val="50000"/>
                  </a:schemeClr>
                </a:solidFill>
              </a:rPr>
              <a:t>;</a:t>
            </a:r>
          </a:p>
          <a:p>
            <a:r>
              <a:rPr lang="en-US" dirty="0" smtClean="0">
                <a:solidFill>
                  <a:schemeClr val="bg2">
                    <a:lumMod val="50000"/>
                  </a:schemeClr>
                </a:solidFill>
              </a:rPr>
              <a:t>//n contains 3</a:t>
            </a:r>
            <a:endParaRPr lang="en-US" dirty="0">
              <a:solidFill>
                <a:schemeClr val="bg2">
                  <a:lumMod val="50000"/>
                </a:schemeClr>
              </a:solidFill>
            </a:endParaRPr>
          </a:p>
        </p:txBody>
      </p:sp>
    </p:spTree>
    <p:extLst>
      <p:ext uri="{BB962C8B-B14F-4D97-AF65-F5344CB8AC3E}">
        <p14:creationId xmlns:p14="http://schemas.microsoft.com/office/powerpoint/2010/main" val="2382203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Look at the methods table.  The second column gives you the name of the function and its list of parameters(its header - all the info needed to call the function)</a:t>
            </a:r>
          </a:p>
          <a:p>
            <a:r>
              <a:rPr lang="en-US" dirty="0" smtClean="0"/>
              <a:t>The first column contains a list of icons</a:t>
            </a:r>
          </a:p>
          <a:p>
            <a:r>
              <a:rPr lang="en-US" dirty="0" smtClean="0"/>
              <a:t>The icon we need to look for is the orange S</a:t>
            </a:r>
          </a:p>
          <a:p>
            <a:r>
              <a:rPr lang="en-US" dirty="0" smtClean="0"/>
              <a:t>This means that the function is </a:t>
            </a:r>
            <a:r>
              <a:rPr lang="en-US" dirty="0" smtClean="0">
                <a:solidFill>
                  <a:srgbClr val="FF0000"/>
                </a:solidFill>
              </a:rPr>
              <a:t>static </a:t>
            </a:r>
            <a:r>
              <a:rPr lang="en-US" dirty="0" smtClean="0"/>
              <a:t>and therefore it can be called directly from the String class and not from a String object</a:t>
            </a:r>
          </a:p>
          <a:p>
            <a:pPr marL="0" indent="0">
              <a:buNone/>
            </a:pPr>
            <a:endParaRPr lang="en-US" dirty="0">
              <a:solidFill>
                <a:srgbClr val="FF0000"/>
              </a:solidFill>
            </a:endParaRPr>
          </a:p>
        </p:txBody>
      </p:sp>
    </p:spTree>
    <p:extLst>
      <p:ext uri="{BB962C8B-B14F-4D97-AF65-F5344CB8AC3E}">
        <p14:creationId xmlns:p14="http://schemas.microsoft.com/office/powerpoint/2010/main" val="1231446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Example:</a:t>
            </a:r>
          </a:p>
          <a:p>
            <a:pPr marL="0" indent="0">
              <a:buNone/>
            </a:pPr>
            <a:r>
              <a:rPr lang="en-US" dirty="0"/>
              <a:t>string s1 = "</a:t>
            </a:r>
            <a:r>
              <a:rPr lang="en-US" dirty="0" smtClean="0"/>
              <a:t>Animal</a:t>
            </a:r>
            <a:r>
              <a:rPr lang="en-US" dirty="0"/>
              <a:t>"; </a:t>
            </a:r>
            <a:r>
              <a:rPr lang="en-US" dirty="0" smtClean="0"/>
              <a:t>//string object</a:t>
            </a:r>
          </a:p>
          <a:p>
            <a:pPr marL="0" indent="0">
              <a:buNone/>
            </a:pPr>
            <a:r>
              <a:rPr lang="en-US" dirty="0" smtClean="0"/>
              <a:t>string </a:t>
            </a:r>
            <a:r>
              <a:rPr lang="en-US" dirty="0"/>
              <a:t>s2 = "animal"; //string object</a:t>
            </a:r>
            <a:endParaRPr lang="en-US" dirty="0" smtClean="0"/>
          </a:p>
          <a:p>
            <a:pPr marL="0" indent="0">
              <a:buNone/>
            </a:pPr>
            <a:r>
              <a:rPr lang="en-US" dirty="0" err="1" smtClean="0"/>
              <a:t>int</a:t>
            </a:r>
            <a:r>
              <a:rPr lang="en-US" dirty="0" smtClean="0"/>
              <a:t> result=</a:t>
            </a:r>
            <a:r>
              <a:rPr lang="en-US" dirty="0" err="1" smtClean="0"/>
              <a:t>String.Compare</a:t>
            </a:r>
            <a:r>
              <a:rPr lang="en-US" dirty="0" smtClean="0"/>
              <a:t>(s1</a:t>
            </a:r>
            <a:r>
              <a:rPr lang="en-US" dirty="0"/>
              <a:t>, s2, true</a:t>
            </a:r>
            <a:r>
              <a:rPr lang="en-US" dirty="0" smtClean="0"/>
              <a:t>));//String class</a:t>
            </a:r>
          </a:p>
          <a:p>
            <a:pPr marL="0" indent="0">
              <a:buNone/>
            </a:pPr>
            <a:r>
              <a:rPr lang="en-US" dirty="0" smtClean="0"/>
              <a:t>What does result contain?Answer:0</a:t>
            </a:r>
          </a:p>
          <a:p>
            <a:pPr marL="0" indent="0">
              <a:buNone/>
            </a:pPr>
            <a:r>
              <a:rPr lang="en-US" dirty="0" smtClean="0"/>
              <a:t>Why? Read the API on the </a:t>
            </a:r>
            <a:r>
              <a:rPr lang="en-US" dirty="0" smtClean="0">
                <a:solidFill>
                  <a:schemeClr val="bg2">
                    <a:lumMod val="50000"/>
                  </a:schemeClr>
                </a:solidFill>
              </a:rPr>
              <a:t>Compare (</a:t>
            </a:r>
            <a:r>
              <a:rPr lang="en-US" dirty="0" err="1" smtClean="0">
                <a:solidFill>
                  <a:schemeClr val="bg2">
                    <a:lumMod val="50000"/>
                  </a:schemeClr>
                </a:solidFill>
              </a:rPr>
              <a:t>string,string</a:t>
            </a:r>
            <a:r>
              <a:rPr lang="en-US" dirty="0" smtClean="0">
                <a:solidFill>
                  <a:schemeClr val="bg2">
                    <a:lumMod val="50000"/>
                  </a:schemeClr>
                </a:solidFill>
              </a:rPr>
              <a:t>, </a:t>
            </a:r>
            <a:r>
              <a:rPr lang="en-US" dirty="0" err="1" smtClean="0">
                <a:solidFill>
                  <a:schemeClr val="bg2">
                    <a:lumMod val="50000"/>
                  </a:schemeClr>
                </a:solidFill>
              </a:rPr>
              <a:t>boolean</a:t>
            </a:r>
            <a:r>
              <a:rPr lang="en-US" dirty="0" smtClean="0">
                <a:solidFill>
                  <a:schemeClr val="bg2">
                    <a:lumMod val="50000"/>
                  </a:schemeClr>
                </a:solidFill>
              </a:rPr>
              <a:t>) </a:t>
            </a:r>
            <a:r>
              <a:rPr lang="en-US" dirty="0" smtClean="0"/>
              <a:t>function</a:t>
            </a:r>
            <a:endParaRPr lang="en-US" dirty="0"/>
          </a:p>
        </p:txBody>
      </p:sp>
    </p:spTree>
    <p:extLst>
      <p:ext uri="{BB962C8B-B14F-4D97-AF65-F5344CB8AC3E}">
        <p14:creationId xmlns:p14="http://schemas.microsoft.com/office/powerpoint/2010/main" val="3114845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a function is non-static then it must be called from a string object</a:t>
            </a:r>
          </a:p>
          <a:p>
            <a:r>
              <a:rPr lang="en-US" dirty="0" smtClean="0"/>
              <a:t>Example:</a:t>
            </a:r>
          </a:p>
          <a:p>
            <a:r>
              <a:rPr lang="en-US" dirty="0" smtClean="0"/>
              <a:t>string data=“</a:t>
            </a:r>
            <a:r>
              <a:rPr lang="en-US" dirty="0" err="1" smtClean="0"/>
              <a:t>abc</a:t>
            </a:r>
            <a:r>
              <a:rPr lang="en-US" dirty="0" smtClean="0"/>
              <a:t>”;</a:t>
            </a:r>
          </a:p>
          <a:p>
            <a:r>
              <a:rPr lang="en-US" dirty="0" smtClean="0"/>
              <a:t>string </a:t>
            </a:r>
            <a:r>
              <a:rPr lang="en-US" dirty="0" err="1" smtClean="0"/>
              <a:t>subData</a:t>
            </a:r>
            <a:r>
              <a:rPr lang="en-US" dirty="0" smtClean="0"/>
              <a:t>=</a:t>
            </a:r>
            <a:r>
              <a:rPr lang="en-US" dirty="0" err="1" smtClean="0"/>
              <a:t>data.substring</a:t>
            </a:r>
            <a:r>
              <a:rPr lang="en-US" dirty="0" smtClean="0"/>
              <a:t>(1,2);</a:t>
            </a:r>
          </a:p>
          <a:p>
            <a:r>
              <a:rPr lang="en-US" dirty="0" smtClean="0"/>
              <a:t>What does </a:t>
            </a:r>
            <a:r>
              <a:rPr lang="en-US" dirty="0" err="1" smtClean="0"/>
              <a:t>subData</a:t>
            </a:r>
            <a:r>
              <a:rPr lang="en-US" dirty="0" smtClean="0"/>
              <a:t> </a:t>
            </a:r>
            <a:r>
              <a:rPr lang="en-US" dirty="0" err="1" smtClean="0"/>
              <a:t>contain?Answer</a:t>
            </a:r>
            <a:r>
              <a:rPr lang="en-US" dirty="0" smtClean="0"/>
              <a:t>:”</a:t>
            </a:r>
            <a:r>
              <a:rPr lang="en-US" dirty="0" err="1" smtClean="0"/>
              <a:t>bc</a:t>
            </a:r>
            <a:r>
              <a:rPr lang="en-US" dirty="0" smtClean="0"/>
              <a:t>”</a:t>
            </a:r>
          </a:p>
          <a:p>
            <a:r>
              <a:rPr lang="en-US" dirty="0" err="1" smtClean="0"/>
              <a:t>Why?Read</a:t>
            </a:r>
            <a:r>
              <a:rPr lang="en-US" dirty="0" smtClean="0"/>
              <a:t> the API for info on the substring(</a:t>
            </a:r>
            <a:r>
              <a:rPr lang="en-US" dirty="0" err="1" smtClean="0"/>
              <a:t>int,int</a:t>
            </a:r>
            <a:r>
              <a:rPr lang="en-US" dirty="0" smtClean="0"/>
              <a:t>) function!</a:t>
            </a:r>
            <a:endParaRPr lang="en-US" dirty="0"/>
          </a:p>
        </p:txBody>
      </p:sp>
    </p:spTree>
    <p:extLst>
      <p:ext uri="{BB962C8B-B14F-4D97-AF65-F5344CB8AC3E}">
        <p14:creationId xmlns:p14="http://schemas.microsoft.com/office/powerpoint/2010/main" val="2227433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1615</Words>
  <Application>Microsoft Office PowerPoint</Application>
  <PresentationFormat>On-screen Show (4:3)</PresentationFormat>
  <Paragraphs>218</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Common C# String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Compare(String, String) </vt:lpstr>
      <vt:lpstr>Compare(String, String, Boolean) </vt:lpstr>
      <vt:lpstr>Concat(String, String) </vt:lpstr>
      <vt:lpstr>Concat(String, String, String) </vt:lpstr>
      <vt:lpstr>Contains (String)</vt:lpstr>
      <vt:lpstr>EndsWith(String) </vt:lpstr>
      <vt:lpstr>IndexOf(String) </vt:lpstr>
      <vt:lpstr>IndexOf(String, Int32) </vt:lpstr>
      <vt:lpstr>Insert (int,String)</vt:lpstr>
      <vt:lpstr>LastIndexOf(String) </vt:lpstr>
      <vt:lpstr>Replace(String, String) </vt:lpstr>
      <vt:lpstr>Substring(Int32, Int32) </vt:lpstr>
      <vt:lpstr>ToLower() </vt:lpstr>
      <vt:lpstr>ToUpper() </vt:lpstr>
      <vt:lpstr>Trim()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C# String Functions</dc:title>
  <dc:creator/>
  <cp:lastModifiedBy>AutoBVT</cp:lastModifiedBy>
  <cp:revision>50</cp:revision>
  <dcterms:created xsi:type="dcterms:W3CDTF">2006-08-16T00:00:00Z</dcterms:created>
  <dcterms:modified xsi:type="dcterms:W3CDTF">2017-05-11T18:43:39Z</dcterms:modified>
</cp:coreProperties>
</file>