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EE77B-08EF-4969-8278-9FCC4AF723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983F-CC56-4778-B700-3C385073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9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C983F-CC56-4778-B700-3C385073FA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9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another tool in the programmer’s toolbox!</a:t>
            </a:r>
            <a:endParaRPr lang="en-US" dirty="0"/>
          </a:p>
        </p:txBody>
      </p:sp>
      <p:pic>
        <p:nvPicPr>
          <p:cNvPr id="1026" name="Picture 2" descr="C:\Users\072613128\AppData\Local\Microsoft\Windows\Temporary Internet Files\Content.IE5\D381JFJ0\Informatica-779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81600"/>
            <a:ext cx="1828800" cy="167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072613128\AppData\Local\Microsoft\Windows\Temporary Internet Files\Content.IE5\YSGUZYL6\baby_toolbox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09600"/>
            <a:ext cx="2682875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072613128\AppData\Local\Microsoft\Windows\Temporary Internet Files\Content.IE5\BCB3U43Z\771px-Programmer-compute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86811"/>
            <a:ext cx="234950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3181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1(8)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95400" y="862781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396181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295400" y="1793345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2326745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314450" y="2691581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8018" y="3211127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1+p1</a:t>
            </a:r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328305" y="3575963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4350" y="4111673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328305" y="4429173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47255" y="4962573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50818" y="5434781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70346" y="6002818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1+1+1+1+0=4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81800" y="-88265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p1(13)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543800" y="521335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781800" y="1054735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p1(11)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7543800" y="1451899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781800" y="1985299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p1(9)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7562850" y="2350135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86418" y="2869681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1+p1</a:t>
            </a:r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7576705" y="3234517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762750" y="3770227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7609610" y="4318936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795655" y="4854646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646481" y="5264323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915150" y="5797723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1+</a:t>
            </a:r>
            <a:r>
              <a:rPr lang="en-US" dirty="0" smtClean="0">
                <a:solidFill>
                  <a:srgbClr val="FF0000"/>
                </a:solidFill>
              </a:rPr>
              <a:t>p1(1)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7706453" y="6197773"/>
            <a:ext cx="235024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658214" y="6333581"/>
            <a:ext cx="40005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743200" y="5528713"/>
            <a:ext cx="3600450" cy="118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1+1+1+1+1+1+0=6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838325" y="1"/>
            <a:ext cx="5076825" cy="458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 p1(int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if(n&lt;=1)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0</a:t>
            </a:r>
            <a:r>
              <a:rPr lang="en-US" sz="2800" dirty="0" smtClean="0"/>
              <a:t>;} </a:t>
            </a:r>
            <a:r>
              <a:rPr lang="en-US" sz="2800" dirty="0" smtClean="0">
                <a:solidFill>
                  <a:srgbClr val="FF0000"/>
                </a:solidFill>
              </a:rPr>
              <a:t>//BASE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1 + p1(n-2);}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0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30" grpId="0" animBg="1"/>
      <p:bldP spid="31" grpId="0"/>
      <p:bldP spid="32" grpId="0" animBg="1"/>
      <p:bldP spid="33" grpId="0"/>
      <p:bldP spid="37" grpId="0" animBg="1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9381" y="1371600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 p1(int m, int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if(m==n)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m;} </a:t>
            </a:r>
            <a:r>
              <a:rPr lang="en-US" dirty="0" smtClean="0">
                <a:solidFill>
                  <a:srgbClr val="FF0000"/>
                </a:solidFill>
              </a:rPr>
              <a:t>//BASE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if(m&lt;n)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p2(n-m,m);}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  {return </a:t>
            </a:r>
            <a:r>
              <a:rPr lang="en-US" dirty="0" smtClean="0"/>
              <a:t>p2(m-n,n);}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721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does p1(12,8) and p1(18,24) equal?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6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3181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p1(12,8)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95400" y="862781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396181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p1(4,8)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295400" y="1793345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2326745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p1(4,4)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314450" y="2691581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8018" y="3211127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81800" y="146256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p1(18,24)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543800" y="755856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781800" y="1289256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p1(6,18)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7543800" y="168642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781800" y="2219820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p1(12,18)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7562850" y="2584656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86418" y="3104202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p1(6,12)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7576705" y="3469038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762750" y="4004748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p1(6,6)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7579163" y="4538148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797499" y="5071548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981200" y="118548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 p1(int m, int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if(m==n)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m;} </a:t>
            </a:r>
            <a:r>
              <a:rPr lang="en-US" dirty="0" smtClean="0">
                <a:solidFill>
                  <a:srgbClr val="FF0000"/>
                </a:solidFill>
              </a:rPr>
              <a:t>//BASE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if(m&lt;n)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p2(n-m,m);}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  {return </a:t>
            </a:r>
            <a:r>
              <a:rPr lang="en-US" dirty="0" smtClean="0"/>
              <a:t>p2(m-n,n);}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9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complete the handout titled: “RecursionWorksheet.doc”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 </a:t>
            </a:r>
            <a:r>
              <a:rPr lang="en-US" dirty="0"/>
              <a:t>identity(int num){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if(num </a:t>
            </a:r>
            <a:r>
              <a:rPr lang="en-US" dirty="0"/>
              <a:t>&lt; 1){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/>
              <a:t>return 10;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return </a:t>
            </a:r>
            <a:r>
              <a:rPr lang="en-US" dirty="0"/>
              <a:t>num + identity(num - 2);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47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int </a:t>
            </a:r>
            <a:r>
              <a:rPr lang="en-US" dirty="0"/>
              <a:t>negative(int num){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if(num </a:t>
            </a:r>
            <a:r>
              <a:rPr lang="en-US" dirty="0"/>
              <a:t>&gt;= 20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-5;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negative(num + 4) + 2 * num;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int </a:t>
            </a:r>
            <a:r>
              <a:rPr lang="en-US" dirty="0"/>
              <a:t>product(int </a:t>
            </a:r>
            <a:r>
              <a:rPr lang="en-US" dirty="0" smtClean="0"/>
              <a:t>num)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	if(num </a:t>
            </a:r>
            <a:r>
              <a:rPr lang="en-US" dirty="0"/>
              <a:t>&gt; 20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-1;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	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num * product(-2 * num);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5218"/>
            <a:ext cx="18438663" cy="1120783"/>
          </a:xfrm>
        </p:spPr>
        <p:txBody>
          <a:bodyPr/>
          <a:lstStyle/>
          <a:p>
            <a:r>
              <a:rPr lang="en-US" dirty="0" smtClean="0"/>
              <a:t>It is not an algorithm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71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 why use it?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909" y="3657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Because there are problems whose solutions are better implemented with recursion.</a:t>
            </a:r>
            <a:endParaRPr lang="en-US" dirty="0"/>
          </a:p>
        </p:txBody>
      </p:sp>
      <p:pic>
        <p:nvPicPr>
          <p:cNvPr id="2050" name="Picture 2" descr="C:\Users\072613128\AppData\Local\Microsoft\Windows\Temporary Internet Files\Content.IE5\YSGUZYL6\view-refresh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41782"/>
            <a:ext cx="2716213" cy="27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072613128\AppData\Local\Microsoft\Windows\Temporary Internet Files\Content.IE5\D381JFJ0\220px-Froot-Loops-Box-Small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00" y="152400"/>
            <a:ext cx="167854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437247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is simply another way to solve a problem that can usually be solved by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1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Solve a Problem!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Finding the factorial of a number!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981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5!=5x4x3x2x1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43840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Without recursion the solution is...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096492"/>
            <a:ext cx="8229600" cy="1475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int f=5;</a:t>
            </a:r>
          </a:p>
          <a:p>
            <a:pPr marL="0" indent="0">
              <a:buNone/>
            </a:pPr>
            <a:r>
              <a:rPr lang="en-US" dirty="0" smtClean="0"/>
              <a:t>int answer=1;</a:t>
            </a:r>
          </a:p>
          <a:p>
            <a:pPr marL="0" indent="0">
              <a:buNone/>
            </a:pPr>
            <a:r>
              <a:rPr lang="en-US" dirty="0" smtClean="0"/>
              <a:t>for(int x=f;x&gt;=1;x--)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{</a:t>
            </a:r>
          </a:p>
          <a:p>
            <a:pPr marL="457200" lvl="1" indent="0">
              <a:buNone/>
            </a:pPr>
            <a:r>
              <a:rPr lang="en-US" dirty="0" smtClean="0"/>
              <a:t>     answer*=x;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4548909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recursion the solution is...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234708"/>
            <a:ext cx="8229600" cy="1470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 factorial(int f)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if(f==1)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f;}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f * factorial(f-1);}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3074" name="Picture 2" descr="C:\Users\072613128\AppData\Local\Microsoft\Windows\Temporary Internet Files\Content.IE5\F8HYTIU8\Factorial de 98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3835498" cy="19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7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is recursion better in this case??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43840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not necessarily better in this case!!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276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is better when solving something like Quick Sort (as you’ll find out in grade 12!!)...good luck trying to implement Quick Sort using only loops!!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9655" y="4419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makes what we saw recursion?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5257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Recursion is a function that calls </a:t>
            </a:r>
            <a:r>
              <a:rPr lang="en-US" b="1" dirty="0" smtClean="0"/>
              <a:t>itself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098" name="Picture 2" descr="C:\Users\072613128\AppData\Local\Microsoft\Windows\Temporary Internet Files\Content.IE5\BCB3U43Z\fruitless-recursion-logo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234"/>
            <a:ext cx="1692957" cy="135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072613128\AppData\Local\Microsoft\Windows\Temporary Internet Files\Content.IE5\BCB3U43Z\250px-Sierpinski_triangle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390"/>
            <a:ext cx="1714225" cy="148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8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Recursion-Self Calling Functions!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 factorial(int f)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if(f==1)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f;}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f * </a:t>
            </a:r>
            <a:r>
              <a:rPr lang="en-US" dirty="0" smtClean="0">
                <a:solidFill>
                  <a:srgbClr val="FF0000"/>
                </a:solidFill>
              </a:rPr>
              <a:t>factorial(f-1)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122" name="Picture 2" descr="C:\Users\072613128\AppData\Local\Microsoft\Windows\Temporary Internet Files\Content.IE5\D381JFJ0\wiki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072613128\AppData\Local\Microsoft\Windows\Temporary Internet Files\Content.IE5\BCB3U43Z\ktlNJZzAQ5I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87" y="3886200"/>
            <a:ext cx="3193113" cy="264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analyze any function, you trace a call to it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828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Let’s trace </a:t>
            </a:r>
            <a:r>
              <a:rPr lang="en-US" b="1" dirty="0" smtClean="0"/>
              <a:t>factorial(5)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5673" y="2438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 factorial(int f)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if(f==1)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f;}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f * </a:t>
            </a:r>
            <a:r>
              <a:rPr lang="en-US" dirty="0" smtClean="0">
                <a:solidFill>
                  <a:srgbClr val="FF0000"/>
                </a:solidFill>
              </a:rPr>
              <a:t>factorial(f-1)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146" name="Picture 2" descr="C:\Users\072613128\AppData\Local\Microsoft\Windows\Temporary Internet Files\Content.IE5\F8HYTIU8\_1089-[1]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51" y="46111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1371600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 factorial(int f)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if(f==1)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f;}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f * </a:t>
            </a:r>
            <a:r>
              <a:rPr lang="en-US" dirty="0" smtClean="0">
                <a:solidFill>
                  <a:srgbClr val="FF0000"/>
                </a:solidFill>
              </a:rPr>
              <a:t>factorial(f-1)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228600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factorial(5)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010400" y="8382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48400" y="1371600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5*</a:t>
            </a:r>
            <a:r>
              <a:rPr lang="en-US" dirty="0" smtClean="0">
                <a:solidFill>
                  <a:srgbClr val="FF0000"/>
                </a:solidFill>
              </a:rPr>
              <a:t>factorial(4)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010400" y="1768764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48400" y="2302164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4*</a:t>
            </a:r>
            <a:r>
              <a:rPr lang="en-US" dirty="0" smtClean="0">
                <a:solidFill>
                  <a:srgbClr val="FF0000"/>
                </a:solidFill>
              </a:rPr>
              <a:t>factorial(3)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029450" y="26670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53018" y="3186546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3*</a:t>
            </a:r>
            <a:r>
              <a:rPr lang="en-US" dirty="0" smtClean="0">
                <a:solidFill>
                  <a:srgbClr val="FF0000"/>
                </a:solidFill>
              </a:rPr>
              <a:t>factorial(2)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043305" y="3551382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29350" y="4087092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2*</a:t>
            </a:r>
            <a:r>
              <a:rPr lang="en-US" dirty="0" smtClean="0">
                <a:solidFill>
                  <a:srgbClr val="FF0000"/>
                </a:solidFill>
              </a:rPr>
              <a:t>factorial(1)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7043305" y="4404592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62255" y="4937992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7065818" y="54102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285346" y="5978237"/>
            <a:ext cx="18669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5*4*3*2*1=120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71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recursive functions must make a call to themselves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5000" y="1905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recursive functions must have one or more BASE cases where they stop calling themselves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2443018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 factorial(int f)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if(f==1)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f;} </a:t>
            </a:r>
            <a:r>
              <a:rPr lang="en-US" dirty="0" smtClean="0">
                <a:solidFill>
                  <a:srgbClr val="FF0000"/>
                </a:solidFill>
              </a:rPr>
              <a:t>//BASE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f * factorial(f-1);}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1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295400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 p1(int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if(n&lt;=1)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{return 0;} </a:t>
            </a:r>
            <a:r>
              <a:rPr lang="en-US" dirty="0" smtClean="0">
                <a:solidFill>
                  <a:srgbClr val="FF0000"/>
                </a:solidFill>
              </a:rPr>
              <a:t>//BASE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{return 1 + p1(n-2);}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721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does p1(8) and p1(13) equal?</a:t>
            </a:r>
            <a:endParaRPr lang="en-US" dirty="0"/>
          </a:p>
        </p:txBody>
      </p:sp>
      <p:pic>
        <p:nvPicPr>
          <p:cNvPr id="7170" name="Picture 2" descr="C:\Users\072613128\AppData\Local\Microsoft\Windows\Temporary Internet Files\Content.IE5\YSGUZYL6\15046-illustration-of-a-desktop-computer-case-pv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59" y="2057400"/>
            <a:ext cx="2133415" cy="2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369</Words>
  <Application>Microsoft Office PowerPoint</Application>
  <PresentationFormat>On-screen Show (4:3)</PresentationFormat>
  <Paragraphs>170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Recursion</vt:lpstr>
      <vt:lpstr>What is it?</vt:lpstr>
      <vt:lpstr>Let’s Solve a Problem!</vt:lpstr>
      <vt:lpstr>Analysis</vt:lpstr>
      <vt:lpstr>Recursion-Self Calling Functions!</vt:lpstr>
      <vt:lpstr>How Does It Work?</vt:lpstr>
      <vt:lpstr>Result</vt:lpstr>
      <vt:lpstr>Notes</vt:lpstr>
      <vt:lpstr>Other Examples</vt:lpstr>
      <vt:lpstr>PowerPoint Presentation</vt:lpstr>
      <vt:lpstr>Other Examples</vt:lpstr>
      <vt:lpstr>PowerPoint Presentation</vt:lpstr>
      <vt:lpstr>Practice</vt:lpstr>
      <vt:lpstr>Some More Practice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theKing</dc:creator>
  <cp:lastModifiedBy>Owen</cp:lastModifiedBy>
  <cp:revision>22</cp:revision>
  <dcterms:created xsi:type="dcterms:W3CDTF">2006-08-16T00:00:00Z</dcterms:created>
  <dcterms:modified xsi:type="dcterms:W3CDTF">2017-06-04T16:05:07Z</dcterms:modified>
</cp:coreProperties>
</file>