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8" r:id="rId23"/>
    <p:sldId id="279" r:id="rId24"/>
    <p:sldId id="280" r:id="rId25"/>
    <p:sldId id="281" r:id="rId26"/>
    <p:sldId id="284"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0A15EF-BD8D-443D-BAF6-C1EDAF917B66}" type="datetimeFigureOut">
              <a:rPr lang="en-US" smtClean="0"/>
              <a:t>5/24/2017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6AF861-69F8-4A03-99F8-61CA682CA41A}" type="slidenum">
              <a:rPr lang="en-US" smtClean="0"/>
              <a:t>‹#›</a:t>
            </a:fld>
            <a:endParaRPr lang="en-US"/>
          </a:p>
        </p:txBody>
      </p:sp>
    </p:spTree>
    <p:extLst>
      <p:ext uri="{BB962C8B-B14F-4D97-AF65-F5344CB8AC3E}">
        <p14:creationId xmlns:p14="http://schemas.microsoft.com/office/powerpoint/2010/main" val="370242498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Arrays</a:t>
            </a:r>
            <a:endParaRPr lang="en-US" dirty="0"/>
          </a:p>
        </p:txBody>
      </p:sp>
      <p:sp>
        <p:nvSpPr>
          <p:cNvPr id="3" name="Subtitle 2"/>
          <p:cNvSpPr>
            <a:spLocks noGrp="1"/>
          </p:cNvSpPr>
          <p:nvPr>
            <p:ph type="subTitle" idx="1"/>
          </p:nvPr>
        </p:nvSpPr>
        <p:spPr/>
        <p:txBody>
          <a:bodyPr/>
          <a:lstStyle/>
          <a:p>
            <a:r>
              <a:rPr lang="en-US" dirty="0" smtClean="0"/>
              <a:t>Make lots of variables the easy way!</a:t>
            </a:r>
            <a:endParaRPr lang="en-US" dirty="0"/>
          </a:p>
        </p:txBody>
      </p:sp>
    </p:spTree>
    <p:extLst>
      <p:ext uri="{BB962C8B-B14F-4D97-AF65-F5344CB8AC3E}">
        <p14:creationId xmlns:p14="http://schemas.microsoft.com/office/powerpoint/2010/main" val="131796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Algorithms</a:t>
            </a:r>
            <a:endParaRPr lang="en-US" dirty="0"/>
          </a:p>
        </p:txBody>
      </p:sp>
      <p:sp>
        <p:nvSpPr>
          <p:cNvPr id="4" name="Content Placeholder 9"/>
          <p:cNvSpPr txBox="1">
            <a:spLocks/>
          </p:cNvSpPr>
          <p:nvPr/>
        </p:nvSpPr>
        <p:spPr>
          <a:xfrm>
            <a:off x="462117" y="1371600"/>
            <a:ext cx="82296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Arrays are used to solve many, many, many, many problems.</a:t>
            </a:r>
            <a:endParaRPr lang="en-US" dirty="0"/>
          </a:p>
        </p:txBody>
      </p:sp>
      <p:sp>
        <p:nvSpPr>
          <p:cNvPr id="5" name="Content Placeholder 9"/>
          <p:cNvSpPr txBox="1">
            <a:spLocks/>
          </p:cNvSpPr>
          <p:nvPr/>
        </p:nvSpPr>
        <p:spPr>
          <a:xfrm>
            <a:off x="432620" y="2266335"/>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Example:</a:t>
            </a:r>
            <a:endParaRPr lang="en-US" dirty="0"/>
          </a:p>
        </p:txBody>
      </p:sp>
      <p:sp>
        <p:nvSpPr>
          <p:cNvPr id="6" name="Content Placeholder 9"/>
          <p:cNvSpPr txBox="1">
            <a:spLocks/>
          </p:cNvSpPr>
          <p:nvPr/>
        </p:nvSpPr>
        <p:spPr>
          <a:xfrm>
            <a:off x="403123" y="28194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Find the average of a random set of numbers:</a:t>
            </a:r>
            <a:endParaRPr lang="en-US" dirty="0"/>
          </a:p>
        </p:txBody>
      </p:sp>
      <p:sp>
        <p:nvSpPr>
          <p:cNvPr id="7" name="Content Placeholder 9"/>
          <p:cNvSpPr txBox="1">
            <a:spLocks/>
          </p:cNvSpPr>
          <p:nvPr/>
        </p:nvSpPr>
        <p:spPr>
          <a:xfrm>
            <a:off x="403123" y="34290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Let’s take our previous example array </a:t>
            </a:r>
            <a:r>
              <a:rPr lang="en-US" b="1" dirty="0" smtClean="0"/>
              <a:t>mass</a:t>
            </a:r>
            <a:r>
              <a:rPr lang="en-US" dirty="0" smtClean="0"/>
              <a:t>.</a:t>
            </a:r>
            <a:endParaRPr lang="en-US" dirty="0"/>
          </a:p>
        </p:txBody>
      </p:sp>
      <p:sp>
        <p:nvSpPr>
          <p:cNvPr id="8" name="Content Placeholder 9"/>
          <p:cNvSpPr txBox="1">
            <a:spLocks/>
          </p:cNvSpPr>
          <p:nvPr/>
        </p:nvSpPr>
        <p:spPr>
          <a:xfrm>
            <a:off x="403123" y="40386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We can solve it’s average as :</a:t>
            </a:r>
            <a:endParaRPr lang="en-US" dirty="0"/>
          </a:p>
        </p:txBody>
      </p:sp>
      <p:sp>
        <p:nvSpPr>
          <p:cNvPr id="9" name="Content Placeholder 9"/>
          <p:cNvSpPr txBox="1">
            <a:spLocks/>
          </p:cNvSpPr>
          <p:nvPr/>
        </p:nvSpPr>
        <p:spPr>
          <a:xfrm>
            <a:off x="0" y="4953000"/>
            <a:ext cx="9144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d</a:t>
            </a:r>
            <a:r>
              <a:rPr lang="en-US" sz="2400" dirty="0" smtClean="0"/>
              <a:t>ouble average=(mass[0]+mass[1]+mass[2]+mass[3]+mass[4])/5.0;</a:t>
            </a:r>
            <a:endParaRPr lang="en-US" sz="2400" dirty="0"/>
          </a:p>
        </p:txBody>
      </p:sp>
    </p:spTree>
    <p:extLst>
      <p:ext uri="{BB962C8B-B14F-4D97-AF65-F5344CB8AC3E}">
        <p14:creationId xmlns:p14="http://schemas.microsoft.com/office/powerpoint/2010/main" val="289510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Solution</a:t>
            </a:r>
            <a:endParaRPr lang="en-US" dirty="0"/>
          </a:p>
        </p:txBody>
      </p:sp>
      <p:sp>
        <p:nvSpPr>
          <p:cNvPr id="4" name="Content Placeholder 9"/>
          <p:cNvSpPr txBox="1">
            <a:spLocks/>
          </p:cNvSpPr>
          <p:nvPr/>
        </p:nvSpPr>
        <p:spPr>
          <a:xfrm>
            <a:off x="432620" y="12192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What’s the problem with out last solution?</a:t>
            </a:r>
            <a:endParaRPr lang="en-US" dirty="0"/>
          </a:p>
        </p:txBody>
      </p:sp>
      <p:sp>
        <p:nvSpPr>
          <p:cNvPr id="5" name="Content Placeholder 9"/>
          <p:cNvSpPr txBox="1">
            <a:spLocks/>
          </p:cNvSpPr>
          <p:nvPr/>
        </p:nvSpPr>
        <p:spPr>
          <a:xfrm>
            <a:off x="432620" y="18288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How might it eventually become a problem?</a:t>
            </a:r>
            <a:endParaRPr lang="en-US" dirty="0"/>
          </a:p>
        </p:txBody>
      </p:sp>
      <p:sp>
        <p:nvSpPr>
          <p:cNvPr id="6" name="Content Placeholder 9"/>
          <p:cNvSpPr txBox="1">
            <a:spLocks/>
          </p:cNvSpPr>
          <p:nvPr/>
        </p:nvSpPr>
        <p:spPr>
          <a:xfrm>
            <a:off x="417872" y="2514600"/>
            <a:ext cx="8229600" cy="838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If you said that depending on the size of the array the solution is not very efficient...then you’d be correct!</a:t>
            </a:r>
          </a:p>
        </p:txBody>
      </p:sp>
      <p:sp>
        <p:nvSpPr>
          <p:cNvPr id="7" name="Content Placeholder 9"/>
          <p:cNvSpPr txBox="1">
            <a:spLocks/>
          </p:cNvSpPr>
          <p:nvPr/>
        </p:nvSpPr>
        <p:spPr>
          <a:xfrm>
            <a:off x="432620" y="33528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Arrays were created to avoid this!</a:t>
            </a:r>
            <a:endParaRPr lang="en-US" dirty="0"/>
          </a:p>
        </p:txBody>
      </p:sp>
      <p:sp>
        <p:nvSpPr>
          <p:cNvPr id="8" name="Content Placeholder 9"/>
          <p:cNvSpPr txBox="1">
            <a:spLocks/>
          </p:cNvSpPr>
          <p:nvPr/>
        </p:nvSpPr>
        <p:spPr>
          <a:xfrm>
            <a:off x="417872" y="3886200"/>
            <a:ext cx="82296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What programming construct do you think is used to solve many problems with Arrays?</a:t>
            </a:r>
            <a:endParaRPr lang="en-US" dirty="0"/>
          </a:p>
        </p:txBody>
      </p:sp>
      <p:sp>
        <p:nvSpPr>
          <p:cNvPr id="9" name="Content Placeholder 9"/>
          <p:cNvSpPr txBox="1">
            <a:spLocks/>
          </p:cNvSpPr>
          <p:nvPr/>
        </p:nvSpPr>
        <p:spPr>
          <a:xfrm>
            <a:off x="432620" y="49530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If you said LOOPS, then congratulations!</a:t>
            </a:r>
            <a:endParaRPr lang="en-US" dirty="0"/>
          </a:p>
        </p:txBody>
      </p:sp>
    </p:spTree>
    <p:extLst>
      <p:ext uri="{BB962C8B-B14F-4D97-AF65-F5344CB8AC3E}">
        <p14:creationId xmlns:p14="http://schemas.microsoft.com/office/powerpoint/2010/main" val="312085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Average Again</a:t>
            </a:r>
            <a:endParaRPr lang="en-US" dirty="0"/>
          </a:p>
        </p:txBody>
      </p:sp>
      <p:sp>
        <p:nvSpPr>
          <p:cNvPr id="4" name="Content Placeholder 9"/>
          <p:cNvSpPr txBox="1">
            <a:spLocks/>
          </p:cNvSpPr>
          <p:nvPr/>
        </p:nvSpPr>
        <p:spPr>
          <a:xfrm>
            <a:off x="469491" y="1600200"/>
            <a:ext cx="82296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total;</a:t>
            </a:r>
          </a:p>
          <a:p>
            <a:pPr marL="0" indent="0">
              <a:buNone/>
            </a:pPr>
            <a:r>
              <a:rPr lang="en-US" dirty="0"/>
              <a:t>f</a:t>
            </a:r>
            <a:r>
              <a:rPr lang="en-US" dirty="0" smtClean="0"/>
              <a:t>or(int x=0;x&lt;mass.Length;x++)</a:t>
            </a:r>
          </a:p>
          <a:p>
            <a:pPr marL="0" indent="0">
              <a:buNone/>
            </a:pPr>
            <a:r>
              <a:rPr lang="en-US" dirty="0" smtClean="0"/>
              <a:t>{</a:t>
            </a:r>
          </a:p>
          <a:p>
            <a:pPr marL="0" indent="0">
              <a:buNone/>
            </a:pPr>
            <a:r>
              <a:rPr lang="en-US" dirty="0" smtClean="0"/>
              <a:t>	total+=mass[x];</a:t>
            </a:r>
            <a:endParaRPr lang="en-US" dirty="0"/>
          </a:p>
          <a:p>
            <a:pPr marL="0" indent="0">
              <a:buNone/>
            </a:pPr>
            <a:r>
              <a:rPr lang="en-US" dirty="0" smtClean="0"/>
              <a:t>}</a:t>
            </a:r>
          </a:p>
          <a:p>
            <a:pPr marL="0" indent="0">
              <a:buNone/>
            </a:pPr>
            <a:r>
              <a:rPr lang="en-US" dirty="0" smtClean="0"/>
              <a:t>double average=total/mass.Length;</a:t>
            </a:r>
            <a:endParaRPr lang="en-US" dirty="0"/>
          </a:p>
        </p:txBody>
      </p:sp>
    </p:spTree>
    <p:extLst>
      <p:ext uri="{BB962C8B-B14F-4D97-AF65-F5344CB8AC3E}">
        <p14:creationId xmlns:p14="http://schemas.microsoft.com/office/powerpoint/2010/main" val="140673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Problem</a:t>
            </a:r>
            <a:endParaRPr lang="en-US" dirty="0"/>
          </a:p>
        </p:txBody>
      </p:sp>
      <p:sp>
        <p:nvSpPr>
          <p:cNvPr id="4" name="Content Placeholder 9"/>
          <p:cNvSpPr txBox="1">
            <a:spLocks/>
          </p:cNvSpPr>
          <p:nvPr/>
        </p:nvSpPr>
        <p:spPr>
          <a:xfrm>
            <a:off x="432620" y="1524000"/>
            <a:ext cx="8229600" cy="8382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Find the largest number in a list (array) of numbers:</a:t>
            </a:r>
            <a:endParaRPr lang="en-US" dirty="0"/>
          </a:p>
        </p:txBody>
      </p:sp>
      <p:sp>
        <p:nvSpPr>
          <p:cNvPr id="5" name="Content Placeholder 9"/>
          <p:cNvSpPr txBox="1">
            <a:spLocks/>
          </p:cNvSpPr>
          <p:nvPr/>
        </p:nvSpPr>
        <p:spPr>
          <a:xfrm>
            <a:off x="432620" y="2362200"/>
            <a:ext cx="8229600" cy="3429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largest=mass[0];</a:t>
            </a:r>
          </a:p>
          <a:p>
            <a:pPr marL="0" indent="0">
              <a:buNone/>
            </a:pPr>
            <a:r>
              <a:rPr lang="en-US" dirty="0" smtClean="0"/>
              <a:t>for(int x=1;x&lt;mass.Length;x++)</a:t>
            </a:r>
          </a:p>
          <a:p>
            <a:pPr marL="0" indent="0">
              <a:buNone/>
            </a:pPr>
            <a:r>
              <a:rPr lang="en-US" dirty="0" smtClean="0"/>
              <a:t>{</a:t>
            </a:r>
          </a:p>
          <a:p>
            <a:pPr marL="0" indent="0">
              <a:buNone/>
            </a:pPr>
            <a:r>
              <a:rPr lang="en-US" dirty="0" smtClean="0"/>
              <a:t>  if(mass[x]&gt;largest)</a:t>
            </a:r>
          </a:p>
          <a:p>
            <a:pPr marL="0" indent="0">
              <a:buNone/>
            </a:pPr>
            <a:r>
              <a:rPr lang="en-US" dirty="0"/>
              <a:t> </a:t>
            </a:r>
            <a:r>
              <a:rPr lang="en-US" dirty="0" smtClean="0"/>
              <a:t>   largest=mass[x];</a:t>
            </a:r>
          </a:p>
          <a:p>
            <a:pPr marL="0" indent="0">
              <a:buNone/>
            </a:pPr>
            <a:r>
              <a:rPr lang="en-US" dirty="0" smtClean="0"/>
              <a:t>}</a:t>
            </a:r>
          </a:p>
          <a:p>
            <a:pPr marL="0" indent="0">
              <a:buNone/>
            </a:pPr>
            <a:r>
              <a:rPr lang="en-US" dirty="0" smtClean="0"/>
              <a:t>//print largest</a:t>
            </a:r>
            <a:endParaRPr lang="en-US" dirty="0"/>
          </a:p>
        </p:txBody>
      </p:sp>
    </p:spTree>
    <p:extLst>
      <p:ext uri="{BB962C8B-B14F-4D97-AF65-F5344CB8AC3E}">
        <p14:creationId xmlns:p14="http://schemas.microsoft.com/office/powerpoint/2010/main" val="34101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For each of the following questions/exercises we will be using the following arrays:</a:t>
            </a:r>
            <a:endParaRPr lang="en-US" dirty="0"/>
          </a:p>
          <a:p>
            <a:r>
              <a:rPr lang="en-US" b="1" dirty="0"/>
              <a:t> </a:t>
            </a:r>
            <a:endParaRPr lang="en-US" dirty="0"/>
          </a:p>
          <a:p>
            <a:r>
              <a:rPr lang="en-US" b="1" dirty="0"/>
              <a:t>String[] data1=new String[3];</a:t>
            </a:r>
            <a:endParaRPr lang="en-US" dirty="0"/>
          </a:p>
          <a:p>
            <a:r>
              <a:rPr lang="en-US" b="1" dirty="0"/>
              <a:t>int[] data2=new int[4];</a:t>
            </a:r>
            <a:endParaRPr lang="en-US" dirty="0"/>
          </a:p>
          <a:p>
            <a:r>
              <a:rPr lang="en-US" b="1" dirty="0"/>
              <a:t> </a:t>
            </a:r>
            <a:endParaRPr lang="en-US" dirty="0"/>
          </a:p>
          <a:p>
            <a:r>
              <a:rPr lang="en-US" b="1" dirty="0"/>
              <a:t>data1[0]=”A”;</a:t>
            </a:r>
            <a:endParaRPr lang="en-US" dirty="0"/>
          </a:p>
          <a:p>
            <a:r>
              <a:rPr lang="en-US" b="1" dirty="0"/>
              <a:t>data1[1]=”B”;</a:t>
            </a:r>
            <a:endParaRPr lang="en-US" dirty="0"/>
          </a:p>
          <a:p>
            <a:r>
              <a:rPr lang="en-US" b="1" dirty="0"/>
              <a:t>data1[2]=”C”;</a:t>
            </a:r>
            <a:endParaRPr lang="en-US" dirty="0"/>
          </a:p>
          <a:p>
            <a:r>
              <a:rPr lang="en-US" b="1" dirty="0"/>
              <a:t>data2[0]=11;</a:t>
            </a:r>
            <a:endParaRPr lang="en-US" dirty="0"/>
          </a:p>
          <a:p>
            <a:r>
              <a:rPr lang="en-US" b="1" dirty="0"/>
              <a:t>data2[1]=33;</a:t>
            </a:r>
            <a:endParaRPr lang="en-US" dirty="0"/>
          </a:p>
          <a:p>
            <a:r>
              <a:rPr lang="en-US" b="1" dirty="0"/>
              <a:t>data2[2]=15;</a:t>
            </a:r>
            <a:endParaRPr lang="en-US" dirty="0"/>
          </a:p>
          <a:p>
            <a:r>
              <a:rPr lang="en-US" b="1" dirty="0"/>
              <a:t>data2[3]=7;</a:t>
            </a:r>
            <a:endParaRPr lang="en-US" dirty="0"/>
          </a:p>
          <a:p>
            <a:endParaRPr lang="en-US" dirty="0"/>
          </a:p>
        </p:txBody>
      </p:sp>
    </p:spTree>
    <p:extLst>
      <p:ext uri="{BB962C8B-B14F-4D97-AF65-F5344CB8AC3E}">
        <p14:creationId xmlns:p14="http://schemas.microsoft.com/office/powerpoint/2010/main" val="2395801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pPr lvl="0"/>
            <a:r>
              <a:rPr lang="en-US" b="1" dirty="0"/>
              <a:t>What is the value of the second element in the array data1?</a:t>
            </a:r>
            <a:endParaRPr lang="en-US" dirty="0"/>
          </a:p>
          <a:p>
            <a:endParaRPr lang="en-US" dirty="0"/>
          </a:p>
        </p:txBody>
      </p:sp>
    </p:spTree>
    <p:extLst>
      <p:ext uri="{BB962C8B-B14F-4D97-AF65-F5344CB8AC3E}">
        <p14:creationId xmlns:p14="http://schemas.microsoft.com/office/powerpoint/2010/main" val="3779495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pPr lvl="0"/>
            <a:r>
              <a:rPr lang="en-US" b="1" dirty="0"/>
              <a:t>What is the value of data2[2]?</a:t>
            </a:r>
            <a:endParaRPr lang="en-US" dirty="0"/>
          </a:p>
          <a:p>
            <a:endParaRPr lang="en-US" dirty="0"/>
          </a:p>
        </p:txBody>
      </p:sp>
    </p:spTree>
    <p:extLst>
      <p:ext uri="{BB962C8B-B14F-4D97-AF65-F5344CB8AC3E}">
        <p14:creationId xmlns:p14="http://schemas.microsoft.com/office/powerpoint/2010/main" val="3946982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pPr lvl="0"/>
            <a:r>
              <a:rPr lang="en-US" b="1" dirty="0"/>
              <a:t>How many elements are in the array data2?</a:t>
            </a:r>
            <a:endParaRPr lang="en-US" dirty="0"/>
          </a:p>
          <a:p>
            <a:endParaRPr lang="en-US" dirty="0"/>
          </a:p>
        </p:txBody>
      </p:sp>
    </p:spTree>
    <p:extLst>
      <p:ext uri="{BB962C8B-B14F-4D97-AF65-F5344CB8AC3E}">
        <p14:creationId xmlns:p14="http://schemas.microsoft.com/office/powerpoint/2010/main" val="2989077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pPr lvl="0"/>
            <a:r>
              <a:rPr lang="en-US" b="1" dirty="0"/>
              <a:t>What is the value of data2[1] + data2[2]?</a:t>
            </a:r>
            <a:endParaRPr lang="en-US" dirty="0"/>
          </a:p>
        </p:txBody>
      </p:sp>
    </p:spTree>
    <p:extLst>
      <p:ext uri="{BB962C8B-B14F-4D97-AF65-F5344CB8AC3E}">
        <p14:creationId xmlns:p14="http://schemas.microsoft.com/office/powerpoint/2010/main" val="1366463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pPr lvl="0"/>
            <a:r>
              <a:rPr lang="en-US" b="1" dirty="0"/>
              <a:t>What is the output in the following block of code:</a:t>
            </a:r>
            <a:endParaRPr lang="en-US" dirty="0"/>
          </a:p>
          <a:p>
            <a:endParaRPr lang="en-US" dirty="0"/>
          </a:p>
          <a:p>
            <a:pPr marL="0" indent="0">
              <a:buNone/>
            </a:pPr>
            <a:r>
              <a:rPr lang="en-US" b="1" dirty="0"/>
              <a:t>for[int c=0;c&lt;data1.length;c++]{</a:t>
            </a:r>
            <a:endParaRPr lang="en-US" dirty="0"/>
          </a:p>
          <a:p>
            <a:pPr marL="0" indent="0">
              <a:buNone/>
            </a:pPr>
            <a:r>
              <a:rPr lang="en-US" b="1" dirty="0"/>
              <a:t>     if [data1[c]= =”B”]{ </a:t>
            </a:r>
            <a:r>
              <a:rPr lang="en-US" b="1" dirty="0" smtClean="0"/>
              <a:t>   MessageBox.Show[Convert.toString[data2[c</a:t>
            </a:r>
            <a:r>
              <a:rPr lang="en-US" b="1" dirty="0"/>
              <a:t>]]];}</a:t>
            </a:r>
            <a:endParaRPr lang="en-US" dirty="0"/>
          </a:p>
          <a:p>
            <a:pPr marL="0" indent="0">
              <a:buNone/>
            </a:pPr>
            <a:r>
              <a:rPr lang="en-US" b="1" dirty="0"/>
              <a:t>}</a:t>
            </a:r>
            <a:endParaRPr lang="en-US" dirty="0"/>
          </a:p>
          <a:p>
            <a:endParaRPr lang="en-US" dirty="0"/>
          </a:p>
        </p:txBody>
      </p:sp>
    </p:spTree>
    <p:extLst>
      <p:ext uri="{BB962C8B-B14F-4D97-AF65-F5344CB8AC3E}">
        <p14:creationId xmlns:p14="http://schemas.microsoft.com/office/powerpoint/2010/main" val="108098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Arrays?</a:t>
            </a:r>
            <a:endParaRPr lang="en-US" dirty="0"/>
          </a:p>
        </p:txBody>
      </p:sp>
      <p:sp>
        <p:nvSpPr>
          <p:cNvPr id="3" name="Content Placeholder 2"/>
          <p:cNvSpPr>
            <a:spLocks noGrp="1"/>
          </p:cNvSpPr>
          <p:nvPr>
            <p:ph idx="1"/>
          </p:nvPr>
        </p:nvSpPr>
        <p:spPr/>
        <p:txBody>
          <a:bodyPr/>
          <a:lstStyle/>
          <a:p>
            <a:r>
              <a:rPr lang="en-US" dirty="0" smtClean="0"/>
              <a:t>An</a:t>
            </a:r>
            <a:r>
              <a:rPr lang="en-US" dirty="0"/>
              <a:t> </a:t>
            </a:r>
            <a:r>
              <a:rPr lang="en-US" b="1" dirty="0"/>
              <a:t>array</a:t>
            </a:r>
            <a:r>
              <a:rPr lang="en-US" dirty="0"/>
              <a:t> is a data structure, which can store a fixed-size collection of </a:t>
            </a:r>
            <a:r>
              <a:rPr lang="en-US" u="sng" dirty="0"/>
              <a:t>elements</a:t>
            </a:r>
            <a:r>
              <a:rPr lang="en-US" dirty="0"/>
              <a:t> of the same data type. An </a:t>
            </a:r>
            <a:r>
              <a:rPr lang="en-US" b="1" dirty="0"/>
              <a:t>array</a:t>
            </a:r>
            <a:r>
              <a:rPr lang="en-US" dirty="0"/>
              <a:t> is used to store a collection of data, but it is often more useful to think of an </a:t>
            </a:r>
            <a:r>
              <a:rPr lang="en-US" b="1" dirty="0"/>
              <a:t>array</a:t>
            </a:r>
            <a:r>
              <a:rPr lang="en-US" dirty="0"/>
              <a:t> as a collection of variables of the same type.</a:t>
            </a:r>
          </a:p>
          <a:p>
            <a:endParaRPr lang="en-US" dirty="0"/>
          </a:p>
        </p:txBody>
      </p:sp>
    </p:spTree>
    <p:extLst>
      <p:ext uri="{BB962C8B-B14F-4D97-AF65-F5344CB8AC3E}">
        <p14:creationId xmlns:p14="http://schemas.microsoft.com/office/powerpoint/2010/main" val="23303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lstStyle/>
          <a:p>
            <a:pPr lvl="0"/>
            <a:r>
              <a:rPr lang="en-US" b="1" dirty="0"/>
              <a:t>Look at the following code:</a:t>
            </a:r>
            <a:endParaRPr lang="en-US" dirty="0"/>
          </a:p>
          <a:p>
            <a:pPr marL="0" indent="0">
              <a:buNone/>
            </a:pPr>
            <a:r>
              <a:rPr lang="en-US" b="1" dirty="0"/>
              <a:t> </a:t>
            </a:r>
            <a:endParaRPr lang="en-US" dirty="0"/>
          </a:p>
          <a:p>
            <a:pPr marL="0" indent="0">
              <a:buNone/>
            </a:pPr>
            <a:r>
              <a:rPr lang="en-US" b="1" dirty="0"/>
              <a:t>for[int c=0;c&lt;data2.length;c++]{</a:t>
            </a:r>
            <a:endParaRPr lang="en-US" dirty="0"/>
          </a:p>
          <a:p>
            <a:pPr marL="0" indent="0">
              <a:buNone/>
            </a:pPr>
            <a:r>
              <a:rPr lang="en-US" b="1" dirty="0"/>
              <a:t>     data2[c]=c;</a:t>
            </a:r>
            <a:endParaRPr lang="en-US" dirty="0"/>
          </a:p>
          <a:p>
            <a:pPr marL="0" indent="0">
              <a:buNone/>
            </a:pPr>
            <a:r>
              <a:rPr lang="en-US" b="1" dirty="0"/>
              <a:t>}</a:t>
            </a:r>
            <a:endParaRPr lang="en-US" dirty="0"/>
          </a:p>
          <a:p>
            <a:r>
              <a:rPr lang="en-US" b="1" dirty="0"/>
              <a:t>What is the value of data2[1] after the for loop?</a:t>
            </a:r>
            <a:endParaRPr lang="en-US" dirty="0"/>
          </a:p>
          <a:p>
            <a:endParaRPr lang="en-US" dirty="0"/>
          </a:p>
        </p:txBody>
      </p:sp>
    </p:spTree>
    <p:extLst>
      <p:ext uri="{BB962C8B-B14F-4D97-AF65-F5344CB8AC3E}">
        <p14:creationId xmlns:p14="http://schemas.microsoft.com/office/powerpoint/2010/main" val="1474205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a:t>Look at the following function:</a:t>
            </a:r>
            <a:endParaRPr lang="en-US" dirty="0"/>
          </a:p>
          <a:p>
            <a:pPr marL="0" indent="0">
              <a:buNone/>
            </a:pPr>
            <a:endParaRPr lang="en-US" dirty="0"/>
          </a:p>
          <a:p>
            <a:pPr marL="0" indent="0">
              <a:buNone/>
            </a:pPr>
            <a:r>
              <a:rPr lang="en-US" b="1" dirty="0" smtClean="0"/>
              <a:t>void </a:t>
            </a:r>
            <a:r>
              <a:rPr lang="en-US" b="1" dirty="0"/>
              <a:t>test[String[] values]{</a:t>
            </a:r>
            <a:endParaRPr lang="en-US" dirty="0"/>
          </a:p>
          <a:p>
            <a:pPr marL="0" indent="0">
              <a:buNone/>
            </a:pPr>
            <a:r>
              <a:rPr lang="en-US" b="1" dirty="0"/>
              <a:t>    String answer;</a:t>
            </a:r>
            <a:endParaRPr lang="en-US" dirty="0"/>
          </a:p>
          <a:p>
            <a:pPr marL="0" indent="0">
              <a:buNone/>
            </a:pPr>
            <a:r>
              <a:rPr lang="en-US" b="1" dirty="0"/>
              <a:t>    for[int x=1;x&lt;=2;x++]{</a:t>
            </a:r>
            <a:endParaRPr lang="en-US" dirty="0"/>
          </a:p>
          <a:p>
            <a:pPr marL="0" indent="0">
              <a:buNone/>
            </a:pPr>
            <a:r>
              <a:rPr lang="en-US" b="1" dirty="0"/>
              <a:t>      answer=answer +values[x];</a:t>
            </a:r>
            <a:endParaRPr lang="en-US" dirty="0"/>
          </a:p>
          <a:p>
            <a:pPr marL="0" indent="0">
              <a:buNone/>
            </a:pPr>
            <a:r>
              <a:rPr lang="en-US" b="1" dirty="0"/>
              <a:t>    }</a:t>
            </a:r>
            <a:endParaRPr lang="en-US" dirty="0"/>
          </a:p>
          <a:p>
            <a:pPr marL="0" indent="0">
              <a:buNone/>
            </a:pPr>
            <a:r>
              <a:rPr lang="en-US" b="1" dirty="0"/>
              <a:t>    MessageBox.Show[answer];</a:t>
            </a:r>
            <a:endParaRPr lang="en-US" dirty="0"/>
          </a:p>
          <a:p>
            <a:pPr marL="0" indent="0">
              <a:buNone/>
            </a:pPr>
            <a:r>
              <a:rPr lang="en-US" b="1" dirty="0"/>
              <a:t>}</a:t>
            </a:r>
            <a:endParaRPr lang="en-US" dirty="0"/>
          </a:p>
          <a:p>
            <a:pPr marL="0" indent="0">
              <a:buNone/>
            </a:pPr>
            <a:r>
              <a:rPr lang="en-US" b="1" dirty="0"/>
              <a:t> </a:t>
            </a:r>
            <a:endParaRPr lang="en-US" dirty="0"/>
          </a:p>
          <a:p>
            <a:pPr marL="0" indent="0">
              <a:buNone/>
            </a:pPr>
            <a:r>
              <a:rPr lang="en-US" b="1" dirty="0"/>
              <a:t>What is the output given the following programming statement?</a:t>
            </a:r>
            <a:endParaRPr lang="en-US" dirty="0"/>
          </a:p>
          <a:p>
            <a:pPr marL="0" indent="0">
              <a:buNone/>
            </a:pPr>
            <a:r>
              <a:rPr lang="en-US" b="1" dirty="0"/>
              <a:t> </a:t>
            </a:r>
            <a:endParaRPr lang="en-US" dirty="0"/>
          </a:p>
          <a:p>
            <a:pPr marL="0" indent="0">
              <a:buNone/>
            </a:pPr>
            <a:r>
              <a:rPr lang="en-US" b="1" dirty="0"/>
              <a:t>test(data1);</a:t>
            </a:r>
            <a:endParaRPr lang="en-US" dirty="0"/>
          </a:p>
        </p:txBody>
      </p:sp>
    </p:spTree>
    <p:extLst>
      <p:ext uri="{BB962C8B-B14F-4D97-AF65-F5344CB8AC3E}">
        <p14:creationId xmlns:p14="http://schemas.microsoft.com/office/powerpoint/2010/main" val="51566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US" dirty="0"/>
          </a:p>
        </p:txBody>
      </p:sp>
      <p:sp>
        <p:nvSpPr>
          <p:cNvPr id="3" name="Content Placeholder 2"/>
          <p:cNvSpPr>
            <a:spLocks noGrp="1"/>
          </p:cNvSpPr>
          <p:nvPr>
            <p:ph idx="1"/>
          </p:nvPr>
        </p:nvSpPr>
        <p:spPr/>
        <p:txBody>
          <a:bodyPr/>
          <a:lstStyle/>
          <a:p>
            <a:r>
              <a:rPr lang="en-US" b="1" dirty="0"/>
              <a:t>In reference to the last function, why is the following, theoretically incorrect?</a:t>
            </a:r>
            <a:endParaRPr lang="en-US" dirty="0"/>
          </a:p>
          <a:p>
            <a:pPr marL="0" indent="0">
              <a:buNone/>
            </a:pPr>
            <a:r>
              <a:rPr lang="en-US" b="1" dirty="0"/>
              <a:t> </a:t>
            </a:r>
            <a:endParaRPr lang="en-US" dirty="0"/>
          </a:p>
          <a:p>
            <a:pPr marL="0" indent="0">
              <a:buNone/>
            </a:pPr>
            <a:r>
              <a:rPr lang="en-US" b="1" dirty="0"/>
              <a:t>test(data2);</a:t>
            </a:r>
            <a:endParaRPr lang="en-US" dirty="0"/>
          </a:p>
          <a:p>
            <a:pPr marL="0" indent="0">
              <a:buNone/>
            </a:pPr>
            <a:endParaRPr lang="en-US" dirty="0"/>
          </a:p>
        </p:txBody>
      </p:sp>
    </p:spTree>
    <p:extLst>
      <p:ext uri="{BB962C8B-B14F-4D97-AF65-F5344CB8AC3E}">
        <p14:creationId xmlns:p14="http://schemas.microsoft.com/office/powerpoint/2010/main" val="3333732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lstStyle/>
          <a:p>
            <a:r>
              <a:rPr lang="en-US" b="1" dirty="0"/>
              <a:t>What is the output in the following:</a:t>
            </a:r>
            <a:endParaRPr lang="en-US" dirty="0"/>
          </a:p>
          <a:p>
            <a:pPr marL="0" indent="0">
              <a:buNone/>
            </a:pPr>
            <a:r>
              <a:rPr lang="en-US" b="1" dirty="0"/>
              <a:t> </a:t>
            </a:r>
            <a:endParaRPr lang="en-US" dirty="0"/>
          </a:p>
          <a:p>
            <a:pPr marL="0" indent="0">
              <a:buNone/>
            </a:pPr>
            <a:r>
              <a:rPr lang="en-US" b="1" dirty="0"/>
              <a:t>data1[5]=5;</a:t>
            </a:r>
            <a:endParaRPr lang="en-US" dirty="0"/>
          </a:p>
          <a:p>
            <a:pPr marL="0" indent="0">
              <a:buNone/>
            </a:pPr>
            <a:r>
              <a:rPr lang="en-US" b="1" dirty="0"/>
              <a:t>MessageBox.Show(Convert.toString[data1[5]]);</a:t>
            </a:r>
            <a:endParaRPr lang="en-US" dirty="0"/>
          </a:p>
          <a:p>
            <a:pPr marL="0" indent="0">
              <a:buNone/>
            </a:pPr>
            <a:endParaRPr lang="en-US" dirty="0"/>
          </a:p>
        </p:txBody>
      </p:sp>
    </p:spTree>
    <p:extLst>
      <p:ext uri="{BB962C8B-B14F-4D97-AF65-F5344CB8AC3E}">
        <p14:creationId xmlns:p14="http://schemas.microsoft.com/office/powerpoint/2010/main" val="1407259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57200" y="1600201"/>
            <a:ext cx="8229600" cy="1295400"/>
          </a:xfrm>
        </p:spPr>
        <p:txBody>
          <a:bodyPr/>
          <a:lstStyle/>
          <a:p>
            <a:pPr marL="0" indent="0">
              <a:buNone/>
            </a:pPr>
            <a:r>
              <a:rPr lang="en-US" dirty="0"/>
              <a:t>Create a program that looks as follows:</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3600"/>
            <a:ext cx="2057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381000" y="5257800"/>
            <a:ext cx="8229600" cy="12954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When the user clicks in the numbers buttons a 10 element array is filled with random numbers from 1 to 100. Next go through the array using a for loop and display their values in a richtextbox.</a:t>
            </a:r>
          </a:p>
          <a:p>
            <a:pPr marL="0" indent="0">
              <a:buNone/>
            </a:pPr>
            <a:r>
              <a:rPr lang="en-US" dirty="0"/>
              <a:t> </a:t>
            </a:r>
          </a:p>
          <a:p>
            <a:pPr marL="0" indent="0">
              <a:buNone/>
            </a:pPr>
            <a:r>
              <a:rPr lang="en-US" dirty="0"/>
              <a:t>When the maximum button is pressed cycle through the elements of the array and determine the largest number. When the minimum button is pressed cycle through the elements of the array and determine the smallest number.  Display your results in a label or messagebox.</a:t>
            </a:r>
          </a:p>
          <a:p>
            <a:pPr marL="0" indent="0">
              <a:buFont typeface="Arial" pitchFamily="34" charset="0"/>
              <a:buNone/>
            </a:pPr>
            <a:endParaRPr lang="en-US" dirty="0"/>
          </a:p>
        </p:txBody>
      </p:sp>
    </p:spTree>
    <p:extLst>
      <p:ext uri="{BB962C8B-B14F-4D97-AF65-F5344CB8AC3E}">
        <p14:creationId xmlns:p14="http://schemas.microsoft.com/office/powerpoint/2010/main" val="2819355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Create a program that looks as follows: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18097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633248" y="5410200"/>
            <a:ext cx="8229600" cy="9144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When the Create button is clicked you will fill up a 100 element array with the squares of their index numbers.</a:t>
            </a:r>
          </a:p>
          <a:p>
            <a:endParaRPr lang="en-US" dirty="0"/>
          </a:p>
        </p:txBody>
      </p:sp>
    </p:spTree>
    <p:extLst>
      <p:ext uri="{BB962C8B-B14F-4D97-AF65-F5344CB8AC3E}">
        <p14:creationId xmlns:p14="http://schemas.microsoft.com/office/powerpoint/2010/main" val="1985719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CA" dirty="0"/>
              <a:t>Write a program that creates an array of 100 random integers between 1 </a:t>
            </a:r>
            <a:r>
              <a:rPr lang="en-CA" dirty="0" smtClean="0"/>
              <a:t>and</a:t>
            </a:r>
            <a:r>
              <a:rPr lang="en-US" dirty="0"/>
              <a:t> </a:t>
            </a:r>
            <a:r>
              <a:rPr lang="en-CA" dirty="0" smtClean="0"/>
              <a:t>100</a:t>
            </a:r>
            <a:r>
              <a:rPr lang="en-CA" dirty="0"/>
              <a:t>. Get it to print out all the numbers in the list. Now get it to find the average, largest and smallest numbers in the list and print these out.</a:t>
            </a:r>
            <a:endParaRPr lang="en-US" dirty="0"/>
          </a:p>
          <a:p>
            <a:pPr marL="0" indent="0">
              <a:buNone/>
            </a:pPr>
            <a:endParaRPr lang="en-US" dirty="0"/>
          </a:p>
        </p:txBody>
      </p:sp>
    </p:spTree>
    <p:extLst>
      <p:ext uri="{BB962C8B-B14F-4D97-AF65-F5344CB8AC3E}">
        <p14:creationId xmlns:p14="http://schemas.microsoft.com/office/powerpoint/2010/main" val="3569559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lstStyle/>
          <a:p>
            <a:pPr marL="0" indent="0">
              <a:buNone/>
            </a:pPr>
            <a:r>
              <a:rPr lang="en-CA" dirty="0"/>
              <a:t>Write a program that creates an array of 1000 random integers (between </a:t>
            </a:r>
            <a:r>
              <a:rPr lang="en-CA" dirty="0" smtClean="0"/>
              <a:t>1 and </a:t>
            </a:r>
            <a:r>
              <a:rPr lang="en-CA" dirty="0"/>
              <a:t>100). It should then ask the user for a number and tell the user at </a:t>
            </a:r>
            <a:r>
              <a:rPr lang="en-CA" dirty="0" smtClean="0"/>
              <a:t>what position </a:t>
            </a:r>
            <a:r>
              <a:rPr lang="en-CA" dirty="0"/>
              <a:t>it first appears in the array or that it’s not in the array.</a:t>
            </a:r>
            <a:endParaRPr lang="en-US" dirty="0"/>
          </a:p>
          <a:p>
            <a:pPr marL="0" indent="0">
              <a:buNone/>
            </a:pPr>
            <a:endParaRPr lang="en-US" dirty="0"/>
          </a:p>
        </p:txBody>
      </p:sp>
    </p:spTree>
    <p:extLst>
      <p:ext uri="{BB962C8B-B14F-4D97-AF65-F5344CB8AC3E}">
        <p14:creationId xmlns:p14="http://schemas.microsoft.com/office/powerpoint/2010/main" val="784594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Arrays</a:t>
            </a:r>
            <a:endParaRPr lang="en-US" dirty="0"/>
          </a:p>
        </p:txBody>
      </p:sp>
      <p:sp>
        <p:nvSpPr>
          <p:cNvPr id="10" name="Content Placeholder 9"/>
          <p:cNvSpPr>
            <a:spLocks noGrp="1"/>
          </p:cNvSpPr>
          <p:nvPr>
            <p:ph idx="1"/>
          </p:nvPr>
        </p:nvSpPr>
        <p:spPr>
          <a:xfrm>
            <a:off x="457200" y="1600201"/>
            <a:ext cx="8229600" cy="838200"/>
          </a:xfrm>
        </p:spPr>
        <p:txBody>
          <a:bodyPr/>
          <a:lstStyle/>
          <a:p>
            <a:r>
              <a:rPr lang="en-US" dirty="0" smtClean="0"/>
              <a:t>Create and store 5 random numbers</a:t>
            </a:r>
            <a:endParaRPr lang="en-US" dirty="0"/>
          </a:p>
        </p:txBody>
      </p:sp>
      <p:sp>
        <p:nvSpPr>
          <p:cNvPr id="11" name="Content Placeholder 9"/>
          <p:cNvSpPr txBox="1">
            <a:spLocks/>
          </p:cNvSpPr>
          <p:nvPr/>
        </p:nvSpPr>
        <p:spPr>
          <a:xfrm>
            <a:off x="616974" y="24384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Random r =new Random();</a:t>
            </a:r>
            <a:endParaRPr lang="en-US" dirty="0"/>
          </a:p>
        </p:txBody>
      </p:sp>
      <p:sp>
        <p:nvSpPr>
          <p:cNvPr id="12" name="Content Placeholder 9"/>
          <p:cNvSpPr txBox="1">
            <a:spLocks/>
          </p:cNvSpPr>
          <p:nvPr/>
        </p:nvSpPr>
        <p:spPr>
          <a:xfrm>
            <a:off x="616974" y="32766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num1=r.Next(1,101);</a:t>
            </a:r>
            <a:endParaRPr lang="en-US" dirty="0"/>
          </a:p>
        </p:txBody>
      </p:sp>
      <p:sp>
        <p:nvSpPr>
          <p:cNvPr id="13" name="Content Placeholder 9"/>
          <p:cNvSpPr txBox="1">
            <a:spLocks/>
          </p:cNvSpPr>
          <p:nvPr/>
        </p:nvSpPr>
        <p:spPr>
          <a:xfrm>
            <a:off x="602226" y="3838268"/>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num2=r.Next(1,101);</a:t>
            </a:r>
            <a:endParaRPr lang="en-US" dirty="0"/>
          </a:p>
        </p:txBody>
      </p:sp>
      <p:sp>
        <p:nvSpPr>
          <p:cNvPr id="14" name="Content Placeholder 9"/>
          <p:cNvSpPr txBox="1">
            <a:spLocks/>
          </p:cNvSpPr>
          <p:nvPr/>
        </p:nvSpPr>
        <p:spPr>
          <a:xfrm>
            <a:off x="616974" y="44196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num3=r.Next(1,101);</a:t>
            </a:r>
            <a:endParaRPr lang="en-US" dirty="0"/>
          </a:p>
        </p:txBody>
      </p:sp>
      <p:sp>
        <p:nvSpPr>
          <p:cNvPr id="15" name="Content Placeholder 9"/>
          <p:cNvSpPr txBox="1">
            <a:spLocks/>
          </p:cNvSpPr>
          <p:nvPr/>
        </p:nvSpPr>
        <p:spPr>
          <a:xfrm>
            <a:off x="602226" y="50292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num4=r.Next(1,101);</a:t>
            </a:r>
            <a:endParaRPr lang="en-US" dirty="0"/>
          </a:p>
        </p:txBody>
      </p:sp>
      <p:sp>
        <p:nvSpPr>
          <p:cNvPr id="16" name="Content Placeholder 9"/>
          <p:cNvSpPr txBox="1">
            <a:spLocks/>
          </p:cNvSpPr>
          <p:nvPr/>
        </p:nvSpPr>
        <p:spPr>
          <a:xfrm>
            <a:off x="602226" y="55626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num5=r.Next(1,101);</a:t>
            </a:r>
            <a:endParaRPr lang="en-US" dirty="0"/>
          </a:p>
        </p:txBody>
      </p:sp>
    </p:spTree>
    <p:extLst>
      <p:ext uri="{BB962C8B-B14F-4D97-AF65-F5344CB8AC3E}">
        <p14:creationId xmlns:p14="http://schemas.microsoft.com/office/powerpoint/2010/main" val="321502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animEffect transition="in" filter="fade">
                                      <p:cBhvr>
                                        <p:cTn id="37"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3" grpId="0" build="p"/>
      <p:bldP spid="14" grpId="0" build="p"/>
      <p:bldP spid="15" grpId="0" build="p"/>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Arrays</a:t>
            </a:r>
            <a:endParaRPr lang="en-US" dirty="0"/>
          </a:p>
        </p:txBody>
      </p:sp>
      <p:sp>
        <p:nvSpPr>
          <p:cNvPr id="4" name="Content Placeholder 9"/>
          <p:cNvSpPr txBox="1">
            <a:spLocks/>
          </p:cNvSpPr>
          <p:nvPr/>
        </p:nvSpPr>
        <p:spPr>
          <a:xfrm>
            <a:off x="602226" y="12954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Now create 95 more!</a:t>
            </a:r>
            <a:endParaRPr lang="en-US" dirty="0"/>
          </a:p>
        </p:txBody>
      </p:sp>
      <p:sp>
        <p:nvSpPr>
          <p:cNvPr id="5" name="Content Placeholder 9"/>
          <p:cNvSpPr txBox="1">
            <a:spLocks/>
          </p:cNvSpPr>
          <p:nvPr/>
        </p:nvSpPr>
        <p:spPr>
          <a:xfrm>
            <a:off x="602226" y="2133600"/>
            <a:ext cx="8229600" cy="838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Obviously, there is a huge inefficiency in doing things this way! Imagine having now to print out all the numbers!!!</a:t>
            </a:r>
            <a:endParaRPr lang="en-US" dirty="0"/>
          </a:p>
        </p:txBody>
      </p:sp>
      <p:sp>
        <p:nvSpPr>
          <p:cNvPr id="6" name="Content Placeholder 9"/>
          <p:cNvSpPr txBox="1">
            <a:spLocks/>
          </p:cNvSpPr>
          <p:nvPr/>
        </p:nvSpPr>
        <p:spPr>
          <a:xfrm>
            <a:off x="602226" y="31242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lblOut.Text=“” + num1 + num2 + num3 +.......</a:t>
            </a:r>
            <a:endParaRPr lang="en-US" dirty="0"/>
          </a:p>
        </p:txBody>
      </p:sp>
      <p:sp>
        <p:nvSpPr>
          <p:cNvPr id="7" name="Content Placeholder 9"/>
          <p:cNvSpPr txBox="1">
            <a:spLocks/>
          </p:cNvSpPr>
          <p:nvPr/>
        </p:nvSpPr>
        <p:spPr>
          <a:xfrm>
            <a:off x="602226" y="41148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This is where Arrays can help!</a:t>
            </a:r>
            <a:endParaRPr lang="en-US" dirty="0"/>
          </a:p>
        </p:txBody>
      </p:sp>
    </p:spTree>
    <p:extLst>
      <p:ext uri="{BB962C8B-B14F-4D97-AF65-F5344CB8AC3E}">
        <p14:creationId xmlns:p14="http://schemas.microsoft.com/office/powerpoint/2010/main" val="222408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Arrays</a:t>
            </a:r>
            <a:endParaRPr lang="en-US" dirty="0"/>
          </a:p>
        </p:txBody>
      </p:sp>
      <p:sp>
        <p:nvSpPr>
          <p:cNvPr id="4" name="Content Placeholder 9"/>
          <p:cNvSpPr txBox="1">
            <a:spLocks/>
          </p:cNvSpPr>
          <p:nvPr/>
        </p:nvSpPr>
        <p:spPr>
          <a:xfrm>
            <a:off x="457200" y="13716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Random r=new Random();</a:t>
            </a:r>
            <a:endParaRPr lang="en-US" dirty="0"/>
          </a:p>
        </p:txBody>
      </p:sp>
      <p:sp>
        <p:nvSpPr>
          <p:cNvPr id="5" name="Content Placeholder 9"/>
          <p:cNvSpPr txBox="1">
            <a:spLocks/>
          </p:cNvSpPr>
          <p:nvPr/>
        </p:nvSpPr>
        <p:spPr>
          <a:xfrm>
            <a:off x="444910" y="2236839"/>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num=new int[100];</a:t>
            </a:r>
            <a:endParaRPr lang="en-US" dirty="0"/>
          </a:p>
        </p:txBody>
      </p:sp>
      <p:sp>
        <p:nvSpPr>
          <p:cNvPr id="6" name="Content Placeholder 9"/>
          <p:cNvSpPr txBox="1">
            <a:spLocks/>
          </p:cNvSpPr>
          <p:nvPr/>
        </p:nvSpPr>
        <p:spPr>
          <a:xfrm>
            <a:off x="427704" y="3151239"/>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f</a:t>
            </a:r>
            <a:r>
              <a:rPr lang="en-US" dirty="0" smtClean="0"/>
              <a:t>or(int x=0;x&lt;num.length;x++)</a:t>
            </a:r>
            <a:endParaRPr lang="en-US" dirty="0"/>
          </a:p>
        </p:txBody>
      </p:sp>
      <p:sp>
        <p:nvSpPr>
          <p:cNvPr id="7" name="Content Placeholder 9"/>
          <p:cNvSpPr txBox="1">
            <a:spLocks/>
          </p:cNvSpPr>
          <p:nvPr/>
        </p:nvSpPr>
        <p:spPr>
          <a:xfrm>
            <a:off x="602226" y="3886200"/>
            <a:ext cx="8229600"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 </a:t>
            </a:r>
          </a:p>
          <a:p>
            <a:pPr marL="0" indent="0">
              <a:buNone/>
            </a:pPr>
            <a:r>
              <a:rPr lang="en-US" dirty="0"/>
              <a:t> </a:t>
            </a:r>
            <a:r>
              <a:rPr lang="en-US" dirty="0" smtClean="0"/>
              <a:t>	num[x]=r.Next(1,101);</a:t>
            </a:r>
          </a:p>
          <a:p>
            <a:pPr marL="0" indent="0">
              <a:buNone/>
            </a:pPr>
            <a:r>
              <a:rPr lang="en-US" dirty="0"/>
              <a:t>}</a:t>
            </a:r>
          </a:p>
        </p:txBody>
      </p:sp>
    </p:spTree>
    <p:extLst>
      <p:ext uri="{BB962C8B-B14F-4D97-AF65-F5344CB8AC3E}">
        <p14:creationId xmlns:p14="http://schemas.microsoft.com/office/powerpoint/2010/main" val="1158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Arrays Work?</a:t>
            </a:r>
            <a:endParaRPr lang="en-US" dirty="0"/>
          </a:p>
        </p:txBody>
      </p:sp>
      <p:sp>
        <p:nvSpPr>
          <p:cNvPr id="5" name="Content Placeholder 9"/>
          <p:cNvSpPr txBox="1">
            <a:spLocks/>
          </p:cNvSpPr>
          <p:nvPr/>
        </p:nvSpPr>
        <p:spPr>
          <a:xfrm>
            <a:off x="444910" y="12192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num=new int[100];</a:t>
            </a:r>
            <a:endParaRPr lang="en-US" dirty="0"/>
          </a:p>
        </p:txBody>
      </p:sp>
      <p:sp>
        <p:nvSpPr>
          <p:cNvPr id="6" name="Content Placeholder 9"/>
          <p:cNvSpPr txBox="1">
            <a:spLocks/>
          </p:cNvSpPr>
          <p:nvPr/>
        </p:nvSpPr>
        <p:spPr>
          <a:xfrm>
            <a:off x="444910" y="2236839"/>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This line creates 100 memory blocks/variables.</a:t>
            </a:r>
            <a:endParaRPr lang="en-US" dirty="0"/>
          </a:p>
        </p:txBody>
      </p:sp>
      <p:sp>
        <p:nvSpPr>
          <p:cNvPr id="7" name="Content Placeholder 9"/>
          <p:cNvSpPr txBox="1">
            <a:spLocks/>
          </p:cNvSpPr>
          <p:nvPr/>
        </p:nvSpPr>
        <p:spPr>
          <a:xfrm>
            <a:off x="444910" y="2991465"/>
            <a:ext cx="82296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Each memory block/variable is referred to as an </a:t>
            </a:r>
            <a:r>
              <a:rPr lang="en-US" b="1" dirty="0" smtClean="0"/>
              <a:t>element</a:t>
            </a:r>
            <a:r>
              <a:rPr lang="en-US" dirty="0" smtClean="0"/>
              <a:t> of the array.</a:t>
            </a:r>
            <a:endParaRPr lang="en-US" dirty="0"/>
          </a:p>
        </p:txBody>
      </p:sp>
      <p:sp>
        <p:nvSpPr>
          <p:cNvPr id="8" name="Content Placeholder 9"/>
          <p:cNvSpPr txBox="1">
            <a:spLocks/>
          </p:cNvSpPr>
          <p:nvPr/>
        </p:nvSpPr>
        <p:spPr>
          <a:xfrm>
            <a:off x="444910" y="3962400"/>
            <a:ext cx="8229600" cy="8382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Each element of the array is accessed through its index number placed in square brackets next to the name of the array i.e. num[0], num[1], ...</a:t>
            </a:r>
            <a:endParaRPr lang="en-US" dirty="0"/>
          </a:p>
        </p:txBody>
      </p:sp>
      <p:sp>
        <p:nvSpPr>
          <p:cNvPr id="10" name="Content Placeholder 9"/>
          <p:cNvSpPr txBox="1">
            <a:spLocks/>
          </p:cNvSpPr>
          <p:nvPr/>
        </p:nvSpPr>
        <p:spPr>
          <a:xfrm>
            <a:off x="444910" y="4820265"/>
            <a:ext cx="82296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The index numbers always start at 0 and end at array.length-1.</a:t>
            </a:r>
            <a:endParaRPr lang="en-US" dirty="0"/>
          </a:p>
        </p:txBody>
      </p:sp>
      <p:sp>
        <p:nvSpPr>
          <p:cNvPr id="11" name="Content Placeholder 9"/>
          <p:cNvSpPr txBox="1">
            <a:spLocks/>
          </p:cNvSpPr>
          <p:nvPr/>
        </p:nvSpPr>
        <p:spPr>
          <a:xfrm>
            <a:off x="432620" y="5658465"/>
            <a:ext cx="82296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 this example the first element is num[0] and the last is </a:t>
            </a:r>
            <a:r>
              <a:rPr lang="en-US" b="1" dirty="0" smtClean="0"/>
              <a:t>num[99]</a:t>
            </a:r>
            <a:r>
              <a:rPr lang="en-US" dirty="0" smtClean="0"/>
              <a:t> or better yet...</a:t>
            </a:r>
            <a:r>
              <a:rPr lang="en-US" b="1" dirty="0" smtClean="0"/>
              <a:t>num[num.Length-1]</a:t>
            </a:r>
            <a:endParaRPr lang="en-US" b="1" dirty="0"/>
          </a:p>
        </p:txBody>
      </p:sp>
    </p:spTree>
    <p:extLst>
      <p:ext uri="{BB962C8B-B14F-4D97-AF65-F5344CB8AC3E}">
        <p14:creationId xmlns:p14="http://schemas.microsoft.com/office/powerpoint/2010/main" val="354654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build="p"/>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Array Length Property</a:t>
            </a:r>
            <a:endParaRPr lang="en-US" dirty="0"/>
          </a:p>
        </p:txBody>
      </p:sp>
      <p:sp>
        <p:nvSpPr>
          <p:cNvPr id="5" name="Content Placeholder 9"/>
          <p:cNvSpPr txBox="1">
            <a:spLocks/>
          </p:cNvSpPr>
          <p:nvPr/>
        </p:nvSpPr>
        <p:spPr>
          <a:xfrm>
            <a:off x="304800" y="1398639"/>
            <a:ext cx="82296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The Length property stores the number of elements in an array.</a:t>
            </a:r>
            <a:endParaRPr lang="en-US" dirty="0"/>
          </a:p>
        </p:txBody>
      </p:sp>
      <p:sp>
        <p:nvSpPr>
          <p:cNvPr id="6" name="Content Placeholder 9"/>
          <p:cNvSpPr txBox="1">
            <a:spLocks/>
          </p:cNvSpPr>
          <p:nvPr/>
        </p:nvSpPr>
        <p:spPr>
          <a:xfrm>
            <a:off x="444910" y="2236839"/>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num=new int[10];</a:t>
            </a:r>
            <a:endParaRPr lang="en-US" dirty="0"/>
          </a:p>
        </p:txBody>
      </p:sp>
      <p:sp>
        <p:nvSpPr>
          <p:cNvPr id="7" name="Content Placeholder 9"/>
          <p:cNvSpPr txBox="1">
            <a:spLocks/>
          </p:cNvSpPr>
          <p:nvPr/>
        </p:nvSpPr>
        <p:spPr>
          <a:xfrm>
            <a:off x="444910" y="2808339"/>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rgbClr val="FF0000"/>
                </a:solidFill>
              </a:rPr>
              <a:t>num.Length</a:t>
            </a:r>
            <a:r>
              <a:rPr lang="en-US" dirty="0" smtClean="0"/>
              <a:t> equals 10</a:t>
            </a:r>
            <a:endParaRPr lang="en-US" dirty="0"/>
          </a:p>
        </p:txBody>
      </p:sp>
      <p:sp>
        <p:nvSpPr>
          <p:cNvPr id="8" name="Content Placeholder 9"/>
          <p:cNvSpPr txBox="1">
            <a:spLocks/>
          </p:cNvSpPr>
          <p:nvPr/>
        </p:nvSpPr>
        <p:spPr>
          <a:xfrm>
            <a:off x="444910" y="3583859"/>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num=new int[46];</a:t>
            </a:r>
            <a:endParaRPr lang="en-US" dirty="0"/>
          </a:p>
        </p:txBody>
      </p:sp>
      <p:sp>
        <p:nvSpPr>
          <p:cNvPr id="9" name="Content Placeholder 9"/>
          <p:cNvSpPr txBox="1">
            <a:spLocks/>
          </p:cNvSpPr>
          <p:nvPr/>
        </p:nvSpPr>
        <p:spPr>
          <a:xfrm>
            <a:off x="454742" y="42672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rgbClr val="FF0000"/>
                </a:solidFill>
              </a:rPr>
              <a:t>num.Length</a:t>
            </a:r>
            <a:r>
              <a:rPr lang="en-US" dirty="0" smtClean="0"/>
              <a:t> equals 46</a:t>
            </a:r>
            <a:endParaRPr lang="en-US" dirty="0"/>
          </a:p>
        </p:txBody>
      </p:sp>
    </p:spTree>
    <p:extLst>
      <p:ext uri="{BB962C8B-B14F-4D97-AF65-F5344CB8AC3E}">
        <p14:creationId xmlns:p14="http://schemas.microsoft.com/office/powerpoint/2010/main" val="36548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an Array Looks</a:t>
            </a:r>
            <a:endParaRPr lang="en-US" dirty="0"/>
          </a:p>
        </p:txBody>
      </p:sp>
      <p:sp>
        <p:nvSpPr>
          <p:cNvPr id="4" name="Content Placeholder 9"/>
          <p:cNvSpPr txBox="1">
            <a:spLocks/>
          </p:cNvSpPr>
          <p:nvPr/>
        </p:nvSpPr>
        <p:spPr>
          <a:xfrm>
            <a:off x="444910" y="1364226"/>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num=new int[10];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95420201"/>
              </p:ext>
            </p:extLst>
          </p:nvPr>
        </p:nvGraphicFramePr>
        <p:xfrm>
          <a:off x="447368" y="2590800"/>
          <a:ext cx="8394290" cy="1371600"/>
        </p:xfrm>
        <a:graphic>
          <a:graphicData uri="http://schemas.openxmlformats.org/drawingml/2006/table">
            <a:tbl>
              <a:tblPr firstRow="1" bandRow="1">
                <a:tableStyleId>{5C22544A-7EE6-4342-B048-85BDC9FD1C3A}</a:tableStyleId>
              </a:tblPr>
              <a:tblGrid>
                <a:gridCol w="839429"/>
                <a:gridCol w="839429"/>
                <a:gridCol w="839429"/>
                <a:gridCol w="839429"/>
                <a:gridCol w="839429"/>
                <a:gridCol w="839429"/>
                <a:gridCol w="839429"/>
                <a:gridCol w="839429"/>
                <a:gridCol w="839429"/>
                <a:gridCol w="839429"/>
              </a:tblGrid>
              <a:tr h="1371600">
                <a:tc>
                  <a:txBody>
                    <a:bodyPr/>
                    <a:lstStyle/>
                    <a:p>
                      <a:pPr algn="ctr"/>
                      <a:r>
                        <a:rPr lang="en-US" sz="8000" dirty="0" smtClean="0"/>
                        <a:t>0</a:t>
                      </a:r>
                      <a:endParaRPr lang="en-US" sz="8000" dirty="0"/>
                    </a:p>
                  </a:txBody>
                  <a:tcPr/>
                </a:tc>
                <a:tc>
                  <a:txBody>
                    <a:bodyPr/>
                    <a:lstStyle/>
                    <a:p>
                      <a:pPr algn="ctr"/>
                      <a:r>
                        <a:rPr lang="en-US" sz="8000" dirty="0" smtClean="0"/>
                        <a:t>0</a:t>
                      </a:r>
                      <a:endParaRPr lang="en-US" sz="8000" dirty="0"/>
                    </a:p>
                  </a:txBody>
                  <a:tcPr/>
                </a:tc>
                <a:tc>
                  <a:txBody>
                    <a:bodyPr/>
                    <a:lstStyle/>
                    <a:p>
                      <a:pPr algn="ctr"/>
                      <a:r>
                        <a:rPr lang="en-US" sz="8000" dirty="0" smtClean="0"/>
                        <a:t>0</a:t>
                      </a:r>
                      <a:endParaRPr lang="en-US" sz="8000" dirty="0"/>
                    </a:p>
                  </a:txBody>
                  <a:tcPr/>
                </a:tc>
                <a:tc>
                  <a:txBody>
                    <a:bodyPr/>
                    <a:lstStyle/>
                    <a:p>
                      <a:pPr algn="ctr"/>
                      <a:r>
                        <a:rPr lang="en-US" sz="8000" dirty="0" smtClean="0"/>
                        <a:t>0</a:t>
                      </a:r>
                      <a:endParaRPr lang="en-US" sz="8000" dirty="0"/>
                    </a:p>
                  </a:txBody>
                  <a:tcPr/>
                </a:tc>
                <a:tc>
                  <a:txBody>
                    <a:bodyPr/>
                    <a:lstStyle/>
                    <a:p>
                      <a:pPr algn="ctr"/>
                      <a:r>
                        <a:rPr lang="en-US" sz="8000" dirty="0" smtClean="0"/>
                        <a:t>0</a:t>
                      </a:r>
                      <a:endParaRPr lang="en-US" sz="8000" dirty="0"/>
                    </a:p>
                  </a:txBody>
                  <a:tcPr/>
                </a:tc>
                <a:tc>
                  <a:txBody>
                    <a:bodyPr/>
                    <a:lstStyle/>
                    <a:p>
                      <a:pPr algn="ctr"/>
                      <a:r>
                        <a:rPr lang="en-US" sz="8000" dirty="0" smtClean="0"/>
                        <a:t>0</a:t>
                      </a:r>
                      <a:endParaRPr lang="en-US" sz="8000" dirty="0"/>
                    </a:p>
                  </a:txBody>
                  <a:tcPr/>
                </a:tc>
                <a:tc>
                  <a:txBody>
                    <a:bodyPr/>
                    <a:lstStyle/>
                    <a:p>
                      <a:pPr algn="ctr"/>
                      <a:r>
                        <a:rPr lang="en-US" sz="8000" dirty="0" smtClean="0"/>
                        <a:t>0</a:t>
                      </a:r>
                      <a:endParaRPr lang="en-US" sz="8000" dirty="0"/>
                    </a:p>
                  </a:txBody>
                  <a:tcPr/>
                </a:tc>
                <a:tc>
                  <a:txBody>
                    <a:bodyPr/>
                    <a:lstStyle/>
                    <a:p>
                      <a:pPr algn="ctr"/>
                      <a:r>
                        <a:rPr lang="en-US" sz="8000" dirty="0" smtClean="0"/>
                        <a:t>0</a:t>
                      </a:r>
                      <a:endParaRPr lang="en-US" sz="8000" dirty="0"/>
                    </a:p>
                  </a:txBody>
                  <a:tcPr/>
                </a:tc>
                <a:tc>
                  <a:txBody>
                    <a:bodyPr/>
                    <a:lstStyle/>
                    <a:p>
                      <a:pPr algn="ctr"/>
                      <a:r>
                        <a:rPr lang="en-US" sz="8000" dirty="0" smtClean="0"/>
                        <a:t>0</a:t>
                      </a:r>
                      <a:endParaRPr lang="en-US" sz="8000" dirty="0"/>
                    </a:p>
                  </a:txBody>
                  <a:tcPr/>
                </a:tc>
                <a:tc>
                  <a:txBody>
                    <a:bodyPr/>
                    <a:lstStyle/>
                    <a:p>
                      <a:pPr algn="ctr"/>
                      <a:r>
                        <a:rPr lang="en-US" sz="8000" dirty="0" smtClean="0"/>
                        <a:t>0</a:t>
                      </a:r>
                      <a:endParaRPr lang="en-US" sz="8000" dirty="0"/>
                    </a:p>
                  </a:txBody>
                  <a:tcPr/>
                </a:tc>
              </a:tr>
            </a:tbl>
          </a:graphicData>
        </a:graphic>
      </p:graphicFrame>
      <p:sp>
        <p:nvSpPr>
          <p:cNvPr id="6" name="Content Placeholder 9"/>
          <p:cNvSpPr txBox="1">
            <a:spLocks/>
          </p:cNvSpPr>
          <p:nvPr/>
        </p:nvSpPr>
        <p:spPr>
          <a:xfrm>
            <a:off x="444910" y="4191000"/>
            <a:ext cx="8229600" cy="4191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num[0] 	num[1] num[2] num[3]   num[4]   num[5] num[6] num[7] num[8] num[9]</a:t>
            </a:r>
            <a:endParaRPr lang="en-US" sz="2000"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smtClean="0"/>
          </a:p>
          <a:p>
            <a:pPr marL="0" indent="0">
              <a:buNone/>
            </a:pPr>
            <a:endParaRPr lang="en-US" sz="2000" dirty="0"/>
          </a:p>
        </p:txBody>
      </p:sp>
      <p:sp>
        <p:nvSpPr>
          <p:cNvPr id="7" name="Content Placeholder 9"/>
          <p:cNvSpPr txBox="1">
            <a:spLocks/>
          </p:cNvSpPr>
          <p:nvPr/>
        </p:nvSpPr>
        <p:spPr>
          <a:xfrm>
            <a:off x="432620" y="4953000"/>
            <a:ext cx="82296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By default all elements in number arrays are assigned 0 until reassigned a different value.</a:t>
            </a:r>
            <a:endParaRPr lang="en-US" dirty="0"/>
          </a:p>
        </p:txBody>
      </p:sp>
      <p:sp>
        <p:nvSpPr>
          <p:cNvPr id="8" name="Content Placeholder 9"/>
          <p:cNvSpPr txBox="1">
            <a:spLocks/>
          </p:cNvSpPr>
          <p:nvPr/>
        </p:nvSpPr>
        <p:spPr>
          <a:xfrm>
            <a:off x="4953000" y="1516626"/>
            <a:ext cx="387391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elements</a:t>
            </a:r>
            <a:endParaRPr lang="en-US" dirty="0"/>
          </a:p>
        </p:txBody>
      </p:sp>
      <p:cxnSp>
        <p:nvCxnSpPr>
          <p:cNvPr id="10" name="Straight Arrow Connector 9"/>
          <p:cNvCxnSpPr/>
          <p:nvPr/>
        </p:nvCxnSpPr>
        <p:spPr>
          <a:xfrm flipH="1">
            <a:off x="1066800" y="1935726"/>
            <a:ext cx="388620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p:cNvCxnSpPr>
          <p:nvPr/>
        </p:nvCxnSpPr>
        <p:spPr>
          <a:xfrm flipH="1">
            <a:off x="1905000" y="1935726"/>
            <a:ext cx="304800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a:off x="2743200" y="1935726"/>
            <a:ext cx="220980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1"/>
          </p:cNvCxnSpPr>
          <p:nvPr/>
        </p:nvCxnSpPr>
        <p:spPr>
          <a:xfrm flipH="1">
            <a:off x="3429000" y="1935726"/>
            <a:ext cx="152400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p:cNvCxnSpPr>
          <p:nvPr/>
        </p:nvCxnSpPr>
        <p:spPr>
          <a:xfrm flipH="1">
            <a:off x="4343400" y="1935726"/>
            <a:ext cx="60960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1"/>
          </p:cNvCxnSpPr>
          <p:nvPr/>
        </p:nvCxnSpPr>
        <p:spPr>
          <a:xfrm>
            <a:off x="4953000" y="1935726"/>
            <a:ext cx="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1"/>
          </p:cNvCxnSpPr>
          <p:nvPr/>
        </p:nvCxnSpPr>
        <p:spPr>
          <a:xfrm>
            <a:off x="4953000" y="1935726"/>
            <a:ext cx="99060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1"/>
          </p:cNvCxnSpPr>
          <p:nvPr/>
        </p:nvCxnSpPr>
        <p:spPr>
          <a:xfrm>
            <a:off x="4953000" y="1935726"/>
            <a:ext cx="167640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1"/>
          </p:cNvCxnSpPr>
          <p:nvPr/>
        </p:nvCxnSpPr>
        <p:spPr>
          <a:xfrm>
            <a:off x="4953000" y="1935726"/>
            <a:ext cx="251460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1"/>
          </p:cNvCxnSpPr>
          <p:nvPr/>
        </p:nvCxnSpPr>
        <p:spPr>
          <a:xfrm>
            <a:off x="4953000" y="1935726"/>
            <a:ext cx="3352800" cy="57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Content Placeholder 9"/>
          <p:cNvSpPr txBox="1">
            <a:spLocks/>
          </p:cNvSpPr>
          <p:nvPr/>
        </p:nvSpPr>
        <p:spPr>
          <a:xfrm>
            <a:off x="533400" y="6022258"/>
            <a:ext cx="82296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Each element is identified by the array name and an index number in square brackets.</a:t>
            </a:r>
            <a:endParaRPr lang="en-US" dirty="0"/>
          </a:p>
        </p:txBody>
      </p:sp>
    </p:spTree>
    <p:extLst>
      <p:ext uri="{BB962C8B-B14F-4D97-AF65-F5344CB8AC3E}">
        <p14:creationId xmlns:p14="http://schemas.microsoft.com/office/powerpoint/2010/main" val="207147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fade">
                                      <p:cBhvr>
                                        <p:cTn id="32"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build="p"/>
      <p:bldP spid="8" grpId="0" build="p"/>
      <p:bldP spid="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Values</a:t>
            </a:r>
            <a:endParaRPr lang="en-US" dirty="0"/>
          </a:p>
        </p:txBody>
      </p:sp>
      <p:sp>
        <p:nvSpPr>
          <p:cNvPr id="4" name="Content Placeholder 9"/>
          <p:cNvSpPr txBox="1">
            <a:spLocks/>
          </p:cNvSpPr>
          <p:nvPr/>
        </p:nvSpPr>
        <p:spPr>
          <a:xfrm>
            <a:off x="432620" y="1371600"/>
            <a:ext cx="8229600" cy="8382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To assign a value to an element of an array use the format:</a:t>
            </a:r>
          </a:p>
          <a:p>
            <a:pPr marL="0" indent="0">
              <a:buNone/>
            </a:pPr>
            <a:r>
              <a:rPr lang="en-US" b="1" dirty="0" smtClean="0"/>
              <a:t>arrayName[index]=value;</a:t>
            </a:r>
            <a:endParaRPr lang="en-US" b="1" dirty="0"/>
          </a:p>
        </p:txBody>
      </p:sp>
      <p:sp>
        <p:nvSpPr>
          <p:cNvPr id="5" name="Content Placeholder 9"/>
          <p:cNvSpPr txBox="1">
            <a:spLocks/>
          </p:cNvSpPr>
          <p:nvPr/>
        </p:nvSpPr>
        <p:spPr>
          <a:xfrm>
            <a:off x="304800" y="2266334"/>
            <a:ext cx="8229600" cy="1619865"/>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mass=new int[5];</a:t>
            </a:r>
          </a:p>
          <a:p>
            <a:pPr marL="0" indent="0">
              <a:buNone/>
            </a:pPr>
            <a:r>
              <a:rPr lang="en-US" dirty="0" smtClean="0"/>
              <a:t>mass[0]=199;</a:t>
            </a:r>
          </a:p>
          <a:p>
            <a:pPr marL="0" indent="0">
              <a:buNone/>
            </a:pPr>
            <a:r>
              <a:rPr lang="en-US" dirty="0" smtClean="0"/>
              <a:t>mass[1]=212;</a:t>
            </a:r>
          </a:p>
          <a:p>
            <a:pPr marL="0" indent="0">
              <a:buNone/>
            </a:pPr>
            <a:r>
              <a:rPr lang="en-US" dirty="0" smtClean="0"/>
              <a:t>mass[2]=165;</a:t>
            </a:r>
          </a:p>
          <a:p>
            <a:pPr marL="0" indent="0">
              <a:buNone/>
            </a:pPr>
            <a:r>
              <a:rPr lang="en-US" dirty="0" smtClean="0"/>
              <a:t>mass[3]=99;</a:t>
            </a:r>
          </a:p>
          <a:p>
            <a:pPr marL="0" indent="0">
              <a:buNone/>
            </a:pPr>
            <a:r>
              <a:rPr lang="en-US" dirty="0" smtClean="0"/>
              <a:t>mass[4]=104;</a:t>
            </a:r>
            <a:endParaRPr lang="en-US" dirty="0"/>
          </a:p>
        </p:txBody>
      </p:sp>
      <p:sp>
        <p:nvSpPr>
          <p:cNvPr id="6" name="Content Placeholder 9"/>
          <p:cNvSpPr txBox="1">
            <a:spLocks/>
          </p:cNvSpPr>
          <p:nvPr/>
        </p:nvSpPr>
        <p:spPr>
          <a:xfrm>
            <a:off x="304800" y="3868993"/>
            <a:ext cx="8229600" cy="838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You could also create and initialize an array in one step as follows:</a:t>
            </a:r>
          </a:p>
          <a:p>
            <a:pPr marL="0" indent="0">
              <a:buNone/>
            </a:pPr>
            <a:endParaRPr lang="en-US" dirty="0"/>
          </a:p>
        </p:txBody>
      </p:sp>
      <p:sp>
        <p:nvSpPr>
          <p:cNvPr id="7" name="Content Placeholder 9"/>
          <p:cNvSpPr txBox="1">
            <a:spLocks/>
          </p:cNvSpPr>
          <p:nvPr/>
        </p:nvSpPr>
        <p:spPr>
          <a:xfrm>
            <a:off x="432620" y="49530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int[] mass={199,212,165,99,104};</a:t>
            </a:r>
            <a:endParaRPr lang="en-US" dirty="0"/>
          </a:p>
        </p:txBody>
      </p:sp>
    </p:spTree>
    <p:extLst>
      <p:ext uri="{BB962C8B-B14F-4D97-AF65-F5344CB8AC3E}">
        <p14:creationId xmlns:p14="http://schemas.microsoft.com/office/powerpoint/2010/main" val="397086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860</Words>
  <Application>Microsoft Office PowerPoint</Application>
  <PresentationFormat>On-screen Show (4:3)</PresentationFormat>
  <Paragraphs>170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Arrays</vt:lpstr>
      <vt:lpstr>What are  Arrays?</vt:lpstr>
      <vt:lpstr>Before Arrays</vt:lpstr>
      <vt:lpstr>Before Arrays</vt:lpstr>
      <vt:lpstr>With Arrays</vt:lpstr>
      <vt:lpstr>How Do Arrays Work?</vt:lpstr>
      <vt:lpstr>The Array Length Property</vt:lpstr>
      <vt:lpstr>How an Array Looks</vt:lpstr>
      <vt:lpstr>Assigning Values</vt:lpstr>
      <vt:lpstr>Arrays and Algorithms</vt:lpstr>
      <vt:lpstr>Better Solution</vt:lpstr>
      <vt:lpstr>Mass Average Again</vt:lpstr>
      <vt:lpstr>Another Problem</vt:lpstr>
      <vt:lpstr>Exercises</vt:lpstr>
      <vt:lpstr>Question 1</vt:lpstr>
      <vt:lpstr>Question 2</vt:lpstr>
      <vt:lpstr>Question 3</vt:lpstr>
      <vt:lpstr>Question 4</vt:lpstr>
      <vt:lpstr>Question 5</vt:lpstr>
      <vt:lpstr>Question 6</vt:lpstr>
      <vt:lpstr>Question 7</vt:lpstr>
      <vt:lpstr>Question 8</vt:lpstr>
      <vt:lpstr>Question 9</vt:lpstr>
      <vt:lpstr>Exercise 1</vt:lpstr>
      <vt:lpstr>Exercise 2</vt:lpstr>
      <vt:lpstr>Exercise 3</vt:lpstr>
      <vt:lpstr>Exercise 4</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theKing</dc:creator>
  <cp:lastModifiedBy>AutoBVT</cp:lastModifiedBy>
  <cp:revision>14</cp:revision>
  <dcterms:created xsi:type="dcterms:W3CDTF">2006-08-16T00:00:00Z</dcterms:created>
  <dcterms:modified xsi:type="dcterms:W3CDTF">2017-05-24T19:46:08Z</dcterms:modified>
</cp:coreProperties>
</file>