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5"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10/31/2016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Algorithm Analysis and Design</a:t>
            </a:r>
            <a:endParaRPr lang="en-CA" dirty="0"/>
          </a:p>
        </p:txBody>
      </p:sp>
      <p:sp>
        <p:nvSpPr>
          <p:cNvPr id="2" name="Title 1"/>
          <p:cNvSpPr>
            <a:spLocks noGrp="1"/>
          </p:cNvSpPr>
          <p:nvPr>
            <p:ph type="ctrTitle"/>
          </p:nvPr>
        </p:nvSpPr>
        <p:spPr/>
        <p:txBody>
          <a:bodyPr/>
          <a:lstStyle/>
          <a:p>
            <a:r>
              <a:rPr lang="en-CA" dirty="0" smtClean="0"/>
              <a:t>BUBBLE SORTING</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smtClean="0"/>
              <a:t>1: get the array</a:t>
            </a:r>
          </a:p>
          <a:p>
            <a:pPr marL="0" indent="0">
              <a:buNone/>
            </a:pPr>
            <a:r>
              <a:rPr lang="en-US" dirty="0" smtClean="0"/>
              <a:t>2: for(go through the number of elements in the array)</a:t>
            </a:r>
          </a:p>
          <a:p>
            <a:pPr marL="0" indent="0">
              <a:buNone/>
            </a:pPr>
            <a:r>
              <a:rPr lang="en-US" dirty="0"/>
              <a:t>3</a:t>
            </a:r>
            <a:r>
              <a:rPr lang="en-US" dirty="0" smtClean="0"/>
              <a:t>: 	for(start at 0, go to 1 less than the end of the array)</a:t>
            </a:r>
          </a:p>
          <a:p>
            <a:pPr marL="0" indent="0">
              <a:buNone/>
            </a:pPr>
            <a:r>
              <a:rPr lang="en-US" dirty="0"/>
              <a:t>4</a:t>
            </a:r>
            <a:r>
              <a:rPr lang="en-US" dirty="0" smtClean="0"/>
              <a:t>:		if element[x] greater than element[x+1]</a:t>
            </a:r>
          </a:p>
          <a:p>
            <a:pPr marL="0" indent="0">
              <a:buNone/>
            </a:pPr>
            <a:r>
              <a:rPr lang="en-US" dirty="0" smtClean="0"/>
              <a:t>5:			swap elements</a:t>
            </a:r>
          </a:p>
          <a:p>
            <a:pPr marL="0" indent="0">
              <a:buNone/>
            </a:pPr>
            <a:r>
              <a:rPr lang="en-US" dirty="0" smtClean="0"/>
              <a:t>6: print array</a:t>
            </a:r>
            <a:endParaRPr lang="en-US" dirty="0"/>
          </a:p>
        </p:txBody>
      </p:sp>
    </p:spTree>
    <p:extLst>
      <p:ext uri="{BB962C8B-B14F-4D97-AF65-F5344CB8AC3E}">
        <p14:creationId xmlns:p14="http://schemas.microsoft.com/office/powerpoint/2010/main" val="2780843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3"/>
          </p:nvPr>
        </p:nvSpPr>
        <p:spPr/>
        <p:txBody>
          <a:bodyPr>
            <a:normAutofit fontScale="92500" lnSpcReduction="20000"/>
          </a:bodyPr>
          <a:lstStyle/>
          <a:p>
            <a:pPr fontAlgn="base"/>
            <a:r>
              <a:rPr lang="en-US" dirty="0"/>
              <a:t>for(</a:t>
            </a:r>
            <a:r>
              <a:rPr lang="en-US" dirty="0" err="1"/>
              <a:t>var</a:t>
            </a:r>
            <a:r>
              <a:rPr lang="en-US" dirty="0"/>
              <a:t> </a:t>
            </a:r>
            <a:r>
              <a:rPr lang="en-US" dirty="0" smtClean="0"/>
              <a:t>i:uint=1; </a:t>
            </a:r>
            <a:r>
              <a:rPr lang="en-US" dirty="0" err="1" smtClean="0"/>
              <a:t>i</a:t>
            </a:r>
            <a:r>
              <a:rPr lang="en-US" dirty="0" smtClean="0"/>
              <a:t>&lt;=(</a:t>
            </a:r>
            <a:r>
              <a:rPr lang="en-US" dirty="0" err="1" smtClean="0"/>
              <a:t>arr.length</a:t>
            </a:r>
            <a:r>
              <a:rPr lang="en-US" dirty="0" smtClean="0"/>
              <a:t>);</a:t>
            </a:r>
            <a:r>
              <a:rPr lang="en-US" dirty="0" err="1" smtClean="0"/>
              <a:t>i</a:t>
            </a:r>
            <a:r>
              <a:rPr lang="en-US" dirty="0"/>
              <a:t>++)</a:t>
            </a:r>
          </a:p>
          <a:p>
            <a:pPr fontAlgn="base"/>
            <a:r>
              <a:rPr lang="en-US" dirty="0"/>
              <a:t>{</a:t>
            </a:r>
          </a:p>
          <a:p>
            <a:pPr fontAlgn="base"/>
            <a:r>
              <a:rPr lang="en-US" dirty="0"/>
              <a:t> </a:t>
            </a:r>
            <a:r>
              <a:rPr lang="en-US" dirty="0" smtClean="0"/>
              <a:t> </a:t>
            </a:r>
            <a:r>
              <a:rPr lang="en-US" dirty="0"/>
              <a:t>  for(</a:t>
            </a:r>
            <a:r>
              <a:rPr lang="en-US" dirty="0" err="1"/>
              <a:t>var</a:t>
            </a:r>
            <a:r>
              <a:rPr lang="en-US" dirty="0"/>
              <a:t> </a:t>
            </a:r>
            <a:r>
              <a:rPr lang="en-US" dirty="0" smtClean="0"/>
              <a:t>j:uint=0;j&lt;arr.length-1;j++)</a:t>
            </a:r>
            <a:endParaRPr lang="en-US" dirty="0"/>
          </a:p>
          <a:p>
            <a:pPr fontAlgn="base"/>
            <a:r>
              <a:rPr lang="en-US" dirty="0" smtClean="0"/>
              <a:t> </a:t>
            </a:r>
            <a:r>
              <a:rPr lang="en-US" dirty="0"/>
              <a:t>   {</a:t>
            </a:r>
          </a:p>
          <a:p>
            <a:pPr fontAlgn="base"/>
            <a:r>
              <a:rPr lang="en-US" dirty="0"/>
              <a:t>        if (</a:t>
            </a:r>
            <a:r>
              <a:rPr lang="en-US" dirty="0" err="1" smtClean="0"/>
              <a:t>arr</a:t>
            </a:r>
            <a:r>
              <a:rPr lang="en-US" dirty="0" smtClean="0"/>
              <a:t>[j] &gt; </a:t>
            </a:r>
            <a:r>
              <a:rPr lang="en-US" dirty="0" err="1" smtClean="0"/>
              <a:t>arr</a:t>
            </a:r>
            <a:r>
              <a:rPr lang="en-US" dirty="0" smtClean="0"/>
              <a:t>[j+1])</a:t>
            </a:r>
            <a:endParaRPr lang="en-US" dirty="0"/>
          </a:p>
          <a:p>
            <a:pPr fontAlgn="base"/>
            <a:r>
              <a:rPr lang="en-US" dirty="0"/>
              <a:t>        {</a:t>
            </a:r>
          </a:p>
          <a:p>
            <a:pPr fontAlgn="base"/>
            <a:r>
              <a:rPr lang="en-US" dirty="0"/>
              <a:t>            temp = </a:t>
            </a:r>
            <a:r>
              <a:rPr lang="en-US" dirty="0" err="1" smtClean="0"/>
              <a:t>arr</a:t>
            </a:r>
            <a:r>
              <a:rPr lang="en-US" dirty="0" smtClean="0"/>
              <a:t>[j+1</a:t>
            </a:r>
            <a:r>
              <a:rPr lang="en-US" dirty="0"/>
              <a:t>];</a:t>
            </a:r>
          </a:p>
          <a:p>
            <a:pPr fontAlgn="base"/>
            <a:r>
              <a:rPr lang="en-US" dirty="0"/>
              <a:t>            </a:t>
            </a:r>
            <a:r>
              <a:rPr lang="en-US" dirty="0" err="1" smtClean="0"/>
              <a:t>arr</a:t>
            </a:r>
            <a:r>
              <a:rPr lang="en-US" dirty="0" smtClean="0"/>
              <a:t>[j+1</a:t>
            </a:r>
            <a:r>
              <a:rPr lang="en-US" dirty="0"/>
              <a:t>] = </a:t>
            </a:r>
            <a:r>
              <a:rPr lang="en-US" dirty="0" err="1"/>
              <a:t>arr</a:t>
            </a:r>
            <a:r>
              <a:rPr lang="en-US" dirty="0"/>
              <a:t>[j];  </a:t>
            </a:r>
          </a:p>
          <a:p>
            <a:pPr fontAlgn="base"/>
            <a:r>
              <a:rPr lang="en-US" dirty="0"/>
              <a:t>            </a:t>
            </a:r>
            <a:r>
              <a:rPr lang="en-US" dirty="0" err="1"/>
              <a:t>arr</a:t>
            </a:r>
            <a:r>
              <a:rPr lang="en-US" dirty="0"/>
              <a:t>[j] = temp;      </a:t>
            </a:r>
          </a:p>
          <a:p>
            <a:pPr fontAlgn="base"/>
            <a:r>
              <a:rPr lang="en-US" dirty="0"/>
              <a:t>        }</a:t>
            </a:r>
          </a:p>
          <a:p>
            <a:pPr fontAlgn="base"/>
            <a:r>
              <a:rPr lang="en-US" dirty="0"/>
              <a:t>    }</a:t>
            </a:r>
          </a:p>
          <a:p>
            <a:pPr fontAlgn="base"/>
            <a:r>
              <a:rPr lang="en-US" dirty="0"/>
              <a:t>}</a:t>
            </a:r>
          </a:p>
          <a:p>
            <a:pPr marL="0" indent="0">
              <a:buNone/>
            </a:pPr>
            <a:endParaRPr lang="en-US" dirty="0"/>
          </a:p>
        </p:txBody>
      </p:sp>
    </p:spTree>
    <p:extLst>
      <p:ext uri="{BB962C8B-B14F-4D97-AF65-F5344CB8AC3E}">
        <p14:creationId xmlns:p14="http://schemas.microsoft.com/office/powerpoint/2010/main" val="78222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54" y="34636"/>
            <a:ext cx="8229600" cy="579438"/>
          </a:xfrm>
        </p:spPr>
        <p:txBody>
          <a:bodyPr>
            <a:normAutofit/>
          </a:bodyPr>
          <a:lstStyle/>
          <a:p>
            <a:r>
              <a:rPr lang="en-US" dirty="0" smtClean="0"/>
              <a:t>Have we achieved max efficiency?</a:t>
            </a:r>
            <a:endParaRPr lang="en-US" dirty="0"/>
          </a:p>
        </p:txBody>
      </p:sp>
      <p:sp>
        <p:nvSpPr>
          <p:cNvPr id="4" name="TextBox 3"/>
          <p:cNvSpPr txBox="1"/>
          <p:nvPr/>
        </p:nvSpPr>
        <p:spPr>
          <a:xfrm>
            <a:off x="725054" y="609600"/>
            <a:ext cx="7848600" cy="369332"/>
          </a:xfrm>
          <a:prstGeom prst="rect">
            <a:avLst/>
          </a:prstGeom>
          <a:noFill/>
        </p:spPr>
        <p:txBody>
          <a:bodyPr wrap="square" rtlCol="0">
            <a:spAutoFit/>
          </a:bodyPr>
          <a:lstStyle/>
          <a:p>
            <a:r>
              <a:rPr lang="en-US" dirty="0" smtClean="0"/>
              <a:t>Not really?</a:t>
            </a:r>
            <a:endParaRPr lang="en-US" dirty="0"/>
          </a:p>
        </p:txBody>
      </p:sp>
      <p:sp>
        <p:nvSpPr>
          <p:cNvPr id="5" name="TextBox 4"/>
          <p:cNvSpPr txBox="1"/>
          <p:nvPr/>
        </p:nvSpPr>
        <p:spPr>
          <a:xfrm>
            <a:off x="727363" y="838200"/>
            <a:ext cx="7848600" cy="923330"/>
          </a:xfrm>
          <a:prstGeom prst="rect">
            <a:avLst/>
          </a:prstGeom>
          <a:noFill/>
        </p:spPr>
        <p:txBody>
          <a:bodyPr wrap="square" rtlCol="0">
            <a:spAutoFit/>
          </a:bodyPr>
          <a:lstStyle/>
          <a:p>
            <a:r>
              <a:rPr lang="en-US" dirty="0" smtClean="0"/>
              <a:t>Notice that on our first pass, 7, the largest number has bubbled all the way to the top/end of the array. As a result, there’s no need to compare the last pair on our next pass.</a:t>
            </a:r>
            <a:endParaRPr lang="en-US" dirty="0"/>
          </a:p>
        </p:txBody>
      </p:sp>
      <p:sp>
        <p:nvSpPr>
          <p:cNvPr id="6" name="Rectangle 5"/>
          <p:cNvSpPr/>
          <p:nvPr/>
        </p:nvSpPr>
        <p:spPr>
          <a:xfrm>
            <a:off x="4921497"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7" name="Rectangle 6"/>
          <p:cNvSpPr/>
          <p:nvPr/>
        </p:nvSpPr>
        <p:spPr>
          <a:xfrm>
            <a:off x="3811154"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8" name="Rectangle 7"/>
          <p:cNvSpPr/>
          <p:nvPr/>
        </p:nvSpPr>
        <p:spPr>
          <a:xfrm>
            <a:off x="1770083"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2</a:t>
            </a:r>
            <a:endParaRPr lang="en-US" sz="3600" b="1" dirty="0">
              <a:solidFill>
                <a:srgbClr val="FF0000"/>
              </a:solidFill>
            </a:endParaRPr>
          </a:p>
        </p:txBody>
      </p:sp>
      <p:sp>
        <p:nvSpPr>
          <p:cNvPr id="9" name="Rectangle 8"/>
          <p:cNvSpPr/>
          <p:nvPr/>
        </p:nvSpPr>
        <p:spPr>
          <a:xfrm>
            <a:off x="5971969" y="16852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0" name="Rectangle 9"/>
          <p:cNvSpPr/>
          <p:nvPr/>
        </p:nvSpPr>
        <p:spPr>
          <a:xfrm>
            <a:off x="2793340"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1" name="Rectangle 10"/>
          <p:cNvSpPr/>
          <p:nvPr/>
        </p:nvSpPr>
        <p:spPr>
          <a:xfrm>
            <a:off x="4921497"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2" name="Rectangle 11"/>
          <p:cNvSpPr/>
          <p:nvPr/>
        </p:nvSpPr>
        <p:spPr>
          <a:xfrm>
            <a:off x="3811154"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3</a:t>
            </a:r>
          </a:p>
        </p:txBody>
      </p:sp>
      <p:sp>
        <p:nvSpPr>
          <p:cNvPr id="13" name="Rectangle 12"/>
          <p:cNvSpPr/>
          <p:nvPr/>
        </p:nvSpPr>
        <p:spPr>
          <a:xfrm>
            <a:off x="1770083"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4" name="Rectangle 13"/>
          <p:cNvSpPr/>
          <p:nvPr/>
        </p:nvSpPr>
        <p:spPr>
          <a:xfrm>
            <a:off x="5971969" y="25234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5" name="Rectangle 14"/>
          <p:cNvSpPr/>
          <p:nvPr/>
        </p:nvSpPr>
        <p:spPr>
          <a:xfrm>
            <a:off x="2793340"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6" name="Rectangle 15"/>
          <p:cNvSpPr/>
          <p:nvPr/>
        </p:nvSpPr>
        <p:spPr>
          <a:xfrm>
            <a:off x="4921497"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6</a:t>
            </a:r>
            <a:endParaRPr lang="en-US" sz="3600" b="1" dirty="0">
              <a:solidFill>
                <a:srgbClr val="FF0000"/>
              </a:solidFill>
            </a:endParaRPr>
          </a:p>
        </p:txBody>
      </p:sp>
      <p:sp>
        <p:nvSpPr>
          <p:cNvPr id="17" name="Rectangle 16"/>
          <p:cNvSpPr/>
          <p:nvPr/>
        </p:nvSpPr>
        <p:spPr>
          <a:xfrm>
            <a:off x="2793340"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8" name="Rectangle 17"/>
          <p:cNvSpPr/>
          <p:nvPr/>
        </p:nvSpPr>
        <p:spPr>
          <a:xfrm>
            <a:off x="1770083"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9" name="Rectangle 18"/>
          <p:cNvSpPr/>
          <p:nvPr/>
        </p:nvSpPr>
        <p:spPr>
          <a:xfrm>
            <a:off x="5971969" y="33616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0" name="Rectangle 19"/>
          <p:cNvSpPr/>
          <p:nvPr/>
        </p:nvSpPr>
        <p:spPr>
          <a:xfrm>
            <a:off x="3811154"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21" name="Rectangle 20"/>
          <p:cNvSpPr/>
          <p:nvPr/>
        </p:nvSpPr>
        <p:spPr>
          <a:xfrm>
            <a:off x="4944588"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2" name="Rectangle 21"/>
          <p:cNvSpPr/>
          <p:nvPr/>
        </p:nvSpPr>
        <p:spPr>
          <a:xfrm>
            <a:off x="2809504"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3" name="Rectangle 22"/>
          <p:cNvSpPr/>
          <p:nvPr/>
        </p:nvSpPr>
        <p:spPr>
          <a:xfrm>
            <a:off x="1770083"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4" name="Rectangle 23"/>
          <p:cNvSpPr/>
          <p:nvPr/>
        </p:nvSpPr>
        <p:spPr>
          <a:xfrm>
            <a:off x="5995060" y="421832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5" name="Rectangle 24"/>
          <p:cNvSpPr/>
          <p:nvPr/>
        </p:nvSpPr>
        <p:spPr>
          <a:xfrm>
            <a:off x="3811154"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6" name="TextBox 25"/>
          <p:cNvSpPr txBox="1"/>
          <p:nvPr/>
        </p:nvSpPr>
        <p:spPr>
          <a:xfrm>
            <a:off x="725054" y="5075382"/>
            <a:ext cx="7848600" cy="923330"/>
          </a:xfrm>
          <a:prstGeom prst="rect">
            <a:avLst/>
          </a:prstGeom>
          <a:noFill/>
        </p:spPr>
        <p:txBody>
          <a:bodyPr wrap="square" rtlCol="0">
            <a:spAutoFit/>
          </a:bodyPr>
          <a:lstStyle/>
          <a:p>
            <a:r>
              <a:rPr lang="en-US" dirty="0" smtClean="0"/>
              <a:t>By not comparing the last pair we save one iteration. On the second pass the second largest number will bubble to its position. In this case, 6 wasn’t moved because it’s already in its proper location.</a:t>
            </a:r>
            <a:endParaRPr lang="en-US" dirty="0"/>
          </a:p>
        </p:txBody>
      </p:sp>
      <p:sp>
        <p:nvSpPr>
          <p:cNvPr id="27" name="TextBox 26"/>
          <p:cNvSpPr txBox="1"/>
          <p:nvPr/>
        </p:nvSpPr>
        <p:spPr>
          <a:xfrm>
            <a:off x="725054" y="5934670"/>
            <a:ext cx="7848600" cy="923330"/>
          </a:xfrm>
          <a:prstGeom prst="rect">
            <a:avLst/>
          </a:prstGeom>
          <a:noFill/>
        </p:spPr>
        <p:txBody>
          <a:bodyPr wrap="square" rtlCol="0">
            <a:spAutoFit/>
          </a:bodyPr>
          <a:lstStyle/>
          <a:p>
            <a:r>
              <a:rPr lang="en-US" dirty="0" smtClean="0"/>
              <a:t>To make sure any unsorted array is completely sorted, repeat each pass but shorten the number of pairs compared  by one until we only compare the first pair on the last pass. As a result the total number of passes will equal (# elements -1)</a:t>
            </a:r>
            <a:endParaRPr lang="en-US" dirty="0"/>
          </a:p>
        </p:txBody>
      </p:sp>
    </p:spTree>
    <p:extLst>
      <p:ext uri="{BB962C8B-B14F-4D97-AF65-F5344CB8AC3E}">
        <p14:creationId xmlns:p14="http://schemas.microsoft.com/office/powerpoint/2010/main" val="4094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534554" y="34636"/>
            <a:ext cx="8229600" cy="579438"/>
          </a:xfrm>
        </p:spPr>
        <p:txBody>
          <a:bodyPr>
            <a:normAutofit/>
          </a:bodyPr>
          <a:lstStyle/>
          <a:p>
            <a:r>
              <a:rPr lang="en-US" dirty="0" smtClean="0"/>
              <a:t>Exercises</a:t>
            </a:r>
            <a:endParaRPr lang="en-US" dirty="0"/>
          </a:p>
        </p:txBody>
      </p:sp>
      <p:sp>
        <p:nvSpPr>
          <p:cNvPr id="16" name="TextBox 15"/>
          <p:cNvSpPr txBox="1"/>
          <p:nvPr/>
        </p:nvSpPr>
        <p:spPr>
          <a:xfrm>
            <a:off x="727363" y="838200"/>
            <a:ext cx="7848600" cy="3416320"/>
          </a:xfrm>
          <a:prstGeom prst="rect">
            <a:avLst/>
          </a:prstGeom>
          <a:noFill/>
        </p:spPr>
        <p:txBody>
          <a:bodyPr wrap="square" rtlCol="0">
            <a:spAutoFit/>
          </a:bodyPr>
          <a:lstStyle/>
          <a:p>
            <a:r>
              <a:rPr lang="en-US" dirty="0" smtClean="0"/>
              <a:t>Modify the </a:t>
            </a:r>
            <a:r>
              <a:rPr lang="en-US" b="1" dirty="0" smtClean="0"/>
              <a:t>IPO</a:t>
            </a:r>
            <a:r>
              <a:rPr lang="en-US" dirty="0" smtClean="0"/>
              <a:t>, </a:t>
            </a:r>
            <a:r>
              <a:rPr lang="en-US" b="1" dirty="0" smtClean="0"/>
              <a:t>Flowchart</a:t>
            </a:r>
            <a:r>
              <a:rPr lang="en-US" dirty="0" smtClean="0"/>
              <a:t> and </a:t>
            </a:r>
            <a:r>
              <a:rPr lang="en-US" b="1" dirty="0" err="1" smtClean="0"/>
              <a:t>Pseudocode</a:t>
            </a:r>
            <a:r>
              <a:rPr lang="en-US" dirty="0" smtClean="0"/>
              <a:t> used in this </a:t>
            </a:r>
            <a:r>
              <a:rPr lang="en-US" dirty="0" err="1" smtClean="0"/>
              <a:t>powerpoint</a:t>
            </a:r>
            <a:r>
              <a:rPr lang="en-US" dirty="0" smtClean="0"/>
              <a:t> to illustrate the simple bubble sort algorithm to reflect the newer, more optimized version.</a:t>
            </a:r>
          </a:p>
          <a:p>
            <a:endParaRPr lang="en-US" dirty="0"/>
          </a:p>
          <a:p>
            <a:r>
              <a:rPr lang="en-US" dirty="0" smtClean="0"/>
              <a:t>Create </a:t>
            </a:r>
            <a:r>
              <a:rPr lang="en-US" dirty="0" smtClean="0"/>
              <a:t>a program </a:t>
            </a:r>
            <a:r>
              <a:rPr lang="en-US" dirty="0" smtClean="0"/>
              <a:t>that fills </a:t>
            </a:r>
            <a:r>
              <a:rPr lang="en-US" dirty="0" smtClean="0"/>
              <a:t>a 10 element array with 10 random numbers between 1 and 100 and display </a:t>
            </a:r>
            <a:r>
              <a:rPr lang="en-US" dirty="0" smtClean="0"/>
              <a:t>them. Ask the user to </a:t>
            </a:r>
            <a:r>
              <a:rPr lang="en-US" dirty="0" smtClean="0"/>
              <a:t>input a </a:t>
            </a:r>
            <a:r>
              <a:rPr lang="en-US" dirty="0" err="1" smtClean="0"/>
              <a:t>keypress</a:t>
            </a:r>
            <a:r>
              <a:rPr lang="en-US" dirty="0" smtClean="0"/>
              <a:t> to implement t</a:t>
            </a:r>
            <a:r>
              <a:rPr lang="en-US" dirty="0" smtClean="0"/>
              <a:t>he </a:t>
            </a:r>
            <a:r>
              <a:rPr lang="en-US" dirty="0" smtClean="0"/>
              <a:t>new bubble sort algorithm to sort the array and then display the </a:t>
            </a:r>
            <a:r>
              <a:rPr lang="en-US" dirty="0" smtClean="0"/>
              <a:t>results.</a:t>
            </a:r>
            <a:endParaRPr lang="en-US" dirty="0" smtClean="0"/>
          </a:p>
          <a:p>
            <a:endParaRPr lang="en-US" dirty="0"/>
          </a:p>
          <a:p>
            <a:r>
              <a:rPr lang="en-US" dirty="0" smtClean="0"/>
              <a:t>Finally, create a function called </a:t>
            </a:r>
            <a:r>
              <a:rPr lang="en-US" i="1" u="sng" dirty="0" err="1" smtClean="0"/>
              <a:t>bubbleSort</a:t>
            </a:r>
            <a:r>
              <a:rPr lang="en-US" dirty="0" smtClean="0"/>
              <a:t> to sort any array passed to it and then returns the array sorted. Use this function in your program.</a:t>
            </a:r>
          </a:p>
          <a:p>
            <a:endParaRPr lang="en-US" dirty="0"/>
          </a:p>
          <a:p>
            <a:endParaRPr lang="en-US" dirty="0"/>
          </a:p>
          <a:p>
            <a:r>
              <a:rPr lang="en-US" dirty="0" smtClean="0"/>
              <a:t>Post your algorithm designs, </a:t>
            </a:r>
            <a:r>
              <a:rPr lang="en-US" b="1" dirty="0" smtClean="0"/>
              <a:t>program</a:t>
            </a:r>
            <a:r>
              <a:rPr lang="en-US" dirty="0" smtClean="0"/>
              <a:t> and </a:t>
            </a:r>
            <a:r>
              <a:rPr lang="en-US" b="1" dirty="0" smtClean="0"/>
              <a:t>source</a:t>
            </a:r>
            <a:r>
              <a:rPr lang="en-US" dirty="0" smtClean="0"/>
              <a:t> code on your </a:t>
            </a:r>
            <a:r>
              <a:rPr lang="en-US" b="1" dirty="0" smtClean="0">
                <a:solidFill>
                  <a:srgbClr val="FF0000"/>
                </a:solidFill>
              </a:rPr>
              <a:t>Unit 3 webpage</a:t>
            </a:r>
            <a:r>
              <a:rPr lang="en-US" dirty="0" smtClean="0"/>
              <a:t>.</a:t>
            </a:r>
            <a:endParaRPr lang="en-US" dirty="0"/>
          </a:p>
        </p:txBody>
      </p:sp>
    </p:spTree>
    <p:extLst>
      <p:ext uri="{BB962C8B-B14F-4D97-AF65-F5344CB8AC3E}">
        <p14:creationId xmlns:p14="http://schemas.microsoft.com/office/powerpoint/2010/main" val="61154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Random Elements</a:t>
            </a:r>
            <a:endParaRPr lang="en-CA" dirty="0"/>
          </a:p>
        </p:txBody>
      </p:sp>
      <p:sp>
        <p:nvSpPr>
          <p:cNvPr id="9" name="TextBox 8"/>
          <p:cNvSpPr txBox="1"/>
          <p:nvPr/>
        </p:nvSpPr>
        <p:spPr>
          <a:xfrm>
            <a:off x="1371600" y="3429000"/>
            <a:ext cx="5867400" cy="2246769"/>
          </a:xfrm>
          <a:prstGeom prst="rect">
            <a:avLst/>
          </a:prstGeom>
          <a:noFill/>
        </p:spPr>
        <p:txBody>
          <a:bodyPr wrap="square" rtlCol="0">
            <a:spAutoFit/>
          </a:bodyPr>
          <a:lstStyle/>
          <a:p>
            <a:r>
              <a:rPr lang="en-CA" sz="2800" b="1" dirty="0" smtClean="0"/>
              <a:t>Bubble sort works by comparing pairs of elements in the array and swapping their position if the first is less than the other (vice versa if reverse sort required).</a:t>
            </a:r>
            <a:endParaRPr lang="en-CA" sz="2800" b="1" dirty="0"/>
          </a:p>
        </p:txBody>
      </p:sp>
      <p:sp>
        <p:nvSpPr>
          <p:cNvPr id="10" name="Rectangle 9"/>
          <p:cNvSpPr/>
          <p:nvPr/>
        </p:nvSpPr>
        <p:spPr>
          <a:xfrm>
            <a:off x="59055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9149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29337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9243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19431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Random Elements</a:t>
            </a:r>
            <a:endParaRPr lang="en-CA" dirty="0"/>
          </a:p>
        </p:txBody>
      </p:sp>
      <p:sp>
        <p:nvSpPr>
          <p:cNvPr id="9" name="TextBox 8"/>
          <p:cNvSpPr txBox="1"/>
          <p:nvPr/>
        </p:nvSpPr>
        <p:spPr>
          <a:xfrm>
            <a:off x="1371600" y="3429000"/>
            <a:ext cx="5867400" cy="1384995"/>
          </a:xfrm>
          <a:prstGeom prst="rect">
            <a:avLst/>
          </a:prstGeom>
          <a:noFill/>
        </p:spPr>
        <p:txBody>
          <a:bodyPr wrap="square" rtlCol="0">
            <a:spAutoFit/>
          </a:bodyPr>
          <a:lstStyle/>
          <a:p>
            <a:r>
              <a:rPr lang="en-CA" sz="2800" b="1" dirty="0" smtClean="0"/>
              <a:t>It starts out by comparing the first 2 elements (5 and 2). Since 2 is less than 5 they swap positions.</a:t>
            </a:r>
            <a:endParaRPr lang="en-CA" sz="2800" b="1" dirty="0"/>
          </a:p>
        </p:txBody>
      </p:sp>
      <p:sp>
        <p:nvSpPr>
          <p:cNvPr id="10" name="Rectangle 9"/>
          <p:cNvSpPr/>
          <p:nvPr/>
        </p:nvSpPr>
        <p:spPr>
          <a:xfrm>
            <a:off x="54864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4958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25146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2</a:t>
            </a:r>
            <a:endParaRPr lang="en-US" sz="3600" b="1" dirty="0">
              <a:solidFill>
                <a:srgbClr val="FF0000"/>
              </a:solidFill>
            </a:endParaRPr>
          </a:p>
        </p:txBody>
      </p:sp>
      <p:sp>
        <p:nvSpPr>
          <p:cNvPr id="13" name="Rectangle 12"/>
          <p:cNvSpPr/>
          <p:nvPr/>
        </p:nvSpPr>
        <p:spPr>
          <a:xfrm>
            <a:off x="35052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15240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5" name="Rectangle 14"/>
          <p:cNvSpPr/>
          <p:nvPr/>
        </p:nvSpPr>
        <p:spPr>
          <a:xfrm>
            <a:off x="55462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45556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24000"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35650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47257"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128" y="3048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1815882"/>
          </a:xfrm>
          <a:prstGeom prst="rect">
            <a:avLst/>
          </a:prstGeom>
          <a:noFill/>
        </p:spPr>
        <p:txBody>
          <a:bodyPr wrap="square" rtlCol="0">
            <a:spAutoFit/>
          </a:bodyPr>
          <a:lstStyle/>
          <a:p>
            <a:r>
              <a:rPr lang="en-CA" sz="2800" b="1" dirty="0" smtClean="0"/>
              <a:t>It then checks the next pair (5 and 7) and reverses their position(if necessary). In this case since 5 is less than 7 then no swap is necessary.</a:t>
            </a:r>
            <a:endParaRPr lang="en-CA" sz="2800" b="1" dirty="0"/>
          </a:p>
        </p:txBody>
      </p:sp>
      <p:sp>
        <p:nvSpPr>
          <p:cNvPr id="10" name="Rectangle 9"/>
          <p:cNvSpPr/>
          <p:nvPr/>
        </p:nvSpPr>
        <p:spPr>
          <a:xfrm>
            <a:off x="55789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588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15566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597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5799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5" name="Rectangle 14"/>
          <p:cNvSpPr/>
          <p:nvPr/>
        </p:nvSpPr>
        <p:spPr>
          <a:xfrm>
            <a:off x="55789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45883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56657"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35977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79914"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954107"/>
          </a:xfrm>
          <a:prstGeom prst="rect">
            <a:avLst/>
          </a:prstGeom>
          <a:noFill/>
        </p:spPr>
        <p:txBody>
          <a:bodyPr wrap="square" rtlCol="0">
            <a:spAutoFit/>
          </a:bodyPr>
          <a:lstStyle/>
          <a:p>
            <a:r>
              <a:rPr lang="en-CA" sz="2800" b="1" dirty="0" smtClean="0"/>
              <a:t>7and 3 are checked next and swapped.</a:t>
            </a:r>
            <a:endParaRPr lang="en-CA" sz="2800" b="1" dirty="0"/>
          </a:p>
        </p:txBody>
      </p:sp>
      <p:sp>
        <p:nvSpPr>
          <p:cNvPr id="10" name="Rectangle 9"/>
          <p:cNvSpPr/>
          <p:nvPr/>
        </p:nvSpPr>
        <p:spPr>
          <a:xfrm>
            <a:off x="55789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588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3</a:t>
            </a:r>
          </a:p>
        </p:txBody>
      </p:sp>
      <p:sp>
        <p:nvSpPr>
          <p:cNvPr id="12" name="Rectangle 11"/>
          <p:cNvSpPr/>
          <p:nvPr/>
        </p:nvSpPr>
        <p:spPr>
          <a:xfrm>
            <a:off x="15566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597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5799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5" name="Rectangle 14"/>
          <p:cNvSpPr/>
          <p:nvPr/>
        </p:nvSpPr>
        <p:spPr>
          <a:xfrm>
            <a:off x="55789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35977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56657"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45883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79914"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1815882"/>
          </a:xfrm>
          <a:prstGeom prst="rect">
            <a:avLst/>
          </a:prstGeom>
          <a:noFill/>
        </p:spPr>
        <p:txBody>
          <a:bodyPr wrap="square" rtlCol="0">
            <a:spAutoFit/>
          </a:bodyPr>
          <a:lstStyle/>
          <a:p>
            <a:r>
              <a:rPr lang="en-CA" sz="2800" b="1" dirty="0" smtClean="0"/>
              <a:t>Finally the last pair is check and swapped (if necessary). In this case it is and so 7 is placed in the last position in the array.</a:t>
            </a:r>
            <a:endParaRPr lang="en-CA" sz="2800" b="1" dirty="0"/>
          </a:p>
        </p:txBody>
      </p:sp>
      <p:sp>
        <p:nvSpPr>
          <p:cNvPr id="10" name="Rectangle 9"/>
          <p:cNvSpPr/>
          <p:nvPr/>
        </p:nvSpPr>
        <p:spPr>
          <a:xfrm>
            <a:off x="5731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6</a:t>
            </a:r>
            <a:endParaRPr lang="en-US" sz="3600" b="1" dirty="0">
              <a:solidFill>
                <a:srgbClr val="FF0000"/>
              </a:solidFill>
            </a:endParaRPr>
          </a:p>
        </p:txBody>
      </p:sp>
      <p:sp>
        <p:nvSpPr>
          <p:cNvPr id="11" name="Rectangle 10"/>
          <p:cNvSpPr/>
          <p:nvPr/>
        </p:nvSpPr>
        <p:spPr>
          <a:xfrm>
            <a:off x="37501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17090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4740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7323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5" name="Rectangle 14"/>
          <p:cNvSpPr/>
          <p:nvPr/>
        </p:nvSpPr>
        <p:spPr>
          <a:xfrm>
            <a:off x="4893128"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3782785"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741714"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5943600" y="528639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764971"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Random Elements</a:t>
            </a:r>
            <a:endParaRPr lang="en-CA" dirty="0"/>
          </a:p>
        </p:txBody>
      </p:sp>
      <p:sp>
        <p:nvSpPr>
          <p:cNvPr id="9" name="TextBox 8"/>
          <p:cNvSpPr txBox="1"/>
          <p:nvPr/>
        </p:nvSpPr>
        <p:spPr>
          <a:xfrm>
            <a:off x="1371600" y="3429000"/>
            <a:ext cx="5867400" cy="2677656"/>
          </a:xfrm>
          <a:prstGeom prst="rect">
            <a:avLst/>
          </a:prstGeom>
          <a:noFill/>
        </p:spPr>
        <p:txBody>
          <a:bodyPr wrap="square" rtlCol="0">
            <a:spAutoFit/>
          </a:bodyPr>
          <a:lstStyle/>
          <a:p>
            <a:r>
              <a:rPr lang="en-CA" sz="2800" b="1" dirty="0" smtClean="0"/>
              <a:t>7, the largest element in the array has bubbled its way to the top of the array. The array is still not sorted. However, if this process is repeated 4 more times, or equal to the (number of elements in the array, all will be sorted!</a:t>
            </a:r>
            <a:endParaRPr lang="en-CA" sz="2800" b="1" dirty="0"/>
          </a:p>
        </p:txBody>
      </p:sp>
      <p:sp>
        <p:nvSpPr>
          <p:cNvPr id="5" name="Rectangle 4"/>
          <p:cNvSpPr/>
          <p:nvPr/>
        </p:nvSpPr>
        <p:spPr>
          <a:xfrm>
            <a:off x="4893128"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6" name="Rectangle 5"/>
          <p:cNvSpPr/>
          <p:nvPr/>
        </p:nvSpPr>
        <p:spPr>
          <a:xfrm>
            <a:off x="3782785"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7" name="Rectangle 6"/>
          <p:cNvSpPr/>
          <p:nvPr/>
        </p:nvSpPr>
        <p:spPr>
          <a:xfrm>
            <a:off x="1741714"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8" name="Rectangle 7"/>
          <p:cNvSpPr/>
          <p:nvPr/>
        </p:nvSpPr>
        <p:spPr>
          <a:xfrm>
            <a:off x="5943600" y="17614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0" name="Rectangle 9"/>
          <p:cNvSpPr/>
          <p:nvPr/>
        </p:nvSpPr>
        <p:spPr>
          <a:xfrm>
            <a:off x="2764971"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40750713"/>
              </p:ext>
            </p:extLst>
          </p:nvPr>
        </p:nvGraphicFramePr>
        <p:xfrm>
          <a:off x="609600" y="1600200"/>
          <a:ext cx="7924800" cy="183388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r>
                        <a:rPr lang="en-US" dirty="0" smtClean="0"/>
                        <a:t>I</a:t>
                      </a:r>
                      <a:endParaRPr lang="en-US" dirty="0"/>
                    </a:p>
                  </a:txBody>
                  <a:tcPr marL="88053" marR="88053"/>
                </a:tc>
                <a:tc>
                  <a:txBody>
                    <a:bodyPr/>
                    <a:lstStyle/>
                    <a:p>
                      <a:r>
                        <a:rPr lang="en-US" dirty="0" smtClean="0"/>
                        <a:t>P</a:t>
                      </a:r>
                      <a:endParaRPr lang="en-US" dirty="0"/>
                    </a:p>
                  </a:txBody>
                  <a:tcPr marL="88053" marR="88053"/>
                </a:tc>
                <a:tc>
                  <a:txBody>
                    <a:bodyPr/>
                    <a:lstStyle/>
                    <a:p>
                      <a:r>
                        <a:rPr lang="en-US" dirty="0" smtClean="0"/>
                        <a:t>O</a:t>
                      </a:r>
                      <a:endParaRPr lang="en-US" dirty="0"/>
                    </a:p>
                  </a:txBody>
                  <a:tcPr marL="88053" marR="88053"/>
                </a:tc>
              </a:tr>
              <a:tr h="370840">
                <a:tc>
                  <a:txBody>
                    <a:bodyPr/>
                    <a:lstStyle/>
                    <a:p>
                      <a:r>
                        <a:rPr lang="en-US" dirty="0" smtClean="0"/>
                        <a:t>Unsorted Array</a:t>
                      </a:r>
                      <a:endParaRPr lang="en-US" dirty="0"/>
                    </a:p>
                  </a:txBody>
                  <a:tcPr marL="88053" marR="88053"/>
                </a:tc>
                <a:tc>
                  <a:txBody>
                    <a:bodyPr/>
                    <a:lstStyle/>
                    <a:p>
                      <a:r>
                        <a:rPr lang="en-US" dirty="0" smtClean="0"/>
                        <a:t>-compare pairs of elements</a:t>
                      </a:r>
                    </a:p>
                    <a:p>
                      <a:r>
                        <a:rPr lang="en-US" dirty="0" smtClean="0"/>
                        <a:t>-switch</a:t>
                      </a:r>
                      <a:r>
                        <a:rPr lang="en-US" baseline="0" dirty="0" smtClean="0"/>
                        <a:t> elements if second in pair is less than first</a:t>
                      </a:r>
                    </a:p>
                    <a:p>
                      <a:r>
                        <a:rPr lang="en-US" baseline="0" dirty="0" smtClean="0"/>
                        <a:t>-repeat equal to the (number of elements in the array)</a:t>
                      </a:r>
                      <a:endParaRPr lang="en-US" dirty="0"/>
                    </a:p>
                  </a:txBody>
                  <a:tcPr marL="88053" marR="88053"/>
                </a:tc>
                <a:tc>
                  <a:txBody>
                    <a:bodyPr/>
                    <a:lstStyle/>
                    <a:p>
                      <a:r>
                        <a:rPr lang="en-US" dirty="0" smtClean="0"/>
                        <a:t>Sorted Array</a:t>
                      </a:r>
                      <a:endParaRPr lang="en-US" dirty="0"/>
                    </a:p>
                  </a:txBody>
                  <a:tcPr marL="88053" marR="88053"/>
                </a:tc>
              </a:tr>
            </a:tbl>
          </a:graphicData>
        </a:graphic>
      </p:graphicFrame>
    </p:spTree>
    <p:extLst>
      <p:ext uri="{BB962C8B-B14F-4D97-AF65-F5344CB8AC3E}">
        <p14:creationId xmlns:p14="http://schemas.microsoft.com/office/powerpoint/2010/main" val="142495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133600" y="0"/>
            <a:ext cx="1447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Start</a:t>
            </a:r>
          </a:p>
        </p:txBody>
      </p:sp>
      <p:sp>
        <p:nvSpPr>
          <p:cNvPr id="5" name="Rectangle 4"/>
          <p:cNvSpPr/>
          <p:nvPr/>
        </p:nvSpPr>
        <p:spPr>
          <a:xfrm>
            <a:off x="1905000" y="609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Compare </a:t>
            </a:r>
            <a:r>
              <a:rPr lang="en-CA" smtClean="0"/>
              <a:t>the two </a:t>
            </a:r>
            <a:r>
              <a:rPr lang="en-CA" dirty="0" smtClean="0"/>
              <a:t>elements</a:t>
            </a:r>
            <a:endParaRPr lang="en-CA" dirty="0"/>
          </a:p>
        </p:txBody>
      </p:sp>
      <p:sp>
        <p:nvSpPr>
          <p:cNvPr id="6" name="Diamond 5"/>
          <p:cNvSpPr/>
          <p:nvPr/>
        </p:nvSpPr>
        <p:spPr>
          <a:xfrm>
            <a:off x="3352800" y="13716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Is the second element smaller than the first?</a:t>
            </a:r>
            <a:endParaRPr lang="en-CA" dirty="0"/>
          </a:p>
        </p:txBody>
      </p:sp>
      <p:sp>
        <p:nvSpPr>
          <p:cNvPr id="7" name="Rectangle 6"/>
          <p:cNvSpPr/>
          <p:nvPr/>
        </p:nvSpPr>
        <p:spPr>
          <a:xfrm>
            <a:off x="6019800" y="17526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Swap their positions.</a:t>
            </a:r>
            <a:endParaRPr lang="en-CA" dirty="0"/>
          </a:p>
        </p:txBody>
      </p:sp>
      <p:sp>
        <p:nvSpPr>
          <p:cNvPr id="10" name="Diamond 9"/>
          <p:cNvSpPr/>
          <p:nvPr/>
        </p:nvSpPr>
        <p:spPr>
          <a:xfrm>
            <a:off x="3352800" y="37338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Have we reached the last pair?</a:t>
            </a:r>
            <a:endParaRPr lang="en-CA" dirty="0"/>
          </a:p>
        </p:txBody>
      </p:sp>
      <p:cxnSp>
        <p:nvCxnSpPr>
          <p:cNvPr id="12" name="Shape 11"/>
          <p:cNvCxnSpPr>
            <a:stCxn id="7" idx="2"/>
            <a:endCxn id="10" idx="3"/>
          </p:cNvCxnSpPr>
          <p:nvPr/>
        </p:nvCxnSpPr>
        <p:spPr>
          <a:xfrm rot="5400000">
            <a:off x="5391150" y="3067050"/>
            <a:ext cx="182880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7" idx="1"/>
          </p:cNvCxnSpPr>
          <p:nvPr/>
        </p:nvCxnSpPr>
        <p:spPr>
          <a:xfrm>
            <a:off x="5638800" y="2286000"/>
            <a:ext cx="381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1148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Add one to the pass counter</a:t>
            </a:r>
            <a:endParaRPr lang="en-CA" dirty="0"/>
          </a:p>
        </p:txBody>
      </p:sp>
      <p:cxnSp>
        <p:nvCxnSpPr>
          <p:cNvPr id="17" name="Elbow Connector 16"/>
          <p:cNvCxnSpPr>
            <a:stCxn id="10" idx="1"/>
            <a:endCxn id="15" idx="3"/>
          </p:cNvCxnSpPr>
          <p:nvPr/>
        </p:nvCxnSpPr>
        <p:spPr>
          <a:xfrm rot="10800000">
            <a:off x="2590800" y="4648200"/>
            <a:ext cx="762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304800" y="15240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Is the pass counter = to # elements?</a:t>
            </a:r>
            <a:endParaRPr lang="en-CA" dirty="0"/>
          </a:p>
        </p:txBody>
      </p:sp>
      <p:cxnSp>
        <p:nvCxnSpPr>
          <p:cNvPr id="21" name="Elbow Connector 20"/>
          <p:cNvCxnSpPr>
            <a:stCxn id="15" idx="0"/>
            <a:endCxn id="19" idx="2"/>
          </p:cNvCxnSpPr>
          <p:nvPr/>
        </p:nvCxnSpPr>
        <p:spPr>
          <a:xfrm rot="5400000" flipH="1" flipV="1">
            <a:off x="1047750" y="3714750"/>
            <a:ext cx="762000" cy="38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9" idx="0"/>
            <a:endCxn id="5" idx="1"/>
          </p:cNvCxnSpPr>
          <p:nvPr/>
        </p:nvCxnSpPr>
        <p:spPr>
          <a:xfrm rot="5400000" flipH="1" flipV="1">
            <a:off x="1371600" y="990600"/>
            <a:ext cx="6096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0" y="0"/>
            <a:ext cx="1447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End</a:t>
            </a:r>
          </a:p>
        </p:txBody>
      </p:sp>
      <p:cxnSp>
        <p:nvCxnSpPr>
          <p:cNvPr id="26" name="Shape 25"/>
          <p:cNvCxnSpPr>
            <a:stCxn id="19" idx="1"/>
            <a:endCxn id="24" idx="4"/>
          </p:cNvCxnSpPr>
          <p:nvPr/>
        </p:nvCxnSpPr>
        <p:spPr>
          <a:xfrm rot="10800000" flipH="1">
            <a:off x="304800" y="381000"/>
            <a:ext cx="419100" cy="2057400"/>
          </a:xfrm>
          <a:prstGeom prst="bentConnector4">
            <a:avLst>
              <a:gd name="adj1" fmla="val -54545"/>
              <a:gd name="adj2" fmla="val 7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10" idx="0"/>
          </p:cNvCxnSpPr>
          <p:nvPr/>
        </p:nvCxnSpPr>
        <p:spPr>
          <a:xfrm rot="5400000">
            <a:off x="4229100" y="3467100"/>
            <a:ext cx="5334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5" idx="2"/>
            <a:endCxn id="6" idx="1"/>
          </p:cNvCxnSpPr>
          <p:nvPr/>
        </p:nvCxnSpPr>
        <p:spPr>
          <a:xfrm rot="16200000" flipH="1">
            <a:off x="2571750" y="1504950"/>
            <a:ext cx="106680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62800" y="5105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Go to the next pair</a:t>
            </a:r>
            <a:endParaRPr lang="en-CA" dirty="0"/>
          </a:p>
        </p:txBody>
      </p:sp>
      <p:cxnSp>
        <p:nvCxnSpPr>
          <p:cNvPr id="34" name="Shape 33"/>
          <p:cNvCxnSpPr>
            <a:stCxn id="10" idx="2"/>
            <a:endCxn id="32" idx="1"/>
          </p:cNvCxnSpPr>
          <p:nvPr/>
        </p:nvCxnSpPr>
        <p:spPr>
          <a:xfrm rot="16200000" flipH="1">
            <a:off x="5791200" y="4267200"/>
            <a:ext cx="76200" cy="2667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stCxn id="32" idx="0"/>
            <a:endCxn id="5" idx="3"/>
          </p:cNvCxnSpPr>
          <p:nvPr/>
        </p:nvCxnSpPr>
        <p:spPr>
          <a:xfrm rot="16200000" flipV="1">
            <a:off x="3829050" y="895350"/>
            <a:ext cx="4191000" cy="422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 idx="4"/>
            <a:endCxn id="5" idx="0"/>
          </p:cNvCxnSpPr>
          <p:nvPr/>
        </p:nvCxnSpPr>
        <p:spPr>
          <a:xfrm rot="5400000">
            <a:off x="2743200" y="495300"/>
            <a:ext cx="228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15000" y="1981200"/>
            <a:ext cx="296876" cy="369332"/>
          </a:xfrm>
          <a:prstGeom prst="rect">
            <a:avLst/>
          </a:prstGeom>
          <a:noFill/>
        </p:spPr>
        <p:txBody>
          <a:bodyPr wrap="none" rtlCol="0">
            <a:spAutoFit/>
          </a:bodyPr>
          <a:lstStyle/>
          <a:p>
            <a:r>
              <a:rPr lang="en-CA" dirty="0" smtClean="0"/>
              <a:t>T</a:t>
            </a:r>
            <a:endParaRPr lang="en-CA" dirty="0"/>
          </a:p>
        </p:txBody>
      </p:sp>
      <p:sp>
        <p:nvSpPr>
          <p:cNvPr id="49" name="TextBox 48"/>
          <p:cNvSpPr txBox="1"/>
          <p:nvPr/>
        </p:nvSpPr>
        <p:spPr>
          <a:xfrm>
            <a:off x="4572000" y="3276600"/>
            <a:ext cx="290464" cy="369332"/>
          </a:xfrm>
          <a:prstGeom prst="rect">
            <a:avLst/>
          </a:prstGeom>
          <a:noFill/>
        </p:spPr>
        <p:txBody>
          <a:bodyPr wrap="none" rtlCol="0">
            <a:spAutoFit/>
          </a:bodyPr>
          <a:lstStyle/>
          <a:p>
            <a:r>
              <a:rPr lang="en-CA" dirty="0" smtClean="0"/>
              <a:t>F</a:t>
            </a:r>
            <a:endParaRPr lang="en-CA" dirty="0"/>
          </a:p>
        </p:txBody>
      </p:sp>
      <p:sp>
        <p:nvSpPr>
          <p:cNvPr id="50" name="TextBox 49"/>
          <p:cNvSpPr txBox="1"/>
          <p:nvPr/>
        </p:nvSpPr>
        <p:spPr>
          <a:xfrm>
            <a:off x="5715000" y="5334000"/>
            <a:ext cx="290464" cy="369332"/>
          </a:xfrm>
          <a:prstGeom prst="rect">
            <a:avLst/>
          </a:prstGeom>
          <a:noFill/>
        </p:spPr>
        <p:txBody>
          <a:bodyPr wrap="none" rtlCol="0">
            <a:spAutoFit/>
          </a:bodyPr>
          <a:lstStyle/>
          <a:p>
            <a:r>
              <a:rPr lang="en-CA" dirty="0" smtClean="0"/>
              <a:t>F</a:t>
            </a:r>
            <a:endParaRPr lang="en-CA" dirty="0"/>
          </a:p>
        </p:txBody>
      </p:sp>
      <p:sp>
        <p:nvSpPr>
          <p:cNvPr id="51" name="TextBox 50"/>
          <p:cNvSpPr txBox="1"/>
          <p:nvPr/>
        </p:nvSpPr>
        <p:spPr>
          <a:xfrm>
            <a:off x="2819400" y="4191000"/>
            <a:ext cx="296876" cy="369332"/>
          </a:xfrm>
          <a:prstGeom prst="rect">
            <a:avLst/>
          </a:prstGeom>
          <a:noFill/>
        </p:spPr>
        <p:txBody>
          <a:bodyPr wrap="none" rtlCol="0">
            <a:spAutoFit/>
          </a:bodyPr>
          <a:lstStyle/>
          <a:p>
            <a:r>
              <a:rPr lang="en-CA" dirty="0" smtClean="0"/>
              <a:t>T</a:t>
            </a:r>
            <a:endParaRPr lang="en-CA" dirty="0"/>
          </a:p>
        </p:txBody>
      </p:sp>
      <p:sp>
        <p:nvSpPr>
          <p:cNvPr id="52" name="TextBox 51"/>
          <p:cNvSpPr txBox="1"/>
          <p:nvPr/>
        </p:nvSpPr>
        <p:spPr>
          <a:xfrm>
            <a:off x="1143000" y="1066800"/>
            <a:ext cx="290464" cy="369332"/>
          </a:xfrm>
          <a:prstGeom prst="rect">
            <a:avLst/>
          </a:prstGeom>
          <a:noFill/>
        </p:spPr>
        <p:txBody>
          <a:bodyPr wrap="none" rtlCol="0">
            <a:spAutoFit/>
          </a:bodyPr>
          <a:lstStyle/>
          <a:p>
            <a:r>
              <a:rPr lang="en-CA" dirty="0" smtClean="0"/>
              <a:t>F</a:t>
            </a:r>
            <a:endParaRPr lang="en-CA" dirty="0"/>
          </a:p>
        </p:txBody>
      </p:sp>
      <p:sp>
        <p:nvSpPr>
          <p:cNvPr id="53" name="TextBox 52"/>
          <p:cNvSpPr txBox="1"/>
          <p:nvPr/>
        </p:nvSpPr>
        <p:spPr>
          <a:xfrm>
            <a:off x="152400" y="1676400"/>
            <a:ext cx="296876" cy="369332"/>
          </a:xfrm>
          <a:prstGeom prst="rect">
            <a:avLst/>
          </a:prstGeom>
          <a:noFill/>
        </p:spPr>
        <p:txBody>
          <a:bodyPr wrap="none" rtlCol="0">
            <a:spAutoFit/>
          </a:bodyPr>
          <a:lstStyle/>
          <a:p>
            <a:r>
              <a:rPr lang="en-CA" dirty="0" smtClean="0"/>
              <a:t>T</a:t>
            </a:r>
            <a:endParaRPr lang="en-CA" dirty="0"/>
          </a:p>
        </p:txBody>
      </p:sp>
      <p:sp>
        <p:nvSpPr>
          <p:cNvPr id="54" name="TextBox 53"/>
          <p:cNvSpPr txBox="1"/>
          <p:nvPr/>
        </p:nvSpPr>
        <p:spPr>
          <a:xfrm>
            <a:off x="4343400" y="0"/>
            <a:ext cx="3581400" cy="369332"/>
          </a:xfrm>
          <a:prstGeom prst="rect">
            <a:avLst/>
          </a:prstGeom>
          <a:noFill/>
        </p:spPr>
        <p:txBody>
          <a:bodyPr wrap="square" rtlCol="0">
            <a:spAutoFit/>
          </a:bodyPr>
          <a:lstStyle/>
          <a:p>
            <a:r>
              <a:rPr lang="en-CA" b="1" dirty="0" smtClean="0">
                <a:solidFill>
                  <a:srgbClr val="FF0000"/>
                </a:solidFill>
              </a:rPr>
              <a:t>The Algorithm-Flowchart</a:t>
            </a:r>
            <a:endParaRPr lang="en-CA"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115</TotalTime>
  <Words>644</Words>
  <Application>Microsoft Office PowerPoint</Application>
  <PresentationFormat>On-screen Show (4:3)</PresentationFormat>
  <Paragraphs>143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BUBBLE SORTING</vt:lpstr>
      <vt:lpstr>Random Elements</vt:lpstr>
      <vt:lpstr>Random Elements</vt:lpstr>
      <vt:lpstr>Random Elements</vt:lpstr>
      <vt:lpstr>Random Elements</vt:lpstr>
      <vt:lpstr>Random Elements</vt:lpstr>
      <vt:lpstr>Random Elements</vt:lpstr>
      <vt:lpstr>IPO</vt:lpstr>
      <vt:lpstr>PowerPoint Presentation</vt:lpstr>
      <vt:lpstr>Pseudocode</vt:lpstr>
      <vt:lpstr>Code</vt:lpstr>
      <vt:lpstr>Have we achieved max efficiency?</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SORTING</dc:title>
  <dc:creator>Krnic, Albert</dc:creator>
  <cp:lastModifiedBy>AutoBVT</cp:lastModifiedBy>
  <cp:revision>53</cp:revision>
  <dcterms:created xsi:type="dcterms:W3CDTF">2006-08-16T00:00:00Z</dcterms:created>
  <dcterms:modified xsi:type="dcterms:W3CDTF">2016-10-31T13:11:29Z</dcterms:modified>
</cp:coreProperties>
</file>