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1"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Intro to Java</a:t>
            </a:r>
            <a:endParaRPr lang="en-CA" dirty="0"/>
          </a:p>
        </p:txBody>
      </p:sp>
      <p:pic>
        <p:nvPicPr>
          <p:cNvPr id="1026" name="Picture 2" descr="E:\_curriculumStuff\COMPUTER SCIENCE\ICS4U_JAVA_BASED\UNIT3_StartingJavaAndDesigningAlgoritms\Lesson1_IntroToJava\download (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825" y="327660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69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Java Project in Eclipse</a:t>
            </a:r>
            <a:endParaRPr lang="en-CA" dirty="0"/>
          </a:p>
        </p:txBody>
      </p:sp>
      <p:sp>
        <p:nvSpPr>
          <p:cNvPr id="3" name="Content Placeholder 2"/>
          <p:cNvSpPr>
            <a:spLocks noGrp="1"/>
          </p:cNvSpPr>
          <p:nvPr>
            <p:ph idx="1"/>
          </p:nvPr>
        </p:nvSpPr>
        <p:spPr/>
        <p:txBody>
          <a:bodyPr/>
          <a:lstStyle/>
          <a:p>
            <a:r>
              <a:rPr lang="en-CA" dirty="0" smtClean="0"/>
              <a:t>We’ll start off by making simple single class java applications.</a:t>
            </a:r>
          </a:p>
          <a:p>
            <a:r>
              <a:rPr lang="en-CA" dirty="0" smtClean="0"/>
              <a:t>To do this start eclipse.</a:t>
            </a:r>
          </a:p>
          <a:p>
            <a:r>
              <a:rPr lang="en-CA" dirty="0" smtClean="0"/>
              <a:t>Make sure you can see the Project Explorer (Select </a:t>
            </a:r>
            <a:r>
              <a:rPr lang="en-CA" dirty="0" err="1" smtClean="0"/>
              <a:t>Window</a:t>
            </a:r>
            <a:r>
              <a:rPr lang="en-CA" dirty="0" err="1" smtClean="0">
                <a:sym typeface="Wingdings" pitchFamily="2" charset="2"/>
              </a:rPr>
              <a:t>Show</a:t>
            </a:r>
            <a:r>
              <a:rPr lang="en-CA" dirty="0" smtClean="0">
                <a:sym typeface="Wingdings" pitchFamily="2" charset="2"/>
              </a:rPr>
              <a:t> </a:t>
            </a:r>
            <a:r>
              <a:rPr lang="en-CA" dirty="0" err="1" smtClean="0">
                <a:sym typeface="Wingdings" pitchFamily="2" charset="2"/>
              </a:rPr>
              <a:t>ViewProject</a:t>
            </a:r>
            <a:r>
              <a:rPr lang="en-CA" dirty="0" smtClean="0">
                <a:sym typeface="Wingdings" pitchFamily="2" charset="2"/>
              </a:rPr>
              <a:t> Explorer)…this displays all your projects and their folders and files</a:t>
            </a:r>
          </a:p>
          <a:p>
            <a:r>
              <a:rPr lang="en-CA" dirty="0" smtClean="0">
                <a:sym typeface="Wingdings" pitchFamily="2" charset="2"/>
              </a:rPr>
              <a:t>Next, click </a:t>
            </a:r>
            <a:r>
              <a:rPr lang="en-CA" dirty="0" err="1" smtClean="0">
                <a:sym typeface="Wingdings" pitchFamily="2" charset="2"/>
              </a:rPr>
              <a:t>FileNew</a:t>
            </a:r>
            <a:r>
              <a:rPr lang="en-CA" dirty="0" smtClean="0">
                <a:sym typeface="Wingdings" pitchFamily="2" charset="2"/>
              </a:rPr>
              <a:t> Java Project</a:t>
            </a:r>
            <a:endParaRPr lang="en-CA" dirty="0"/>
          </a:p>
        </p:txBody>
      </p:sp>
    </p:spTree>
    <p:extLst>
      <p:ext uri="{BB962C8B-B14F-4D97-AF65-F5344CB8AC3E}">
        <p14:creationId xmlns:p14="http://schemas.microsoft.com/office/powerpoint/2010/main" val="2237851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Java Project Dialog Box</a:t>
            </a:r>
            <a:endParaRPr lang="en-CA" dirty="0"/>
          </a:p>
        </p:txBody>
      </p:sp>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9400" y="1600200"/>
            <a:ext cx="3560814" cy="4525963"/>
          </a:xfrm>
        </p:spPr>
      </p:pic>
    </p:spTree>
    <p:extLst>
      <p:ext uri="{BB962C8B-B14F-4D97-AF65-F5344CB8AC3E}">
        <p14:creationId xmlns:p14="http://schemas.microsoft.com/office/powerpoint/2010/main" val="1072917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Java Project</a:t>
            </a:r>
            <a:endParaRPr lang="en-CA" dirty="0"/>
          </a:p>
        </p:txBody>
      </p:sp>
      <p:sp>
        <p:nvSpPr>
          <p:cNvPr id="3" name="Content Placeholder 2"/>
          <p:cNvSpPr>
            <a:spLocks noGrp="1"/>
          </p:cNvSpPr>
          <p:nvPr>
            <p:ph idx="1"/>
          </p:nvPr>
        </p:nvSpPr>
        <p:spPr/>
        <p:txBody>
          <a:bodyPr/>
          <a:lstStyle/>
          <a:p>
            <a:r>
              <a:rPr lang="en-CA" dirty="0" smtClean="0"/>
              <a:t>In the New Java Project dialog box, enter a project name “</a:t>
            </a:r>
            <a:r>
              <a:rPr lang="en-CA" dirty="0" err="1" smtClean="0"/>
              <a:t>prjMyFirstJavaProgram</a:t>
            </a:r>
            <a:r>
              <a:rPr lang="en-CA" dirty="0" smtClean="0"/>
              <a:t>”, set a location for your project or leave it to its default, and then make sure to select the default JRE (the Java Runtime Environment or Java Virtual Machine/Interpreter).</a:t>
            </a:r>
          </a:p>
          <a:p>
            <a:r>
              <a:rPr lang="en-CA" dirty="0" smtClean="0"/>
              <a:t>Leave all settings to their default and then click Finish.</a:t>
            </a:r>
            <a:endParaRPr lang="en-CA" dirty="0"/>
          </a:p>
        </p:txBody>
      </p:sp>
    </p:spTree>
    <p:extLst>
      <p:ext uri="{BB962C8B-B14F-4D97-AF65-F5344CB8AC3E}">
        <p14:creationId xmlns:p14="http://schemas.microsoft.com/office/powerpoint/2010/main" val="380464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Project </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676" y="2458887"/>
            <a:ext cx="5094648" cy="2808588"/>
          </a:xfrm>
        </p:spPr>
      </p:pic>
    </p:spTree>
    <p:extLst>
      <p:ext uri="{BB962C8B-B14F-4D97-AF65-F5344CB8AC3E}">
        <p14:creationId xmlns:p14="http://schemas.microsoft.com/office/powerpoint/2010/main" val="1689707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Project Workspace</a:t>
            </a:r>
            <a:endParaRPr lang="en-CA" dirty="0"/>
          </a:p>
        </p:txBody>
      </p:sp>
      <p:sp>
        <p:nvSpPr>
          <p:cNvPr id="3" name="Content Placeholder 2"/>
          <p:cNvSpPr>
            <a:spLocks noGrp="1"/>
          </p:cNvSpPr>
          <p:nvPr>
            <p:ph idx="1"/>
          </p:nvPr>
        </p:nvSpPr>
        <p:spPr/>
        <p:txBody>
          <a:bodyPr/>
          <a:lstStyle/>
          <a:p>
            <a:r>
              <a:rPr lang="en-CA" dirty="0" smtClean="0"/>
              <a:t>You’ll notice that project is made up of two folders 1. </a:t>
            </a:r>
            <a:r>
              <a:rPr lang="en-CA" dirty="0" err="1" smtClean="0">
                <a:solidFill>
                  <a:schemeClr val="accent1">
                    <a:lumMod val="75000"/>
                  </a:schemeClr>
                </a:solidFill>
              </a:rPr>
              <a:t>src</a:t>
            </a:r>
            <a:r>
              <a:rPr lang="en-CA" dirty="0" smtClean="0">
                <a:solidFill>
                  <a:schemeClr val="accent1">
                    <a:lumMod val="75000"/>
                  </a:schemeClr>
                </a:solidFill>
              </a:rPr>
              <a:t> </a:t>
            </a:r>
            <a:r>
              <a:rPr lang="en-CA" dirty="0" smtClean="0"/>
              <a:t>and 2. </a:t>
            </a:r>
            <a:r>
              <a:rPr lang="en-CA" dirty="0" smtClean="0">
                <a:solidFill>
                  <a:schemeClr val="accent1">
                    <a:lumMod val="75000"/>
                  </a:schemeClr>
                </a:solidFill>
              </a:rPr>
              <a:t>JRE System Library</a:t>
            </a:r>
            <a:r>
              <a:rPr lang="en-CA" dirty="0" smtClean="0"/>
              <a:t>.</a:t>
            </a:r>
          </a:p>
          <a:p>
            <a:r>
              <a:rPr lang="en-CA" dirty="0" smtClean="0"/>
              <a:t>The </a:t>
            </a:r>
            <a:r>
              <a:rPr lang="en-CA" dirty="0" err="1" smtClean="0">
                <a:solidFill>
                  <a:schemeClr val="accent1">
                    <a:lumMod val="75000"/>
                  </a:schemeClr>
                </a:solidFill>
              </a:rPr>
              <a:t>src</a:t>
            </a:r>
            <a:r>
              <a:rPr lang="en-CA" dirty="0" smtClean="0">
                <a:solidFill>
                  <a:schemeClr val="accent1">
                    <a:lumMod val="75000"/>
                  </a:schemeClr>
                </a:solidFill>
              </a:rPr>
              <a:t> </a:t>
            </a:r>
            <a:r>
              <a:rPr lang="en-CA" dirty="0" smtClean="0"/>
              <a:t>folder will contain your </a:t>
            </a:r>
            <a:r>
              <a:rPr lang="en-CA" b="1" dirty="0" smtClean="0"/>
              <a:t>source files</a:t>
            </a:r>
            <a:r>
              <a:rPr lang="en-CA" dirty="0" smtClean="0"/>
              <a:t>.</a:t>
            </a:r>
          </a:p>
          <a:p>
            <a:r>
              <a:rPr lang="en-CA" dirty="0" smtClean="0"/>
              <a:t>The other folder contains all the java related </a:t>
            </a:r>
            <a:r>
              <a:rPr lang="en-CA" dirty="0" smtClean="0">
                <a:solidFill>
                  <a:schemeClr val="accent1">
                    <a:lumMod val="75000"/>
                  </a:schemeClr>
                </a:solidFill>
              </a:rPr>
              <a:t>library files </a:t>
            </a:r>
            <a:r>
              <a:rPr lang="en-CA" dirty="0" smtClean="0"/>
              <a:t>you need to create a java program.</a:t>
            </a:r>
          </a:p>
          <a:p>
            <a:r>
              <a:rPr lang="en-CA" dirty="0" smtClean="0"/>
              <a:t>Only concern yourself with </a:t>
            </a:r>
            <a:r>
              <a:rPr lang="en-CA" b="1" dirty="0" err="1" smtClean="0"/>
              <a:t>src</a:t>
            </a:r>
            <a:r>
              <a:rPr lang="en-CA" dirty="0" smtClean="0"/>
              <a:t>.</a:t>
            </a:r>
          </a:p>
          <a:p>
            <a:r>
              <a:rPr lang="en-CA" dirty="0" smtClean="0"/>
              <a:t>Right click </a:t>
            </a:r>
            <a:r>
              <a:rPr lang="en-CA" b="1" dirty="0" err="1" smtClean="0"/>
              <a:t>src</a:t>
            </a:r>
            <a:r>
              <a:rPr lang="en-CA" dirty="0" smtClean="0"/>
              <a:t>, then select </a:t>
            </a:r>
            <a:r>
              <a:rPr lang="en-CA" b="1" dirty="0" smtClean="0"/>
              <a:t>Class</a:t>
            </a:r>
            <a:r>
              <a:rPr lang="en-CA" dirty="0" smtClean="0"/>
              <a:t>.</a:t>
            </a:r>
            <a:endParaRPr lang="en-CA" dirty="0"/>
          </a:p>
        </p:txBody>
      </p:sp>
    </p:spTree>
    <p:extLst>
      <p:ext uri="{BB962C8B-B14F-4D97-AF65-F5344CB8AC3E}">
        <p14:creationId xmlns:p14="http://schemas.microsoft.com/office/powerpoint/2010/main" val="432605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New Java Class Dialog Box</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069" y="1600200"/>
            <a:ext cx="4293862" cy="4525963"/>
          </a:xfrm>
          <a:prstGeom prst="rect">
            <a:avLst/>
          </a:prstGeom>
        </p:spPr>
      </p:pic>
    </p:spTree>
    <p:extLst>
      <p:ext uri="{BB962C8B-B14F-4D97-AF65-F5344CB8AC3E}">
        <p14:creationId xmlns:p14="http://schemas.microsoft.com/office/powerpoint/2010/main" val="3282722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Settings</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In the new Java Class Dialog Box we only need to provide a name for our class and then select </a:t>
            </a:r>
            <a:r>
              <a:rPr lang="en-CA" b="1" dirty="0" smtClean="0"/>
              <a:t>the public static void main(String[] </a:t>
            </a:r>
            <a:r>
              <a:rPr lang="en-CA" b="1" dirty="0" err="1" smtClean="0"/>
              <a:t>args</a:t>
            </a:r>
            <a:r>
              <a:rPr lang="en-CA" b="1" dirty="0" smtClean="0"/>
              <a:t>)</a:t>
            </a:r>
          </a:p>
          <a:p>
            <a:r>
              <a:rPr lang="en-CA" dirty="0" smtClean="0"/>
              <a:t>This last option asks eclipse to automatically include this base function into our class.</a:t>
            </a:r>
          </a:p>
          <a:p>
            <a:r>
              <a:rPr lang="en-CA" dirty="0" smtClean="0"/>
              <a:t>Remember, all java programs start off by running a </a:t>
            </a:r>
            <a:r>
              <a:rPr lang="en-CA" i="1" dirty="0" smtClean="0"/>
              <a:t>main method</a:t>
            </a:r>
            <a:r>
              <a:rPr lang="en-CA" dirty="0" smtClean="0"/>
              <a:t>.</a:t>
            </a:r>
          </a:p>
          <a:p>
            <a:r>
              <a:rPr lang="en-CA" dirty="0" smtClean="0"/>
              <a:t>Your </a:t>
            </a:r>
            <a:r>
              <a:rPr lang="en-CA" dirty="0" smtClean="0"/>
              <a:t>project </a:t>
            </a:r>
            <a:r>
              <a:rPr lang="en-CA" dirty="0" smtClean="0"/>
              <a:t>only need one of these functions, unless of course you want to start off a program from another class in the same project.</a:t>
            </a:r>
          </a:p>
          <a:p>
            <a:r>
              <a:rPr lang="en-CA" dirty="0" smtClean="0"/>
              <a:t>Let’s give this class the name </a:t>
            </a:r>
            <a:r>
              <a:rPr lang="en-CA" b="1" dirty="0" smtClean="0"/>
              <a:t>sample</a:t>
            </a:r>
            <a:r>
              <a:rPr lang="en-CA" dirty="0" smtClean="0"/>
              <a:t>.</a:t>
            </a:r>
          </a:p>
          <a:p>
            <a:r>
              <a:rPr lang="en-CA" dirty="0" smtClean="0"/>
              <a:t>Click Finish once you are done.</a:t>
            </a:r>
            <a:endParaRPr lang="en-CA" dirty="0"/>
          </a:p>
        </p:txBody>
      </p:sp>
    </p:spTree>
    <p:extLst>
      <p:ext uri="{BB962C8B-B14F-4D97-AF65-F5344CB8AC3E}">
        <p14:creationId xmlns:p14="http://schemas.microsoft.com/office/powerpoint/2010/main" val="2133454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Code Analysis</a:t>
            </a:r>
            <a:endParaRPr lang="en-CA" dirty="0"/>
          </a:p>
        </p:txBody>
      </p:sp>
      <p:sp>
        <p:nvSpPr>
          <p:cNvPr id="4" name="TextBox 3"/>
          <p:cNvSpPr txBox="1"/>
          <p:nvPr/>
        </p:nvSpPr>
        <p:spPr>
          <a:xfrm>
            <a:off x="533400" y="1752600"/>
            <a:ext cx="7696200" cy="3970318"/>
          </a:xfrm>
          <a:prstGeom prst="rect">
            <a:avLst/>
          </a:prstGeom>
          <a:noFill/>
        </p:spPr>
        <p:txBody>
          <a:bodyPr wrap="square" rtlCol="0">
            <a:spAutoFit/>
          </a:bodyPr>
          <a:lstStyle/>
          <a:p>
            <a:r>
              <a:rPr lang="en-CA" b="1" dirty="0"/>
              <a:t>package </a:t>
            </a:r>
            <a:r>
              <a:rPr lang="en-CA" b="1" dirty="0" err="1"/>
              <a:t>prjMyFirstJavaProgram</a:t>
            </a:r>
            <a:r>
              <a:rPr lang="en-CA" b="1" dirty="0"/>
              <a:t>;</a:t>
            </a:r>
          </a:p>
          <a:p>
            <a:endParaRPr lang="en-CA" dirty="0"/>
          </a:p>
          <a:p>
            <a:r>
              <a:rPr lang="en-CA" b="1" dirty="0"/>
              <a:t>public class sample {</a:t>
            </a:r>
          </a:p>
          <a:p>
            <a:endParaRPr lang="en-CA" dirty="0"/>
          </a:p>
          <a:p>
            <a:r>
              <a:rPr lang="en-CA" b="1" dirty="0" smtClean="0"/>
              <a:t>	public </a:t>
            </a:r>
            <a:r>
              <a:rPr lang="en-CA" b="1" dirty="0"/>
              <a:t>sample() {</a:t>
            </a:r>
          </a:p>
          <a:p>
            <a:r>
              <a:rPr lang="en-CA" dirty="0" smtClean="0"/>
              <a:t>		// </a:t>
            </a:r>
            <a:r>
              <a:rPr lang="en-CA" b="1" dirty="0"/>
              <a:t>TODO Auto-generated constructor stub</a:t>
            </a:r>
          </a:p>
          <a:p>
            <a:r>
              <a:rPr lang="en-CA" dirty="0" smtClean="0"/>
              <a:t>	}</a:t>
            </a:r>
            <a:endParaRPr lang="en-CA" dirty="0"/>
          </a:p>
          <a:p>
            <a:endParaRPr lang="en-CA" dirty="0"/>
          </a:p>
          <a:p>
            <a:r>
              <a:rPr lang="en-US" b="1" dirty="0" smtClean="0"/>
              <a:t>	public </a:t>
            </a:r>
            <a:r>
              <a:rPr lang="en-US" b="1" dirty="0"/>
              <a:t>static void main(String[] </a:t>
            </a:r>
            <a:r>
              <a:rPr lang="en-US" b="1" dirty="0" err="1"/>
              <a:t>args</a:t>
            </a:r>
            <a:r>
              <a:rPr lang="en-US" b="1" dirty="0"/>
              <a:t>) {</a:t>
            </a:r>
          </a:p>
          <a:p>
            <a:r>
              <a:rPr lang="en-CA" dirty="0" smtClean="0"/>
              <a:t>		// </a:t>
            </a:r>
            <a:r>
              <a:rPr lang="en-CA" b="1" dirty="0"/>
              <a:t>TODO Auto-generated method stub</a:t>
            </a:r>
          </a:p>
          <a:p>
            <a:endParaRPr lang="en-CA" dirty="0"/>
          </a:p>
          <a:p>
            <a:r>
              <a:rPr lang="en-CA" dirty="0" smtClean="0"/>
              <a:t>	}</a:t>
            </a:r>
            <a:endParaRPr lang="en-CA" dirty="0"/>
          </a:p>
          <a:p>
            <a:endParaRPr lang="en-CA" dirty="0"/>
          </a:p>
          <a:p>
            <a:r>
              <a:rPr lang="en-CA" dirty="0"/>
              <a:t>}</a:t>
            </a:r>
          </a:p>
        </p:txBody>
      </p:sp>
    </p:spTree>
    <p:extLst>
      <p:ext uri="{BB962C8B-B14F-4D97-AF65-F5344CB8AC3E}">
        <p14:creationId xmlns:p14="http://schemas.microsoft.com/office/powerpoint/2010/main" val="2570401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Code Analysis</a:t>
            </a:r>
            <a:endParaRPr lang="en-CA" dirty="0"/>
          </a:p>
        </p:txBody>
      </p:sp>
      <p:sp>
        <p:nvSpPr>
          <p:cNvPr id="3" name="Content Placeholder 2"/>
          <p:cNvSpPr>
            <a:spLocks noGrp="1"/>
          </p:cNvSpPr>
          <p:nvPr>
            <p:ph idx="1"/>
          </p:nvPr>
        </p:nvSpPr>
        <p:spPr/>
        <p:txBody>
          <a:bodyPr>
            <a:normAutofit fontScale="92500" lnSpcReduction="20000"/>
          </a:bodyPr>
          <a:lstStyle/>
          <a:p>
            <a:r>
              <a:rPr lang="en-CA" b="1" dirty="0" smtClean="0"/>
              <a:t>Packages</a:t>
            </a:r>
            <a:r>
              <a:rPr lang="en-CA" dirty="0" smtClean="0"/>
              <a:t> are used to organize groups of related classes (we’ll get back to this later) into folders.</a:t>
            </a:r>
          </a:p>
          <a:p>
            <a:r>
              <a:rPr lang="en-CA" dirty="0" smtClean="0"/>
              <a:t>The class name “sample” matches the file name exactly.</a:t>
            </a:r>
          </a:p>
          <a:p>
            <a:r>
              <a:rPr lang="en-CA" dirty="0" smtClean="0"/>
              <a:t>The source file ends in </a:t>
            </a:r>
            <a:r>
              <a:rPr lang="en-CA" b="1" dirty="0" smtClean="0"/>
              <a:t>.java</a:t>
            </a:r>
          </a:p>
          <a:p>
            <a:r>
              <a:rPr lang="en-CA" dirty="0" smtClean="0">
                <a:solidFill>
                  <a:schemeClr val="accent1">
                    <a:lumMod val="75000"/>
                  </a:schemeClr>
                </a:solidFill>
              </a:rPr>
              <a:t>public sample(){} </a:t>
            </a:r>
            <a:r>
              <a:rPr lang="en-CA" dirty="0" smtClean="0"/>
              <a:t>is the class </a:t>
            </a:r>
            <a:r>
              <a:rPr lang="en-CA" i="1" u="sng" dirty="0" smtClean="0"/>
              <a:t>constructor</a:t>
            </a:r>
            <a:r>
              <a:rPr lang="en-CA" dirty="0" smtClean="0"/>
              <a:t> (we’ll come back to this later)</a:t>
            </a:r>
          </a:p>
          <a:p>
            <a:r>
              <a:rPr lang="en-CA" dirty="0" smtClean="0"/>
              <a:t>Finally the most important part at this time is the </a:t>
            </a:r>
            <a:r>
              <a:rPr lang="en-CA" i="1" dirty="0" smtClean="0"/>
              <a:t>main method</a:t>
            </a:r>
            <a:r>
              <a:rPr lang="en-CA" dirty="0" smtClean="0"/>
              <a:t>. This is where we start our program. It’s the function that gets called by the </a:t>
            </a:r>
            <a:r>
              <a:rPr lang="en-CA" b="1" dirty="0" err="1" smtClean="0"/>
              <a:t>jre</a:t>
            </a:r>
            <a:r>
              <a:rPr lang="en-CA" dirty="0" smtClean="0"/>
              <a:t> when we run our program.</a:t>
            </a:r>
          </a:p>
        </p:txBody>
      </p:sp>
    </p:spTree>
    <p:extLst>
      <p:ext uri="{BB962C8B-B14F-4D97-AF65-F5344CB8AC3E}">
        <p14:creationId xmlns:p14="http://schemas.microsoft.com/office/powerpoint/2010/main" val="1796884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Hello World!</a:t>
            </a:r>
            <a:endParaRPr lang="en-CA" dirty="0"/>
          </a:p>
        </p:txBody>
      </p:sp>
      <p:sp>
        <p:nvSpPr>
          <p:cNvPr id="3" name="Content Placeholder 2"/>
          <p:cNvSpPr>
            <a:spLocks noGrp="1"/>
          </p:cNvSpPr>
          <p:nvPr>
            <p:ph idx="1"/>
          </p:nvPr>
        </p:nvSpPr>
        <p:spPr/>
        <p:txBody>
          <a:bodyPr/>
          <a:lstStyle/>
          <a:p>
            <a:r>
              <a:rPr lang="en-CA" dirty="0" smtClean="0"/>
              <a:t>Let’s write our </a:t>
            </a:r>
            <a:r>
              <a:rPr lang="en-CA" dirty="0" smtClean="0">
                <a:solidFill>
                  <a:schemeClr val="accent1">
                    <a:lumMod val="75000"/>
                  </a:schemeClr>
                </a:solidFill>
              </a:rPr>
              <a:t>Hello World! </a:t>
            </a:r>
            <a:r>
              <a:rPr lang="en-CA" dirty="0" smtClean="0"/>
              <a:t>Program.</a:t>
            </a:r>
          </a:p>
          <a:p>
            <a:r>
              <a:rPr lang="en-CA" dirty="0" smtClean="0"/>
              <a:t>Add the following  to your code’s main </a:t>
            </a:r>
            <a:r>
              <a:rPr lang="en-CA" dirty="0" smtClean="0">
                <a:solidFill>
                  <a:schemeClr val="accent1">
                    <a:lumMod val="75000"/>
                  </a:schemeClr>
                </a:solidFill>
              </a:rPr>
              <a:t>function</a:t>
            </a:r>
            <a:r>
              <a:rPr lang="en-CA" dirty="0" smtClean="0"/>
              <a:t> (sometimes called </a:t>
            </a:r>
            <a:r>
              <a:rPr lang="en-CA" dirty="0" smtClean="0">
                <a:solidFill>
                  <a:schemeClr val="accent1">
                    <a:lumMod val="75000"/>
                  </a:schemeClr>
                </a:solidFill>
              </a:rPr>
              <a:t>method</a:t>
            </a:r>
            <a:r>
              <a:rPr lang="en-CA" dirty="0" smtClean="0"/>
              <a:t>):</a:t>
            </a:r>
          </a:p>
          <a:p>
            <a:pPr marL="0" indent="0">
              <a:buNone/>
            </a:pPr>
            <a:r>
              <a:rPr lang="en-CA" dirty="0" err="1"/>
              <a:t>System.</a:t>
            </a:r>
            <a:r>
              <a:rPr lang="en-CA" b="1" i="1" dirty="0" err="1"/>
              <a:t>out.println</a:t>
            </a:r>
            <a:r>
              <a:rPr lang="en-CA" b="1" i="1" dirty="0"/>
              <a:t>("Hello World</a:t>
            </a:r>
            <a:r>
              <a:rPr lang="en-CA" b="1" i="1" dirty="0" smtClean="0"/>
              <a:t>!");</a:t>
            </a:r>
          </a:p>
          <a:p>
            <a:pPr marL="0" indent="0">
              <a:buNone/>
            </a:pPr>
            <a:endParaRPr lang="en-CA" b="1" i="1" dirty="0"/>
          </a:p>
          <a:p>
            <a:endParaRPr lang="en-CA" dirty="0"/>
          </a:p>
        </p:txBody>
      </p:sp>
    </p:spTree>
    <p:extLst>
      <p:ext uri="{BB962C8B-B14F-4D97-AF65-F5344CB8AC3E}">
        <p14:creationId xmlns:p14="http://schemas.microsoft.com/office/powerpoint/2010/main" val="909260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Simple Java Program</a:t>
            </a:r>
            <a:br>
              <a:rPr lang="en-CA" b="1" dirty="0"/>
            </a:br>
            <a:endParaRPr lang="en-CA" dirty="0"/>
          </a:p>
        </p:txBody>
      </p:sp>
      <p:sp>
        <p:nvSpPr>
          <p:cNvPr id="3" name="Content Placeholder 2"/>
          <p:cNvSpPr>
            <a:spLocks noGrp="1"/>
          </p:cNvSpPr>
          <p:nvPr>
            <p:ph idx="1"/>
          </p:nvPr>
        </p:nvSpPr>
        <p:spPr/>
        <p:txBody>
          <a:bodyPr>
            <a:normAutofit lnSpcReduction="10000"/>
          </a:bodyPr>
          <a:lstStyle/>
          <a:p>
            <a:r>
              <a:rPr lang="en-US" dirty="0"/>
              <a:t>Here is an example Java program. It is about as small as a Java program can be. When it runs, it writes </a:t>
            </a:r>
            <a:r>
              <a:rPr lang="en-US" dirty="0">
                <a:solidFill>
                  <a:srgbClr val="FF0000"/>
                </a:solidFill>
              </a:rPr>
              <a:t>Hello World! </a:t>
            </a:r>
            <a:r>
              <a:rPr lang="en-US" dirty="0"/>
              <a:t>on the computer monitor</a:t>
            </a:r>
            <a:r>
              <a:rPr lang="en-US" dirty="0" smtClean="0"/>
              <a:t>.</a:t>
            </a:r>
          </a:p>
          <a:p>
            <a:pPr marL="0" indent="0">
              <a:buNone/>
            </a:pPr>
            <a:r>
              <a:rPr lang="en-CA" dirty="0">
                <a:solidFill>
                  <a:schemeClr val="tx2">
                    <a:lumMod val="60000"/>
                    <a:lumOff val="40000"/>
                  </a:schemeClr>
                </a:solidFill>
              </a:rPr>
              <a:t>class Hello { </a:t>
            </a:r>
            <a:endParaRPr lang="en-CA" dirty="0" smtClean="0">
              <a:solidFill>
                <a:schemeClr val="tx2">
                  <a:lumMod val="60000"/>
                  <a:lumOff val="40000"/>
                </a:schemeClr>
              </a:solidFill>
            </a:endParaRPr>
          </a:p>
          <a:p>
            <a:pPr marL="0" indent="0">
              <a:buNone/>
            </a:pPr>
            <a:r>
              <a:rPr lang="en-CA" dirty="0" smtClean="0">
                <a:solidFill>
                  <a:schemeClr val="tx2">
                    <a:lumMod val="60000"/>
                    <a:lumOff val="40000"/>
                  </a:schemeClr>
                </a:solidFill>
              </a:rPr>
              <a:t>	public </a:t>
            </a:r>
            <a:r>
              <a:rPr lang="en-CA" dirty="0">
                <a:solidFill>
                  <a:schemeClr val="tx2">
                    <a:lumMod val="60000"/>
                    <a:lumOff val="40000"/>
                  </a:schemeClr>
                </a:solidFill>
              </a:rPr>
              <a:t>static void main ( String[] </a:t>
            </a:r>
            <a:r>
              <a:rPr lang="en-CA" dirty="0" err="1">
                <a:solidFill>
                  <a:schemeClr val="tx2">
                    <a:lumMod val="60000"/>
                    <a:lumOff val="40000"/>
                  </a:schemeClr>
                </a:solidFill>
              </a:rPr>
              <a:t>args</a:t>
            </a:r>
            <a:r>
              <a:rPr lang="en-CA" dirty="0">
                <a:solidFill>
                  <a:schemeClr val="tx2">
                    <a:lumMod val="60000"/>
                    <a:lumOff val="40000"/>
                  </a:schemeClr>
                </a:solidFill>
              </a:rPr>
              <a:t> ) { </a:t>
            </a:r>
            <a:r>
              <a:rPr lang="en-CA" dirty="0" smtClean="0">
                <a:solidFill>
                  <a:schemeClr val="tx2">
                    <a:lumMod val="60000"/>
                    <a:lumOff val="40000"/>
                  </a:schemeClr>
                </a:solidFill>
              </a:rPr>
              <a:t>		</a:t>
            </a:r>
            <a:r>
              <a:rPr lang="en-CA" dirty="0" err="1" smtClean="0">
                <a:solidFill>
                  <a:schemeClr val="tx2">
                    <a:lumMod val="60000"/>
                    <a:lumOff val="40000"/>
                  </a:schemeClr>
                </a:solidFill>
              </a:rPr>
              <a:t>System.out.println</a:t>
            </a:r>
            <a:r>
              <a:rPr lang="en-CA" dirty="0">
                <a:solidFill>
                  <a:schemeClr val="tx2">
                    <a:lumMod val="60000"/>
                    <a:lumOff val="40000"/>
                  </a:schemeClr>
                </a:solidFill>
              </a:rPr>
              <a:t>("Hello World!"); </a:t>
            </a:r>
            <a:endParaRPr lang="en-CA" dirty="0" smtClean="0">
              <a:solidFill>
                <a:schemeClr val="tx2">
                  <a:lumMod val="60000"/>
                  <a:lumOff val="40000"/>
                </a:schemeClr>
              </a:solidFill>
            </a:endParaRPr>
          </a:p>
          <a:p>
            <a:pPr marL="0" indent="0">
              <a:buNone/>
            </a:pPr>
            <a:r>
              <a:rPr lang="en-CA" dirty="0">
                <a:solidFill>
                  <a:schemeClr val="tx2">
                    <a:lumMod val="60000"/>
                    <a:lumOff val="40000"/>
                  </a:schemeClr>
                </a:solidFill>
              </a:rPr>
              <a:t>	</a:t>
            </a:r>
            <a:r>
              <a:rPr lang="en-CA" dirty="0" smtClean="0">
                <a:solidFill>
                  <a:schemeClr val="tx2">
                    <a:lumMod val="60000"/>
                    <a:lumOff val="40000"/>
                  </a:schemeClr>
                </a:solidFill>
              </a:rPr>
              <a:t>} </a:t>
            </a:r>
          </a:p>
          <a:p>
            <a:pPr marL="0" indent="0">
              <a:buNone/>
            </a:pPr>
            <a:r>
              <a:rPr lang="en-CA" dirty="0" smtClean="0">
                <a:solidFill>
                  <a:schemeClr val="tx2">
                    <a:lumMod val="60000"/>
                    <a:lumOff val="40000"/>
                  </a:schemeClr>
                </a:solidFill>
              </a:rPr>
              <a:t>} </a:t>
            </a:r>
            <a:endParaRPr lang="en-CA" dirty="0">
              <a:solidFill>
                <a:schemeClr val="tx2">
                  <a:lumMod val="60000"/>
                  <a:lumOff val="40000"/>
                </a:schemeClr>
              </a:solidFill>
            </a:endParaRPr>
          </a:p>
        </p:txBody>
      </p:sp>
    </p:spTree>
    <p:extLst>
      <p:ext uri="{BB962C8B-B14F-4D97-AF65-F5344CB8AC3E}">
        <p14:creationId xmlns:p14="http://schemas.microsoft.com/office/powerpoint/2010/main" val="6903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229600" cy="1143000"/>
          </a:xfrm>
        </p:spPr>
        <p:txBody>
          <a:bodyPr/>
          <a:lstStyle/>
          <a:p>
            <a:r>
              <a:rPr lang="en-CA" dirty="0" smtClean="0"/>
              <a:t>Run Your Program</a:t>
            </a:r>
            <a:endParaRPr lang="en-CA" dirty="0"/>
          </a:p>
        </p:txBody>
      </p:sp>
      <p:sp>
        <p:nvSpPr>
          <p:cNvPr id="3" name="Content Placeholder 2"/>
          <p:cNvSpPr>
            <a:spLocks noGrp="1"/>
          </p:cNvSpPr>
          <p:nvPr>
            <p:ph idx="1"/>
          </p:nvPr>
        </p:nvSpPr>
        <p:spPr>
          <a:xfrm>
            <a:off x="457199" y="1030604"/>
            <a:ext cx="8229600" cy="4525963"/>
          </a:xfrm>
        </p:spPr>
        <p:txBody>
          <a:bodyPr/>
          <a:lstStyle/>
          <a:p>
            <a:r>
              <a:rPr lang="en-CA" dirty="0" smtClean="0"/>
              <a:t>On your toolbar there should be an icon that looks like a green ball with a white arrow in it.</a:t>
            </a:r>
          </a:p>
          <a:p>
            <a:r>
              <a:rPr lang="en-CA" dirty="0" smtClean="0"/>
              <a:t>Press it to run your code.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69" y="3293586"/>
            <a:ext cx="7805261" cy="3543393"/>
          </a:xfrm>
          <a:prstGeom prst="rect">
            <a:avLst/>
          </a:prstGeom>
        </p:spPr>
      </p:pic>
    </p:spTree>
    <p:extLst>
      <p:ext uri="{BB962C8B-B14F-4D97-AF65-F5344CB8AC3E}">
        <p14:creationId xmlns:p14="http://schemas.microsoft.com/office/powerpoint/2010/main" val="584437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Output</a:t>
            </a:r>
            <a:endParaRPr lang="en-CA" dirty="0"/>
          </a:p>
        </p:txBody>
      </p:sp>
      <p:sp>
        <p:nvSpPr>
          <p:cNvPr id="3" name="Content Placeholder 2"/>
          <p:cNvSpPr>
            <a:spLocks noGrp="1"/>
          </p:cNvSpPr>
          <p:nvPr>
            <p:ph idx="1"/>
          </p:nvPr>
        </p:nvSpPr>
        <p:spPr/>
        <p:txBody>
          <a:bodyPr/>
          <a:lstStyle/>
          <a:p>
            <a:r>
              <a:rPr lang="en-CA" dirty="0" smtClean="0"/>
              <a:t>Your output will display in the Console window located at the bottom of the IDE</a:t>
            </a:r>
          </a:p>
          <a:p>
            <a:endParaRPr lang="en-CA" dirty="0"/>
          </a:p>
          <a:p>
            <a:endParaRPr lang="en-CA" dirty="0" smtClean="0"/>
          </a:p>
          <a:p>
            <a:endParaRPr lang="en-CA" dirty="0" smtClean="0"/>
          </a:p>
          <a:p>
            <a:r>
              <a:rPr lang="en-CA" dirty="0" smtClean="0"/>
              <a:t>Any Problems will display in the Problems window located in the same area</a:t>
            </a:r>
            <a:endParaRPr lang="en-C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632" y="2675144"/>
            <a:ext cx="6852736" cy="1507711"/>
          </a:xfrm>
          <a:prstGeom prst="rect">
            <a:avLst/>
          </a:prstGeom>
        </p:spPr>
      </p:pic>
    </p:spTree>
    <p:extLst>
      <p:ext uri="{BB962C8B-B14F-4D97-AF65-F5344CB8AC3E}">
        <p14:creationId xmlns:p14="http://schemas.microsoft.com/office/powerpoint/2010/main" val="437990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Syntax and Logic Errors</a:t>
            </a:r>
            <a:endParaRPr lang="en-CA" dirty="0"/>
          </a:p>
        </p:txBody>
      </p:sp>
      <p:sp>
        <p:nvSpPr>
          <p:cNvPr id="3" name="Content Placeholder 2"/>
          <p:cNvSpPr>
            <a:spLocks noGrp="1"/>
          </p:cNvSpPr>
          <p:nvPr>
            <p:ph idx="1"/>
          </p:nvPr>
        </p:nvSpPr>
        <p:spPr/>
        <p:txBody>
          <a:bodyPr/>
          <a:lstStyle/>
          <a:p>
            <a:r>
              <a:rPr lang="en-CA" dirty="0" smtClean="0"/>
              <a:t>Don’t forget that </a:t>
            </a:r>
            <a:r>
              <a:rPr lang="en-CA" b="1" dirty="0" smtClean="0"/>
              <a:t>Syntax</a:t>
            </a:r>
            <a:r>
              <a:rPr lang="en-CA" dirty="0" smtClean="0"/>
              <a:t> errors will prevent your program from compiling while </a:t>
            </a:r>
            <a:r>
              <a:rPr lang="en-CA" b="1" dirty="0" smtClean="0"/>
              <a:t>Logic</a:t>
            </a:r>
            <a:r>
              <a:rPr lang="en-CA" dirty="0" smtClean="0"/>
              <a:t> errors (or bugs) will compile but not perform their intended actions.</a:t>
            </a:r>
            <a:endParaRPr lang="en-CA" dirty="0"/>
          </a:p>
        </p:txBody>
      </p:sp>
    </p:spTree>
    <p:extLst>
      <p:ext uri="{BB962C8B-B14F-4D97-AF65-F5344CB8AC3E}">
        <p14:creationId xmlns:p14="http://schemas.microsoft.com/office/powerpoint/2010/main" val="947545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Comments</a:t>
            </a:r>
            <a:endParaRPr lang="en-CA"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comment</a:t>
            </a:r>
            <a:r>
              <a:rPr lang="en-US" dirty="0"/>
              <a:t> is a note written to a human reader of a program. A comment starts with the two characters </a:t>
            </a:r>
            <a:r>
              <a:rPr lang="en-US" dirty="0">
                <a:solidFill>
                  <a:srgbClr val="0070C0"/>
                </a:solidFill>
              </a:rPr>
              <a:t>//</a:t>
            </a:r>
            <a:r>
              <a:rPr lang="en-US" dirty="0"/>
              <a:t> (slash slash). Those characters and everything that follows them on that one line are ignored by the java compiler. </a:t>
            </a:r>
            <a:endParaRPr lang="en-US" dirty="0" smtClean="0"/>
          </a:p>
          <a:p>
            <a:r>
              <a:rPr lang="en-US" dirty="0"/>
              <a:t>Often you want to write a comment that spans several lines, as above. </a:t>
            </a:r>
          </a:p>
          <a:p>
            <a:r>
              <a:rPr lang="en-US" dirty="0"/>
              <a:t>With this style of comment, everything between the two characters </a:t>
            </a:r>
            <a:r>
              <a:rPr lang="en-US" dirty="0">
                <a:solidFill>
                  <a:srgbClr val="0070C0"/>
                </a:solidFill>
              </a:rPr>
              <a:t>/*</a:t>
            </a:r>
            <a:r>
              <a:rPr lang="en-US" dirty="0"/>
              <a:t> and the two characters </a:t>
            </a:r>
            <a:r>
              <a:rPr lang="en-US" dirty="0">
                <a:solidFill>
                  <a:srgbClr val="0070C0"/>
                </a:solidFill>
              </a:rPr>
              <a:t>*/</a:t>
            </a:r>
            <a:r>
              <a:rPr lang="en-US" dirty="0"/>
              <a:t> are ignored by the compiler. </a:t>
            </a:r>
          </a:p>
          <a:p>
            <a:endParaRPr lang="en-CA" dirty="0"/>
          </a:p>
        </p:txBody>
      </p:sp>
    </p:spTree>
    <p:extLst>
      <p:ext uri="{BB962C8B-B14F-4D97-AF65-F5344CB8AC3E}">
        <p14:creationId xmlns:p14="http://schemas.microsoft.com/office/powerpoint/2010/main" val="3299366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u="sng" dirty="0" smtClean="0"/>
              <a:t>Exercises</a:t>
            </a:r>
            <a:endParaRPr lang="en-CA" b="1" u="sng" dirty="0"/>
          </a:p>
        </p:txBody>
      </p:sp>
      <p:sp>
        <p:nvSpPr>
          <p:cNvPr id="3" name="Content Placeholder 2"/>
          <p:cNvSpPr>
            <a:spLocks noGrp="1"/>
          </p:cNvSpPr>
          <p:nvPr>
            <p:ph idx="1"/>
          </p:nvPr>
        </p:nvSpPr>
        <p:spPr/>
        <p:txBody>
          <a:bodyPr/>
          <a:lstStyle/>
          <a:p>
            <a:pPr marL="0" indent="0">
              <a:buNone/>
            </a:pPr>
            <a:r>
              <a:rPr lang="en-CA" dirty="0" smtClean="0"/>
              <a:t>Practice using your IDE and running your programs by creating the following classes (on the following slides), each with their own main method. Make sure </a:t>
            </a:r>
            <a:r>
              <a:rPr lang="en-CA" dirty="0" smtClean="0">
                <a:solidFill>
                  <a:schemeClr val="accent3">
                    <a:lumMod val="75000"/>
                  </a:schemeClr>
                </a:solidFill>
              </a:rPr>
              <a:t>to select the class you want to run</a:t>
            </a:r>
            <a:r>
              <a:rPr lang="en-CA" dirty="0" smtClean="0"/>
              <a:t> prior to clicking the Run button on the toolbar. Also </a:t>
            </a:r>
            <a:r>
              <a:rPr lang="en-CA" dirty="0" smtClean="0">
                <a:solidFill>
                  <a:schemeClr val="accent3">
                    <a:lumMod val="75000"/>
                  </a:schemeClr>
                </a:solidFill>
              </a:rPr>
              <a:t>don’t forget to name the files to match the class names</a:t>
            </a:r>
            <a:r>
              <a:rPr lang="en-CA" dirty="0" smtClean="0"/>
              <a:t>.</a:t>
            </a:r>
          </a:p>
          <a:p>
            <a:pPr marL="0" indent="0">
              <a:buNone/>
            </a:pPr>
            <a:endParaRPr lang="en-CA" dirty="0"/>
          </a:p>
        </p:txBody>
      </p:sp>
    </p:spTree>
    <p:extLst>
      <p:ext uri="{BB962C8B-B14F-4D97-AF65-F5344CB8AC3E}">
        <p14:creationId xmlns:p14="http://schemas.microsoft.com/office/powerpoint/2010/main" val="2176204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00206"/>
            <a:ext cx="8229600" cy="1725950"/>
          </a:xfrm>
          <a:prstGeom prst="rect">
            <a:avLst/>
          </a:prstGeom>
        </p:spPr>
      </p:pic>
    </p:spTree>
    <p:extLst>
      <p:ext uri="{BB962C8B-B14F-4D97-AF65-F5344CB8AC3E}">
        <p14:creationId xmlns:p14="http://schemas.microsoft.com/office/powerpoint/2010/main" val="2390566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2448423"/>
          </a:xfrm>
          <a:prstGeom prst="rect">
            <a:avLst/>
          </a:prstGeom>
        </p:spPr>
      </p:pic>
    </p:spTree>
    <p:extLst>
      <p:ext uri="{BB962C8B-B14F-4D97-AF65-F5344CB8AC3E}">
        <p14:creationId xmlns:p14="http://schemas.microsoft.com/office/powerpoint/2010/main" val="2170053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 Source File</a:t>
            </a:r>
            <a:endParaRPr lang="en-CA" dirty="0"/>
          </a:p>
        </p:txBody>
      </p:sp>
      <p:sp>
        <p:nvSpPr>
          <p:cNvPr id="3" name="Content Placeholder 2"/>
          <p:cNvSpPr>
            <a:spLocks noGrp="1"/>
          </p:cNvSpPr>
          <p:nvPr>
            <p:ph idx="1"/>
          </p:nvPr>
        </p:nvSpPr>
        <p:spPr/>
        <p:txBody>
          <a:bodyPr>
            <a:normAutofit fontScale="92500" lnSpcReduction="20000"/>
          </a:bodyPr>
          <a:lstStyle/>
          <a:p>
            <a:r>
              <a:rPr lang="en-US" dirty="0"/>
              <a:t>This program can be created using a text editor such as the Notepad editor that comes with Windows. The program will be in a text file on the hard disk, named </a:t>
            </a:r>
            <a:r>
              <a:rPr lang="en-US" dirty="0">
                <a:solidFill>
                  <a:schemeClr val="bg2">
                    <a:lumMod val="75000"/>
                  </a:schemeClr>
                </a:solidFill>
              </a:rPr>
              <a:t>Hello.java</a:t>
            </a:r>
            <a:r>
              <a:rPr lang="en-US" dirty="0"/>
              <a:t>. </a:t>
            </a:r>
            <a:endParaRPr lang="en-US" dirty="0" smtClean="0"/>
          </a:p>
          <a:p>
            <a:r>
              <a:rPr lang="en-US" dirty="0"/>
              <a:t>A </a:t>
            </a:r>
            <a:r>
              <a:rPr lang="en-US" b="1" dirty="0"/>
              <a:t>source program</a:t>
            </a:r>
            <a:r>
              <a:rPr lang="en-US" dirty="0"/>
              <a:t> is a text file that contains a program (such as above) written in a programming language. Since it contains ordinary text (stored as bytes) it can not be directly executed (run) by the computer system. As a text file, you can print it, display it on the monitor, or alter it with a text editor. </a:t>
            </a:r>
            <a:endParaRPr lang="en-CA" dirty="0"/>
          </a:p>
        </p:txBody>
      </p:sp>
    </p:spTree>
    <p:extLst>
      <p:ext uri="{BB962C8B-B14F-4D97-AF65-F5344CB8AC3E}">
        <p14:creationId xmlns:p14="http://schemas.microsoft.com/office/powerpoint/2010/main" val="2337132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Bytecodes</a:t>
            </a:r>
            <a:endParaRPr lang="en-CA" dirty="0"/>
          </a:p>
        </p:txBody>
      </p:sp>
      <p:sp>
        <p:nvSpPr>
          <p:cNvPr id="3" name="Content Placeholder 2"/>
          <p:cNvSpPr>
            <a:spLocks noGrp="1"/>
          </p:cNvSpPr>
          <p:nvPr>
            <p:ph idx="1"/>
          </p:nvPr>
        </p:nvSpPr>
        <p:spPr/>
        <p:txBody>
          <a:bodyPr/>
          <a:lstStyle/>
          <a:p>
            <a:r>
              <a:rPr lang="en-US" dirty="0"/>
              <a:t>To run a Java program the source file is first translated into a file of </a:t>
            </a:r>
            <a:r>
              <a:rPr lang="en-US" b="1" dirty="0" err="1"/>
              <a:t>bytecodes</a:t>
            </a:r>
            <a:r>
              <a:rPr lang="en-US" dirty="0"/>
              <a:t>. </a:t>
            </a:r>
          </a:p>
          <a:p>
            <a:r>
              <a:rPr lang="en-US" dirty="0"/>
              <a:t>A Java </a:t>
            </a:r>
            <a:r>
              <a:rPr lang="en-US" b="1" dirty="0" err="1"/>
              <a:t>bytecode</a:t>
            </a:r>
            <a:r>
              <a:rPr lang="en-US" dirty="0"/>
              <a:t> is a machine instruction for a Java processor. A file of </a:t>
            </a:r>
            <a:r>
              <a:rPr lang="en-US" dirty="0" err="1"/>
              <a:t>bytecodes</a:t>
            </a:r>
            <a:r>
              <a:rPr lang="en-US" dirty="0"/>
              <a:t> is a machine language program for a Java processor. </a:t>
            </a:r>
          </a:p>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181600"/>
            <a:ext cx="42672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91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 Program Translation</a:t>
            </a:r>
            <a:endParaRPr lang="en-CA" dirty="0"/>
          </a:p>
        </p:txBody>
      </p:sp>
      <p:sp>
        <p:nvSpPr>
          <p:cNvPr id="3" name="Content Placeholder 2"/>
          <p:cNvSpPr>
            <a:spLocks noGrp="1"/>
          </p:cNvSpPr>
          <p:nvPr>
            <p:ph idx="1"/>
          </p:nvPr>
        </p:nvSpPr>
        <p:spPr/>
        <p:txBody>
          <a:bodyPr/>
          <a:lstStyle/>
          <a:p>
            <a:r>
              <a:rPr lang="en-US" dirty="0" smtClean="0"/>
              <a:t>The </a:t>
            </a:r>
            <a:r>
              <a:rPr lang="en-US" dirty="0"/>
              <a:t>source program Hello.java is examined by a program called </a:t>
            </a:r>
            <a:r>
              <a:rPr lang="en-US" dirty="0" err="1">
                <a:solidFill>
                  <a:schemeClr val="bg2">
                    <a:lumMod val="75000"/>
                  </a:schemeClr>
                </a:solidFill>
              </a:rPr>
              <a:t>javac</a:t>
            </a:r>
            <a:r>
              <a:rPr lang="en-US" dirty="0">
                <a:solidFill>
                  <a:schemeClr val="bg2">
                    <a:lumMod val="75000"/>
                  </a:schemeClr>
                </a:solidFill>
              </a:rPr>
              <a:t> </a:t>
            </a:r>
            <a:r>
              <a:rPr lang="en-US" dirty="0"/>
              <a:t>running on your computer. The </a:t>
            </a:r>
            <a:r>
              <a:rPr lang="en-US" b="1" dirty="0" err="1"/>
              <a:t>javac</a:t>
            </a:r>
            <a:r>
              <a:rPr lang="en-US" dirty="0"/>
              <a:t> program is a compiler (a translator) that translates the source program into a </a:t>
            </a:r>
            <a:r>
              <a:rPr lang="en-US" dirty="0" err="1"/>
              <a:t>bytecode</a:t>
            </a:r>
            <a:r>
              <a:rPr lang="en-US" dirty="0"/>
              <a:t> file called </a:t>
            </a:r>
            <a:r>
              <a:rPr lang="en-US" dirty="0" err="1"/>
              <a:t>Hello.class</a:t>
            </a:r>
            <a:r>
              <a:rPr lang="en-US" dirty="0"/>
              <a:t>. </a:t>
            </a:r>
          </a:p>
          <a:p>
            <a:r>
              <a:rPr lang="en-US" b="1" dirty="0"/>
              <a:t>Important Idea:</a:t>
            </a:r>
            <a:r>
              <a:rPr lang="en-US" dirty="0"/>
              <a:t> </a:t>
            </a:r>
            <a:r>
              <a:rPr lang="en-US" dirty="0">
                <a:solidFill>
                  <a:srgbClr val="FF0000"/>
                </a:solidFill>
              </a:rPr>
              <a:t>The </a:t>
            </a:r>
            <a:r>
              <a:rPr lang="en-US" dirty="0" err="1">
                <a:solidFill>
                  <a:srgbClr val="FF0000"/>
                </a:solidFill>
              </a:rPr>
              <a:t>bytecode</a:t>
            </a:r>
            <a:r>
              <a:rPr lang="en-US" dirty="0">
                <a:solidFill>
                  <a:srgbClr val="FF0000"/>
                </a:solidFill>
              </a:rPr>
              <a:t> file will contain exactly the same </a:t>
            </a:r>
            <a:r>
              <a:rPr lang="en-US" dirty="0" err="1">
                <a:solidFill>
                  <a:srgbClr val="FF0000"/>
                </a:solidFill>
              </a:rPr>
              <a:t>bytecodes</a:t>
            </a:r>
            <a:r>
              <a:rPr lang="en-US" dirty="0">
                <a:solidFill>
                  <a:srgbClr val="FF0000"/>
                </a:solidFill>
              </a:rPr>
              <a:t> no matter what computer the </a:t>
            </a:r>
            <a:r>
              <a:rPr lang="en-US" dirty="0" err="1">
                <a:solidFill>
                  <a:srgbClr val="FF0000"/>
                </a:solidFill>
              </a:rPr>
              <a:t>javac</a:t>
            </a:r>
            <a:r>
              <a:rPr lang="en-US" dirty="0">
                <a:solidFill>
                  <a:srgbClr val="FF0000"/>
                </a:solidFill>
              </a:rPr>
              <a:t> compiler runs on. </a:t>
            </a:r>
            <a:endParaRPr lang="en-CA" dirty="0">
              <a:solidFill>
                <a:srgbClr val="FF0000"/>
              </a:solidFill>
            </a:endParaRPr>
          </a:p>
        </p:txBody>
      </p:sp>
    </p:spTree>
    <p:extLst>
      <p:ext uri="{BB962C8B-B14F-4D97-AF65-F5344CB8AC3E}">
        <p14:creationId xmlns:p14="http://schemas.microsoft.com/office/powerpoint/2010/main" val="3880072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smtClean="0"/>
              <a:t>Java Virtual Machine</a:t>
            </a:r>
            <a:br>
              <a:rPr lang="en-CA" b="1" dirty="0" smtClean="0"/>
            </a:b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1" y="1143000"/>
            <a:ext cx="892399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01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Java Virtual Processor</a:t>
            </a:r>
            <a:endParaRPr lang="en-CA" dirty="0"/>
          </a:p>
        </p:txBody>
      </p:sp>
      <p:sp>
        <p:nvSpPr>
          <p:cNvPr id="3" name="Content Placeholder 2"/>
          <p:cNvSpPr>
            <a:spLocks noGrp="1"/>
          </p:cNvSpPr>
          <p:nvPr>
            <p:ph idx="1"/>
          </p:nvPr>
        </p:nvSpPr>
        <p:spPr/>
        <p:txBody>
          <a:bodyPr>
            <a:normAutofit fontScale="55000" lnSpcReduction="20000"/>
          </a:bodyPr>
          <a:lstStyle/>
          <a:p>
            <a:r>
              <a:rPr lang="en-US" dirty="0" smtClean="0"/>
              <a:t>People </a:t>
            </a:r>
            <a:r>
              <a:rPr lang="en-US" dirty="0"/>
              <a:t>do not have hardware Java processor chips. They have ordinary PCs and Macintoshes. </a:t>
            </a:r>
          </a:p>
          <a:p>
            <a:r>
              <a:rPr lang="en-US" dirty="0"/>
              <a:t>Now for the clever part: the Java processor can be implemented as software! It is implemented as a program that reads the </a:t>
            </a:r>
            <a:r>
              <a:rPr lang="en-US" dirty="0" err="1"/>
              <a:t>bytecodes</a:t>
            </a:r>
            <a:r>
              <a:rPr lang="en-US" dirty="0"/>
              <a:t> and performs the operations they specify. This is another type of interpreter. Some interpreters run source code written in a high level language like Basic; others (like the Java interpreter) run </a:t>
            </a:r>
            <a:r>
              <a:rPr lang="en-US" dirty="0" err="1"/>
              <a:t>bytecodes</a:t>
            </a:r>
            <a:r>
              <a:rPr lang="en-US" dirty="0"/>
              <a:t>. </a:t>
            </a:r>
            <a:endParaRPr lang="en-US" dirty="0" smtClean="0"/>
          </a:p>
          <a:p>
            <a:r>
              <a:rPr lang="en-US" dirty="0"/>
              <a:t>The "Java interpreter" in the picture is an executable program that is running on an ordinary computer system, such as a desktop Intel system. Each type of computer system has its own Java interpreter that can run on that system. The "Actual Processor" is the actual hardware processor chip of that computer system. </a:t>
            </a:r>
            <a:endParaRPr lang="en-US" dirty="0" smtClean="0"/>
          </a:p>
          <a:p>
            <a:r>
              <a:rPr lang="en-US" dirty="0"/>
              <a:t>When a Java program is translated into </a:t>
            </a:r>
            <a:r>
              <a:rPr lang="en-US" dirty="0" err="1"/>
              <a:t>bytecodes</a:t>
            </a:r>
            <a:r>
              <a:rPr lang="en-US" dirty="0"/>
              <a:t>, the </a:t>
            </a:r>
            <a:r>
              <a:rPr lang="en-US" dirty="0" err="1"/>
              <a:t>bytecodes</a:t>
            </a:r>
            <a:r>
              <a:rPr lang="en-US" dirty="0"/>
              <a:t> are the same no matter what computer system is used. </a:t>
            </a:r>
            <a:endParaRPr lang="en-US" dirty="0" smtClean="0"/>
          </a:p>
          <a:p>
            <a:r>
              <a:rPr lang="en-US" dirty="0"/>
              <a:t>A Java source program (such as Hello.java) can be written and compiled on one computer (say a Windows computer) to produce </a:t>
            </a:r>
            <a:r>
              <a:rPr lang="en-US" dirty="0" err="1"/>
              <a:t>bytecode</a:t>
            </a:r>
            <a:r>
              <a:rPr lang="en-US" dirty="0"/>
              <a:t> (say </a:t>
            </a:r>
            <a:r>
              <a:rPr lang="en-US" dirty="0" err="1"/>
              <a:t>Hello.class</a:t>
            </a:r>
            <a:r>
              <a:rPr lang="en-US" dirty="0"/>
              <a:t>). Now that </a:t>
            </a:r>
            <a:r>
              <a:rPr lang="en-US" dirty="0" err="1"/>
              <a:t>bytecode</a:t>
            </a:r>
            <a:r>
              <a:rPr lang="en-US" dirty="0"/>
              <a:t> can run on any computer that has a Java interpreter. </a:t>
            </a:r>
          </a:p>
          <a:p>
            <a:endParaRPr lang="en-CA" dirty="0"/>
          </a:p>
        </p:txBody>
      </p:sp>
    </p:spTree>
    <p:extLst>
      <p:ext uri="{BB962C8B-B14F-4D97-AF65-F5344CB8AC3E}">
        <p14:creationId xmlns:p14="http://schemas.microsoft.com/office/powerpoint/2010/main" val="1623552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an IDE</a:t>
            </a:r>
            <a:endParaRPr lang="en-CA" dirty="0"/>
          </a:p>
        </p:txBody>
      </p:sp>
      <p:sp>
        <p:nvSpPr>
          <p:cNvPr id="3" name="Content Placeholder 2"/>
          <p:cNvSpPr>
            <a:spLocks noGrp="1"/>
          </p:cNvSpPr>
          <p:nvPr>
            <p:ph idx="1"/>
          </p:nvPr>
        </p:nvSpPr>
        <p:spPr/>
        <p:txBody>
          <a:bodyPr/>
          <a:lstStyle/>
          <a:p>
            <a:r>
              <a:rPr lang="en-CA" dirty="0" smtClean="0"/>
              <a:t>Although we can create a java program simply by using the JDK (java development kit) which comes with the java compiler and java interpreter), it is much easier to use an IDE, like eclipse.</a:t>
            </a:r>
          </a:p>
          <a:p>
            <a:r>
              <a:rPr lang="en-CA" dirty="0" smtClean="0"/>
              <a:t>Your teacher should provide you with a copy of eclipse or at least point you to a location where you can download it.</a:t>
            </a:r>
            <a:endParaRPr lang="en-CA" dirty="0"/>
          </a:p>
        </p:txBody>
      </p:sp>
    </p:spTree>
    <p:extLst>
      <p:ext uri="{BB962C8B-B14F-4D97-AF65-F5344CB8AC3E}">
        <p14:creationId xmlns:p14="http://schemas.microsoft.com/office/powerpoint/2010/main" val="2274063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a:t>
            </a:r>
            <a:endParaRPr lang="en-CA" dirty="0"/>
          </a:p>
        </p:txBody>
      </p:sp>
      <p:sp>
        <p:nvSpPr>
          <p:cNvPr id="3" name="Content Placeholder 2"/>
          <p:cNvSpPr>
            <a:spLocks noGrp="1"/>
          </p:cNvSpPr>
          <p:nvPr>
            <p:ph idx="1"/>
          </p:nvPr>
        </p:nvSpPr>
        <p:spPr/>
        <p:txBody>
          <a:bodyPr/>
          <a:lstStyle/>
          <a:p>
            <a:r>
              <a:rPr lang="en-CA" dirty="0" smtClean="0"/>
              <a:t>Eclipse is an open source IDE for programmers using a variety of languages.</a:t>
            </a:r>
          </a:p>
          <a:p>
            <a:r>
              <a:rPr lang="en-CA" dirty="0" smtClean="0"/>
              <a:t>There are many different versions and optional features.</a:t>
            </a:r>
          </a:p>
          <a:p>
            <a:r>
              <a:rPr lang="en-CA" dirty="0" smtClean="0"/>
              <a:t>To avoid having to install all the extras, try and get your teacher’s copy which will come preconfigured with all the necessary tools.</a:t>
            </a:r>
            <a:endParaRPr lang="en-CA" dirty="0"/>
          </a:p>
        </p:txBody>
      </p:sp>
    </p:spTree>
    <p:extLst>
      <p:ext uri="{BB962C8B-B14F-4D97-AF65-F5344CB8AC3E}">
        <p14:creationId xmlns:p14="http://schemas.microsoft.com/office/powerpoint/2010/main" val="32831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1244</Words>
  <Application>Microsoft Office PowerPoint</Application>
  <PresentationFormat>On-screen Show (4:3)</PresentationFormat>
  <Paragraphs>96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Intro to Java</vt:lpstr>
      <vt:lpstr>Simple Java Program </vt:lpstr>
      <vt:lpstr>Java Source File</vt:lpstr>
      <vt:lpstr>Bytecodes</vt:lpstr>
      <vt:lpstr>Java Program Translation</vt:lpstr>
      <vt:lpstr>Java Virtual Machine </vt:lpstr>
      <vt:lpstr>The Java Virtual Processor</vt:lpstr>
      <vt:lpstr>Using an IDE</vt:lpstr>
      <vt:lpstr>Eclipse</vt:lpstr>
      <vt:lpstr>A Java Project in Eclipse</vt:lpstr>
      <vt:lpstr>New Java Project Dialog Box</vt:lpstr>
      <vt:lpstr>New Java Project</vt:lpstr>
      <vt:lpstr>Your Project </vt:lpstr>
      <vt:lpstr>The Project Workspace</vt:lpstr>
      <vt:lpstr>The New Java Class Dialog Box</vt:lpstr>
      <vt:lpstr>Settings</vt:lpstr>
      <vt:lpstr>Code Analysis</vt:lpstr>
      <vt:lpstr>Code Analysis</vt:lpstr>
      <vt:lpstr>Hello World!</vt:lpstr>
      <vt:lpstr>Run Your Program</vt:lpstr>
      <vt:lpstr>Output</vt:lpstr>
      <vt:lpstr>Syntax and Logic Errors</vt:lpstr>
      <vt:lpstr>Comments</vt:lpstr>
      <vt:lpstr>Exercises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dc:title>
  <dc:creator>Albert K</dc:creator>
  <cp:lastModifiedBy>AutoBVT</cp:lastModifiedBy>
  <cp:revision>23</cp:revision>
  <dcterms:created xsi:type="dcterms:W3CDTF">2006-08-16T00:00:00Z</dcterms:created>
  <dcterms:modified xsi:type="dcterms:W3CDTF">2018-03-06T19:06:29Z</dcterms:modified>
</cp:coreProperties>
</file>