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02" y="-77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Object Data, Input and Output </a:t>
            </a:r>
            <a:r>
              <a:rPr lang="en-CA" smtClean="0"/>
              <a:t>and Floating Point</a:t>
            </a:r>
            <a:endParaRPr lang="en-CA"/>
          </a:p>
        </p:txBody>
      </p:sp>
      <p:pic>
        <p:nvPicPr>
          <p:cNvPr id="1026" name="Picture 2" descr="E:\_curriculumStuff\COMPUTER SCIENCE\ICS4U_JAVA_BASED\UNIT3_StartingJavaAndDesigningAlgoritms\Lesson1_IntroToJava\download (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657600"/>
            <a:ext cx="284797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6950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Variables</a:t>
            </a:r>
          </a:p>
        </p:txBody>
      </p:sp>
      <p:sp>
        <p:nvSpPr>
          <p:cNvPr id="3" name="Content Placeholder 2"/>
          <p:cNvSpPr>
            <a:spLocks noGrp="1"/>
          </p:cNvSpPr>
          <p:nvPr>
            <p:ph idx="1"/>
          </p:nvPr>
        </p:nvSpPr>
        <p:spPr/>
        <p:txBody>
          <a:bodyPr/>
          <a:lstStyle/>
          <a:p>
            <a:pPr marL="0" indent="0">
              <a:buNone/>
            </a:pPr>
            <a:r>
              <a:rPr lang="en-US" b="1" dirty="0"/>
              <a:t>variable</a:t>
            </a:r>
            <a:r>
              <a:rPr lang="en-US" dirty="0"/>
              <a:t> — a named location in main memory which uses a particular data type to hold a value</a:t>
            </a:r>
            <a:r>
              <a:rPr lang="en-US" dirty="0" smtClean="0"/>
              <a:t>.</a:t>
            </a:r>
          </a:p>
          <a:p>
            <a:pPr marL="0" indent="0">
              <a:buNone/>
            </a:pPr>
            <a:endParaRPr lang="en-US" dirty="0"/>
          </a:p>
          <a:p>
            <a:pPr marL="0" indent="0">
              <a:buNone/>
            </a:pPr>
            <a:endParaRPr lang="en-CA"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 y="3429000"/>
            <a:ext cx="9144000" cy="2468415"/>
          </a:xfrm>
          <a:prstGeom prst="rect">
            <a:avLst/>
          </a:prstGeom>
        </p:spPr>
      </p:pic>
    </p:spTree>
    <p:extLst>
      <p:ext uri="{BB962C8B-B14F-4D97-AF65-F5344CB8AC3E}">
        <p14:creationId xmlns:p14="http://schemas.microsoft.com/office/powerpoint/2010/main" val="3722159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a:t>Syntax of Variable Declaration</a:t>
            </a:r>
            <a:br>
              <a:rPr lang="en-CA" b="1" dirty="0"/>
            </a:br>
            <a:r>
              <a:rPr lang="en-CA" dirty="0"/>
              <a:t/>
            </a:r>
            <a:br>
              <a:rPr lang="en-CA" dirty="0"/>
            </a:br>
            <a:endParaRPr lang="en-CA" dirty="0"/>
          </a:p>
        </p:txBody>
      </p:sp>
      <p:sp>
        <p:nvSpPr>
          <p:cNvPr id="3" name="Content Placeholder 2"/>
          <p:cNvSpPr>
            <a:spLocks noGrp="1"/>
          </p:cNvSpPr>
          <p:nvPr>
            <p:ph idx="1"/>
          </p:nvPr>
        </p:nvSpPr>
        <p:spPr/>
        <p:txBody>
          <a:bodyPr>
            <a:normAutofit fontScale="55000" lnSpcReduction="20000"/>
          </a:bodyPr>
          <a:lstStyle/>
          <a:p>
            <a:r>
              <a:rPr lang="en-US" dirty="0"/>
              <a:t>There are several ways to declare variables:</a:t>
            </a:r>
          </a:p>
          <a:p>
            <a:r>
              <a:rPr lang="en-US" dirty="0" err="1"/>
              <a:t>dataType</a:t>
            </a:r>
            <a:r>
              <a:rPr lang="en-US" dirty="0"/>
              <a:t> </a:t>
            </a:r>
            <a:r>
              <a:rPr lang="en-US" dirty="0" err="1"/>
              <a:t>variableName</a:t>
            </a:r>
            <a:r>
              <a:rPr lang="en-US" dirty="0"/>
              <a:t>; This declares a variable, declares its data type, and reserves memory for it. It says nothing about what value is put in memory. (Later in these notes you will learn that in some circumstances the variable is automatically initialized, and that in other circumstances the variable is left uninitialized.)</a:t>
            </a:r>
          </a:p>
          <a:p>
            <a:r>
              <a:rPr lang="en-US" dirty="0" err="1"/>
              <a:t>dataType</a:t>
            </a:r>
            <a:r>
              <a:rPr lang="en-US" dirty="0"/>
              <a:t> </a:t>
            </a:r>
            <a:r>
              <a:rPr lang="en-US" dirty="0" err="1"/>
              <a:t>variableName</a:t>
            </a:r>
            <a:r>
              <a:rPr lang="en-US" dirty="0"/>
              <a:t> = </a:t>
            </a:r>
            <a:r>
              <a:rPr lang="en-US" dirty="0" err="1"/>
              <a:t>initialValue</a:t>
            </a:r>
            <a:r>
              <a:rPr lang="en-US" dirty="0"/>
              <a:t> ; This declares a variable, declares its data type, reserves memory for it, and puts an initial value into that memory. The initial value must be of the correct data type.</a:t>
            </a:r>
          </a:p>
          <a:p>
            <a:r>
              <a:rPr lang="en-US" dirty="0" err="1"/>
              <a:t>dataType</a:t>
            </a:r>
            <a:r>
              <a:rPr lang="en-US" dirty="0"/>
              <a:t> </a:t>
            </a:r>
            <a:r>
              <a:rPr lang="en-US" dirty="0" err="1"/>
              <a:t>variableNameOne</a:t>
            </a:r>
            <a:r>
              <a:rPr lang="en-US" dirty="0"/>
              <a:t>, </a:t>
            </a:r>
            <a:r>
              <a:rPr lang="en-US" dirty="0" err="1"/>
              <a:t>variableNameTwo</a:t>
            </a:r>
            <a:r>
              <a:rPr lang="en-US" dirty="0"/>
              <a:t> ; This declares </a:t>
            </a:r>
            <a:r>
              <a:rPr lang="en-US" i="1" dirty="0"/>
              <a:t>two</a:t>
            </a:r>
            <a:r>
              <a:rPr lang="en-US" dirty="0"/>
              <a:t> variables, both of the same data type, reserves memory for each, but puts nothing in any variable. You can do this with more than two variables, if you want.</a:t>
            </a:r>
          </a:p>
          <a:p>
            <a:r>
              <a:rPr lang="en-US" dirty="0" err="1"/>
              <a:t>dataType</a:t>
            </a:r>
            <a:r>
              <a:rPr lang="en-US" dirty="0"/>
              <a:t> </a:t>
            </a:r>
            <a:r>
              <a:rPr lang="en-US" dirty="0" err="1"/>
              <a:t>variableNameOne</a:t>
            </a:r>
            <a:r>
              <a:rPr lang="en-US" dirty="0"/>
              <a:t> = </a:t>
            </a:r>
            <a:r>
              <a:rPr lang="en-US" dirty="0" err="1"/>
              <a:t>initialValueOne</a:t>
            </a:r>
            <a:r>
              <a:rPr lang="en-US" dirty="0"/>
              <a:t>, </a:t>
            </a:r>
            <a:r>
              <a:rPr lang="en-US" dirty="0" err="1"/>
              <a:t>variableNameTwo</a:t>
            </a:r>
            <a:r>
              <a:rPr lang="en-US" dirty="0"/>
              <a:t> = </a:t>
            </a:r>
            <a:r>
              <a:rPr lang="en-US" dirty="0" err="1"/>
              <a:t>initialValueTwo</a:t>
            </a:r>
            <a:r>
              <a:rPr lang="en-US" dirty="0"/>
              <a:t> ; This declares </a:t>
            </a:r>
            <a:r>
              <a:rPr lang="en-US" i="1" dirty="0"/>
              <a:t>two</a:t>
            </a:r>
            <a:r>
              <a:rPr lang="en-US" dirty="0"/>
              <a:t> variables, both of the same data type, reserves memory, and puts an initial value in each variable. You can do this all on one line if there is room. Again, you can do this for more than two variables as long as you follow the pattern.</a:t>
            </a:r>
          </a:p>
          <a:p>
            <a:pPr marL="0" indent="0">
              <a:buNone/>
            </a:pPr>
            <a:endParaRPr lang="en-CA" dirty="0"/>
          </a:p>
        </p:txBody>
      </p:sp>
    </p:spTree>
    <p:extLst>
      <p:ext uri="{BB962C8B-B14F-4D97-AF65-F5344CB8AC3E}">
        <p14:creationId xmlns:p14="http://schemas.microsoft.com/office/powerpoint/2010/main" val="2105533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a:t>Constants</a:t>
            </a:r>
            <a:br>
              <a:rPr lang="en-CA" b="1" dirty="0"/>
            </a:br>
            <a:endParaRPr lang="en-CA" dirty="0"/>
          </a:p>
        </p:txBody>
      </p:sp>
      <p:sp>
        <p:nvSpPr>
          <p:cNvPr id="3" name="Content Placeholder 2"/>
          <p:cNvSpPr>
            <a:spLocks noGrp="1"/>
          </p:cNvSpPr>
          <p:nvPr>
            <p:ph idx="1"/>
          </p:nvPr>
        </p:nvSpPr>
        <p:spPr>
          <a:xfrm>
            <a:off x="533400" y="838200"/>
            <a:ext cx="8229600" cy="4525963"/>
          </a:xfrm>
        </p:spPr>
        <p:txBody>
          <a:bodyPr>
            <a:normAutofit/>
          </a:bodyPr>
          <a:lstStyle/>
          <a:p>
            <a:pPr marL="0" indent="0">
              <a:buNone/>
            </a:pPr>
            <a:r>
              <a:rPr lang="en-US" sz="2400" dirty="0"/>
              <a:t>The reserved word </a:t>
            </a:r>
            <a:r>
              <a:rPr lang="en-US" sz="2400" b="1" dirty="0"/>
              <a:t>final</a:t>
            </a:r>
            <a:r>
              <a:rPr lang="en-US" sz="2400" dirty="0"/>
              <a:t> tells the compiler that the value will not change</a:t>
            </a:r>
            <a:r>
              <a:rPr lang="en-US" sz="2400" dirty="0" smtClean="0"/>
              <a:t>.</a:t>
            </a:r>
          </a:p>
          <a:p>
            <a:pPr marL="0" indent="0">
              <a:buNone/>
            </a:pPr>
            <a:endParaRPr lang="en-US" sz="2400" dirty="0"/>
          </a:p>
          <a:p>
            <a:r>
              <a:rPr lang="en-US" sz="2400" dirty="0"/>
              <a:t>Constants make your program easier to read and check for correctness.</a:t>
            </a:r>
          </a:p>
          <a:p>
            <a:r>
              <a:rPr lang="en-US" sz="2400" dirty="0"/>
              <a:t>If a constant needs to be changed (for instance if the tax rates change) all you need to do is change the declaration of the constant. You don't have to search through your program for every </a:t>
            </a:r>
            <a:r>
              <a:rPr lang="en-US" sz="2400" dirty="0" smtClean="0"/>
              <a:t>copy of </a:t>
            </a:r>
            <a:r>
              <a:rPr lang="en-US" sz="2400" dirty="0"/>
              <a:t>a specific number.</a:t>
            </a:r>
          </a:p>
          <a:p>
            <a:pPr marL="0" indent="0">
              <a:buNone/>
            </a:pPr>
            <a:endParaRPr lang="en-CA"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0"/>
            <a:ext cx="9144000" cy="2006825"/>
          </a:xfrm>
          <a:prstGeom prst="rect">
            <a:avLst/>
          </a:prstGeom>
        </p:spPr>
      </p:pic>
    </p:spTree>
    <p:extLst>
      <p:ext uri="{BB962C8B-B14F-4D97-AF65-F5344CB8AC3E}">
        <p14:creationId xmlns:p14="http://schemas.microsoft.com/office/powerpoint/2010/main" val="664639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a:t>Arithmetic Operators</a:t>
            </a:r>
            <a:br>
              <a:rPr lang="en-CA" b="1" dirty="0"/>
            </a:br>
            <a:r>
              <a:rPr lang="en-CA" dirty="0"/>
              <a:t/>
            </a:r>
            <a:br>
              <a:rPr lang="en-CA" dirty="0"/>
            </a:br>
            <a:endParaRPr lang="en-CA"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0" y="990600"/>
            <a:ext cx="3663139" cy="2683399"/>
          </a:xfrm>
        </p:spPr>
      </p:pic>
      <p:sp>
        <p:nvSpPr>
          <p:cNvPr id="5" name="TextBox 4"/>
          <p:cNvSpPr txBox="1"/>
          <p:nvPr/>
        </p:nvSpPr>
        <p:spPr>
          <a:xfrm>
            <a:off x="762000" y="4038600"/>
            <a:ext cx="7620000" cy="2862322"/>
          </a:xfrm>
          <a:prstGeom prst="rect">
            <a:avLst/>
          </a:prstGeom>
          <a:noFill/>
        </p:spPr>
        <p:txBody>
          <a:bodyPr wrap="square" rtlCol="0">
            <a:spAutoFit/>
          </a:bodyPr>
          <a:lstStyle/>
          <a:p>
            <a:r>
              <a:rPr lang="en-US" dirty="0"/>
              <a:t>Operators of higher </a:t>
            </a:r>
            <a:r>
              <a:rPr lang="en-US" b="1" dirty="0"/>
              <a:t>precedence</a:t>
            </a:r>
            <a:r>
              <a:rPr lang="en-US" dirty="0"/>
              <a:t> are done first. The table shows the precedence of some Java operators</a:t>
            </a:r>
            <a:r>
              <a:rPr lang="en-US" dirty="0" smtClean="0"/>
              <a:t>.</a:t>
            </a:r>
          </a:p>
          <a:p>
            <a:endParaRPr lang="en-US" dirty="0"/>
          </a:p>
          <a:p>
            <a:r>
              <a:rPr lang="en-US" dirty="0"/>
              <a:t>When both operands (the numbers) are integers, these operators </a:t>
            </a:r>
            <a:r>
              <a:rPr lang="en-US" dirty="0" smtClean="0"/>
              <a:t>do </a:t>
            </a:r>
            <a:r>
              <a:rPr lang="en-US" b="1" dirty="0" smtClean="0"/>
              <a:t>integer </a:t>
            </a:r>
            <a:r>
              <a:rPr lang="en-US" b="1" dirty="0"/>
              <a:t>arithmetic</a:t>
            </a:r>
            <a:r>
              <a:rPr lang="en-US" dirty="0"/>
              <a:t>. If one operand or both operands are floating point, then these operators do </a:t>
            </a:r>
            <a:r>
              <a:rPr lang="en-US" b="1" dirty="0"/>
              <a:t>floating point arithmetic</a:t>
            </a:r>
            <a:r>
              <a:rPr lang="en-US" dirty="0"/>
              <a:t>. </a:t>
            </a:r>
            <a:r>
              <a:rPr lang="en-US" b="1" dirty="0">
                <a:solidFill>
                  <a:srgbClr val="C00000"/>
                </a:solidFill>
              </a:rPr>
              <a:t>This is especially important to remember with division, because the result of integer division is an integer.</a:t>
            </a:r>
          </a:p>
          <a:p>
            <a:r>
              <a:rPr lang="en-US" b="1" dirty="0">
                <a:solidFill>
                  <a:srgbClr val="C00000"/>
                </a:solidFill>
              </a:rPr>
              <a:t>For example:</a:t>
            </a:r>
          </a:p>
          <a:p>
            <a:r>
              <a:rPr lang="en-US" b="1" dirty="0">
                <a:solidFill>
                  <a:srgbClr val="C00000"/>
                </a:solidFill>
              </a:rPr>
              <a:t>5/2 is 2 (not 2.5)5/10 is 0 (not 0.5).However,</a:t>
            </a:r>
          </a:p>
          <a:p>
            <a:r>
              <a:rPr lang="en-US" b="1" dirty="0">
                <a:solidFill>
                  <a:srgbClr val="C00000"/>
                </a:solidFill>
              </a:rPr>
              <a:t>5.0/2.0 is 2.55/10 is 0.5 .</a:t>
            </a:r>
            <a:endParaRPr lang="en-CA" b="1" dirty="0">
              <a:solidFill>
                <a:srgbClr val="C00000"/>
              </a:solidFill>
            </a:endParaRPr>
          </a:p>
        </p:txBody>
      </p:sp>
    </p:spTree>
    <p:extLst>
      <p:ext uri="{BB962C8B-B14F-4D97-AF65-F5344CB8AC3E}">
        <p14:creationId xmlns:p14="http://schemas.microsoft.com/office/powerpoint/2010/main" val="42429223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Exercises</a:t>
            </a:r>
            <a:endParaRPr lang="en-CA"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72308"/>
            <a:ext cx="8229600" cy="3581746"/>
          </a:xfrm>
        </p:spPr>
      </p:pic>
    </p:spTree>
    <p:extLst>
      <p:ext uri="{BB962C8B-B14F-4D97-AF65-F5344CB8AC3E}">
        <p14:creationId xmlns:p14="http://schemas.microsoft.com/office/powerpoint/2010/main" val="3703081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819704"/>
            <a:ext cx="8229600" cy="2086954"/>
          </a:xfrm>
        </p:spPr>
      </p:pic>
    </p:spTree>
    <p:extLst>
      <p:ext uri="{BB962C8B-B14F-4D97-AF65-F5344CB8AC3E}">
        <p14:creationId xmlns:p14="http://schemas.microsoft.com/office/powerpoint/2010/main" val="3729094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3159603"/>
            <a:ext cx="8229600" cy="1407157"/>
          </a:xfrm>
        </p:spPr>
      </p:pic>
    </p:spTree>
    <p:extLst>
      <p:ext uri="{BB962C8B-B14F-4D97-AF65-F5344CB8AC3E}">
        <p14:creationId xmlns:p14="http://schemas.microsoft.com/office/powerpoint/2010/main" val="5565944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139</Words>
  <Application>Microsoft Office PowerPoint</Application>
  <PresentationFormat>On-screen Show (4:3)</PresentationFormat>
  <Paragraphs>22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Object Data, Input and Output and Floating Point</vt:lpstr>
      <vt:lpstr>Variables</vt:lpstr>
      <vt:lpstr>Syntax of Variable Declaration  </vt:lpstr>
      <vt:lpstr>Constants </vt:lpstr>
      <vt:lpstr>Arithmetic Operators  </vt:lpstr>
      <vt:lpstr>Exercises</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Data, Input and Output and Floating Point</dc:title>
  <dc:creator>Albert K</dc:creator>
  <cp:lastModifiedBy>AutoBVT</cp:lastModifiedBy>
  <cp:revision>7</cp:revision>
  <dcterms:created xsi:type="dcterms:W3CDTF">2006-08-16T00:00:00Z</dcterms:created>
  <dcterms:modified xsi:type="dcterms:W3CDTF">2018-03-20T15:24:32Z</dcterms:modified>
</cp:coreProperties>
</file>