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0" r:id="rId4"/>
    <p:sldId id="281" r:id="rId5"/>
    <p:sldId id="282" r:id="rId6"/>
    <p:sldId id="258" r:id="rId7"/>
    <p:sldId id="259" r:id="rId8"/>
    <p:sldId id="260" r:id="rId9"/>
    <p:sldId id="261"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65" r:id="rId25"/>
    <p:sldId id="283" r:id="rId26"/>
    <p:sldId id="284" r:id="rId27"/>
    <p:sldId id="285" r:id="rId28"/>
    <p:sldId id="286" r:id="rId29"/>
    <p:sldId id="287"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4/4/2018</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Sorting Through Recursion</a:t>
            </a:r>
            <a:endParaRPr lang="en-CA" dirty="0"/>
          </a:p>
        </p:txBody>
      </p:sp>
    </p:spTree>
    <p:extLst>
      <p:ext uri="{BB962C8B-B14F-4D97-AF65-F5344CB8AC3E}">
        <p14:creationId xmlns:p14="http://schemas.microsoft.com/office/powerpoint/2010/main" val="2510926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600200"/>
            <a:ext cx="7924800" cy="1600200"/>
          </a:xfrm>
        </p:spPr>
        <p:txBody>
          <a:bodyPr/>
          <a:lstStyle/>
          <a:p>
            <a:r>
              <a:rPr lang="en-CA" dirty="0" smtClean="0"/>
              <a:t>After the swap our pivot is a new position i.e. where R is </a:t>
            </a:r>
          </a:p>
          <a:p>
            <a:r>
              <a:rPr lang="en-CA" dirty="0" smtClean="0"/>
              <a:t>As a result we start  checking that all elements to its left are smaller i.e. is L&lt;P?</a:t>
            </a:r>
          </a:p>
          <a:p>
            <a:r>
              <a:rPr lang="en-CA" dirty="0" smtClean="0"/>
              <a:t>L has a value of 3 and we leave it alone as its on the correct side of the pivot</a:t>
            </a:r>
            <a:endParaRPr lang="en-CA" dirty="0"/>
          </a:p>
        </p:txBody>
      </p:sp>
      <p:sp>
        <p:nvSpPr>
          <p:cNvPr id="12" name="Rectangle 11"/>
          <p:cNvSpPr/>
          <p:nvPr/>
        </p:nvSpPr>
        <p:spPr>
          <a:xfrm>
            <a:off x="54864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1523999"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25146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35052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4479354" y="4358201"/>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4617382" y="5105400"/>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8" name="Rectangle 17"/>
          <p:cNvSpPr/>
          <p:nvPr/>
        </p:nvSpPr>
        <p:spPr>
          <a:xfrm>
            <a:off x="1646134" y="350520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Rectangle 18"/>
          <p:cNvSpPr/>
          <p:nvPr/>
        </p:nvSpPr>
        <p:spPr>
          <a:xfrm>
            <a:off x="4617382" y="3510682"/>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897071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sz="quarter" idx="13"/>
          </p:nvPr>
        </p:nvSpPr>
        <p:spPr>
          <a:xfrm>
            <a:off x="609600" y="1600200"/>
            <a:ext cx="7924800" cy="1600200"/>
          </a:xfrm>
        </p:spPr>
        <p:txBody>
          <a:bodyPr/>
          <a:lstStyle/>
          <a:p>
            <a:r>
              <a:rPr lang="en-CA" dirty="0" smtClean="0"/>
              <a:t>We then move L towards the pivot i.e. L=L+1</a:t>
            </a:r>
          </a:p>
          <a:p>
            <a:r>
              <a:rPr lang="en-CA" dirty="0" smtClean="0"/>
              <a:t>Again we check is L&lt;P?</a:t>
            </a:r>
          </a:p>
          <a:p>
            <a:r>
              <a:rPr lang="en-CA" dirty="0" smtClean="0"/>
              <a:t>Again, it is as 2 is less than 5 so we move L again </a:t>
            </a:r>
            <a:endParaRPr lang="en-CA" dirty="0"/>
          </a:p>
        </p:txBody>
      </p:sp>
      <p:sp>
        <p:nvSpPr>
          <p:cNvPr id="12" name="Rectangle 11"/>
          <p:cNvSpPr/>
          <p:nvPr/>
        </p:nvSpPr>
        <p:spPr>
          <a:xfrm>
            <a:off x="54864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1523999"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25146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35052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4479354" y="4358201"/>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4617382" y="5105400"/>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8" name="Rectangle 17"/>
          <p:cNvSpPr/>
          <p:nvPr/>
        </p:nvSpPr>
        <p:spPr>
          <a:xfrm>
            <a:off x="2668242" y="3398142"/>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Rectangle 18"/>
          <p:cNvSpPr/>
          <p:nvPr/>
        </p:nvSpPr>
        <p:spPr>
          <a:xfrm>
            <a:off x="4617382" y="3510682"/>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748400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600200"/>
            <a:ext cx="7924800" cy="1600200"/>
          </a:xfrm>
        </p:spPr>
        <p:txBody>
          <a:bodyPr/>
          <a:lstStyle/>
          <a:p>
            <a:r>
              <a:rPr lang="en-CA" dirty="0" smtClean="0"/>
              <a:t>Once again we check if L&lt;P?</a:t>
            </a:r>
          </a:p>
          <a:p>
            <a:r>
              <a:rPr lang="en-CA" dirty="0" smtClean="0"/>
              <a:t>This time it’s not so we need to swap</a:t>
            </a:r>
          </a:p>
          <a:p>
            <a:pPr marL="0" indent="0">
              <a:buNone/>
            </a:pPr>
            <a:endParaRPr lang="en-CA" dirty="0"/>
          </a:p>
        </p:txBody>
      </p:sp>
      <p:sp>
        <p:nvSpPr>
          <p:cNvPr id="12" name="Rectangle 11"/>
          <p:cNvSpPr/>
          <p:nvPr/>
        </p:nvSpPr>
        <p:spPr>
          <a:xfrm>
            <a:off x="54864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1523999"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25146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35052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4479354" y="4358201"/>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4617382" y="5105400"/>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8" name="Rectangle 17"/>
          <p:cNvSpPr/>
          <p:nvPr/>
        </p:nvSpPr>
        <p:spPr>
          <a:xfrm>
            <a:off x="3658842" y="3506765"/>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Rectangle 18"/>
          <p:cNvSpPr/>
          <p:nvPr/>
        </p:nvSpPr>
        <p:spPr>
          <a:xfrm>
            <a:off x="4617382" y="3510682"/>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86376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600200"/>
            <a:ext cx="7924800" cy="1600200"/>
          </a:xfrm>
        </p:spPr>
        <p:txBody>
          <a:bodyPr/>
          <a:lstStyle/>
          <a:p>
            <a:r>
              <a:rPr lang="en-CA" dirty="0" smtClean="0"/>
              <a:t>Once again we check if L&lt;P?</a:t>
            </a:r>
          </a:p>
          <a:p>
            <a:r>
              <a:rPr lang="en-CA" dirty="0" smtClean="0"/>
              <a:t>This time it’s not so we need to swap</a:t>
            </a:r>
          </a:p>
          <a:p>
            <a:r>
              <a:rPr lang="en-CA" dirty="0" smtClean="0"/>
              <a:t>Since L is at P we start checking that all elements to the right are larger</a:t>
            </a:r>
          </a:p>
          <a:p>
            <a:r>
              <a:rPr lang="en-CA" dirty="0" smtClean="0"/>
              <a:t>Since 7 is, we move R towards the pivot (just like we did at the start)</a:t>
            </a:r>
          </a:p>
          <a:p>
            <a:pPr marL="0" indent="0">
              <a:buNone/>
            </a:pPr>
            <a:endParaRPr lang="en-CA" dirty="0"/>
          </a:p>
        </p:txBody>
      </p:sp>
      <p:sp>
        <p:nvSpPr>
          <p:cNvPr id="12" name="Rectangle 11"/>
          <p:cNvSpPr/>
          <p:nvPr/>
        </p:nvSpPr>
        <p:spPr>
          <a:xfrm>
            <a:off x="54864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1523999"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25146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4495799"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3505199"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3626782" y="5105400"/>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8" name="Rectangle 17"/>
          <p:cNvSpPr/>
          <p:nvPr/>
        </p:nvSpPr>
        <p:spPr>
          <a:xfrm>
            <a:off x="3658842" y="3506765"/>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Rectangle 18"/>
          <p:cNvSpPr/>
          <p:nvPr/>
        </p:nvSpPr>
        <p:spPr>
          <a:xfrm>
            <a:off x="4617382" y="3510682"/>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83178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76200"/>
            <a:ext cx="7924800" cy="3505200"/>
          </a:xfrm>
        </p:spPr>
        <p:txBody>
          <a:bodyPr>
            <a:normAutofit/>
          </a:bodyPr>
          <a:lstStyle/>
          <a:p>
            <a:r>
              <a:rPr lang="en-CA" dirty="0" smtClean="0"/>
              <a:t>We’ve now reached an important step in the algorithm i.e. where L=R=P</a:t>
            </a:r>
          </a:p>
          <a:p>
            <a:r>
              <a:rPr lang="en-CA" dirty="0" smtClean="0"/>
              <a:t>At this point the pivot has been put in its permanent place i.e. it is sorted</a:t>
            </a:r>
          </a:p>
          <a:p>
            <a:r>
              <a:rPr lang="en-CA" dirty="0" smtClean="0"/>
              <a:t>5 will not be moved from now</a:t>
            </a:r>
          </a:p>
          <a:p>
            <a:r>
              <a:rPr lang="en-CA" dirty="0" smtClean="0"/>
              <a:t>The Quick Sort algorithm ‘s sole purpose is to move the pivot to its rightful place in the sorted list/array</a:t>
            </a:r>
          </a:p>
          <a:p>
            <a:r>
              <a:rPr lang="en-CA" dirty="0" smtClean="0"/>
              <a:t>As a result we simply need to apply the algorithm again to the array on the left side and the right side of the pivot (we treat these as separate sub arrays)</a:t>
            </a:r>
          </a:p>
          <a:p>
            <a:pPr marL="0" indent="0">
              <a:buNone/>
            </a:pPr>
            <a:endParaRPr lang="en-CA" dirty="0"/>
          </a:p>
        </p:txBody>
      </p:sp>
      <p:sp>
        <p:nvSpPr>
          <p:cNvPr id="12" name="Rectangle 11"/>
          <p:cNvSpPr/>
          <p:nvPr/>
        </p:nvSpPr>
        <p:spPr>
          <a:xfrm>
            <a:off x="54864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1523999"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25146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4495799"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3505199"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3626782" y="5105400"/>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8" name="Rectangle 17"/>
          <p:cNvSpPr/>
          <p:nvPr/>
        </p:nvSpPr>
        <p:spPr>
          <a:xfrm>
            <a:off x="3493284" y="3504024"/>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Rectangle 18"/>
          <p:cNvSpPr/>
          <p:nvPr/>
        </p:nvSpPr>
        <p:spPr>
          <a:xfrm>
            <a:off x="3924299" y="3504024"/>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889433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76200"/>
            <a:ext cx="7924800" cy="2964991"/>
          </a:xfrm>
        </p:spPr>
        <p:txBody>
          <a:bodyPr>
            <a:normAutofit/>
          </a:bodyPr>
          <a:lstStyle/>
          <a:p>
            <a:r>
              <a:rPr lang="en-CA" dirty="0" smtClean="0"/>
              <a:t>We simply need to call the algorithm recursively on the remaining sub-arrays</a:t>
            </a:r>
          </a:p>
          <a:p>
            <a:r>
              <a:rPr lang="en-CA" dirty="0" smtClean="0"/>
              <a:t>The sub-arrays are identified as follows:</a:t>
            </a:r>
          </a:p>
          <a:p>
            <a:pPr marL="0" indent="0">
              <a:buNone/>
            </a:pPr>
            <a:r>
              <a:rPr lang="en-CA" dirty="0" smtClean="0"/>
              <a:t>Left Sub-Array: </a:t>
            </a:r>
            <a:r>
              <a:rPr lang="en-CA" dirty="0" err="1" smtClean="0"/>
              <a:t>startingLeftLocation</a:t>
            </a:r>
            <a:r>
              <a:rPr lang="en-CA" dirty="0" smtClean="0"/>
              <a:t>…pivot-1</a:t>
            </a:r>
          </a:p>
          <a:p>
            <a:pPr marL="0" indent="0">
              <a:buNone/>
            </a:pPr>
            <a:r>
              <a:rPr lang="en-CA" dirty="0" smtClean="0"/>
              <a:t>Right Sub Array: pivot+1….</a:t>
            </a:r>
            <a:r>
              <a:rPr lang="en-CA" dirty="0" err="1" smtClean="0"/>
              <a:t>startingRightLocation</a:t>
            </a:r>
            <a:endParaRPr lang="en-CA" dirty="0" smtClean="0"/>
          </a:p>
          <a:p>
            <a:r>
              <a:rPr lang="en-CA" dirty="0" smtClean="0"/>
              <a:t>We’ll start by examining the left sub-array</a:t>
            </a:r>
          </a:p>
          <a:p>
            <a:r>
              <a:rPr lang="en-CA" dirty="0" smtClean="0"/>
              <a:t>As before we check that the elements on the right are larger</a:t>
            </a:r>
          </a:p>
          <a:p>
            <a:r>
              <a:rPr lang="en-CA" dirty="0" smtClean="0"/>
              <a:t>Since 2 is not we swap</a:t>
            </a:r>
            <a:endParaRPr lang="en-CA" dirty="0"/>
          </a:p>
        </p:txBody>
      </p:sp>
      <p:sp>
        <p:nvSpPr>
          <p:cNvPr id="12" name="Rectangle 11"/>
          <p:cNvSpPr/>
          <p:nvPr/>
        </p:nvSpPr>
        <p:spPr>
          <a:xfrm>
            <a:off x="5486400"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1523999"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2514600"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4495799"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3474720"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4681257" y="5080731"/>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8" name="Rectangle 17"/>
          <p:cNvSpPr/>
          <p:nvPr/>
        </p:nvSpPr>
        <p:spPr>
          <a:xfrm>
            <a:off x="1600200" y="344748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Rectangle 18"/>
          <p:cNvSpPr/>
          <p:nvPr/>
        </p:nvSpPr>
        <p:spPr>
          <a:xfrm>
            <a:off x="5607982" y="3448497"/>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Rectangle 10"/>
          <p:cNvSpPr/>
          <p:nvPr/>
        </p:nvSpPr>
        <p:spPr>
          <a:xfrm>
            <a:off x="4713317" y="341404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0" name="Rectangle 19"/>
          <p:cNvSpPr/>
          <p:nvPr/>
        </p:nvSpPr>
        <p:spPr>
          <a:xfrm>
            <a:off x="2757765" y="3447480"/>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 name="Rectangle 20"/>
          <p:cNvSpPr/>
          <p:nvPr/>
        </p:nvSpPr>
        <p:spPr>
          <a:xfrm>
            <a:off x="1661611" y="5029200"/>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654890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76200"/>
            <a:ext cx="7924800" cy="2964991"/>
          </a:xfrm>
        </p:spPr>
        <p:txBody>
          <a:bodyPr>
            <a:normAutofit/>
          </a:bodyPr>
          <a:lstStyle/>
          <a:p>
            <a:r>
              <a:rPr lang="en-CA" dirty="0" smtClean="0"/>
              <a:t>Now we check the left elements are smaller</a:t>
            </a:r>
          </a:p>
          <a:p>
            <a:r>
              <a:rPr lang="en-CA" dirty="0" smtClean="0"/>
              <a:t>Since 2 is smaller we move L i.e. L=L+1</a:t>
            </a:r>
            <a:endParaRPr lang="en-CA" dirty="0"/>
          </a:p>
        </p:txBody>
      </p:sp>
      <p:sp>
        <p:nvSpPr>
          <p:cNvPr id="12" name="Rectangle 11"/>
          <p:cNvSpPr/>
          <p:nvPr/>
        </p:nvSpPr>
        <p:spPr>
          <a:xfrm>
            <a:off x="5486400"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2535743"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1523998" y="433737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4495799"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3505199"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4681257" y="5080731"/>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8" name="Rectangle 17"/>
          <p:cNvSpPr/>
          <p:nvPr/>
        </p:nvSpPr>
        <p:spPr>
          <a:xfrm>
            <a:off x="1600200" y="344748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Rectangle 18"/>
          <p:cNvSpPr/>
          <p:nvPr/>
        </p:nvSpPr>
        <p:spPr>
          <a:xfrm>
            <a:off x="5607982" y="3448497"/>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Rectangle 10"/>
          <p:cNvSpPr/>
          <p:nvPr/>
        </p:nvSpPr>
        <p:spPr>
          <a:xfrm>
            <a:off x="4713317" y="341404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0" name="Rectangle 19"/>
          <p:cNvSpPr/>
          <p:nvPr/>
        </p:nvSpPr>
        <p:spPr>
          <a:xfrm>
            <a:off x="2757764" y="3384791"/>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 name="Rectangle 20"/>
          <p:cNvSpPr/>
          <p:nvPr/>
        </p:nvSpPr>
        <p:spPr>
          <a:xfrm>
            <a:off x="2673355" y="4993921"/>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3177097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76200"/>
            <a:ext cx="7924800" cy="2964991"/>
          </a:xfrm>
        </p:spPr>
        <p:txBody>
          <a:bodyPr>
            <a:normAutofit/>
          </a:bodyPr>
          <a:lstStyle/>
          <a:p>
            <a:r>
              <a:rPr lang="en-CA" dirty="0" smtClean="0"/>
              <a:t>L now moves to R and as before we reach the condition where L=R=P</a:t>
            </a:r>
          </a:p>
          <a:p>
            <a:r>
              <a:rPr lang="en-CA" dirty="0" smtClean="0"/>
              <a:t>This again means the pivot, 3, is in its rightful place</a:t>
            </a:r>
          </a:p>
          <a:p>
            <a:r>
              <a:rPr lang="en-CA" dirty="0" smtClean="0"/>
              <a:t>Since there are no elements to the right of the pivot we can not divide it further into a new sub-array to sort but can however sort the left sub-array</a:t>
            </a:r>
            <a:endParaRPr lang="en-CA" dirty="0"/>
          </a:p>
        </p:txBody>
      </p:sp>
      <p:sp>
        <p:nvSpPr>
          <p:cNvPr id="12" name="Rectangle 11"/>
          <p:cNvSpPr/>
          <p:nvPr/>
        </p:nvSpPr>
        <p:spPr>
          <a:xfrm>
            <a:off x="5486400"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2535743"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1523998" y="433737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4495799"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3505199"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4633411" y="5080731"/>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8" name="Rectangle 17"/>
          <p:cNvSpPr/>
          <p:nvPr/>
        </p:nvSpPr>
        <p:spPr>
          <a:xfrm>
            <a:off x="2528872" y="3411299"/>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Rectangle 18"/>
          <p:cNvSpPr/>
          <p:nvPr/>
        </p:nvSpPr>
        <p:spPr>
          <a:xfrm>
            <a:off x="5607982" y="3448497"/>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Rectangle 10"/>
          <p:cNvSpPr/>
          <p:nvPr/>
        </p:nvSpPr>
        <p:spPr>
          <a:xfrm>
            <a:off x="4713317" y="341404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0" name="Rectangle 19"/>
          <p:cNvSpPr/>
          <p:nvPr/>
        </p:nvSpPr>
        <p:spPr>
          <a:xfrm>
            <a:off x="2947167" y="3428293"/>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 name="Rectangle 20"/>
          <p:cNvSpPr/>
          <p:nvPr/>
        </p:nvSpPr>
        <p:spPr>
          <a:xfrm>
            <a:off x="2673355" y="4993921"/>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4197008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76200"/>
            <a:ext cx="7924800" cy="2964991"/>
          </a:xfrm>
        </p:spPr>
        <p:txBody>
          <a:bodyPr>
            <a:normAutofit/>
          </a:bodyPr>
          <a:lstStyle/>
          <a:p>
            <a:r>
              <a:rPr lang="en-CA" dirty="0" smtClean="0"/>
              <a:t>Since L=R=P!!!! This pivot is already in its right place and since there are no more elements on the right or left of the pivot (no more non-pivot elements) we stop sorting recursively</a:t>
            </a:r>
          </a:p>
          <a:p>
            <a:r>
              <a:rPr lang="en-CA" dirty="0" smtClean="0"/>
              <a:t>We still haven’t completed the earlier far right sub array</a:t>
            </a:r>
          </a:p>
          <a:p>
            <a:pPr marL="0" indent="0">
              <a:buNone/>
            </a:pPr>
            <a:endParaRPr lang="en-CA" dirty="0"/>
          </a:p>
        </p:txBody>
      </p:sp>
      <p:sp>
        <p:nvSpPr>
          <p:cNvPr id="12" name="Rectangle 11"/>
          <p:cNvSpPr/>
          <p:nvPr/>
        </p:nvSpPr>
        <p:spPr>
          <a:xfrm>
            <a:off x="5486400"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2535743"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1523998" y="433737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4495799"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3505199"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4672886" y="5080731"/>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8" name="Rectangle 17"/>
          <p:cNvSpPr/>
          <p:nvPr/>
        </p:nvSpPr>
        <p:spPr>
          <a:xfrm>
            <a:off x="1520472" y="3428293"/>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Rectangle 18"/>
          <p:cNvSpPr/>
          <p:nvPr/>
        </p:nvSpPr>
        <p:spPr>
          <a:xfrm>
            <a:off x="5607982" y="3448497"/>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Rectangle 10"/>
          <p:cNvSpPr/>
          <p:nvPr/>
        </p:nvSpPr>
        <p:spPr>
          <a:xfrm>
            <a:off x="4713317" y="341404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0" name="Rectangle 19"/>
          <p:cNvSpPr/>
          <p:nvPr/>
        </p:nvSpPr>
        <p:spPr>
          <a:xfrm>
            <a:off x="1981200" y="3391564"/>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 name="Rectangle 20"/>
          <p:cNvSpPr/>
          <p:nvPr/>
        </p:nvSpPr>
        <p:spPr>
          <a:xfrm>
            <a:off x="1661610" y="4993921"/>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2275492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76200"/>
            <a:ext cx="7924800" cy="2964991"/>
          </a:xfrm>
        </p:spPr>
        <p:txBody>
          <a:bodyPr>
            <a:normAutofit/>
          </a:bodyPr>
          <a:lstStyle/>
          <a:p>
            <a:r>
              <a:rPr lang="en-CA" dirty="0" smtClean="0"/>
              <a:t>We check that the elements to the right of P are larger and in this case the only one there, 6, is not and so we swap</a:t>
            </a:r>
          </a:p>
          <a:p>
            <a:pPr marL="0" indent="0">
              <a:buNone/>
            </a:pPr>
            <a:endParaRPr lang="en-CA" dirty="0"/>
          </a:p>
        </p:txBody>
      </p:sp>
      <p:sp>
        <p:nvSpPr>
          <p:cNvPr id="12" name="Rectangle 11"/>
          <p:cNvSpPr/>
          <p:nvPr/>
        </p:nvSpPr>
        <p:spPr>
          <a:xfrm>
            <a:off x="5486400"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2535743"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1523998"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4495799"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3505199"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4697286" y="5080731"/>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9" name="Rectangle 18"/>
          <p:cNvSpPr/>
          <p:nvPr/>
        </p:nvSpPr>
        <p:spPr>
          <a:xfrm>
            <a:off x="5607982" y="3448497"/>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Rectangle 10"/>
          <p:cNvSpPr/>
          <p:nvPr/>
        </p:nvSpPr>
        <p:spPr>
          <a:xfrm>
            <a:off x="4713317" y="341404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609315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Quick Sort and Recursion</a:t>
            </a:r>
            <a:endParaRPr lang="en-CA" dirty="0"/>
          </a:p>
        </p:txBody>
      </p:sp>
      <p:sp>
        <p:nvSpPr>
          <p:cNvPr id="3" name="Content Placeholder 2"/>
          <p:cNvSpPr>
            <a:spLocks noGrp="1"/>
          </p:cNvSpPr>
          <p:nvPr>
            <p:ph sz="quarter" idx="13"/>
          </p:nvPr>
        </p:nvSpPr>
        <p:spPr/>
        <p:txBody>
          <a:bodyPr/>
          <a:lstStyle/>
          <a:p>
            <a:r>
              <a:rPr lang="en-CA" dirty="0" smtClean="0"/>
              <a:t>Recursion is a tool used to solve computer science problems</a:t>
            </a:r>
          </a:p>
          <a:p>
            <a:r>
              <a:rPr lang="en-CA" dirty="0" smtClean="0"/>
              <a:t>Some problems can be best solved by recursion</a:t>
            </a:r>
          </a:p>
          <a:p>
            <a:r>
              <a:rPr lang="en-CA" dirty="0" smtClean="0"/>
              <a:t>For example, there are many sorting algorithms that can be developed with the help of recursion</a:t>
            </a:r>
          </a:p>
          <a:p>
            <a:r>
              <a:rPr lang="en-CA" dirty="0" smtClean="0"/>
              <a:t>Quick Sort is one example</a:t>
            </a:r>
          </a:p>
          <a:p>
            <a:r>
              <a:rPr lang="en-CA" dirty="0" smtClean="0"/>
              <a:t>Why another algorithm for sorting?</a:t>
            </a:r>
          </a:p>
          <a:p>
            <a:r>
              <a:rPr lang="en-CA" dirty="0" smtClean="0"/>
              <a:t>Because </a:t>
            </a:r>
            <a:r>
              <a:rPr lang="en-CA" dirty="0" err="1" smtClean="0"/>
              <a:t>QuickSort</a:t>
            </a:r>
            <a:r>
              <a:rPr lang="en-CA" dirty="0" smtClean="0"/>
              <a:t> is considered to be much faster than bubble or insertion sorts</a:t>
            </a:r>
          </a:p>
          <a:p>
            <a:r>
              <a:rPr lang="en-CA" dirty="0" smtClean="0"/>
              <a:t>Its average Big O is </a:t>
            </a:r>
            <a:r>
              <a:rPr lang="en-CA" dirty="0"/>
              <a:t>O(n log(n</a:t>
            </a:r>
            <a:r>
              <a:rPr lang="en-CA" dirty="0" smtClean="0"/>
              <a:t>)) vs. </a:t>
            </a:r>
            <a:r>
              <a:rPr lang="en-CA" dirty="0"/>
              <a:t>O(n^2</a:t>
            </a:r>
            <a:r>
              <a:rPr lang="en-CA" dirty="0" smtClean="0"/>
              <a:t>)  for bubble and insertion sorts</a:t>
            </a:r>
          </a:p>
          <a:p>
            <a:r>
              <a:rPr lang="en-CA" dirty="0" smtClean="0"/>
              <a:t>Big O is used by programmers to indicate the efficiency of an algorithm</a:t>
            </a:r>
          </a:p>
          <a:p>
            <a:endParaRPr lang="en-CA" dirty="0" smtClean="0"/>
          </a:p>
          <a:p>
            <a:endParaRPr lang="en-CA" dirty="0" smtClean="0"/>
          </a:p>
          <a:p>
            <a:endParaRPr lang="en-CA" dirty="0"/>
          </a:p>
        </p:txBody>
      </p:sp>
    </p:spTree>
    <p:extLst>
      <p:ext uri="{BB962C8B-B14F-4D97-AF65-F5344CB8AC3E}">
        <p14:creationId xmlns:p14="http://schemas.microsoft.com/office/powerpoint/2010/main" val="543953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76200"/>
            <a:ext cx="7924800" cy="2964991"/>
          </a:xfrm>
        </p:spPr>
        <p:txBody>
          <a:bodyPr>
            <a:normAutofit/>
          </a:bodyPr>
          <a:lstStyle/>
          <a:p>
            <a:r>
              <a:rPr lang="en-CA" dirty="0" smtClean="0"/>
              <a:t>We check that the elements to the right of P are larger and in this case the only one there, 6, is not and so we swap</a:t>
            </a:r>
          </a:p>
          <a:p>
            <a:r>
              <a:rPr lang="en-CA" dirty="0" smtClean="0"/>
              <a:t>Then we check the left elements and because 6 is now less than the pivot and in its correct place we move L</a:t>
            </a:r>
          </a:p>
          <a:p>
            <a:pPr marL="0" indent="0">
              <a:buNone/>
            </a:pPr>
            <a:endParaRPr lang="en-CA" dirty="0"/>
          </a:p>
        </p:txBody>
      </p:sp>
      <p:sp>
        <p:nvSpPr>
          <p:cNvPr id="12" name="Rectangle 11"/>
          <p:cNvSpPr/>
          <p:nvPr/>
        </p:nvSpPr>
        <p:spPr>
          <a:xfrm>
            <a:off x="4559673"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2535743"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1523998"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5496267" y="433737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3505199"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5641567" y="5080731"/>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9" name="Rectangle 18"/>
          <p:cNvSpPr/>
          <p:nvPr/>
        </p:nvSpPr>
        <p:spPr>
          <a:xfrm>
            <a:off x="5606337" y="3452255"/>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Rectangle 10"/>
          <p:cNvSpPr/>
          <p:nvPr/>
        </p:nvSpPr>
        <p:spPr>
          <a:xfrm>
            <a:off x="4713317" y="341404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862496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76200"/>
            <a:ext cx="7924800" cy="2964991"/>
          </a:xfrm>
        </p:spPr>
        <p:txBody>
          <a:bodyPr>
            <a:normAutofit/>
          </a:bodyPr>
          <a:lstStyle/>
          <a:p>
            <a:r>
              <a:rPr lang="en-CA" dirty="0" smtClean="0"/>
              <a:t>L=R=P and so the pivot (7) is in it’s rightful place</a:t>
            </a:r>
          </a:p>
          <a:p>
            <a:pPr marL="0" indent="0">
              <a:buNone/>
            </a:pPr>
            <a:endParaRPr lang="en-CA" dirty="0"/>
          </a:p>
        </p:txBody>
      </p:sp>
      <p:sp>
        <p:nvSpPr>
          <p:cNvPr id="12" name="Rectangle 11"/>
          <p:cNvSpPr/>
          <p:nvPr/>
        </p:nvSpPr>
        <p:spPr>
          <a:xfrm>
            <a:off x="4559673"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2535743"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1523998"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5496267" y="433737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3505199"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5641567" y="5080731"/>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9" name="Rectangle 18"/>
          <p:cNvSpPr/>
          <p:nvPr/>
        </p:nvSpPr>
        <p:spPr>
          <a:xfrm>
            <a:off x="5773850" y="3452255"/>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Rectangle 10"/>
          <p:cNvSpPr/>
          <p:nvPr/>
        </p:nvSpPr>
        <p:spPr>
          <a:xfrm>
            <a:off x="5414200" y="341404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3393782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76200"/>
            <a:ext cx="7924800" cy="2964991"/>
          </a:xfrm>
        </p:spPr>
        <p:txBody>
          <a:bodyPr>
            <a:normAutofit/>
          </a:bodyPr>
          <a:lstStyle/>
          <a:p>
            <a:r>
              <a:rPr lang="en-CA" dirty="0" smtClean="0"/>
              <a:t>There is a sub-array on the left of the pivot so we recursively sort it</a:t>
            </a:r>
          </a:p>
          <a:p>
            <a:r>
              <a:rPr lang="en-CA" dirty="0" smtClean="0"/>
              <a:t>Since it is only one element long the L=R=P </a:t>
            </a:r>
          </a:p>
          <a:p>
            <a:r>
              <a:rPr lang="en-CA" dirty="0" smtClean="0"/>
              <a:t>The pivot is in its correct place immediately and since there are no more sub-arrays left the sorting is complete!</a:t>
            </a:r>
          </a:p>
          <a:p>
            <a:pPr marL="0" indent="0">
              <a:buNone/>
            </a:pPr>
            <a:endParaRPr lang="en-CA" dirty="0"/>
          </a:p>
        </p:txBody>
      </p:sp>
      <p:sp>
        <p:nvSpPr>
          <p:cNvPr id="12" name="Rectangle 11"/>
          <p:cNvSpPr/>
          <p:nvPr/>
        </p:nvSpPr>
        <p:spPr>
          <a:xfrm>
            <a:off x="4559673" y="4343400"/>
            <a:ext cx="838200" cy="6858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2535743"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1523998"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5496267"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3505199"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4697284" y="5080731"/>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9" name="Rectangle 18"/>
          <p:cNvSpPr/>
          <p:nvPr/>
        </p:nvSpPr>
        <p:spPr>
          <a:xfrm>
            <a:off x="4978772" y="3414040"/>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Rectangle 10"/>
          <p:cNvSpPr/>
          <p:nvPr/>
        </p:nvSpPr>
        <p:spPr>
          <a:xfrm>
            <a:off x="4533522" y="341404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890068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76200"/>
            <a:ext cx="7924800" cy="2964991"/>
          </a:xfrm>
        </p:spPr>
        <p:txBody>
          <a:bodyPr>
            <a:normAutofit/>
          </a:bodyPr>
          <a:lstStyle/>
          <a:p>
            <a:r>
              <a:rPr lang="en-CA" dirty="0" smtClean="0"/>
              <a:t>There is a sub-array on the left of the pivot so we recursively sort it</a:t>
            </a:r>
          </a:p>
          <a:p>
            <a:r>
              <a:rPr lang="en-CA" dirty="0" smtClean="0"/>
              <a:t>Since it is only one element long the L=R=P </a:t>
            </a:r>
          </a:p>
          <a:p>
            <a:r>
              <a:rPr lang="en-CA" dirty="0" smtClean="0"/>
              <a:t>The pivot is in its correct place immediately and since there are no more sub-arrays left the sorting is complete!</a:t>
            </a:r>
          </a:p>
          <a:p>
            <a:pPr marL="0" indent="0">
              <a:buNone/>
            </a:pPr>
            <a:endParaRPr lang="en-CA" dirty="0"/>
          </a:p>
        </p:txBody>
      </p:sp>
      <p:sp>
        <p:nvSpPr>
          <p:cNvPr id="12" name="Rectangle 11"/>
          <p:cNvSpPr/>
          <p:nvPr/>
        </p:nvSpPr>
        <p:spPr>
          <a:xfrm>
            <a:off x="4495800"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2535743"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1523998"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5496267"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3505199" y="27432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extLst>
      <p:ext uri="{BB962C8B-B14F-4D97-AF65-F5344CB8AC3E}">
        <p14:creationId xmlns:p14="http://schemas.microsoft.com/office/powerpoint/2010/main" val="3520241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exercise</a:t>
            </a:r>
            <a:endParaRPr lang="en-CA" dirty="0"/>
          </a:p>
        </p:txBody>
      </p:sp>
      <p:sp>
        <p:nvSpPr>
          <p:cNvPr id="3" name="Content Placeholder 2"/>
          <p:cNvSpPr>
            <a:spLocks noGrp="1"/>
          </p:cNvSpPr>
          <p:nvPr>
            <p:ph sz="quarter" idx="13"/>
          </p:nvPr>
        </p:nvSpPr>
        <p:spPr/>
        <p:txBody>
          <a:bodyPr/>
          <a:lstStyle/>
          <a:p>
            <a:r>
              <a:rPr lang="en-CA" dirty="0" smtClean="0"/>
              <a:t>Work with a partner and write the recursive function for </a:t>
            </a:r>
            <a:r>
              <a:rPr lang="en-CA" dirty="0" err="1" smtClean="0"/>
              <a:t>quickSort</a:t>
            </a:r>
            <a:endParaRPr lang="en-CA" dirty="0"/>
          </a:p>
          <a:p>
            <a:r>
              <a:rPr lang="en-CA" dirty="0" smtClean="0"/>
              <a:t>Make sure to test your code</a:t>
            </a:r>
          </a:p>
          <a:p>
            <a:r>
              <a:rPr lang="en-CA" dirty="0" smtClean="0"/>
              <a:t>Hints/guides are provided on the following slides</a:t>
            </a:r>
          </a:p>
          <a:p>
            <a:r>
              <a:rPr lang="en-CA" dirty="0" smtClean="0"/>
              <a:t>Use these only out of desperation! You learn best by trying to figure things out yourself first!</a:t>
            </a:r>
            <a:r>
              <a:rPr lang="en-CA" smtClean="0"/>
              <a:t/>
            </a:r>
            <a:br>
              <a:rPr lang="en-CA" smtClean="0"/>
            </a:br>
            <a:endParaRPr lang="en-CA" smtClean="0"/>
          </a:p>
          <a:p>
            <a:r>
              <a:rPr lang="en-CA" smtClean="0"/>
              <a:t>Post </a:t>
            </a:r>
            <a:r>
              <a:rPr lang="en-CA" dirty="0" smtClean="0"/>
              <a:t>your program and source in your Unit 3 web page.</a:t>
            </a:r>
            <a:endParaRPr lang="en-CA" dirty="0"/>
          </a:p>
        </p:txBody>
      </p:sp>
    </p:spTree>
    <p:extLst>
      <p:ext uri="{BB962C8B-B14F-4D97-AF65-F5344CB8AC3E}">
        <p14:creationId xmlns:p14="http://schemas.microsoft.com/office/powerpoint/2010/main" val="2310408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Hint #1</a:t>
            </a:r>
            <a:endParaRPr lang="en-CA" dirty="0"/>
          </a:p>
        </p:txBody>
      </p:sp>
      <p:sp>
        <p:nvSpPr>
          <p:cNvPr id="3" name="Content Placeholder 2"/>
          <p:cNvSpPr>
            <a:spLocks noGrp="1"/>
          </p:cNvSpPr>
          <p:nvPr>
            <p:ph sz="quarter" idx="13"/>
          </p:nvPr>
        </p:nvSpPr>
        <p:spPr/>
        <p:txBody>
          <a:bodyPr/>
          <a:lstStyle/>
          <a:p>
            <a:r>
              <a:rPr lang="en-CA" dirty="0" smtClean="0"/>
              <a:t>Start by watching a video on quick sort:</a:t>
            </a:r>
          </a:p>
          <a:p>
            <a:r>
              <a:rPr lang="en-CA" dirty="0"/>
              <a:t>https://www.youtube.com/watch?v=3OLTJlwyIqQ</a:t>
            </a:r>
          </a:p>
          <a:p>
            <a:r>
              <a:rPr lang="en-CA" dirty="0" smtClean="0"/>
              <a:t>Create an array with 10 elements that hold random numbers </a:t>
            </a:r>
            <a:endParaRPr lang="en-CA" dirty="0"/>
          </a:p>
        </p:txBody>
      </p:sp>
    </p:spTree>
    <p:extLst>
      <p:ext uri="{BB962C8B-B14F-4D97-AF65-F5344CB8AC3E}">
        <p14:creationId xmlns:p14="http://schemas.microsoft.com/office/powerpoint/2010/main" val="28015243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Hint #2</a:t>
            </a:r>
            <a:endParaRPr lang="en-CA" dirty="0"/>
          </a:p>
        </p:txBody>
      </p:sp>
      <p:sp>
        <p:nvSpPr>
          <p:cNvPr id="3" name="Content Placeholder 2"/>
          <p:cNvSpPr>
            <a:spLocks noGrp="1"/>
          </p:cNvSpPr>
          <p:nvPr>
            <p:ph sz="quarter" idx="13"/>
          </p:nvPr>
        </p:nvSpPr>
        <p:spPr/>
        <p:txBody>
          <a:bodyPr/>
          <a:lstStyle/>
          <a:p>
            <a:r>
              <a:rPr lang="en-CA" dirty="0" smtClean="0"/>
              <a:t>Create a function called </a:t>
            </a:r>
            <a:r>
              <a:rPr lang="en-CA" dirty="0" err="1" smtClean="0"/>
              <a:t>quickSort</a:t>
            </a:r>
            <a:endParaRPr lang="en-CA" dirty="0"/>
          </a:p>
        </p:txBody>
      </p:sp>
    </p:spTree>
    <p:extLst>
      <p:ext uri="{BB962C8B-B14F-4D97-AF65-F5344CB8AC3E}">
        <p14:creationId xmlns:p14="http://schemas.microsoft.com/office/powerpoint/2010/main" val="33890097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Hint #3</a:t>
            </a:r>
            <a:endParaRPr lang="en-CA" dirty="0"/>
          </a:p>
        </p:txBody>
      </p:sp>
      <p:sp>
        <p:nvSpPr>
          <p:cNvPr id="3" name="Content Placeholder 2"/>
          <p:cNvSpPr>
            <a:spLocks noGrp="1"/>
          </p:cNvSpPr>
          <p:nvPr>
            <p:ph sz="quarter" idx="13"/>
          </p:nvPr>
        </p:nvSpPr>
        <p:spPr/>
        <p:txBody>
          <a:bodyPr/>
          <a:lstStyle/>
          <a:p>
            <a:r>
              <a:rPr lang="en-CA" dirty="0" smtClean="0"/>
              <a:t>Assign to the function three parameters: 1. the array to sort 2. the starting left marker position 3. the starting right marker position</a:t>
            </a:r>
            <a:endParaRPr lang="en-CA" dirty="0"/>
          </a:p>
        </p:txBody>
      </p:sp>
    </p:spTree>
    <p:extLst>
      <p:ext uri="{BB962C8B-B14F-4D97-AF65-F5344CB8AC3E}">
        <p14:creationId xmlns:p14="http://schemas.microsoft.com/office/powerpoint/2010/main" val="33890097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Hint #4</a:t>
            </a:r>
            <a:endParaRPr lang="en-CA" dirty="0"/>
          </a:p>
        </p:txBody>
      </p:sp>
      <p:sp>
        <p:nvSpPr>
          <p:cNvPr id="3" name="Content Placeholder 2"/>
          <p:cNvSpPr>
            <a:spLocks noGrp="1"/>
          </p:cNvSpPr>
          <p:nvPr>
            <p:ph sz="quarter" idx="13"/>
          </p:nvPr>
        </p:nvSpPr>
        <p:spPr/>
        <p:txBody>
          <a:bodyPr/>
          <a:lstStyle/>
          <a:p>
            <a:r>
              <a:rPr lang="en-CA" dirty="0" smtClean="0"/>
              <a:t>Start the function by assign the pivot to the left marker’s position</a:t>
            </a:r>
          </a:p>
          <a:p>
            <a:r>
              <a:rPr lang="en-CA" dirty="0" smtClean="0"/>
              <a:t>Assign to a left and right variable the starting left and right marker’s positions</a:t>
            </a:r>
          </a:p>
        </p:txBody>
      </p:sp>
    </p:spTree>
    <p:extLst>
      <p:ext uri="{BB962C8B-B14F-4D97-AF65-F5344CB8AC3E}">
        <p14:creationId xmlns:p14="http://schemas.microsoft.com/office/powerpoint/2010/main" val="3389009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Hint #5</a:t>
            </a:r>
            <a:endParaRPr lang="en-CA" dirty="0"/>
          </a:p>
        </p:txBody>
      </p:sp>
      <p:sp>
        <p:nvSpPr>
          <p:cNvPr id="3" name="Content Placeholder 2"/>
          <p:cNvSpPr>
            <a:spLocks noGrp="1"/>
          </p:cNvSpPr>
          <p:nvPr>
            <p:ph sz="quarter" idx="13"/>
          </p:nvPr>
        </p:nvSpPr>
        <p:spPr/>
        <p:txBody>
          <a:bodyPr>
            <a:normAutofit fontScale="85000" lnSpcReduction="20000"/>
          </a:bodyPr>
          <a:lstStyle/>
          <a:p>
            <a:r>
              <a:rPr lang="en-CA" dirty="0" smtClean="0"/>
              <a:t>Start checking the pivot’s value is less than or equal to the right element as well as the left and right are not the same number</a:t>
            </a:r>
          </a:p>
          <a:p>
            <a:r>
              <a:rPr lang="en-CA" dirty="0" smtClean="0"/>
              <a:t>If it is then reduce the right value by 1</a:t>
            </a:r>
          </a:p>
          <a:p>
            <a:r>
              <a:rPr lang="en-CA" dirty="0" smtClean="0"/>
              <a:t>Repeat this until this is no longer true (loop) or the right has reached the pivot</a:t>
            </a:r>
          </a:p>
          <a:p>
            <a:r>
              <a:rPr lang="en-CA" dirty="0" smtClean="0"/>
              <a:t>Once this is no longer true you should be out of the loop where you’ll then swap the pivot and the element it was just compared to</a:t>
            </a:r>
          </a:p>
          <a:p>
            <a:r>
              <a:rPr lang="en-CA" dirty="0" smtClean="0"/>
              <a:t>Now check that the pivot is greater than or equal to the left marked </a:t>
            </a:r>
            <a:r>
              <a:rPr lang="en-CA"/>
              <a:t>element </a:t>
            </a:r>
            <a:r>
              <a:rPr lang="en-CA" smtClean="0"/>
              <a:t>as </a:t>
            </a:r>
            <a:r>
              <a:rPr lang="en-CA" dirty="0"/>
              <a:t>well as the left and right are not the same number</a:t>
            </a:r>
          </a:p>
          <a:p>
            <a:r>
              <a:rPr lang="en-CA" smtClean="0"/>
              <a:t>If </a:t>
            </a:r>
            <a:r>
              <a:rPr lang="en-CA" dirty="0" smtClean="0"/>
              <a:t>not move the left marker over 1 to towards the pivot</a:t>
            </a:r>
          </a:p>
          <a:p>
            <a:r>
              <a:rPr lang="en-CA" dirty="0"/>
              <a:t>Repeat this until this is no longer true (loop</a:t>
            </a:r>
            <a:r>
              <a:rPr lang="en-CA" dirty="0" smtClean="0"/>
              <a:t>) or the left reaches the pivot</a:t>
            </a:r>
            <a:endParaRPr lang="en-CA" dirty="0"/>
          </a:p>
          <a:p>
            <a:r>
              <a:rPr lang="en-CA" dirty="0"/>
              <a:t>Once this is no longer true you should be out of the loop where you’ll then swap the pivot and the element it was just compared to</a:t>
            </a:r>
          </a:p>
          <a:p>
            <a:r>
              <a:rPr lang="en-CA" dirty="0" smtClean="0"/>
              <a:t>Remember, review each step of the algorithm as you write the code (trace your code through the steps of the algorithm)</a:t>
            </a:r>
          </a:p>
          <a:p>
            <a:r>
              <a:rPr lang="en-CA" dirty="0" smtClean="0"/>
              <a:t>Finally repeat this whole process again and again until the left marker matches up with the right marker (loop again)</a:t>
            </a:r>
          </a:p>
          <a:p>
            <a:endParaRPr lang="en-CA" dirty="0"/>
          </a:p>
        </p:txBody>
      </p:sp>
    </p:spTree>
    <p:extLst>
      <p:ext uri="{BB962C8B-B14F-4D97-AF65-F5344CB8AC3E}">
        <p14:creationId xmlns:p14="http://schemas.microsoft.com/office/powerpoint/2010/main" val="3389009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Big o complexity</a:t>
            </a:r>
            <a:endParaRPr lang="en-CA" dirty="0"/>
          </a:p>
        </p:txBody>
      </p:sp>
      <p:sp>
        <p:nvSpPr>
          <p:cNvPr id="3" name="Content Placeholder 2"/>
          <p:cNvSpPr>
            <a:spLocks noGrp="1"/>
          </p:cNvSpPr>
          <p:nvPr>
            <p:ph sz="quarter" idx="13"/>
          </p:nvPr>
        </p:nvSpPr>
        <p:spPr/>
        <p:txBody>
          <a:bodyPr/>
          <a:lstStyle/>
          <a:p>
            <a:r>
              <a:rPr lang="en-CA" dirty="0" smtClean="0"/>
              <a:t>The following graph illustrates the time it takes(y-axis) for an algorithm to complete depending on the number of elements it has to process (x-axis)</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7458075"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472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Hint #6</a:t>
            </a:r>
            <a:endParaRPr lang="en-CA" dirty="0"/>
          </a:p>
        </p:txBody>
      </p:sp>
      <p:sp>
        <p:nvSpPr>
          <p:cNvPr id="3" name="Content Placeholder 2"/>
          <p:cNvSpPr>
            <a:spLocks noGrp="1"/>
          </p:cNvSpPr>
          <p:nvPr>
            <p:ph sz="quarter" idx="13"/>
          </p:nvPr>
        </p:nvSpPr>
        <p:spPr/>
        <p:txBody>
          <a:bodyPr>
            <a:normAutofit/>
          </a:bodyPr>
          <a:lstStyle/>
          <a:p>
            <a:r>
              <a:rPr lang="en-CA" dirty="0" smtClean="0"/>
              <a:t>Once you are out of big loop that moves the left and right markers to each other you will need to call this function again (recursively) to quick sort the sub-arrays</a:t>
            </a:r>
          </a:p>
          <a:p>
            <a:r>
              <a:rPr lang="en-CA" dirty="0" smtClean="0"/>
              <a:t>The base case will be when the starting left and right markers are the same i.e. when the sub array has only 1 element</a:t>
            </a:r>
          </a:p>
          <a:p>
            <a:r>
              <a:rPr lang="en-CA" dirty="0" smtClean="0"/>
              <a:t>Otherwise, check to see if the starting right marker is greater than the pivot and therefore we have a right sided sub-array and so call the function on itself again for that right sub array and do the same for the left sub-array i.e. check to see if the starting left  marker is less than the pivot and therefore call the function recursively on the </a:t>
            </a:r>
            <a:r>
              <a:rPr lang="en-CA" smtClean="0"/>
              <a:t>left sub-array</a:t>
            </a:r>
            <a:endParaRPr lang="en-CA" dirty="0" smtClean="0"/>
          </a:p>
          <a:p>
            <a:endParaRPr lang="en-CA" dirty="0"/>
          </a:p>
        </p:txBody>
      </p:sp>
    </p:spTree>
    <p:extLst>
      <p:ext uri="{BB962C8B-B14F-4D97-AF65-F5344CB8AC3E}">
        <p14:creationId xmlns:p14="http://schemas.microsoft.com/office/powerpoint/2010/main" val="2586324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Big o complexity</a:t>
            </a:r>
            <a:endParaRPr lang="en-CA" dirty="0"/>
          </a:p>
        </p:txBody>
      </p:sp>
      <p:sp>
        <p:nvSpPr>
          <p:cNvPr id="3" name="Content Placeholder 2"/>
          <p:cNvSpPr>
            <a:spLocks noGrp="1"/>
          </p:cNvSpPr>
          <p:nvPr>
            <p:ph sz="quarter" idx="13"/>
          </p:nvPr>
        </p:nvSpPr>
        <p:spPr/>
        <p:txBody>
          <a:bodyPr/>
          <a:lstStyle/>
          <a:p>
            <a:r>
              <a:rPr lang="en-CA" dirty="0" smtClean="0"/>
              <a:t>An algorithm that simply does one thing regardless of its input size is said to have a Big O of O(1) i.e. the time it takes to process its data is constant and therefore a straight line</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7458075"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247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Big o complexity</a:t>
            </a:r>
            <a:endParaRPr lang="en-CA" dirty="0"/>
          </a:p>
        </p:txBody>
      </p:sp>
      <p:sp>
        <p:nvSpPr>
          <p:cNvPr id="3" name="Content Placeholder 2"/>
          <p:cNvSpPr>
            <a:spLocks noGrp="1"/>
          </p:cNvSpPr>
          <p:nvPr>
            <p:ph sz="quarter" idx="13"/>
          </p:nvPr>
        </p:nvSpPr>
        <p:spPr>
          <a:xfrm>
            <a:off x="609600" y="1447800"/>
            <a:ext cx="7924800" cy="4114800"/>
          </a:xfrm>
        </p:spPr>
        <p:txBody>
          <a:bodyPr/>
          <a:lstStyle/>
          <a:p>
            <a:r>
              <a:rPr lang="en-CA" dirty="0" smtClean="0"/>
              <a:t>If we compare the Big O for </a:t>
            </a:r>
            <a:r>
              <a:rPr lang="en-CA" dirty="0" err="1" smtClean="0"/>
              <a:t>QuickSort</a:t>
            </a:r>
            <a:r>
              <a:rPr lang="en-CA" dirty="0" smtClean="0"/>
              <a:t> O(</a:t>
            </a:r>
            <a:r>
              <a:rPr lang="en-CA" dirty="0" err="1" smtClean="0"/>
              <a:t>nlogn</a:t>
            </a:r>
            <a:r>
              <a:rPr lang="en-CA" dirty="0" smtClean="0"/>
              <a:t>) versus that of the insertion or bubble sort O(n^2) we can clearly see that as the number of elements required to process increases,  the amount of time required increases </a:t>
            </a:r>
            <a:r>
              <a:rPr lang="en-CA" dirty="0" err="1" smtClean="0"/>
              <a:t>drammatically</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7458075"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936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QuickSort</a:t>
            </a:r>
            <a:endParaRPr lang="en-CA" dirty="0"/>
          </a:p>
        </p:txBody>
      </p:sp>
      <p:sp>
        <p:nvSpPr>
          <p:cNvPr id="3" name="Content Placeholder 2"/>
          <p:cNvSpPr>
            <a:spLocks noGrp="1"/>
          </p:cNvSpPr>
          <p:nvPr>
            <p:ph sz="quarter" idx="13"/>
          </p:nvPr>
        </p:nvSpPr>
        <p:spPr>
          <a:xfrm>
            <a:off x="609600" y="1600200"/>
            <a:ext cx="7924800" cy="2057400"/>
          </a:xfrm>
        </p:spPr>
        <p:txBody>
          <a:bodyPr>
            <a:normAutofit fontScale="92500" lnSpcReduction="10000"/>
          </a:bodyPr>
          <a:lstStyle/>
          <a:p>
            <a:r>
              <a:rPr lang="en-CA" dirty="0" smtClean="0"/>
              <a:t>This algorithm begins by identifying three key components: 1. a left marker 2. a right marker 3. a pivot</a:t>
            </a:r>
          </a:p>
          <a:p>
            <a:r>
              <a:rPr lang="en-CA" dirty="0" smtClean="0"/>
              <a:t>The left marker starts out at the left element and the right at the right</a:t>
            </a:r>
          </a:p>
          <a:p>
            <a:r>
              <a:rPr lang="en-CA" dirty="0" smtClean="0"/>
              <a:t>The pivot is the element that will be compared to other elements</a:t>
            </a:r>
          </a:p>
          <a:p>
            <a:r>
              <a:rPr lang="en-CA" dirty="0" smtClean="0"/>
              <a:t>This can be any element</a:t>
            </a:r>
          </a:p>
          <a:p>
            <a:r>
              <a:rPr lang="en-CA" dirty="0" smtClean="0"/>
              <a:t>In our example we’ll select the first element as our pivot</a:t>
            </a:r>
          </a:p>
          <a:p>
            <a:pPr marL="0" indent="0">
              <a:buNone/>
            </a:pPr>
            <a:endParaRPr lang="en-CA" dirty="0" smtClean="0"/>
          </a:p>
          <a:p>
            <a:endParaRPr lang="en-CA" dirty="0"/>
          </a:p>
        </p:txBody>
      </p:sp>
      <p:sp>
        <p:nvSpPr>
          <p:cNvPr id="4" name="Rectangle 3"/>
          <p:cNvSpPr/>
          <p:nvPr/>
        </p:nvSpPr>
        <p:spPr>
          <a:xfrm>
            <a:off x="5486400" y="4343400"/>
            <a:ext cx="8382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5" name="Rectangle 4"/>
          <p:cNvSpPr/>
          <p:nvPr/>
        </p:nvSpPr>
        <p:spPr>
          <a:xfrm>
            <a:off x="4495800" y="4343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6" name="Rectangle 5"/>
          <p:cNvSpPr/>
          <p:nvPr/>
        </p:nvSpPr>
        <p:spPr>
          <a:xfrm>
            <a:off x="2514600" y="4343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7" name="Rectangle 6"/>
          <p:cNvSpPr/>
          <p:nvPr/>
        </p:nvSpPr>
        <p:spPr>
          <a:xfrm>
            <a:off x="3505200" y="4343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8" name="Rectangle 7"/>
          <p:cNvSpPr/>
          <p:nvPr/>
        </p:nvSpPr>
        <p:spPr>
          <a:xfrm>
            <a:off x="1524000" y="4343400"/>
            <a:ext cx="8382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3" name="Rectangle 12"/>
          <p:cNvSpPr/>
          <p:nvPr/>
        </p:nvSpPr>
        <p:spPr>
          <a:xfrm>
            <a:off x="1661612" y="5105400"/>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4" name="Rectangle 13"/>
          <p:cNvSpPr/>
          <p:nvPr/>
        </p:nvSpPr>
        <p:spPr>
          <a:xfrm>
            <a:off x="1646134" y="350520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 name="Rectangle 14"/>
          <p:cNvSpPr/>
          <p:nvPr/>
        </p:nvSpPr>
        <p:spPr>
          <a:xfrm>
            <a:off x="5628119" y="3505200"/>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908916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QuickSort</a:t>
            </a:r>
            <a:endParaRPr lang="en-CA" dirty="0"/>
          </a:p>
        </p:txBody>
      </p:sp>
      <p:sp>
        <p:nvSpPr>
          <p:cNvPr id="3" name="Content Placeholder 2"/>
          <p:cNvSpPr>
            <a:spLocks noGrp="1"/>
          </p:cNvSpPr>
          <p:nvPr>
            <p:ph sz="quarter" idx="13"/>
          </p:nvPr>
        </p:nvSpPr>
        <p:spPr/>
        <p:txBody>
          <a:bodyPr/>
          <a:lstStyle/>
          <a:p>
            <a:r>
              <a:rPr lang="en-CA" dirty="0" smtClean="0"/>
              <a:t>The algorithm works by comparing values to the left of the pivot and making sure those are smaller than the pivot and if not we swap positions so that the pivot is always to the right of a smaller element</a:t>
            </a:r>
          </a:p>
          <a:p>
            <a:r>
              <a:rPr lang="en-CA" dirty="0" smtClean="0"/>
              <a:t>After a swap we check values to the left of the pivot are smaller otherwise we again make a swap</a:t>
            </a:r>
          </a:p>
          <a:p>
            <a:r>
              <a:rPr lang="en-CA" dirty="0" smtClean="0"/>
              <a:t>Swaps are carried out to make sure elements are always on the correct side of the pivot</a:t>
            </a:r>
          </a:p>
          <a:p>
            <a:pPr marL="0" indent="0">
              <a:buNone/>
            </a:pPr>
            <a:endParaRPr lang="en-CA" dirty="0"/>
          </a:p>
        </p:txBody>
      </p:sp>
    </p:spTree>
    <p:extLst>
      <p:ext uri="{BB962C8B-B14F-4D97-AF65-F5344CB8AC3E}">
        <p14:creationId xmlns:p14="http://schemas.microsoft.com/office/powerpoint/2010/main" val="2097837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600200"/>
            <a:ext cx="7924800" cy="2209800"/>
          </a:xfrm>
        </p:spPr>
        <p:txBody>
          <a:bodyPr>
            <a:normAutofit fontScale="92500" lnSpcReduction="10000"/>
          </a:bodyPr>
          <a:lstStyle/>
          <a:p>
            <a:r>
              <a:rPr lang="en-CA" dirty="0" smtClean="0"/>
              <a:t>Since the pivot starts where the left marker is we’ll start by checking the values to the pivot’s right are larger</a:t>
            </a:r>
          </a:p>
          <a:p>
            <a:r>
              <a:rPr lang="en-CA" dirty="0" smtClean="0"/>
              <a:t>We start checking where the right marker is i.e. is R&gt;P?</a:t>
            </a:r>
          </a:p>
          <a:p>
            <a:r>
              <a:rPr lang="en-CA" dirty="0" smtClean="0"/>
              <a:t>Since 6 is larger there’s no swap </a:t>
            </a:r>
          </a:p>
          <a:p>
            <a:r>
              <a:rPr lang="en-CA" dirty="0" smtClean="0"/>
              <a:t>We then move the </a:t>
            </a:r>
            <a:r>
              <a:rPr lang="en-CA" dirty="0" smtClean="0">
                <a:solidFill>
                  <a:srgbClr val="FF0000"/>
                </a:solidFill>
              </a:rPr>
              <a:t>right</a:t>
            </a:r>
            <a:r>
              <a:rPr lang="en-CA" dirty="0" smtClean="0"/>
              <a:t> towards the left i.e. R=R-1</a:t>
            </a:r>
          </a:p>
          <a:p>
            <a:r>
              <a:rPr lang="en-CA" dirty="0" smtClean="0"/>
              <a:t>Keep track or where L and R starts off at as we’ll use this when making our sub-arrays (more on that later)</a:t>
            </a:r>
            <a:endParaRPr lang="en-CA" dirty="0"/>
          </a:p>
        </p:txBody>
      </p:sp>
      <p:sp>
        <p:nvSpPr>
          <p:cNvPr id="4" name="Rectangle 3"/>
          <p:cNvSpPr/>
          <p:nvPr/>
        </p:nvSpPr>
        <p:spPr>
          <a:xfrm>
            <a:off x="54864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5" name="Rectangle 4"/>
          <p:cNvSpPr/>
          <p:nvPr/>
        </p:nvSpPr>
        <p:spPr>
          <a:xfrm>
            <a:off x="44958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6" name="Rectangle 5"/>
          <p:cNvSpPr/>
          <p:nvPr/>
        </p:nvSpPr>
        <p:spPr>
          <a:xfrm>
            <a:off x="25146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7" name="Rectangle 6"/>
          <p:cNvSpPr/>
          <p:nvPr/>
        </p:nvSpPr>
        <p:spPr>
          <a:xfrm>
            <a:off x="35052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8" name="Rectangle 7"/>
          <p:cNvSpPr/>
          <p:nvPr/>
        </p:nvSpPr>
        <p:spPr>
          <a:xfrm>
            <a:off x="15240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9" name="Rectangle 8"/>
          <p:cNvSpPr/>
          <p:nvPr/>
        </p:nvSpPr>
        <p:spPr>
          <a:xfrm>
            <a:off x="1661612" y="5105400"/>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0" name="Rectangle 9"/>
          <p:cNvSpPr/>
          <p:nvPr/>
        </p:nvSpPr>
        <p:spPr>
          <a:xfrm>
            <a:off x="1646134" y="350520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Rectangle 10"/>
          <p:cNvSpPr/>
          <p:nvPr/>
        </p:nvSpPr>
        <p:spPr>
          <a:xfrm>
            <a:off x="5628119" y="3505200"/>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601025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600200"/>
            <a:ext cx="7924800" cy="1600200"/>
          </a:xfrm>
        </p:spPr>
        <p:txBody>
          <a:bodyPr/>
          <a:lstStyle/>
          <a:p>
            <a:r>
              <a:rPr lang="en-CA" dirty="0" smtClean="0"/>
              <a:t>Again we check  that R is greater than the P i.e. is R&gt;P?</a:t>
            </a:r>
          </a:p>
          <a:p>
            <a:r>
              <a:rPr lang="en-CA" dirty="0" smtClean="0"/>
              <a:t>In this case it isn’t…remember all values to the right of the pivot must be greater in value</a:t>
            </a:r>
          </a:p>
          <a:p>
            <a:r>
              <a:rPr lang="en-CA" dirty="0" smtClean="0"/>
              <a:t>As a result we need to swap</a:t>
            </a:r>
          </a:p>
          <a:p>
            <a:r>
              <a:rPr lang="en-CA" dirty="0" smtClean="0"/>
              <a:t>The pivot moves to R and takes it’s value with it</a:t>
            </a:r>
            <a:endParaRPr lang="en-CA" dirty="0"/>
          </a:p>
        </p:txBody>
      </p:sp>
      <p:sp>
        <p:nvSpPr>
          <p:cNvPr id="12" name="Rectangle 11"/>
          <p:cNvSpPr/>
          <p:nvPr/>
        </p:nvSpPr>
        <p:spPr>
          <a:xfrm>
            <a:off x="54864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3" name="Rectangle 12"/>
          <p:cNvSpPr/>
          <p:nvPr/>
        </p:nvSpPr>
        <p:spPr>
          <a:xfrm>
            <a:off x="44958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4" name="Rectangle 13"/>
          <p:cNvSpPr/>
          <p:nvPr/>
        </p:nvSpPr>
        <p:spPr>
          <a:xfrm>
            <a:off x="25146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5" name="Rectangle 14"/>
          <p:cNvSpPr/>
          <p:nvPr/>
        </p:nvSpPr>
        <p:spPr>
          <a:xfrm>
            <a:off x="35052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6" name="Rectangle 15"/>
          <p:cNvSpPr/>
          <p:nvPr/>
        </p:nvSpPr>
        <p:spPr>
          <a:xfrm>
            <a:off x="1524000" y="4343400"/>
            <a:ext cx="838200" cy="6858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7" name="Rectangle 16"/>
          <p:cNvSpPr/>
          <p:nvPr/>
        </p:nvSpPr>
        <p:spPr>
          <a:xfrm>
            <a:off x="1661612" y="5105400"/>
            <a:ext cx="562975"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8" name="Rectangle 17"/>
          <p:cNvSpPr/>
          <p:nvPr/>
        </p:nvSpPr>
        <p:spPr>
          <a:xfrm>
            <a:off x="1646134" y="3505200"/>
            <a:ext cx="53091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Rectangle 18"/>
          <p:cNvSpPr/>
          <p:nvPr/>
        </p:nvSpPr>
        <p:spPr>
          <a:xfrm>
            <a:off x="4617382" y="3510682"/>
            <a:ext cx="59503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727361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276</TotalTime>
  <Words>1712</Words>
  <Application>Microsoft Office PowerPoint</Application>
  <PresentationFormat>On-screen Show (4:3)</PresentationFormat>
  <Paragraphs>254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Horizon</vt:lpstr>
      <vt:lpstr>Sorting Through Recursion</vt:lpstr>
      <vt:lpstr>Quick Sort and Recursion</vt:lpstr>
      <vt:lpstr>Big o complexity</vt:lpstr>
      <vt:lpstr>Big o complexity</vt:lpstr>
      <vt:lpstr>Big o complexity</vt:lpstr>
      <vt:lpstr>QuickSort</vt:lpstr>
      <vt:lpstr>QuickSort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Hint #1</vt:lpstr>
      <vt:lpstr>Hint #2</vt:lpstr>
      <vt:lpstr>Hint #3</vt:lpstr>
      <vt:lpstr>Hint #4</vt:lpstr>
      <vt:lpstr>Hint #5</vt:lpstr>
      <vt:lpstr>Hint #6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Through Recursion</dc:title>
  <dc:creator>Albert K</dc:creator>
  <cp:lastModifiedBy>AutoBVT</cp:lastModifiedBy>
  <cp:revision>39</cp:revision>
  <dcterms:created xsi:type="dcterms:W3CDTF">2006-08-16T00:00:00Z</dcterms:created>
  <dcterms:modified xsi:type="dcterms:W3CDTF">2018-04-04T17:55:55Z</dcterms:modified>
</cp:coreProperties>
</file>