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64" r:id="rId16"/>
    <p:sldId id="291"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Loops</a:t>
            </a:r>
            <a:endParaRPr lang="en-CA" dirty="0"/>
          </a:p>
        </p:txBody>
      </p:sp>
      <p:sp>
        <p:nvSpPr>
          <p:cNvPr id="3" name="Subtitle 2"/>
          <p:cNvSpPr>
            <a:spLocks noGrp="1"/>
          </p:cNvSpPr>
          <p:nvPr>
            <p:ph type="subTitle" idx="1"/>
          </p:nvPr>
        </p:nvSpPr>
        <p:spPr/>
        <p:txBody>
          <a:bodyPr>
            <a:normAutofit fontScale="47500" lnSpcReduction="20000"/>
          </a:bodyPr>
          <a:lstStyle/>
          <a:p>
            <a:r>
              <a:rPr lang="en-CA" dirty="0" smtClean="0"/>
              <a:t>The While Statement</a:t>
            </a:r>
          </a:p>
          <a:p>
            <a:r>
              <a:rPr lang="en-CA" dirty="0" smtClean="0"/>
              <a:t>Counting Loops</a:t>
            </a:r>
          </a:p>
          <a:p>
            <a:r>
              <a:rPr lang="en-CA" dirty="0" smtClean="0"/>
              <a:t>Nesting Loops and </a:t>
            </a:r>
            <a:r>
              <a:rPr lang="en-CA" dirty="0" smtClean="0"/>
              <a:t>Ifs</a:t>
            </a:r>
          </a:p>
          <a:p>
            <a:r>
              <a:rPr lang="en-CA" smtClean="0"/>
              <a:t>Infinite Loops</a:t>
            </a:r>
            <a:endParaRPr lang="en-CA" dirty="0" smtClean="0"/>
          </a:p>
          <a:p>
            <a:r>
              <a:rPr lang="en-CA" dirty="0" smtClean="0"/>
              <a:t>Sentinel Controlled Loops</a:t>
            </a:r>
          </a:p>
          <a:p>
            <a:r>
              <a:rPr lang="en-CA" dirty="0" smtClean="0"/>
              <a:t>Result Controlled Loops</a:t>
            </a:r>
          </a:p>
          <a:p>
            <a:r>
              <a:rPr lang="en-CA" dirty="0" smtClean="0"/>
              <a:t>Random</a:t>
            </a:r>
          </a:p>
        </p:txBody>
      </p:sp>
    </p:spTree>
    <p:extLst>
      <p:ext uri="{BB962C8B-B14F-4D97-AF65-F5344CB8AC3E}">
        <p14:creationId xmlns:p14="http://schemas.microsoft.com/office/powerpoint/2010/main" val="3515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Complete Program</a:t>
            </a:r>
            <a:br>
              <a:rPr lang="en-CA" b="1" dirty="0"/>
            </a:b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797782"/>
            <a:ext cx="5714999" cy="5894999"/>
          </a:xfrm>
        </p:spPr>
      </p:pic>
    </p:spTree>
    <p:extLst>
      <p:ext uri="{BB962C8B-B14F-4D97-AF65-F5344CB8AC3E}">
        <p14:creationId xmlns:p14="http://schemas.microsoft.com/office/powerpoint/2010/main" val="111574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Sentinel Controlled Loops</a:t>
            </a:r>
            <a:endParaRPr lang="en-CA" dirty="0"/>
          </a:p>
        </p:txBody>
      </p:sp>
      <p:sp>
        <p:nvSpPr>
          <p:cNvPr id="3" name="Content Placeholder 2"/>
          <p:cNvSpPr>
            <a:spLocks noGrp="1"/>
          </p:cNvSpPr>
          <p:nvPr>
            <p:ph idx="1"/>
          </p:nvPr>
        </p:nvSpPr>
        <p:spPr>
          <a:xfrm>
            <a:off x="457200" y="1600200"/>
            <a:ext cx="5791200" cy="4525963"/>
          </a:xfrm>
        </p:spPr>
        <p:txBody>
          <a:bodyPr/>
          <a:lstStyle/>
          <a:p>
            <a:r>
              <a:rPr lang="en-US" dirty="0"/>
              <a:t>A </a:t>
            </a:r>
            <a:r>
              <a:rPr lang="en-US" b="1" dirty="0"/>
              <a:t>sentinel controlled </a:t>
            </a:r>
            <a:r>
              <a:rPr lang="en-US" b="1" dirty="0" smtClean="0"/>
              <a:t>loop </a:t>
            </a:r>
            <a:r>
              <a:rPr lang="en-US" dirty="0" smtClean="0"/>
              <a:t>uses </a:t>
            </a:r>
            <a:r>
              <a:rPr lang="en-US" dirty="0"/>
              <a:t>a special value (the </a:t>
            </a:r>
            <a:r>
              <a:rPr lang="en-US" i="1" dirty="0"/>
              <a:t>sentinel</a:t>
            </a:r>
            <a:r>
              <a:rPr lang="en-US" dirty="0"/>
              <a:t>) to say when the loop is done. </a:t>
            </a:r>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02670"/>
            <a:ext cx="2362200" cy="5455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52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Complete Add Up Program</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2566"/>
            <a:ext cx="8229600" cy="4021230"/>
          </a:xfrm>
        </p:spPr>
      </p:pic>
    </p:spTree>
    <p:extLst>
      <p:ext uri="{BB962C8B-B14F-4D97-AF65-F5344CB8AC3E}">
        <p14:creationId xmlns:p14="http://schemas.microsoft.com/office/powerpoint/2010/main" val="196422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Result-controlled Loops</a:t>
            </a:r>
            <a:endParaRPr lang="en-CA" dirty="0"/>
          </a:p>
        </p:txBody>
      </p:sp>
      <p:sp>
        <p:nvSpPr>
          <p:cNvPr id="3" name="Content Placeholder 2"/>
          <p:cNvSpPr>
            <a:spLocks noGrp="1"/>
          </p:cNvSpPr>
          <p:nvPr>
            <p:ph idx="1"/>
          </p:nvPr>
        </p:nvSpPr>
        <p:spPr/>
        <p:txBody>
          <a:bodyPr/>
          <a:lstStyle/>
          <a:p>
            <a:r>
              <a:rPr lang="en-US" dirty="0"/>
              <a:t>A </a:t>
            </a:r>
            <a:r>
              <a:rPr lang="en-US" b="1" dirty="0"/>
              <a:t>third</a:t>
            </a:r>
            <a:r>
              <a:rPr lang="en-US" dirty="0"/>
              <a:t> kind of loop can be built from the fundamental control statements in Java. This is the </a:t>
            </a:r>
            <a:r>
              <a:rPr lang="en-US" b="1" dirty="0"/>
              <a:t>result-controlled</a:t>
            </a:r>
            <a:r>
              <a:rPr lang="en-US" dirty="0"/>
              <a:t> loop. (Other names for it are </a:t>
            </a:r>
            <a:r>
              <a:rPr lang="en-US" i="1" dirty="0"/>
              <a:t>free loop</a:t>
            </a:r>
            <a:r>
              <a:rPr lang="en-US" dirty="0"/>
              <a:t> and </a:t>
            </a:r>
            <a:r>
              <a:rPr lang="en-US" i="1" dirty="0"/>
              <a:t>general loop</a:t>
            </a:r>
            <a:r>
              <a:rPr lang="en-US" dirty="0"/>
              <a:t>). </a:t>
            </a:r>
          </a:p>
          <a:p>
            <a:r>
              <a:rPr lang="en-US" dirty="0"/>
              <a:t>A result-controlled loop keeps looping until the computation has reached a particular goal, without knowing exactly how long that might take.</a:t>
            </a:r>
          </a:p>
          <a:p>
            <a:endParaRPr lang="en-CA" dirty="0"/>
          </a:p>
        </p:txBody>
      </p:sp>
    </p:spTree>
    <p:extLst>
      <p:ext uri="{BB962C8B-B14F-4D97-AF65-F5344CB8AC3E}">
        <p14:creationId xmlns:p14="http://schemas.microsoft.com/office/powerpoint/2010/main" val="395249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Million Dollar Question</a:t>
            </a:r>
            <a:br>
              <a:rPr lang="en-CA" b="1" dirty="0"/>
            </a:br>
            <a:endParaRPr lang="en-CA" dirty="0"/>
          </a:p>
        </p:txBody>
      </p:sp>
      <p:sp>
        <p:nvSpPr>
          <p:cNvPr id="3" name="Content Placeholder 2"/>
          <p:cNvSpPr>
            <a:spLocks noGrp="1"/>
          </p:cNvSpPr>
          <p:nvPr>
            <p:ph idx="1"/>
          </p:nvPr>
        </p:nvSpPr>
        <p:spPr/>
        <p:txBody>
          <a:bodyPr>
            <a:normAutofit fontScale="92500" lnSpcReduction="20000"/>
          </a:bodyPr>
          <a:lstStyle/>
          <a:p>
            <a:r>
              <a:rPr lang="en-US" dirty="0"/>
              <a:t>Usually banks pay interest daily or monthly, but for simplicity let us stick with interest paid once at the end of each year. </a:t>
            </a:r>
            <a:endParaRPr lang="en-US" dirty="0" smtClean="0"/>
          </a:p>
          <a:p>
            <a:r>
              <a:rPr lang="en-US" dirty="0" smtClean="0"/>
              <a:t>Also</a:t>
            </a:r>
            <a:r>
              <a:rPr lang="en-US" dirty="0"/>
              <a:t>, assume that for the following year, interest is paid on the total amount of money in the account (including the interest for the previous year). At the end of the second year you will have $1050 + $1050*0.05 = $1102.50. </a:t>
            </a:r>
            <a:endParaRPr lang="en-US" dirty="0" smtClean="0"/>
          </a:p>
          <a:p>
            <a:r>
              <a:rPr lang="en-US" dirty="0" smtClean="0"/>
              <a:t>What </a:t>
            </a:r>
            <a:r>
              <a:rPr lang="en-US" dirty="0"/>
              <a:t>if you are interested in becoming a millionaire? How long will it take to reach one million dollars? </a:t>
            </a:r>
          </a:p>
          <a:p>
            <a:endParaRPr lang="en-CA" dirty="0"/>
          </a:p>
        </p:txBody>
      </p:sp>
    </p:spTree>
    <p:extLst>
      <p:ext uri="{BB962C8B-B14F-4D97-AF65-F5344CB8AC3E}">
        <p14:creationId xmlns:p14="http://schemas.microsoft.com/office/powerpoint/2010/main" val="301150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39265"/>
            <a:ext cx="8229600" cy="3047833"/>
          </a:xfrm>
        </p:spPr>
      </p:pic>
    </p:spTree>
    <p:extLst>
      <p:ext uri="{BB962C8B-B14F-4D97-AF65-F5344CB8AC3E}">
        <p14:creationId xmlns:p14="http://schemas.microsoft.com/office/powerpoint/2010/main" val="123290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 y="1119499"/>
            <a:ext cx="9067800" cy="5909310"/>
          </a:xfrm>
          <a:prstGeom prst="rect">
            <a:avLst/>
          </a:prstGeom>
          <a:noFill/>
        </p:spPr>
        <p:txBody>
          <a:bodyPr wrap="square" rtlCol="0">
            <a:spAutoFit/>
          </a:bodyPr>
          <a:lstStyle/>
          <a:p>
            <a:r>
              <a:rPr lang="en-US" dirty="0"/>
              <a:t>The Java programming language also provides a do-while statement, which can be expressed as follows</a:t>
            </a:r>
            <a:r>
              <a:rPr lang="en-US" dirty="0" smtClean="0"/>
              <a:t>:</a:t>
            </a:r>
          </a:p>
          <a:p>
            <a:endParaRPr lang="en-US" dirty="0"/>
          </a:p>
          <a:p>
            <a:r>
              <a:rPr lang="en-US" b="1" dirty="0"/>
              <a:t>do { </a:t>
            </a:r>
            <a:endParaRPr lang="en-US" b="1" dirty="0" smtClean="0"/>
          </a:p>
          <a:p>
            <a:r>
              <a:rPr lang="en-US" b="1" dirty="0"/>
              <a:t>	</a:t>
            </a:r>
            <a:r>
              <a:rPr lang="en-US" b="1" dirty="0" smtClean="0"/>
              <a:t>statement(s</a:t>
            </a:r>
            <a:r>
              <a:rPr lang="en-US" b="1" dirty="0"/>
              <a:t>) </a:t>
            </a:r>
            <a:endParaRPr lang="en-US" b="1" dirty="0" smtClean="0"/>
          </a:p>
          <a:p>
            <a:r>
              <a:rPr lang="en-US" b="1" dirty="0" smtClean="0"/>
              <a:t>} </a:t>
            </a:r>
            <a:r>
              <a:rPr lang="en-US" b="1" dirty="0"/>
              <a:t>while (expression); </a:t>
            </a:r>
            <a:endParaRPr lang="en-US" b="1" dirty="0" smtClean="0"/>
          </a:p>
          <a:p>
            <a:endParaRPr lang="en-US" dirty="0"/>
          </a:p>
          <a:p>
            <a:endParaRPr lang="en-US" dirty="0"/>
          </a:p>
          <a:p>
            <a:r>
              <a:rPr lang="en-US" dirty="0"/>
              <a:t>The difference between do-while and while is that do-while evaluates its expression at the bottom of the loop instead of the top. Therefore, the statements within the do block are always executed at least once, as shown in the following </a:t>
            </a:r>
            <a:endParaRPr lang="en-US" dirty="0" smtClean="0"/>
          </a:p>
          <a:p>
            <a:r>
              <a:rPr lang="en-US" b="1" dirty="0" smtClean="0"/>
              <a:t>class </a:t>
            </a:r>
            <a:r>
              <a:rPr lang="en-US" b="1" dirty="0" err="1"/>
              <a:t>DoWhileDemo</a:t>
            </a:r>
            <a:r>
              <a:rPr lang="en-US" b="1" dirty="0"/>
              <a:t> { </a:t>
            </a:r>
            <a:endParaRPr lang="en-US" b="1" dirty="0" smtClean="0"/>
          </a:p>
          <a:p>
            <a:r>
              <a:rPr lang="en-US" b="1" dirty="0"/>
              <a:t>	</a:t>
            </a:r>
            <a:r>
              <a:rPr lang="en-US" b="1" dirty="0" smtClean="0"/>
              <a:t>public </a:t>
            </a:r>
            <a:r>
              <a:rPr lang="en-US" b="1" dirty="0"/>
              <a:t>static void main(String[] </a:t>
            </a:r>
            <a:r>
              <a:rPr lang="en-US" b="1" dirty="0" err="1"/>
              <a:t>args</a:t>
            </a:r>
            <a:r>
              <a:rPr lang="en-US" b="1" dirty="0"/>
              <a:t>){ </a:t>
            </a:r>
            <a:endParaRPr lang="en-US" b="1" dirty="0" smtClean="0"/>
          </a:p>
          <a:p>
            <a:r>
              <a:rPr lang="en-US" b="1" dirty="0"/>
              <a:t>	</a:t>
            </a:r>
            <a:r>
              <a:rPr lang="en-US" b="1" dirty="0" smtClean="0"/>
              <a:t>	</a:t>
            </a:r>
            <a:r>
              <a:rPr lang="en-US" b="1" dirty="0" err="1" smtClean="0"/>
              <a:t>int</a:t>
            </a:r>
            <a:r>
              <a:rPr lang="en-US" b="1" dirty="0" smtClean="0"/>
              <a:t> </a:t>
            </a:r>
            <a:r>
              <a:rPr lang="en-US" b="1" dirty="0"/>
              <a:t>count = 1; </a:t>
            </a:r>
            <a:endParaRPr lang="en-US" b="1" dirty="0" smtClean="0"/>
          </a:p>
          <a:p>
            <a:r>
              <a:rPr lang="en-US" b="1" dirty="0"/>
              <a:t>	</a:t>
            </a:r>
            <a:r>
              <a:rPr lang="en-US" b="1" dirty="0" smtClean="0"/>
              <a:t>	</a:t>
            </a:r>
            <a:r>
              <a:rPr lang="en-US" b="1" dirty="0" smtClean="0">
                <a:solidFill>
                  <a:schemeClr val="tx2">
                    <a:lumMod val="60000"/>
                    <a:lumOff val="40000"/>
                  </a:schemeClr>
                </a:solidFill>
              </a:rPr>
              <a:t>do </a:t>
            </a:r>
            <a:r>
              <a:rPr lang="en-US" b="1" dirty="0">
                <a:solidFill>
                  <a:schemeClr val="tx2">
                    <a:lumMod val="60000"/>
                    <a:lumOff val="40000"/>
                  </a:schemeClr>
                </a:solidFill>
              </a:rPr>
              <a:t>{ </a:t>
            </a:r>
            <a:endParaRPr lang="en-US" b="1" dirty="0" smtClean="0">
              <a:solidFill>
                <a:schemeClr val="tx2">
                  <a:lumMod val="60000"/>
                  <a:lumOff val="40000"/>
                </a:schemeClr>
              </a:solidFill>
            </a:endParaRPr>
          </a:p>
          <a:p>
            <a:r>
              <a:rPr lang="en-US" b="1" dirty="0">
                <a:solidFill>
                  <a:schemeClr val="tx2">
                    <a:lumMod val="60000"/>
                    <a:lumOff val="40000"/>
                  </a:schemeClr>
                </a:solidFill>
              </a:rPr>
              <a:t>	</a:t>
            </a:r>
            <a:r>
              <a:rPr lang="en-US" b="1" dirty="0" smtClean="0">
                <a:solidFill>
                  <a:schemeClr val="tx2">
                    <a:lumMod val="60000"/>
                    <a:lumOff val="40000"/>
                  </a:schemeClr>
                </a:solidFill>
              </a:rPr>
              <a:t>		</a:t>
            </a:r>
            <a:r>
              <a:rPr lang="en-US" b="1" dirty="0" err="1" smtClean="0">
                <a:solidFill>
                  <a:schemeClr val="accent2">
                    <a:lumMod val="75000"/>
                  </a:schemeClr>
                </a:solidFill>
              </a:rPr>
              <a:t>System.out.println</a:t>
            </a:r>
            <a:r>
              <a:rPr lang="en-US" b="1" dirty="0">
                <a:solidFill>
                  <a:schemeClr val="accent2">
                    <a:lumMod val="75000"/>
                  </a:schemeClr>
                </a:solidFill>
              </a:rPr>
              <a:t>("Count is: " + count); </a:t>
            </a:r>
            <a:endParaRPr lang="en-US" b="1" dirty="0" smtClean="0">
              <a:solidFill>
                <a:schemeClr val="accent2">
                  <a:lumMod val="75000"/>
                </a:schemeClr>
              </a:solidFill>
            </a:endParaRPr>
          </a:p>
          <a:p>
            <a:r>
              <a:rPr lang="en-US" b="1" dirty="0">
                <a:solidFill>
                  <a:schemeClr val="accent2">
                    <a:lumMod val="75000"/>
                  </a:schemeClr>
                </a:solidFill>
              </a:rPr>
              <a:t>	</a:t>
            </a:r>
            <a:r>
              <a:rPr lang="en-US" b="1" dirty="0" smtClean="0">
                <a:solidFill>
                  <a:schemeClr val="accent2">
                    <a:lumMod val="75000"/>
                  </a:schemeClr>
                </a:solidFill>
              </a:rPr>
              <a:t>		count</a:t>
            </a:r>
            <a:r>
              <a:rPr lang="en-US" b="1" dirty="0">
                <a:solidFill>
                  <a:schemeClr val="accent2">
                    <a:lumMod val="75000"/>
                  </a:schemeClr>
                </a:solidFill>
              </a:rPr>
              <a:t>++; </a:t>
            </a:r>
            <a:endParaRPr lang="en-US" b="1" dirty="0" smtClean="0">
              <a:solidFill>
                <a:schemeClr val="accent2">
                  <a:lumMod val="75000"/>
                </a:schemeClr>
              </a:solidFill>
            </a:endParaRPr>
          </a:p>
          <a:p>
            <a:r>
              <a:rPr lang="en-US" b="1" dirty="0">
                <a:solidFill>
                  <a:schemeClr val="tx2">
                    <a:lumMod val="60000"/>
                    <a:lumOff val="40000"/>
                  </a:schemeClr>
                </a:solidFill>
              </a:rPr>
              <a:t>	</a:t>
            </a:r>
            <a:r>
              <a:rPr lang="en-US" b="1" dirty="0" smtClean="0">
                <a:solidFill>
                  <a:schemeClr val="tx2">
                    <a:lumMod val="60000"/>
                    <a:lumOff val="40000"/>
                  </a:schemeClr>
                </a:solidFill>
              </a:rPr>
              <a:t>	} </a:t>
            </a:r>
            <a:r>
              <a:rPr lang="en-US" b="1" dirty="0">
                <a:solidFill>
                  <a:schemeClr val="tx2">
                    <a:lumMod val="60000"/>
                    <a:lumOff val="40000"/>
                  </a:schemeClr>
                </a:solidFill>
              </a:rPr>
              <a:t>while (count &lt; 11</a:t>
            </a:r>
            <a:r>
              <a:rPr lang="en-US" b="1" dirty="0" smtClean="0">
                <a:solidFill>
                  <a:schemeClr val="tx2">
                    <a:lumMod val="60000"/>
                    <a:lumOff val="40000"/>
                  </a:schemeClr>
                </a:solidFill>
              </a:rPr>
              <a:t>);</a:t>
            </a:r>
          </a:p>
          <a:p>
            <a:r>
              <a:rPr lang="en-US" b="1" dirty="0"/>
              <a:t>	</a:t>
            </a:r>
            <a:r>
              <a:rPr lang="en-US" b="1" dirty="0" smtClean="0"/>
              <a:t> </a:t>
            </a:r>
            <a:r>
              <a:rPr lang="en-US" b="1" dirty="0"/>
              <a:t>} </a:t>
            </a:r>
            <a:endParaRPr lang="en-US" b="1" dirty="0" smtClean="0"/>
          </a:p>
          <a:p>
            <a:r>
              <a:rPr lang="en-US" b="1" dirty="0" smtClean="0"/>
              <a:t>}</a:t>
            </a:r>
            <a:endParaRPr lang="en-US" b="1" dirty="0"/>
          </a:p>
          <a:p>
            <a:endParaRPr lang="en-US" dirty="0"/>
          </a:p>
        </p:txBody>
      </p:sp>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dirty="0" smtClean="0"/>
              <a:t>The do…while Loop</a:t>
            </a:r>
            <a:endParaRPr lang="en-CA" dirty="0"/>
          </a:p>
        </p:txBody>
      </p:sp>
    </p:spTree>
    <p:extLst>
      <p:ext uri="{BB962C8B-B14F-4D97-AF65-F5344CB8AC3E}">
        <p14:creationId xmlns:p14="http://schemas.microsoft.com/office/powerpoint/2010/main" val="133966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Exercises</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90443"/>
            <a:ext cx="8229600" cy="2145477"/>
          </a:xfrm>
        </p:spPr>
      </p:pic>
    </p:spTree>
    <p:extLst>
      <p:ext uri="{BB962C8B-B14F-4D97-AF65-F5344CB8AC3E}">
        <p14:creationId xmlns:p14="http://schemas.microsoft.com/office/powerpoint/2010/main" val="336377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2631"/>
            <a:ext cx="8229600" cy="3501101"/>
          </a:xfrm>
        </p:spPr>
      </p:pic>
    </p:spTree>
    <p:extLst>
      <p:ext uri="{BB962C8B-B14F-4D97-AF65-F5344CB8AC3E}">
        <p14:creationId xmlns:p14="http://schemas.microsoft.com/office/powerpoint/2010/main" val="100291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89136"/>
            <a:ext cx="8229600" cy="1948090"/>
          </a:xfrm>
        </p:spPr>
      </p:pic>
    </p:spTree>
    <p:extLst>
      <p:ext uri="{BB962C8B-B14F-4D97-AF65-F5344CB8AC3E}">
        <p14:creationId xmlns:p14="http://schemas.microsoft.com/office/powerpoint/2010/main" val="26796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While Loop</a:t>
            </a:r>
            <a:endParaRPr lang="en-CA" dirty="0"/>
          </a:p>
        </p:txBody>
      </p:sp>
      <p:pic>
        <p:nvPicPr>
          <p:cNvPr id="1026" name="Picture 2" descr="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74" y="1378866"/>
            <a:ext cx="2105025" cy="5467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446" y="1730784"/>
            <a:ext cx="4621107" cy="3396432"/>
          </a:xfrm>
          <a:prstGeom prst="rect">
            <a:avLst/>
          </a:prstGeom>
        </p:spPr>
      </p:pic>
    </p:spTree>
    <p:extLst>
      <p:ext uri="{BB962C8B-B14F-4D97-AF65-F5344CB8AC3E}">
        <p14:creationId xmlns:p14="http://schemas.microsoft.com/office/powerpoint/2010/main" val="2682907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 2</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25261"/>
            <a:ext cx="8229600" cy="3075840"/>
          </a:xfrm>
        </p:spPr>
      </p:pic>
    </p:spTree>
    <p:extLst>
      <p:ext uri="{BB962C8B-B14F-4D97-AF65-F5344CB8AC3E}">
        <p14:creationId xmlns:p14="http://schemas.microsoft.com/office/powerpoint/2010/main" val="305592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578" y="2771860"/>
            <a:ext cx="6030843" cy="2182643"/>
          </a:xfrm>
        </p:spPr>
      </p:pic>
    </p:spTree>
    <p:extLst>
      <p:ext uri="{BB962C8B-B14F-4D97-AF65-F5344CB8AC3E}">
        <p14:creationId xmlns:p14="http://schemas.microsoft.com/office/powerpoint/2010/main" val="237979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5840" y="1600200"/>
            <a:ext cx="7352319" cy="4525963"/>
          </a:xfrm>
        </p:spPr>
      </p:pic>
    </p:spTree>
    <p:extLst>
      <p:ext uri="{BB962C8B-B14F-4D97-AF65-F5344CB8AC3E}">
        <p14:creationId xmlns:p14="http://schemas.microsoft.com/office/powerpoint/2010/main" val="1282111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 3</a:t>
            </a:r>
            <a:endParaRPr lang="en-CA" dirty="0"/>
          </a:p>
        </p:txBody>
      </p:sp>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118" y="1600200"/>
            <a:ext cx="7489764" cy="4525963"/>
          </a:xfrm>
        </p:spPr>
      </p:pic>
    </p:spTree>
    <p:extLst>
      <p:ext uri="{BB962C8B-B14F-4D97-AF65-F5344CB8AC3E}">
        <p14:creationId xmlns:p14="http://schemas.microsoft.com/office/powerpoint/2010/main" val="14262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86019"/>
            <a:ext cx="8229600" cy="2554324"/>
          </a:xfrm>
        </p:spPr>
      </p:pic>
    </p:spTree>
    <p:extLst>
      <p:ext uri="{BB962C8B-B14F-4D97-AF65-F5344CB8AC3E}">
        <p14:creationId xmlns:p14="http://schemas.microsoft.com/office/powerpoint/2010/main" val="179186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01865"/>
            <a:ext cx="8229600" cy="3522633"/>
          </a:xfrm>
        </p:spPr>
      </p:pic>
    </p:spTree>
    <p:extLst>
      <p:ext uri="{BB962C8B-B14F-4D97-AF65-F5344CB8AC3E}">
        <p14:creationId xmlns:p14="http://schemas.microsoft.com/office/powerpoint/2010/main" val="127935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37393"/>
            <a:ext cx="8229600" cy="2251576"/>
          </a:xfrm>
        </p:spPr>
      </p:pic>
    </p:spTree>
    <p:extLst>
      <p:ext uri="{BB962C8B-B14F-4D97-AF65-F5344CB8AC3E}">
        <p14:creationId xmlns:p14="http://schemas.microsoft.com/office/powerpoint/2010/main" val="2290067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487" y="2469773"/>
            <a:ext cx="5345026" cy="2786816"/>
          </a:xfrm>
        </p:spPr>
      </p:pic>
    </p:spTree>
    <p:extLst>
      <p:ext uri="{BB962C8B-B14F-4D97-AF65-F5344CB8AC3E}">
        <p14:creationId xmlns:p14="http://schemas.microsoft.com/office/powerpoint/2010/main" val="3809357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49047"/>
            <a:ext cx="8229600" cy="1628269"/>
          </a:xfrm>
        </p:spPr>
      </p:pic>
    </p:spTree>
    <p:extLst>
      <p:ext uri="{BB962C8B-B14F-4D97-AF65-F5344CB8AC3E}">
        <p14:creationId xmlns:p14="http://schemas.microsoft.com/office/powerpoint/2010/main" val="4003688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44009"/>
            <a:ext cx="8229600" cy="1838345"/>
          </a:xfrm>
        </p:spPr>
      </p:pic>
    </p:spTree>
    <p:extLst>
      <p:ext uri="{BB962C8B-B14F-4D97-AF65-F5344CB8AC3E}">
        <p14:creationId xmlns:p14="http://schemas.microsoft.com/office/powerpoint/2010/main" val="182117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Syntax of the while statement</a:t>
            </a:r>
            <a:br>
              <a:rPr lang="en-US" b="1" dirty="0"/>
            </a:b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016" y="3152870"/>
            <a:ext cx="4729967" cy="1420623"/>
          </a:xfrm>
        </p:spPr>
      </p:pic>
    </p:spTree>
    <p:extLst>
      <p:ext uri="{BB962C8B-B14F-4D97-AF65-F5344CB8AC3E}">
        <p14:creationId xmlns:p14="http://schemas.microsoft.com/office/powerpoint/2010/main" val="26295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 4</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87220"/>
            <a:ext cx="8229600" cy="2351922"/>
          </a:xfrm>
        </p:spPr>
      </p:pic>
    </p:spTree>
    <p:extLst>
      <p:ext uri="{BB962C8B-B14F-4D97-AF65-F5344CB8AC3E}">
        <p14:creationId xmlns:p14="http://schemas.microsoft.com/office/powerpoint/2010/main" val="52626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1716"/>
            <a:ext cx="8229600" cy="3622931"/>
          </a:xfrm>
        </p:spPr>
      </p:pic>
    </p:spTree>
    <p:extLst>
      <p:ext uri="{BB962C8B-B14F-4D97-AF65-F5344CB8AC3E}">
        <p14:creationId xmlns:p14="http://schemas.microsoft.com/office/powerpoint/2010/main" val="3119414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83964"/>
            <a:ext cx="8229600" cy="4158435"/>
          </a:xfrm>
        </p:spPr>
      </p:pic>
    </p:spTree>
    <p:extLst>
      <p:ext uri="{BB962C8B-B14F-4D97-AF65-F5344CB8AC3E}">
        <p14:creationId xmlns:p14="http://schemas.microsoft.com/office/powerpoint/2010/main" val="2342960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74862"/>
            <a:ext cx="8229600" cy="2576638"/>
          </a:xfrm>
        </p:spPr>
      </p:pic>
    </p:spTree>
    <p:extLst>
      <p:ext uri="{BB962C8B-B14F-4D97-AF65-F5344CB8AC3E}">
        <p14:creationId xmlns:p14="http://schemas.microsoft.com/office/powerpoint/2010/main" val="3413872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 5</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9621"/>
            <a:ext cx="8229600" cy="3467120"/>
          </a:xfrm>
        </p:spPr>
      </p:pic>
    </p:spTree>
    <p:extLst>
      <p:ext uri="{BB962C8B-B14F-4D97-AF65-F5344CB8AC3E}">
        <p14:creationId xmlns:p14="http://schemas.microsoft.com/office/powerpoint/2010/main" val="166374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68722"/>
            <a:ext cx="8229600" cy="3388918"/>
          </a:xfrm>
        </p:spPr>
      </p:pic>
    </p:spTree>
    <p:extLst>
      <p:ext uri="{BB962C8B-B14F-4D97-AF65-F5344CB8AC3E}">
        <p14:creationId xmlns:p14="http://schemas.microsoft.com/office/powerpoint/2010/main" val="150942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Counting Upwards by Two's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180038"/>
            <a:ext cx="8229600" cy="1366286"/>
          </a:xfrm>
        </p:spPr>
      </p:pic>
    </p:spTree>
    <p:extLst>
      <p:ext uri="{BB962C8B-B14F-4D97-AF65-F5344CB8AC3E}">
        <p14:creationId xmlns:p14="http://schemas.microsoft.com/office/powerpoint/2010/main" val="88714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Iteration</a:t>
            </a:r>
            <a:br>
              <a:rPr lang="en-CA" b="1" dirty="0"/>
            </a:br>
            <a:endParaRPr lang="en-CA" dirty="0"/>
          </a:p>
        </p:txBody>
      </p:sp>
      <p:sp>
        <p:nvSpPr>
          <p:cNvPr id="3" name="Content Placeholder 2"/>
          <p:cNvSpPr>
            <a:spLocks noGrp="1"/>
          </p:cNvSpPr>
          <p:nvPr>
            <p:ph idx="1"/>
          </p:nvPr>
        </p:nvSpPr>
        <p:spPr>
          <a:xfrm>
            <a:off x="52387" y="1683625"/>
            <a:ext cx="7110413" cy="4525963"/>
          </a:xfrm>
        </p:spPr>
        <p:txBody>
          <a:bodyPr>
            <a:normAutofit lnSpcReduction="10000"/>
          </a:bodyPr>
          <a:lstStyle/>
          <a:p>
            <a:r>
              <a:rPr lang="en-US" dirty="0"/>
              <a:t>Each execution of a loop body is called an </a:t>
            </a:r>
            <a:r>
              <a:rPr lang="en-US" b="1" dirty="0"/>
              <a:t>iteration</a:t>
            </a:r>
            <a:r>
              <a:rPr lang="en-US" dirty="0"/>
              <a:t>. Sometimes the general concept of looping is also called </a:t>
            </a:r>
            <a:r>
              <a:rPr lang="en-US" i="1" dirty="0"/>
              <a:t>iteration</a:t>
            </a:r>
            <a:r>
              <a:rPr lang="en-US" dirty="0"/>
              <a:t>. </a:t>
            </a:r>
          </a:p>
          <a:p>
            <a:r>
              <a:rPr lang="en-US" dirty="0"/>
              <a:t>In a counting loop, each iteration changes an integer </a:t>
            </a:r>
            <a:r>
              <a:rPr lang="en-US" b="1" dirty="0">
                <a:solidFill>
                  <a:srgbClr val="FF0000"/>
                </a:solidFill>
              </a:rPr>
              <a:t>loop control variable</a:t>
            </a:r>
            <a:r>
              <a:rPr lang="en-US" dirty="0"/>
              <a:t> by an integer amount. The amount of change can be positive or negative.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752" y="1295400"/>
            <a:ext cx="208597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11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Decrementing the Loop Control Variable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146483"/>
            <a:ext cx="8229600" cy="1433397"/>
          </a:xfrm>
        </p:spPr>
      </p:pic>
    </p:spTree>
    <p:extLst>
      <p:ext uri="{BB962C8B-B14F-4D97-AF65-F5344CB8AC3E}">
        <p14:creationId xmlns:p14="http://schemas.microsoft.com/office/powerpoint/2010/main" val="259680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Infinite </a:t>
            </a:r>
            <a:r>
              <a:rPr lang="en-CA" b="1" dirty="0" smtClean="0"/>
              <a:t>Loop</a:t>
            </a:r>
            <a:br>
              <a:rPr lang="en-CA" b="1" dirty="0" smtClean="0"/>
            </a:br>
            <a:r>
              <a:rPr lang="en-CA" sz="1800" b="1" dirty="0" smtClean="0"/>
              <a:t>Can you make either </a:t>
            </a:r>
            <a:r>
              <a:rPr lang="en-CA" sz="1800" b="1" smtClean="0"/>
              <a:t>loop infinite?</a:t>
            </a:r>
            <a:r>
              <a:rPr lang="en-CA" b="1" dirty="0"/>
              <a:t/>
            </a:r>
            <a:br>
              <a:rPr lang="en-CA" b="1" dirty="0"/>
            </a:b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8229600" cy="27432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64408"/>
            <a:ext cx="9144000" cy="2739181"/>
          </a:xfrm>
          <a:prstGeom prst="rect">
            <a:avLst/>
          </a:prstGeom>
        </p:spPr>
      </p:pic>
    </p:spTree>
    <p:extLst>
      <p:ext uri="{BB962C8B-B14F-4D97-AF65-F5344CB8AC3E}">
        <p14:creationId xmlns:p14="http://schemas.microsoft.com/office/powerpoint/2010/main" val="228881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b="1" dirty="0" smtClean="0"/>
              <a:t>Adding Up Integers</a:t>
            </a:r>
            <a:endParaRPr lang="en-CA" b="1" dirty="0"/>
          </a:p>
        </p:txBody>
      </p:sp>
      <p:sp>
        <p:nvSpPr>
          <p:cNvPr id="3" name="Content Placeholder 2"/>
          <p:cNvSpPr>
            <a:spLocks noGrp="1"/>
          </p:cNvSpPr>
          <p:nvPr>
            <p:ph idx="1"/>
          </p:nvPr>
        </p:nvSpPr>
        <p:spPr/>
        <p:txBody>
          <a:bodyPr/>
          <a:lstStyle/>
          <a:p>
            <a:pPr marL="0" indent="0">
              <a:buNone/>
            </a:pPr>
            <a:endParaRPr lang="en-CA" b="1" dirty="0"/>
          </a:p>
          <a:p>
            <a:pPr marL="0" indent="0">
              <a:buNone/>
            </a:pPr>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838199"/>
            <a:ext cx="288607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1371600"/>
            <a:ext cx="5943600" cy="4832092"/>
          </a:xfrm>
          <a:prstGeom prst="rect">
            <a:avLst/>
          </a:prstGeom>
        </p:spPr>
        <p:txBody>
          <a:bodyPr wrap="square">
            <a:spAutoFit/>
          </a:bodyPr>
          <a:lstStyle/>
          <a:p>
            <a:r>
              <a:rPr lang="en-US" sz="2800" dirty="0"/>
              <a:t>The flowchart shows a loop that increments count from 1 to N. </a:t>
            </a:r>
            <a:endParaRPr lang="en-US" sz="2800" dirty="0" smtClean="0"/>
          </a:p>
          <a:p>
            <a:r>
              <a:rPr lang="en-US" sz="2800" dirty="0" smtClean="0"/>
              <a:t>In </a:t>
            </a:r>
            <a:r>
              <a:rPr lang="en-US" sz="2800" dirty="0"/>
              <a:t>the loop body, the current value of count is always added to the sum of all integers. </a:t>
            </a:r>
          </a:p>
          <a:p>
            <a:r>
              <a:rPr lang="en-US" sz="2800" dirty="0"/>
              <a:t>But more work needs to be done. </a:t>
            </a:r>
            <a:r>
              <a:rPr lang="en-US" sz="2800" dirty="0" smtClean="0"/>
              <a:t>Count </a:t>
            </a:r>
            <a:r>
              <a:rPr lang="en-US" sz="2800" dirty="0"/>
              <a:t>should be added to the sum of odds only if it is odd and added to the sum of evens only if it is even. </a:t>
            </a:r>
          </a:p>
          <a:p>
            <a:r>
              <a:rPr lang="en-US" sz="2800" dirty="0"/>
              <a:t>This box: </a:t>
            </a:r>
            <a:endParaRPr lang="en-US" sz="2800" dirty="0" smtClean="0"/>
          </a:p>
          <a:p>
            <a:r>
              <a:rPr lang="en-US" sz="2800" dirty="0" smtClean="0"/>
              <a:t>needs </a:t>
            </a:r>
            <a:r>
              <a:rPr lang="en-US" sz="2800" dirty="0"/>
              <a:t>more detail.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103" y="5272742"/>
            <a:ext cx="828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79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Nested IF</a:t>
            </a:r>
            <a:br>
              <a:rPr lang="en-CA" b="1" dirty="0"/>
            </a:br>
            <a:endParaRPr lang="en-CA" dirty="0"/>
          </a:p>
        </p:txBody>
      </p:sp>
      <p:sp>
        <p:nvSpPr>
          <p:cNvPr id="3" name="Content Placeholder 2"/>
          <p:cNvSpPr>
            <a:spLocks noGrp="1"/>
          </p:cNvSpPr>
          <p:nvPr>
            <p:ph idx="1"/>
          </p:nvPr>
        </p:nvSpPr>
        <p:spPr>
          <a:xfrm>
            <a:off x="457200" y="1600200"/>
            <a:ext cx="5726784" cy="4525963"/>
          </a:xfrm>
        </p:spPr>
        <p:txBody>
          <a:bodyPr>
            <a:normAutofit fontScale="92500" lnSpcReduction="20000"/>
          </a:bodyPr>
          <a:lstStyle/>
          <a:p>
            <a:endParaRPr lang="en-US" dirty="0"/>
          </a:p>
          <a:p>
            <a:r>
              <a:rPr lang="en-US" dirty="0"/>
              <a:t>The flowchart is a refinement of the first one. It explicitly shows three sums, and how each sum is handled. </a:t>
            </a:r>
            <a:endParaRPr lang="en-US" dirty="0" smtClean="0"/>
          </a:p>
          <a:p>
            <a:r>
              <a:rPr lang="en-US" dirty="0" smtClean="0"/>
              <a:t>The </a:t>
            </a:r>
            <a:r>
              <a:rPr lang="en-US" dirty="0"/>
              <a:t>loop body shows that the current value of count is always added to </a:t>
            </a:r>
            <a:r>
              <a:rPr lang="en-US" b="1" dirty="0" err="1"/>
              <a:t>sumAll</a:t>
            </a:r>
            <a:r>
              <a:rPr lang="en-US" dirty="0"/>
              <a:t>. </a:t>
            </a:r>
            <a:endParaRPr lang="en-US" dirty="0" smtClean="0"/>
          </a:p>
          <a:p>
            <a:r>
              <a:rPr lang="en-US" dirty="0" smtClean="0"/>
              <a:t>An </a:t>
            </a:r>
            <a:r>
              <a:rPr lang="en-US" dirty="0"/>
              <a:t>if statement determines if count is added to </a:t>
            </a:r>
            <a:r>
              <a:rPr lang="en-US" b="1" dirty="0" err="1"/>
              <a:t>sumEven</a:t>
            </a:r>
            <a:r>
              <a:rPr lang="en-US" dirty="0"/>
              <a:t> or </a:t>
            </a:r>
            <a:r>
              <a:rPr lang="en-US" b="1" dirty="0" err="1"/>
              <a:t>sumOdd</a:t>
            </a:r>
            <a:r>
              <a:rPr lang="en-US" dirty="0"/>
              <a:t>. </a:t>
            </a:r>
          </a:p>
          <a:p>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81000"/>
            <a:ext cx="2162175" cy="600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7406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427</Words>
  <Application>Microsoft Office PowerPoint</Application>
  <PresentationFormat>On-screen Show (4:3)</PresentationFormat>
  <Paragraphs>62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Loops</vt:lpstr>
      <vt:lpstr>The While Loop</vt:lpstr>
      <vt:lpstr>Syntax of the while statement </vt:lpstr>
      <vt:lpstr>Counting Upwards by Two's</vt:lpstr>
      <vt:lpstr>Iteration </vt:lpstr>
      <vt:lpstr>Decrementing the Loop Control Variable</vt:lpstr>
      <vt:lpstr>Infinite Loop Can you make either loop infinite? </vt:lpstr>
      <vt:lpstr>Adding Up Integers</vt:lpstr>
      <vt:lpstr>Nested IF </vt:lpstr>
      <vt:lpstr>Complete Program </vt:lpstr>
      <vt:lpstr>Sentinel Controlled Loops</vt:lpstr>
      <vt:lpstr>Complete Add Up Program</vt:lpstr>
      <vt:lpstr>Result-controlled Loops</vt:lpstr>
      <vt:lpstr>Million Dollar Question </vt:lpstr>
      <vt:lpstr>Program</vt:lpstr>
      <vt:lpstr>PowerPoint Presentation</vt:lpstr>
      <vt:lpstr>Exercises</vt:lpstr>
      <vt:lpstr>PowerPoint Presentation</vt:lpstr>
      <vt:lpstr>PowerPoint Presentation</vt:lpstr>
      <vt:lpstr>Part 2</vt:lpstr>
      <vt:lpstr>PowerPoint Presentation</vt:lpstr>
      <vt:lpstr>PowerPoint Presentation</vt:lpstr>
      <vt:lpstr>Part 3</vt:lpstr>
      <vt:lpstr>PowerPoint Presentation</vt:lpstr>
      <vt:lpstr>PowerPoint Presentation</vt:lpstr>
      <vt:lpstr>PowerPoint Presentation</vt:lpstr>
      <vt:lpstr>PowerPoint Presentation</vt:lpstr>
      <vt:lpstr>PowerPoint Presentation</vt:lpstr>
      <vt:lpstr>PowerPoint Presentation</vt:lpstr>
      <vt:lpstr>Part 4</vt:lpstr>
      <vt:lpstr>PowerPoint Presentation</vt:lpstr>
      <vt:lpstr>PowerPoint Presentation</vt:lpstr>
      <vt:lpstr>PowerPoint Presentation</vt:lpstr>
      <vt:lpstr>Part 5</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Albert K</dc:creator>
  <cp:lastModifiedBy>AutoBVT</cp:lastModifiedBy>
  <cp:revision>15</cp:revision>
  <dcterms:created xsi:type="dcterms:W3CDTF">2006-08-16T00:00:00Z</dcterms:created>
  <dcterms:modified xsi:type="dcterms:W3CDTF">2018-03-20T14:38:43Z</dcterms:modified>
</cp:coreProperties>
</file>