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pPr/>
              <a:t>10/31/2016</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Insertion Sort Algorithm</a:t>
            </a:r>
            <a:endParaRPr lang="en-US" dirty="0"/>
          </a:p>
        </p:txBody>
      </p:sp>
    </p:spTree>
    <p:extLst>
      <p:ext uri="{BB962C8B-B14F-4D97-AF65-F5344CB8AC3E}">
        <p14:creationId xmlns:p14="http://schemas.microsoft.com/office/powerpoint/2010/main" val="2937144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Step</a:t>
            </a:r>
            <a:endParaRPr lang="en-US" dirty="0"/>
          </a:p>
        </p:txBody>
      </p:sp>
      <p:sp>
        <p:nvSpPr>
          <p:cNvPr id="15" name="TextBox 14"/>
          <p:cNvSpPr txBox="1"/>
          <p:nvPr/>
        </p:nvSpPr>
        <p:spPr>
          <a:xfrm>
            <a:off x="1600192" y="1219982"/>
            <a:ext cx="5181599" cy="369332"/>
          </a:xfrm>
          <a:prstGeom prst="rect">
            <a:avLst/>
          </a:prstGeom>
          <a:noFill/>
        </p:spPr>
        <p:txBody>
          <a:bodyPr wrap="square" rtlCol="0">
            <a:spAutoFit/>
          </a:bodyPr>
          <a:lstStyle/>
          <a:p>
            <a:r>
              <a:rPr lang="en-US" dirty="0" smtClean="0"/>
              <a:t>Since 6 was the last key the sort is complete!</a:t>
            </a:r>
            <a:endParaRPr lang="en-US" dirty="0"/>
          </a:p>
        </p:txBody>
      </p:sp>
      <p:sp>
        <p:nvSpPr>
          <p:cNvPr id="16" name="Rectangle 15"/>
          <p:cNvSpPr/>
          <p:nvPr/>
        </p:nvSpPr>
        <p:spPr>
          <a:xfrm>
            <a:off x="1649184" y="2362982"/>
            <a:ext cx="8382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7" name="Rectangle 16"/>
          <p:cNvSpPr/>
          <p:nvPr/>
        </p:nvSpPr>
        <p:spPr>
          <a:xfrm>
            <a:off x="3673926" y="237386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8" name="Rectangle 17"/>
          <p:cNvSpPr/>
          <p:nvPr/>
        </p:nvSpPr>
        <p:spPr>
          <a:xfrm>
            <a:off x="5638800" y="237308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20" name="Rectangle 19"/>
          <p:cNvSpPr/>
          <p:nvPr/>
        </p:nvSpPr>
        <p:spPr>
          <a:xfrm>
            <a:off x="2672444" y="2362982"/>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22" name="Rectangle 21"/>
          <p:cNvSpPr/>
          <p:nvPr/>
        </p:nvSpPr>
        <p:spPr>
          <a:xfrm>
            <a:off x="4637317" y="237386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Tree>
    <p:extLst>
      <p:ext uri="{BB962C8B-B14F-4D97-AF65-F5344CB8AC3E}">
        <p14:creationId xmlns:p14="http://schemas.microsoft.com/office/powerpoint/2010/main" val="3834765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sz="quarter" idx="13"/>
          </p:nvPr>
        </p:nvSpPr>
        <p:spPr/>
        <p:txBody>
          <a:bodyPr/>
          <a:lstStyle/>
          <a:p>
            <a:r>
              <a:rPr lang="en-US" dirty="0" smtClean="0"/>
              <a:t>Create an IPO, Flowchart and </a:t>
            </a:r>
            <a:r>
              <a:rPr lang="en-US" dirty="0" err="1" smtClean="0"/>
              <a:t>Pseudocode</a:t>
            </a:r>
            <a:r>
              <a:rPr lang="en-US" dirty="0" smtClean="0"/>
              <a:t> for this algorithm</a:t>
            </a:r>
          </a:p>
          <a:p>
            <a:r>
              <a:rPr lang="en-US" dirty="0" smtClean="0"/>
              <a:t>Create a program similar to that described in the </a:t>
            </a:r>
            <a:r>
              <a:rPr lang="en-US" dirty="0" err="1" smtClean="0"/>
              <a:t>BubbleSort</a:t>
            </a:r>
            <a:r>
              <a:rPr lang="en-US" dirty="0" smtClean="0"/>
              <a:t> </a:t>
            </a:r>
            <a:r>
              <a:rPr lang="en-US" dirty="0" err="1" smtClean="0"/>
              <a:t>powerpoint</a:t>
            </a:r>
            <a:r>
              <a:rPr lang="en-US" dirty="0" smtClean="0"/>
              <a:t>, but this time you will implement sorting via the insertion sort algorithm</a:t>
            </a:r>
          </a:p>
          <a:p>
            <a:r>
              <a:rPr lang="en-US" dirty="0" smtClean="0"/>
              <a:t>Post your </a:t>
            </a:r>
            <a:r>
              <a:rPr lang="en-US" dirty="0" smtClean="0">
                <a:solidFill>
                  <a:schemeClr val="accent1">
                    <a:lumMod val="60000"/>
                    <a:lumOff val="40000"/>
                  </a:schemeClr>
                </a:solidFill>
              </a:rPr>
              <a:t>algorithms</a:t>
            </a:r>
            <a:r>
              <a:rPr lang="en-US" dirty="0" smtClean="0"/>
              <a:t>, </a:t>
            </a:r>
            <a:r>
              <a:rPr lang="en-US" dirty="0" smtClean="0">
                <a:solidFill>
                  <a:schemeClr val="accent1">
                    <a:lumMod val="60000"/>
                    <a:lumOff val="40000"/>
                  </a:schemeClr>
                </a:solidFill>
              </a:rPr>
              <a:t>source</a:t>
            </a:r>
            <a:r>
              <a:rPr lang="en-US" dirty="0" smtClean="0"/>
              <a:t> and </a:t>
            </a:r>
            <a:r>
              <a:rPr lang="en-US" dirty="0" smtClean="0">
                <a:solidFill>
                  <a:schemeClr val="accent1">
                    <a:lumMod val="60000"/>
                    <a:lumOff val="40000"/>
                  </a:schemeClr>
                </a:solidFill>
              </a:rPr>
              <a:t>program</a:t>
            </a:r>
            <a:r>
              <a:rPr lang="en-US" dirty="0" smtClean="0"/>
              <a:t> on your Unit 3 webpage.</a:t>
            </a:r>
            <a:endParaRPr lang="en-US" dirty="0"/>
          </a:p>
        </p:txBody>
      </p:sp>
    </p:spTree>
    <p:extLst>
      <p:ext uri="{BB962C8B-B14F-4D97-AF65-F5344CB8AC3E}">
        <p14:creationId xmlns:p14="http://schemas.microsoft.com/office/powerpoint/2010/main" val="3069203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IPO</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96852604"/>
              </p:ext>
            </p:extLst>
          </p:nvPr>
        </p:nvGraphicFramePr>
        <p:xfrm>
          <a:off x="152400" y="1397000"/>
          <a:ext cx="8839200" cy="741680"/>
        </p:xfrm>
        <a:graphic>
          <a:graphicData uri="http://schemas.openxmlformats.org/drawingml/2006/table">
            <a:tbl>
              <a:tblPr firstRow="1" bandRow="1">
                <a:tableStyleId>{5C22544A-7EE6-4342-B048-85BDC9FD1C3A}</a:tableStyleId>
              </a:tblPr>
              <a:tblGrid>
                <a:gridCol w="2946400"/>
                <a:gridCol w="2946400"/>
                <a:gridCol w="2946400"/>
              </a:tblGrid>
              <a:tr h="370840">
                <a:tc>
                  <a:txBody>
                    <a:bodyPr/>
                    <a:lstStyle/>
                    <a:p>
                      <a:r>
                        <a:rPr lang="en-US" dirty="0" smtClean="0"/>
                        <a:t>I</a:t>
                      </a:r>
                      <a:endParaRPr lang="en-US" dirty="0"/>
                    </a:p>
                  </a:txBody>
                  <a:tcPr/>
                </a:tc>
                <a:tc>
                  <a:txBody>
                    <a:bodyPr/>
                    <a:lstStyle/>
                    <a:p>
                      <a:r>
                        <a:rPr lang="en-US" dirty="0" smtClean="0"/>
                        <a:t>P</a:t>
                      </a:r>
                      <a:endParaRPr lang="en-US" dirty="0"/>
                    </a:p>
                  </a:txBody>
                  <a:tcPr/>
                </a:tc>
                <a:tc>
                  <a:txBody>
                    <a:bodyPr/>
                    <a:lstStyle/>
                    <a:p>
                      <a:r>
                        <a:rPr lang="en-US" dirty="0" smtClean="0"/>
                        <a:t>O</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880642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Tree>
    <p:extLst>
      <p:ext uri="{BB962C8B-B14F-4D97-AF65-F5344CB8AC3E}">
        <p14:creationId xmlns:p14="http://schemas.microsoft.com/office/powerpoint/2010/main" val="2172982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Pseudocode</a:t>
            </a:r>
            <a:endParaRPr lang="en-US" dirty="0"/>
          </a:p>
        </p:txBody>
      </p:sp>
      <p:sp>
        <p:nvSpPr>
          <p:cNvPr id="3" name="Content Placeholder 2"/>
          <p:cNvSpPr>
            <a:spLocks noGrp="1"/>
          </p:cNvSpPr>
          <p:nvPr>
            <p:ph sz="quarter" idx="13"/>
          </p:nvPr>
        </p:nvSpPr>
        <p:spPr/>
        <p:txBody>
          <a:bodyPr>
            <a:normAutofit/>
          </a:bodyPr>
          <a:lstStyle/>
          <a:p>
            <a:pPr marL="0" indent="0">
              <a:buNone/>
            </a:pPr>
            <a:r>
              <a:rPr lang="en-US" sz="2400" dirty="0"/>
              <a:t>	</a:t>
            </a:r>
          </a:p>
          <a:p>
            <a:pPr marL="0" indent="0">
              <a:buNone/>
            </a:pPr>
            <a:r>
              <a:rPr lang="en-US" sz="2000" dirty="0"/>
              <a:t>	</a:t>
            </a:r>
            <a:r>
              <a:rPr lang="en-US" sz="2000" dirty="0" smtClean="0"/>
              <a:t>		</a:t>
            </a:r>
            <a:endParaRPr lang="en-US" sz="2000" dirty="0"/>
          </a:p>
        </p:txBody>
      </p:sp>
    </p:spTree>
    <p:extLst>
      <p:ext uri="{BB962C8B-B14F-4D97-AF65-F5344CB8AC3E}">
        <p14:creationId xmlns:p14="http://schemas.microsoft.com/office/powerpoint/2010/main" val="3616533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sz="quarter" idx="13"/>
          </p:nvPr>
        </p:nvSpPr>
        <p:spPr/>
        <p:txBody>
          <a:bodyPr/>
          <a:lstStyle/>
          <a:p>
            <a:r>
              <a:rPr lang="en-US" dirty="0" smtClean="0"/>
              <a:t>Because its another way to solve a similar problem</a:t>
            </a:r>
          </a:p>
          <a:p>
            <a:r>
              <a:rPr lang="en-US" dirty="0" smtClean="0"/>
              <a:t>Sometimes different methods are better i.e. more efficient, easier to implement etc.</a:t>
            </a:r>
          </a:p>
          <a:p>
            <a:r>
              <a:rPr lang="en-US" dirty="0" smtClean="0"/>
              <a:t>In this case insertion sort is considered to be about the same in terms of efficiency as the bubble sort</a:t>
            </a:r>
          </a:p>
          <a:p>
            <a:r>
              <a:rPr lang="en-US" dirty="0" smtClean="0"/>
              <a:t>In terms of implementation…that’s up to the programmer!</a:t>
            </a:r>
          </a:p>
        </p:txBody>
      </p:sp>
    </p:spTree>
    <p:extLst>
      <p:ext uri="{BB962C8B-B14F-4D97-AF65-F5344CB8AC3E}">
        <p14:creationId xmlns:p14="http://schemas.microsoft.com/office/powerpoint/2010/main" val="4196828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sz="quarter" idx="13"/>
          </p:nvPr>
        </p:nvSpPr>
        <p:spPr>
          <a:xfrm>
            <a:off x="457200" y="1371600"/>
            <a:ext cx="8229600" cy="685800"/>
          </a:xfrm>
        </p:spPr>
        <p:txBody>
          <a:bodyPr/>
          <a:lstStyle/>
          <a:p>
            <a:r>
              <a:rPr lang="en-US" dirty="0" smtClean="0"/>
              <a:t>We’ll start by looking at a simple array</a:t>
            </a:r>
          </a:p>
          <a:p>
            <a:pPr marL="0" indent="0">
              <a:buNone/>
            </a:pPr>
            <a:endParaRPr lang="en-US" dirty="0"/>
          </a:p>
        </p:txBody>
      </p:sp>
      <p:sp>
        <p:nvSpPr>
          <p:cNvPr id="5" name="Rectangle 4"/>
          <p:cNvSpPr/>
          <p:nvPr/>
        </p:nvSpPr>
        <p:spPr>
          <a:xfrm>
            <a:off x="54864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6" name="Rectangle 5"/>
          <p:cNvSpPr/>
          <p:nvPr/>
        </p:nvSpPr>
        <p:spPr>
          <a:xfrm>
            <a:off x="44958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7" name="Rectangle 6"/>
          <p:cNvSpPr/>
          <p:nvPr/>
        </p:nvSpPr>
        <p:spPr>
          <a:xfrm>
            <a:off x="25146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8" name="Rectangle 7"/>
          <p:cNvSpPr/>
          <p:nvPr/>
        </p:nvSpPr>
        <p:spPr>
          <a:xfrm>
            <a:off x="35052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1" name="Rectangle 10"/>
          <p:cNvSpPr/>
          <p:nvPr/>
        </p:nvSpPr>
        <p:spPr>
          <a:xfrm>
            <a:off x="15240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extLst>
      <p:ext uri="{BB962C8B-B14F-4D97-AF65-F5344CB8AC3E}">
        <p14:creationId xmlns:p14="http://schemas.microsoft.com/office/powerpoint/2010/main" val="828287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First Step?</a:t>
            </a:r>
            <a:endParaRPr lang="en-US" dirty="0"/>
          </a:p>
        </p:txBody>
      </p:sp>
      <p:sp>
        <p:nvSpPr>
          <p:cNvPr id="5" name="Content Placeholder 2"/>
          <p:cNvSpPr>
            <a:spLocks noGrp="1"/>
          </p:cNvSpPr>
          <p:nvPr>
            <p:ph sz="quarter" idx="13"/>
          </p:nvPr>
        </p:nvSpPr>
        <p:spPr>
          <a:xfrm>
            <a:off x="457200" y="1600201"/>
            <a:ext cx="8229600" cy="685800"/>
          </a:xfrm>
        </p:spPr>
        <p:txBody>
          <a:bodyPr>
            <a:normAutofit/>
          </a:bodyPr>
          <a:lstStyle/>
          <a:p>
            <a:r>
              <a:rPr lang="en-US" dirty="0" smtClean="0"/>
              <a:t>We always start at the second element [1] and assign this as the key</a:t>
            </a:r>
          </a:p>
          <a:p>
            <a:pPr marL="0" indent="0">
              <a:buNone/>
            </a:pPr>
            <a:endParaRPr lang="en-US" dirty="0"/>
          </a:p>
        </p:txBody>
      </p:sp>
      <p:sp>
        <p:nvSpPr>
          <p:cNvPr id="6" name="Rectangle 5"/>
          <p:cNvSpPr/>
          <p:nvPr/>
        </p:nvSpPr>
        <p:spPr>
          <a:xfrm>
            <a:off x="5497286" y="3505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7" name="Rectangle 6"/>
          <p:cNvSpPr/>
          <p:nvPr/>
        </p:nvSpPr>
        <p:spPr>
          <a:xfrm>
            <a:off x="4506686" y="3505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8" name="Rectangle 7"/>
          <p:cNvSpPr/>
          <p:nvPr/>
        </p:nvSpPr>
        <p:spPr>
          <a:xfrm>
            <a:off x="2525486" y="3505200"/>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9" name="Rectangle 8"/>
          <p:cNvSpPr/>
          <p:nvPr/>
        </p:nvSpPr>
        <p:spPr>
          <a:xfrm>
            <a:off x="3516086" y="3505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0" name="Rectangle 9"/>
          <p:cNvSpPr/>
          <p:nvPr/>
        </p:nvSpPr>
        <p:spPr>
          <a:xfrm>
            <a:off x="1534886" y="3505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extLst>
      <p:ext uri="{BB962C8B-B14F-4D97-AF65-F5344CB8AC3E}">
        <p14:creationId xmlns:p14="http://schemas.microsoft.com/office/powerpoint/2010/main" val="4272008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Next Step?</a:t>
            </a:r>
            <a:endParaRPr lang="en-US" dirty="0"/>
          </a:p>
        </p:txBody>
      </p:sp>
      <p:sp>
        <p:nvSpPr>
          <p:cNvPr id="6" name="Content Placeholder 2"/>
          <p:cNvSpPr>
            <a:spLocks noGrp="1"/>
          </p:cNvSpPr>
          <p:nvPr>
            <p:ph sz="quarter" idx="13"/>
          </p:nvPr>
        </p:nvSpPr>
        <p:spPr>
          <a:xfrm>
            <a:off x="457200" y="1600200"/>
            <a:ext cx="8229600" cy="1752599"/>
          </a:xfrm>
        </p:spPr>
        <p:txBody>
          <a:bodyPr>
            <a:normAutofit/>
          </a:bodyPr>
          <a:lstStyle/>
          <a:p>
            <a:r>
              <a:rPr lang="en-US" dirty="0" smtClean="0"/>
              <a:t>Compare the key to each element preceding it</a:t>
            </a:r>
          </a:p>
          <a:p>
            <a:pPr marL="0" indent="0">
              <a:buNone/>
            </a:pPr>
            <a:r>
              <a:rPr lang="en-US" dirty="0" smtClean="0"/>
              <a:t>and if it is smaller, shift the “compared” element to the right and “insert” the key into its place</a:t>
            </a:r>
          </a:p>
          <a:p>
            <a:endParaRPr lang="en-US" dirty="0" smtClean="0"/>
          </a:p>
          <a:p>
            <a:pPr marL="0" indent="0">
              <a:buNone/>
            </a:pPr>
            <a:endParaRPr lang="en-US" dirty="0"/>
          </a:p>
        </p:txBody>
      </p:sp>
      <p:sp>
        <p:nvSpPr>
          <p:cNvPr id="7" name="Rectangle 6"/>
          <p:cNvSpPr/>
          <p:nvPr/>
        </p:nvSpPr>
        <p:spPr>
          <a:xfrm>
            <a:off x="5464629" y="48768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8" name="Rectangle 7"/>
          <p:cNvSpPr/>
          <p:nvPr/>
        </p:nvSpPr>
        <p:spPr>
          <a:xfrm>
            <a:off x="4474029" y="48768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9" name="Rectangle 8"/>
          <p:cNvSpPr/>
          <p:nvPr/>
        </p:nvSpPr>
        <p:spPr>
          <a:xfrm>
            <a:off x="2492829" y="4876800"/>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0" name="Rectangle 9"/>
          <p:cNvSpPr/>
          <p:nvPr/>
        </p:nvSpPr>
        <p:spPr>
          <a:xfrm>
            <a:off x="3483429" y="48768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1" name="Rectangle 10"/>
          <p:cNvSpPr/>
          <p:nvPr/>
        </p:nvSpPr>
        <p:spPr>
          <a:xfrm>
            <a:off x="1502229" y="48768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2" name="Rectangle 11"/>
          <p:cNvSpPr/>
          <p:nvPr/>
        </p:nvSpPr>
        <p:spPr>
          <a:xfrm>
            <a:off x="1502229" y="3962400"/>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3" name="TextBox 12"/>
          <p:cNvSpPr txBox="1"/>
          <p:nvPr/>
        </p:nvSpPr>
        <p:spPr>
          <a:xfrm>
            <a:off x="2492830" y="3429000"/>
            <a:ext cx="4212770" cy="923330"/>
          </a:xfrm>
          <a:prstGeom prst="rect">
            <a:avLst/>
          </a:prstGeom>
          <a:noFill/>
        </p:spPr>
        <p:txBody>
          <a:bodyPr wrap="square" rtlCol="0">
            <a:spAutoFit/>
          </a:bodyPr>
          <a:lstStyle/>
          <a:p>
            <a:r>
              <a:rPr lang="en-US" dirty="0" smtClean="0"/>
              <a:t>In this case, our key is less than 5 and so we shift 5 over one (do this first) and then insert the key into its position</a:t>
            </a:r>
            <a:endParaRPr lang="en-US" dirty="0"/>
          </a:p>
        </p:txBody>
      </p:sp>
      <p:cxnSp>
        <p:nvCxnSpPr>
          <p:cNvPr id="15" name="Straight Arrow Connector 14"/>
          <p:cNvCxnSpPr/>
          <p:nvPr/>
        </p:nvCxnSpPr>
        <p:spPr>
          <a:xfrm>
            <a:off x="2340429" y="53340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2"/>
            <a:endCxn id="11" idx="0"/>
          </p:cNvCxnSpPr>
          <p:nvPr/>
        </p:nvCxnSpPr>
        <p:spPr>
          <a:xfrm>
            <a:off x="1921329" y="4648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464629" y="5943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9" name="Rectangle 18"/>
          <p:cNvSpPr/>
          <p:nvPr/>
        </p:nvSpPr>
        <p:spPr>
          <a:xfrm>
            <a:off x="4474029" y="5943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20" name="Rectangle 19"/>
          <p:cNvSpPr/>
          <p:nvPr/>
        </p:nvSpPr>
        <p:spPr>
          <a:xfrm>
            <a:off x="1502229" y="5943600"/>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21" name="Rectangle 20"/>
          <p:cNvSpPr/>
          <p:nvPr/>
        </p:nvSpPr>
        <p:spPr>
          <a:xfrm>
            <a:off x="3483429" y="5943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22" name="Rectangle 21"/>
          <p:cNvSpPr/>
          <p:nvPr/>
        </p:nvSpPr>
        <p:spPr>
          <a:xfrm>
            <a:off x="2492830" y="5943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extLst>
      <p:ext uri="{BB962C8B-B14F-4D97-AF65-F5344CB8AC3E}">
        <p14:creationId xmlns:p14="http://schemas.microsoft.com/office/powerpoint/2010/main" val="2608815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4" name="Rectangle 3"/>
          <p:cNvSpPr/>
          <p:nvPr/>
        </p:nvSpPr>
        <p:spPr>
          <a:xfrm>
            <a:off x="5714999" y="1295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5" name="Rectangle 4"/>
          <p:cNvSpPr/>
          <p:nvPr/>
        </p:nvSpPr>
        <p:spPr>
          <a:xfrm>
            <a:off x="4724399" y="1295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6" name="Rectangle 5"/>
          <p:cNvSpPr/>
          <p:nvPr/>
        </p:nvSpPr>
        <p:spPr>
          <a:xfrm>
            <a:off x="1752599" y="1295400"/>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7" name="Rectangle 6"/>
          <p:cNvSpPr/>
          <p:nvPr/>
        </p:nvSpPr>
        <p:spPr>
          <a:xfrm>
            <a:off x="3733799" y="1295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8" name="Rectangle 7"/>
          <p:cNvSpPr/>
          <p:nvPr/>
        </p:nvSpPr>
        <p:spPr>
          <a:xfrm>
            <a:off x="2743200" y="1295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9" name="TextBox 8"/>
          <p:cNvSpPr txBox="1"/>
          <p:nvPr/>
        </p:nvSpPr>
        <p:spPr>
          <a:xfrm>
            <a:off x="1447800" y="2209800"/>
            <a:ext cx="5181599" cy="923330"/>
          </a:xfrm>
          <a:prstGeom prst="rect">
            <a:avLst/>
          </a:prstGeom>
          <a:noFill/>
        </p:spPr>
        <p:txBody>
          <a:bodyPr wrap="square" rtlCol="0">
            <a:spAutoFit/>
          </a:bodyPr>
          <a:lstStyle/>
          <a:p>
            <a:r>
              <a:rPr lang="en-US" dirty="0" smtClean="0"/>
              <a:t>Since we reached the start of the array and there are no more elements to compare we move to element [2] and select this as our key</a:t>
            </a:r>
            <a:endParaRPr lang="en-US" dirty="0"/>
          </a:p>
        </p:txBody>
      </p:sp>
      <p:sp>
        <p:nvSpPr>
          <p:cNvPr id="10" name="Rectangle 9"/>
          <p:cNvSpPr/>
          <p:nvPr/>
        </p:nvSpPr>
        <p:spPr>
          <a:xfrm>
            <a:off x="5714999" y="3276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1" name="Rectangle 10"/>
          <p:cNvSpPr/>
          <p:nvPr/>
        </p:nvSpPr>
        <p:spPr>
          <a:xfrm>
            <a:off x="4724399" y="3276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2" name="Rectangle 11"/>
          <p:cNvSpPr/>
          <p:nvPr/>
        </p:nvSpPr>
        <p:spPr>
          <a:xfrm>
            <a:off x="1752599" y="3276600"/>
            <a:ext cx="8382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3" name="Rectangle 12"/>
          <p:cNvSpPr/>
          <p:nvPr/>
        </p:nvSpPr>
        <p:spPr>
          <a:xfrm>
            <a:off x="3733799" y="3276600"/>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4" name="Rectangle 13"/>
          <p:cNvSpPr/>
          <p:nvPr/>
        </p:nvSpPr>
        <p:spPr>
          <a:xfrm>
            <a:off x="2743200" y="3276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5" name="Rectangle 14"/>
          <p:cNvSpPr/>
          <p:nvPr/>
        </p:nvSpPr>
        <p:spPr>
          <a:xfrm>
            <a:off x="1774369" y="5486400"/>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3</a:t>
            </a:r>
            <a:endParaRPr lang="en-US" sz="3600" b="1" dirty="0">
              <a:solidFill>
                <a:srgbClr val="FFFF00"/>
              </a:solidFill>
            </a:endParaRPr>
          </a:p>
        </p:txBody>
      </p:sp>
      <p:sp>
        <p:nvSpPr>
          <p:cNvPr id="16" name="TextBox 15"/>
          <p:cNvSpPr txBox="1"/>
          <p:nvPr/>
        </p:nvSpPr>
        <p:spPr>
          <a:xfrm>
            <a:off x="1752599" y="4114800"/>
            <a:ext cx="5181599" cy="1477328"/>
          </a:xfrm>
          <a:prstGeom prst="rect">
            <a:avLst/>
          </a:prstGeom>
          <a:noFill/>
        </p:spPr>
        <p:txBody>
          <a:bodyPr wrap="square" rtlCol="0">
            <a:spAutoFit/>
          </a:bodyPr>
          <a:lstStyle/>
          <a:p>
            <a:r>
              <a:rPr lang="en-US" dirty="0" smtClean="0"/>
              <a:t>We compare the key (7) to our preceding element 5 and shift- insert if it is less. In this case it’s not so we move to the next key 3 . We always compare the key with the next element down the line as long as we can make a shift-insert, otherwise we move to the next key.</a:t>
            </a:r>
            <a:endParaRPr lang="en-US" dirty="0"/>
          </a:p>
        </p:txBody>
      </p:sp>
    </p:spTree>
    <p:extLst>
      <p:ext uri="{BB962C8B-B14F-4D97-AF65-F5344CB8AC3E}">
        <p14:creationId xmlns:p14="http://schemas.microsoft.com/office/powerpoint/2010/main" val="2840496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199" y="97972"/>
            <a:ext cx="8229600" cy="968828"/>
          </a:xfrm>
        </p:spPr>
        <p:txBody>
          <a:bodyPr/>
          <a:lstStyle/>
          <a:p>
            <a:r>
              <a:rPr lang="en-US" dirty="0" smtClean="0"/>
              <a:t>Continue</a:t>
            </a:r>
            <a:endParaRPr lang="en-US" dirty="0"/>
          </a:p>
        </p:txBody>
      </p:sp>
      <p:sp>
        <p:nvSpPr>
          <p:cNvPr id="5" name="Rectangle 4"/>
          <p:cNvSpPr/>
          <p:nvPr/>
        </p:nvSpPr>
        <p:spPr>
          <a:xfrm>
            <a:off x="5714999" y="2035629"/>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8" name="Rectangle 7"/>
          <p:cNvSpPr/>
          <p:nvPr/>
        </p:nvSpPr>
        <p:spPr>
          <a:xfrm>
            <a:off x="3733799" y="2035629"/>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9" name="Rectangle 8"/>
          <p:cNvSpPr/>
          <p:nvPr/>
        </p:nvSpPr>
        <p:spPr>
          <a:xfrm>
            <a:off x="2743200" y="2035629"/>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0" name="TextBox 9"/>
          <p:cNvSpPr txBox="1"/>
          <p:nvPr/>
        </p:nvSpPr>
        <p:spPr>
          <a:xfrm>
            <a:off x="1447800" y="2950029"/>
            <a:ext cx="5181599" cy="369332"/>
          </a:xfrm>
          <a:prstGeom prst="rect">
            <a:avLst/>
          </a:prstGeom>
          <a:noFill/>
        </p:spPr>
        <p:txBody>
          <a:bodyPr wrap="square" rtlCol="0">
            <a:spAutoFit/>
          </a:bodyPr>
          <a:lstStyle/>
          <a:p>
            <a:r>
              <a:rPr lang="en-US" dirty="0" smtClean="0"/>
              <a:t>Since our key is less than 7, we shift and insert.</a:t>
            </a:r>
            <a:endParaRPr lang="en-US" dirty="0"/>
          </a:p>
        </p:txBody>
      </p:sp>
      <p:sp>
        <p:nvSpPr>
          <p:cNvPr id="11" name="Rectangle 10"/>
          <p:cNvSpPr/>
          <p:nvPr/>
        </p:nvSpPr>
        <p:spPr>
          <a:xfrm>
            <a:off x="5714999" y="4016829"/>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1774369" y="4016829"/>
            <a:ext cx="8382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2743200" y="4016829"/>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8" name="Rectangle 17"/>
          <p:cNvSpPr/>
          <p:nvPr/>
        </p:nvSpPr>
        <p:spPr>
          <a:xfrm>
            <a:off x="1752599" y="2046515"/>
            <a:ext cx="8382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9" name="Rectangle 18"/>
          <p:cNvSpPr/>
          <p:nvPr/>
        </p:nvSpPr>
        <p:spPr>
          <a:xfrm>
            <a:off x="4724399" y="4016829"/>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20" name="Rectangle 19"/>
          <p:cNvSpPr/>
          <p:nvPr/>
        </p:nvSpPr>
        <p:spPr>
          <a:xfrm>
            <a:off x="4724399" y="2046515"/>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3</a:t>
            </a:r>
            <a:endParaRPr lang="en-US" sz="3600" b="1" dirty="0">
              <a:solidFill>
                <a:srgbClr val="FFFF00"/>
              </a:solidFill>
            </a:endParaRPr>
          </a:p>
        </p:txBody>
      </p:sp>
      <p:sp>
        <p:nvSpPr>
          <p:cNvPr id="21" name="Rectangle 20"/>
          <p:cNvSpPr/>
          <p:nvPr/>
        </p:nvSpPr>
        <p:spPr>
          <a:xfrm>
            <a:off x="3771898" y="1219200"/>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3</a:t>
            </a:r>
            <a:endParaRPr lang="en-US" sz="3600" b="1" dirty="0">
              <a:solidFill>
                <a:srgbClr val="FFFF00"/>
              </a:solidFill>
            </a:endParaRPr>
          </a:p>
        </p:txBody>
      </p:sp>
      <p:sp>
        <p:nvSpPr>
          <p:cNvPr id="22" name="Rectangle 21"/>
          <p:cNvSpPr/>
          <p:nvPr/>
        </p:nvSpPr>
        <p:spPr>
          <a:xfrm>
            <a:off x="3733799" y="4016829"/>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3</a:t>
            </a:r>
            <a:endParaRPr lang="en-US" sz="3600" b="1" dirty="0">
              <a:solidFill>
                <a:srgbClr val="FFFF00"/>
              </a:solidFill>
            </a:endParaRPr>
          </a:p>
        </p:txBody>
      </p:sp>
      <p:sp>
        <p:nvSpPr>
          <p:cNvPr id="23" name="Rectangle 22"/>
          <p:cNvSpPr/>
          <p:nvPr/>
        </p:nvSpPr>
        <p:spPr>
          <a:xfrm>
            <a:off x="2792185" y="3254047"/>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3</a:t>
            </a:r>
            <a:endParaRPr lang="en-US" sz="3600" b="1" dirty="0">
              <a:solidFill>
                <a:srgbClr val="FFFF00"/>
              </a:solidFill>
            </a:endParaRPr>
          </a:p>
        </p:txBody>
      </p:sp>
      <p:sp>
        <p:nvSpPr>
          <p:cNvPr id="24" name="TextBox 23"/>
          <p:cNvSpPr txBox="1"/>
          <p:nvPr/>
        </p:nvSpPr>
        <p:spPr>
          <a:xfrm>
            <a:off x="1562099" y="4953000"/>
            <a:ext cx="5181599" cy="369332"/>
          </a:xfrm>
          <a:prstGeom prst="rect">
            <a:avLst/>
          </a:prstGeom>
          <a:noFill/>
        </p:spPr>
        <p:txBody>
          <a:bodyPr wrap="square" rtlCol="0">
            <a:spAutoFit/>
          </a:bodyPr>
          <a:lstStyle/>
          <a:p>
            <a:r>
              <a:rPr lang="en-US" dirty="0" smtClean="0"/>
              <a:t>Since our key is less than 5, we shift and insert.</a:t>
            </a:r>
            <a:endParaRPr lang="en-US" dirty="0"/>
          </a:p>
        </p:txBody>
      </p:sp>
      <p:sp>
        <p:nvSpPr>
          <p:cNvPr id="25" name="Rectangle 24"/>
          <p:cNvSpPr/>
          <p:nvPr/>
        </p:nvSpPr>
        <p:spPr>
          <a:xfrm>
            <a:off x="5655127" y="5442857"/>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26" name="Rectangle 25"/>
          <p:cNvSpPr/>
          <p:nvPr/>
        </p:nvSpPr>
        <p:spPr>
          <a:xfrm>
            <a:off x="1714497" y="5442857"/>
            <a:ext cx="8382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27" name="Rectangle 26"/>
          <p:cNvSpPr/>
          <p:nvPr/>
        </p:nvSpPr>
        <p:spPr>
          <a:xfrm>
            <a:off x="3739239" y="5442857"/>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28" name="Rectangle 27"/>
          <p:cNvSpPr/>
          <p:nvPr/>
        </p:nvSpPr>
        <p:spPr>
          <a:xfrm>
            <a:off x="4664527" y="5442857"/>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29" name="Rectangle 28"/>
          <p:cNvSpPr/>
          <p:nvPr/>
        </p:nvSpPr>
        <p:spPr>
          <a:xfrm>
            <a:off x="2775854" y="5442857"/>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3</a:t>
            </a:r>
            <a:endParaRPr lang="en-US" sz="3600" b="1" dirty="0">
              <a:solidFill>
                <a:srgbClr val="FFFF00"/>
              </a:solidFill>
            </a:endParaRPr>
          </a:p>
        </p:txBody>
      </p:sp>
    </p:spTree>
    <p:extLst>
      <p:ext uri="{BB962C8B-B14F-4D97-AF65-F5344CB8AC3E}">
        <p14:creationId xmlns:p14="http://schemas.microsoft.com/office/powerpoint/2010/main" val="3898756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 we stop comparing?</a:t>
            </a:r>
            <a:endParaRPr lang="en-US" dirty="0"/>
          </a:p>
        </p:txBody>
      </p:sp>
      <p:sp>
        <p:nvSpPr>
          <p:cNvPr id="4" name="TextBox 3"/>
          <p:cNvSpPr txBox="1"/>
          <p:nvPr/>
        </p:nvSpPr>
        <p:spPr>
          <a:xfrm>
            <a:off x="1311728" y="1371600"/>
            <a:ext cx="5181599" cy="369332"/>
          </a:xfrm>
          <a:prstGeom prst="rect">
            <a:avLst/>
          </a:prstGeom>
          <a:noFill/>
        </p:spPr>
        <p:txBody>
          <a:bodyPr wrap="square" rtlCol="0">
            <a:spAutoFit/>
          </a:bodyPr>
          <a:lstStyle/>
          <a:p>
            <a:r>
              <a:rPr lang="en-US" dirty="0" smtClean="0"/>
              <a:t>Since our key is not less than 2 we stop</a:t>
            </a:r>
            <a:endParaRPr lang="en-US" dirty="0"/>
          </a:p>
        </p:txBody>
      </p:sp>
      <p:sp>
        <p:nvSpPr>
          <p:cNvPr id="5" name="Rectangle 4"/>
          <p:cNvSpPr/>
          <p:nvPr/>
        </p:nvSpPr>
        <p:spPr>
          <a:xfrm>
            <a:off x="5426527" y="2547257"/>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6" name="Rectangle 5"/>
          <p:cNvSpPr/>
          <p:nvPr/>
        </p:nvSpPr>
        <p:spPr>
          <a:xfrm>
            <a:off x="1485897" y="2547257"/>
            <a:ext cx="8382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7" name="Rectangle 6"/>
          <p:cNvSpPr/>
          <p:nvPr/>
        </p:nvSpPr>
        <p:spPr>
          <a:xfrm>
            <a:off x="3510639" y="2547257"/>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8" name="Rectangle 7"/>
          <p:cNvSpPr/>
          <p:nvPr/>
        </p:nvSpPr>
        <p:spPr>
          <a:xfrm>
            <a:off x="4435927" y="2547257"/>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9" name="Rectangle 8"/>
          <p:cNvSpPr/>
          <p:nvPr/>
        </p:nvSpPr>
        <p:spPr>
          <a:xfrm>
            <a:off x="2547254" y="2547257"/>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3</a:t>
            </a:r>
            <a:endParaRPr lang="en-US" sz="3600" b="1" dirty="0">
              <a:solidFill>
                <a:srgbClr val="FFFF00"/>
              </a:solidFill>
            </a:endParaRPr>
          </a:p>
        </p:txBody>
      </p:sp>
      <p:sp>
        <p:nvSpPr>
          <p:cNvPr id="16" name="Rectangle 15"/>
          <p:cNvSpPr/>
          <p:nvPr/>
        </p:nvSpPr>
        <p:spPr>
          <a:xfrm>
            <a:off x="1485897" y="1762703"/>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3</a:t>
            </a:r>
            <a:endParaRPr lang="en-US" sz="3600" b="1" dirty="0">
              <a:solidFill>
                <a:srgbClr val="FFFF00"/>
              </a:solidFill>
            </a:endParaRPr>
          </a:p>
        </p:txBody>
      </p:sp>
      <p:sp>
        <p:nvSpPr>
          <p:cNvPr id="17" name="TextBox 16"/>
          <p:cNvSpPr txBox="1"/>
          <p:nvPr/>
        </p:nvSpPr>
        <p:spPr>
          <a:xfrm>
            <a:off x="1371596" y="3500735"/>
            <a:ext cx="5181599" cy="1477328"/>
          </a:xfrm>
          <a:prstGeom prst="rect">
            <a:avLst/>
          </a:prstGeom>
          <a:noFill/>
        </p:spPr>
        <p:txBody>
          <a:bodyPr wrap="square" rtlCol="0">
            <a:spAutoFit/>
          </a:bodyPr>
          <a:lstStyle/>
          <a:p>
            <a:r>
              <a:rPr lang="en-US" dirty="0" smtClean="0"/>
              <a:t>As a result we can see that we stop our key to element comparisons once the key is no longer less than the element its being compared to. However we still continue getting keys and comparing until we reach the end.</a:t>
            </a:r>
            <a:endParaRPr lang="en-US" dirty="0"/>
          </a:p>
        </p:txBody>
      </p:sp>
      <p:sp>
        <p:nvSpPr>
          <p:cNvPr id="18" name="Rectangle 17"/>
          <p:cNvSpPr/>
          <p:nvPr/>
        </p:nvSpPr>
        <p:spPr>
          <a:xfrm>
            <a:off x="5355770" y="569867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9" name="Rectangle 18"/>
          <p:cNvSpPr/>
          <p:nvPr/>
        </p:nvSpPr>
        <p:spPr>
          <a:xfrm>
            <a:off x="1415140" y="5698671"/>
            <a:ext cx="8382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20" name="Rectangle 19"/>
          <p:cNvSpPr/>
          <p:nvPr/>
        </p:nvSpPr>
        <p:spPr>
          <a:xfrm>
            <a:off x="3439882" y="569867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21" name="Rectangle 20"/>
          <p:cNvSpPr/>
          <p:nvPr/>
        </p:nvSpPr>
        <p:spPr>
          <a:xfrm>
            <a:off x="4365170" y="569867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22" name="Rectangle 21"/>
          <p:cNvSpPr/>
          <p:nvPr/>
        </p:nvSpPr>
        <p:spPr>
          <a:xfrm>
            <a:off x="5355770" y="4914900"/>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23" name="Rectangle 22"/>
          <p:cNvSpPr/>
          <p:nvPr/>
        </p:nvSpPr>
        <p:spPr>
          <a:xfrm>
            <a:off x="2438400" y="569867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Tree>
    <p:extLst>
      <p:ext uri="{BB962C8B-B14F-4D97-AF65-F5344CB8AC3E}">
        <p14:creationId xmlns:p14="http://schemas.microsoft.com/office/powerpoint/2010/main" val="4140296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0629"/>
            <a:ext cx="8229600" cy="1143000"/>
          </a:xfrm>
        </p:spPr>
        <p:txBody>
          <a:bodyPr/>
          <a:lstStyle/>
          <a:p>
            <a:r>
              <a:rPr lang="en-US" dirty="0" smtClean="0"/>
              <a:t>Last Key</a:t>
            </a:r>
            <a:endParaRPr lang="en-US" dirty="0"/>
          </a:p>
        </p:txBody>
      </p:sp>
      <p:sp>
        <p:nvSpPr>
          <p:cNvPr id="4" name="Rectangle 3"/>
          <p:cNvSpPr/>
          <p:nvPr/>
        </p:nvSpPr>
        <p:spPr>
          <a:xfrm>
            <a:off x="5519052" y="2057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5" name="Rectangle 4"/>
          <p:cNvSpPr/>
          <p:nvPr/>
        </p:nvSpPr>
        <p:spPr>
          <a:xfrm>
            <a:off x="1578422" y="2057400"/>
            <a:ext cx="8382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6" name="Rectangle 5"/>
          <p:cNvSpPr/>
          <p:nvPr/>
        </p:nvSpPr>
        <p:spPr>
          <a:xfrm>
            <a:off x="3603164" y="2057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7" name="Rectangle 6"/>
          <p:cNvSpPr/>
          <p:nvPr/>
        </p:nvSpPr>
        <p:spPr>
          <a:xfrm>
            <a:off x="4528452" y="2057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8" name="Rectangle 7"/>
          <p:cNvSpPr/>
          <p:nvPr/>
        </p:nvSpPr>
        <p:spPr>
          <a:xfrm>
            <a:off x="4528452" y="1273629"/>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9" name="Rectangle 8"/>
          <p:cNvSpPr/>
          <p:nvPr/>
        </p:nvSpPr>
        <p:spPr>
          <a:xfrm>
            <a:off x="2601682" y="2057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0" name="TextBox 9"/>
          <p:cNvSpPr txBox="1"/>
          <p:nvPr/>
        </p:nvSpPr>
        <p:spPr>
          <a:xfrm>
            <a:off x="1431464" y="2971800"/>
            <a:ext cx="5181599" cy="369332"/>
          </a:xfrm>
          <a:prstGeom prst="rect">
            <a:avLst/>
          </a:prstGeom>
          <a:noFill/>
        </p:spPr>
        <p:txBody>
          <a:bodyPr wrap="square" rtlCol="0">
            <a:spAutoFit/>
          </a:bodyPr>
          <a:lstStyle/>
          <a:p>
            <a:r>
              <a:rPr lang="en-US" dirty="0" smtClean="0"/>
              <a:t>Since 6 is less than 7 we shift and insert</a:t>
            </a:r>
            <a:endParaRPr lang="en-US" dirty="0"/>
          </a:p>
        </p:txBody>
      </p:sp>
      <p:sp>
        <p:nvSpPr>
          <p:cNvPr id="12" name="Rectangle 11"/>
          <p:cNvSpPr/>
          <p:nvPr/>
        </p:nvSpPr>
        <p:spPr>
          <a:xfrm>
            <a:off x="1545765" y="3451555"/>
            <a:ext cx="8382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3" name="Rectangle 12"/>
          <p:cNvSpPr/>
          <p:nvPr/>
        </p:nvSpPr>
        <p:spPr>
          <a:xfrm>
            <a:off x="3570507" y="3451555"/>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4" name="Rectangle 13"/>
          <p:cNvSpPr/>
          <p:nvPr/>
        </p:nvSpPr>
        <p:spPr>
          <a:xfrm>
            <a:off x="5480956" y="3461657"/>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5" name="Rectangle 14"/>
          <p:cNvSpPr/>
          <p:nvPr/>
        </p:nvSpPr>
        <p:spPr>
          <a:xfrm>
            <a:off x="4495794" y="3449204"/>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6" name="Rectangle 15"/>
          <p:cNvSpPr/>
          <p:nvPr/>
        </p:nvSpPr>
        <p:spPr>
          <a:xfrm>
            <a:off x="2569025" y="3451555"/>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7" name="TextBox 16"/>
          <p:cNvSpPr txBox="1"/>
          <p:nvPr/>
        </p:nvSpPr>
        <p:spPr>
          <a:xfrm>
            <a:off x="1529430" y="4572000"/>
            <a:ext cx="5181599" cy="369332"/>
          </a:xfrm>
          <a:prstGeom prst="rect">
            <a:avLst/>
          </a:prstGeom>
          <a:noFill/>
        </p:spPr>
        <p:txBody>
          <a:bodyPr wrap="square" rtlCol="0">
            <a:spAutoFit/>
          </a:bodyPr>
          <a:lstStyle/>
          <a:p>
            <a:r>
              <a:rPr lang="en-US" dirty="0" smtClean="0"/>
              <a:t>Since 6 is not less than 5 we stop</a:t>
            </a:r>
            <a:endParaRPr lang="en-US" dirty="0"/>
          </a:p>
        </p:txBody>
      </p:sp>
      <p:sp>
        <p:nvSpPr>
          <p:cNvPr id="18" name="Rectangle 17"/>
          <p:cNvSpPr/>
          <p:nvPr/>
        </p:nvSpPr>
        <p:spPr>
          <a:xfrm>
            <a:off x="1578422" y="5715000"/>
            <a:ext cx="8382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9" name="Rectangle 18"/>
          <p:cNvSpPr/>
          <p:nvPr/>
        </p:nvSpPr>
        <p:spPr>
          <a:xfrm>
            <a:off x="3603164" y="57150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20" name="Rectangle 19"/>
          <p:cNvSpPr/>
          <p:nvPr/>
        </p:nvSpPr>
        <p:spPr>
          <a:xfrm>
            <a:off x="5513613" y="5725102"/>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21" name="Rectangle 20"/>
          <p:cNvSpPr/>
          <p:nvPr/>
        </p:nvSpPr>
        <p:spPr>
          <a:xfrm>
            <a:off x="4528451" y="5712649"/>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22" name="Rectangle 21"/>
          <p:cNvSpPr/>
          <p:nvPr/>
        </p:nvSpPr>
        <p:spPr>
          <a:xfrm>
            <a:off x="2601682" y="57150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23" name="Rectangle 22"/>
          <p:cNvSpPr/>
          <p:nvPr/>
        </p:nvSpPr>
        <p:spPr>
          <a:xfrm>
            <a:off x="3619489" y="4952218"/>
            <a:ext cx="8382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Tree>
    <p:extLst>
      <p:ext uri="{BB962C8B-B14F-4D97-AF65-F5344CB8AC3E}">
        <p14:creationId xmlns:p14="http://schemas.microsoft.com/office/powerpoint/2010/main" val="4119738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141</TotalTime>
  <Words>505</Words>
  <Application>Microsoft Office PowerPoint</Application>
  <PresentationFormat>On-screen Show (4:3)</PresentationFormat>
  <Paragraphs>123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Horizon</vt:lpstr>
      <vt:lpstr>Insertion Sort Algorithm</vt:lpstr>
      <vt:lpstr>Why?</vt:lpstr>
      <vt:lpstr>How?</vt:lpstr>
      <vt:lpstr>First Step?</vt:lpstr>
      <vt:lpstr>Next Step?</vt:lpstr>
      <vt:lpstr>What next?</vt:lpstr>
      <vt:lpstr>Continue</vt:lpstr>
      <vt:lpstr>When do we stop comparing?</vt:lpstr>
      <vt:lpstr>Last Key</vt:lpstr>
      <vt:lpstr>Last Step</vt:lpstr>
      <vt:lpstr>Exercises</vt:lpstr>
      <vt:lpstr>IPO</vt:lpstr>
      <vt:lpstr>Flow Chart</vt:lpstr>
      <vt:lpstr>Pseudocode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Insertion Sort Algorithm</dc:title>
  <dc:creator>Krnic, Albert</dc:creator>
  <cp:lastModifiedBy>AutoBVT</cp:lastModifiedBy>
  <cp:revision>22</cp:revision>
  <dcterms:created xsi:type="dcterms:W3CDTF">2006-08-16T00:00:00Z</dcterms:created>
  <dcterms:modified xsi:type="dcterms:W3CDTF">2016-10-31T15:44:32Z</dcterms:modified>
</cp:coreProperties>
</file>