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4" r:id="rId25"/>
    <p:sldId id="286" r:id="rId26"/>
    <p:sldId id="295" r:id="rId27"/>
    <p:sldId id="296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25239"/>
                </a:solidFill>
                <a:latin typeface="Arial"/>
              </a:rPr>
              <a:t>Objects </a:t>
            </a:r>
            <a:r>
              <a:rPr lang="en-CA" b="1" smtClean="0">
                <a:solidFill>
                  <a:srgbClr val="F25239"/>
                </a:solidFill>
                <a:latin typeface="Arial"/>
              </a:rPr>
              <a:t>and Classes</a:t>
            </a:r>
            <a:r>
              <a:rPr lang="en-CA" b="1" dirty="0">
                <a:solidFill>
                  <a:srgbClr val="F25239"/>
                </a:solidFill>
                <a:latin typeface="Arial"/>
              </a:rPr>
              <a:t/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5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Static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In Java, a characteristic of a class definition that is not shared by its objects is called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 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There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is only one class definition for a given class, so when a program is running, if something is static then there is only one of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5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Static Methods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" y="533400"/>
            <a:ext cx="9100734" cy="29718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" y="3505200"/>
            <a:ext cx="910073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Constructors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272405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200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Dot Notation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"/>
            <a:ext cx="9143999" cy="24384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91439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A String Object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2" y="533400"/>
            <a:ext cx="9177162" cy="22860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2" y="2819400"/>
            <a:ext cx="910096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Object Reference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An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object reference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describes the location in memory of a particular object.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9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Two Types of Assignment Statements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  <p:extLst>
      <p:ext uri="{BB962C8B-B14F-4D97-AF65-F5344CB8AC3E}">
        <p14:creationId xmlns:p14="http://schemas.microsoft.com/office/powerpoint/2010/main" val="10935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Reference Variable Reused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7200"/>
            <a:ext cx="9144000" cy="253013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1800"/>
            <a:ext cx="89916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Garbage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The word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garbage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is the correct term for objects that are not referred to by any reference variable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As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 program executes, objects are created. Then when they are no longer needed references to them are discarded.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However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 a part of the Java system called the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garbage collector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reclaims the lost objects so that the memory they are made of can be used again.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6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Equality of References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" y="640560"/>
            <a:ext cx="9097693" cy="4617240"/>
          </a:xfrm>
        </p:spPr>
      </p:pic>
      <p:sp>
        <p:nvSpPr>
          <p:cNvPr id="6" name="Rectangle 5"/>
          <p:cNvSpPr/>
          <p:nvPr/>
        </p:nvSpPr>
        <p:spPr>
          <a:xfrm>
            <a:off x="533400" y="5410200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/>
              </a:rPr>
              <a:t>Since the reference in 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strA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 is different than the reference in 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strB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800" dirty="0" err="1" smtClean="0"/>
              <a:t>strA</a:t>
            </a:r>
            <a:r>
              <a:rPr lang="en-US" sz="2800" dirty="0" smtClean="0"/>
              <a:t> </a:t>
            </a:r>
            <a:r>
              <a:rPr lang="en-US" sz="2800" b="1" dirty="0"/>
              <a:t>==</a:t>
            </a:r>
            <a:r>
              <a:rPr lang="en-US" sz="2800" dirty="0"/>
              <a:t> </a:t>
            </a:r>
            <a:r>
              <a:rPr lang="en-US" sz="2800" dirty="0" err="1" smtClean="0"/>
              <a:t>strB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false.</a:t>
            </a:r>
            <a:endParaRPr lang="en-US" sz="2800" b="0" i="0" dirty="0">
              <a:solidFill>
                <a:srgbClr val="000000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2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/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b="1" dirty="0">
                <a:solidFill>
                  <a:srgbClr val="F25239"/>
                </a:solidFill>
                <a:latin typeface="Arial"/>
              </a:rPr>
              <a:t>Characteristics of Objects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An object has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identity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(each object is a distinct individual).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An object has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(it has various properties, which might change).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An object has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behavior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(it can do things and can have things done to it).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13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Two Reference Variables Pointing to One Object.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8686800" cy="4191000"/>
          </a:xfrm>
        </p:spPr>
      </p:pic>
      <p:sp>
        <p:nvSpPr>
          <p:cNvPr id="5" name="Rectangle 4"/>
          <p:cNvSpPr/>
          <p:nvPr/>
        </p:nvSpPr>
        <p:spPr>
          <a:xfrm>
            <a:off x="76200" y="5380672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Arial"/>
              </a:rPr>
              <a:t>Both </a:t>
            </a:r>
            <a:r>
              <a:rPr lang="en-US" sz="3600" dirty="0" err="1"/>
              <a:t>strA</a:t>
            </a:r>
            <a:r>
              <a:rPr lang="en-US" sz="3600" dirty="0">
                <a:solidFill>
                  <a:srgbClr val="000000"/>
                </a:solidFill>
                <a:latin typeface="Arial"/>
              </a:rPr>
              <a:t> and </a:t>
            </a:r>
            <a:r>
              <a:rPr lang="en-US" sz="3600" dirty="0" err="1"/>
              <a:t>strB</a:t>
            </a:r>
            <a:r>
              <a:rPr lang="en-US" sz="3600" dirty="0">
                <a:solidFill>
                  <a:srgbClr val="000000"/>
                </a:solidFill>
                <a:latin typeface="Arial"/>
              </a:rPr>
              <a:t> contain the same reference. So </a:t>
            </a:r>
            <a:r>
              <a:rPr lang="en-US" sz="3600" dirty="0"/>
              <a:t>strA </a:t>
            </a:r>
            <a:r>
              <a:rPr lang="en-US" sz="3600" b="1" dirty="0"/>
              <a:t>==</a:t>
            </a:r>
            <a:r>
              <a:rPr lang="en-US" sz="3600" dirty="0"/>
              <a:t> </a:t>
            </a:r>
            <a:r>
              <a:rPr lang="en-US" sz="3600" dirty="0" smtClean="0"/>
              <a:t>strB </a:t>
            </a:r>
            <a:r>
              <a:rPr lang="en-US" sz="3600" dirty="0" smtClean="0">
                <a:solidFill>
                  <a:srgbClr val="000000"/>
                </a:solidFill>
                <a:latin typeface="Arial"/>
              </a:rPr>
              <a:t>evaluates </a:t>
            </a:r>
            <a:r>
              <a:rPr lang="en-US" sz="3600" dirty="0">
                <a:solidFill>
                  <a:srgbClr val="000000"/>
                </a:solidFill>
                <a:latin typeface="Arial"/>
              </a:rPr>
              <a:t>to </a:t>
            </a:r>
            <a:r>
              <a:rPr lang="en-US" sz="3600" i="1" dirty="0">
                <a:solidFill>
                  <a:srgbClr val="000000"/>
                </a:solidFill>
                <a:latin typeface="Arial"/>
              </a:rPr>
              <a:t>true</a:t>
            </a:r>
            <a:r>
              <a:rPr lang="en-US" sz="3600" dirty="0">
                <a:solidFill>
                  <a:srgbClr val="000000"/>
                </a:solidFill>
                <a:latin typeface="Arial"/>
              </a:rPr>
              <a:t>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1598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Picture of One Object and Two Reference Variables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2" y="1371600"/>
            <a:ext cx="8919228" cy="54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213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601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Two Objects with Equivalent Contents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219200"/>
            <a:ext cx="9067799" cy="3188114"/>
          </a:xfrm>
        </p:spPr>
      </p:pic>
      <p:pic>
        <p:nvPicPr>
          <p:cNvPr id="3074" name="Picture 2" descr="Two Objects with Equivalent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07314"/>
            <a:ext cx="9067799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The equals() 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74" y="609601"/>
            <a:ext cx="8777926" cy="16764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The </a:t>
            </a:r>
            <a:r>
              <a:rPr lang="en-US" dirty="0"/>
              <a:t>equals( String )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method of class </a:t>
            </a:r>
            <a:r>
              <a:rPr lang="en-US" dirty="0"/>
              <a:t>String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tests if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two </a:t>
            </a:r>
            <a:r>
              <a:rPr lang="en-US" dirty="0" smtClean="0"/>
              <a:t>String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contain the same characters.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" y="1981200"/>
            <a:ext cx="9144000" cy="39864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674" y="6096000"/>
            <a:ext cx="8930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equals( String ) method looks at </a:t>
            </a:r>
            <a:r>
              <a:rPr lang="en-US" u="sng" dirty="0">
                <a:solidFill>
                  <a:srgbClr val="000000"/>
                </a:solidFill>
                <a:latin typeface="Arial"/>
              </a:rPr>
              <a:t>objects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It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detects 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equivalence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operator detects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identity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3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String Literals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15074"/>
            <a:ext cx="9067800" cy="6366725"/>
          </a:xfrm>
        </p:spPr>
      </p:pic>
    </p:spTree>
    <p:extLst>
      <p:ext uri="{BB962C8B-B14F-4D97-AF65-F5344CB8AC3E}">
        <p14:creationId xmlns:p14="http://schemas.microsoft.com/office/powerpoint/2010/main" val="13533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Example Program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34290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9" y="4191000"/>
            <a:ext cx="8953031" cy="25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are the three main characteristics of an all objects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are the two main components of a software object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is a class different from an object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instantiate mean in programming?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are objects instantiated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used to reference objects in programming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are the members of an object and how do we access them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a fundamental difference between assigning a variable to a primitive data type or an object?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considered garbage in programming?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 </a:t>
            </a:r>
            <a:r>
              <a:rPr lang="en-US" dirty="0" smtClean="0"/>
              <a:t>an example of how you can create garbage.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does == check for?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do you check to see that two objects contain the same data?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What </a:t>
            </a:r>
            <a:r>
              <a:rPr lang="en-US" dirty="0" smtClean="0"/>
              <a:t>is a string literal and how does Java deal with them?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Software Objects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Software objects have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identity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 and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behavior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just as do real world objects. 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Of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course, software objects exist entirely within a computer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system and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don't directly interact with real world objects.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6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Picture of an Object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562100"/>
            <a:ext cx="19621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5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Class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is a description of a kind of object. 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programmer may define a class using Java, or may use predefined classes that come in class libraries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class is merely a plan for a possible object. It does not by itself create any objects.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When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 programmer wants to create an object the new operator is used with the name of the class. 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Creating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 object is called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instantiation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71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000000"/>
                </a:solidFill>
                <a:latin typeface="Arial"/>
              </a:rPr>
              <a:t>Instantiation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" y="1219200"/>
            <a:ext cx="9005282" cy="5638800"/>
          </a:xfrm>
        </p:spPr>
      </p:pic>
    </p:spTree>
    <p:extLst>
      <p:ext uri="{BB962C8B-B14F-4D97-AF65-F5344CB8AC3E}">
        <p14:creationId xmlns:p14="http://schemas.microsoft.com/office/powerpoint/2010/main" val="38478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Objects and Names for Objects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33400"/>
            <a:ext cx="9067800" cy="6248400"/>
          </a:xfrm>
        </p:spPr>
      </p:pic>
    </p:spTree>
    <p:extLst>
      <p:ext uri="{BB962C8B-B14F-4D97-AF65-F5344CB8AC3E}">
        <p14:creationId xmlns:p14="http://schemas.microsoft.com/office/powerpoint/2010/main" val="17994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Using a Reference to an Object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6248400"/>
          </a:xfrm>
        </p:spPr>
      </p:pic>
    </p:spTree>
    <p:extLst>
      <p:ext uri="{BB962C8B-B14F-4D97-AF65-F5344CB8AC3E}">
        <p14:creationId xmlns:p14="http://schemas.microsoft.com/office/powerpoint/2010/main" val="13831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Invoking an Object's 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" y="762000"/>
            <a:ext cx="9136510" cy="6103910"/>
          </a:xfrm>
        </p:spPr>
      </p:pic>
    </p:spTree>
    <p:extLst>
      <p:ext uri="{BB962C8B-B14F-4D97-AF65-F5344CB8AC3E}">
        <p14:creationId xmlns:p14="http://schemas.microsoft.com/office/powerpoint/2010/main" val="576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232</Words>
  <Application>Microsoft Office PowerPoint</Application>
  <PresentationFormat>On-screen Show (4:3)</PresentationFormat>
  <Paragraphs>75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Objects and Classes </vt:lpstr>
      <vt:lpstr> Characteristics of Objects  </vt:lpstr>
      <vt:lpstr>Software Objects  </vt:lpstr>
      <vt:lpstr>Picture of an Object  </vt:lpstr>
      <vt:lpstr>Class </vt:lpstr>
      <vt:lpstr>Instantiation</vt:lpstr>
      <vt:lpstr>Objects and Names for Objects  </vt:lpstr>
      <vt:lpstr>Using a Reference to an Object  </vt:lpstr>
      <vt:lpstr>Invoking an Object's Method  </vt:lpstr>
      <vt:lpstr>Static </vt:lpstr>
      <vt:lpstr>Static Methods  </vt:lpstr>
      <vt:lpstr>Constructors </vt:lpstr>
      <vt:lpstr>Dot Notation  </vt:lpstr>
      <vt:lpstr>A String Object  </vt:lpstr>
      <vt:lpstr>Object Reference  </vt:lpstr>
      <vt:lpstr>Two Types of Assignment Statements  </vt:lpstr>
      <vt:lpstr>Reference Variable Reused  </vt:lpstr>
      <vt:lpstr>Garbage </vt:lpstr>
      <vt:lpstr>Equality of References  </vt:lpstr>
      <vt:lpstr>Two Reference Variables Pointing to One Object.  </vt:lpstr>
      <vt:lpstr>Picture of One Object and Two Reference Variables  </vt:lpstr>
      <vt:lpstr>Two Objects with Equivalent Contents  </vt:lpstr>
      <vt:lpstr>The equals() Method  </vt:lpstr>
      <vt:lpstr>String Literals  </vt:lpstr>
      <vt:lpstr>Example Program  </vt:lpstr>
      <vt:lpstr>Questions</vt:lpstr>
      <vt:lpstr>Questions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</dc:title>
  <dc:creator>Albert K</dc:creator>
  <cp:lastModifiedBy>AutoBVT</cp:lastModifiedBy>
  <cp:revision>13</cp:revision>
  <dcterms:created xsi:type="dcterms:W3CDTF">2006-08-16T00:00:00Z</dcterms:created>
  <dcterms:modified xsi:type="dcterms:W3CDTF">2018-04-26T18:32:12Z</dcterms:modified>
</cp:coreProperties>
</file>