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4" r:id="rId20"/>
    <p:sldId id="286" r:id="rId21"/>
    <p:sldId id="285" r:id="rId22"/>
    <p:sldId id="275" r:id="rId23"/>
    <p:sldId id="276" r:id="rId24"/>
    <p:sldId id="277" r:id="rId25"/>
    <p:sldId id="283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Strings and Object References</a:t>
            </a:r>
          </a:p>
        </p:txBody>
      </p:sp>
      <p:pic>
        <p:nvPicPr>
          <p:cNvPr id="1026" name="Picture 2" descr="C:\Users\072613128\AppData\Local\Microsoft\Windows\Temporary Internet Files\Content.IE5\D381JFJ0\Integration_Manager_Object_Reference_Not_Set_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3848637" cy="191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72613128\AppData\Local\Microsoft\Windows\Temporary Internet Files\Content.IE5\F8HYTIU8\14373-illustration-of-a-violin-pv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412150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18" y="2114494"/>
            <a:ext cx="3858164" cy="8002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Strings are Forever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10242" name="Picture 2" descr="C:\Users\072613128\AppData\Local\Microsoft\Windows\Temporary Internet Files\Content.IE5\D381JFJ0\forever-togethe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19228"/>
            <a:ext cx="3386138" cy="22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52609"/>
            <a:ext cx="6096000" cy="17239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 Length of a String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11266" name="Picture 2" descr="C:\Users\072613128\AppData\Local\Microsoft\Windows\Temporary Internet Files\Content.IE5\D381JFJ0\measuring-tape-29455_64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6183">
            <a:off x="2116893" y="5169656"/>
            <a:ext cx="5847834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7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59" y="1704862"/>
            <a:ext cx="4515481" cy="16194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 trim() Method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12291" name="Picture 3" descr="C:\Users\072613128\AppData\Local\Microsoft\Windows\Temporary Internet Files\Content.IE5\YSGUZYL6\budget-cuts1-jpg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32" y="27432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95721"/>
            <a:ext cx="6096000" cy="26377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25239"/>
                </a:solidFill>
                <a:latin typeface="Arial"/>
              </a:rPr>
              <a:t>charAt</a:t>
            </a:r>
            <a:r>
              <a:rPr lang="en-US" b="1" dirty="0">
                <a:solidFill>
                  <a:srgbClr val="F25239"/>
                </a:solidFill>
                <a:latin typeface="Arial"/>
              </a:rPr>
              <a:t>()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13314" name="Picture 2" descr="C:\Users\072613128\AppData\Local\Microsoft\Windows\Temporary Internet Files\Content.IE5\BCB3U43Z\walking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11794"/>
            <a:ext cx="1996373" cy="35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4" y="273346"/>
            <a:ext cx="6096000" cy="20568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Substrings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14338" name="Picture 2" descr="C:\Users\072613128\AppData\Local\Microsoft\Windows\Temporary Internet Files\Content.IE5\YSGUZYL6\625px-Flowgorithm_Strings_Substring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62200"/>
            <a:ext cx="5242843" cy="434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4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1" y="304800"/>
            <a:ext cx="5322277" cy="3657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2578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Another substring()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4" name="Picture 4" descr="C:\Users\072613128\AppData\Local\Microsoft\Windows\Temporary Internet Files\Content.IE5\F8HYTIU8\140921538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27" y="4343400"/>
            <a:ext cx="2823808" cy="248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36" y="1295400"/>
            <a:ext cx="5107928" cy="3657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Control Characters inside String Objects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387" name="Picture 3" descr="C:\Users\072613128\AppData\Local\Microsoft\Windows\Temporary Internet Files\Content.IE5\BCB3U43Z\baby-311706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03494"/>
            <a:ext cx="1919287" cy="245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56" y="685800"/>
            <a:ext cx="4813488" cy="3657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 </a:t>
            </a:r>
            <a:r>
              <a:rPr lang="en-US" b="1" dirty="0" err="1">
                <a:solidFill>
                  <a:srgbClr val="F25239"/>
                </a:solidFill>
                <a:latin typeface="Arial"/>
              </a:rPr>
              <a:t>startsWith</a:t>
            </a:r>
            <a:r>
              <a:rPr lang="en-US" b="1" dirty="0">
                <a:solidFill>
                  <a:srgbClr val="F25239"/>
                </a:solidFill>
                <a:latin typeface="Arial"/>
              </a:rPr>
              <a:t>() Method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7412" name="Picture 4" descr="C:\Users\072613128\AppData\Local\Microsoft\Windows\Temporary Internet Files\Content.IE5\BCB3U43Z\_request_windows_95_vector_with_speedpaint__by_windows7starterfan-d9p4i3w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953000"/>
            <a:ext cx="2065823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019800" y="5105400"/>
            <a:ext cx="1143000" cy="1143000"/>
          </a:xfrm>
          <a:prstGeom prst="wedgeRoundRectCallout">
            <a:avLst>
              <a:gd name="adj1" fmla="val -86627"/>
              <a:gd name="adj2" fmla="val 20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don’t feel so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67010"/>
            <a:ext cx="6096000" cy="169517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Cascaded String Operations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8435" name="Picture 3" descr="C:\Users\072613128\AppData\Local\Microsoft\Windows\Temporary Internet Files\Content.IE5\F8HYTIU8\celebration-mine (Small)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2682240" cy="26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1"/>
            <a:ext cx="6096000" cy="3657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is </a:t>
            </a:r>
            <a:r>
              <a:rPr lang="en-US" b="1" dirty="0" smtClean="0"/>
              <a:t>String a;</a:t>
            </a:r>
            <a:r>
              <a:rPr lang="en-US" dirty="0" smtClean="0"/>
              <a:t> different from </a:t>
            </a:r>
            <a:r>
              <a:rPr lang="en-US" b="1" dirty="0" smtClean="0"/>
              <a:t>String a=“test”;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string a makes a reference to an empty object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When is </a:t>
            </a:r>
            <a:r>
              <a:rPr lang="en-US" b="1" dirty="0" smtClean="0"/>
              <a:t>null</a:t>
            </a:r>
            <a:r>
              <a:rPr lang="en-US" dirty="0" smtClean="0"/>
              <a:t> used?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Empty object reference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is an </a:t>
            </a:r>
            <a:r>
              <a:rPr lang="en-US" b="1" dirty="0" smtClean="0"/>
              <a:t>empty string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String object that has nothing inside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How many constructors exist for the String class?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does the concat() method do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Turns it into a cat </a:t>
            </a:r>
            <a:r>
              <a:rPr lang="en-US" dirty="0" err="1" smtClean="0">
                <a:solidFill>
                  <a:srgbClr val="FF0000"/>
                </a:solidFill>
              </a:rPr>
              <a:t>lol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9458" name="Picture 2" descr="C:\Users\072613128\AppData\Local\Microsoft\Windows\Temporary Internet Files\Content.IE5\BCB3U43Z\Man-With-Question-0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:\Users\072613128\AppData\Local\Microsoft\Windows\Temporary Internet Files\Content.IE5\BCB3U43Z\250px-UltraMario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89" y="3810000"/>
            <a:ext cx="3289893" cy="29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C:\Users\072613128\AppData\Local\Microsoft\Windows\Temporary Internet Files\Content.IE5\D381JFJ0\530-90_5844c5bd22af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24200"/>
            <a:ext cx="1571486" cy="161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/>
              <a:t>String zeta = "The last rose of summer." 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creates a String object containing the characters between quote marks.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String created in this short-cut way is called a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String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literal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/>
              </a:rPr>
              <a:t>Remember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that if several statements in a program ask for literals containing the same characters only one object will actually be constructed 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0574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Easy way to Construct Strings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:\Users\072613128\AppData\Local\Microsoft\Windows\Temporary Internet Files\Content.IE5\YSGUZYL6\sun-15176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072613128\AppData\Local\Microsoft\Windows\Temporary Internet Files\Content.IE5\D381JFJ0\jav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17166"/>
            <a:ext cx="1981200" cy="134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When is the IndexOutOfBounds exception thrown while using the </a:t>
            </a:r>
            <a:r>
              <a:rPr lang="en-US" b="1" dirty="0" smtClean="0"/>
              <a:t>charAt() </a:t>
            </a:r>
            <a:r>
              <a:rPr lang="en-US" dirty="0" smtClean="0"/>
              <a:t>method?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the parameter is bigger/smaller than the length of the string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is the return type for this method?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char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is a </a:t>
            </a:r>
            <a:r>
              <a:rPr lang="en-US" b="1" dirty="0" smtClean="0"/>
              <a:t>control character</a:t>
            </a:r>
            <a:r>
              <a:rPr lang="en-US" dirty="0" smtClean="0"/>
              <a:t>? Give an example of one.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\n special combos that represent stuff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Provide an example of a </a:t>
            </a:r>
            <a:r>
              <a:rPr lang="en-US" b="1" dirty="0" smtClean="0"/>
              <a:t>cascade</a:t>
            </a:r>
            <a:r>
              <a:rPr lang="en-US" dirty="0" smtClean="0"/>
              <a:t>. How does this help in programming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Strings making strings </a:t>
            </a:r>
            <a:r>
              <a:rPr lang="en-US" smtClean="0">
                <a:solidFill>
                  <a:srgbClr val="FF0000"/>
                </a:solidFill>
              </a:rPr>
              <a:t>making strings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What is an overloaded operator? Give an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String a=“c”+”d”; </a:t>
            </a:r>
            <a:r>
              <a:rPr lang="en-US" dirty="0" smtClean="0"/>
              <a:t>creates how many objects?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</a:t>
            </a:r>
            <a:r>
              <a:rPr lang="en-US" b="1" dirty="0" smtClean="0"/>
              <a:t>immutable</a:t>
            </a:r>
            <a:r>
              <a:rPr lang="en-US" dirty="0" smtClean="0"/>
              <a:t> objects?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String b=“hello  “; String c=b.trim(); </a:t>
            </a:r>
            <a:r>
              <a:rPr lang="en-US" dirty="0" smtClean="0"/>
              <a:t>How many object exist after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 2 ways you can use the </a:t>
            </a:r>
            <a:r>
              <a:rPr lang="en-US" b="1" dirty="0" smtClean="0"/>
              <a:t>substring() </a:t>
            </a:r>
            <a:r>
              <a:rPr lang="en-US" dirty="0" smtClean="0"/>
              <a:t>method.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7096"/>
            <a:ext cx="6096000" cy="31550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05080"/>
            <a:ext cx="6096000" cy="3019040"/>
          </a:xfrm>
        </p:spPr>
      </p:pic>
    </p:spTree>
    <p:extLst>
      <p:ext uri="{BB962C8B-B14F-4D97-AF65-F5344CB8AC3E}">
        <p14:creationId xmlns:p14="http://schemas.microsoft.com/office/powerpoint/2010/main" val="31750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19" y="685800"/>
            <a:ext cx="4878562" cy="3657600"/>
          </a:xfrm>
        </p:spPr>
      </p:pic>
    </p:spTree>
    <p:extLst>
      <p:ext uri="{BB962C8B-B14F-4D97-AF65-F5344CB8AC3E}">
        <p14:creationId xmlns:p14="http://schemas.microsoft.com/office/powerpoint/2010/main" val="26857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53420"/>
            <a:ext cx="6096000" cy="2122360"/>
          </a:xfrm>
        </p:spPr>
      </p:pic>
    </p:spTree>
    <p:extLst>
      <p:ext uri="{BB962C8B-B14F-4D97-AF65-F5344CB8AC3E}">
        <p14:creationId xmlns:p14="http://schemas.microsoft.com/office/powerpoint/2010/main" val="1176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54889"/>
            <a:ext cx="6096000" cy="2319421"/>
          </a:xfrm>
        </p:spPr>
      </p:pic>
    </p:spTree>
    <p:extLst>
      <p:ext uri="{BB962C8B-B14F-4D97-AF65-F5344CB8AC3E}">
        <p14:creationId xmlns:p14="http://schemas.microsoft.com/office/powerpoint/2010/main" val="17232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51417"/>
            <a:ext cx="6096000" cy="2326365"/>
          </a:xfrm>
        </p:spPr>
      </p:pic>
    </p:spTree>
    <p:extLst>
      <p:ext uri="{BB962C8B-B14F-4D97-AF65-F5344CB8AC3E}">
        <p14:creationId xmlns:p14="http://schemas.microsoft.com/office/powerpoint/2010/main" val="721924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40" y="685800"/>
            <a:ext cx="5480520" cy="3657600"/>
          </a:xfrm>
        </p:spPr>
      </p:pic>
    </p:spTree>
    <p:extLst>
      <p:ext uri="{BB962C8B-B14F-4D97-AF65-F5344CB8AC3E}">
        <p14:creationId xmlns:p14="http://schemas.microsoft.com/office/powerpoint/2010/main" val="20521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789">
            <a:off x="152400" y="228600"/>
            <a:ext cx="9220200" cy="320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054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String References as Parameters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C:\Users\072613128\AppData\Local\Microsoft\Windows\Temporary Internet Files\Content.IE5\D381JFJ0\CLIPART_OF_27036_SMJPG_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2471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18002"/>
            <a:ext cx="6096000" cy="15931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 null Value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098" name="Picture 2" descr="C:\Users\072613128\AppData\Local\Microsoft\Windows\Temporary Internet Files\Content.IE5\F8HYTIU8\120px-No_sig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45379"/>
            <a:ext cx="1523810" cy="15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43" y="1291560"/>
            <a:ext cx="6280715" cy="2394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Null Assigned to any Reference Variable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5122" name="Picture 2" descr="C:\Users\072613128\AppData\Local\Microsoft\Windows\Temporary Internet Files\Content.IE5\YSGUZYL6\Simple_Confounding_Cas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2895600" cy="182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072613128\AppData\Local\Microsoft\Windows\Temporary Internet Files\Content.IE5\BCB3U43Z\thumbnailCARYW5IL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4038600"/>
            <a:ext cx="12763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485775"/>
            <a:ext cx="6096000" cy="270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 Empty String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019800"/>
            <a:ext cx="736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rial"/>
              </a:rPr>
              <a:t>A </a:t>
            </a:r>
            <a:r>
              <a:rPr lang="en-US" sz="2400" dirty="0"/>
              <a:t>String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 object that contains no characters is still an object. Such an object is called an empty string.</a:t>
            </a:r>
            <a:endParaRPr lang="en-US" sz="2400" dirty="0"/>
          </a:p>
        </p:txBody>
      </p:sp>
      <p:pic>
        <p:nvPicPr>
          <p:cNvPr id="6146" name="Picture 2" descr="C:\Users\072613128\AppData\Local\Microsoft\Windows\Temporary Internet Files\Content.IE5\F8HYTIU8\internet_fox_chrome___png_by_nullstrin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0"/>
            <a:ext cx="1428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072613128\AppData\Local\Microsoft\Windows\Temporary Internet Files\Content.IE5\BCB3U43Z\guavaStringsClassIsNullOrEmptyCodeSample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00600"/>
            <a:ext cx="45243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6096000" cy="24878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Class String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7170" name="Picture 2" descr="C:\Users\072613128\AppData\Local\Microsoft\Windows\Temporary Internet Files\Content.IE5\D381JFJ0\coyo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24400"/>
            <a:ext cx="1287399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072613128\AppData\Local\Microsoft\Windows\Temporary Internet Files\Content.IE5\F8HYTIU8\PIFk9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14" y="2669671"/>
            <a:ext cx="376808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79936"/>
            <a:ext cx="6096000" cy="14693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 </a:t>
            </a:r>
            <a:r>
              <a:rPr lang="en-US" b="1" dirty="0" err="1">
                <a:solidFill>
                  <a:srgbClr val="F25239"/>
                </a:solidFill>
                <a:latin typeface="Arial"/>
              </a:rPr>
              <a:t>concat</a:t>
            </a:r>
            <a:r>
              <a:rPr lang="en-US" b="1" dirty="0">
                <a:solidFill>
                  <a:srgbClr val="F25239"/>
                </a:solidFill>
                <a:latin typeface="Arial"/>
              </a:rPr>
              <a:t>() Method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195" name="Picture 3" descr="C:\Users\072613128\AppData\Local\Microsoft\Windows\Temporary Internet Files\Content.IE5\F8HYTIU8\kitten-cat-clipar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9" b="97886" l="9947" r="987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2923">
            <a:off x="6096000" y="4267200"/>
            <a:ext cx="2071687" cy="22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072613128\AppData\Local\Microsoft\Windows\Temporary Internet Files\Content.IE5\F8HYTIU8\kitten-cat-clipar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9" b="97886" l="9947" r="98757">
                        <a14:backgroundMark x1="45826" y1="17236" x2="21137" y2="35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2183" flipH="1">
            <a:off x="4993948" y="4197300"/>
            <a:ext cx="2071687" cy="22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28" y="971334"/>
            <a:ext cx="4248743" cy="30865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+ Operator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 descr="C:\Users\072613128\AppData\Local\Microsoft\Windows\Temporary Internet Files\Content.IE5\YSGUZYL6\customer-service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27" b="96532" l="9798" r="945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01" y="4267200"/>
            <a:ext cx="2121911" cy="211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99</TotalTime>
  <Words>257</Words>
  <Application>Microsoft Office PowerPoint</Application>
  <PresentationFormat>On-screen Show (4:3)</PresentationFormat>
  <Paragraphs>61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Elemental</vt:lpstr>
      <vt:lpstr>Strings and Object References</vt:lpstr>
      <vt:lpstr>Easy way to Construct Strings  </vt:lpstr>
      <vt:lpstr>String References as Parameters  </vt:lpstr>
      <vt:lpstr>The null Value  </vt:lpstr>
      <vt:lpstr>Null Assigned to any Reference Variable  </vt:lpstr>
      <vt:lpstr>The Empty String  </vt:lpstr>
      <vt:lpstr>Class String  </vt:lpstr>
      <vt:lpstr>The concat() Method  </vt:lpstr>
      <vt:lpstr>+ Operator  </vt:lpstr>
      <vt:lpstr>Strings are Forever  </vt:lpstr>
      <vt:lpstr>The Length of a String  </vt:lpstr>
      <vt:lpstr>The trim() Method  </vt:lpstr>
      <vt:lpstr>charAt()  </vt:lpstr>
      <vt:lpstr>Substrings </vt:lpstr>
      <vt:lpstr>Another substring()  </vt:lpstr>
      <vt:lpstr>Control Characters inside String Objects  </vt:lpstr>
      <vt:lpstr>The startsWith() Method  </vt:lpstr>
      <vt:lpstr>Cascaded String Operations  </vt:lpstr>
      <vt:lpstr>Questions</vt:lpstr>
      <vt:lpstr>Questions</vt:lpstr>
      <vt:lpstr>Questions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Object References</dc:title>
  <dc:creator>Albert K</dc:creator>
  <cp:lastModifiedBy>AutoBVT</cp:lastModifiedBy>
  <cp:revision>21</cp:revision>
  <dcterms:created xsi:type="dcterms:W3CDTF">2006-08-16T00:00:00Z</dcterms:created>
  <dcterms:modified xsi:type="dcterms:W3CDTF">2018-05-09T17:51:17Z</dcterms:modified>
</cp:coreProperties>
</file>