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4" r:id="rId12"/>
    <p:sldId id="277" r:id="rId13"/>
    <p:sldId id="278" r:id="rId14"/>
    <p:sldId id="276" r:id="rId15"/>
    <p:sldId id="275" r:id="rId16"/>
    <p:sldId id="272" r:id="rId17"/>
    <p:sldId id="273" r:id="rId18"/>
    <p:sldId id="266" r:id="rId19"/>
    <p:sldId id="267" r:id="rId20"/>
    <p:sldId id="268" r:id="rId21"/>
    <p:sldId id="269" r:id="rId22"/>
    <p:sldId id="270" r:id="rId23"/>
    <p:sldId id="27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800" autoAdjust="0"/>
  </p:normalViewPr>
  <p:slideViewPr>
    <p:cSldViewPr>
      <p:cViewPr varScale="1">
        <p:scale>
          <a:sx n="108" d="100"/>
          <a:sy n="108" d="100"/>
        </p:scale>
        <p:origin x="-1704" y="1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tutorials.jenkov.com/java/packages.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rgbClr val="F25239"/>
                </a:solidFill>
                <a:latin typeface="Arial"/>
              </a:rPr>
              <a:t>Encapsulation</a:t>
            </a:r>
            <a:br>
              <a:rPr lang="en-US" b="1" dirty="0">
                <a:solidFill>
                  <a:srgbClr val="F25239"/>
                </a:solidFill>
                <a:latin typeface="Arial"/>
              </a:rPr>
            </a:br>
            <a:endParaRPr lang="en-US" dirty="0"/>
          </a:p>
        </p:txBody>
      </p:sp>
    </p:spTree>
    <p:extLst>
      <p:ext uri="{BB962C8B-B14F-4D97-AF65-F5344CB8AC3E}">
        <p14:creationId xmlns:p14="http://schemas.microsoft.com/office/powerpoint/2010/main" val="38977315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25239"/>
                </a:solidFill>
                <a:latin typeface="Arial"/>
              </a:rPr>
              <a:t>Default Visibility</a:t>
            </a:r>
            <a:br>
              <a:rPr lang="en-US" b="1" dirty="0">
                <a:solidFill>
                  <a:srgbClr val="F25239"/>
                </a:solidFill>
                <a:latin typeface="Arial"/>
              </a:rPr>
            </a:br>
            <a:r>
              <a:rPr lang="en-US" dirty="0">
                <a:solidFill>
                  <a:srgbClr val="000000"/>
                </a:solidFill>
                <a:latin typeface="Arial"/>
              </a:rPr>
              <a:t/>
            </a:r>
            <a:br>
              <a:rPr lang="en-US" dirty="0">
                <a:solidFill>
                  <a:srgbClr val="000000"/>
                </a:solidFill>
                <a:latin typeface="Arial"/>
              </a:rPr>
            </a:br>
            <a:endParaRPr lang="en-US" dirty="0"/>
          </a:p>
        </p:txBody>
      </p:sp>
      <p:sp>
        <p:nvSpPr>
          <p:cNvPr id="3" name="Content Placeholder 2"/>
          <p:cNvSpPr>
            <a:spLocks noGrp="1"/>
          </p:cNvSpPr>
          <p:nvPr>
            <p:ph idx="1"/>
          </p:nvPr>
        </p:nvSpPr>
        <p:spPr>
          <a:xfrm>
            <a:off x="76200" y="609600"/>
            <a:ext cx="8991600" cy="6172200"/>
          </a:xfrm>
        </p:spPr>
        <p:txBody>
          <a:bodyPr>
            <a:normAutofit/>
          </a:bodyPr>
          <a:lstStyle/>
          <a:p>
            <a:pPr algn="just"/>
            <a:r>
              <a:rPr lang="en-US" dirty="0">
                <a:solidFill>
                  <a:srgbClr val="000000"/>
                </a:solidFill>
                <a:latin typeface="Arial"/>
              </a:rPr>
              <a:t>If you do not specify public or private for a variable or a method, then it will have default visibility. </a:t>
            </a:r>
            <a:endParaRPr lang="en-US" dirty="0" smtClean="0">
              <a:solidFill>
                <a:srgbClr val="000000"/>
              </a:solidFill>
              <a:latin typeface="Arial"/>
            </a:endParaRPr>
          </a:p>
          <a:p>
            <a:pPr algn="just"/>
            <a:r>
              <a:rPr lang="en-US" dirty="0" smtClean="0">
                <a:solidFill>
                  <a:srgbClr val="000000"/>
                </a:solidFill>
                <a:latin typeface="Arial"/>
              </a:rPr>
              <a:t>Default </a:t>
            </a:r>
            <a:r>
              <a:rPr lang="en-US" dirty="0">
                <a:solidFill>
                  <a:srgbClr val="000000"/>
                </a:solidFill>
                <a:latin typeface="Arial"/>
              </a:rPr>
              <a:t>visibility allows a variable or method to be seen by all methods of a class or other classes that are part of the same </a:t>
            </a:r>
            <a:r>
              <a:rPr lang="en-US" b="1" dirty="0">
                <a:solidFill>
                  <a:srgbClr val="000000"/>
                </a:solidFill>
                <a:latin typeface="Arial"/>
              </a:rPr>
              <a:t>package</a:t>
            </a:r>
            <a:r>
              <a:rPr lang="en-US" dirty="0">
                <a:solidFill>
                  <a:srgbClr val="000000"/>
                </a:solidFill>
                <a:latin typeface="Arial"/>
              </a:rPr>
              <a:t>. </a:t>
            </a:r>
            <a:endParaRPr lang="en-US" dirty="0" smtClean="0">
              <a:solidFill>
                <a:srgbClr val="000000"/>
              </a:solidFill>
              <a:latin typeface="Arial"/>
            </a:endParaRPr>
          </a:p>
          <a:p>
            <a:pPr algn="just"/>
            <a:r>
              <a:rPr lang="en-US" dirty="0" smtClean="0">
                <a:solidFill>
                  <a:srgbClr val="000000"/>
                </a:solidFill>
                <a:latin typeface="Arial"/>
              </a:rPr>
              <a:t>A </a:t>
            </a:r>
            <a:r>
              <a:rPr lang="en-US" dirty="0">
                <a:solidFill>
                  <a:srgbClr val="000000"/>
                </a:solidFill>
                <a:latin typeface="Arial"/>
              </a:rPr>
              <a:t>package is a group of related classes.</a:t>
            </a:r>
          </a:p>
          <a:p>
            <a:pPr algn="just"/>
            <a:r>
              <a:rPr lang="en-US" dirty="0">
                <a:solidFill>
                  <a:srgbClr val="000000"/>
                </a:solidFill>
                <a:latin typeface="Arial"/>
              </a:rPr>
              <a:t>For now, default visibility means about the same thing </a:t>
            </a:r>
            <a:r>
              <a:rPr lang="en-US" dirty="0" smtClean="0">
                <a:solidFill>
                  <a:srgbClr val="000000"/>
                </a:solidFill>
                <a:latin typeface="Arial"/>
              </a:rPr>
              <a:t>as public</a:t>
            </a:r>
            <a:r>
              <a:rPr lang="en-US" dirty="0">
                <a:solidFill>
                  <a:srgbClr val="000000"/>
                </a:solidFill>
                <a:latin typeface="Arial"/>
              </a:rPr>
              <a:t> visibility. </a:t>
            </a:r>
            <a:endParaRPr lang="en-US" dirty="0" smtClean="0">
              <a:solidFill>
                <a:srgbClr val="000000"/>
              </a:solidFill>
              <a:latin typeface="Arial"/>
            </a:endParaRPr>
          </a:p>
          <a:p>
            <a:pPr algn="just"/>
            <a:r>
              <a:rPr lang="en-US" dirty="0" smtClean="0">
                <a:solidFill>
                  <a:srgbClr val="000000"/>
                </a:solidFill>
                <a:latin typeface="Arial"/>
              </a:rPr>
              <a:t>But </a:t>
            </a:r>
            <a:r>
              <a:rPr lang="en-US" dirty="0">
                <a:solidFill>
                  <a:srgbClr val="000000"/>
                </a:solidFill>
                <a:latin typeface="Arial"/>
              </a:rPr>
              <a:t>it is best to explicitly declare </a:t>
            </a:r>
            <a:r>
              <a:rPr lang="en-US" dirty="0" smtClean="0">
                <a:solidFill>
                  <a:srgbClr val="000000"/>
                </a:solidFill>
                <a:latin typeface="Arial"/>
              </a:rPr>
              <a:t>members public</a:t>
            </a:r>
            <a:r>
              <a:rPr lang="en-US" dirty="0">
                <a:solidFill>
                  <a:srgbClr val="000000"/>
                </a:solidFill>
                <a:latin typeface="Arial"/>
              </a:rPr>
              <a:t> if that is what you actually need.</a:t>
            </a:r>
          </a:p>
          <a:p>
            <a:endParaRPr lang="en-US" dirty="0"/>
          </a:p>
        </p:txBody>
      </p:sp>
    </p:spTree>
    <p:extLst>
      <p:ext uri="{BB962C8B-B14F-4D97-AF65-F5344CB8AC3E}">
        <p14:creationId xmlns:p14="http://schemas.microsoft.com/office/powerpoint/2010/main" val="15550375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Access Modifiers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b="1" dirty="0"/>
              <a:t>public Access Modifier</a:t>
            </a:r>
          </a:p>
          <a:p>
            <a:pPr marL="0" indent="0">
              <a:buNone/>
            </a:pPr>
            <a:r>
              <a:rPr lang="en-US" dirty="0"/>
              <a:t>The Java access modifier public means that all code can access the class, field, constructor or method, regardless of where the accessing code is located. The accessing code can be in a different class and different package.</a:t>
            </a:r>
          </a:p>
          <a:p>
            <a:pPr marL="0" indent="0">
              <a:buNone/>
            </a:pPr>
            <a:r>
              <a:rPr lang="en-US" dirty="0"/>
              <a:t>Here is a public access modifier example:</a:t>
            </a:r>
          </a:p>
          <a:p>
            <a:pPr marL="0" indent="0">
              <a:buNone/>
            </a:pPr>
            <a:r>
              <a:rPr lang="en-US" b="1" dirty="0"/>
              <a:t>public</a:t>
            </a:r>
            <a:r>
              <a:rPr lang="en-US" dirty="0"/>
              <a:t> class Clock { </a:t>
            </a:r>
            <a:endParaRPr lang="en-US" dirty="0" smtClean="0"/>
          </a:p>
          <a:p>
            <a:pPr marL="0" indent="0">
              <a:buNone/>
            </a:pPr>
            <a:r>
              <a:rPr lang="en-US" b="1" dirty="0" smtClean="0"/>
              <a:t>	public</a:t>
            </a:r>
            <a:r>
              <a:rPr lang="en-US" dirty="0" smtClean="0"/>
              <a:t> </a:t>
            </a:r>
            <a:r>
              <a:rPr lang="en-US" dirty="0"/>
              <a:t>long time = 0; </a:t>
            </a:r>
            <a:endParaRPr lang="en-US" dirty="0" smtClean="0"/>
          </a:p>
          <a:p>
            <a:pPr marL="0" indent="0">
              <a:buNone/>
            </a:pPr>
            <a:r>
              <a:rPr lang="en-US" dirty="0" smtClean="0"/>
              <a:t>} </a:t>
            </a:r>
          </a:p>
          <a:p>
            <a:pPr marL="0" indent="0">
              <a:buNone/>
            </a:pPr>
            <a:r>
              <a:rPr lang="en-US" dirty="0" smtClean="0"/>
              <a:t>public </a:t>
            </a:r>
            <a:r>
              <a:rPr lang="en-US" dirty="0"/>
              <a:t>class </a:t>
            </a:r>
            <a:r>
              <a:rPr lang="en-US" dirty="0" err="1"/>
              <a:t>ClockReader</a:t>
            </a:r>
            <a:r>
              <a:rPr lang="en-US" dirty="0"/>
              <a:t> { </a:t>
            </a:r>
            <a:endParaRPr lang="en-US" dirty="0" smtClean="0"/>
          </a:p>
          <a:p>
            <a:pPr marL="0" indent="0">
              <a:buNone/>
            </a:pPr>
            <a:r>
              <a:rPr lang="en-US" dirty="0" smtClean="0"/>
              <a:t>	Clock </a:t>
            </a:r>
            <a:r>
              <a:rPr lang="en-US" dirty="0" err="1"/>
              <a:t>clock</a:t>
            </a:r>
            <a:r>
              <a:rPr lang="en-US" dirty="0"/>
              <a:t> = new Clock(); </a:t>
            </a:r>
            <a:endParaRPr lang="en-US" dirty="0" smtClean="0"/>
          </a:p>
          <a:p>
            <a:pPr marL="0" indent="0">
              <a:buNone/>
            </a:pPr>
            <a:r>
              <a:rPr lang="en-US" dirty="0" smtClean="0"/>
              <a:t>	public </a:t>
            </a:r>
            <a:r>
              <a:rPr lang="en-US" dirty="0"/>
              <a:t>long </a:t>
            </a:r>
            <a:r>
              <a:rPr lang="en-US" dirty="0" err="1"/>
              <a:t>readClock</a:t>
            </a:r>
            <a:r>
              <a:rPr lang="en-US" dirty="0"/>
              <a:t>{ return </a:t>
            </a:r>
            <a:r>
              <a:rPr lang="en-US" dirty="0" err="1"/>
              <a:t>clock.time</a:t>
            </a:r>
            <a:r>
              <a:rPr lang="en-US" dirty="0"/>
              <a:t>; } </a:t>
            </a:r>
            <a:endParaRPr lang="en-US" dirty="0" smtClean="0"/>
          </a:p>
          <a:p>
            <a:pPr marL="0" indent="0">
              <a:buNone/>
            </a:pPr>
            <a:r>
              <a:rPr lang="en-US" dirty="0" smtClean="0"/>
              <a:t>} </a:t>
            </a:r>
          </a:p>
          <a:p>
            <a:pPr marL="0" indent="0">
              <a:buNone/>
            </a:pPr>
            <a:r>
              <a:rPr lang="en-US" dirty="0" smtClean="0"/>
              <a:t>The</a:t>
            </a:r>
            <a:r>
              <a:rPr lang="en-US" dirty="0"/>
              <a:t> time field in the Clock class is marked with the public Java access modifier. Therefore, </a:t>
            </a:r>
            <a:r>
              <a:rPr lang="en-US" dirty="0" err="1"/>
              <a:t>theClockReader</a:t>
            </a:r>
            <a:r>
              <a:rPr lang="en-US" dirty="0"/>
              <a:t> class can access the time field in the Clock no matter what package the </a:t>
            </a:r>
            <a:r>
              <a:rPr lang="en-US" dirty="0" err="1"/>
              <a:t>ClockReader</a:t>
            </a:r>
            <a:r>
              <a:rPr lang="en-US" dirty="0"/>
              <a:t> is located in.</a:t>
            </a:r>
          </a:p>
          <a:p>
            <a:pPr marL="0" indent="0">
              <a:buNone/>
            </a:pPr>
            <a:endParaRPr lang="en-US" dirty="0"/>
          </a:p>
        </p:txBody>
      </p:sp>
    </p:spTree>
    <p:extLst>
      <p:ext uri="{BB962C8B-B14F-4D97-AF65-F5344CB8AC3E}">
        <p14:creationId xmlns:p14="http://schemas.microsoft.com/office/powerpoint/2010/main" val="3207874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private Access Modifier</a:t>
            </a:r>
            <a:br>
              <a:rPr lang="en-US" b="1" dirty="0"/>
            </a:br>
            <a:endParaRPr lang="en-US" dirty="0"/>
          </a:p>
        </p:txBody>
      </p:sp>
      <p:sp>
        <p:nvSpPr>
          <p:cNvPr id="3" name="Content Placeholder 2"/>
          <p:cNvSpPr>
            <a:spLocks noGrp="1"/>
          </p:cNvSpPr>
          <p:nvPr>
            <p:ph idx="1"/>
          </p:nvPr>
        </p:nvSpPr>
        <p:spPr>
          <a:xfrm>
            <a:off x="76200" y="838200"/>
            <a:ext cx="9067800" cy="5943600"/>
          </a:xfrm>
        </p:spPr>
        <p:txBody>
          <a:bodyPr>
            <a:normAutofit fontScale="77500" lnSpcReduction="20000"/>
          </a:bodyPr>
          <a:lstStyle/>
          <a:p>
            <a:pPr marL="0" indent="0">
              <a:buNone/>
            </a:pPr>
            <a:r>
              <a:rPr lang="en-US" dirty="0" smtClean="0"/>
              <a:t>If </a:t>
            </a:r>
            <a:r>
              <a:rPr lang="en-US" dirty="0"/>
              <a:t>a method or variable is marked as private (has the private access modifier assigned to it), then only code inside the same class can access the variable, or call the method. Code inside subclasses cannot access the variable or method, nor can code from any external class.</a:t>
            </a:r>
          </a:p>
          <a:p>
            <a:pPr marL="0" indent="0">
              <a:buNone/>
            </a:pPr>
            <a:r>
              <a:rPr lang="en-US" dirty="0"/>
              <a:t>Classes cannot be marked with the private access modifier. Marking a class with the private access modifier would mean that no other class could access it, which means that you could not really use the class at all. Therefore the private access modifier is not allowed for classes.</a:t>
            </a:r>
          </a:p>
          <a:p>
            <a:pPr marL="0" indent="0">
              <a:buNone/>
            </a:pPr>
            <a:r>
              <a:rPr lang="en-US" dirty="0"/>
              <a:t>Here is an example of assigning the private access modifier to a field:</a:t>
            </a:r>
          </a:p>
          <a:p>
            <a:pPr marL="0" indent="0">
              <a:buNone/>
            </a:pPr>
            <a:r>
              <a:rPr lang="en-US" dirty="0"/>
              <a:t>public class Clock { </a:t>
            </a:r>
            <a:endParaRPr lang="en-US" dirty="0" smtClean="0"/>
          </a:p>
          <a:p>
            <a:pPr marL="0" indent="0">
              <a:buNone/>
            </a:pPr>
            <a:r>
              <a:rPr lang="en-US" b="1" dirty="0" smtClean="0"/>
              <a:t>	private</a:t>
            </a:r>
            <a:r>
              <a:rPr lang="en-US" dirty="0" smtClean="0"/>
              <a:t> </a:t>
            </a:r>
            <a:r>
              <a:rPr lang="en-US" dirty="0"/>
              <a:t>long time = 0; </a:t>
            </a:r>
            <a:endParaRPr lang="en-US" dirty="0" smtClean="0"/>
          </a:p>
          <a:p>
            <a:pPr marL="0" indent="0">
              <a:buNone/>
            </a:pPr>
            <a:r>
              <a:rPr lang="en-US" dirty="0" smtClean="0"/>
              <a:t>} </a:t>
            </a:r>
          </a:p>
          <a:p>
            <a:pPr marL="0" indent="0">
              <a:buNone/>
            </a:pPr>
            <a:r>
              <a:rPr lang="en-US" dirty="0" smtClean="0"/>
              <a:t>The </a:t>
            </a:r>
            <a:r>
              <a:rPr lang="en-US" dirty="0"/>
              <a:t>member variable time has been marked as private. That means, that the member variable </a:t>
            </a:r>
            <a:r>
              <a:rPr lang="en-US" dirty="0" smtClean="0"/>
              <a:t>time inside </a:t>
            </a:r>
            <a:r>
              <a:rPr lang="en-US" dirty="0"/>
              <a:t>the Clock class cannot be accessed from code outside the Clock class.</a:t>
            </a:r>
          </a:p>
          <a:p>
            <a:endParaRPr lang="en-US" dirty="0"/>
          </a:p>
        </p:txBody>
      </p:sp>
    </p:spTree>
    <p:extLst>
      <p:ext uri="{BB962C8B-B14F-4D97-AF65-F5344CB8AC3E}">
        <p14:creationId xmlns:p14="http://schemas.microsoft.com/office/powerpoint/2010/main" val="746494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public Access Modifier</a:t>
            </a:r>
            <a:br>
              <a:rPr lang="en-US" b="1" dirty="0"/>
            </a:br>
            <a:endParaRPr lang="en-US" dirty="0"/>
          </a:p>
        </p:txBody>
      </p:sp>
      <p:sp>
        <p:nvSpPr>
          <p:cNvPr id="3" name="Content Placeholder 2"/>
          <p:cNvSpPr>
            <a:spLocks noGrp="1"/>
          </p:cNvSpPr>
          <p:nvPr>
            <p:ph idx="1"/>
          </p:nvPr>
        </p:nvSpPr>
        <p:spPr>
          <a:xfrm>
            <a:off x="76200" y="914400"/>
            <a:ext cx="9067800" cy="5867400"/>
          </a:xfrm>
        </p:spPr>
        <p:txBody>
          <a:bodyPr>
            <a:normAutofit fontScale="70000" lnSpcReduction="20000"/>
          </a:bodyPr>
          <a:lstStyle/>
          <a:p>
            <a:pPr marL="0" indent="0">
              <a:buNone/>
            </a:pPr>
            <a:r>
              <a:rPr lang="en-US" b="1" dirty="0"/>
              <a:t>public Access Modifier</a:t>
            </a:r>
          </a:p>
          <a:p>
            <a:pPr marL="0" indent="0">
              <a:buNone/>
            </a:pPr>
            <a:r>
              <a:rPr lang="en-US" dirty="0"/>
              <a:t>The Java access modifier public means that all code can access the class, field, constructor or method, regardless of where the accessing code is located. The accessing code can be in a different class and different package.</a:t>
            </a:r>
          </a:p>
          <a:p>
            <a:pPr marL="0" indent="0">
              <a:buNone/>
            </a:pPr>
            <a:r>
              <a:rPr lang="en-US" dirty="0"/>
              <a:t>Here is a public access modifier example</a:t>
            </a:r>
            <a:r>
              <a:rPr lang="en-US" dirty="0" smtClean="0"/>
              <a:t>:</a:t>
            </a:r>
          </a:p>
          <a:p>
            <a:pPr marL="0" indent="0">
              <a:buNone/>
            </a:pPr>
            <a:r>
              <a:rPr lang="en-US" dirty="0" smtClean="0"/>
              <a:t>package test;</a:t>
            </a:r>
            <a:endParaRPr lang="en-US" dirty="0"/>
          </a:p>
          <a:p>
            <a:pPr marL="0" indent="0">
              <a:buNone/>
            </a:pPr>
            <a:r>
              <a:rPr lang="en-US" b="1" dirty="0"/>
              <a:t>public</a:t>
            </a:r>
            <a:r>
              <a:rPr lang="en-US" dirty="0"/>
              <a:t> class Clock { </a:t>
            </a:r>
            <a:endParaRPr lang="en-US" dirty="0" smtClean="0"/>
          </a:p>
          <a:p>
            <a:pPr marL="0" indent="0">
              <a:buNone/>
            </a:pPr>
            <a:r>
              <a:rPr lang="en-US" b="1" dirty="0"/>
              <a:t>	</a:t>
            </a:r>
            <a:r>
              <a:rPr lang="en-US" b="1" dirty="0" smtClean="0"/>
              <a:t>public</a:t>
            </a:r>
            <a:r>
              <a:rPr lang="en-US" dirty="0" smtClean="0"/>
              <a:t> </a:t>
            </a:r>
            <a:r>
              <a:rPr lang="en-US" dirty="0"/>
              <a:t>long time = 0; </a:t>
            </a:r>
            <a:endParaRPr lang="en-US" dirty="0" smtClean="0"/>
          </a:p>
          <a:p>
            <a:pPr marL="0" indent="0">
              <a:buNone/>
            </a:pPr>
            <a:r>
              <a:rPr lang="en-US" dirty="0" smtClean="0"/>
              <a:t>} </a:t>
            </a:r>
          </a:p>
          <a:p>
            <a:pPr marL="0" indent="0">
              <a:buNone/>
            </a:pPr>
            <a:r>
              <a:rPr lang="en-US" dirty="0" smtClean="0"/>
              <a:t>Package test1;</a:t>
            </a:r>
          </a:p>
          <a:p>
            <a:pPr marL="0" indent="0">
              <a:buNone/>
            </a:pPr>
            <a:r>
              <a:rPr lang="en-US" dirty="0" smtClean="0"/>
              <a:t>public </a:t>
            </a:r>
            <a:r>
              <a:rPr lang="en-US" dirty="0"/>
              <a:t>class </a:t>
            </a:r>
            <a:r>
              <a:rPr lang="en-US" dirty="0" err="1"/>
              <a:t>ClockReader</a:t>
            </a:r>
            <a:r>
              <a:rPr lang="en-US" dirty="0"/>
              <a:t> { </a:t>
            </a:r>
            <a:endParaRPr lang="en-US" dirty="0" smtClean="0"/>
          </a:p>
          <a:p>
            <a:pPr marL="0" indent="0">
              <a:buNone/>
            </a:pPr>
            <a:r>
              <a:rPr lang="en-US" dirty="0" smtClean="0"/>
              <a:t>	Clock </a:t>
            </a:r>
            <a:r>
              <a:rPr lang="en-US" dirty="0" err="1"/>
              <a:t>clock</a:t>
            </a:r>
            <a:r>
              <a:rPr lang="en-US" dirty="0"/>
              <a:t> = new Clock(); </a:t>
            </a:r>
            <a:endParaRPr lang="en-US" dirty="0" smtClean="0"/>
          </a:p>
          <a:p>
            <a:pPr marL="0" indent="0">
              <a:buNone/>
            </a:pPr>
            <a:r>
              <a:rPr lang="en-US" dirty="0" smtClean="0"/>
              <a:t>	public </a:t>
            </a:r>
            <a:r>
              <a:rPr lang="en-US" dirty="0"/>
              <a:t>long </a:t>
            </a:r>
            <a:r>
              <a:rPr lang="en-US" dirty="0" err="1"/>
              <a:t>readClock</a:t>
            </a:r>
            <a:r>
              <a:rPr lang="en-US" dirty="0"/>
              <a:t>{ return </a:t>
            </a:r>
            <a:r>
              <a:rPr lang="en-US" dirty="0" err="1"/>
              <a:t>clock.time</a:t>
            </a:r>
            <a:r>
              <a:rPr lang="en-US" dirty="0"/>
              <a:t>; } </a:t>
            </a:r>
            <a:endParaRPr lang="en-US" dirty="0" smtClean="0"/>
          </a:p>
          <a:p>
            <a:pPr marL="0" indent="0">
              <a:buNone/>
            </a:pPr>
            <a:r>
              <a:rPr lang="en-US" dirty="0" smtClean="0"/>
              <a:t>} </a:t>
            </a:r>
          </a:p>
          <a:p>
            <a:pPr marL="0" indent="0">
              <a:buNone/>
            </a:pPr>
            <a:r>
              <a:rPr lang="en-US" dirty="0" smtClean="0"/>
              <a:t>The</a:t>
            </a:r>
            <a:r>
              <a:rPr lang="en-US" dirty="0"/>
              <a:t> time field in the Clock class is marked with the public Java access modifier. Therefore, </a:t>
            </a:r>
            <a:r>
              <a:rPr lang="en-US" dirty="0" err="1"/>
              <a:t>theClockReader</a:t>
            </a:r>
            <a:r>
              <a:rPr lang="en-US" dirty="0"/>
              <a:t> class can access the time field in the Clock no matter what package the </a:t>
            </a:r>
            <a:r>
              <a:rPr lang="en-US" dirty="0" err="1"/>
              <a:t>ClockReader</a:t>
            </a:r>
            <a:r>
              <a:rPr lang="en-US" dirty="0"/>
              <a:t> is located in.</a:t>
            </a:r>
          </a:p>
          <a:p>
            <a:endParaRPr lang="en-US" dirty="0"/>
          </a:p>
        </p:txBody>
      </p:sp>
    </p:spTree>
    <p:extLst>
      <p:ext uri="{BB962C8B-B14F-4D97-AF65-F5344CB8AC3E}">
        <p14:creationId xmlns:p14="http://schemas.microsoft.com/office/powerpoint/2010/main" val="574556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default (package) Access Modifier</a:t>
            </a:r>
            <a:br>
              <a:rPr lang="en-US" b="1" dirty="0"/>
            </a:br>
            <a:endParaRPr lang="en-US" dirty="0"/>
          </a:p>
        </p:txBody>
      </p:sp>
      <p:sp>
        <p:nvSpPr>
          <p:cNvPr id="3" name="Content Placeholder 2"/>
          <p:cNvSpPr>
            <a:spLocks noGrp="1"/>
          </p:cNvSpPr>
          <p:nvPr>
            <p:ph idx="1"/>
          </p:nvPr>
        </p:nvSpPr>
        <p:spPr>
          <a:xfrm>
            <a:off x="0" y="914400"/>
            <a:ext cx="9144000" cy="5943600"/>
          </a:xfrm>
        </p:spPr>
        <p:txBody>
          <a:bodyPr>
            <a:normAutofit fontScale="55000" lnSpcReduction="20000"/>
          </a:bodyPr>
          <a:lstStyle/>
          <a:p>
            <a:pPr marL="0" indent="0">
              <a:buNone/>
            </a:pPr>
            <a:r>
              <a:rPr lang="en-US" dirty="0" smtClean="0"/>
              <a:t>The </a:t>
            </a:r>
            <a:r>
              <a:rPr lang="en-US" dirty="0"/>
              <a:t>default Java access modifier is declared by not writing any access modifier at all. The default access modifier means that code inside the class itself as well as code inside classes in the same package as this class, can access the class, field, constructor or method which the default access modifier is assigned to. Therefore, the default access modifier is also sometimes referred to as the package access modifier. If you don't know what a Java package is, I have explained that in my </a:t>
            </a:r>
            <a:r>
              <a:rPr lang="en-US" b="1" dirty="0">
                <a:hlinkClick r:id="rId2"/>
              </a:rPr>
              <a:t>Java packages tutorial</a:t>
            </a:r>
            <a:r>
              <a:rPr lang="en-US" dirty="0"/>
              <a:t>.</a:t>
            </a:r>
          </a:p>
          <a:p>
            <a:pPr marL="0" indent="0">
              <a:buNone/>
            </a:pPr>
            <a:r>
              <a:rPr lang="en-US" b="1" dirty="0"/>
              <a:t>Subclasses cannot access methods and member variables (fields) in the superclass</a:t>
            </a:r>
            <a:r>
              <a:rPr lang="en-US" dirty="0"/>
              <a:t>, if they these methods and fields are marked with the default access modifier, </a:t>
            </a:r>
            <a:r>
              <a:rPr lang="en-US" b="1" dirty="0"/>
              <a:t>unless the subclass is located in the same package as the superclass.</a:t>
            </a:r>
          </a:p>
          <a:p>
            <a:pPr marL="0" indent="0">
              <a:buNone/>
            </a:pPr>
            <a:r>
              <a:rPr lang="en-US" dirty="0"/>
              <a:t>Here is an default / package access modifier example</a:t>
            </a:r>
            <a:r>
              <a:rPr lang="en-US" dirty="0" smtClean="0"/>
              <a:t>:</a:t>
            </a:r>
          </a:p>
          <a:p>
            <a:pPr marL="0" indent="0">
              <a:buNone/>
            </a:pPr>
            <a:r>
              <a:rPr lang="en-US" b="1" dirty="0"/>
              <a:t>package </a:t>
            </a:r>
            <a:r>
              <a:rPr lang="en-US" b="1" dirty="0" smtClean="0"/>
              <a:t>test;</a:t>
            </a:r>
            <a:endParaRPr lang="en-US" b="1" dirty="0"/>
          </a:p>
          <a:p>
            <a:pPr marL="0" indent="0">
              <a:buNone/>
            </a:pPr>
            <a:r>
              <a:rPr lang="en-US" dirty="0" smtClean="0"/>
              <a:t>public </a:t>
            </a:r>
            <a:r>
              <a:rPr lang="en-US" dirty="0"/>
              <a:t>class Clock </a:t>
            </a:r>
            <a:r>
              <a:rPr lang="en-US" dirty="0" smtClean="0"/>
              <a:t>{</a:t>
            </a:r>
          </a:p>
          <a:p>
            <a:pPr marL="0" indent="0">
              <a:buNone/>
            </a:pPr>
            <a:r>
              <a:rPr lang="en-US" dirty="0" smtClean="0"/>
              <a:t>	long </a:t>
            </a:r>
            <a:r>
              <a:rPr lang="en-US" dirty="0"/>
              <a:t>time = 0; </a:t>
            </a:r>
            <a:endParaRPr lang="en-US" dirty="0" smtClean="0"/>
          </a:p>
          <a:p>
            <a:pPr marL="0" indent="0">
              <a:buNone/>
            </a:pPr>
            <a:r>
              <a:rPr lang="en-US" dirty="0" smtClean="0"/>
              <a:t>} </a:t>
            </a:r>
          </a:p>
          <a:p>
            <a:pPr marL="0" indent="0">
              <a:buNone/>
            </a:pPr>
            <a:r>
              <a:rPr lang="en-US" b="1" dirty="0"/>
              <a:t>package test;</a:t>
            </a:r>
          </a:p>
          <a:p>
            <a:pPr marL="0" indent="0">
              <a:buNone/>
            </a:pPr>
            <a:r>
              <a:rPr lang="en-US" dirty="0" smtClean="0"/>
              <a:t>public </a:t>
            </a:r>
            <a:r>
              <a:rPr lang="en-US" dirty="0"/>
              <a:t>class </a:t>
            </a:r>
            <a:r>
              <a:rPr lang="en-US" dirty="0" err="1"/>
              <a:t>ClockReader</a:t>
            </a:r>
            <a:r>
              <a:rPr lang="en-US" dirty="0"/>
              <a:t> { </a:t>
            </a:r>
            <a:endParaRPr lang="en-US" dirty="0" smtClean="0"/>
          </a:p>
          <a:p>
            <a:pPr marL="0" indent="0">
              <a:buNone/>
            </a:pPr>
            <a:r>
              <a:rPr lang="en-US" dirty="0" smtClean="0"/>
              <a:t>	Clock </a:t>
            </a:r>
            <a:r>
              <a:rPr lang="en-US" dirty="0" err="1"/>
              <a:t>clock</a:t>
            </a:r>
            <a:r>
              <a:rPr lang="en-US" dirty="0"/>
              <a:t> = new Clock(); </a:t>
            </a:r>
            <a:endParaRPr lang="en-US" dirty="0" smtClean="0"/>
          </a:p>
          <a:p>
            <a:pPr marL="0" indent="0">
              <a:buNone/>
            </a:pPr>
            <a:r>
              <a:rPr lang="en-US" dirty="0" smtClean="0"/>
              <a:t>	public </a:t>
            </a:r>
            <a:r>
              <a:rPr lang="en-US" dirty="0"/>
              <a:t>long </a:t>
            </a:r>
            <a:r>
              <a:rPr lang="en-US" dirty="0" err="1"/>
              <a:t>readClock</a:t>
            </a:r>
            <a:r>
              <a:rPr lang="en-US" dirty="0"/>
              <a:t>{ return </a:t>
            </a:r>
            <a:r>
              <a:rPr lang="en-US" dirty="0" err="1"/>
              <a:t>clock.time</a:t>
            </a:r>
            <a:r>
              <a:rPr lang="en-US" dirty="0"/>
              <a:t>; } </a:t>
            </a:r>
            <a:endParaRPr lang="en-US" dirty="0" smtClean="0"/>
          </a:p>
          <a:p>
            <a:pPr marL="0" indent="0">
              <a:buNone/>
            </a:pPr>
            <a:r>
              <a:rPr lang="en-US" dirty="0" smtClean="0"/>
              <a:t>} </a:t>
            </a:r>
          </a:p>
          <a:p>
            <a:pPr marL="0" indent="0">
              <a:buNone/>
            </a:pPr>
            <a:r>
              <a:rPr lang="en-US" dirty="0" smtClean="0"/>
              <a:t>The</a:t>
            </a:r>
            <a:r>
              <a:rPr lang="en-US" dirty="0"/>
              <a:t> time field in the Clock class has no access modifier, which means that it is implicitly assigned the default / package access modifier. Therefore, the </a:t>
            </a:r>
            <a:r>
              <a:rPr lang="en-US" dirty="0" err="1"/>
              <a:t>ClockReader</a:t>
            </a:r>
            <a:r>
              <a:rPr lang="en-US" dirty="0"/>
              <a:t> class can read the time member variable of the Clock object, provided that </a:t>
            </a:r>
            <a:r>
              <a:rPr lang="en-US" dirty="0" err="1"/>
              <a:t>ClockReader</a:t>
            </a:r>
            <a:r>
              <a:rPr lang="en-US" dirty="0"/>
              <a:t> and Clock are located in the same Java package.</a:t>
            </a:r>
          </a:p>
          <a:p>
            <a:endParaRPr lang="en-US" dirty="0"/>
          </a:p>
        </p:txBody>
      </p:sp>
    </p:spTree>
    <p:extLst>
      <p:ext uri="{BB962C8B-B14F-4D97-AF65-F5344CB8AC3E}">
        <p14:creationId xmlns:p14="http://schemas.microsoft.com/office/powerpoint/2010/main" val="3407103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protected Access Modifier</a:t>
            </a:r>
            <a:br>
              <a:rPr lang="en-US" b="1" dirty="0"/>
            </a:br>
            <a:endParaRPr lang="en-US" dirty="0"/>
          </a:p>
        </p:txBody>
      </p:sp>
      <p:sp>
        <p:nvSpPr>
          <p:cNvPr id="3" name="Content Placeholder 2"/>
          <p:cNvSpPr>
            <a:spLocks noGrp="1"/>
          </p:cNvSpPr>
          <p:nvPr>
            <p:ph idx="1"/>
          </p:nvPr>
        </p:nvSpPr>
        <p:spPr>
          <a:xfrm>
            <a:off x="76200" y="762000"/>
            <a:ext cx="9067800" cy="6096000"/>
          </a:xfrm>
        </p:spPr>
        <p:txBody>
          <a:bodyPr>
            <a:normAutofit fontScale="62500" lnSpcReduction="20000"/>
          </a:bodyPr>
          <a:lstStyle/>
          <a:p>
            <a:pPr marL="0" indent="0">
              <a:buNone/>
            </a:pPr>
            <a:r>
              <a:rPr lang="en-US" dirty="0" smtClean="0"/>
              <a:t>The</a:t>
            </a:r>
            <a:r>
              <a:rPr lang="en-US" dirty="0"/>
              <a:t> protected access modifier provides the same access as the default access modifier, with the addition that </a:t>
            </a:r>
            <a:r>
              <a:rPr lang="en-US" b="1" dirty="0"/>
              <a:t>subclasses can access protected methods and member variables (fields) of the superclass</a:t>
            </a:r>
            <a:r>
              <a:rPr lang="en-US" dirty="0"/>
              <a:t>. This is true </a:t>
            </a:r>
            <a:r>
              <a:rPr lang="en-US" b="1" dirty="0"/>
              <a:t>even if the subclass is not located in the same package as the superclass</a:t>
            </a:r>
            <a:r>
              <a:rPr lang="en-US" dirty="0"/>
              <a:t>.</a:t>
            </a:r>
          </a:p>
          <a:p>
            <a:pPr marL="0" indent="0">
              <a:buNone/>
            </a:pPr>
            <a:r>
              <a:rPr lang="en-US" dirty="0"/>
              <a:t>Here is a protected access modifier example</a:t>
            </a:r>
            <a:r>
              <a:rPr lang="en-US" dirty="0" smtClean="0"/>
              <a:t>:</a:t>
            </a:r>
          </a:p>
          <a:p>
            <a:pPr marL="0" indent="0">
              <a:buNone/>
            </a:pPr>
            <a:r>
              <a:rPr lang="en-US" b="1" dirty="0"/>
              <a:t>package test;</a:t>
            </a:r>
          </a:p>
          <a:p>
            <a:pPr marL="0" indent="0">
              <a:buNone/>
            </a:pPr>
            <a:r>
              <a:rPr lang="en-US" dirty="0" smtClean="0"/>
              <a:t>public </a:t>
            </a:r>
            <a:r>
              <a:rPr lang="en-US" dirty="0"/>
              <a:t>class Clock { </a:t>
            </a:r>
            <a:endParaRPr lang="en-US" dirty="0" smtClean="0"/>
          </a:p>
          <a:p>
            <a:pPr marL="0" indent="0">
              <a:buNone/>
            </a:pPr>
            <a:r>
              <a:rPr lang="en-US" b="1" dirty="0" smtClean="0"/>
              <a:t>	protected</a:t>
            </a:r>
            <a:r>
              <a:rPr lang="en-US" dirty="0" smtClean="0"/>
              <a:t> </a:t>
            </a:r>
            <a:r>
              <a:rPr lang="en-US" dirty="0"/>
              <a:t>long time = 0; // time in milliseconds </a:t>
            </a:r>
            <a:endParaRPr lang="en-US" dirty="0" smtClean="0"/>
          </a:p>
          <a:p>
            <a:pPr marL="0" indent="0">
              <a:buNone/>
            </a:pPr>
            <a:r>
              <a:rPr lang="en-US" dirty="0" smtClean="0"/>
              <a:t>} </a:t>
            </a:r>
          </a:p>
          <a:p>
            <a:pPr marL="0" indent="0">
              <a:buNone/>
            </a:pPr>
            <a:r>
              <a:rPr lang="en-US" b="1" dirty="0"/>
              <a:t>package </a:t>
            </a:r>
            <a:r>
              <a:rPr lang="en-US" b="1" dirty="0" smtClean="0"/>
              <a:t>test1;</a:t>
            </a:r>
            <a:endParaRPr lang="en-US" b="1" dirty="0"/>
          </a:p>
          <a:p>
            <a:pPr marL="0" indent="0">
              <a:buNone/>
            </a:pPr>
            <a:r>
              <a:rPr lang="en-US" dirty="0" smtClean="0"/>
              <a:t>public </a:t>
            </a:r>
            <a:r>
              <a:rPr lang="en-US" dirty="0"/>
              <a:t>class </a:t>
            </a:r>
            <a:r>
              <a:rPr lang="en-US" dirty="0" err="1"/>
              <a:t>SmartClock</a:t>
            </a:r>
            <a:r>
              <a:rPr lang="en-US" dirty="0"/>
              <a:t>() extends Clock{ </a:t>
            </a:r>
            <a:endParaRPr lang="en-US" dirty="0" smtClean="0"/>
          </a:p>
          <a:p>
            <a:pPr marL="0" indent="0">
              <a:buNone/>
            </a:pPr>
            <a:r>
              <a:rPr lang="en-US" dirty="0" smtClean="0"/>
              <a:t>	public </a:t>
            </a:r>
            <a:r>
              <a:rPr lang="en-US" dirty="0"/>
              <a:t>long </a:t>
            </a:r>
            <a:r>
              <a:rPr lang="en-US" dirty="0" err="1"/>
              <a:t>getTimeInSeconds</a:t>
            </a:r>
            <a:r>
              <a:rPr lang="en-US" dirty="0"/>
              <a:t>() { </a:t>
            </a:r>
            <a:endParaRPr lang="en-US" dirty="0" smtClean="0"/>
          </a:p>
          <a:p>
            <a:pPr marL="0" indent="0">
              <a:buNone/>
            </a:pPr>
            <a:r>
              <a:rPr lang="en-US" dirty="0" smtClean="0"/>
              <a:t>		return </a:t>
            </a:r>
            <a:r>
              <a:rPr lang="en-US" dirty="0" err="1"/>
              <a:t>this.time</a:t>
            </a:r>
            <a:r>
              <a:rPr lang="en-US" dirty="0"/>
              <a:t> / 1000; </a:t>
            </a:r>
            <a:endParaRPr lang="en-US" dirty="0" smtClean="0"/>
          </a:p>
          <a:p>
            <a:pPr marL="0" indent="0">
              <a:buNone/>
            </a:pPr>
            <a:r>
              <a:rPr lang="en-US" dirty="0" smtClean="0"/>
              <a:t>	} </a:t>
            </a:r>
          </a:p>
          <a:p>
            <a:pPr marL="0" indent="0">
              <a:buNone/>
            </a:pPr>
            <a:r>
              <a:rPr lang="en-US" dirty="0" smtClean="0"/>
              <a:t>}</a:t>
            </a:r>
          </a:p>
          <a:p>
            <a:pPr marL="0" indent="0">
              <a:buNone/>
            </a:pPr>
            <a:r>
              <a:rPr lang="en-US" dirty="0" smtClean="0"/>
              <a:t> </a:t>
            </a:r>
            <a:r>
              <a:rPr lang="en-US" dirty="0"/>
              <a:t>In the above example the subclass </a:t>
            </a:r>
            <a:r>
              <a:rPr lang="en-US" dirty="0" err="1"/>
              <a:t>SmartClock</a:t>
            </a:r>
            <a:r>
              <a:rPr lang="en-US" dirty="0"/>
              <a:t> has a method called </a:t>
            </a:r>
            <a:r>
              <a:rPr lang="en-US" dirty="0" err="1"/>
              <a:t>getTimeInSeconds</a:t>
            </a:r>
            <a:r>
              <a:rPr lang="en-US" dirty="0"/>
              <a:t>() which accesses the time variable of the superclass Clock. This is possible even if Clock and </a:t>
            </a:r>
            <a:r>
              <a:rPr lang="en-US" dirty="0" err="1"/>
              <a:t>SmartClock</a:t>
            </a:r>
            <a:r>
              <a:rPr lang="en-US" dirty="0"/>
              <a:t> are not located in the same package, because the time field is marked with the protected Java access modifier.</a:t>
            </a:r>
          </a:p>
          <a:p>
            <a:pPr marL="0" indent="0">
              <a:buNone/>
            </a:pPr>
            <a:endParaRPr lang="en-US" dirty="0"/>
          </a:p>
        </p:txBody>
      </p:sp>
    </p:spTree>
    <p:extLst>
      <p:ext uri="{BB962C8B-B14F-4D97-AF65-F5344CB8AC3E}">
        <p14:creationId xmlns:p14="http://schemas.microsoft.com/office/powerpoint/2010/main" val="3143282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Define encapsulation in programming.</a:t>
            </a:r>
          </a:p>
          <a:p>
            <a:pPr marL="0" indent="0">
              <a:buNone/>
            </a:pPr>
            <a:endParaRPr lang="en-US" dirty="0" smtClean="0"/>
          </a:p>
          <a:p>
            <a:pPr marL="0" indent="0">
              <a:buNone/>
            </a:pPr>
            <a:r>
              <a:rPr lang="en-US" dirty="0" smtClean="0"/>
              <a:t>Describe an example of encapsulation.</a:t>
            </a:r>
          </a:p>
          <a:p>
            <a:pPr marL="0" indent="0">
              <a:buNone/>
            </a:pPr>
            <a:endParaRPr lang="en-US" dirty="0" smtClean="0"/>
          </a:p>
          <a:p>
            <a:pPr marL="0" indent="0">
              <a:buNone/>
            </a:pPr>
            <a:r>
              <a:rPr lang="en-US" dirty="0" smtClean="0"/>
              <a:t>How does using private affect the visibility/scope of a member of an object?</a:t>
            </a:r>
          </a:p>
          <a:p>
            <a:pPr marL="0" indent="0">
              <a:buNone/>
            </a:pPr>
            <a:endParaRPr lang="en-US" dirty="0" smtClean="0"/>
          </a:p>
          <a:p>
            <a:pPr marL="0" indent="0">
              <a:buNone/>
            </a:pPr>
            <a:r>
              <a:rPr lang="en-US" dirty="0" smtClean="0"/>
              <a:t>How does using public affect the visibility/scope of a member of an object?</a:t>
            </a:r>
          </a:p>
          <a:p>
            <a:pPr marL="0" indent="0">
              <a:buNone/>
            </a:pPr>
            <a:endParaRPr lang="en-US" dirty="0" smtClean="0"/>
          </a:p>
          <a:p>
            <a:pPr marL="0" indent="0">
              <a:buNone/>
            </a:pPr>
            <a:r>
              <a:rPr lang="en-US" dirty="0" smtClean="0"/>
              <a:t>How does omitting either of these two access modifiers affect the visibility/scope of a member of an object?</a:t>
            </a:r>
          </a:p>
          <a:p>
            <a:pPr marL="514350" indent="-514350">
              <a:buAutoNum type="arabicPeriod"/>
            </a:pPr>
            <a:endParaRPr lang="en-US" dirty="0"/>
          </a:p>
        </p:txBody>
      </p:sp>
    </p:spTree>
    <p:extLst>
      <p:ext uri="{BB962C8B-B14F-4D97-AF65-F5344CB8AC3E}">
        <p14:creationId xmlns:p14="http://schemas.microsoft.com/office/powerpoint/2010/main" val="860106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What is an access method?</a:t>
            </a:r>
          </a:p>
          <a:p>
            <a:pPr marL="0" indent="0">
              <a:buNone/>
            </a:pPr>
            <a:endParaRPr lang="en-US" dirty="0" smtClean="0"/>
          </a:p>
          <a:p>
            <a:pPr marL="0" indent="0">
              <a:buNone/>
            </a:pPr>
            <a:r>
              <a:rPr lang="en-US" dirty="0" smtClean="0"/>
              <a:t>Why should we use access methods? Give an example.</a:t>
            </a:r>
          </a:p>
          <a:p>
            <a:pPr marL="0" indent="0">
              <a:buNone/>
            </a:pPr>
            <a:endParaRPr lang="en-US" dirty="0" smtClean="0"/>
          </a:p>
          <a:p>
            <a:pPr marL="0" indent="0">
              <a:buNone/>
            </a:pPr>
            <a:r>
              <a:rPr lang="en-US" dirty="0" smtClean="0"/>
              <a:t>Note: If you want to add one project’s package to another then do the following so as to reference it :</a:t>
            </a:r>
          </a:p>
          <a:p>
            <a:r>
              <a:rPr lang="en-US" dirty="0"/>
              <a:t>add project A to project B's build path.</a:t>
            </a:r>
          </a:p>
          <a:p>
            <a:r>
              <a:rPr lang="en-US" dirty="0" smtClean="0"/>
              <a:t>Right </a:t>
            </a:r>
            <a:r>
              <a:rPr lang="en-US" dirty="0"/>
              <a:t>click on project B's folder in eclipse --&gt; properties --&gt; build path --&gt; projects --&gt; add.</a:t>
            </a:r>
            <a:br>
              <a:rPr lang="en-US" dirty="0"/>
            </a:br>
            <a:r>
              <a:rPr lang="en-US" dirty="0"/>
              <a:t>Now add project A</a:t>
            </a:r>
          </a:p>
          <a:p>
            <a:pPr marL="0" indent="0">
              <a:buNone/>
            </a:pPr>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3795303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Exercises</a:t>
            </a:r>
            <a:endParaRPr lang="en-US"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09600"/>
            <a:ext cx="9144000" cy="6172200"/>
          </a:xfrm>
        </p:spPr>
      </p:pic>
    </p:spTree>
    <p:extLst>
      <p:ext uri="{BB962C8B-B14F-4D97-AF65-F5344CB8AC3E}">
        <p14:creationId xmlns:p14="http://schemas.microsoft.com/office/powerpoint/2010/main" val="26895726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Tree>
    <p:extLst>
      <p:ext uri="{BB962C8B-B14F-4D97-AF65-F5344CB8AC3E}">
        <p14:creationId xmlns:p14="http://schemas.microsoft.com/office/powerpoint/2010/main" val="42402289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25239"/>
                </a:solidFill>
                <a:latin typeface="Arial"/>
              </a:rPr>
              <a:t>The private Visibility Modifier</a:t>
            </a:r>
            <a:br>
              <a:rPr lang="en-US" b="1" dirty="0">
                <a:solidFill>
                  <a:srgbClr val="F25239"/>
                </a:solidFill>
                <a:latin typeface="Arial"/>
              </a:rPr>
            </a:br>
            <a:r>
              <a:rPr lang="en-US" dirty="0">
                <a:solidFill>
                  <a:srgbClr val="000000"/>
                </a:solidFill>
                <a:latin typeface="Arial"/>
              </a:rPr>
              <a:t/>
            </a:r>
            <a:br>
              <a:rPr lang="en-US" dirty="0">
                <a:solidFill>
                  <a:srgbClr val="000000"/>
                </a:solidFill>
                <a:latin typeface="Arial"/>
              </a:rPr>
            </a:br>
            <a:endParaRPr lang="en-US" dirty="0"/>
          </a:p>
        </p:txBody>
      </p:sp>
      <p:sp>
        <p:nvSpPr>
          <p:cNvPr id="3" name="Content Placeholder 2"/>
          <p:cNvSpPr>
            <a:spLocks noGrp="1"/>
          </p:cNvSpPr>
          <p:nvPr>
            <p:ph idx="1"/>
          </p:nvPr>
        </p:nvSpPr>
        <p:spPr>
          <a:xfrm>
            <a:off x="480376" y="533400"/>
            <a:ext cx="8229600" cy="4525963"/>
          </a:xfrm>
        </p:spPr>
        <p:txBody>
          <a:bodyPr>
            <a:normAutofit/>
          </a:bodyPr>
          <a:lstStyle/>
          <a:p>
            <a:r>
              <a:rPr lang="en-US" sz="1400" dirty="0">
                <a:solidFill>
                  <a:srgbClr val="000000"/>
                </a:solidFill>
                <a:latin typeface="Arial"/>
              </a:rPr>
              <a:t>When an instance variable is declared </a:t>
            </a:r>
            <a:r>
              <a:rPr lang="en-US" sz="1400" dirty="0"/>
              <a:t>private</a:t>
            </a:r>
            <a:r>
              <a:rPr lang="en-US" sz="1400" dirty="0">
                <a:solidFill>
                  <a:srgbClr val="000000"/>
                </a:solidFill>
                <a:latin typeface="Arial"/>
              </a:rPr>
              <a:t> it can be used only by the methods of that class. </a:t>
            </a:r>
            <a:endParaRPr lang="en-US" sz="1400"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54" y="1113623"/>
            <a:ext cx="9097645" cy="5744377"/>
          </a:xfrm>
          <a:prstGeom prst="rect">
            <a:avLst/>
          </a:prstGeom>
        </p:spPr>
      </p:pic>
    </p:spTree>
    <p:extLst>
      <p:ext uri="{BB962C8B-B14F-4D97-AF65-F5344CB8AC3E}">
        <p14:creationId xmlns:p14="http://schemas.microsoft.com/office/powerpoint/2010/main" val="5055172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Tree>
    <p:extLst>
      <p:ext uri="{BB962C8B-B14F-4D97-AF65-F5344CB8AC3E}">
        <p14:creationId xmlns:p14="http://schemas.microsoft.com/office/powerpoint/2010/main" val="8293034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Tree>
    <p:extLst>
      <p:ext uri="{BB962C8B-B14F-4D97-AF65-F5344CB8AC3E}">
        <p14:creationId xmlns:p14="http://schemas.microsoft.com/office/powerpoint/2010/main" val="1897186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Tree>
    <p:extLst>
      <p:ext uri="{BB962C8B-B14F-4D97-AF65-F5344CB8AC3E}">
        <p14:creationId xmlns:p14="http://schemas.microsoft.com/office/powerpoint/2010/main" val="1377784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Tree>
    <p:extLst>
      <p:ext uri="{BB962C8B-B14F-4D97-AF65-F5344CB8AC3E}">
        <p14:creationId xmlns:p14="http://schemas.microsoft.com/office/powerpoint/2010/main" val="1097232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fontScale="90000"/>
          </a:bodyPr>
          <a:lstStyle/>
          <a:p>
            <a:r>
              <a:rPr lang="en-US" b="1" dirty="0">
                <a:solidFill>
                  <a:srgbClr val="F25239"/>
                </a:solidFill>
                <a:latin typeface="Arial"/>
              </a:rPr>
              <a:t>Access Methods</a:t>
            </a:r>
            <a:br>
              <a:rPr lang="en-US" b="1" dirty="0">
                <a:solidFill>
                  <a:srgbClr val="F25239"/>
                </a:solidFill>
                <a:latin typeface="Arial"/>
              </a:rPr>
            </a:br>
            <a:r>
              <a:rPr lang="en-US" dirty="0"/>
              <a:t/>
            </a:r>
            <a:br>
              <a:rPr lang="en-US" dirty="0"/>
            </a:br>
            <a:r>
              <a:rPr lang="en-US" sz="2000" dirty="0">
                <a:solidFill>
                  <a:srgbClr val="000000"/>
                </a:solidFill>
                <a:latin typeface="Arial"/>
              </a:rPr>
              <a:t>A class with private data provides access to that data </a:t>
            </a:r>
            <a:r>
              <a:rPr lang="en-US" sz="2000" dirty="0" smtClean="0">
                <a:solidFill>
                  <a:srgbClr val="000000"/>
                </a:solidFill>
                <a:latin typeface="Arial"/>
              </a:rPr>
              <a:t>through </a:t>
            </a:r>
            <a:r>
              <a:rPr lang="en-US" sz="2000" b="1" dirty="0" smtClean="0">
                <a:solidFill>
                  <a:srgbClr val="000000"/>
                </a:solidFill>
                <a:latin typeface="Arial"/>
              </a:rPr>
              <a:t>access </a:t>
            </a:r>
            <a:r>
              <a:rPr lang="en-US" sz="2000" b="1" dirty="0">
                <a:solidFill>
                  <a:srgbClr val="000000"/>
                </a:solidFill>
                <a:latin typeface="Arial"/>
              </a:rPr>
              <a:t>methods</a:t>
            </a:r>
            <a:r>
              <a:rPr lang="en-US" sz="2000" dirty="0">
                <a:solidFill>
                  <a:srgbClr val="000000"/>
                </a:solidFill>
                <a:latin typeface="Arial"/>
              </a:rPr>
              <a:t>. An access method uses the private data of its object and is visible to other classes. Some access methods alter data; others return a value but don't alter data.</a:t>
            </a:r>
            <a:endParaRPr lang="en-US" sz="5300"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2391433"/>
            <a:ext cx="9220200" cy="4466567"/>
          </a:xfrm>
        </p:spPr>
      </p:pic>
    </p:spTree>
    <p:extLst>
      <p:ext uri="{BB962C8B-B14F-4D97-AF65-F5344CB8AC3E}">
        <p14:creationId xmlns:p14="http://schemas.microsoft.com/office/powerpoint/2010/main" val="36623654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25239"/>
                </a:solidFill>
                <a:latin typeface="Arial"/>
              </a:rPr>
              <a:t>main() Can't See Private Data</a:t>
            </a:r>
            <a:br>
              <a:rPr lang="en-US" b="1" dirty="0">
                <a:solidFill>
                  <a:srgbClr val="F25239"/>
                </a:solidFill>
                <a:latin typeface="Arial"/>
              </a:rPr>
            </a:br>
            <a:r>
              <a:rPr lang="en-US" dirty="0">
                <a:solidFill>
                  <a:srgbClr val="000000"/>
                </a:solidFill>
                <a:latin typeface="Arial"/>
              </a:rPr>
              <a:t/>
            </a:r>
            <a:br>
              <a:rPr lang="en-US" dirty="0">
                <a:solidFill>
                  <a:srgbClr val="000000"/>
                </a:solidFill>
                <a:latin typeface="Arial"/>
              </a:rPr>
            </a:b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09601"/>
            <a:ext cx="9220200" cy="6172200"/>
          </a:xfrm>
        </p:spPr>
      </p:pic>
    </p:spTree>
    <p:extLst>
      <p:ext uri="{BB962C8B-B14F-4D97-AF65-F5344CB8AC3E}">
        <p14:creationId xmlns:p14="http://schemas.microsoft.com/office/powerpoint/2010/main" val="6573133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25239"/>
                </a:solidFill>
                <a:latin typeface="Arial"/>
              </a:rPr>
              <a:t>Careful Access Control</a:t>
            </a:r>
            <a:br>
              <a:rPr lang="en-US" b="1" dirty="0">
                <a:solidFill>
                  <a:srgbClr val="F25239"/>
                </a:solidFill>
                <a:latin typeface="Arial"/>
              </a:rPr>
            </a:br>
            <a:r>
              <a:rPr lang="en-US" dirty="0">
                <a:solidFill>
                  <a:srgbClr val="000000"/>
                </a:solidFill>
                <a:latin typeface="Arial"/>
              </a:rPr>
              <a:t/>
            </a:r>
            <a:br>
              <a:rPr lang="en-US" dirty="0">
                <a:solidFill>
                  <a:srgbClr val="000000"/>
                </a:solidFill>
                <a:latin typeface="Arial"/>
              </a:rPr>
            </a:b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09600"/>
            <a:ext cx="9144000" cy="6172200"/>
          </a:xfrm>
        </p:spPr>
      </p:pic>
    </p:spTree>
    <p:extLst>
      <p:ext uri="{BB962C8B-B14F-4D97-AF65-F5344CB8AC3E}">
        <p14:creationId xmlns:p14="http://schemas.microsoft.com/office/powerpoint/2010/main" val="17519873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25239"/>
                </a:solidFill>
                <a:latin typeface="Arial"/>
              </a:rPr>
              <a:t>Encapsulation</a:t>
            </a:r>
            <a:br>
              <a:rPr lang="en-US" b="1" dirty="0">
                <a:solidFill>
                  <a:srgbClr val="F25239"/>
                </a:solidFill>
                <a:latin typeface="Arial"/>
              </a:rPr>
            </a:br>
            <a:r>
              <a:rPr lang="en-US" dirty="0"/>
              <a:t/>
            </a:r>
            <a:br>
              <a:rPr lang="en-US" dirty="0"/>
            </a:br>
            <a:endParaRPr lang="en-US" dirty="0"/>
          </a:p>
        </p:txBody>
      </p:sp>
      <p:sp>
        <p:nvSpPr>
          <p:cNvPr id="3" name="Content Placeholder 2"/>
          <p:cNvSpPr>
            <a:spLocks noGrp="1"/>
          </p:cNvSpPr>
          <p:nvPr>
            <p:ph idx="1"/>
          </p:nvPr>
        </p:nvSpPr>
        <p:spPr>
          <a:xfrm>
            <a:off x="0" y="990600"/>
            <a:ext cx="9067800" cy="5867400"/>
          </a:xfrm>
        </p:spPr>
        <p:txBody>
          <a:bodyPr>
            <a:noAutofit/>
          </a:bodyPr>
          <a:lstStyle/>
          <a:p>
            <a:r>
              <a:rPr lang="en-US" sz="4000" b="1" dirty="0">
                <a:solidFill>
                  <a:srgbClr val="000000"/>
                </a:solidFill>
                <a:latin typeface="Arial"/>
              </a:rPr>
              <a:t>Encapsulation</a:t>
            </a:r>
            <a:r>
              <a:rPr lang="en-US" sz="4000" dirty="0">
                <a:solidFill>
                  <a:srgbClr val="000000"/>
                </a:solidFill>
                <a:latin typeface="Arial"/>
              </a:rPr>
              <a:t> is hiding the details of an object from the other parts of a program</a:t>
            </a:r>
            <a:r>
              <a:rPr lang="en-US" sz="4000" dirty="0" smtClean="0">
                <a:solidFill>
                  <a:srgbClr val="000000"/>
                </a:solidFill>
                <a:latin typeface="Arial"/>
              </a:rPr>
              <a:t>.</a:t>
            </a:r>
          </a:p>
          <a:p>
            <a:r>
              <a:rPr lang="en-US" sz="4000" dirty="0" smtClean="0">
                <a:solidFill>
                  <a:srgbClr val="000000"/>
                </a:solidFill>
                <a:latin typeface="Arial"/>
              </a:rPr>
              <a:t>It is one of the three main features of OOP.</a:t>
            </a:r>
            <a:endParaRPr lang="en-US" sz="4000" dirty="0" smtClean="0">
              <a:solidFill>
                <a:srgbClr val="000000"/>
              </a:solidFill>
              <a:latin typeface="Arial"/>
            </a:endParaRPr>
          </a:p>
          <a:p>
            <a:r>
              <a:rPr lang="en-US" sz="4000" dirty="0" smtClean="0">
                <a:solidFill>
                  <a:srgbClr val="000000"/>
                </a:solidFill>
                <a:latin typeface="Arial"/>
              </a:rPr>
              <a:t> </a:t>
            </a:r>
            <a:r>
              <a:rPr lang="en-US" sz="4000" dirty="0">
                <a:solidFill>
                  <a:srgbClr val="000000"/>
                </a:solidFill>
                <a:latin typeface="Arial"/>
              </a:rPr>
              <a:t>The object can be used only through its access methods, which are carefully written to keep the object consistent and secure.</a:t>
            </a:r>
            <a:endParaRPr lang="en-US" sz="4000" dirty="0"/>
          </a:p>
        </p:txBody>
      </p:sp>
    </p:spTree>
    <p:extLst>
      <p:ext uri="{BB962C8B-B14F-4D97-AF65-F5344CB8AC3E}">
        <p14:creationId xmlns:p14="http://schemas.microsoft.com/office/powerpoint/2010/main" val="41053743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25239"/>
                </a:solidFill>
                <a:latin typeface="Arial"/>
              </a:rPr>
              <a:t>Private Methods</a:t>
            </a:r>
            <a:br>
              <a:rPr lang="en-US" b="1" dirty="0">
                <a:solidFill>
                  <a:srgbClr val="F25239"/>
                </a:solidFill>
                <a:latin typeface="Arial"/>
              </a:rPr>
            </a:br>
            <a:r>
              <a:rPr lang="en-US" dirty="0">
                <a:solidFill>
                  <a:srgbClr val="000000"/>
                </a:solidFill>
                <a:latin typeface="Arial"/>
              </a:rPr>
              <a:t/>
            </a:r>
            <a:br>
              <a:rPr lang="en-US" dirty="0">
                <a:solidFill>
                  <a:srgbClr val="000000"/>
                </a:solidFill>
                <a:latin typeface="Arial"/>
              </a:rPr>
            </a:br>
            <a:endParaRPr lang="en-US" dirty="0"/>
          </a:p>
        </p:txBody>
      </p:sp>
      <p:sp>
        <p:nvSpPr>
          <p:cNvPr id="3" name="Content Placeholder 2"/>
          <p:cNvSpPr>
            <a:spLocks noGrp="1"/>
          </p:cNvSpPr>
          <p:nvPr>
            <p:ph idx="1"/>
          </p:nvPr>
        </p:nvSpPr>
        <p:spPr>
          <a:xfrm>
            <a:off x="457200" y="609600"/>
            <a:ext cx="8229600" cy="4525963"/>
          </a:xfrm>
        </p:spPr>
        <p:txBody>
          <a:bodyPr/>
          <a:lstStyle/>
          <a:p>
            <a:r>
              <a:rPr lang="en-US" sz="1800" dirty="0">
                <a:solidFill>
                  <a:srgbClr val="000000"/>
                </a:solidFill>
                <a:latin typeface="Arial"/>
              </a:rPr>
              <a:t>A </a:t>
            </a:r>
            <a:r>
              <a:rPr lang="en-US" sz="1800" b="1" dirty="0">
                <a:solidFill>
                  <a:srgbClr val="000000"/>
                </a:solidFill>
                <a:latin typeface="Arial"/>
              </a:rPr>
              <a:t>private method</a:t>
            </a:r>
            <a:r>
              <a:rPr lang="en-US" sz="1800" dirty="0">
                <a:solidFill>
                  <a:srgbClr val="000000"/>
                </a:solidFill>
                <a:latin typeface="Arial"/>
              </a:rPr>
              <a:t> can be used only by the other methods of the object. </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25608"/>
            <a:ext cx="9059540" cy="5732392"/>
          </a:xfrm>
          <a:prstGeom prst="rect">
            <a:avLst/>
          </a:prstGeom>
        </p:spPr>
      </p:pic>
    </p:spTree>
    <p:extLst>
      <p:ext uri="{BB962C8B-B14F-4D97-AF65-F5344CB8AC3E}">
        <p14:creationId xmlns:p14="http://schemas.microsoft.com/office/powerpoint/2010/main" val="35896978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25239"/>
                </a:solidFill>
                <a:latin typeface="Arial"/>
              </a:rPr>
              <a:t>The public Visibility Modifier</a:t>
            </a:r>
            <a:br>
              <a:rPr lang="en-US" b="1" dirty="0">
                <a:solidFill>
                  <a:srgbClr val="F25239"/>
                </a:solidFill>
                <a:latin typeface="Arial"/>
              </a:rPr>
            </a:br>
            <a:r>
              <a:rPr lang="en-US" dirty="0">
                <a:solidFill>
                  <a:srgbClr val="000000"/>
                </a:solidFill>
                <a:latin typeface="Arial"/>
              </a:rPr>
              <a:t/>
            </a:r>
            <a:br>
              <a:rPr lang="en-US" dirty="0">
                <a:solidFill>
                  <a:srgbClr val="000000"/>
                </a:solidFill>
                <a:latin typeface="Arial"/>
              </a:rPr>
            </a:br>
            <a:endParaRPr lang="en-US" dirty="0"/>
          </a:p>
        </p:txBody>
      </p:sp>
      <p:sp>
        <p:nvSpPr>
          <p:cNvPr id="3" name="Content Placeholder 2"/>
          <p:cNvSpPr>
            <a:spLocks noGrp="1"/>
          </p:cNvSpPr>
          <p:nvPr>
            <p:ph idx="1"/>
          </p:nvPr>
        </p:nvSpPr>
        <p:spPr>
          <a:xfrm>
            <a:off x="76200" y="762000"/>
            <a:ext cx="8991600" cy="5943600"/>
          </a:xfrm>
        </p:spPr>
        <p:txBody>
          <a:bodyPr>
            <a:noAutofit/>
          </a:bodyPr>
          <a:lstStyle/>
          <a:p>
            <a:r>
              <a:rPr lang="en-US" sz="4000" dirty="0">
                <a:solidFill>
                  <a:srgbClr val="000000"/>
                </a:solidFill>
                <a:latin typeface="Arial"/>
              </a:rPr>
              <a:t>The </a:t>
            </a:r>
            <a:r>
              <a:rPr lang="en-US" sz="4000" b="1" dirty="0">
                <a:solidFill>
                  <a:srgbClr val="000000"/>
                </a:solidFill>
                <a:latin typeface="Arial"/>
              </a:rPr>
              <a:t>public</a:t>
            </a:r>
            <a:r>
              <a:rPr lang="en-US" sz="4000" dirty="0">
                <a:solidFill>
                  <a:srgbClr val="000000"/>
                </a:solidFill>
                <a:latin typeface="Arial"/>
              </a:rPr>
              <a:t> access modifier explicitly says that a method or variable of an object can be accessed by code </a:t>
            </a:r>
            <a:r>
              <a:rPr lang="en-US" sz="4000" dirty="0" smtClean="0">
                <a:solidFill>
                  <a:srgbClr val="000000"/>
                </a:solidFill>
                <a:latin typeface="Arial"/>
              </a:rPr>
              <a:t>outside </a:t>
            </a:r>
            <a:r>
              <a:rPr lang="en-US" sz="4000" dirty="0">
                <a:solidFill>
                  <a:srgbClr val="000000"/>
                </a:solidFill>
                <a:latin typeface="Arial"/>
              </a:rPr>
              <a:t>of the object</a:t>
            </a:r>
            <a:r>
              <a:rPr lang="en-US" sz="4000" dirty="0" smtClean="0">
                <a:solidFill>
                  <a:srgbClr val="000000"/>
                </a:solidFill>
                <a:latin typeface="Arial"/>
              </a:rPr>
              <a:t>.</a:t>
            </a:r>
          </a:p>
          <a:p>
            <a:r>
              <a:rPr lang="en-US" sz="4000" dirty="0">
                <a:solidFill>
                  <a:srgbClr val="000000"/>
                </a:solidFill>
                <a:latin typeface="Arial"/>
              </a:rPr>
              <a:t>The </a:t>
            </a:r>
            <a:r>
              <a:rPr lang="en-US" sz="4000" dirty="0"/>
              <a:t>public</a:t>
            </a:r>
            <a:r>
              <a:rPr lang="en-US" sz="4000" dirty="0">
                <a:solidFill>
                  <a:srgbClr val="000000"/>
                </a:solidFill>
                <a:latin typeface="Arial"/>
              </a:rPr>
              <a:t> visibility modifier is usually used for all access methods and constructors in a class definition. </a:t>
            </a:r>
            <a:endParaRPr lang="en-US" sz="4000" dirty="0" smtClean="0">
              <a:solidFill>
                <a:srgbClr val="000000"/>
              </a:solidFill>
              <a:latin typeface="Arial"/>
            </a:endParaRPr>
          </a:p>
          <a:p>
            <a:r>
              <a:rPr lang="en-US" sz="4000" dirty="0" smtClean="0">
                <a:solidFill>
                  <a:srgbClr val="000000"/>
                </a:solidFill>
                <a:latin typeface="Arial"/>
              </a:rPr>
              <a:t>Most </a:t>
            </a:r>
            <a:r>
              <a:rPr lang="en-US" sz="4000" dirty="0">
                <a:solidFill>
                  <a:srgbClr val="000000"/>
                </a:solidFill>
                <a:latin typeface="Arial"/>
              </a:rPr>
              <a:t>variables are made </a:t>
            </a:r>
            <a:r>
              <a:rPr lang="en-US" sz="4000" dirty="0"/>
              <a:t>private</a:t>
            </a:r>
            <a:r>
              <a:rPr lang="en-US" sz="4000" dirty="0">
                <a:solidFill>
                  <a:srgbClr val="000000"/>
                </a:solidFill>
                <a:latin typeface="Arial"/>
              </a:rPr>
              <a:t>.</a:t>
            </a:r>
            <a:endParaRPr lang="en-US" sz="4000" dirty="0"/>
          </a:p>
        </p:txBody>
      </p:sp>
    </p:spTree>
    <p:extLst>
      <p:ext uri="{BB962C8B-B14F-4D97-AF65-F5344CB8AC3E}">
        <p14:creationId xmlns:p14="http://schemas.microsoft.com/office/powerpoint/2010/main" val="29482319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25239"/>
                </a:solidFill>
                <a:latin typeface="Arial"/>
              </a:rPr>
              <a:t>Complete Class</a:t>
            </a:r>
            <a:br>
              <a:rPr lang="en-US" b="1" dirty="0">
                <a:solidFill>
                  <a:srgbClr val="F25239"/>
                </a:solidFill>
                <a:latin typeface="Arial"/>
              </a:rPr>
            </a:br>
            <a:r>
              <a:rPr lang="en-US" dirty="0"/>
              <a:t/>
            </a:r>
            <a:br>
              <a:rPr lang="en-US" dirty="0"/>
            </a:br>
            <a:endParaRPr lang="en-US"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457864"/>
            <a:ext cx="9144000" cy="6400136"/>
          </a:xfrm>
        </p:spPr>
      </p:pic>
    </p:spTree>
    <p:extLst>
      <p:ext uri="{BB962C8B-B14F-4D97-AF65-F5344CB8AC3E}">
        <p14:creationId xmlns:p14="http://schemas.microsoft.com/office/powerpoint/2010/main" val="2037579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263</Words>
  <Application>Microsoft Office PowerPoint</Application>
  <PresentationFormat>On-screen Show (4:3)</PresentationFormat>
  <Paragraphs>105</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Encapsulation </vt:lpstr>
      <vt:lpstr>The private Visibility Modifier  </vt:lpstr>
      <vt:lpstr>Access Methods  A class with private data provides access to that data through access methods. An access method uses the private data of its object and is visible to other classes. Some access methods alter data; others return a value but don't alter data.</vt:lpstr>
      <vt:lpstr>main() Can't See Private Data  </vt:lpstr>
      <vt:lpstr>Careful Access Control  </vt:lpstr>
      <vt:lpstr>Encapsulation  </vt:lpstr>
      <vt:lpstr>Private Methods  </vt:lpstr>
      <vt:lpstr>The public Visibility Modifier  </vt:lpstr>
      <vt:lpstr>Complete Class  </vt:lpstr>
      <vt:lpstr>Default Visibility  </vt:lpstr>
      <vt:lpstr>Summary of Access Modifiers</vt:lpstr>
      <vt:lpstr>private Access Modifier </vt:lpstr>
      <vt:lpstr>public Access Modifier </vt:lpstr>
      <vt:lpstr>default (package) Access Modifier </vt:lpstr>
      <vt:lpstr>protected Access Modifier </vt:lpstr>
      <vt:lpstr>Questions</vt:lpstr>
      <vt:lpstr>Questions</vt:lpstr>
      <vt:lpstr>Exercises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Encapsulation</dc:title>
  <dc:creator>Albert K</dc:creator>
  <cp:lastModifiedBy>AutoBVT</cp:lastModifiedBy>
  <cp:revision>20</cp:revision>
  <dcterms:created xsi:type="dcterms:W3CDTF">2006-08-16T00:00:00Z</dcterms:created>
  <dcterms:modified xsi:type="dcterms:W3CDTF">2018-05-11T13:33:03Z</dcterms:modified>
</cp:coreProperties>
</file>