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solidFill>
                  <a:srgbClr val="F25239"/>
                </a:solidFill>
                <a:latin typeface="Arial"/>
              </a:rPr>
              <a:t>Abstract Classes and Polymorphism</a:t>
            </a:r>
            <a:br>
              <a:rPr lang="en-US" b="1" dirty="0">
                <a:solidFill>
                  <a:srgbClr val="F25239"/>
                </a:solidFill>
                <a:latin typeface="Arial"/>
              </a:rPr>
            </a:br>
            <a:endParaRPr lang="en-US" dirty="0"/>
          </a:p>
        </p:txBody>
      </p:sp>
    </p:spTree>
    <p:extLst>
      <p:ext uri="{BB962C8B-B14F-4D97-AF65-F5344CB8AC3E}">
        <p14:creationId xmlns:p14="http://schemas.microsoft.com/office/powerpoint/2010/main" val="1283054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Descendants</a:t>
            </a:r>
            <a:br>
              <a:rPr lang="en-US" b="1" dirty="0">
                <a:solidFill>
                  <a:srgbClr val="F25239"/>
                </a:solidFill>
                <a:latin typeface="Arial"/>
              </a:rPr>
            </a:br>
            <a:endParaRPr lang="en-US" dirty="0"/>
          </a:p>
        </p:txBody>
      </p:sp>
      <p:sp>
        <p:nvSpPr>
          <p:cNvPr id="3" name="Content Placeholder 2"/>
          <p:cNvSpPr>
            <a:spLocks noGrp="1"/>
          </p:cNvSpPr>
          <p:nvPr>
            <p:ph idx="1"/>
          </p:nvPr>
        </p:nvSpPr>
        <p:spPr/>
        <p:txBody>
          <a:bodyPr>
            <a:noAutofit/>
          </a:bodyPr>
          <a:lstStyle/>
          <a:p>
            <a:pPr algn="ctr"/>
            <a:r>
              <a:rPr lang="en-US" sz="6000" dirty="0">
                <a:solidFill>
                  <a:srgbClr val="000000"/>
                </a:solidFill>
                <a:latin typeface="Arial"/>
              </a:rPr>
              <a:t>A variable can hold a reference to an object whose class is a descendant of the class of the variable.</a:t>
            </a:r>
            <a:endParaRPr lang="en-US" sz="6000" dirty="0"/>
          </a:p>
        </p:txBody>
      </p:sp>
    </p:spTree>
    <p:extLst>
      <p:ext uri="{BB962C8B-B14F-4D97-AF65-F5344CB8AC3E}">
        <p14:creationId xmlns:p14="http://schemas.microsoft.com/office/powerpoint/2010/main" val="584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Another Hierarchy</a:t>
            </a:r>
            <a:br>
              <a:rPr lang="en-US" b="1" dirty="0">
                <a:solidFill>
                  <a:srgbClr val="F25239"/>
                </a:solidFill>
                <a:latin typeface="Arial"/>
              </a:rPr>
            </a:br>
            <a:r>
              <a:rPr lang="en-US" dirty="0"/>
              <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9144000" cy="274320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429000"/>
            <a:ext cx="9067800" cy="3429000"/>
          </a:xfrm>
          <a:prstGeom prst="rect">
            <a:avLst/>
          </a:prstGeom>
        </p:spPr>
      </p:pic>
    </p:spTree>
    <p:extLst>
      <p:ext uri="{BB962C8B-B14F-4D97-AF65-F5344CB8AC3E}">
        <p14:creationId xmlns:p14="http://schemas.microsoft.com/office/powerpoint/2010/main" val="3658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Overriding abstract Methods</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sp>
        <p:nvSpPr>
          <p:cNvPr id="3" name="Content Placeholder 2"/>
          <p:cNvSpPr>
            <a:spLocks noGrp="1"/>
          </p:cNvSpPr>
          <p:nvPr>
            <p:ph idx="1"/>
          </p:nvPr>
        </p:nvSpPr>
        <p:spPr>
          <a:xfrm>
            <a:off x="0" y="609600"/>
            <a:ext cx="9144000" cy="6248400"/>
          </a:xfrm>
        </p:spPr>
        <p:txBody>
          <a:bodyPr>
            <a:normAutofit/>
          </a:bodyPr>
          <a:lstStyle/>
          <a:p>
            <a:r>
              <a:rPr lang="en-US" sz="4000" dirty="0">
                <a:solidFill>
                  <a:srgbClr val="000000"/>
                </a:solidFill>
                <a:latin typeface="Arial"/>
              </a:rPr>
              <a:t>A non-abstract child must </a:t>
            </a:r>
            <a:r>
              <a:rPr lang="en-US" sz="4000" b="1" dirty="0" smtClean="0">
                <a:solidFill>
                  <a:srgbClr val="000000"/>
                </a:solidFill>
                <a:latin typeface="Arial"/>
              </a:rPr>
              <a:t>override </a:t>
            </a:r>
            <a:r>
              <a:rPr lang="en-US" sz="4000" dirty="0" smtClean="0">
                <a:solidFill>
                  <a:srgbClr val="000000"/>
                </a:solidFill>
                <a:latin typeface="Arial"/>
              </a:rPr>
              <a:t>each </a:t>
            </a:r>
            <a:r>
              <a:rPr lang="en-US" sz="4000" dirty="0">
                <a:solidFill>
                  <a:srgbClr val="000000"/>
                </a:solidFill>
                <a:latin typeface="Arial"/>
              </a:rPr>
              <a:t>abstract method inherited from its parent by defining a method with the same signature and same return type</a:t>
            </a:r>
            <a:r>
              <a:rPr lang="en-US" sz="4000" dirty="0" smtClean="0">
                <a:solidFill>
                  <a:srgbClr val="000000"/>
                </a:solidFill>
                <a:latin typeface="Arial"/>
              </a:rPr>
              <a:t>.</a:t>
            </a:r>
            <a:r>
              <a:rPr lang="en-US" sz="4000" dirty="0">
                <a:solidFill>
                  <a:srgbClr val="000000"/>
                </a:solidFill>
                <a:latin typeface="Arial"/>
              </a:rPr>
              <a:t> </a:t>
            </a:r>
            <a:endParaRPr lang="en-US" sz="4000" dirty="0" smtClean="0">
              <a:solidFill>
                <a:srgbClr val="000000"/>
              </a:solidFill>
              <a:latin typeface="Arial"/>
            </a:endParaRPr>
          </a:p>
          <a:p>
            <a:r>
              <a:rPr lang="en-US" sz="4000" dirty="0" smtClean="0">
                <a:solidFill>
                  <a:srgbClr val="000000"/>
                </a:solidFill>
                <a:latin typeface="Arial"/>
              </a:rPr>
              <a:t>It </a:t>
            </a:r>
            <a:r>
              <a:rPr lang="en-US" sz="4000" dirty="0">
                <a:solidFill>
                  <a:srgbClr val="000000"/>
                </a:solidFill>
                <a:latin typeface="Arial"/>
              </a:rPr>
              <a:t>is an </a:t>
            </a:r>
            <a:r>
              <a:rPr lang="en-US" sz="4000" b="1" dirty="0">
                <a:solidFill>
                  <a:srgbClr val="000000"/>
                </a:solidFill>
                <a:latin typeface="Arial"/>
              </a:rPr>
              <a:t>error</a:t>
            </a:r>
            <a:r>
              <a:rPr lang="en-US" sz="4000" dirty="0">
                <a:solidFill>
                  <a:srgbClr val="000000"/>
                </a:solidFill>
                <a:latin typeface="Arial"/>
              </a:rPr>
              <a:t> if a child defines a method with the same signature as a parent method, but with a </a:t>
            </a:r>
            <a:r>
              <a:rPr lang="en-US" sz="4000" u="sng" dirty="0" smtClean="0">
                <a:solidFill>
                  <a:srgbClr val="000000"/>
                </a:solidFill>
                <a:latin typeface="Arial"/>
              </a:rPr>
              <a:t>different </a:t>
            </a:r>
            <a:r>
              <a:rPr lang="en-US" sz="4000" dirty="0" smtClean="0">
                <a:solidFill>
                  <a:srgbClr val="000000"/>
                </a:solidFill>
                <a:latin typeface="Arial"/>
              </a:rPr>
              <a:t>return </a:t>
            </a:r>
            <a:r>
              <a:rPr lang="en-US" sz="4000" dirty="0">
                <a:solidFill>
                  <a:srgbClr val="000000"/>
                </a:solidFill>
                <a:latin typeface="Arial"/>
              </a:rPr>
              <a:t>type.</a:t>
            </a:r>
          </a:p>
          <a:p>
            <a:endParaRPr lang="en-US" sz="4000" dirty="0"/>
          </a:p>
        </p:txBody>
      </p:sp>
    </p:spTree>
    <p:extLst>
      <p:ext uri="{BB962C8B-B14F-4D97-AF65-F5344CB8AC3E}">
        <p14:creationId xmlns:p14="http://schemas.microsoft.com/office/powerpoint/2010/main" val="420232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Array of Related Objects</a:t>
            </a:r>
            <a:br>
              <a:rPr lang="en-US" b="1" dirty="0">
                <a:solidFill>
                  <a:srgbClr val="F25239"/>
                </a:solidFill>
                <a:latin typeface="Arial"/>
              </a:rPr>
            </a:br>
            <a:r>
              <a:rPr lang="en-US" dirty="0"/>
              <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 y="533400"/>
            <a:ext cx="9139890" cy="6324600"/>
          </a:xfrm>
        </p:spPr>
      </p:pic>
    </p:spTree>
    <p:extLst>
      <p:ext uri="{BB962C8B-B14F-4D97-AF65-F5344CB8AC3E}">
        <p14:creationId xmlns:p14="http://schemas.microsoft.com/office/powerpoint/2010/main" val="145219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The </a:t>
            </a:r>
            <a:r>
              <a:rPr lang="en-US" b="1" dirty="0" err="1">
                <a:solidFill>
                  <a:srgbClr val="F25239"/>
                </a:solidFill>
                <a:latin typeface="Arial"/>
              </a:rPr>
              <a:t>instanceof</a:t>
            </a:r>
            <a:r>
              <a:rPr lang="en-US" b="1" dirty="0">
                <a:solidFill>
                  <a:srgbClr val="F25239"/>
                </a:solidFill>
                <a:latin typeface="Arial"/>
              </a:rPr>
              <a:t> Operator</a:t>
            </a:r>
            <a:br>
              <a:rPr lang="en-US" b="1" dirty="0">
                <a:solidFill>
                  <a:srgbClr val="F25239"/>
                </a:solidFill>
                <a:latin typeface="Arial"/>
              </a:rPr>
            </a:br>
            <a:r>
              <a:rPr lang="en-US" dirty="0"/>
              <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0" y="457200"/>
            <a:ext cx="9108140" cy="2457740"/>
          </a:xfrm>
        </p:spPr>
      </p:pic>
      <p:sp>
        <p:nvSpPr>
          <p:cNvPr id="5" name="Rectangle 4"/>
          <p:cNvSpPr/>
          <p:nvPr/>
        </p:nvSpPr>
        <p:spPr>
          <a:xfrm>
            <a:off x="228600" y="2972912"/>
            <a:ext cx="8534400" cy="646331"/>
          </a:xfrm>
          <a:prstGeom prst="rect">
            <a:avLst/>
          </a:prstGeom>
        </p:spPr>
        <p:txBody>
          <a:bodyPr wrap="square">
            <a:spAutoFit/>
          </a:bodyPr>
          <a:lstStyle/>
          <a:p>
            <a:r>
              <a:rPr lang="en-US" dirty="0">
                <a:solidFill>
                  <a:srgbClr val="000000"/>
                </a:solidFill>
                <a:latin typeface="Arial"/>
              </a:rPr>
              <a:t>A typecast is used to tell the compiler what is really in a variable that itself is not specific enough.</a:t>
            </a:r>
            <a:endParaRPr lang="en-US" dirty="0"/>
          </a:p>
        </p:txBody>
      </p:sp>
      <p:sp>
        <p:nvSpPr>
          <p:cNvPr id="6" name="Rectangle 5"/>
          <p:cNvSpPr/>
          <p:nvPr/>
        </p:nvSpPr>
        <p:spPr>
          <a:xfrm>
            <a:off x="35859" y="3886200"/>
            <a:ext cx="9144000" cy="2308324"/>
          </a:xfrm>
          <a:prstGeom prst="rect">
            <a:avLst/>
          </a:prstGeom>
        </p:spPr>
        <p:txBody>
          <a:bodyPr wrap="square">
            <a:spAutoFit/>
          </a:bodyPr>
          <a:lstStyle/>
          <a:p>
            <a:pPr algn="just"/>
            <a:r>
              <a:rPr lang="en-US" dirty="0">
                <a:solidFill>
                  <a:srgbClr val="000000"/>
                </a:solidFill>
                <a:latin typeface="Arial"/>
              </a:rPr>
              <a:t>In a complicated program, a reference variable might end up with any of several different objects, depending on the input data or other unpredictable conditions. To deal with this, </a:t>
            </a:r>
            <a:r>
              <a:rPr lang="en-US" dirty="0" smtClean="0">
                <a:solidFill>
                  <a:srgbClr val="000000"/>
                </a:solidFill>
                <a:latin typeface="Arial"/>
              </a:rPr>
              <a:t>the </a:t>
            </a:r>
            <a:r>
              <a:rPr lang="en-US" dirty="0" err="1" smtClean="0">
                <a:solidFill>
                  <a:srgbClr val="000000"/>
                </a:solidFill>
                <a:latin typeface="Arial"/>
              </a:rPr>
              <a:t>instanceof</a:t>
            </a:r>
            <a:r>
              <a:rPr lang="en-US" dirty="0">
                <a:solidFill>
                  <a:srgbClr val="000000"/>
                </a:solidFill>
                <a:latin typeface="Arial"/>
              </a:rPr>
              <a:t> operator is used</a:t>
            </a:r>
            <a:r>
              <a:rPr lang="en-US" dirty="0" smtClean="0">
                <a:solidFill>
                  <a:srgbClr val="000000"/>
                </a:solidFill>
                <a:latin typeface="Arial"/>
              </a:rPr>
              <a:t>.</a:t>
            </a:r>
          </a:p>
          <a:p>
            <a:pPr algn="just"/>
            <a:endParaRPr lang="en-US" dirty="0">
              <a:solidFill>
                <a:srgbClr val="000000"/>
              </a:solidFill>
              <a:latin typeface="Arial"/>
            </a:endParaRPr>
          </a:p>
          <a:p>
            <a:pPr algn="just"/>
            <a:r>
              <a:rPr lang="en-US" dirty="0">
                <a:solidFill>
                  <a:srgbClr val="000000"/>
                </a:solidFill>
                <a:latin typeface="Arial"/>
              </a:rPr>
              <a:t>variable </a:t>
            </a:r>
            <a:r>
              <a:rPr lang="en-US" dirty="0" err="1">
                <a:solidFill>
                  <a:srgbClr val="000000"/>
                </a:solidFill>
                <a:latin typeface="Arial"/>
              </a:rPr>
              <a:t>instanceof</a:t>
            </a:r>
            <a:r>
              <a:rPr lang="en-US" dirty="0">
                <a:solidFill>
                  <a:srgbClr val="000000"/>
                </a:solidFill>
                <a:latin typeface="Arial"/>
              </a:rPr>
              <a:t> Class This operator evaluates to true or </a:t>
            </a:r>
            <a:r>
              <a:rPr lang="en-US" dirty="0" smtClean="0">
                <a:solidFill>
                  <a:srgbClr val="000000"/>
                </a:solidFill>
                <a:latin typeface="Arial"/>
              </a:rPr>
              <a:t>false depending </a:t>
            </a:r>
            <a:r>
              <a:rPr lang="en-US" dirty="0">
                <a:solidFill>
                  <a:srgbClr val="000000"/>
                </a:solidFill>
                <a:latin typeface="Arial"/>
              </a:rPr>
              <a:t>on whether the variable refers to an object of type Class.</a:t>
            </a:r>
          </a:p>
          <a:p>
            <a:pPr algn="just"/>
            <a:r>
              <a:rPr lang="en-US" dirty="0">
                <a:solidFill>
                  <a:srgbClr val="000000"/>
                </a:solidFill>
                <a:latin typeface="Arial"/>
              </a:rPr>
              <a:t>Also, </a:t>
            </a:r>
            <a:r>
              <a:rPr lang="en-US" dirty="0" err="1">
                <a:solidFill>
                  <a:srgbClr val="000000"/>
                </a:solidFill>
                <a:latin typeface="Arial"/>
              </a:rPr>
              <a:t>instanceof</a:t>
            </a:r>
            <a:r>
              <a:rPr lang="en-US" dirty="0">
                <a:solidFill>
                  <a:srgbClr val="000000"/>
                </a:solidFill>
                <a:latin typeface="Arial"/>
              </a:rPr>
              <a:t> will return true </a:t>
            </a:r>
            <a:r>
              <a:rPr lang="en-US" dirty="0" smtClean="0">
                <a:solidFill>
                  <a:srgbClr val="000000"/>
                </a:solidFill>
                <a:latin typeface="Arial"/>
              </a:rPr>
              <a:t>if variable</a:t>
            </a:r>
            <a:r>
              <a:rPr lang="en-US" dirty="0">
                <a:solidFill>
                  <a:srgbClr val="000000"/>
                </a:solidFill>
                <a:latin typeface="Arial"/>
              </a:rPr>
              <a:t> is a child of Class. It can also be a grandchild or </a:t>
            </a:r>
            <a:r>
              <a:rPr lang="en-US" dirty="0" err="1">
                <a:solidFill>
                  <a:srgbClr val="000000"/>
                </a:solidFill>
                <a:latin typeface="Arial"/>
              </a:rPr>
              <a:t>greatgrandchild</a:t>
            </a:r>
            <a:r>
              <a:rPr lang="en-US" dirty="0">
                <a:solidFill>
                  <a:srgbClr val="000000"/>
                </a:solidFill>
                <a:latin typeface="Arial"/>
              </a:rPr>
              <a:t> or ... of the class.</a:t>
            </a:r>
            <a:endParaRPr lang="en-US" b="0" i="0" dirty="0">
              <a:solidFill>
                <a:srgbClr val="000000"/>
              </a:solidFill>
              <a:effectLst/>
              <a:latin typeface="Arial"/>
            </a:endParaRPr>
          </a:p>
        </p:txBody>
      </p:sp>
    </p:spTree>
    <p:extLst>
      <p:ext uri="{BB962C8B-B14F-4D97-AF65-F5344CB8AC3E}">
        <p14:creationId xmlns:p14="http://schemas.microsoft.com/office/powerpoint/2010/main" val="297403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What are abstract classes and when should they be used</a:t>
            </a:r>
            <a:r>
              <a:rPr lang="en-US" dirty="0" smtClean="0"/>
              <a:t>?</a:t>
            </a:r>
          </a:p>
          <a:p>
            <a:pPr marL="0" indent="0">
              <a:buNone/>
            </a:pPr>
            <a:endParaRPr lang="en-US" dirty="0" smtClean="0"/>
          </a:p>
          <a:p>
            <a:pPr marL="0" indent="0">
              <a:buNone/>
            </a:pPr>
            <a:r>
              <a:rPr lang="en-US" dirty="0" smtClean="0"/>
              <a:t>What is different about an abstract class as opposed to regular Java classes</a:t>
            </a:r>
            <a:r>
              <a:rPr lang="en-US" dirty="0" smtClean="0"/>
              <a:t>?</a:t>
            </a:r>
          </a:p>
          <a:p>
            <a:pPr marL="0" indent="0">
              <a:buNone/>
            </a:pPr>
            <a:endParaRPr lang="en-US" dirty="0" smtClean="0"/>
          </a:p>
          <a:p>
            <a:pPr marL="0" indent="0">
              <a:buNone/>
            </a:pPr>
            <a:r>
              <a:rPr lang="en-US" dirty="0" smtClean="0"/>
              <a:t>How are abstract classes defined</a:t>
            </a:r>
            <a:r>
              <a:rPr lang="en-US" dirty="0" smtClean="0"/>
              <a:t>?</a:t>
            </a:r>
          </a:p>
          <a:p>
            <a:pPr marL="0" indent="0">
              <a:buNone/>
            </a:pPr>
            <a:endParaRPr lang="en-US" dirty="0" smtClean="0"/>
          </a:p>
          <a:p>
            <a:pPr marL="0" indent="0">
              <a:buNone/>
            </a:pPr>
            <a:r>
              <a:rPr lang="en-US" dirty="0" smtClean="0"/>
              <a:t>How are abstract methods defined</a:t>
            </a:r>
            <a:r>
              <a:rPr lang="en-US" dirty="0" smtClean="0"/>
              <a:t>?</a:t>
            </a:r>
          </a:p>
          <a:p>
            <a:pPr marL="0" indent="0">
              <a:buNone/>
            </a:pPr>
            <a:endParaRPr lang="en-US" dirty="0" smtClean="0"/>
          </a:p>
          <a:p>
            <a:pPr marL="0" indent="0">
              <a:buNone/>
            </a:pPr>
            <a:r>
              <a:rPr lang="en-US" dirty="0" smtClean="0"/>
              <a:t>Is everything in an abstract class abstract?</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smtClean="0"/>
          </a:p>
        </p:txBody>
      </p:sp>
    </p:spTree>
    <p:extLst>
      <p:ext uri="{BB962C8B-B14F-4D97-AF65-F5344CB8AC3E}">
        <p14:creationId xmlns:p14="http://schemas.microsoft.com/office/powerpoint/2010/main" val="156736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What </a:t>
            </a:r>
            <a:r>
              <a:rPr lang="en-US" dirty="0" smtClean="0"/>
              <a:t>is polymorphism</a:t>
            </a:r>
            <a:r>
              <a:rPr lang="en-US" dirty="0" smtClean="0"/>
              <a:t>?</a:t>
            </a:r>
          </a:p>
          <a:p>
            <a:pPr marL="0" indent="0">
              <a:buNone/>
            </a:pPr>
            <a:endParaRPr lang="en-US" dirty="0" smtClean="0"/>
          </a:p>
          <a:p>
            <a:pPr marL="0" indent="0">
              <a:buNone/>
            </a:pPr>
            <a:r>
              <a:rPr lang="en-US" dirty="0" smtClean="0"/>
              <a:t>Provide </a:t>
            </a:r>
            <a:r>
              <a:rPr lang="en-US" dirty="0" smtClean="0"/>
              <a:t>an example of polymorphism</a:t>
            </a:r>
            <a:r>
              <a:rPr lang="en-US" dirty="0" smtClean="0"/>
              <a:t>.</a:t>
            </a:r>
          </a:p>
          <a:p>
            <a:pPr marL="0" indent="0">
              <a:buNone/>
            </a:pPr>
            <a:endParaRPr lang="en-US" dirty="0" smtClean="0"/>
          </a:p>
          <a:p>
            <a:pPr marL="0" indent="0">
              <a:buNone/>
            </a:pPr>
            <a:r>
              <a:rPr lang="en-US" dirty="0" smtClean="0"/>
              <a:t>A </a:t>
            </a:r>
            <a:r>
              <a:rPr lang="en-US" dirty="0" smtClean="0"/>
              <a:t>parent reference variable refers to a child object. Both have a method called </a:t>
            </a:r>
            <a:r>
              <a:rPr lang="en-US" dirty="0" err="1" smtClean="0"/>
              <a:t>doSomething</a:t>
            </a:r>
            <a:r>
              <a:rPr lang="en-US" dirty="0" smtClean="0"/>
              <a:t>(). Which method gets called (the parent’s or the child’s</a:t>
            </a:r>
            <a:r>
              <a:rPr lang="en-US" dirty="0" smtClean="0"/>
              <a:t>)?</a:t>
            </a:r>
          </a:p>
          <a:p>
            <a:pPr marL="0" indent="0">
              <a:buNone/>
            </a:pPr>
            <a:endParaRPr lang="en-US" dirty="0" smtClean="0"/>
          </a:p>
          <a:p>
            <a:pPr marL="0" indent="0">
              <a:buNone/>
            </a:pPr>
            <a:r>
              <a:rPr lang="en-US" dirty="0" smtClean="0"/>
              <a:t>When </a:t>
            </a:r>
            <a:r>
              <a:rPr lang="en-US" dirty="0" smtClean="0"/>
              <a:t>is casting involved in polymorphism</a:t>
            </a:r>
            <a:r>
              <a:rPr lang="en-US" dirty="0" smtClean="0"/>
              <a:t>?</a:t>
            </a:r>
          </a:p>
          <a:p>
            <a:pPr marL="0" indent="0">
              <a:buNone/>
            </a:pPr>
            <a:endParaRPr lang="en-US" dirty="0" smtClean="0"/>
          </a:p>
          <a:p>
            <a:pPr marL="0" indent="0">
              <a:buNone/>
            </a:pPr>
            <a:r>
              <a:rPr lang="en-US" dirty="0" smtClean="0"/>
              <a:t>What </a:t>
            </a:r>
            <a:r>
              <a:rPr lang="en-US" dirty="0" smtClean="0"/>
              <a:t>is the </a:t>
            </a:r>
            <a:r>
              <a:rPr lang="en-US" dirty="0" err="1" smtClean="0"/>
              <a:t>instanceOf</a:t>
            </a:r>
            <a:r>
              <a:rPr lang="en-US" dirty="0" smtClean="0"/>
              <a:t> operator used for?</a:t>
            </a:r>
            <a:endParaRPr lang="en-US" dirty="0"/>
          </a:p>
        </p:txBody>
      </p:sp>
    </p:spTree>
    <p:extLst>
      <p:ext uri="{BB962C8B-B14F-4D97-AF65-F5344CB8AC3E}">
        <p14:creationId xmlns:p14="http://schemas.microsoft.com/office/powerpoint/2010/main" val="308623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US" dirty="0" smtClean="0"/>
              <a:t>Is </a:t>
            </a:r>
            <a:r>
              <a:rPr lang="en-US" dirty="0" smtClean="0"/>
              <a:t>it mandatory that a child class inheriting from an abstract parent class override all of its methods?</a:t>
            </a:r>
            <a:endParaRPr lang="en-US" dirty="0"/>
          </a:p>
        </p:txBody>
      </p:sp>
    </p:spTree>
    <p:extLst>
      <p:ext uri="{BB962C8B-B14F-4D97-AF65-F5344CB8AC3E}">
        <p14:creationId xmlns:p14="http://schemas.microsoft.com/office/powerpoint/2010/main" val="7965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0" indent="0">
              <a:buNone/>
            </a:pPr>
            <a:r>
              <a:rPr lang="en-US" dirty="0" smtClean="0"/>
              <a:t>Create a project to test the abstract parent classes as well as the </a:t>
            </a:r>
            <a:r>
              <a:rPr lang="en-US" smtClean="0"/>
              <a:t>children outlined </a:t>
            </a:r>
            <a:r>
              <a:rPr lang="en-US" dirty="0" smtClean="0"/>
              <a:t>in this </a:t>
            </a:r>
            <a:r>
              <a:rPr lang="en-US" dirty="0" err="1" smtClean="0"/>
              <a:t>powerpoint</a:t>
            </a:r>
            <a:r>
              <a:rPr lang="en-US" dirty="0" smtClean="0"/>
              <a:t>.</a:t>
            </a:r>
            <a:endParaRPr lang="en-US" dirty="0"/>
          </a:p>
        </p:txBody>
      </p:sp>
    </p:spTree>
    <p:extLst>
      <p:ext uri="{BB962C8B-B14F-4D97-AF65-F5344CB8AC3E}">
        <p14:creationId xmlns:p14="http://schemas.microsoft.com/office/powerpoint/2010/main" val="317864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Greeting Card Hierarchy</a:t>
            </a:r>
            <a:br>
              <a:rPr lang="en-US" b="1" dirty="0">
                <a:solidFill>
                  <a:srgbClr val="F25239"/>
                </a:solidFill>
                <a:latin typeface="Arial"/>
              </a:rPr>
            </a:br>
            <a:r>
              <a:rPr lang="en-US" dirty="0"/>
              <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762000"/>
            <a:ext cx="3658111" cy="2572109"/>
          </a:xfrm>
        </p:spPr>
      </p:pic>
      <p:sp>
        <p:nvSpPr>
          <p:cNvPr id="5" name="Rectangle 4"/>
          <p:cNvSpPr/>
          <p:nvPr/>
        </p:nvSpPr>
        <p:spPr>
          <a:xfrm>
            <a:off x="228600" y="3690968"/>
            <a:ext cx="8610600" cy="4031873"/>
          </a:xfrm>
          <a:prstGeom prst="rect">
            <a:avLst/>
          </a:prstGeom>
        </p:spPr>
        <p:txBody>
          <a:bodyPr wrap="square">
            <a:spAutoFit/>
          </a:bodyPr>
          <a:lstStyle/>
          <a:p>
            <a:pPr algn="just"/>
            <a:r>
              <a:rPr lang="en-US" sz="3200" dirty="0" smtClean="0">
                <a:solidFill>
                  <a:srgbClr val="000000"/>
                </a:solidFill>
                <a:latin typeface="Arial"/>
              </a:rPr>
              <a:t>An </a:t>
            </a:r>
            <a:r>
              <a:rPr lang="en-US" sz="3200" dirty="0">
                <a:solidFill>
                  <a:srgbClr val="000000"/>
                </a:solidFill>
                <a:latin typeface="Arial"/>
              </a:rPr>
              <a:t>object must be an instance of one of the three child </a:t>
            </a:r>
            <a:r>
              <a:rPr lang="en-US" sz="3200" dirty="0" err="1">
                <a:solidFill>
                  <a:srgbClr val="000000"/>
                </a:solidFill>
                <a:latin typeface="Arial"/>
              </a:rPr>
              <a:t>types:Valentine</a:t>
            </a:r>
            <a:r>
              <a:rPr lang="en-US" sz="3200" dirty="0">
                <a:solidFill>
                  <a:srgbClr val="000000"/>
                </a:solidFill>
                <a:latin typeface="Arial"/>
              </a:rPr>
              <a:t>, Holiday, </a:t>
            </a:r>
            <a:r>
              <a:rPr lang="en-US" sz="3200" dirty="0" err="1">
                <a:solidFill>
                  <a:srgbClr val="000000"/>
                </a:solidFill>
                <a:latin typeface="Arial"/>
              </a:rPr>
              <a:t>andBirthday</a:t>
            </a:r>
            <a:r>
              <a:rPr lang="en-US" sz="3200" dirty="0">
                <a:solidFill>
                  <a:srgbClr val="000000"/>
                </a:solidFill>
                <a:latin typeface="Arial"/>
              </a:rPr>
              <a:t>. There will never be an object that is merely a "Card." The Card class represents the </a:t>
            </a:r>
            <a:r>
              <a:rPr lang="en-US" sz="3200" b="1" dirty="0">
                <a:solidFill>
                  <a:srgbClr val="FF0000"/>
                </a:solidFill>
                <a:latin typeface="Arial"/>
              </a:rPr>
              <a:t>abstract</a:t>
            </a:r>
            <a:r>
              <a:rPr lang="en-US" sz="3200" dirty="0">
                <a:solidFill>
                  <a:srgbClr val="FF0000"/>
                </a:solidFill>
                <a:latin typeface="Arial"/>
              </a:rPr>
              <a:t> </a:t>
            </a:r>
            <a:r>
              <a:rPr lang="en-US" sz="3200" dirty="0">
                <a:solidFill>
                  <a:srgbClr val="000000"/>
                </a:solidFill>
                <a:latin typeface="Arial"/>
              </a:rPr>
              <a:t>concept of "Card." All actual card objects must be more specific.</a:t>
            </a:r>
          </a:p>
          <a:p>
            <a:r>
              <a:rPr lang="en-US" sz="3200" dirty="0"/>
              <a:t/>
            </a:r>
            <a:br>
              <a:rPr lang="en-US" sz="3200" dirty="0"/>
            </a:br>
            <a:endParaRPr lang="en-US" sz="3200" dirty="0"/>
          </a:p>
        </p:txBody>
      </p:sp>
    </p:spTree>
    <p:extLst>
      <p:ext uri="{BB962C8B-B14F-4D97-AF65-F5344CB8AC3E}">
        <p14:creationId xmlns:p14="http://schemas.microsoft.com/office/powerpoint/2010/main" val="4535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Abstract Class</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sp>
        <p:nvSpPr>
          <p:cNvPr id="3" name="Content Placeholder 2"/>
          <p:cNvSpPr>
            <a:spLocks noGrp="1"/>
          </p:cNvSpPr>
          <p:nvPr>
            <p:ph idx="1"/>
          </p:nvPr>
        </p:nvSpPr>
        <p:spPr>
          <a:xfrm>
            <a:off x="0" y="533400"/>
            <a:ext cx="9144000" cy="6324600"/>
          </a:xfrm>
        </p:spPr>
        <p:txBody>
          <a:bodyPr>
            <a:noAutofit/>
          </a:bodyPr>
          <a:lstStyle/>
          <a:p>
            <a:r>
              <a:rPr lang="en-US" sz="4800" dirty="0">
                <a:solidFill>
                  <a:srgbClr val="000000"/>
                </a:solidFill>
                <a:latin typeface="Arial"/>
              </a:rPr>
              <a:t>An </a:t>
            </a:r>
            <a:r>
              <a:rPr lang="en-US" sz="4800" b="1" dirty="0">
                <a:solidFill>
                  <a:srgbClr val="000000"/>
                </a:solidFill>
                <a:latin typeface="Arial"/>
              </a:rPr>
              <a:t>abstract class</a:t>
            </a:r>
            <a:r>
              <a:rPr lang="en-US" sz="4800" dirty="0">
                <a:solidFill>
                  <a:srgbClr val="000000"/>
                </a:solidFill>
                <a:latin typeface="Arial"/>
              </a:rPr>
              <a:t> in Java is a class that is never instantiated. </a:t>
            </a:r>
            <a:endParaRPr lang="en-US" sz="4800" dirty="0" smtClean="0">
              <a:solidFill>
                <a:srgbClr val="000000"/>
              </a:solidFill>
              <a:latin typeface="Arial"/>
            </a:endParaRPr>
          </a:p>
          <a:p>
            <a:r>
              <a:rPr lang="en-US" sz="4800" dirty="0" smtClean="0">
                <a:solidFill>
                  <a:srgbClr val="000000"/>
                </a:solidFill>
                <a:latin typeface="Arial"/>
              </a:rPr>
              <a:t>Its </a:t>
            </a:r>
            <a:r>
              <a:rPr lang="en-US" sz="4800" dirty="0">
                <a:solidFill>
                  <a:srgbClr val="000000"/>
                </a:solidFill>
                <a:latin typeface="Arial"/>
              </a:rPr>
              <a:t>purpose is to be a parent to several related classes. </a:t>
            </a:r>
            <a:endParaRPr lang="en-US" sz="4800" dirty="0" smtClean="0">
              <a:solidFill>
                <a:srgbClr val="000000"/>
              </a:solidFill>
              <a:latin typeface="Arial"/>
            </a:endParaRPr>
          </a:p>
          <a:p>
            <a:r>
              <a:rPr lang="en-US" sz="4800" dirty="0" smtClean="0">
                <a:solidFill>
                  <a:srgbClr val="000000"/>
                </a:solidFill>
                <a:latin typeface="Arial"/>
              </a:rPr>
              <a:t>The </a:t>
            </a:r>
            <a:r>
              <a:rPr lang="en-US" sz="4800" dirty="0">
                <a:solidFill>
                  <a:srgbClr val="000000"/>
                </a:solidFill>
                <a:latin typeface="Arial"/>
              </a:rPr>
              <a:t>children classes inherit from the abstract parent class.</a:t>
            </a:r>
            <a:endParaRPr lang="en-US" sz="4800" dirty="0"/>
          </a:p>
        </p:txBody>
      </p:sp>
    </p:spTree>
    <p:extLst>
      <p:ext uri="{BB962C8B-B14F-4D97-AF65-F5344CB8AC3E}">
        <p14:creationId xmlns:p14="http://schemas.microsoft.com/office/powerpoint/2010/main" val="55603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Abstract Class</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0600"/>
            <a:ext cx="9144000" cy="3962400"/>
          </a:xfrm>
        </p:spPr>
      </p:pic>
      <p:sp>
        <p:nvSpPr>
          <p:cNvPr id="5" name="Rectangle 4"/>
          <p:cNvSpPr/>
          <p:nvPr/>
        </p:nvSpPr>
        <p:spPr>
          <a:xfrm>
            <a:off x="0" y="4876800"/>
            <a:ext cx="9144000" cy="1815882"/>
          </a:xfrm>
          <a:prstGeom prst="rect">
            <a:avLst/>
          </a:prstGeom>
        </p:spPr>
        <p:txBody>
          <a:bodyPr wrap="square">
            <a:spAutoFit/>
          </a:bodyPr>
          <a:lstStyle/>
          <a:p>
            <a:r>
              <a:rPr lang="en-US" sz="2800" dirty="0">
                <a:solidFill>
                  <a:srgbClr val="000000"/>
                </a:solidFill>
                <a:latin typeface="Arial"/>
              </a:rPr>
              <a:t>Access modifiers such as </a:t>
            </a:r>
            <a:r>
              <a:rPr lang="en-US" sz="2800" dirty="0"/>
              <a:t>public</a:t>
            </a:r>
            <a:r>
              <a:rPr lang="en-US" sz="2800" dirty="0">
                <a:solidFill>
                  <a:srgbClr val="000000"/>
                </a:solidFill>
                <a:latin typeface="Arial"/>
              </a:rPr>
              <a:t> can be placed before </a:t>
            </a:r>
            <a:r>
              <a:rPr lang="en-US" sz="2800" dirty="0"/>
              <a:t>abstract.</a:t>
            </a:r>
            <a:r>
              <a:rPr lang="en-US" sz="2800" dirty="0">
                <a:solidFill>
                  <a:srgbClr val="000000"/>
                </a:solidFill>
                <a:latin typeface="Arial"/>
              </a:rPr>
              <a:t> Even though it can not be instantiated, an abstract class can define methods and variables that children classes inherit.</a:t>
            </a:r>
            <a:endParaRPr lang="en-US" sz="2800" dirty="0"/>
          </a:p>
        </p:txBody>
      </p:sp>
    </p:spTree>
    <p:extLst>
      <p:ext uri="{BB962C8B-B14F-4D97-AF65-F5344CB8AC3E}">
        <p14:creationId xmlns:p14="http://schemas.microsoft.com/office/powerpoint/2010/main" val="187239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Abstract Methods</a:t>
            </a:r>
            <a:br>
              <a:rPr lang="en-US" b="1" dirty="0">
                <a:solidFill>
                  <a:srgbClr val="F25239"/>
                </a:solidFill>
                <a:latin typeface="Arial"/>
              </a:rPr>
            </a:br>
            <a:r>
              <a:rPr lang="en-US" dirty="0">
                <a:solidFill>
                  <a:srgbClr val="000000"/>
                </a:solidFill>
                <a:latin typeface="Arial"/>
              </a:rPr>
              <a:t/>
            </a:r>
            <a:br>
              <a:rPr lang="en-US" dirty="0">
                <a:solidFill>
                  <a:srgbClr val="000000"/>
                </a:solidFill>
                <a:latin typeface="Arial"/>
              </a:rPr>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40" y="457200"/>
            <a:ext cx="9028160" cy="1714686"/>
          </a:xfrm>
        </p:spPr>
      </p:pic>
      <p:sp>
        <p:nvSpPr>
          <p:cNvPr id="5" name="Rectangle 4"/>
          <p:cNvSpPr/>
          <p:nvPr/>
        </p:nvSpPr>
        <p:spPr>
          <a:xfrm>
            <a:off x="573741" y="2107647"/>
            <a:ext cx="8001000" cy="1200329"/>
          </a:xfrm>
          <a:prstGeom prst="rect">
            <a:avLst/>
          </a:prstGeom>
        </p:spPr>
        <p:txBody>
          <a:bodyPr wrap="square">
            <a:spAutoFit/>
          </a:bodyPr>
          <a:lstStyle/>
          <a:p>
            <a:r>
              <a:rPr lang="en-US" dirty="0" smtClean="0">
                <a:solidFill>
                  <a:srgbClr val="000000"/>
                </a:solidFill>
                <a:latin typeface="Arial"/>
              </a:rPr>
              <a:t>Each </a:t>
            </a:r>
            <a:r>
              <a:rPr lang="en-US" dirty="0">
                <a:solidFill>
                  <a:srgbClr val="000000"/>
                </a:solidFill>
                <a:latin typeface="Arial"/>
              </a:rPr>
              <a:t>card class has its own version of the </a:t>
            </a:r>
            <a:r>
              <a:rPr lang="en-US" dirty="0"/>
              <a:t>greeting()</a:t>
            </a:r>
            <a:r>
              <a:rPr lang="en-US" dirty="0">
                <a:solidFill>
                  <a:srgbClr val="000000"/>
                </a:solidFill>
                <a:latin typeface="Arial"/>
              </a:rPr>
              <a:t> method. Each class has a </a:t>
            </a:r>
            <a:r>
              <a:rPr lang="en-US" dirty="0"/>
              <a:t>greeting()</a:t>
            </a:r>
            <a:r>
              <a:rPr lang="en-US" dirty="0">
                <a:solidFill>
                  <a:srgbClr val="000000"/>
                </a:solidFill>
                <a:latin typeface="Arial"/>
              </a:rPr>
              <a:t>, but each one is implemented differently. It is useful to put an abstract </a:t>
            </a:r>
            <a:r>
              <a:rPr lang="en-US" dirty="0"/>
              <a:t>greeting()</a:t>
            </a:r>
            <a:r>
              <a:rPr lang="en-US" dirty="0">
                <a:solidFill>
                  <a:srgbClr val="000000"/>
                </a:solidFill>
                <a:latin typeface="Arial"/>
              </a:rPr>
              <a:t> method in the parent class. This says that each child inherits the "idea" of </a:t>
            </a:r>
            <a:r>
              <a:rPr lang="en-US" dirty="0"/>
              <a:t>greeting()</a:t>
            </a:r>
            <a:r>
              <a:rPr lang="en-US" dirty="0">
                <a:solidFill>
                  <a:srgbClr val="000000"/>
                </a:solidFill>
                <a:latin typeface="Arial"/>
              </a:rPr>
              <a:t>, but each implementation is different. </a:t>
            </a:r>
            <a:endParaRPr lang="en-US" dirty="0"/>
          </a:p>
        </p:txBody>
      </p:sp>
      <p:sp>
        <p:nvSpPr>
          <p:cNvPr id="6" name="Rectangle 5"/>
          <p:cNvSpPr/>
          <p:nvPr/>
        </p:nvSpPr>
        <p:spPr>
          <a:xfrm>
            <a:off x="573741" y="3307976"/>
            <a:ext cx="6986588" cy="369332"/>
          </a:xfrm>
          <a:prstGeom prst="rect">
            <a:avLst/>
          </a:prstGeom>
        </p:spPr>
        <p:txBody>
          <a:bodyPr wrap="square">
            <a:spAutoFit/>
          </a:bodyPr>
          <a:lstStyle/>
          <a:p>
            <a:r>
              <a:rPr lang="en-US" dirty="0">
                <a:solidFill>
                  <a:schemeClr val="bg2">
                    <a:lumMod val="75000"/>
                  </a:schemeClr>
                </a:solidFill>
                <a:latin typeface="Arial"/>
              </a:rPr>
              <a:t>Abstract classes can (but don't have to) contain abstract methods.</a:t>
            </a:r>
            <a:endParaRPr lang="en-US" dirty="0">
              <a:solidFill>
                <a:schemeClr val="bg2">
                  <a:lumMod val="75000"/>
                </a:schemeClr>
              </a:solidFill>
            </a:endParaRPr>
          </a:p>
        </p:txBody>
      </p:sp>
      <p:sp>
        <p:nvSpPr>
          <p:cNvPr id="7" name="Rectangle 6"/>
          <p:cNvSpPr/>
          <p:nvPr/>
        </p:nvSpPr>
        <p:spPr>
          <a:xfrm>
            <a:off x="154641" y="3686273"/>
            <a:ext cx="8839200" cy="1200329"/>
          </a:xfrm>
          <a:prstGeom prst="rect">
            <a:avLst/>
          </a:prstGeom>
        </p:spPr>
        <p:txBody>
          <a:bodyPr wrap="square">
            <a:spAutoFit/>
          </a:bodyPr>
          <a:lstStyle/>
          <a:p>
            <a:r>
              <a:rPr lang="en-US" dirty="0">
                <a:solidFill>
                  <a:schemeClr val="bg2">
                    <a:lumMod val="25000"/>
                  </a:schemeClr>
                </a:solidFill>
                <a:latin typeface="Arial"/>
              </a:rPr>
              <a:t>An </a:t>
            </a:r>
            <a:r>
              <a:rPr lang="en-US" b="1" dirty="0">
                <a:solidFill>
                  <a:schemeClr val="bg2">
                    <a:lumMod val="25000"/>
                  </a:schemeClr>
                </a:solidFill>
                <a:latin typeface="Arial"/>
              </a:rPr>
              <a:t>abstract method</a:t>
            </a:r>
            <a:r>
              <a:rPr lang="en-US" dirty="0">
                <a:solidFill>
                  <a:schemeClr val="bg2">
                    <a:lumMod val="25000"/>
                  </a:schemeClr>
                </a:solidFill>
                <a:latin typeface="Arial"/>
              </a:rPr>
              <a:t> has no body. (It has no statements.) It declares an access modifier, return type, and method signature followed by a semicolon. A non-abstract child class inherits the abstract method and must define a non-abstract method that matches the abstract method.</a:t>
            </a:r>
            <a:endParaRPr lang="en-US" dirty="0">
              <a:solidFill>
                <a:schemeClr val="bg2">
                  <a:lumMod val="25000"/>
                </a:schemeClr>
              </a:solidFill>
            </a:endParaRPr>
          </a:p>
        </p:txBody>
      </p:sp>
      <p:sp>
        <p:nvSpPr>
          <p:cNvPr id="8" name="Rectangle 7"/>
          <p:cNvSpPr/>
          <p:nvPr/>
        </p:nvSpPr>
        <p:spPr>
          <a:xfrm>
            <a:off x="115840" y="4901192"/>
            <a:ext cx="8608359" cy="923330"/>
          </a:xfrm>
          <a:prstGeom prst="rect">
            <a:avLst/>
          </a:prstGeom>
        </p:spPr>
        <p:txBody>
          <a:bodyPr wrap="square">
            <a:spAutoFit/>
          </a:bodyPr>
          <a:lstStyle/>
          <a:p>
            <a:r>
              <a:rPr lang="en-US" dirty="0">
                <a:solidFill>
                  <a:schemeClr val="bg2">
                    <a:lumMod val="50000"/>
                  </a:schemeClr>
                </a:solidFill>
                <a:latin typeface="Arial"/>
              </a:rPr>
              <a:t>An </a:t>
            </a:r>
            <a:r>
              <a:rPr lang="en-US" dirty="0">
                <a:solidFill>
                  <a:schemeClr val="bg2">
                    <a:lumMod val="50000"/>
                  </a:schemeClr>
                </a:solidFill>
              </a:rPr>
              <a:t>abstract</a:t>
            </a:r>
            <a:r>
              <a:rPr lang="en-US" dirty="0">
                <a:solidFill>
                  <a:schemeClr val="bg2">
                    <a:lumMod val="50000"/>
                  </a:schemeClr>
                </a:solidFill>
                <a:latin typeface="Arial"/>
              </a:rPr>
              <a:t> child of an </a:t>
            </a:r>
            <a:r>
              <a:rPr lang="en-US" dirty="0" smtClean="0">
                <a:solidFill>
                  <a:schemeClr val="bg2">
                    <a:lumMod val="50000"/>
                  </a:schemeClr>
                </a:solidFill>
              </a:rPr>
              <a:t>abstract </a:t>
            </a:r>
            <a:r>
              <a:rPr lang="en-US" dirty="0" smtClean="0">
                <a:solidFill>
                  <a:schemeClr val="bg2">
                    <a:lumMod val="50000"/>
                  </a:schemeClr>
                </a:solidFill>
                <a:latin typeface="Arial"/>
              </a:rPr>
              <a:t>parent </a:t>
            </a:r>
            <a:r>
              <a:rPr lang="en-US" dirty="0">
                <a:solidFill>
                  <a:schemeClr val="bg2">
                    <a:lumMod val="50000"/>
                  </a:schemeClr>
                </a:solidFill>
                <a:latin typeface="Arial"/>
              </a:rPr>
              <a:t>does not have to define non-abstract methods for the abstract signatures it inherits. This means that there may be several steps between an abstract base class to a child class that is completely non-abstract.</a:t>
            </a:r>
            <a:endParaRPr lang="en-US" dirty="0">
              <a:solidFill>
                <a:schemeClr val="bg2">
                  <a:lumMod val="50000"/>
                </a:schemeClr>
              </a:solidFill>
            </a:endParaRPr>
          </a:p>
        </p:txBody>
      </p:sp>
      <p:sp>
        <p:nvSpPr>
          <p:cNvPr id="9" name="Rectangle 8"/>
          <p:cNvSpPr/>
          <p:nvPr/>
        </p:nvSpPr>
        <p:spPr>
          <a:xfrm>
            <a:off x="300318" y="5839915"/>
            <a:ext cx="8839200" cy="923330"/>
          </a:xfrm>
          <a:prstGeom prst="rect">
            <a:avLst/>
          </a:prstGeom>
        </p:spPr>
        <p:txBody>
          <a:bodyPr wrap="square">
            <a:spAutoFit/>
          </a:bodyPr>
          <a:lstStyle/>
          <a:p>
            <a:r>
              <a:rPr lang="en-US" dirty="0">
                <a:solidFill>
                  <a:schemeClr val="bg2">
                    <a:lumMod val="75000"/>
                  </a:schemeClr>
                </a:solidFill>
                <a:latin typeface="Arial"/>
              </a:rPr>
              <a:t>Since no constructor is defined in </a:t>
            </a:r>
            <a:r>
              <a:rPr lang="en-US" dirty="0">
                <a:solidFill>
                  <a:schemeClr val="bg2">
                    <a:lumMod val="75000"/>
                  </a:schemeClr>
                </a:solidFill>
              </a:rPr>
              <a:t>Card</a:t>
            </a:r>
            <a:r>
              <a:rPr lang="en-US" dirty="0">
                <a:solidFill>
                  <a:schemeClr val="bg2">
                    <a:lumMod val="75000"/>
                  </a:schemeClr>
                </a:solidFill>
                <a:latin typeface="Arial"/>
              </a:rPr>
              <a:t> the default no-argument constructor is automatically supplied by the compiler. However, this constructor cannot be used directly because no </a:t>
            </a:r>
            <a:r>
              <a:rPr lang="en-US" dirty="0">
                <a:solidFill>
                  <a:schemeClr val="bg2">
                    <a:lumMod val="75000"/>
                  </a:schemeClr>
                </a:solidFill>
              </a:rPr>
              <a:t>Card</a:t>
            </a:r>
            <a:r>
              <a:rPr lang="en-US" dirty="0">
                <a:solidFill>
                  <a:schemeClr val="bg2">
                    <a:lumMod val="75000"/>
                  </a:schemeClr>
                </a:solidFill>
                <a:latin typeface="Arial"/>
              </a:rPr>
              <a:t> object can be constructed.</a:t>
            </a:r>
            <a:endParaRPr lang="en-US" dirty="0">
              <a:solidFill>
                <a:schemeClr val="bg2">
                  <a:lumMod val="75000"/>
                </a:schemeClr>
              </a:solidFill>
            </a:endParaRPr>
          </a:p>
        </p:txBody>
      </p:sp>
    </p:spTree>
    <p:extLst>
      <p:ext uri="{BB962C8B-B14F-4D97-AF65-F5344CB8AC3E}">
        <p14:creationId xmlns:p14="http://schemas.microsoft.com/office/powerpoint/2010/main" val="242981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a:solidFill>
                  <a:srgbClr val="F25239"/>
                </a:solidFill>
                <a:latin typeface="Arial"/>
              </a:rPr>
              <a:t>Not Everything in an abstract Class is abstract</a:t>
            </a:r>
            <a:br>
              <a:rPr lang="en-US" b="1" dirty="0">
                <a:solidFill>
                  <a:srgbClr val="F25239"/>
                </a:solidFill>
                <a:latin typeface="Arial"/>
              </a:rPr>
            </a:br>
            <a:r>
              <a:rPr lang="en-US" sz="1800" dirty="0">
                <a:solidFill>
                  <a:srgbClr val="000000"/>
                </a:solidFill>
                <a:latin typeface="Arial"/>
              </a:rPr>
              <a:t>Not everything defined in an abstract classes needs to be abstract. The variable </a:t>
            </a:r>
            <a:r>
              <a:rPr lang="en-US" sz="1800" dirty="0" smtClean="0"/>
              <a:t>recipient </a:t>
            </a:r>
            <a:r>
              <a:rPr lang="en-US" sz="1800" dirty="0" smtClean="0">
                <a:solidFill>
                  <a:srgbClr val="000000"/>
                </a:solidFill>
                <a:latin typeface="Arial"/>
              </a:rPr>
              <a:t>is </a:t>
            </a:r>
            <a:r>
              <a:rPr lang="en-US" sz="1800" dirty="0">
                <a:solidFill>
                  <a:srgbClr val="000000"/>
                </a:solidFill>
                <a:latin typeface="Arial"/>
              </a:rPr>
              <a:t>defined in </a:t>
            </a:r>
            <a:r>
              <a:rPr lang="en-US" sz="1800" dirty="0"/>
              <a:t>Card</a:t>
            </a:r>
            <a:r>
              <a:rPr lang="en-US" sz="1800" dirty="0">
                <a:solidFill>
                  <a:srgbClr val="000000"/>
                </a:solidFill>
                <a:latin typeface="Arial"/>
              </a:rPr>
              <a:t> and inherited in the usual way. However, if a class contains even one abstract method, then the class itself has to be declared to be abstract.</a:t>
            </a:r>
            <a:r>
              <a:rPr lang="en-US" dirty="0"/>
              <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1"/>
            <a:ext cx="9144000" cy="4572000"/>
          </a:xfrm>
        </p:spPr>
      </p:pic>
    </p:spTree>
    <p:extLst>
      <p:ext uri="{BB962C8B-B14F-4D97-AF65-F5344CB8AC3E}">
        <p14:creationId xmlns:p14="http://schemas.microsoft.com/office/powerpoint/2010/main" val="388151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Advantage of Abstract Classes</a:t>
            </a:r>
            <a:br>
              <a:rPr lang="en-US" b="1" dirty="0">
                <a:solidFill>
                  <a:srgbClr val="F25239"/>
                </a:solidFill>
                <a:latin typeface="Arial"/>
              </a:rPr>
            </a:br>
            <a:r>
              <a:rPr lang="en-US" dirty="0"/>
              <a:t/>
            </a:r>
            <a:br>
              <a:rPr lang="en-US" dirty="0"/>
            </a:br>
            <a:endParaRPr lang="en-US" dirty="0"/>
          </a:p>
        </p:txBody>
      </p:sp>
      <p:sp>
        <p:nvSpPr>
          <p:cNvPr id="3" name="Content Placeholder 2"/>
          <p:cNvSpPr>
            <a:spLocks noGrp="1"/>
          </p:cNvSpPr>
          <p:nvPr>
            <p:ph idx="1"/>
          </p:nvPr>
        </p:nvSpPr>
        <p:spPr/>
        <p:txBody>
          <a:bodyPr>
            <a:noAutofit/>
          </a:bodyPr>
          <a:lstStyle/>
          <a:p>
            <a:pPr algn="ctr"/>
            <a:r>
              <a:rPr lang="en-US" sz="8000" dirty="0">
                <a:solidFill>
                  <a:srgbClr val="000000"/>
                </a:solidFill>
                <a:latin typeface="Arial"/>
              </a:rPr>
              <a:t>Abstract classes are used to organize programs.</a:t>
            </a:r>
            <a:endParaRPr lang="en-US" sz="8000" dirty="0"/>
          </a:p>
        </p:txBody>
      </p:sp>
    </p:spTree>
    <p:extLst>
      <p:ext uri="{BB962C8B-B14F-4D97-AF65-F5344CB8AC3E}">
        <p14:creationId xmlns:p14="http://schemas.microsoft.com/office/powerpoint/2010/main" val="63418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dirty="0">
                <a:solidFill>
                  <a:srgbClr val="F25239"/>
                </a:solidFill>
                <a:latin typeface="Arial"/>
              </a:rPr>
              <a:t>Using Parent Class Reference Variables</a:t>
            </a:r>
            <a:br>
              <a:rPr lang="en-US" b="1" dirty="0">
                <a:solidFill>
                  <a:srgbClr val="F25239"/>
                </a:solidFill>
                <a:latin typeface="Arial"/>
              </a:rPr>
            </a:br>
            <a:r>
              <a:rPr lang="en-US" dirty="0"/>
              <a:t/>
            </a:r>
            <a:br>
              <a:rPr lang="en-US" dirty="0"/>
            </a:b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76400"/>
            <a:ext cx="9144000" cy="2133600"/>
          </a:xfrm>
        </p:spPr>
      </p:pic>
      <p:sp>
        <p:nvSpPr>
          <p:cNvPr id="5" name="Rectangle 4"/>
          <p:cNvSpPr/>
          <p:nvPr/>
        </p:nvSpPr>
        <p:spPr>
          <a:xfrm>
            <a:off x="4482" y="3733800"/>
            <a:ext cx="9144000" cy="2554545"/>
          </a:xfrm>
          <a:prstGeom prst="rect">
            <a:avLst/>
          </a:prstGeom>
        </p:spPr>
        <p:txBody>
          <a:bodyPr wrap="square">
            <a:spAutoFit/>
          </a:bodyPr>
          <a:lstStyle/>
          <a:p>
            <a:r>
              <a:rPr lang="en-US" sz="3200" dirty="0">
                <a:solidFill>
                  <a:srgbClr val="000000"/>
                </a:solidFill>
                <a:latin typeface="Arial"/>
              </a:rPr>
              <a:t>This will run the </a:t>
            </a:r>
            <a:r>
              <a:rPr lang="en-US" sz="3200" dirty="0"/>
              <a:t>greeting()</a:t>
            </a:r>
            <a:r>
              <a:rPr lang="en-US" sz="3200" dirty="0">
                <a:solidFill>
                  <a:srgbClr val="000000"/>
                </a:solidFill>
                <a:latin typeface="Arial"/>
              </a:rPr>
              <a:t> method for a </a:t>
            </a:r>
            <a:r>
              <a:rPr lang="en-US" sz="3200" dirty="0"/>
              <a:t>Valentine</a:t>
            </a:r>
            <a:r>
              <a:rPr lang="en-US" sz="3200" dirty="0">
                <a:solidFill>
                  <a:srgbClr val="000000"/>
                </a:solidFill>
                <a:latin typeface="Arial"/>
              </a:rPr>
              <a:t>, then it will run </a:t>
            </a:r>
            <a:r>
              <a:rPr lang="en-US" sz="3200" dirty="0" smtClean="0">
                <a:solidFill>
                  <a:srgbClr val="000000"/>
                </a:solidFill>
                <a:latin typeface="Arial"/>
              </a:rPr>
              <a:t>the </a:t>
            </a:r>
            <a:r>
              <a:rPr lang="en-US" sz="3200" dirty="0" smtClean="0"/>
              <a:t>greeting</a:t>
            </a:r>
            <a:r>
              <a:rPr lang="en-US" sz="3200" dirty="0"/>
              <a:t>()</a:t>
            </a:r>
            <a:r>
              <a:rPr lang="en-US" sz="3200" dirty="0">
                <a:solidFill>
                  <a:srgbClr val="000000"/>
                </a:solidFill>
                <a:latin typeface="Arial"/>
              </a:rPr>
              <a:t> method for a </a:t>
            </a:r>
            <a:r>
              <a:rPr lang="en-US" sz="3200" dirty="0"/>
              <a:t>Holiday</a:t>
            </a:r>
            <a:r>
              <a:rPr lang="en-US" sz="3200" dirty="0">
                <a:solidFill>
                  <a:srgbClr val="000000"/>
                </a:solidFill>
                <a:latin typeface="Arial"/>
              </a:rPr>
              <a:t>, then it will run the </a:t>
            </a:r>
            <a:r>
              <a:rPr lang="en-US" sz="3200" dirty="0"/>
              <a:t>greeting()</a:t>
            </a:r>
            <a:r>
              <a:rPr lang="en-US" sz="3200" dirty="0">
                <a:solidFill>
                  <a:srgbClr val="000000"/>
                </a:solidFill>
                <a:latin typeface="Arial"/>
              </a:rPr>
              <a:t> method for </a:t>
            </a:r>
            <a:r>
              <a:rPr lang="en-US" sz="3200" dirty="0" smtClean="0">
                <a:solidFill>
                  <a:srgbClr val="000000"/>
                </a:solidFill>
                <a:latin typeface="Arial"/>
              </a:rPr>
              <a:t>a </a:t>
            </a:r>
            <a:r>
              <a:rPr lang="en-US" sz="3200" dirty="0" smtClean="0"/>
              <a:t>Birthday</a:t>
            </a:r>
            <a:r>
              <a:rPr lang="en-US" sz="3200" dirty="0">
                <a:solidFill>
                  <a:srgbClr val="000000"/>
                </a:solidFill>
                <a:latin typeface="Arial"/>
              </a:rPr>
              <a:t>. The type of the object in each case determines which version of the method is run.</a:t>
            </a:r>
            <a:endParaRPr lang="en-US" sz="3200" dirty="0"/>
          </a:p>
        </p:txBody>
      </p:sp>
    </p:spTree>
    <p:extLst>
      <p:ext uri="{BB962C8B-B14F-4D97-AF65-F5344CB8AC3E}">
        <p14:creationId xmlns:p14="http://schemas.microsoft.com/office/powerpoint/2010/main" val="65942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25239"/>
                </a:solidFill>
                <a:latin typeface="Arial"/>
              </a:rPr>
              <a:t>Polymorphism</a:t>
            </a:r>
            <a:br>
              <a:rPr lang="en-US" b="1" dirty="0">
                <a:solidFill>
                  <a:srgbClr val="F25239"/>
                </a:solidFill>
                <a:latin typeface="Arial"/>
              </a:rPr>
            </a:br>
            <a:endParaRPr lang="en-US" dirty="0"/>
          </a:p>
        </p:txBody>
      </p:sp>
      <p:sp>
        <p:nvSpPr>
          <p:cNvPr id="3" name="Content Placeholder 2"/>
          <p:cNvSpPr>
            <a:spLocks noGrp="1"/>
          </p:cNvSpPr>
          <p:nvPr>
            <p:ph idx="1"/>
          </p:nvPr>
        </p:nvSpPr>
        <p:spPr>
          <a:xfrm>
            <a:off x="0" y="1600200"/>
            <a:ext cx="9144000" cy="5257800"/>
          </a:xfrm>
        </p:spPr>
        <p:txBody>
          <a:bodyPr>
            <a:noAutofit/>
          </a:bodyPr>
          <a:lstStyle/>
          <a:p>
            <a:r>
              <a:rPr lang="en-US" b="1" dirty="0">
                <a:solidFill>
                  <a:srgbClr val="000000"/>
                </a:solidFill>
                <a:latin typeface="Arial"/>
              </a:rPr>
              <a:t>Polymorphism</a:t>
            </a:r>
            <a:r>
              <a:rPr lang="en-US" dirty="0">
                <a:solidFill>
                  <a:srgbClr val="000000"/>
                </a:solidFill>
                <a:latin typeface="Arial"/>
              </a:rPr>
              <a:t> means "having many forms." </a:t>
            </a:r>
            <a:endParaRPr lang="en-US" dirty="0" smtClean="0">
              <a:solidFill>
                <a:srgbClr val="000000"/>
              </a:solidFill>
              <a:latin typeface="Arial"/>
            </a:endParaRPr>
          </a:p>
          <a:p>
            <a:r>
              <a:rPr lang="en-US" dirty="0" smtClean="0">
                <a:solidFill>
                  <a:srgbClr val="000000"/>
                </a:solidFill>
                <a:latin typeface="Arial"/>
              </a:rPr>
              <a:t>In </a:t>
            </a:r>
            <a:r>
              <a:rPr lang="en-US" dirty="0">
                <a:solidFill>
                  <a:srgbClr val="000000"/>
                </a:solidFill>
                <a:latin typeface="Arial"/>
              </a:rPr>
              <a:t>Java, it means that a single variable might be used with several objects of related classes at different times in a program. </a:t>
            </a:r>
            <a:endParaRPr lang="en-US" dirty="0" smtClean="0">
              <a:solidFill>
                <a:srgbClr val="000000"/>
              </a:solidFill>
              <a:latin typeface="Arial"/>
            </a:endParaRPr>
          </a:p>
          <a:p>
            <a:r>
              <a:rPr lang="en-US" dirty="0" smtClean="0">
                <a:solidFill>
                  <a:srgbClr val="000000"/>
                </a:solidFill>
                <a:latin typeface="Arial"/>
              </a:rPr>
              <a:t>When </a:t>
            </a:r>
            <a:r>
              <a:rPr lang="en-US" dirty="0">
                <a:solidFill>
                  <a:srgbClr val="000000"/>
                </a:solidFill>
                <a:latin typeface="Arial"/>
              </a:rPr>
              <a:t>the variable is used with "dot notation" </a:t>
            </a:r>
            <a:r>
              <a:rPr lang="en-US" dirty="0" err="1"/>
              <a:t>variable.method</a:t>
            </a:r>
            <a:r>
              <a:rPr lang="en-US" dirty="0"/>
              <a:t>()</a:t>
            </a:r>
            <a:r>
              <a:rPr lang="en-US" dirty="0">
                <a:solidFill>
                  <a:srgbClr val="000000"/>
                </a:solidFill>
                <a:latin typeface="Arial"/>
              </a:rPr>
              <a:t> to invoke a method, exactly which method is run depends on the </a:t>
            </a:r>
            <a:r>
              <a:rPr lang="en-US" u="sng" dirty="0">
                <a:solidFill>
                  <a:srgbClr val="000000"/>
                </a:solidFill>
                <a:latin typeface="Arial"/>
              </a:rPr>
              <a:t>object</a:t>
            </a:r>
            <a:r>
              <a:rPr lang="en-US" dirty="0">
                <a:solidFill>
                  <a:srgbClr val="000000"/>
                </a:solidFill>
                <a:latin typeface="Arial"/>
              </a:rPr>
              <a:t> that the variable currently refers to.</a:t>
            </a:r>
            <a:endParaRPr lang="en-US" dirty="0"/>
          </a:p>
        </p:txBody>
      </p:sp>
    </p:spTree>
    <p:extLst>
      <p:ext uri="{BB962C8B-B14F-4D97-AF65-F5344CB8AC3E}">
        <p14:creationId xmlns:p14="http://schemas.microsoft.com/office/powerpoint/2010/main" val="1014668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325</Words>
  <Application>Microsoft Office PowerPoint</Application>
  <PresentationFormat>On-screen Show (4:3)</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Abstract Classes and Polymorphism </vt:lpstr>
      <vt:lpstr>Greeting Card Hierarchy  </vt:lpstr>
      <vt:lpstr>Abstract Class  </vt:lpstr>
      <vt:lpstr>Abstract Class  </vt:lpstr>
      <vt:lpstr>Abstract Methods  </vt:lpstr>
      <vt:lpstr>Not Everything in an abstract Class is abstract Not everything defined in an abstract classes needs to be abstract. The variable recipient is defined in Card and inherited in the usual way. However, if a class contains even one abstract method, then the class itself has to be declared to be abstract. </vt:lpstr>
      <vt:lpstr>Advantage of Abstract Classes  </vt:lpstr>
      <vt:lpstr>Using Parent Class Reference Variables  </vt:lpstr>
      <vt:lpstr>Polymorphism </vt:lpstr>
      <vt:lpstr>Descendants </vt:lpstr>
      <vt:lpstr>Another Hierarchy  </vt:lpstr>
      <vt:lpstr>Overriding abstract Methods  </vt:lpstr>
      <vt:lpstr>Array of Related Objects  </vt:lpstr>
      <vt:lpstr>The instanceof Operator  </vt:lpstr>
      <vt:lpstr>Questions</vt:lpstr>
      <vt:lpstr>Questions</vt:lpstr>
      <vt:lpstr>Questions</vt:lpstr>
      <vt:lpstr>Exercises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Krnic, Albert</dc:creator>
  <cp:lastModifiedBy>AutoBVT</cp:lastModifiedBy>
  <cp:revision>18</cp:revision>
  <dcterms:created xsi:type="dcterms:W3CDTF">2006-08-16T00:00:00Z</dcterms:created>
  <dcterms:modified xsi:type="dcterms:W3CDTF">2018-04-30T18:25:16Z</dcterms:modified>
</cp:coreProperties>
</file>