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2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25239"/>
                </a:solidFill>
                <a:latin typeface="Arial"/>
              </a:rPr>
              <a:t>Interfaces</a:t>
            </a:r>
            <a:br>
              <a:rPr lang="en-US" b="1" dirty="0">
                <a:solidFill>
                  <a:srgbClr val="F25239"/>
                </a:solidFill>
                <a:latin typeface="Arial"/>
              </a:rPr>
            </a:br>
            <a:endParaRPr lang="en-US" dirty="0"/>
          </a:p>
        </p:txBody>
      </p:sp>
    </p:spTree>
    <p:extLst>
      <p:ext uri="{BB962C8B-B14F-4D97-AF65-F5344CB8AC3E}">
        <p14:creationId xmlns:p14="http://schemas.microsoft.com/office/powerpoint/2010/main" val="228018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Toy Class</a:t>
            </a:r>
            <a:br>
              <a:rPr lang="en-US" b="1" dirty="0">
                <a:solidFill>
                  <a:srgbClr val="F25239"/>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31" y="2119863"/>
            <a:ext cx="7973538" cy="3486637"/>
          </a:xfrm>
        </p:spPr>
      </p:pic>
    </p:spTree>
    <p:extLst>
      <p:ext uri="{BB962C8B-B14F-4D97-AF65-F5344CB8AC3E}">
        <p14:creationId xmlns:p14="http://schemas.microsoft.com/office/powerpoint/2010/main" val="320964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Book Class</a:t>
            </a:r>
            <a:br>
              <a:rPr lang="en-US" b="1" dirty="0">
                <a:solidFill>
                  <a:srgbClr val="F25239"/>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283" y="2138915"/>
            <a:ext cx="7935433" cy="3448532"/>
          </a:xfrm>
        </p:spPr>
      </p:pic>
    </p:spTree>
    <p:extLst>
      <p:ext uri="{BB962C8B-B14F-4D97-AF65-F5344CB8AC3E}">
        <p14:creationId xmlns:p14="http://schemas.microsoft.com/office/powerpoint/2010/main" val="379475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Interface as a Type</a:t>
            </a:r>
            <a:br>
              <a:rPr lang="en-US" b="1" dirty="0">
                <a:solidFill>
                  <a:srgbClr val="F25239"/>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914400"/>
            <a:ext cx="8059275" cy="2210109"/>
          </a:xfrm>
        </p:spPr>
      </p:pic>
      <p:sp>
        <p:nvSpPr>
          <p:cNvPr id="5" name="Rectangle 4"/>
          <p:cNvSpPr/>
          <p:nvPr/>
        </p:nvSpPr>
        <p:spPr>
          <a:xfrm>
            <a:off x="397476" y="3581400"/>
            <a:ext cx="8382000" cy="923330"/>
          </a:xfrm>
          <a:prstGeom prst="rect">
            <a:avLst/>
          </a:prstGeom>
        </p:spPr>
        <p:txBody>
          <a:bodyPr wrap="square">
            <a:spAutoFit/>
          </a:bodyPr>
          <a:lstStyle/>
          <a:p>
            <a:r>
              <a:rPr lang="en-US" dirty="0">
                <a:solidFill>
                  <a:srgbClr val="000000"/>
                </a:solidFill>
                <a:latin typeface="Arial"/>
              </a:rPr>
              <a:t>An interface can be used as a data type for a reference variable. Since </a:t>
            </a:r>
            <a:r>
              <a:rPr lang="en-US" dirty="0"/>
              <a:t>Toy</a:t>
            </a:r>
            <a:r>
              <a:rPr lang="en-US" dirty="0">
                <a:solidFill>
                  <a:srgbClr val="000000"/>
                </a:solidFill>
                <a:latin typeface="Arial"/>
              </a:rPr>
              <a:t> and </a:t>
            </a:r>
            <a:r>
              <a:rPr lang="en-US" dirty="0"/>
              <a:t>Book</a:t>
            </a:r>
            <a:r>
              <a:rPr lang="en-US" dirty="0">
                <a:solidFill>
                  <a:srgbClr val="000000"/>
                </a:solidFill>
                <a:latin typeface="Arial"/>
              </a:rPr>
              <a:t> implement </a:t>
            </a:r>
            <a:r>
              <a:rPr lang="en-US" dirty="0"/>
              <a:t>Taxable</a:t>
            </a:r>
            <a:r>
              <a:rPr lang="en-US" dirty="0">
                <a:solidFill>
                  <a:srgbClr val="000000"/>
                </a:solidFill>
                <a:latin typeface="Arial"/>
              </a:rPr>
              <a:t>, they can both be used with a reference variable of </a:t>
            </a:r>
            <a:r>
              <a:rPr lang="en-US" dirty="0" smtClean="0">
                <a:solidFill>
                  <a:srgbClr val="000000"/>
                </a:solidFill>
                <a:latin typeface="Arial"/>
              </a:rPr>
              <a:t>type </a:t>
            </a:r>
            <a:r>
              <a:rPr lang="en-US" dirty="0" smtClean="0"/>
              <a:t>Taxable</a:t>
            </a:r>
            <a:r>
              <a:rPr lang="en-US" dirty="0">
                <a:solidFill>
                  <a:srgbClr val="000000"/>
                </a:solidFill>
                <a:latin typeface="Arial"/>
              </a:rPr>
              <a:t>:</a:t>
            </a:r>
            <a:endParaRPr lang="en-US" dirty="0"/>
          </a:p>
        </p:txBody>
      </p:sp>
    </p:spTree>
    <p:extLst>
      <p:ext uri="{BB962C8B-B14F-4D97-AF65-F5344CB8AC3E}">
        <p14:creationId xmlns:p14="http://schemas.microsoft.com/office/powerpoint/2010/main" val="227435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Type Casts</a:t>
            </a:r>
            <a:br>
              <a:rPr lang="en-US" b="1" dirty="0">
                <a:solidFill>
                  <a:srgbClr val="F25239"/>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0600"/>
            <a:ext cx="7992591" cy="1952898"/>
          </a:xfrm>
        </p:spPr>
      </p:pic>
      <p:sp>
        <p:nvSpPr>
          <p:cNvPr id="5" name="Rectangle 4"/>
          <p:cNvSpPr/>
          <p:nvPr/>
        </p:nvSpPr>
        <p:spPr>
          <a:xfrm>
            <a:off x="228600" y="3767475"/>
            <a:ext cx="8686800" cy="646331"/>
          </a:xfrm>
          <a:prstGeom prst="rect">
            <a:avLst/>
          </a:prstGeom>
        </p:spPr>
        <p:txBody>
          <a:bodyPr wrap="square">
            <a:spAutoFit/>
          </a:bodyPr>
          <a:lstStyle/>
          <a:p>
            <a:r>
              <a:rPr lang="en-US" dirty="0" smtClean="0">
                <a:solidFill>
                  <a:srgbClr val="000000"/>
                </a:solidFill>
                <a:latin typeface="Arial"/>
              </a:rPr>
              <a:t>Use </a:t>
            </a:r>
            <a:r>
              <a:rPr lang="en-US" dirty="0">
                <a:solidFill>
                  <a:srgbClr val="000000"/>
                </a:solidFill>
                <a:latin typeface="Arial"/>
              </a:rPr>
              <a:t>a </a:t>
            </a:r>
            <a:r>
              <a:rPr lang="en-US" dirty="0"/>
              <a:t>type cast</a:t>
            </a:r>
            <a:r>
              <a:rPr lang="en-US" dirty="0">
                <a:solidFill>
                  <a:srgbClr val="000000"/>
                </a:solidFill>
                <a:latin typeface="Arial"/>
              </a:rPr>
              <a:t> to tell the compiler that in a particular statement in the program the variable will refer to an object of a specific class:</a:t>
            </a:r>
            <a:endParaRPr lang="en-US" dirty="0"/>
          </a:p>
        </p:txBody>
      </p:sp>
    </p:spTree>
    <p:extLst>
      <p:ext uri="{BB962C8B-B14F-4D97-AF65-F5344CB8AC3E}">
        <p14:creationId xmlns:p14="http://schemas.microsoft.com/office/powerpoint/2010/main" val="230865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What is the purpose of an interface?</a:t>
            </a:r>
          </a:p>
          <a:p>
            <a:pPr marL="0" indent="0">
              <a:buNone/>
            </a:pPr>
            <a:endParaRPr lang="en-US" dirty="0"/>
          </a:p>
          <a:p>
            <a:pPr marL="0" indent="0">
              <a:buNone/>
            </a:pPr>
            <a:r>
              <a:rPr lang="en-US" dirty="0" smtClean="0"/>
              <a:t>What is unique about the variables created in an interface?</a:t>
            </a:r>
          </a:p>
          <a:p>
            <a:pPr marL="0" indent="0">
              <a:buNone/>
            </a:pPr>
            <a:endParaRPr lang="en-US" dirty="0"/>
          </a:p>
          <a:p>
            <a:pPr marL="0" indent="0">
              <a:buNone/>
            </a:pPr>
            <a:r>
              <a:rPr lang="en-US" dirty="0" smtClean="0"/>
              <a:t>How are interfaces created?</a:t>
            </a:r>
          </a:p>
          <a:p>
            <a:pPr marL="514350" indent="-514350">
              <a:buAutoNum type="arabicPeriod"/>
            </a:pPr>
            <a:endParaRPr lang="en-US" dirty="0"/>
          </a:p>
        </p:txBody>
      </p:sp>
    </p:spTree>
    <p:extLst>
      <p:ext uri="{BB962C8B-B14F-4D97-AF65-F5344CB8AC3E}">
        <p14:creationId xmlns:p14="http://schemas.microsoft.com/office/powerpoint/2010/main" val="256930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What are interfaces composed of?</a:t>
            </a:r>
          </a:p>
          <a:p>
            <a:pPr marL="0" indent="0">
              <a:buNone/>
            </a:pPr>
            <a:endParaRPr lang="en-US" dirty="0"/>
          </a:p>
          <a:p>
            <a:pPr marL="0" indent="0">
              <a:buNone/>
            </a:pPr>
            <a:r>
              <a:rPr lang="en-US" dirty="0" smtClean="0"/>
              <a:t>How do you get a class to inherit from an interface?</a:t>
            </a:r>
          </a:p>
          <a:p>
            <a:pPr marL="0" indent="0">
              <a:buNone/>
            </a:pPr>
            <a:endParaRPr lang="en-US" dirty="0"/>
          </a:p>
          <a:p>
            <a:pPr marL="0" indent="0">
              <a:buNone/>
            </a:pPr>
            <a:r>
              <a:rPr lang="en-US" dirty="0" smtClean="0"/>
              <a:t>How does the use of an interface relate to multiple inheritance?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0041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Look at slide 13. Why are we able to assign a new Book to Taxable item1?</a:t>
            </a:r>
          </a:p>
          <a:p>
            <a:pPr marL="0" indent="0">
              <a:buNone/>
            </a:pPr>
            <a:endParaRPr lang="en-US" dirty="0" smtClean="0"/>
          </a:p>
          <a:p>
            <a:pPr marL="0" indent="0">
              <a:buNone/>
            </a:pPr>
            <a:r>
              <a:rPr lang="en-US" dirty="0" smtClean="0"/>
              <a:t>Look at slide 13. Why was a cast required to call the display() function?</a:t>
            </a:r>
          </a:p>
          <a:p>
            <a:pPr marL="0" indent="0">
              <a:buNone/>
            </a:pPr>
            <a:endParaRPr lang="en-US" dirty="0"/>
          </a:p>
          <a:p>
            <a:pPr marL="0" indent="0">
              <a:buNone/>
            </a:pPr>
            <a:r>
              <a:rPr lang="en-US" dirty="0" smtClean="0"/>
              <a:t>Look at the diagram on slide 7. Why do we use an interface to assign the Taxable members to Toys and Books? Why not just create an abstract class  with the same members and have Goods inherit from it?</a:t>
            </a:r>
            <a:endParaRPr lang="en-US" dirty="0"/>
          </a:p>
        </p:txBody>
      </p:sp>
    </p:spTree>
    <p:extLst>
      <p:ext uri="{BB962C8B-B14F-4D97-AF65-F5344CB8AC3E}">
        <p14:creationId xmlns:p14="http://schemas.microsoft.com/office/powerpoint/2010/main" val="2995320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960" y="1600200"/>
            <a:ext cx="4824080" cy="4525963"/>
          </a:xfrm>
        </p:spPr>
      </p:pic>
    </p:spTree>
    <p:extLst>
      <p:ext uri="{BB962C8B-B14F-4D97-AF65-F5344CB8AC3E}">
        <p14:creationId xmlns:p14="http://schemas.microsoft.com/office/powerpoint/2010/main" val="19464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Interface</a:t>
            </a:r>
            <a:br>
              <a:rPr lang="en-US" b="1" dirty="0">
                <a:solidFill>
                  <a:srgbClr val="F25239"/>
                </a:solidFill>
                <a:latin typeface="Arial"/>
              </a:rPr>
            </a:br>
            <a:endParaRPr lang="en-US" dirty="0"/>
          </a:p>
        </p:txBody>
      </p:sp>
      <p:sp>
        <p:nvSpPr>
          <p:cNvPr id="3" name="Content Placeholder 2"/>
          <p:cNvSpPr>
            <a:spLocks noGrp="1"/>
          </p:cNvSpPr>
          <p:nvPr>
            <p:ph idx="1"/>
          </p:nvPr>
        </p:nvSpPr>
        <p:spPr/>
        <p:txBody>
          <a:bodyPr>
            <a:normAutofit fontScale="85000" lnSpcReduction="10000"/>
          </a:bodyPr>
          <a:lstStyle/>
          <a:p>
            <a:r>
              <a:rPr lang="en-US" dirty="0">
                <a:solidFill>
                  <a:srgbClr val="000000"/>
                </a:solidFill>
                <a:latin typeface="Arial"/>
              </a:rPr>
              <a:t>An </a:t>
            </a:r>
            <a:r>
              <a:rPr lang="en-US" b="1" dirty="0">
                <a:solidFill>
                  <a:srgbClr val="000000"/>
                </a:solidFill>
                <a:latin typeface="Arial"/>
              </a:rPr>
              <a:t>interface</a:t>
            </a:r>
            <a:r>
              <a:rPr lang="en-US" dirty="0">
                <a:solidFill>
                  <a:srgbClr val="000000"/>
                </a:solidFill>
                <a:latin typeface="Arial"/>
              </a:rPr>
              <a:t> describes aspects of a class other than those that it inherits from its parent. </a:t>
            </a:r>
            <a:endParaRPr lang="en-US" dirty="0" smtClean="0">
              <a:solidFill>
                <a:srgbClr val="000000"/>
              </a:solidFill>
              <a:latin typeface="Arial"/>
            </a:endParaRPr>
          </a:p>
          <a:p>
            <a:r>
              <a:rPr lang="en-US" dirty="0" smtClean="0">
                <a:solidFill>
                  <a:srgbClr val="000000"/>
                </a:solidFill>
                <a:latin typeface="Arial"/>
              </a:rPr>
              <a:t>An </a:t>
            </a:r>
            <a:r>
              <a:rPr lang="en-US" dirty="0">
                <a:solidFill>
                  <a:srgbClr val="000000"/>
                </a:solidFill>
                <a:latin typeface="Arial"/>
              </a:rPr>
              <a:t>interface is a set </a:t>
            </a:r>
            <a:r>
              <a:rPr lang="en-US" dirty="0" smtClean="0">
                <a:solidFill>
                  <a:srgbClr val="000000"/>
                </a:solidFill>
                <a:latin typeface="Arial"/>
              </a:rPr>
              <a:t>of </a:t>
            </a:r>
            <a:r>
              <a:rPr lang="en-US" b="1" dirty="0" smtClean="0">
                <a:solidFill>
                  <a:srgbClr val="000000"/>
                </a:solidFill>
                <a:latin typeface="Arial"/>
              </a:rPr>
              <a:t>requirements</a:t>
            </a:r>
            <a:r>
              <a:rPr lang="en-US" dirty="0">
                <a:solidFill>
                  <a:srgbClr val="000000"/>
                </a:solidFill>
                <a:latin typeface="Arial"/>
              </a:rPr>
              <a:t> that the class must </a:t>
            </a:r>
            <a:r>
              <a:rPr lang="en-US" dirty="0" smtClean="0">
                <a:solidFill>
                  <a:srgbClr val="000000"/>
                </a:solidFill>
                <a:latin typeface="Arial"/>
              </a:rPr>
              <a:t>implement.</a:t>
            </a:r>
            <a:r>
              <a:rPr lang="en-US" dirty="0">
                <a:solidFill>
                  <a:srgbClr val="000000"/>
                </a:solidFill>
                <a:latin typeface="Arial"/>
              </a:rPr>
              <a:t> </a:t>
            </a:r>
            <a:endParaRPr lang="en-US" dirty="0" smtClean="0">
              <a:solidFill>
                <a:srgbClr val="000000"/>
              </a:solidFill>
              <a:latin typeface="Arial"/>
            </a:endParaRPr>
          </a:p>
          <a:p>
            <a:r>
              <a:rPr lang="en-US" dirty="0" smtClean="0">
                <a:solidFill>
                  <a:srgbClr val="000000"/>
                </a:solidFill>
                <a:latin typeface="Arial"/>
              </a:rPr>
              <a:t>An</a:t>
            </a:r>
            <a:r>
              <a:rPr lang="en-US" dirty="0">
                <a:solidFill>
                  <a:srgbClr val="000000"/>
                </a:solidFill>
                <a:latin typeface="Arial"/>
              </a:rPr>
              <a:t> </a:t>
            </a:r>
            <a:r>
              <a:rPr lang="en-US" b="1" dirty="0">
                <a:solidFill>
                  <a:srgbClr val="000000"/>
                </a:solidFill>
                <a:latin typeface="Arial"/>
              </a:rPr>
              <a:t>interface</a:t>
            </a:r>
            <a:r>
              <a:rPr lang="en-US" dirty="0">
                <a:solidFill>
                  <a:srgbClr val="000000"/>
                </a:solidFill>
                <a:latin typeface="Arial"/>
              </a:rPr>
              <a:t> is a list of constants and method signatures. </a:t>
            </a:r>
            <a:endParaRPr lang="en-US" dirty="0" smtClean="0">
              <a:solidFill>
                <a:srgbClr val="000000"/>
              </a:solidFill>
              <a:latin typeface="Arial"/>
            </a:endParaRPr>
          </a:p>
          <a:p>
            <a:r>
              <a:rPr lang="en-US" dirty="0" smtClean="0">
                <a:solidFill>
                  <a:srgbClr val="000000"/>
                </a:solidFill>
                <a:latin typeface="Arial"/>
              </a:rPr>
              <a:t>There </a:t>
            </a:r>
            <a:r>
              <a:rPr lang="en-US" dirty="0">
                <a:solidFill>
                  <a:srgbClr val="000000"/>
                </a:solidFill>
                <a:latin typeface="Arial"/>
              </a:rPr>
              <a:t>is no implementation of the methods (there is no method body). </a:t>
            </a:r>
            <a:endParaRPr lang="en-US" dirty="0" smtClean="0">
              <a:solidFill>
                <a:srgbClr val="000000"/>
              </a:solidFill>
              <a:latin typeface="Arial"/>
            </a:endParaRPr>
          </a:p>
          <a:p>
            <a:r>
              <a:rPr lang="en-US" dirty="0" smtClean="0">
                <a:solidFill>
                  <a:srgbClr val="000000"/>
                </a:solidFill>
                <a:latin typeface="Arial"/>
              </a:rPr>
              <a:t>A </a:t>
            </a:r>
            <a:r>
              <a:rPr lang="en-US" dirty="0">
                <a:solidFill>
                  <a:srgbClr val="000000"/>
                </a:solidFill>
                <a:latin typeface="Arial"/>
              </a:rPr>
              <a:t>class that implements an interface must implement each of the methods listed in the interface.</a:t>
            </a:r>
            <a:endParaRPr lang="en-US" dirty="0"/>
          </a:p>
        </p:txBody>
      </p:sp>
    </p:spTree>
    <p:extLst>
      <p:ext uri="{BB962C8B-B14F-4D97-AF65-F5344CB8AC3E}">
        <p14:creationId xmlns:p14="http://schemas.microsoft.com/office/powerpoint/2010/main" val="288815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Interface</a:t>
            </a:r>
            <a:br>
              <a:rPr lang="en-US" b="1" dirty="0">
                <a:solidFill>
                  <a:srgbClr val="F25239"/>
                </a:solidFill>
                <a:latin typeface="Arial"/>
              </a:rPr>
            </a:b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Arial"/>
              </a:rPr>
              <a:t>As an example</a:t>
            </a:r>
            <a:r>
              <a:rPr lang="en-US" dirty="0">
                <a:solidFill>
                  <a:srgbClr val="000000"/>
                </a:solidFill>
                <a:latin typeface="Arial"/>
              </a:rPr>
              <a:t>, a class </a:t>
            </a:r>
            <a:r>
              <a:rPr lang="en-US" dirty="0"/>
              <a:t>Car</a:t>
            </a:r>
            <a:r>
              <a:rPr lang="en-US" dirty="0">
                <a:solidFill>
                  <a:srgbClr val="000000"/>
                </a:solidFill>
                <a:latin typeface="Arial"/>
              </a:rPr>
              <a:t> might extend the </a:t>
            </a:r>
            <a:r>
              <a:rPr lang="en-US" dirty="0" err="1"/>
              <a:t>Vehicle</a:t>
            </a:r>
            <a:r>
              <a:rPr lang="en-US" dirty="0" err="1">
                <a:solidFill>
                  <a:srgbClr val="000000"/>
                </a:solidFill>
                <a:latin typeface="Arial"/>
              </a:rPr>
              <a:t>class</a:t>
            </a:r>
            <a:r>
              <a:rPr lang="en-US" dirty="0">
                <a:solidFill>
                  <a:srgbClr val="000000"/>
                </a:solidFill>
                <a:latin typeface="Arial"/>
              </a:rPr>
              <a:t>. </a:t>
            </a:r>
            <a:endParaRPr lang="en-US" dirty="0" smtClean="0">
              <a:solidFill>
                <a:srgbClr val="000000"/>
              </a:solidFill>
              <a:latin typeface="Arial"/>
            </a:endParaRPr>
          </a:p>
          <a:p>
            <a:r>
              <a:rPr lang="en-US" dirty="0" smtClean="0">
                <a:solidFill>
                  <a:srgbClr val="000000"/>
                </a:solidFill>
                <a:latin typeface="Arial"/>
              </a:rPr>
              <a:t>Inheritance </a:t>
            </a:r>
            <a:r>
              <a:rPr lang="en-US" dirty="0">
                <a:solidFill>
                  <a:srgbClr val="000000"/>
                </a:solidFill>
                <a:latin typeface="Arial"/>
              </a:rPr>
              <a:t>then gives it all the methods and instance variables of </a:t>
            </a:r>
            <a:r>
              <a:rPr lang="en-US" dirty="0"/>
              <a:t>Vehicle</a:t>
            </a:r>
            <a:r>
              <a:rPr lang="en-US" dirty="0">
                <a:solidFill>
                  <a:srgbClr val="000000"/>
                </a:solidFill>
                <a:latin typeface="Arial"/>
              </a:rPr>
              <a:t>. </a:t>
            </a:r>
            <a:endParaRPr lang="en-US" dirty="0" smtClean="0">
              <a:solidFill>
                <a:srgbClr val="000000"/>
              </a:solidFill>
              <a:latin typeface="Arial"/>
            </a:endParaRPr>
          </a:p>
          <a:p>
            <a:r>
              <a:rPr lang="en-US" dirty="0" smtClean="0">
                <a:solidFill>
                  <a:srgbClr val="000000"/>
                </a:solidFill>
                <a:latin typeface="Arial"/>
              </a:rPr>
              <a:t>If</a:t>
            </a:r>
            <a:r>
              <a:rPr lang="en-US" dirty="0">
                <a:solidFill>
                  <a:srgbClr val="000000"/>
                </a:solidFill>
                <a:latin typeface="Arial"/>
              </a:rPr>
              <a:t> </a:t>
            </a:r>
            <a:r>
              <a:rPr lang="en-US" dirty="0"/>
              <a:t>Car</a:t>
            </a:r>
            <a:r>
              <a:rPr lang="en-US" dirty="0">
                <a:solidFill>
                  <a:srgbClr val="000000"/>
                </a:solidFill>
                <a:latin typeface="Arial"/>
              </a:rPr>
              <a:t> also implements </a:t>
            </a:r>
            <a:r>
              <a:rPr lang="en-US" dirty="0" err="1">
                <a:solidFill>
                  <a:srgbClr val="000000"/>
                </a:solidFill>
                <a:latin typeface="Arial"/>
              </a:rPr>
              <a:t>the</a:t>
            </a:r>
            <a:r>
              <a:rPr lang="en-US" dirty="0" err="1"/>
              <a:t>Taxable</a:t>
            </a:r>
            <a:r>
              <a:rPr lang="en-US" dirty="0">
                <a:solidFill>
                  <a:srgbClr val="000000"/>
                </a:solidFill>
                <a:latin typeface="Arial"/>
              </a:rPr>
              <a:t> interface, then its definition must contain code for all the methods listed in </a:t>
            </a:r>
            <a:r>
              <a:rPr lang="en-US" dirty="0"/>
              <a:t>Taxable</a:t>
            </a:r>
            <a:r>
              <a:rPr lang="en-US" dirty="0">
                <a:solidFill>
                  <a:srgbClr val="000000"/>
                </a:solidFill>
                <a:latin typeface="Arial"/>
              </a:rPr>
              <a:t>.</a:t>
            </a:r>
            <a:endParaRPr lang="en-US" dirty="0"/>
          </a:p>
        </p:txBody>
      </p:sp>
    </p:spTree>
    <p:extLst>
      <p:ext uri="{BB962C8B-B14F-4D97-AF65-F5344CB8AC3E}">
        <p14:creationId xmlns:p14="http://schemas.microsoft.com/office/powerpoint/2010/main" val="426996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Interface Definition</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914400"/>
            <a:ext cx="4877481" cy="1228897"/>
          </a:xfrm>
        </p:spPr>
      </p:pic>
      <p:sp>
        <p:nvSpPr>
          <p:cNvPr id="5" name="Rectangle 4"/>
          <p:cNvSpPr/>
          <p:nvPr/>
        </p:nvSpPr>
        <p:spPr>
          <a:xfrm>
            <a:off x="1905000" y="2971800"/>
            <a:ext cx="5630061" cy="923330"/>
          </a:xfrm>
          <a:prstGeom prst="rect">
            <a:avLst/>
          </a:prstGeom>
        </p:spPr>
        <p:txBody>
          <a:bodyPr wrap="square">
            <a:spAutoFit/>
          </a:bodyPr>
          <a:lstStyle/>
          <a:p>
            <a:pPr algn="just"/>
            <a:r>
              <a:rPr lang="en-US" dirty="0">
                <a:solidFill>
                  <a:srgbClr val="000000"/>
                </a:solidFill>
                <a:latin typeface="Arial"/>
              </a:rPr>
              <a:t>A class implements an interface by doing this:</a:t>
            </a:r>
          </a:p>
          <a:p>
            <a:r>
              <a:rPr lang="en-US" dirty="0"/>
              <a:t/>
            </a:r>
            <a:br>
              <a:rPr lang="en-US" dirty="0"/>
            </a:b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754915"/>
            <a:ext cx="5630061" cy="828791"/>
          </a:xfrm>
          <a:prstGeom prst="rect">
            <a:avLst/>
          </a:prstGeom>
        </p:spPr>
      </p:pic>
      <p:sp>
        <p:nvSpPr>
          <p:cNvPr id="7" name="Rectangle 6"/>
          <p:cNvSpPr/>
          <p:nvPr/>
        </p:nvSpPr>
        <p:spPr>
          <a:xfrm>
            <a:off x="1783492" y="4651802"/>
            <a:ext cx="5630061" cy="646331"/>
          </a:xfrm>
          <a:prstGeom prst="rect">
            <a:avLst/>
          </a:prstGeom>
        </p:spPr>
        <p:txBody>
          <a:bodyPr wrap="square">
            <a:spAutoFit/>
          </a:bodyPr>
          <a:lstStyle/>
          <a:p>
            <a:r>
              <a:rPr lang="en-US" dirty="0">
                <a:solidFill>
                  <a:srgbClr val="000000"/>
                </a:solidFill>
                <a:latin typeface="Arial"/>
              </a:rPr>
              <a:t>A class always extends just one parent but may implement several interfaces.</a:t>
            </a:r>
            <a:endParaRPr lang="en-US" dirty="0"/>
          </a:p>
        </p:txBody>
      </p:sp>
    </p:spTree>
    <p:extLst>
      <p:ext uri="{BB962C8B-B14F-4D97-AF65-F5344CB8AC3E}">
        <p14:creationId xmlns:p14="http://schemas.microsoft.com/office/powerpoint/2010/main" val="3527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Example Interface</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0"/>
            <a:ext cx="8059275" cy="1714739"/>
          </a:xfrm>
        </p:spPr>
      </p:pic>
      <p:sp>
        <p:nvSpPr>
          <p:cNvPr id="5" name="Rectangle 4"/>
          <p:cNvSpPr/>
          <p:nvPr/>
        </p:nvSpPr>
        <p:spPr>
          <a:xfrm>
            <a:off x="1524000" y="2590800"/>
            <a:ext cx="9144000" cy="1200329"/>
          </a:xfrm>
          <a:prstGeom prst="rect">
            <a:avLst/>
          </a:prstGeom>
        </p:spPr>
        <p:txBody>
          <a:bodyPr wrap="square">
            <a:spAutoFit/>
          </a:bodyPr>
          <a:lstStyle/>
          <a:p>
            <a:r>
              <a:rPr lang="en-US" dirty="0">
                <a:solidFill>
                  <a:srgbClr val="000000"/>
                </a:solidFill>
                <a:latin typeface="Arial"/>
              </a:rPr>
              <a:t>A method in an interface cannot be made </a:t>
            </a:r>
            <a:r>
              <a:rPr lang="en-US" dirty="0"/>
              <a:t>private</a:t>
            </a:r>
            <a:r>
              <a:rPr lang="en-US" dirty="0">
                <a:solidFill>
                  <a:srgbClr val="000000"/>
                </a:solidFill>
                <a:latin typeface="Arial"/>
              </a:rPr>
              <a:t>. </a:t>
            </a:r>
            <a:endParaRPr lang="en-US" dirty="0" smtClean="0">
              <a:solidFill>
                <a:srgbClr val="000000"/>
              </a:solidFill>
              <a:latin typeface="Arial"/>
            </a:endParaRPr>
          </a:p>
          <a:p>
            <a:r>
              <a:rPr lang="en-US" dirty="0" smtClean="0">
                <a:solidFill>
                  <a:srgbClr val="000000"/>
                </a:solidFill>
                <a:latin typeface="Arial"/>
              </a:rPr>
              <a:t>A </a:t>
            </a:r>
            <a:r>
              <a:rPr lang="en-US" dirty="0">
                <a:solidFill>
                  <a:srgbClr val="000000"/>
                </a:solidFill>
                <a:latin typeface="Arial"/>
              </a:rPr>
              <a:t>method in an interface is </a:t>
            </a:r>
            <a:r>
              <a:rPr lang="en-US" dirty="0"/>
              <a:t>public</a:t>
            </a:r>
            <a:r>
              <a:rPr lang="en-US" dirty="0">
                <a:solidFill>
                  <a:srgbClr val="000000"/>
                </a:solidFill>
                <a:latin typeface="Arial"/>
              </a:rPr>
              <a:t> by default. </a:t>
            </a:r>
            <a:endParaRPr lang="en-US" dirty="0" smtClean="0">
              <a:solidFill>
                <a:srgbClr val="000000"/>
              </a:solidFill>
              <a:latin typeface="Arial"/>
            </a:endParaRPr>
          </a:p>
          <a:p>
            <a:r>
              <a:rPr lang="en-US" dirty="0" smtClean="0">
                <a:solidFill>
                  <a:srgbClr val="000000"/>
                </a:solidFill>
                <a:latin typeface="Arial"/>
              </a:rPr>
              <a:t>The </a:t>
            </a:r>
            <a:r>
              <a:rPr lang="en-US" dirty="0">
                <a:solidFill>
                  <a:srgbClr val="000000"/>
                </a:solidFill>
                <a:latin typeface="Arial"/>
              </a:rPr>
              <a:t>constants in an interface are </a:t>
            </a:r>
            <a:r>
              <a:rPr lang="en-US" dirty="0"/>
              <a:t>public static </a:t>
            </a:r>
            <a:r>
              <a:rPr lang="en-US" dirty="0" smtClean="0"/>
              <a:t>final </a:t>
            </a:r>
            <a:r>
              <a:rPr lang="en-US" dirty="0" smtClean="0">
                <a:solidFill>
                  <a:srgbClr val="000000"/>
                </a:solidFill>
                <a:latin typeface="Arial"/>
              </a:rPr>
              <a:t>by </a:t>
            </a:r>
            <a:r>
              <a:rPr lang="en-US" dirty="0">
                <a:solidFill>
                  <a:srgbClr val="000000"/>
                </a:solidFill>
                <a:latin typeface="Arial"/>
              </a:rPr>
              <a:t>default. </a:t>
            </a:r>
            <a:endParaRPr lang="en-US" dirty="0" smtClean="0">
              <a:solidFill>
                <a:srgbClr val="000000"/>
              </a:solidFill>
              <a:latin typeface="Arial"/>
            </a:endParaRPr>
          </a:p>
          <a:p>
            <a:r>
              <a:rPr lang="en-US" dirty="0" smtClean="0">
                <a:solidFill>
                  <a:srgbClr val="000000"/>
                </a:solidFill>
                <a:latin typeface="Arial"/>
              </a:rPr>
              <a:t>Recall </a:t>
            </a:r>
            <a:r>
              <a:rPr lang="en-US" dirty="0">
                <a:solidFill>
                  <a:srgbClr val="000000"/>
                </a:solidFill>
                <a:latin typeface="Arial"/>
              </a:rPr>
              <a:t>that </a:t>
            </a:r>
            <a:r>
              <a:rPr lang="en-US" dirty="0"/>
              <a:t>final</a:t>
            </a:r>
            <a:r>
              <a:rPr lang="en-US" dirty="0">
                <a:solidFill>
                  <a:srgbClr val="000000"/>
                </a:solidFill>
                <a:latin typeface="Arial"/>
              </a:rPr>
              <a:t> means that the value will not change.</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64" y="3886200"/>
            <a:ext cx="7887801" cy="1629002"/>
          </a:xfrm>
          <a:prstGeom prst="rect">
            <a:avLst/>
          </a:prstGeom>
        </p:spPr>
      </p:pic>
      <p:sp>
        <p:nvSpPr>
          <p:cNvPr id="7" name="Rectangle 6"/>
          <p:cNvSpPr/>
          <p:nvPr/>
        </p:nvSpPr>
        <p:spPr>
          <a:xfrm>
            <a:off x="76200" y="5638800"/>
            <a:ext cx="9067800" cy="1754326"/>
          </a:xfrm>
          <a:prstGeom prst="rect">
            <a:avLst/>
          </a:prstGeom>
        </p:spPr>
        <p:txBody>
          <a:bodyPr wrap="square">
            <a:spAutoFit/>
          </a:bodyPr>
          <a:lstStyle/>
          <a:p>
            <a:pPr>
              <a:buFont typeface="Arial"/>
              <a:buChar char="•"/>
            </a:pPr>
            <a:r>
              <a:rPr lang="en-US" dirty="0">
                <a:solidFill>
                  <a:srgbClr val="000000"/>
                </a:solidFill>
                <a:latin typeface="Arial"/>
              </a:rPr>
              <a:t>A class that </a:t>
            </a:r>
            <a:r>
              <a:rPr lang="en-US" i="1" dirty="0">
                <a:solidFill>
                  <a:srgbClr val="000000"/>
                </a:solidFill>
                <a:latin typeface="Arial"/>
              </a:rPr>
              <a:t>implements</a:t>
            </a:r>
            <a:r>
              <a:rPr lang="en-US" dirty="0">
                <a:solidFill>
                  <a:srgbClr val="000000"/>
                </a:solidFill>
                <a:latin typeface="Arial"/>
              </a:rPr>
              <a:t> an interface must implement each method in the interface.</a:t>
            </a:r>
          </a:p>
          <a:p>
            <a:pPr>
              <a:buFont typeface="Arial"/>
              <a:buChar char="•"/>
            </a:pPr>
            <a:r>
              <a:rPr lang="en-US" dirty="0">
                <a:solidFill>
                  <a:srgbClr val="000000"/>
                </a:solidFill>
                <a:latin typeface="Arial"/>
              </a:rPr>
              <a:t>Methods from the interface must be </a:t>
            </a:r>
            <a:r>
              <a:rPr lang="en-US" dirty="0" smtClean="0">
                <a:solidFill>
                  <a:srgbClr val="000000"/>
                </a:solidFill>
                <a:latin typeface="Arial"/>
              </a:rPr>
              <a:t>declared public</a:t>
            </a:r>
            <a:r>
              <a:rPr lang="en-US" dirty="0">
                <a:solidFill>
                  <a:srgbClr val="000000"/>
                </a:solidFill>
                <a:latin typeface="Arial"/>
              </a:rPr>
              <a:t> in the class.</a:t>
            </a:r>
          </a:p>
          <a:p>
            <a:pPr>
              <a:buFont typeface="Arial"/>
              <a:buChar char="•"/>
            </a:pPr>
            <a:r>
              <a:rPr lang="en-US" dirty="0">
                <a:solidFill>
                  <a:srgbClr val="000000"/>
                </a:solidFill>
                <a:latin typeface="Arial"/>
              </a:rPr>
              <a:t>Constants from the interface can be used as if they had been defined in the class.</a:t>
            </a:r>
          </a:p>
          <a:p>
            <a:pPr>
              <a:buFont typeface="Arial"/>
              <a:buChar char="•"/>
            </a:pPr>
            <a:r>
              <a:rPr lang="en-US" dirty="0">
                <a:solidFill>
                  <a:srgbClr val="000000"/>
                </a:solidFill>
                <a:latin typeface="Arial"/>
              </a:rPr>
              <a:t>Constants should not be redefined in the class.</a:t>
            </a:r>
          </a:p>
          <a:p>
            <a:r>
              <a:rPr lang="en-US" dirty="0"/>
              <a:t/>
            </a:r>
            <a:br>
              <a:rPr lang="en-US" dirty="0"/>
            </a:br>
            <a:endParaRPr lang="en-US" dirty="0"/>
          </a:p>
        </p:txBody>
      </p:sp>
    </p:spTree>
    <p:extLst>
      <p:ext uri="{BB962C8B-B14F-4D97-AF65-F5344CB8AC3E}">
        <p14:creationId xmlns:p14="http://schemas.microsoft.com/office/powerpoint/2010/main" val="176047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Implementing an Interface</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334" y="838200"/>
            <a:ext cx="5553851" cy="103837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858" y="2133600"/>
            <a:ext cx="5658640" cy="1181265"/>
          </a:xfrm>
          <a:prstGeom prst="rect">
            <a:avLst/>
          </a:prstGeom>
        </p:spPr>
      </p:pic>
    </p:spTree>
    <p:extLst>
      <p:ext uri="{BB962C8B-B14F-4D97-AF65-F5344CB8AC3E}">
        <p14:creationId xmlns:p14="http://schemas.microsoft.com/office/powerpoint/2010/main" val="65777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Testing Program</a:t>
            </a:r>
            <a:br>
              <a:rPr lang="en-US" b="1" dirty="0">
                <a:solidFill>
                  <a:srgbClr val="F25239"/>
                </a:solidFill>
                <a:latin typeface="Arial"/>
              </a:rPr>
            </a:b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685800"/>
            <a:ext cx="4677428" cy="323895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6" y="4038601"/>
            <a:ext cx="8021170" cy="2666999"/>
          </a:xfrm>
          <a:prstGeom prst="rect">
            <a:avLst/>
          </a:prstGeom>
        </p:spPr>
      </p:pic>
    </p:spTree>
    <p:extLst>
      <p:ext uri="{BB962C8B-B14F-4D97-AF65-F5344CB8AC3E}">
        <p14:creationId xmlns:p14="http://schemas.microsoft.com/office/powerpoint/2010/main" val="57364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Source File</a:t>
            </a:r>
            <a:br>
              <a:rPr lang="en-US" b="1" dirty="0">
                <a:solidFill>
                  <a:srgbClr val="F25239"/>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838200"/>
            <a:ext cx="4058217" cy="3696216"/>
          </a:xfrm>
        </p:spPr>
      </p:pic>
    </p:spTree>
    <p:extLst>
      <p:ext uri="{BB962C8B-B14F-4D97-AF65-F5344CB8AC3E}">
        <p14:creationId xmlns:p14="http://schemas.microsoft.com/office/powerpoint/2010/main" val="138877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Program</a:t>
            </a:r>
            <a:br>
              <a:rPr lang="en-US" b="1" dirty="0">
                <a:solidFill>
                  <a:srgbClr val="F25239"/>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8200"/>
            <a:ext cx="8049749" cy="277216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0"/>
            <a:ext cx="7983065" cy="2734057"/>
          </a:xfrm>
          <a:prstGeom prst="rect">
            <a:avLst/>
          </a:prstGeom>
        </p:spPr>
      </p:pic>
    </p:spTree>
    <p:extLst>
      <p:ext uri="{BB962C8B-B14F-4D97-AF65-F5344CB8AC3E}">
        <p14:creationId xmlns:p14="http://schemas.microsoft.com/office/powerpoint/2010/main" val="223627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217</Words>
  <Application>Microsoft Office PowerPoint</Application>
  <PresentationFormat>On-screen Show (4:3)</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Interfaces </vt:lpstr>
      <vt:lpstr>Interface </vt:lpstr>
      <vt:lpstr>Interface </vt:lpstr>
      <vt:lpstr>Interface Definition  </vt:lpstr>
      <vt:lpstr>Example Interface  </vt:lpstr>
      <vt:lpstr>Implementing an Interface  </vt:lpstr>
      <vt:lpstr>Testing Program  </vt:lpstr>
      <vt:lpstr>Source File </vt:lpstr>
      <vt:lpstr>Program </vt:lpstr>
      <vt:lpstr>Toy Class </vt:lpstr>
      <vt:lpstr>Book Class </vt:lpstr>
      <vt:lpstr>Interface as a Type </vt:lpstr>
      <vt:lpstr>Type Casts </vt:lpstr>
      <vt:lpstr>Questions</vt:lpstr>
      <vt:lpstr>Questions</vt:lpstr>
      <vt:lpstr>Questions</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Krnic, Albert</dc:creator>
  <cp:lastModifiedBy>AutoBVT</cp:lastModifiedBy>
  <cp:revision>7</cp:revision>
  <dcterms:created xsi:type="dcterms:W3CDTF">2006-08-16T00:00:00Z</dcterms:created>
  <dcterms:modified xsi:type="dcterms:W3CDTF">2018-05-16T13:51:46Z</dcterms:modified>
</cp:coreProperties>
</file>