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43"/>
  </p:notesMasterIdLst>
  <p:handoutMasterIdLst>
    <p:handoutMasterId r:id="rId44"/>
  </p:handoutMasterIdLst>
  <p:sldIdLst>
    <p:sldId id="406" r:id="rId2"/>
    <p:sldId id="404" r:id="rId3"/>
    <p:sldId id="410" r:id="rId4"/>
    <p:sldId id="446" r:id="rId5"/>
    <p:sldId id="431" r:id="rId6"/>
    <p:sldId id="409" r:id="rId7"/>
    <p:sldId id="449" r:id="rId8"/>
    <p:sldId id="485" r:id="rId9"/>
    <p:sldId id="444" r:id="rId10"/>
    <p:sldId id="486" r:id="rId11"/>
    <p:sldId id="487" r:id="rId12"/>
    <p:sldId id="484" r:id="rId13"/>
    <p:sldId id="451" r:id="rId14"/>
    <p:sldId id="452" r:id="rId15"/>
    <p:sldId id="453" r:id="rId16"/>
    <p:sldId id="454" r:id="rId17"/>
    <p:sldId id="455" r:id="rId18"/>
    <p:sldId id="456" r:id="rId19"/>
    <p:sldId id="457" r:id="rId20"/>
    <p:sldId id="458" r:id="rId21"/>
    <p:sldId id="459" r:id="rId22"/>
    <p:sldId id="461" r:id="rId23"/>
    <p:sldId id="462" r:id="rId24"/>
    <p:sldId id="463" r:id="rId25"/>
    <p:sldId id="464" r:id="rId26"/>
    <p:sldId id="465" r:id="rId27"/>
    <p:sldId id="466" r:id="rId28"/>
    <p:sldId id="467" r:id="rId29"/>
    <p:sldId id="469" r:id="rId30"/>
    <p:sldId id="470" r:id="rId31"/>
    <p:sldId id="471" r:id="rId32"/>
    <p:sldId id="472" r:id="rId33"/>
    <p:sldId id="474" r:id="rId34"/>
    <p:sldId id="475" r:id="rId35"/>
    <p:sldId id="476" r:id="rId36"/>
    <p:sldId id="477" r:id="rId37"/>
    <p:sldId id="478" r:id="rId38"/>
    <p:sldId id="480" r:id="rId39"/>
    <p:sldId id="481" r:id="rId40"/>
    <p:sldId id="482" r:id="rId41"/>
    <p:sldId id="483"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152">
          <p15:clr>
            <a:srgbClr val="A4A3A4"/>
          </p15:clr>
        </p15:guide>
        <p15:guide id="2" pos="4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di Karimibiuk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009900"/>
    <a:srgbClr val="FFFF00"/>
    <a:srgbClr val="3366CC"/>
    <a:srgbClr val="000099"/>
    <a:srgbClr val="0033CC"/>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70" autoAdjust="0"/>
    <p:restoredTop sz="74816" autoAdjust="0"/>
  </p:normalViewPr>
  <p:slideViewPr>
    <p:cSldViewPr snapToGrid="0">
      <p:cViewPr varScale="1">
        <p:scale>
          <a:sx n="65" d="100"/>
          <a:sy n="65" d="100"/>
        </p:scale>
        <p:origin x="874" y="58"/>
      </p:cViewPr>
      <p:guideLst>
        <p:guide orient="horz" pos="1152"/>
        <p:guide pos="4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
    </p:cViewPr>
  </p:sorterViewPr>
  <p:notesViewPr>
    <p:cSldViewPr snapToGrid="0">
      <p:cViewPr varScale="1">
        <p:scale>
          <a:sx n="66" d="100"/>
          <a:sy n="66" d="100"/>
        </p:scale>
        <p:origin x="313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1" fontAlgn="auto" hangingPunct="1">
              <a:spcBef>
                <a:spcPts val="0"/>
              </a:spcBef>
              <a:spcAft>
                <a:spcPts val="0"/>
              </a:spcAft>
              <a:defRPr sz="1000" i="1">
                <a:latin typeface="+mn-lt"/>
              </a:defRPr>
            </a:lvl1pPr>
          </a:lstStyle>
          <a:p>
            <a:pPr>
              <a:defRPr/>
            </a:pPr>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1" fontAlgn="auto" hangingPunct="1">
              <a:spcBef>
                <a:spcPts val="0"/>
              </a:spcBef>
              <a:spcAft>
                <a:spcPts val="0"/>
              </a:spcAft>
              <a:defRPr sz="1000" i="1">
                <a:latin typeface="+mn-lt"/>
              </a:defRPr>
            </a:lvl1pPr>
          </a:lstStyle>
          <a:p>
            <a:pPr>
              <a:defRPr/>
            </a:pPr>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1" fontAlgn="auto" hangingPunct="1">
              <a:spcBef>
                <a:spcPts val="0"/>
              </a:spcBef>
              <a:spcAft>
                <a:spcPts val="0"/>
              </a:spcAft>
              <a:defRPr sz="1000" i="1">
                <a:latin typeface="+mn-lt"/>
              </a:defRPr>
            </a:lvl1pPr>
          </a:lstStyle>
          <a:p>
            <a:pPr>
              <a:defRPr/>
            </a:pPr>
            <a:endParaRPr lang="en-US"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1" fontAlgn="auto" hangingPunct="1">
              <a:spcBef>
                <a:spcPts val="0"/>
              </a:spcBef>
              <a:spcAft>
                <a:spcPts val="0"/>
              </a:spcAft>
              <a:defRPr sz="1000" i="1">
                <a:latin typeface="+mn-lt"/>
              </a:defRPr>
            </a:lvl1pPr>
          </a:lstStyle>
          <a:p>
            <a:pPr>
              <a:defRPr/>
            </a:pPr>
            <a:fld id="{B7C523CB-3B70-4EF5-B242-2949E0EF8E71}" type="slidenum">
              <a:rPr lang="en-US" altLang="en-US"/>
              <a:pPr>
                <a:defRPr/>
              </a:pPr>
              <a:t>‹#›</a:t>
            </a:fld>
            <a:endParaRPr lang="en-US" altLang="en-US"/>
          </a:p>
        </p:txBody>
      </p:sp>
      <p:sp>
        <p:nvSpPr>
          <p:cNvPr id="3078" name="Rectangle 6"/>
          <p:cNvSpPr>
            <a:spLocks noChangeArrowheads="1"/>
          </p:cNvSpPr>
          <p:nvPr/>
        </p:nvSpPr>
        <p:spPr bwMode="auto">
          <a:xfrm>
            <a:off x="3048000" y="8707438"/>
            <a:ext cx="762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6038" rIns="88900" bIns="46038">
            <a:spAutoFit/>
          </a:bodyPr>
          <a:lstStyle>
            <a:lvl1pPr defTabSz="900113">
              <a:defRPr sz="2400">
                <a:solidFill>
                  <a:schemeClr val="tx1"/>
                </a:solidFill>
                <a:latin typeface="Times New Roman" panose="02020603050405020304" pitchFamily="18" charset="0"/>
              </a:defRPr>
            </a:lvl1pPr>
            <a:lvl2pPr marL="442913" defTabSz="900113">
              <a:defRPr sz="2400">
                <a:solidFill>
                  <a:schemeClr val="tx1"/>
                </a:solidFill>
                <a:latin typeface="Times New Roman" panose="02020603050405020304" pitchFamily="18" charset="0"/>
              </a:defRPr>
            </a:lvl2pPr>
            <a:lvl3pPr marL="884238" defTabSz="900113">
              <a:defRPr sz="2400">
                <a:solidFill>
                  <a:schemeClr val="tx1"/>
                </a:solidFill>
                <a:latin typeface="Times New Roman" panose="02020603050405020304" pitchFamily="18" charset="0"/>
              </a:defRPr>
            </a:lvl3pPr>
            <a:lvl4pPr marL="1327150" defTabSz="900113">
              <a:defRPr sz="2400">
                <a:solidFill>
                  <a:schemeClr val="tx1"/>
                </a:solidFill>
                <a:latin typeface="Times New Roman" panose="02020603050405020304" pitchFamily="18" charset="0"/>
              </a:defRPr>
            </a:lvl4pPr>
            <a:lvl5pPr marL="1768475" defTabSz="900113">
              <a:defRPr sz="2400">
                <a:solidFill>
                  <a:schemeClr val="tx1"/>
                </a:solidFill>
                <a:latin typeface="Times New Roman" panose="02020603050405020304" pitchFamily="18" charset="0"/>
              </a:defRPr>
            </a:lvl5pPr>
            <a:lvl6pPr marL="2225675" defTabSz="900113" fontAlgn="base">
              <a:spcBef>
                <a:spcPct val="0"/>
              </a:spcBef>
              <a:spcAft>
                <a:spcPct val="0"/>
              </a:spcAft>
              <a:defRPr sz="2400">
                <a:solidFill>
                  <a:schemeClr val="tx1"/>
                </a:solidFill>
                <a:latin typeface="Times New Roman" panose="02020603050405020304" pitchFamily="18" charset="0"/>
              </a:defRPr>
            </a:lvl6pPr>
            <a:lvl7pPr marL="2682875" defTabSz="900113" fontAlgn="base">
              <a:spcBef>
                <a:spcPct val="0"/>
              </a:spcBef>
              <a:spcAft>
                <a:spcPct val="0"/>
              </a:spcAft>
              <a:defRPr sz="2400">
                <a:solidFill>
                  <a:schemeClr val="tx1"/>
                </a:solidFill>
                <a:latin typeface="Times New Roman" panose="02020603050405020304" pitchFamily="18" charset="0"/>
              </a:defRPr>
            </a:lvl7pPr>
            <a:lvl8pPr marL="3140075" defTabSz="900113" fontAlgn="base">
              <a:spcBef>
                <a:spcPct val="0"/>
              </a:spcBef>
              <a:spcAft>
                <a:spcPct val="0"/>
              </a:spcAft>
              <a:defRPr sz="2400">
                <a:solidFill>
                  <a:schemeClr val="tx1"/>
                </a:solidFill>
                <a:latin typeface="Times New Roman" panose="02020603050405020304" pitchFamily="18" charset="0"/>
              </a:defRPr>
            </a:lvl8pPr>
            <a:lvl9pPr marL="3597275" defTabSz="900113" fontAlgn="base">
              <a:spcBef>
                <a:spcPct val="0"/>
              </a:spcBef>
              <a:spcAft>
                <a:spcPct val="0"/>
              </a:spcAft>
              <a:defRPr sz="2400">
                <a:solidFill>
                  <a:schemeClr val="tx1"/>
                </a:solidFill>
                <a:latin typeface="Times New Roman" panose="02020603050405020304" pitchFamily="18" charset="0"/>
              </a:defRPr>
            </a:lvl9pPr>
          </a:lstStyle>
          <a:p>
            <a:pPr algn="ctr" eaLnBrk="1" fontAlgn="auto" hangingPunct="1">
              <a:lnSpc>
                <a:spcPct val="90000"/>
              </a:lnSpc>
              <a:spcBef>
                <a:spcPts val="0"/>
              </a:spcBef>
              <a:spcAft>
                <a:spcPts val="0"/>
              </a:spcAft>
              <a:defRPr/>
            </a:pPr>
            <a:r>
              <a:rPr lang="en-US" altLang="en-US" sz="1200" smtClean="0">
                <a:latin typeface="Arial" panose="020B0604020202020204" pitchFamily="34" charset="0"/>
              </a:rPr>
              <a:t>Page </a:t>
            </a:r>
            <a:fld id="{43E431D1-A8EE-4935-A81C-82DDA6010BC8}" type="slidenum">
              <a:rPr lang="en-US" altLang="en-US" sz="1200" smtClean="0">
                <a:latin typeface="Arial" panose="020B0604020202020204" pitchFamily="34" charset="0"/>
              </a:rPr>
              <a:pPr algn="ctr" eaLnBrk="1" fontAlgn="auto" hangingPunct="1">
                <a:lnSpc>
                  <a:spcPct val="90000"/>
                </a:lnSpc>
                <a:spcBef>
                  <a:spcPts val="0"/>
                </a:spcBef>
                <a:spcAft>
                  <a:spcPts val="0"/>
                </a:spcAft>
                <a:defRPr/>
              </a:pPr>
              <a:t>‹#›</a:t>
            </a:fld>
            <a:endParaRPr lang="en-US" altLang="en-US" sz="1200" smtClean="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1" fontAlgn="auto" hangingPunct="1">
              <a:spcBef>
                <a:spcPts val="0"/>
              </a:spcBef>
              <a:spcAft>
                <a:spcPts val="0"/>
              </a:spcAft>
              <a:defRPr sz="1000" i="1">
                <a:latin typeface="Times New Roman" panose="02020603050405020304" pitchFamily="18" charset="0"/>
              </a:defRPr>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1" fontAlgn="auto" hangingPunct="1">
              <a:spcBef>
                <a:spcPts val="0"/>
              </a:spcBef>
              <a:spcAft>
                <a:spcPts val="0"/>
              </a:spcAft>
              <a:defRPr sz="1000" i="1">
                <a:latin typeface="Times New Roman" panose="02020603050405020304" pitchFamily="18" charset="0"/>
              </a:defRPr>
            </a:lvl1pPr>
          </a:lstStyle>
          <a:p>
            <a:pPr>
              <a:defRPr/>
            </a:pPr>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1" fontAlgn="auto" hangingPunct="1">
              <a:spcBef>
                <a:spcPts val="0"/>
              </a:spcBef>
              <a:spcAft>
                <a:spcPts val="0"/>
              </a:spcAft>
              <a:defRPr sz="1000" i="1">
                <a:latin typeface="Times New Roman" panose="02020603050405020304" pitchFamily="18" charset="0"/>
              </a:defRPr>
            </a:lvl1pPr>
          </a:lstStyle>
          <a:p>
            <a:pPr>
              <a:defRPr/>
            </a:pPr>
            <a:endParaRPr lang="en-US" alt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1" fontAlgn="auto" hangingPunct="1">
              <a:spcBef>
                <a:spcPts val="0"/>
              </a:spcBef>
              <a:spcAft>
                <a:spcPts val="0"/>
              </a:spcAft>
              <a:defRPr sz="1000" i="1">
                <a:latin typeface="Times New Roman" panose="02020603050405020304" pitchFamily="18" charset="0"/>
              </a:defRPr>
            </a:lvl1pPr>
          </a:lstStyle>
          <a:p>
            <a:pPr>
              <a:defRPr/>
            </a:pPr>
            <a:fld id="{A249F393-9FFF-4A14-A649-0240507AF13B}" type="slidenum">
              <a:rPr lang="en-US" altLang="en-US"/>
              <a:pPr>
                <a:defRPr/>
              </a:pPr>
              <a:t>‹#›</a:t>
            </a:fld>
            <a:endParaRPr lang="en-US" altLang="en-US"/>
          </a:p>
        </p:txBody>
      </p:sp>
      <p:sp>
        <p:nvSpPr>
          <p:cNvPr id="2054" name="Rectangle 6"/>
          <p:cNvSpPr>
            <a:spLocks noChangeArrowheads="1"/>
          </p:cNvSpPr>
          <p:nvPr/>
        </p:nvSpPr>
        <p:spPr bwMode="auto">
          <a:xfrm>
            <a:off x="3048000" y="8707438"/>
            <a:ext cx="762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6038" rIns="88900" bIns="46038">
            <a:spAutoFit/>
          </a:bodyPr>
          <a:lstStyle>
            <a:lvl1pPr defTabSz="900113">
              <a:defRPr sz="2400">
                <a:solidFill>
                  <a:schemeClr val="tx1"/>
                </a:solidFill>
                <a:latin typeface="Times New Roman" panose="02020603050405020304" pitchFamily="18" charset="0"/>
              </a:defRPr>
            </a:lvl1pPr>
            <a:lvl2pPr marL="442913" defTabSz="900113">
              <a:defRPr sz="2400">
                <a:solidFill>
                  <a:schemeClr val="tx1"/>
                </a:solidFill>
                <a:latin typeface="Times New Roman" panose="02020603050405020304" pitchFamily="18" charset="0"/>
              </a:defRPr>
            </a:lvl2pPr>
            <a:lvl3pPr marL="884238" defTabSz="900113">
              <a:defRPr sz="2400">
                <a:solidFill>
                  <a:schemeClr val="tx1"/>
                </a:solidFill>
                <a:latin typeface="Times New Roman" panose="02020603050405020304" pitchFamily="18" charset="0"/>
              </a:defRPr>
            </a:lvl3pPr>
            <a:lvl4pPr marL="1327150" defTabSz="900113">
              <a:defRPr sz="2400">
                <a:solidFill>
                  <a:schemeClr val="tx1"/>
                </a:solidFill>
                <a:latin typeface="Times New Roman" panose="02020603050405020304" pitchFamily="18" charset="0"/>
              </a:defRPr>
            </a:lvl4pPr>
            <a:lvl5pPr marL="1768475" defTabSz="900113">
              <a:defRPr sz="2400">
                <a:solidFill>
                  <a:schemeClr val="tx1"/>
                </a:solidFill>
                <a:latin typeface="Times New Roman" panose="02020603050405020304" pitchFamily="18" charset="0"/>
              </a:defRPr>
            </a:lvl5pPr>
            <a:lvl6pPr marL="2225675" defTabSz="900113" fontAlgn="base">
              <a:spcBef>
                <a:spcPct val="0"/>
              </a:spcBef>
              <a:spcAft>
                <a:spcPct val="0"/>
              </a:spcAft>
              <a:defRPr sz="2400">
                <a:solidFill>
                  <a:schemeClr val="tx1"/>
                </a:solidFill>
                <a:latin typeface="Times New Roman" panose="02020603050405020304" pitchFamily="18" charset="0"/>
              </a:defRPr>
            </a:lvl6pPr>
            <a:lvl7pPr marL="2682875" defTabSz="900113" fontAlgn="base">
              <a:spcBef>
                <a:spcPct val="0"/>
              </a:spcBef>
              <a:spcAft>
                <a:spcPct val="0"/>
              </a:spcAft>
              <a:defRPr sz="2400">
                <a:solidFill>
                  <a:schemeClr val="tx1"/>
                </a:solidFill>
                <a:latin typeface="Times New Roman" panose="02020603050405020304" pitchFamily="18" charset="0"/>
              </a:defRPr>
            </a:lvl7pPr>
            <a:lvl8pPr marL="3140075" defTabSz="900113" fontAlgn="base">
              <a:spcBef>
                <a:spcPct val="0"/>
              </a:spcBef>
              <a:spcAft>
                <a:spcPct val="0"/>
              </a:spcAft>
              <a:defRPr sz="2400">
                <a:solidFill>
                  <a:schemeClr val="tx1"/>
                </a:solidFill>
                <a:latin typeface="Times New Roman" panose="02020603050405020304" pitchFamily="18" charset="0"/>
              </a:defRPr>
            </a:lvl8pPr>
            <a:lvl9pPr marL="3597275" defTabSz="900113" fontAlgn="base">
              <a:spcBef>
                <a:spcPct val="0"/>
              </a:spcBef>
              <a:spcAft>
                <a:spcPct val="0"/>
              </a:spcAft>
              <a:defRPr sz="2400">
                <a:solidFill>
                  <a:schemeClr val="tx1"/>
                </a:solidFill>
                <a:latin typeface="Times New Roman" panose="02020603050405020304" pitchFamily="18" charset="0"/>
              </a:defRPr>
            </a:lvl9pPr>
          </a:lstStyle>
          <a:p>
            <a:pPr algn="ctr" eaLnBrk="1" fontAlgn="auto" hangingPunct="1">
              <a:lnSpc>
                <a:spcPct val="90000"/>
              </a:lnSpc>
              <a:spcBef>
                <a:spcPts val="0"/>
              </a:spcBef>
              <a:spcAft>
                <a:spcPts val="0"/>
              </a:spcAft>
              <a:defRPr/>
            </a:pPr>
            <a:r>
              <a:rPr lang="en-US" altLang="en-US" sz="1200" smtClean="0">
                <a:latin typeface="Arial" panose="020B0604020202020204" pitchFamily="34" charset="0"/>
              </a:rPr>
              <a:t>Page </a:t>
            </a:r>
            <a:fld id="{3A871364-747A-44A5-9940-95380BD3C15A}" type="slidenum">
              <a:rPr lang="en-US" altLang="en-US" sz="1200" smtClean="0">
                <a:latin typeface="Arial" panose="020B0604020202020204" pitchFamily="34" charset="0"/>
              </a:rPr>
              <a:pPr algn="ctr" eaLnBrk="1" fontAlgn="auto" hangingPunct="1">
                <a:lnSpc>
                  <a:spcPct val="90000"/>
                </a:lnSpc>
                <a:spcBef>
                  <a:spcPts val="0"/>
                </a:spcBef>
                <a:spcAft>
                  <a:spcPts val="0"/>
                </a:spcAft>
                <a:defRPr/>
              </a:pPr>
              <a:t>‹#›</a:t>
            </a:fld>
            <a:endParaRPr lang="en-US" altLang="en-US" sz="1200" smtClean="0">
              <a:latin typeface="Arial" panose="020B0604020202020204" pitchFamily="34" charset="0"/>
            </a:endParaRPr>
          </a:p>
        </p:txBody>
      </p:sp>
      <p:sp>
        <p:nvSpPr>
          <p:cNvPr id="3079" name="Rectangle 7"/>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p:cNvSpPr>
            <a:spLocks noGrp="1" noChangeArrowheads="1"/>
          </p:cNvSpPr>
          <p:nvPr>
            <p:ph type="body" sz="quarter" idx="3"/>
          </p:nvPr>
        </p:nvSpPr>
        <p:spPr bwMode="auto">
          <a:xfrm>
            <a:off x="914400" y="4341813"/>
            <a:ext cx="50276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63" tIns="47625" rIns="93663" bIns="47625" numCol="1" anchor="t" anchorCtr="0" compatLnSpc="1">
            <a:prstTxWarp prst="textNoShape">
              <a:avLst/>
            </a:prstTxWarp>
          </a:bodyPr>
          <a:lstStyle/>
          <a:p>
            <a:pPr lvl="0"/>
            <a:r>
              <a:rPr lang="en-US" altLang="en-US" noProof="0" smtClean="0"/>
              <a:t>Body Text</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Tree>
  </p:cSld>
  <p:clrMap bg1="lt1" tx1="dk1" bg2="lt2" tx2="dk2" accent1="accent1" accent2="accent2" accent3="accent3" accent4="accent4" accent5="accent5" accent6="accent6" hlink="hlink" folHlink="folHlink"/>
  <p:notesStyle>
    <a:lvl1pPr algn="l" defTabSz="949325"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mn-ea"/>
        <a:cs typeface="+mn-cs"/>
      </a:defRPr>
    </a:lvl1pPr>
    <a:lvl2pPr marL="465138" algn="l" defTabSz="949325"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mn-ea"/>
        <a:cs typeface="+mn-cs"/>
      </a:defRPr>
    </a:lvl2pPr>
    <a:lvl3pPr marL="931863" algn="l" defTabSz="949325"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mn-ea"/>
        <a:cs typeface="+mn-cs"/>
      </a:defRPr>
    </a:lvl3pPr>
    <a:lvl4pPr marL="1397000" algn="l" defTabSz="949325"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mn-ea"/>
        <a:cs typeface="+mn-cs"/>
      </a:defRPr>
    </a:lvl4pPr>
    <a:lvl5pPr marL="1862138" algn="l" defTabSz="949325" rtl="0" eaLnBrk="0" fontAlgn="base" hangingPunct="0">
      <a:lnSpc>
        <a:spcPct val="87000"/>
      </a:lnSpc>
      <a:spcBef>
        <a:spcPct val="4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deutopia.net/blog/2015/03/01/unit-testing-tdd-and-bd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99A0E7A-5D67-460E-85C3-23246F1D618E}" type="slidenum">
              <a:rPr lang="en-US" altLang="en-US" smtClean="0">
                <a:latin typeface="Times New Roman" panose="02020603050405020304" pitchFamily="18" charset="0"/>
              </a:rPr>
              <a:pPr fontAlgn="base">
                <a:spcBef>
                  <a:spcPct val="0"/>
                </a:spcBef>
                <a:spcAft>
                  <a:spcPct val="0"/>
                </a:spcAft>
              </a:pPr>
              <a:t>1</a:t>
            </a:fld>
            <a:endParaRPr lang="en-US" altLang="en-US"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xfrm>
            <a:off x="1150938" y="692150"/>
            <a:ext cx="4556125" cy="3416300"/>
          </a:xfrm>
          <a:ln/>
        </p:spPr>
      </p:sp>
      <p:sp>
        <p:nvSpPr>
          <p:cNvPr id="614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50938" y="692150"/>
            <a:ext cx="4556125" cy="3416300"/>
          </a:xfrm>
          <a:ln/>
        </p:spPr>
      </p:sp>
      <p:sp>
        <p:nvSpPr>
          <p:cNvPr id="28675" name="Notes Placeholder 2"/>
          <p:cNvSpPr>
            <a:spLocks noGrp="1"/>
          </p:cNvSpPr>
          <p:nvPr>
            <p:ph type="body" idx="1"/>
          </p:nvPr>
        </p:nvSpPr>
        <p:spPr>
          <a:noFill/>
        </p:spPr>
        <p:txBody>
          <a:bodyPr/>
          <a:lstStyle/>
          <a:p>
            <a:r>
              <a:rPr lang="en-CA" altLang="en-US" smtClean="0"/>
              <a:t>Ref: </a:t>
            </a:r>
            <a:r>
              <a:rPr lang="en-CA" altLang="en-US" smtClean="0">
                <a:hlinkClick r:id="rId3"/>
              </a:rPr>
              <a:t>https://codeutopia.net/blog/2015/03/01/unit-testing-tdd-and-bdd/</a:t>
            </a:r>
            <a:endParaRPr lang="en-CA" altLang="en-US" smtClean="0"/>
          </a:p>
        </p:txBody>
      </p:sp>
      <p:sp>
        <p:nvSpPr>
          <p:cNvPr id="28676" name="Slide Number Placeholder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9C27A56-068A-4CCD-A948-EF39B2913CF2}" type="slidenum">
              <a:rPr lang="en-US" altLang="en-US" smtClean="0">
                <a:latin typeface="Times New Roman" panose="02020603050405020304" pitchFamily="18" charset="0"/>
              </a:rPr>
              <a:pPr fontAlgn="base">
                <a:spcBef>
                  <a:spcPct val="0"/>
                </a:spcBef>
                <a:spcAft>
                  <a:spcPct val="0"/>
                </a:spcAft>
              </a:pPr>
              <a:t>14</a:t>
            </a:fld>
            <a:endParaRPr lang="en-US" altLang="en-US"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150938" y="692150"/>
            <a:ext cx="4556125" cy="3416300"/>
          </a:xfrm>
          <a:ln/>
        </p:spPr>
      </p:sp>
      <p:sp>
        <p:nvSpPr>
          <p:cNvPr id="31747" name="Notes Placeholder 2"/>
          <p:cNvSpPr>
            <a:spLocks noGrp="1"/>
          </p:cNvSpPr>
          <p:nvPr>
            <p:ph type="body" idx="1"/>
          </p:nvPr>
        </p:nvSpPr>
        <p:spPr>
          <a:noFill/>
        </p:spPr>
        <p:txBody>
          <a:bodyPr/>
          <a:lstStyle/>
          <a:p>
            <a:r>
              <a:rPr lang="en-CA" altLang="en-US" smtClean="0"/>
              <a:t>The Document Object Model (</a:t>
            </a:r>
            <a:r>
              <a:rPr lang="en-CA" altLang="en-US" b="1" smtClean="0"/>
              <a:t>DOM</a:t>
            </a:r>
            <a:r>
              <a:rPr lang="en-CA" altLang="en-US" smtClean="0"/>
              <a:t>) is a cross-platform and language-independent application programming interface that treats an HTML, XHTML, or XML document as a </a:t>
            </a:r>
            <a:r>
              <a:rPr lang="en-CA" altLang="en-US" b="1" smtClean="0"/>
              <a:t>tree</a:t>
            </a:r>
            <a:r>
              <a:rPr lang="en-CA" altLang="en-US" smtClean="0"/>
              <a:t> structure wherein each node is an object representing a part of the document.</a:t>
            </a:r>
          </a:p>
        </p:txBody>
      </p:sp>
      <p:sp>
        <p:nvSpPr>
          <p:cNvPr id="31748" name="Slide Number Placeholder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ECD90C1-3AA7-4F1A-B3F0-A9AAE69574E4}" type="slidenum">
              <a:rPr lang="en-US" altLang="en-US" smtClean="0">
                <a:latin typeface="Times New Roman" panose="02020603050405020304" pitchFamily="18" charset="0"/>
              </a:rPr>
              <a:pPr fontAlgn="base">
                <a:spcBef>
                  <a:spcPct val="0"/>
                </a:spcBef>
                <a:spcAft>
                  <a:spcPct val="0"/>
                </a:spcAft>
              </a:pPr>
              <a:t>16</a:t>
            </a:fld>
            <a:endParaRPr lang="en-US" altLang="en-US"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EA08A2D-8ADA-4A90-9122-C18D6BDEC69F}" type="slidenum">
              <a:rPr lang="en-US" altLang="en-US" smtClean="0">
                <a:latin typeface="Times New Roman" panose="02020603050405020304" pitchFamily="18" charset="0"/>
              </a:rPr>
              <a:pPr fontAlgn="base">
                <a:spcBef>
                  <a:spcPct val="0"/>
                </a:spcBef>
                <a:spcAft>
                  <a:spcPct val="0"/>
                </a:spcAft>
              </a:pPr>
              <a:t>2</a:t>
            </a:fld>
            <a:endParaRPr lang="en-US" altLang="en-US" smtClean="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xfrm>
            <a:off x="1150938" y="692150"/>
            <a:ext cx="4556125" cy="3416300"/>
          </a:xfrm>
          <a:ln/>
        </p:spPr>
      </p:sp>
      <p:sp>
        <p:nvSpPr>
          <p:cNvPr id="819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F66D675-D957-4AFF-8616-AFA3F5CA024E}" type="slidenum">
              <a:rPr lang="en-US" altLang="en-US" smtClean="0">
                <a:latin typeface="Times New Roman" panose="02020603050405020304" pitchFamily="18" charset="0"/>
              </a:rPr>
              <a:pPr fontAlgn="base">
                <a:spcBef>
                  <a:spcPct val="0"/>
                </a:spcBef>
                <a:spcAft>
                  <a:spcPct val="0"/>
                </a:spcAft>
              </a:pPr>
              <a:t>3</a:t>
            </a:fld>
            <a:endParaRPr lang="en-US" altLang="en-US" smtClean="0">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a:xfrm>
            <a:off x="1150938" y="692150"/>
            <a:ext cx="4556125" cy="3416300"/>
          </a:xfrm>
          <a:ln/>
        </p:spPr>
      </p:sp>
      <p:sp>
        <p:nvSpPr>
          <p:cNvPr id="10244" name="Rectangle 3"/>
          <p:cNvSpPr>
            <a:spLocks noGrp="1" noChangeArrowheads="1"/>
          </p:cNvSpPr>
          <p:nvPr>
            <p:ph type="body" idx="1"/>
          </p:nvPr>
        </p:nvSpPr>
        <p:spPr>
          <a:noFill/>
        </p:spPr>
        <p:txBody>
          <a:bodyPr/>
          <a:lstStyle/>
          <a:p>
            <a:r>
              <a:rPr lang="en-US" altLang="en-US" sz="1000" smtClean="0"/>
              <a:t>Software is made up of a number of components. Each component is used by other parts of the system to form some either the application or some major part of the end application. Traditional testing leaves the validation of the system to the end. Due to a number of reasons, the system may not operate correctly:</a:t>
            </a:r>
          </a:p>
          <a:p>
            <a:pPr lvl="1">
              <a:buFontTx/>
              <a:buChar char="•"/>
            </a:pPr>
            <a:r>
              <a:rPr lang="en-US" altLang="en-US" sz="1000" smtClean="0"/>
              <a:t>Poor interface/API design</a:t>
            </a:r>
          </a:p>
          <a:p>
            <a:pPr lvl="1">
              <a:buFontTx/>
              <a:buChar char="•"/>
            </a:pPr>
            <a:r>
              <a:rPr lang="en-US" altLang="en-US" sz="1000" smtClean="0"/>
              <a:t>Procedures/functions/methods not written correctly</a:t>
            </a:r>
          </a:p>
          <a:p>
            <a:pPr lvl="1">
              <a:buFontTx/>
              <a:buChar char="•"/>
            </a:pPr>
            <a:r>
              <a:rPr lang="en-US" altLang="en-US" sz="1000" smtClean="0"/>
              <a:t>Integration not correctly performed</a:t>
            </a:r>
          </a:p>
          <a:p>
            <a:pPr lvl="1">
              <a:buFontTx/>
              <a:buChar char="•"/>
            </a:pPr>
            <a:r>
              <a:rPr lang="en-US" altLang="en-US" sz="1000" smtClean="0"/>
              <a:t>Requirements not clearly defined</a:t>
            </a:r>
          </a:p>
          <a:p>
            <a:pPr lvl="1">
              <a:buFontTx/>
              <a:buChar char="•"/>
            </a:pPr>
            <a:endParaRPr lang="en-US" altLang="en-US" sz="1000" smtClean="0"/>
          </a:p>
          <a:p>
            <a:r>
              <a:rPr lang="en-US" altLang="en-US" sz="1000" smtClean="0"/>
              <a:t>When bugs are found, or when the functionality of the system is not operating how it should, the task of tracking down exactly what goes wrong is extremely difficult. This mess can be further compounded when changes are made to the code. Since testing is performed at the highest level, there is no guarantee that the system will operate exactly as it was before because there is no guarantee that other parts of the code are going to break.</a:t>
            </a:r>
          </a:p>
          <a:p>
            <a:endParaRPr lang="en-US" altLang="en-US" sz="1000" smtClean="0"/>
          </a:p>
          <a:p>
            <a:r>
              <a:rPr lang="en-US" altLang="en-US" sz="1000" smtClean="0"/>
              <a:t>Question: How can we ascertain that the system will operate correctly when we can’t guarantee that the smallest parts of the system are going to work independently? Alternatively, when putting together parts that don’t work, aren’t we going to be guaranteed that the system as a whole is not going to work?</a:t>
            </a:r>
          </a:p>
          <a:p>
            <a:endParaRPr lang="en-US" altLang="en-US" sz="1000" smtClean="0"/>
          </a:p>
          <a:p>
            <a:r>
              <a:rPr lang="en-US" altLang="en-US" sz="1000" smtClean="0"/>
              <a:t>We can reduce the number of bugs in the system, but validating that each component on its own operates correctly. The traditional testing can then validate that the pieces of code all operate together.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4548E90-2BC3-4428-9ED4-B7800DFB4A71}" type="slidenum">
              <a:rPr lang="en-US" altLang="en-US" smtClean="0">
                <a:latin typeface="Times New Roman" panose="02020603050405020304" pitchFamily="18" charset="0"/>
              </a:rPr>
              <a:pPr fontAlgn="base">
                <a:spcBef>
                  <a:spcPct val="0"/>
                </a:spcBef>
                <a:spcAft>
                  <a:spcPct val="0"/>
                </a:spcAft>
              </a:pPr>
              <a:t>4</a:t>
            </a:fld>
            <a:endParaRPr lang="en-US" altLang="en-US" smtClean="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xfrm>
            <a:off x="1150938" y="692150"/>
            <a:ext cx="4556125" cy="3416300"/>
          </a:xfrm>
          <a:ln/>
        </p:spPr>
      </p:sp>
      <p:sp>
        <p:nvSpPr>
          <p:cNvPr id="12292" name="Rectangle 3"/>
          <p:cNvSpPr>
            <a:spLocks noGrp="1" noChangeArrowheads="1"/>
          </p:cNvSpPr>
          <p:nvPr>
            <p:ph type="body" idx="1"/>
          </p:nvPr>
        </p:nvSpPr>
        <p:spPr>
          <a:noFill/>
        </p:spPr>
        <p:txBody>
          <a:bodyPr/>
          <a:lstStyle/>
          <a:p>
            <a:r>
              <a:rPr lang="en-US" altLang="en-US" smtClean="0"/>
              <a:t>Print Statements</a:t>
            </a:r>
          </a:p>
          <a:p>
            <a:pPr>
              <a:buFontTx/>
              <a:buChar char="•"/>
            </a:pPr>
            <a:r>
              <a:rPr lang="en-US" altLang="en-US" smtClean="0"/>
              <a:t>Intent is usually not described in the output</a:t>
            </a:r>
          </a:p>
          <a:p>
            <a:pPr>
              <a:buFontTx/>
              <a:buChar char="•"/>
            </a:pPr>
            <a:r>
              <a:rPr lang="en-US" altLang="en-US" smtClean="0"/>
              <a:t>Other developers need to imply or deduct the purpose of the print statements</a:t>
            </a:r>
          </a:p>
          <a:p>
            <a:pPr>
              <a:buFontTx/>
              <a:buChar char="•"/>
            </a:pPr>
            <a:r>
              <a:rPr lang="en-US" altLang="en-US" smtClean="0"/>
              <a:t>Very messy and easy to get lost in what the problem is</a:t>
            </a:r>
          </a:p>
          <a:p>
            <a:pPr>
              <a:buFontTx/>
              <a:buChar char="•"/>
            </a:pPr>
            <a:r>
              <a:rPr lang="en-US" altLang="en-US" smtClean="0"/>
              <a:t>Difficult to track</a:t>
            </a:r>
          </a:p>
          <a:p>
            <a:pPr>
              <a:buFontTx/>
              <a:buChar char="•"/>
            </a:pPr>
            <a:r>
              <a:rPr lang="en-US" altLang="en-US" smtClean="0"/>
              <a:t>Usually transient as it cannot be included in source – considered a side effect of testing and thus must be removed</a:t>
            </a:r>
          </a:p>
          <a:p>
            <a:endParaRPr lang="en-US" altLang="en-US" smtClean="0"/>
          </a:p>
          <a:p>
            <a:r>
              <a:rPr lang="en-US" altLang="en-US" smtClean="0"/>
              <a:t>Debugger Expressions</a:t>
            </a:r>
          </a:p>
          <a:p>
            <a:pPr>
              <a:buFontTx/>
              <a:buChar char="•"/>
            </a:pPr>
            <a:r>
              <a:rPr lang="en-US" altLang="en-US" smtClean="0"/>
              <a:t>Not usually portable outside of that specific debugger</a:t>
            </a:r>
          </a:p>
          <a:p>
            <a:pPr>
              <a:buFontTx/>
              <a:buChar char="•"/>
            </a:pPr>
            <a:r>
              <a:rPr lang="en-US" altLang="en-US" smtClean="0"/>
              <a:t>Difficult to add to some form of source control</a:t>
            </a:r>
          </a:p>
          <a:p>
            <a:pPr>
              <a:buFontTx/>
              <a:buChar char="•"/>
            </a:pPr>
            <a:endParaRPr lang="en-US" altLang="en-US" smtClean="0"/>
          </a:p>
          <a:p>
            <a:r>
              <a:rPr lang="en-US" altLang="en-US" smtClean="0"/>
              <a:t>Test Scripts</a:t>
            </a:r>
          </a:p>
          <a:p>
            <a:pPr>
              <a:buFontTx/>
              <a:buChar char="•"/>
            </a:pPr>
            <a:r>
              <a:rPr lang="en-US" altLang="en-US" smtClean="0"/>
              <a:t>Difficult to maintain in sychronisation with the source</a:t>
            </a:r>
          </a:p>
          <a:p>
            <a:pPr>
              <a:buFontTx/>
              <a:buChar char="•"/>
            </a:pPr>
            <a:r>
              <a:rPr lang="en-US" altLang="en-US" smtClean="0"/>
              <a:t>Lots of work to establish framework for testing application</a:t>
            </a:r>
          </a:p>
          <a:p>
            <a:pPr>
              <a:buFontTx/>
              <a:buChar char="•"/>
            </a:pPr>
            <a:r>
              <a:rPr lang="en-US" altLang="en-US" smtClean="0"/>
              <a:t>Usually system level testing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2A10BA2-530E-49DC-97EB-1748B5792E54}" type="slidenum">
              <a:rPr lang="en-US" altLang="en-US" smtClean="0">
                <a:latin typeface="Times New Roman" panose="02020603050405020304" pitchFamily="18" charset="0"/>
              </a:rPr>
              <a:pPr fontAlgn="base">
                <a:spcBef>
                  <a:spcPct val="0"/>
                </a:spcBef>
                <a:spcAft>
                  <a:spcPct val="0"/>
                </a:spcAft>
              </a:pPr>
              <a:t>5</a:t>
            </a:fld>
            <a:endParaRPr lang="en-US" altLang="en-US" smtClean="0">
              <a:latin typeface="Times New Roman" panose="02020603050405020304" pitchFamily="18" charset="0"/>
            </a:endParaRPr>
          </a:p>
        </p:txBody>
      </p:sp>
      <p:sp>
        <p:nvSpPr>
          <p:cNvPr id="14339" name="Rectangle 1026"/>
          <p:cNvSpPr>
            <a:spLocks noGrp="1" noRot="1" noChangeAspect="1" noChangeArrowheads="1" noTextEdit="1"/>
          </p:cNvSpPr>
          <p:nvPr>
            <p:ph type="sldImg"/>
          </p:nvPr>
        </p:nvSpPr>
        <p:spPr>
          <a:xfrm>
            <a:off x="1150938" y="692150"/>
            <a:ext cx="4556125" cy="3416300"/>
          </a:xfrm>
          <a:solidFill>
            <a:srgbClr val="FFFFFF"/>
          </a:solidFill>
          <a:ln/>
        </p:spPr>
      </p:sp>
      <p:sp>
        <p:nvSpPr>
          <p:cNvPr id="14340" name="Rectangle 1027"/>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en-US" smtClean="0"/>
              <a:t>Unit testing aims at testing each of the components that a system are built upon. As long as each of them work as they are defined to, then the system as a whole has a better chance of working together. </a:t>
            </a:r>
          </a:p>
          <a:p>
            <a:endParaRPr lang="en-US" altLang="en-US" smtClean="0"/>
          </a:p>
          <a:p>
            <a:r>
              <a:rPr lang="en-US" altLang="en-US" smtClean="0"/>
              <a:t>Where possible, all units that could possibly fail are tested at least one. Judgement is needed to decide what parts need testing. Some things such as accessors/mutators generally don’t need to be tested. </a:t>
            </a:r>
          </a:p>
          <a:p>
            <a:endParaRPr lang="en-US" altLang="en-US" smtClean="0"/>
          </a:p>
          <a:p>
            <a:r>
              <a:rPr lang="en-US" altLang="en-US" smtClean="0"/>
              <a:t>Components that are erroneous can be detected earlier. The scope of unit tests is even smaller that your traditional tests. If errors are detected, they are generally easier to fix.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FD7F2BD-8341-4189-925C-048AB0758878}" type="slidenum">
              <a:rPr lang="en-US" altLang="en-US" smtClean="0">
                <a:latin typeface="Times New Roman" panose="02020603050405020304" pitchFamily="18" charset="0"/>
              </a:rPr>
              <a:pPr fontAlgn="base">
                <a:spcBef>
                  <a:spcPct val="0"/>
                </a:spcBef>
                <a:spcAft>
                  <a:spcPct val="0"/>
                </a:spcAft>
              </a:pPr>
              <a:t>6</a:t>
            </a:fld>
            <a:endParaRPr lang="en-US" altLang="en-US"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xfrm>
            <a:off x="1150938" y="692150"/>
            <a:ext cx="4556125" cy="3416300"/>
          </a:xfrm>
          <a:ln/>
        </p:spPr>
      </p:sp>
      <p:sp>
        <p:nvSpPr>
          <p:cNvPr id="16388" name="Rectangle 3"/>
          <p:cNvSpPr>
            <a:spLocks noGrp="1" noChangeArrowheads="1"/>
          </p:cNvSpPr>
          <p:nvPr>
            <p:ph type="body" idx="1"/>
          </p:nvPr>
        </p:nvSpPr>
        <p:spPr>
          <a:noFill/>
        </p:spPr>
        <p:txBody>
          <a:bodyPr/>
          <a:lstStyle/>
          <a:p>
            <a:r>
              <a:rPr lang="en-US" altLang="en-US" sz="1000" smtClean="0"/>
              <a:t>Reasons to bother unit testing:</a:t>
            </a:r>
          </a:p>
          <a:p>
            <a:pPr lvl="1">
              <a:buFontTx/>
              <a:buChar char="•"/>
            </a:pPr>
            <a:r>
              <a:rPr lang="en-US" altLang="en-US" sz="1000" smtClean="0"/>
              <a:t>Faster Debugging</a:t>
            </a:r>
          </a:p>
          <a:p>
            <a:pPr lvl="2">
              <a:buFontTx/>
              <a:buChar char="•"/>
            </a:pPr>
            <a:r>
              <a:rPr lang="en-US" altLang="en-US" sz="1000" smtClean="0"/>
              <a:t>Unit tests smaller amounts of code, easily isolating points of error and narrowing the scope for errors. </a:t>
            </a:r>
          </a:p>
          <a:p>
            <a:pPr lvl="1">
              <a:buFontTx/>
              <a:buChar char="•"/>
            </a:pPr>
            <a:r>
              <a:rPr lang="en-US" altLang="en-US" sz="1000" smtClean="0"/>
              <a:t>Faster Development</a:t>
            </a:r>
          </a:p>
          <a:p>
            <a:pPr lvl="2">
              <a:buFontTx/>
              <a:buChar char="•"/>
            </a:pPr>
            <a:r>
              <a:rPr lang="en-US" altLang="en-US" sz="1000" smtClean="0"/>
              <a:t>Less time debugging with unit tests</a:t>
            </a:r>
          </a:p>
          <a:p>
            <a:pPr lvl="2">
              <a:buFontTx/>
              <a:buChar char="•"/>
            </a:pPr>
            <a:r>
              <a:rPr lang="en-US" altLang="en-US" sz="1000" smtClean="0"/>
              <a:t>Encourage aggressive refactoring resulting in better design and easier maintenance.</a:t>
            </a:r>
          </a:p>
          <a:p>
            <a:pPr lvl="2">
              <a:buFontTx/>
              <a:buChar char="•"/>
            </a:pPr>
            <a:r>
              <a:rPr lang="en-US" altLang="en-US" sz="1000" smtClean="0"/>
              <a:t>Adding enhancements can be performed with confidence that existing behaviour of the system continues to operate in the same manner.</a:t>
            </a:r>
          </a:p>
          <a:p>
            <a:pPr lvl="1">
              <a:buFontTx/>
              <a:buChar char="•"/>
            </a:pPr>
            <a:r>
              <a:rPr lang="en-US" altLang="en-US" sz="1000" smtClean="0"/>
              <a:t>Better Design</a:t>
            </a:r>
          </a:p>
          <a:p>
            <a:pPr lvl="2">
              <a:buFontTx/>
              <a:buChar char="•"/>
            </a:pPr>
            <a:r>
              <a:rPr lang="en-US" altLang="en-US" sz="1000" smtClean="0"/>
              <a:t>As mentioned before, unit testing encouraging more refactoring.</a:t>
            </a:r>
          </a:p>
          <a:p>
            <a:pPr lvl="2">
              <a:buFontTx/>
              <a:buChar char="•"/>
            </a:pPr>
            <a:r>
              <a:rPr lang="en-US" altLang="en-US" sz="1000" smtClean="0"/>
              <a:t>Unit tests make developers focus more on the contracts of a class and those classes that might use it</a:t>
            </a:r>
          </a:p>
          <a:p>
            <a:pPr lvl="1">
              <a:buFontTx/>
              <a:buChar char="•"/>
            </a:pPr>
            <a:r>
              <a:rPr lang="en-US" altLang="en-US" sz="1000" smtClean="0"/>
              <a:t>Excellent Regression Tool</a:t>
            </a:r>
          </a:p>
          <a:p>
            <a:pPr lvl="2">
              <a:buFontTx/>
              <a:buChar char="•"/>
            </a:pPr>
            <a:r>
              <a:rPr lang="en-US" altLang="en-US" sz="1000" smtClean="0"/>
              <a:t>Major refactorings and restructuring of the code can be performed.</a:t>
            </a:r>
          </a:p>
          <a:p>
            <a:pPr lvl="1">
              <a:buFontTx/>
              <a:buChar char="•"/>
            </a:pPr>
            <a:r>
              <a:rPr lang="en-US" altLang="en-US" sz="1000" smtClean="0"/>
              <a:t>Reduce Future Cost</a:t>
            </a:r>
          </a:p>
          <a:p>
            <a:pPr lvl="2">
              <a:buFontTx/>
              <a:buChar char="•"/>
            </a:pPr>
            <a:r>
              <a:rPr lang="en-US" altLang="en-US" sz="1000" smtClean="0"/>
              <a:t>Unit testing is an investment in the project. It takes time to ramp up, but in the long-term provides a useful basis for the project.</a:t>
            </a:r>
          </a:p>
          <a:p>
            <a:pPr lvl="2">
              <a:buFontTx/>
              <a:buChar char="•"/>
            </a:pPr>
            <a:endParaRPr lang="en-US" altLang="en-US" sz="1000" smtClean="0"/>
          </a:p>
          <a:p>
            <a:pPr lvl="2">
              <a:buFontTx/>
              <a:buChar char="•"/>
            </a:pPr>
            <a:endParaRPr lang="en-US" altLang="en-US" sz="10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D7E9761-8B6C-4BE8-9902-E45FDE502A94}" type="slidenum">
              <a:rPr lang="en-US" altLang="en-US" smtClean="0">
                <a:latin typeface="Times New Roman" panose="02020603050405020304" pitchFamily="18" charset="0"/>
              </a:rPr>
              <a:pPr fontAlgn="base">
                <a:spcBef>
                  <a:spcPct val="0"/>
                </a:spcBef>
                <a:spcAft>
                  <a:spcPct val="0"/>
                </a:spcAft>
              </a:pPr>
              <a:t>7</a:t>
            </a:fld>
            <a:endParaRPr lang="en-US" altLang="en-US"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xfrm>
            <a:off x="1150938" y="692150"/>
            <a:ext cx="4556125" cy="3416300"/>
          </a:xfrm>
          <a:ln/>
        </p:spPr>
      </p:sp>
      <p:sp>
        <p:nvSpPr>
          <p:cNvPr id="18436" name="Rectangle 3"/>
          <p:cNvSpPr>
            <a:spLocks noGrp="1" noChangeArrowheads="1"/>
          </p:cNvSpPr>
          <p:nvPr>
            <p:ph type="body" idx="1"/>
          </p:nvPr>
        </p:nvSpPr>
        <p:spPr>
          <a:noFill/>
        </p:spPr>
        <p:txBody>
          <a:bodyPr/>
          <a:lstStyle/>
          <a:p>
            <a:r>
              <a:rPr lang="en-US" altLang="en-US" dirty="0" smtClean="0"/>
              <a:t>Symbolic model</a:t>
            </a:r>
            <a:r>
              <a:rPr lang="en-US" altLang="en-US" baseline="0" dirty="0" smtClean="0"/>
              <a:t> checking</a:t>
            </a:r>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4272C9F-E8E2-4B7B-AD74-4E481179E14A}" type="slidenum">
              <a:rPr lang="en-US" altLang="en-US" smtClean="0">
                <a:latin typeface="Times New Roman" panose="02020603050405020304" pitchFamily="18" charset="0"/>
              </a:rPr>
              <a:pPr fontAlgn="base">
                <a:spcBef>
                  <a:spcPct val="0"/>
                </a:spcBef>
                <a:spcAft>
                  <a:spcPct val="0"/>
                </a:spcAft>
              </a:pPr>
              <a:t>9</a:t>
            </a:fld>
            <a:endParaRPr lang="en-US" altLang="en-US"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150938" y="692150"/>
            <a:ext cx="4556125" cy="3416300"/>
          </a:xfrm>
          <a:ln/>
        </p:spPr>
      </p:sp>
      <p:sp>
        <p:nvSpPr>
          <p:cNvPr id="2150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E311DB6-D412-4448-A59D-521563C0CF56}" type="slidenum">
              <a:rPr lang="en-US" altLang="en-US" smtClean="0">
                <a:latin typeface="Times New Roman" panose="02020603050405020304" pitchFamily="18" charset="0"/>
              </a:rPr>
              <a:pPr fontAlgn="base">
                <a:spcBef>
                  <a:spcPct val="0"/>
                </a:spcBef>
                <a:spcAft>
                  <a:spcPct val="0"/>
                </a:spcAft>
              </a:pPr>
              <a:t>12</a:t>
            </a:fld>
            <a:endParaRPr lang="en-US" altLang="en-US"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xfrm>
            <a:off x="1150938" y="692150"/>
            <a:ext cx="4556125" cy="3416300"/>
          </a:xfrm>
          <a:ln/>
        </p:spPr>
      </p:sp>
      <p:sp>
        <p:nvSpPr>
          <p:cNvPr id="2560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pPr>
              <a:defRPr/>
            </a:pPr>
            <a:fld id="{57B64106-008F-4E8C-8C14-785D224EA9F1}" type="datetime1">
              <a:rPr lang="en-CA"/>
              <a:pPr>
                <a:defRPr/>
              </a:pPr>
              <a:t>2019-04-29</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4043C677-B56F-4C2C-92BE-F5F1887E8BAD}" type="slidenum">
              <a:rPr lang="en-CA"/>
              <a:pPr>
                <a:defRPr/>
              </a:pPr>
              <a:t>‹#›</a:t>
            </a:fld>
            <a:endParaRPr lang="en-CA"/>
          </a:p>
        </p:txBody>
      </p:sp>
    </p:spTree>
    <p:extLst>
      <p:ext uri="{BB962C8B-B14F-4D97-AF65-F5344CB8AC3E}">
        <p14:creationId xmlns:p14="http://schemas.microsoft.com/office/powerpoint/2010/main" val="1601580750"/>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fld id="{3B2CB4BD-B1F6-450C-9943-617CE40A71F3}" type="datetime1">
              <a:rPr lang="en-CA"/>
              <a:pPr>
                <a:defRPr/>
              </a:pPr>
              <a:t>2019-04-29</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D999FE57-8506-4DC4-9143-5DFD9ECDE05A}" type="slidenum">
              <a:rPr lang="en-CA"/>
              <a:pPr>
                <a:defRPr/>
              </a:pPr>
              <a:t>‹#›</a:t>
            </a:fld>
            <a:endParaRPr lang="en-CA"/>
          </a:p>
        </p:txBody>
      </p:sp>
    </p:spTree>
    <p:extLst>
      <p:ext uri="{BB962C8B-B14F-4D97-AF65-F5344CB8AC3E}">
        <p14:creationId xmlns:p14="http://schemas.microsoft.com/office/powerpoint/2010/main" val="914988030"/>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fld id="{C970E0C2-F32B-4027-A55B-765D48477805}" type="datetime1">
              <a:rPr lang="en-CA"/>
              <a:pPr>
                <a:defRPr/>
              </a:pPr>
              <a:t>2019-04-29</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D06C20E8-E76D-45D4-968F-9073B0D033C3}" type="slidenum">
              <a:rPr lang="en-CA"/>
              <a:pPr>
                <a:defRPr/>
              </a:pPr>
              <a:t>‹#›</a:t>
            </a:fld>
            <a:endParaRPr lang="en-CA"/>
          </a:p>
        </p:txBody>
      </p:sp>
    </p:spTree>
    <p:extLst>
      <p:ext uri="{BB962C8B-B14F-4D97-AF65-F5344CB8AC3E}">
        <p14:creationId xmlns:p14="http://schemas.microsoft.com/office/powerpoint/2010/main" val="2236446673"/>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467600" cy="5334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609600" y="1752600"/>
            <a:ext cx="3848100" cy="4076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Online Image Placeholder 3"/>
          <p:cNvSpPr>
            <a:spLocks noGrp="1"/>
          </p:cNvSpPr>
          <p:nvPr>
            <p:ph type="clipArt" sz="half" idx="2"/>
          </p:nvPr>
        </p:nvSpPr>
        <p:spPr>
          <a:xfrm>
            <a:off x="4610100" y="1752600"/>
            <a:ext cx="3848100" cy="4076700"/>
          </a:xfrm>
        </p:spPr>
        <p:txBody>
          <a:bodyPr rtlCol="0">
            <a:normAutofit/>
          </a:bodyPr>
          <a:lstStyle/>
          <a:p>
            <a:pPr lvl="0"/>
            <a:endParaRPr lang="en-CA" noProof="0" smtClean="0"/>
          </a:p>
        </p:txBody>
      </p:sp>
    </p:spTree>
    <p:extLst>
      <p:ext uri="{BB962C8B-B14F-4D97-AF65-F5344CB8AC3E}">
        <p14:creationId xmlns:p14="http://schemas.microsoft.com/office/powerpoint/2010/main" val="1358647637"/>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fld id="{89CD6EC7-8C18-4703-A969-9DDB3DFECC97}" type="datetime1">
              <a:rPr lang="en-CA"/>
              <a:pPr>
                <a:defRPr/>
              </a:pPr>
              <a:t>2019-04-29</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E57A91F0-9553-4DC4-B208-57A5294F6005}" type="slidenum">
              <a:rPr lang="en-CA"/>
              <a:pPr>
                <a:defRPr/>
              </a:pPr>
              <a:t>‹#›</a:t>
            </a:fld>
            <a:endParaRPr lang="en-CA"/>
          </a:p>
        </p:txBody>
      </p:sp>
    </p:spTree>
    <p:extLst>
      <p:ext uri="{BB962C8B-B14F-4D97-AF65-F5344CB8AC3E}">
        <p14:creationId xmlns:p14="http://schemas.microsoft.com/office/powerpoint/2010/main" val="237046895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DFDB777D-1403-4CA1-BAC6-D07D9B3C2716}" type="datetime1">
              <a:rPr lang="en-CA"/>
              <a:pPr>
                <a:defRPr/>
              </a:pPr>
              <a:t>2019-04-29</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70486E80-D63E-416C-B37C-3B2CA52FEDA8}" type="slidenum">
              <a:rPr lang="en-CA"/>
              <a:pPr>
                <a:defRPr/>
              </a:pPr>
              <a:t>‹#›</a:t>
            </a:fld>
            <a:endParaRPr lang="en-CA"/>
          </a:p>
        </p:txBody>
      </p:sp>
    </p:spTree>
    <p:extLst>
      <p:ext uri="{BB962C8B-B14F-4D97-AF65-F5344CB8AC3E}">
        <p14:creationId xmlns:p14="http://schemas.microsoft.com/office/powerpoint/2010/main" val="2335741592"/>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3"/>
          <p:cNvSpPr>
            <a:spLocks noGrp="1"/>
          </p:cNvSpPr>
          <p:nvPr>
            <p:ph type="dt" sz="half" idx="10"/>
          </p:nvPr>
        </p:nvSpPr>
        <p:spPr/>
        <p:txBody>
          <a:bodyPr/>
          <a:lstStyle>
            <a:lvl1pPr>
              <a:defRPr/>
            </a:lvl1pPr>
          </a:lstStyle>
          <a:p>
            <a:pPr>
              <a:defRPr/>
            </a:pPr>
            <a:fld id="{E49F05E3-C338-466F-996D-790C9EA5842D}" type="datetime1">
              <a:rPr lang="en-CA"/>
              <a:pPr>
                <a:defRPr/>
              </a:pPr>
              <a:t>2019-04-29</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DF30AFF9-48AC-4488-8A2A-06FD6EA66B7D}" type="slidenum">
              <a:rPr lang="en-CA"/>
              <a:pPr>
                <a:defRPr/>
              </a:pPr>
              <a:t>‹#›</a:t>
            </a:fld>
            <a:endParaRPr lang="en-CA"/>
          </a:p>
        </p:txBody>
      </p:sp>
    </p:spTree>
    <p:extLst>
      <p:ext uri="{BB962C8B-B14F-4D97-AF65-F5344CB8AC3E}">
        <p14:creationId xmlns:p14="http://schemas.microsoft.com/office/powerpoint/2010/main" val="2574356269"/>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3"/>
          <p:cNvSpPr>
            <a:spLocks noGrp="1"/>
          </p:cNvSpPr>
          <p:nvPr>
            <p:ph type="dt" sz="half" idx="10"/>
          </p:nvPr>
        </p:nvSpPr>
        <p:spPr/>
        <p:txBody>
          <a:bodyPr/>
          <a:lstStyle>
            <a:lvl1pPr>
              <a:defRPr/>
            </a:lvl1pPr>
          </a:lstStyle>
          <a:p>
            <a:pPr>
              <a:defRPr/>
            </a:pPr>
            <a:fld id="{2F72EF09-0F90-4716-A938-ADDF332E8ED4}" type="datetime1">
              <a:rPr lang="en-CA"/>
              <a:pPr>
                <a:defRPr/>
              </a:pPr>
              <a:t>2019-04-29</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F9C0F492-D3A8-46C4-B8FF-6953397CBA11}" type="slidenum">
              <a:rPr lang="en-CA"/>
              <a:pPr>
                <a:defRPr/>
              </a:pPr>
              <a:t>‹#›</a:t>
            </a:fld>
            <a:endParaRPr lang="en-CA"/>
          </a:p>
        </p:txBody>
      </p:sp>
    </p:spTree>
    <p:extLst>
      <p:ext uri="{BB962C8B-B14F-4D97-AF65-F5344CB8AC3E}">
        <p14:creationId xmlns:p14="http://schemas.microsoft.com/office/powerpoint/2010/main" val="198179982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3"/>
          <p:cNvSpPr>
            <a:spLocks noGrp="1"/>
          </p:cNvSpPr>
          <p:nvPr>
            <p:ph type="dt" sz="half" idx="10"/>
          </p:nvPr>
        </p:nvSpPr>
        <p:spPr/>
        <p:txBody>
          <a:bodyPr/>
          <a:lstStyle>
            <a:lvl1pPr>
              <a:defRPr/>
            </a:lvl1pPr>
          </a:lstStyle>
          <a:p>
            <a:pPr>
              <a:defRPr/>
            </a:pPr>
            <a:fld id="{0353E8AC-9824-4209-B7A8-5DBF68D627D5}" type="datetime1">
              <a:rPr lang="en-CA"/>
              <a:pPr>
                <a:defRPr/>
              </a:pPr>
              <a:t>2019-04-29</a:t>
            </a:fld>
            <a:endParaRPr lang="en-CA"/>
          </a:p>
        </p:txBody>
      </p:sp>
      <p:sp>
        <p:nvSpPr>
          <p:cNvPr id="4" name="Footer Placeholder 4"/>
          <p:cNvSpPr>
            <a:spLocks noGrp="1"/>
          </p:cNvSpPr>
          <p:nvPr>
            <p:ph type="ftr" sz="quarter" idx="11"/>
          </p:nvPr>
        </p:nvSpPr>
        <p:spPr/>
        <p:txBody>
          <a:bodyPr/>
          <a:lstStyle>
            <a:lvl1pPr>
              <a:defRPr/>
            </a:lvl1pPr>
          </a:lstStyle>
          <a:p>
            <a:pPr>
              <a:defRPr/>
            </a:pPr>
            <a:endParaRPr lang="en-CA"/>
          </a:p>
        </p:txBody>
      </p:sp>
      <p:sp>
        <p:nvSpPr>
          <p:cNvPr id="5" name="Slide Number Placeholder 5"/>
          <p:cNvSpPr>
            <a:spLocks noGrp="1"/>
          </p:cNvSpPr>
          <p:nvPr>
            <p:ph type="sldNum" sz="quarter" idx="12"/>
          </p:nvPr>
        </p:nvSpPr>
        <p:spPr/>
        <p:txBody>
          <a:bodyPr/>
          <a:lstStyle>
            <a:lvl1pPr>
              <a:defRPr/>
            </a:lvl1pPr>
          </a:lstStyle>
          <a:p>
            <a:pPr>
              <a:defRPr/>
            </a:pPr>
            <a:fld id="{1F1C2B21-C2DE-490A-A460-0E23ABE24A04}" type="slidenum">
              <a:rPr lang="en-CA"/>
              <a:pPr>
                <a:defRPr/>
              </a:pPr>
              <a:t>‹#›</a:t>
            </a:fld>
            <a:endParaRPr lang="en-CA"/>
          </a:p>
        </p:txBody>
      </p:sp>
    </p:spTree>
    <p:extLst>
      <p:ext uri="{BB962C8B-B14F-4D97-AF65-F5344CB8AC3E}">
        <p14:creationId xmlns:p14="http://schemas.microsoft.com/office/powerpoint/2010/main" val="4166683039"/>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815138-9F0A-466D-BD34-1DFEB01C639B}" type="datetime1">
              <a:rPr lang="en-CA"/>
              <a:pPr>
                <a:defRPr/>
              </a:pPr>
              <a:t>2019-04-29</a:t>
            </a:fld>
            <a:endParaRPr lang="en-CA"/>
          </a:p>
        </p:txBody>
      </p:sp>
      <p:sp>
        <p:nvSpPr>
          <p:cNvPr id="3" name="Footer Placeholder 4"/>
          <p:cNvSpPr>
            <a:spLocks noGrp="1"/>
          </p:cNvSpPr>
          <p:nvPr>
            <p:ph type="ftr" sz="quarter" idx="11"/>
          </p:nvPr>
        </p:nvSpPr>
        <p:spPr/>
        <p:txBody>
          <a:bodyPr/>
          <a:lstStyle>
            <a:lvl1pPr>
              <a:defRPr/>
            </a:lvl1pPr>
          </a:lstStyle>
          <a:p>
            <a:pPr>
              <a:defRPr/>
            </a:pPr>
            <a:endParaRPr lang="en-CA"/>
          </a:p>
        </p:txBody>
      </p:sp>
      <p:sp>
        <p:nvSpPr>
          <p:cNvPr id="4" name="Slide Number Placeholder 5"/>
          <p:cNvSpPr>
            <a:spLocks noGrp="1"/>
          </p:cNvSpPr>
          <p:nvPr>
            <p:ph type="sldNum" sz="quarter" idx="12"/>
          </p:nvPr>
        </p:nvSpPr>
        <p:spPr/>
        <p:txBody>
          <a:bodyPr/>
          <a:lstStyle>
            <a:lvl1pPr>
              <a:defRPr/>
            </a:lvl1pPr>
          </a:lstStyle>
          <a:p>
            <a:pPr>
              <a:defRPr/>
            </a:pPr>
            <a:fld id="{D4F41BFD-C6EE-4B39-8C3E-18AE111B68E4}" type="slidenum">
              <a:rPr lang="en-CA"/>
              <a:pPr>
                <a:defRPr/>
              </a:pPr>
              <a:t>‹#›</a:t>
            </a:fld>
            <a:endParaRPr lang="en-CA"/>
          </a:p>
        </p:txBody>
      </p:sp>
    </p:spTree>
    <p:extLst>
      <p:ext uri="{BB962C8B-B14F-4D97-AF65-F5344CB8AC3E}">
        <p14:creationId xmlns:p14="http://schemas.microsoft.com/office/powerpoint/2010/main" val="681871788"/>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092CEE11-64E8-4B62-A1EF-68706AD80252}" type="datetime1">
              <a:rPr lang="en-CA"/>
              <a:pPr>
                <a:defRPr/>
              </a:pPr>
              <a:t>2019-04-29</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85A55361-9453-4E84-BB99-2AEAB49ABF05}" type="slidenum">
              <a:rPr lang="en-CA"/>
              <a:pPr>
                <a:defRPr/>
              </a:pPr>
              <a:t>‹#›</a:t>
            </a:fld>
            <a:endParaRPr lang="en-CA"/>
          </a:p>
        </p:txBody>
      </p:sp>
    </p:spTree>
    <p:extLst>
      <p:ext uri="{BB962C8B-B14F-4D97-AF65-F5344CB8AC3E}">
        <p14:creationId xmlns:p14="http://schemas.microsoft.com/office/powerpoint/2010/main" val="1576090408"/>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CA"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B711DC8E-30CD-43E0-9837-F72D66173B78}" type="datetime1">
              <a:rPr lang="en-CA"/>
              <a:pPr>
                <a:defRPr/>
              </a:pPr>
              <a:t>2019-04-29</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A4FD45E9-97E9-4139-ABF5-04F744CC9122}" type="slidenum">
              <a:rPr lang="en-CA"/>
              <a:pPr>
                <a:defRPr/>
              </a:pPr>
              <a:t>‹#›</a:t>
            </a:fld>
            <a:endParaRPr lang="en-CA"/>
          </a:p>
        </p:txBody>
      </p:sp>
    </p:spTree>
    <p:extLst>
      <p:ext uri="{BB962C8B-B14F-4D97-AF65-F5344CB8AC3E}">
        <p14:creationId xmlns:p14="http://schemas.microsoft.com/office/powerpoint/2010/main" val="2867347124"/>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CA" altLang="en-US"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1D7C3316-9B15-4A9C-A8C7-F7ABFCA046B5}" type="datetime1">
              <a:rPr lang="en-CA"/>
              <a:pPr>
                <a:defRPr/>
              </a:pPr>
              <a:t>2019-04-29</a:t>
            </a:fld>
            <a:endParaRPr lang="en-CA"/>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CA"/>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AC900611-8069-4705-BEE5-B082E2FE5ECB}"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ransition spd="slow">
    <p:wipe dir="r"/>
  </p:transition>
  <p:timing>
    <p:tnLst>
      <p:par>
        <p:cTn id="1" dur="indefinite" restart="never" nodeType="tmRoot"/>
      </p:par>
    </p:tnLst>
  </p:timing>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blog.testlodge.com/tdd-vs-bd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visionmedia/moch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mochajs.org/" TargetMode="External"/><Relationship Id="rId2" Type="http://schemas.openxmlformats.org/officeDocument/2006/relationships/hyperlink" Target="https://blog.logrocket.com/a-quick-and-complete-guide-to-mocha-testing-d0e0ea09f09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martin.lichstam/unit-testing-and-stubs-mocks-and-spies-68c17333179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52663"/>
            <a:ext cx="7772400" cy="1176337"/>
          </a:xfrm>
        </p:spPr>
        <p:txBody>
          <a:bodyPr anchor="t"/>
          <a:lstStyle/>
          <a:p>
            <a:pPr eaLnBrk="1" hangingPunct="1"/>
            <a:r>
              <a:rPr lang="en-US" altLang="en-US" sz="6600" smtClean="0"/>
              <a:t>Unit Testing</a:t>
            </a:r>
          </a:p>
        </p:txBody>
      </p:sp>
      <p:sp>
        <p:nvSpPr>
          <p:cNvPr id="5123" name="Rectangle 3"/>
          <p:cNvSpPr>
            <a:spLocks noGrp="1" noChangeArrowheads="1"/>
          </p:cNvSpPr>
          <p:nvPr>
            <p:ph type="subTitle" idx="1"/>
          </p:nvPr>
        </p:nvSpPr>
        <p:spPr>
          <a:xfrm>
            <a:off x="1371600" y="3429000"/>
            <a:ext cx="6400800" cy="2697163"/>
          </a:xfrm>
        </p:spPr>
        <p:txBody>
          <a:bodyPr/>
          <a:lstStyle/>
          <a:p>
            <a:pPr eaLnBrk="1" hangingPunct="1"/>
            <a:r>
              <a:rPr lang="en-US" altLang="en-US" sz="4400" smtClean="0"/>
              <a:t>ACIT </a:t>
            </a:r>
            <a:r>
              <a:rPr lang="en-US" altLang="en-US" sz="4400" smtClean="0"/>
              <a:t>2911</a:t>
            </a:r>
          </a:p>
          <a:p>
            <a:pPr eaLnBrk="1" hangingPunct="1"/>
            <a:endParaRPr lang="en-US" altLang="en-US" sz="4400" dirty="0" smtClean="0"/>
          </a:p>
          <a:p>
            <a:pPr eaLnBrk="1" hangingPunct="1"/>
            <a:r>
              <a:rPr lang="en-US" altLang="en-US" sz="3200" dirty="0" smtClean="0"/>
              <a:t>April 29, 2019</a:t>
            </a:r>
          </a:p>
          <a:p>
            <a:pPr eaLnBrk="1" hangingPunct="1"/>
            <a:r>
              <a:rPr lang="en-US" altLang="en-US" sz="3200" dirty="0" smtClean="0"/>
              <a:t>Lecture by: Mehdi</a:t>
            </a:r>
          </a:p>
        </p:txBody>
      </p:sp>
      <p:pic>
        <p:nvPicPr>
          <p:cNvPr id="5124" name="Picture 7" descr="Image result for bc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600" y="473075"/>
            <a:ext cx="15748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smtClean="0"/>
              <a:t>Test Pyramid</a:t>
            </a:r>
          </a:p>
        </p:txBody>
      </p:sp>
      <p:sp>
        <p:nvSpPr>
          <p:cNvPr id="4" name="Slide Number Placeholder 3"/>
          <p:cNvSpPr>
            <a:spLocks noGrp="1"/>
          </p:cNvSpPr>
          <p:nvPr>
            <p:ph type="sldNum" sz="quarter" idx="12"/>
          </p:nvPr>
        </p:nvSpPr>
        <p:spPr/>
        <p:txBody>
          <a:bodyPr/>
          <a:lstStyle/>
          <a:p>
            <a:pPr>
              <a:defRPr/>
            </a:pPr>
            <a:fld id="{AB9F1C25-051A-4485-B1E8-C25C192D1295}" type="slidenum">
              <a:rPr lang="en-CA" smtClean="0"/>
              <a:pPr>
                <a:defRPr/>
              </a:pPr>
              <a:t>10</a:t>
            </a:fld>
            <a:endParaRPr lang="en-CA"/>
          </a:p>
        </p:txBody>
      </p:sp>
      <p:pic>
        <p:nvPicPr>
          <p:cNvPr id="22532" name="Picture 2" descr="Image result for unit testing integration testing regression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1690688"/>
            <a:ext cx="7440613"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smtClean="0"/>
              <a:t>V-Model</a:t>
            </a:r>
          </a:p>
        </p:txBody>
      </p:sp>
      <p:sp>
        <p:nvSpPr>
          <p:cNvPr id="4" name="Slide Number Placeholder 3"/>
          <p:cNvSpPr>
            <a:spLocks noGrp="1"/>
          </p:cNvSpPr>
          <p:nvPr>
            <p:ph type="sldNum" sz="quarter" idx="12"/>
          </p:nvPr>
        </p:nvSpPr>
        <p:spPr/>
        <p:txBody>
          <a:bodyPr/>
          <a:lstStyle/>
          <a:p>
            <a:pPr>
              <a:defRPr/>
            </a:pPr>
            <a:fld id="{37752687-3419-4333-9580-C2DC6DF1ACF3}" type="slidenum">
              <a:rPr lang="en-CA" smtClean="0"/>
              <a:pPr>
                <a:defRPr/>
              </a:pPr>
              <a:t>11</a:t>
            </a:fld>
            <a:endParaRPr lang="en-CA"/>
          </a:p>
        </p:txBody>
      </p:sp>
      <p:pic>
        <p:nvPicPr>
          <p:cNvPr id="23556" name="Picture 4" descr="Image result for unit testing integration testing regression testing v sha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8" y="1285875"/>
            <a:ext cx="491172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146050"/>
            <a:ext cx="7886700" cy="1325563"/>
          </a:xfrm>
        </p:spPr>
        <p:txBody>
          <a:bodyPr/>
          <a:lstStyle/>
          <a:p>
            <a:pPr eaLnBrk="1" hangingPunct="1"/>
            <a:r>
              <a:rPr lang="en-US" altLang="en-US" smtClean="0"/>
              <a:t>Mocking</a:t>
            </a:r>
          </a:p>
        </p:txBody>
      </p:sp>
      <p:pic>
        <p:nvPicPr>
          <p:cNvPr id="24579"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709738" y="1600200"/>
            <a:ext cx="4086225" cy="1543050"/>
          </a:xfrm>
        </p:spPr>
      </p:pic>
      <p:sp>
        <p:nvSpPr>
          <p:cNvPr id="2" name="Slide Number Placeholder 1"/>
          <p:cNvSpPr>
            <a:spLocks noGrp="1"/>
          </p:cNvSpPr>
          <p:nvPr>
            <p:ph type="sldNum" sz="quarter" idx="12"/>
          </p:nvPr>
        </p:nvSpPr>
        <p:spPr/>
        <p:txBody>
          <a:bodyPr/>
          <a:lstStyle/>
          <a:p>
            <a:pPr>
              <a:defRPr/>
            </a:pPr>
            <a:fld id="{C057B323-BA48-4515-BC87-F3B09C577DA7}" type="slidenum">
              <a:rPr lang="en-CA" smtClean="0"/>
              <a:pPr>
                <a:defRPr/>
              </a:pPr>
              <a:t>12</a:t>
            </a:fld>
            <a:endParaRPr lang="en-CA"/>
          </a:p>
        </p:txBody>
      </p:sp>
      <p:sp>
        <p:nvSpPr>
          <p:cNvPr id="24581" name="TextBox 3"/>
          <p:cNvSpPr txBox="1">
            <a:spLocks noChangeArrowheads="1"/>
          </p:cNvSpPr>
          <p:nvPr/>
        </p:nvSpPr>
        <p:spPr bwMode="auto">
          <a:xfrm>
            <a:off x="628650" y="1270000"/>
            <a:ext cx="624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CA" altLang="en-US"/>
              <a:t>Test the following function:</a:t>
            </a:r>
          </a:p>
        </p:txBody>
      </p:sp>
      <p:sp>
        <p:nvSpPr>
          <p:cNvPr id="24582" name="TextBox 7"/>
          <p:cNvSpPr txBox="1">
            <a:spLocks noChangeArrowheads="1"/>
          </p:cNvSpPr>
          <p:nvPr/>
        </p:nvSpPr>
        <p:spPr bwMode="auto">
          <a:xfrm>
            <a:off x="628650" y="3368675"/>
            <a:ext cx="8140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latin typeface="medium-content-serif-font"/>
              </a:rPr>
              <a:t>Say you would like to verify whether the mail will be sent or not </a:t>
            </a:r>
            <a:r>
              <a:rPr lang="en-US" altLang="en-US"/>
              <a:t>—</a:t>
            </a:r>
            <a:r>
              <a:rPr lang="en-US" altLang="en-US">
                <a:latin typeface="medium-content-serif-font"/>
              </a:rPr>
              <a:t> in this case the invocation of</a:t>
            </a:r>
            <a:r>
              <a:rPr lang="en-US" altLang="en-US"/>
              <a:t> </a:t>
            </a:r>
            <a:r>
              <a:rPr lang="en-US" altLang="en-US" sz="1400">
                <a:latin typeface="Menlo"/>
              </a:rPr>
              <a:t>send()</a:t>
            </a:r>
            <a:endParaRPr lang="en-US" altLang="en-US" sz="2000"/>
          </a:p>
        </p:txBody>
      </p:sp>
      <p:sp>
        <p:nvSpPr>
          <p:cNvPr id="24583" name="Rectangle 5"/>
          <p:cNvSpPr>
            <a:spLocks noChangeArrowheads="1"/>
          </p:cNvSpPr>
          <p:nvPr/>
        </p:nvSpPr>
        <p:spPr bwMode="auto">
          <a:xfrm>
            <a:off x="628650" y="4129088"/>
            <a:ext cx="3128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latin typeface="medium-content-serif-font"/>
              </a:rPr>
              <a:t>…without actually sending it.</a:t>
            </a:r>
            <a:r>
              <a:rPr lang="en-US" altLang="en-US" sz="700"/>
              <a:t> </a:t>
            </a:r>
            <a:endParaRPr lang="en-CA" altLang="en-US"/>
          </a:p>
        </p:txBody>
      </p:sp>
      <p:sp>
        <p:nvSpPr>
          <p:cNvPr id="24584" name="Rectangle 9"/>
          <p:cNvSpPr>
            <a:spLocks noChangeArrowheads="1"/>
          </p:cNvSpPr>
          <p:nvPr/>
        </p:nvSpPr>
        <p:spPr bwMode="auto">
          <a:xfrm>
            <a:off x="3527425" y="369252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rgbClr val="FF0000"/>
                </a:solidFill>
                <a:latin typeface="medium-content-serif-font"/>
              </a:rPr>
              <a:t>Options?</a:t>
            </a:r>
            <a:endParaRPr lang="en-CA" altLang="en-US">
              <a:solidFill>
                <a:srgbClr val="FF0000"/>
              </a:solidFill>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pPr eaLnBrk="1" hangingPunct="1"/>
            <a:r>
              <a:rPr lang="en-US" altLang="en-US" smtClean="0"/>
              <a:t>II. Unit Testing in JavaScript</a:t>
            </a:r>
          </a:p>
        </p:txBody>
      </p:sp>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11150" y="74613"/>
            <a:ext cx="7886700" cy="823912"/>
          </a:xfrm>
        </p:spPr>
        <p:txBody>
          <a:bodyPr/>
          <a:lstStyle/>
          <a:p>
            <a:pPr eaLnBrk="1" hangingPunct="1"/>
            <a:r>
              <a:rPr lang="en-US" altLang="en-US" smtClean="0"/>
              <a:t>Unit Testing in JavaScript</a:t>
            </a:r>
          </a:p>
        </p:txBody>
      </p:sp>
      <p:sp>
        <p:nvSpPr>
          <p:cNvPr id="27651" name="Content Placeholder 2"/>
          <p:cNvSpPr>
            <a:spLocks noGrp="1"/>
          </p:cNvSpPr>
          <p:nvPr>
            <p:ph idx="1"/>
          </p:nvPr>
        </p:nvSpPr>
        <p:spPr>
          <a:xfrm>
            <a:off x="311150" y="985838"/>
            <a:ext cx="8686800" cy="3919537"/>
          </a:xfrm>
        </p:spPr>
        <p:txBody>
          <a:bodyPr/>
          <a:lstStyle/>
          <a:p>
            <a:pPr eaLnBrk="1" hangingPunct="1">
              <a:lnSpc>
                <a:spcPct val="95000"/>
              </a:lnSpc>
            </a:pPr>
            <a:r>
              <a:rPr lang="en-US" altLang="en-US" smtClean="0"/>
              <a:t>There are too many frameworks for unit testing for JavaScript</a:t>
            </a:r>
          </a:p>
          <a:p>
            <a:pPr lvl="1" eaLnBrk="1" hangingPunct="1">
              <a:lnSpc>
                <a:spcPct val="95000"/>
              </a:lnSpc>
            </a:pPr>
            <a:r>
              <a:rPr lang="en-US" altLang="en-US" smtClean="0"/>
              <a:t>Some use Test-Driven-Development method: TDD </a:t>
            </a:r>
            <a:r>
              <a:rPr lang="en-US" altLang="en-US" smtClean="0">
                <a:sym typeface="Wingdings" panose="05000000000000000000" pitchFamily="2" charset="2"/>
              </a:rPr>
              <a:t> will cover next week</a:t>
            </a:r>
            <a:endParaRPr lang="en-US" altLang="en-US" smtClean="0"/>
          </a:p>
          <a:p>
            <a:pPr lvl="1" eaLnBrk="1" hangingPunct="1">
              <a:lnSpc>
                <a:spcPct val="95000"/>
              </a:lnSpc>
            </a:pPr>
            <a:r>
              <a:rPr lang="en-US" altLang="en-US" smtClean="0"/>
              <a:t>Others use Behavior-Driven-Development method: BDD</a:t>
            </a:r>
          </a:p>
          <a:p>
            <a:pPr lvl="1" eaLnBrk="1" hangingPunct="1">
              <a:lnSpc>
                <a:spcPct val="95000"/>
              </a:lnSpc>
            </a:pPr>
            <a:r>
              <a:rPr lang="en-US" altLang="en-US" smtClean="0"/>
              <a:t>Intuitively, </a:t>
            </a:r>
            <a:r>
              <a:rPr lang="en-CA" altLang="en-US" smtClean="0"/>
              <a:t>in BDD, a test is written that can satisfy both the developer and customer, but in TDD you write a test that will only satisfy a developer and the code they write.</a:t>
            </a:r>
          </a:p>
          <a:p>
            <a:pPr lvl="1" eaLnBrk="1" hangingPunct="1">
              <a:lnSpc>
                <a:spcPct val="95000"/>
              </a:lnSpc>
            </a:pPr>
            <a:r>
              <a:rPr lang="en-CA" altLang="en-US" smtClean="0"/>
              <a:t>Read more: </a:t>
            </a:r>
            <a:r>
              <a:rPr lang="en-CA" altLang="en-US" smtClean="0">
                <a:hlinkClick r:id="rId3"/>
              </a:rPr>
              <a:t>https://blog.testlodge.com/tdd-vs-bdd/</a:t>
            </a:r>
            <a:r>
              <a:rPr lang="en-CA" altLang="en-US" smtClean="0"/>
              <a:t> </a:t>
            </a:r>
            <a:endParaRPr lang="en-US" altLang="en-US" smtClean="0"/>
          </a:p>
          <a:p>
            <a:pPr eaLnBrk="1" hangingPunct="1">
              <a:lnSpc>
                <a:spcPct val="95000"/>
              </a:lnSpc>
            </a:pPr>
            <a:r>
              <a:rPr lang="en-US" altLang="en-US" smtClean="0"/>
              <a:t>Some of the frameworks:</a:t>
            </a:r>
          </a:p>
          <a:p>
            <a:pPr lvl="1" eaLnBrk="1" hangingPunct="1">
              <a:lnSpc>
                <a:spcPct val="95000"/>
              </a:lnSpc>
            </a:pPr>
            <a:r>
              <a:rPr lang="en-US" altLang="en-US" smtClean="0"/>
              <a:t>TDD</a:t>
            </a:r>
          </a:p>
          <a:p>
            <a:pPr lvl="2" eaLnBrk="1" hangingPunct="1">
              <a:lnSpc>
                <a:spcPct val="95000"/>
              </a:lnSpc>
            </a:pPr>
            <a:r>
              <a:rPr lang="en-US" altLang="en-US" smtClean="0"/>
              <a:t>QUnit, JsUnit &amp; Mocha</a:t>
            </a:r>
          </a:p>
          <a:p>
            <a:pPr lvl="1" eaLnBrk="1" hangingPunct="1">
              <a:lnSpc>
                <a:spcPct val="95000"/>
              </a:lnSpc>
            </a:pPr>
            <a:r>
              <a:rPr lang="en-US" altLang="en-US" smtClean="0"/>
              <a:t>BDD</a:t>
            </a:r>
          </a:p>
          <a:p>
            <a:pPr lvl="2" eaLnBrk="1" hangingPunct="1">
              <a:lnSpc>
                <a:spcPct val="95000"/>
              </a:lnSpc>
            </a:pPr>
            <a:r>
              <a:rPr lang="en-US" altLang="en-US" smtClean="0"/>
              <a:t>Jasmine &amp; Mocha</a:t>
            </a:r>
          </a:p>
        </p:txBody>
      </p:sp>
      <p:sp>
        <p:nvSpPr>
          <p:cNvPr id="2" name="Slide Number Placeholder 1"/>
          <p:cNvSpPr>
            <a:spLocks noGrp="1"/>
          </p:cNvSpPr>
          <p:nvPr>
            <p:ph type="sldNum" sz="quarter" idx="12"/>
          </p:nvPr>
        </p:nvSpPr>
        <p:spPr/>
        <p:txBody>
          <a:bodyPr/>
          <a:lstStyle/>
          <a:p>
            <a:pPr>
              <a:defRPr/>
            </a:pPr>
            <a:fld id="{E1CD550B-5A3F-4E4E-A497-85328B9EF7CD}" type="slidenum">
              <a:rPr lang="en-CA" smtClean="0"/>
              <a:pPr>
                <a:defRPr/>
              </a:pPr>
              <a:t>14</a:t>
            </a:fld>
            <a:endParaRPr lang="en-CA"/>
          </a:p>
        </p:txBody>
      </p:sp>
      <p:pic>
        <p:nvPicPr>
          <p:cNvPr id="27653" name="Picture 5" descr="TDD v BDD test cy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613" y="2944813"/>
            <a:ext cx="562133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28650" y="255710"/>
            <a:ext cx="7886700" cy="1325563"/>
          </a:xfrm>
        </p:spPr>
        <p:txBody>
          <a:bodyPr/>
          <a:lstStyle/>
          <a:p>
            <a:pPr eaLnBrk="1" hangingPunct="1"/>
            <a:r>
              <a:rPr lang="en-US" altLang="en-US" dirty="0" err="1" smtClean="0"/>
              <a:t>QUnit</a:t>
            </a:r>
            <a:endParaRPr lang="en-US" altLang="en-US" dirty="0" smtClean="0"/>
          </a:p>
        </p:txBody>
      </p:sp>
      <p:sp>
        <p:nvSpPr>
          <p:cNvPr id="29699" name="Content Placeholder 2"/>
          <p:cNvSpPr>
            <a:spLocks noGrp="1"/>
          </p:cNvSpPr>
          <p:nvPr>
            <p:ph idx="1"/>
          </p:nvPr>
        </p:nvSpPr>
        <p:spPr>
          <a:xfrm>
            <a:off x="628650" y="1579563"/>
            <a:ext cx="7886700" cy="4173537"/>
          </a:xfrm>
        </p:spPr>
        <p:txBody>
          <a:bodyPr/>
          <a:lstStyle/>
          <a:p>
            <a:pPr eaLnBrk="1" hangingPunct="1"/>
            <a:r>
              <a:rPr lang="en-US" altLang="en-US" dirty="0" err="1" smtClean="0"/>
              <a:t>QUnit</a:t>
            </a:r>
            <a:r>
              <a:rPr lang="en-US" altLang="en-US" dirty="0" smtClean="0"/>
              <a:t> was developed to test jQuery</a:t>
            </a:r>
          </a:p>
          <a:p>
            <a:pPr lvl="1" eaLnBrk="1" hangingPunct="1"/>
            <a:r>
              <a:rPr lang="en-US" altLang="en-US" dirty="0" smtClean="0"/>
              <a:t>jQuery: </a:t>
            </a:r>
          </a:p>
          <a:p>
            <a:pPr lvl="2" eaLnBrk="1" hangingPunct="1"/>
            <a:r>
              <a:rPr lang="en-CA" altLang="en-US" dirty="0" smtClean="0"/>
              <a:t>jQuery is a JavaScript library designed to simplify HTML DOM tree traversal and manipulation, as well as event handling, CSS animation, and Ajax. </a:t>
            </a:r>
          </a:p>
          <a:p>
            <a:pPr lvl="2" eaLnBrk="1" hangingPunct="1"/>
            <a:r>
              <a:rPr lang="en-CA" altLang="en-US" dirty="0" smtClean="0"/>
              <a:t>It is free, open-source software using the permissive MIT License. </a:t>
            </a:r>
            <a:endParaRPr lang="en-US" altLang="en-US" dirty="0" smtClean="0"/>
          </a:p>
          <a:p>
            <a:pPr eaLnBrk="1" hangingPunct="1"/>
            <a:r>
              <a:rPr lang="en-US" altLang="en-US" dirty="0" err="1" smtClean="0"/>
              <a:t>QUnit</a:t>
            </a:r>
            <a:r>
              <a:rPr lang="en-US" altLang="en-US" dirty="0" smtClean="0"/>
              <a:t> has the following features:</a:t>
            </a:r>
          </a:p>
          <a:p>
            <a:pPr lvl="1" eaLnBrk="1" hangingPunct="1"/>
            <a:r>
              <a:rPr lang="en-US" altLang="en-US" dirty="0" smtClean="0"/>
              <a:t>Uses test-driven development (TDD)</a:t>
            </a:r>
          </a:p>
          <a:p>
            <a:pPr lvl="1" eaLnBrk="1" hangingPunct="1"/>
            <a:r>
              <a:rPr lang="en-US" altLang="en-US" dirty="0" smtClean="0"/>
              <a:t>Has a lot of asserts to match every need</a:t>
            </a:r>
          </a:p>
          <a:p>
            <a:pPr lvl="1" eaLnBrk="1" hangingPunct="1"/>
            <a:r>
              <a:rPr lang="en-US" altLang="en-US" dirty="0" smtClean="0"/>
              <a:t>Can test </a:t>
            </a:r>
            <a:r>
              <a:rPr lang="en-US" altLang="en-US" dirty="0" err="1" smtClean="0"/>
              <a:t>async</a:t>
            </a:r>
            <a:r>
              <a:rPr lang="en-US" altLang="en-US" dirty="0" smtClean="0"/>
              <a:t> code</a:t>
            </a:r>
          </a:p>
        </p:txBody>
      </p:sp>
      <p:sp>
        <p:nvSpPr>
          <p:cNvPr id="2" name="Slide Number Placeholder 1"/>
          <p:cNvSpPr>
            <a:spLocks noGrp="1"/>
          </p:cNvSpPr>
          <p:nvPr>
            <p:ph type="sldNum" sz="quarter" idx="12"/>
          </p:nvPr>
        </p:nvSpPr>
        <p:spPr/>
        <p:txBody>
          <a:bodyPr/>
          <a:lstStyle/>
          <a:p>
            <a:pPr>
              <a:defRPr/>
            </a:pPr>
            <a:fld id="{2695B615-E1FD-4A33-BBA5-FD187E4DF358}" type="slidenum">
              <a:rPr lang="en-CA" smtClean="0"/>
              <a:pPr>
                <a:defRPr/>
              </a:pPr>
              <a:t>15</a:t>
            </a:fld>
            <a:endParaRPr lang="en-CA"/>
          </a:p>
        </p:txBody>
      </p:sp>
      <p:pic>
        <p:nvPicPr>
          <p:cNvPr id="3" name="Picture 2"/>
          <p:cNvPicPr>
            <a:picLocks noChangeAspect="1"/>
          </p:cNvPicPr>
          <p:nvPr/>
        </p:nvPicPr>
        <p:blipFill>
          <a:blip r:embed="rId2"/>
          <a:stretch>
            <a:fillRect/>
          </a:stretch>
        </p:blipFill>
        <p:spPr>
          <a:xfrm>
            <a:off x="4081462" y="365125"/>
            <a:ext cx="981075" cy="1028700"/>
          </a:xfrm>
          <a:prstGeom prst="rect">
            <a:avLst/>
          </a:prstGeom>
        </p:spPr>
      </p:pic>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254154"/>
            <a:ext cx="7054850" cy="939800"/>
          </a:xfrm>
        </p:spPr>
        <p:txBody>
          <a:bodyPr/>
          <a:lstStyle/>
          <a:p>
            <a:pPr eaLnBrk="1" hangingPunct="1"/>
            <a:r>
              <a:rPr lang="en-US" altLang="en-US" dirty="0" smtClean="0"/>
              <a:t>Jasmine</a:t>
            </a:r>
          </a:p>
        </p:txBody>
      </p:sp>
      <p:sp>
        <p:nvSpPr>
          <p:cNvPr id="30723" name="Content Placeholder 2"/>
          <p:cNvSpPr>
            <a:spLocks noGrp="1"/>
          </p:cNvSpPr>
          <p:nvPr>
            <p:ph idx="1"/>
          </p:nvPr>
        </p:nvSpPr>
        <p:spPr>
          <a:xfrm>
            <a:off x="228600" y="1320556"/>
            <a:ext cx="8686800" cy="5807075"/>
          </a:xfrm>
        </p:spPr>
        <p:txBody>
          <a:bodyPr/>
          <a:lstStyle/>
          <a:p>
            <a:pPr eaLnBrk="1" hangingPunct="1">
              <a:lnSpc>
                <a:spcPct val="100000"/>
              </a:lnSpc>
            </a:pPr>
            <a:r>
              <a:rPr lang="en-US" altLang="en-US" sz="3000" dirty="0" smtClean="0"/>
              <a:t>Jasmine is an open-source testing framework</a:t>
            </a:r>
          </a:p>
          <a:p>
            <a:pPr lvl="1" eaLnBrk="1" hangingPunct="1">
              <a:lnSpc>
                <a:spcPct val="100000"/>
              </a:lnSpc>
            </a:pPr>
            <a:r>
              <a:rPr lang="en-US" altLang="en-US" sz="2800" dirty="0" smtClean="0"/>
              <a:t>Can run in both the browser and on Node.js</a:t>
            </a:r>
          </a:p>
          <a:p>
            <a:pPr lvl="1" eaLnBrk="1" hangingPunct="1">
              <a:lnSpc>
                <a:spcPct val="100000"/>
              </a:lnSpc>
            </a:pPr>
            <a:r>
              <a:rPr lang="en-US" altLang="en-US" sz="2800" dirty="0" smtClean="0"/>
              <a:t>Uses behavior-driven development</a:t>
            </a:r>
          </a:p>
          <a:p>
            <a:pPr lvl="1" eaLnBrk="1" hangingPunct="1">
              <a:lnSpc>
                <a:spcPct val="100000"/>
              </a:lnSpc>
            </a:pPr>
            <a:r>
              <a:rPr lang="en-US" altLang="en-US" sz="2800" dirty="0" smtClean="0"/>
              <a:t>Widely used</a:t>
            </a:r>
          </a:p>
          <a:p>
            <a:pPr eaLnBrk="1" hangingPunct="1">
              <a:lnSpc>
                <a:spcPct val="100000"/>
              </a:lnSpc>
            </a:pPr>
            <a:r>
              <a:rPr lang="en-US" altLang="en-US" sz="3000" dirty="0" smtClean="0"/>
              <a:t>Jasmine has the following features:</a:t>
            </a:r>
          </a:p>
          <a:p>
            <a:pPr lvl="1" eaLnBrk="1" hangingPunct="1">
              <a:lnSpc>
                <a:spcPct val="100000"/>
              </a:lnSpc>
            </a:pPr>
            <a:r>
              <a:rPr lang="en-US" altLang="en-US" sz="2800" dirty="0" smtClean="0"/>
              <a:t>Easy-to-read (expressional) syntax</a:t>
            </a:r>
          </a:p>
          <a:p>
            <a:pPr lvl="1" eaLnBrk="1" hangingPunct="1">
              <a:lnSpc>
                <a:spcPct val="100000"/>
              </a:lnSpc>
            </a:pPr>
            <a:r>
              <a:rPr lang="en-US" altLang="en-US" sz="2800" dirty="0" smtClean="0"/>
              <a:t>Testing </a:t>
            </a:r>
            <a:r>
              <a:rPr lang="en-US" altLang="en-US" sz="2800" dirty="0" err="1" smtClean="0"/>
              <a:t>async</a:t>
            </a:r>
            <a:r>
              <a:rPr lang="en-US" altLang="en-US" sz="2800" dirty="0" smtClean="0"/>
              <a:t> code</a:t>
            </a:r>
          </a:p>
          <a:p>
            <a:pPr lvl="1" eaLnBrk="1" hangingPunct="1">
              <a:lnSpc>
                <a:spcPct val="100000"/>
              </a:lnSpc>
            </a:pPr>
            <a:r>
              <a:rPr lang="en-US" altLang="en-US" sz="2800" dirty="0" smtClean="0"/>
              <a:t>Spies (mocking objects and methods)</a:t>
            </a:r>
          </a:p>
          <a:p>
            <a:pPr lvl="1" eaLnBrk="1" hangingPunct="1">
              <a:lnSpc>
                <a:spcPct val="100000"/>
              </a:lnSpc>
            </a:pPr>
            <a:r>
              <a:rPr lang="en-US" altLang="en-US" sz="2800" dirty="0" smtClean="0"/>
              <a:t>DOM testing</a:t>
            </a:r>
          </a:p>
        </p:txBody>
      </p:sp>
      <p:sp>
        <p:nvSpPr>
          <p:cNvPr id="2" name="Slide Number Placeholder 1"/>
          <p:cNvSpPr>
            <a:spLocks noGrp="1"/>
          </p:cNvSpPr>
          <p:nvPr>
            <p:ph type="sldNum" sz="quarter" idx="12"/>
          </p:nvPr>
        </p:nvSpPr>
        <p:spPr/>
        <p:txBody>
          <a:bodyPr/>
          <a:lstStyle/>
          <a:p>
            <a:pPr>
              <a:defRPr/>
            </a:pPr>
            <a:fld id="{B67D377C-832F-4408-A9C1-A90DB64F12F4}" type="slidenum">
              <a:rPr lang="en-CA" smtClean="0"/>
              <a:pPr>
                <a:defRPr/>
              </a:pPr>
              <a:t>16</a:t>
            </a:fld>
            <a:endParaRPr lang="en-CA"/>
          </a:p>
        </p:txBody>
      </p:sp>
      <p:pic>
        <p:nvPicPr>
          <p:cNvPr id="3" name="Picture 2"/>
          <p:cNvPicPr>
            <a:picLocks noChangeAspect="1"/>
          </p:cNvPicPr>
          <p:nvPr/>
        </p:nvPicPr>
        <p:blipFill>
          <a:blip r:embed="rId3"/>
          <a:stretch>
            <a:fillRect/>
          </a:stretch>
        </p:blipFill>
        <p:spPr>
          <a:xfrm>
            <a:off x="4002882" y="127077"/>
            <a:ext cx="1138236" cy="1193954"/>
          </a:xfrm>
          <a:prstGeom prst="rect">
            <a:avLst/>
          </a:prstGeom>
        </p:spPr>
      </p:pic>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24350" y="277690"/>
            <a:ext cx="7056438" cy="955675"/>
          </a:xfrm>
        </p:spPr>
        <p:txBody>
          <a:bodyPr/>
          <a:lstStyle/>
          <a:p>
            <a:pPr eaLnBrk="1" hangingPunct="1"/>
            <a:r>
              <a:rPr lang="en-US" altLang="en-US" dirty="0" smtClean="0"/>
              <a:t>Mocha</a:t>
            </a:r>
          </a:p>
        </p:txBody>
      </p:sp>
      <p:sp>
        <p:nvSpPr>
          <p:cNvPr id="32771" name="Content Placeholder 2"/>
          <p:cNvSpPr>
            <a:spLocks noGrp="1"/>
          </p:cNvSpPr>
          <p:nvPr>
            <p:ph idx="1"/>
          </p:nvPr>
        </p:nvSpPr>
        <p:spPr>
          <a:xfrm>
            <a:off x="228600" y="1495059"/>
            <a:ext cx="8686800" cy="5807075"/>
          </a:xfrm>
        </p:spPr>
        <p:txBody>
          <a:bodyPr/>
          <a:lstStyle/>
          <a:p>
            <a:pPr eaLnBrk="1" hangingPunct="1">
              <a:lnSpc>
                <a:spcPct val="100000"/>
              </a:lnSpc>
            </a:pPr>
            <a:r>
              <a:rPr lang="en-US" altLang="en-US" sz="3000" dirty="0" smtClean="0"/>
              <a:t>Mocha is the new kid on the block</a:t>
            </a:r>
          </a:p>
          <a:p>
            <a:pPr lvl="1" eaLnBrk="1" hangingPunct="1">
              <a:lnSpc>
                <a:spcPct val="100000"/>
              </a:lnSpc>
            </a:pPr>
            <a:r>
              <a:rPr lang="en-US" altLang="en-US" sz="2800" dirty="0" smtClean="0"/>
              <a:t>Open source framework, introduced in 2012</a:t>
            </a:r>
          </a:p>
          <a:p>
            <a:pPr lvl="1" eaLnBrk="1" hangingPunct="1">
              <a:lnSpc>
                <a:spcPct val="100000"/>
              </a:lnSpc>
            </a:pPr>
            <a:r>
              <a:rPr lang="en-US" altLang="en-US" sz="2800" dirty="0" smtClean="0"/>
              <a:t>Can run in both the browser and on Node.js</a:t>
            </a:r>
          </a:p>
          <a:p>
            <a:pPr lvl="1" eaLnBrk="1" hangingPunct="1">
              <a:lnSpc>
                <a:spcPct val="100000"/>
              </a:lnSpc>
            </a:pPr>
            <a:r>
              <a:rPr lang="en-US" altLang="en-US" sz="2600" dirty="0" smtClean="0"/>
              <a:t>Plugins for test syntax, spies, etc…</a:t>
            </a:r>
          </a:p>
          <a:p>
            <a:pPr eaLnBrk="1" hangingPunct="1">
              <a:lnSpc>
                <a:spcPct val="100000"/>
              </a:lnSpc>
            </a:pPr>
            <a:r>
              <a:rPr lang="en-US" altLang="en-US" sz="3000" dirty="0" smtClean="0"/>
              <a:t>Mocha has the following features:</a:t>
            </a:r>
          </a:p>
          <a:p>
            <a:pPr lvl="1" eaLnBrk="1" hangingPunct="1">
              <a:lnSpc>
                <a:spcPct val="100000"/>
              </a:lnSpc>
            </a:pPr>
            <a:r>
              <a:rPr lang="en-US" altLang="en-US" sz="2800" dirty="0" smtClean="0"/>
              <a:t>Easy-to-read (expressional) syntax</a:t>
            </a:r>
          </a:p>
          <a:p>
            <a:pPr lvl="1" eaLnBrk="1" hangingPunct="1">
              <a:lnSpc>
                <a:spcPct val="100000"/>
              </a:lnSpc>
            </a:pPr>
            <a:r>
              <a:rPr lang="en-US" altLang="en-US" sz="2800" dirty="0" smtClean="0"/>
              <a:t>Testing </a:t>
            </a:r>
            <a:r>
              <a:rPr lang="en-US" altLang="en-US" sz="2800" dirty="0" err="1" smtClean="0"/>
              <a:t>async</a:t>
            </a:r>
            <a:r>
              <a:rPr lang="en-US" altLang="en-US" sz="2800" dirty="0" smtClean="0"/>
              <a:t> code</a:t>
            </a:r>
          </a:p>
          <a:p>
            <a:pPr lvl="1" eaLnBrk="1" hangingPunct="1">
              <a:lnSpc>
                <a:spcPct val="100000"/>
              </a:lnSpc>
            </a:pPr>
            <a:r>
              <a:rPr lang="en-US" altLang="en-US" sz="2800" dirty="0" smtClean="0"/>
              <a:t>Supports both BDD and TDD</a:t>
            </a:r>
          </a:p>
          <a:p>
            <a:pPr lvl="1" eaLnBrk="1" hangingPunct="1">
              <a:lnSpc>
                <a:spcPct val="100000"/>
              </a:lnSpc>
            </a:pPr>
            <a:r>
              <a:rPr lang="en-US" altLang="en-US" sz="2800" dirty="0" smtClean="0"/>
              <a:t>The most used plugin for syntax is Chai.js</a:t>
            </a:r>
          </a:p>
          <a:p>
            <a:pPr lvl="1" eaLnBrk="1" hangingPunct="1">
              <a:lnSpc>
                <a:spcPct val="100000"/>
              </a:lnSpc>
            </a:pPr>
            <a:r>
              <a:rPr lang="en-US" altLang="en-US" sz="2800" dirty="0" smtClean="0"/>
              <a:t>The most used plugin for spies is Sinon.js</a:t>
            </a:r>
          </a:p>
        </p:txBody>
      </p:sp>
      <p:sp>
        <p:nvSpPr>
          <p:cNvPr id="2" name="Slide Number Placeholder 1"/>
          <p:cNvSpPr>
            <a:spLocks noGrp="1"/>
          </p:cNvSpPr>
          <p:nvPr>
            <p:ph type="sldNum" sz="quarter" idx="12"/>
          </p:nvPr>
        </p:nvSpPr>
        <p:spPr/>
        <p:txBody>
          <a:bodyPr/>
          <a:lstStyle/>
          <a:p>
            <a:pPr>
              <a:defRPr/>
            </a:pPr>
            <a:fld id="{22C87FDE-4239-4ECE-8B03-790D3321C7B6}" type="slidenum">
              <a:rPr lang="en-CA" smtClean="0"/>
              <a:pPr>
                <a:defRPr/>
              </a:pPr>
              <a:t>17</a:t>
            </a:fld>
            <a:endParaRPr lang="en-CA"/>
          </a:p>
        </p:txBody>
      </p:sp>
      <p:pic>
        <p:nvPicPr>
          <p:cNvPr id="6" name="Picture 5"/>
          <p:cNvPicPr>
            <a:picLocks noChangeAspect="1"/>
          </p:cNvPicPr>
          <p:nvPr/>
        </p:nvPicPr>
        <p:blipFill>
          <a:blip r:embed="rId2"/>
          <a:stretch>
            <a:fillRect/>
          </a:stretch>
        </p:blipFill>
        <p:spPr>
          <a:xfrm>
            <a:off x="3847952" y="0"/>
            <a:ext cx="1448095" cy="1511056"/>
          </a:xfrm>
          <a:prstGeom prst="rect">
            <a:avLst/>
          </a:prstGeom>
        </p:spPr>
      </p:pic>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143000" y="1122363"/>
            <a:ext cx="6858000" cy="2816225"/>
          </a:xfrm>
        </p:spPr>
        <p:txBody>
          <a:bodyPr/>
          <a:lstStyle/>
          <a:p>
            <a:pPr eaLnBrk="1" hangingPunct="1"/>
            <a:r>
              <a:rPr lang="en-US" altLang="en-US" smtClean="0"/>
              <a:t>III. LAB</a:t>
            </a:r>
            <a:br>
              <a:rPr lang="en-US" altLang="en-US" smtClean="0"/>
            </a:br>
            <a:r>
              <a:rPr lang="en-US" altLang="en-US" smtClean="0"/>
              <a:t>Setup your unit test environment</a:t>
            </a:r>
            <a:br>
              <a:rPr lang="en-US" altLang="en-US" smtClean="0"/>
            </a:br>
            <a:r>
              <a:rPr lang="en-US" altLang="en-US" sz="3800" smtClean="0"/>
              <a:t>Testing with Mocha</a:t>
            </a:r>
          </a:p>
        </p:txBody>
      </p:sp>
      <p:sp>
        <p:nvSpPr>
          <p:cNvPr id="33795" name="Subtitle 4"/>
          <p:cNvSpPr>
            <a:spLocks noGrp="1"/>
          </p:cNvSpPr>
          <p:nvPr>
            <p:ph type="subTitle" idx="1"/>
          </p:nvPr>
        </p:nvSpPr>
        <p:spPr>
          <a:xfrm>
            <a:off x="1143000" y="4806950"/>
            <a:ext cx="6858000" cy="450850"/>
          </a:xfrm>
        </p:spPr>
        <p:txBody>
          <a:bodyPr/>
          <a:lstStyle/>
          <a:p>
            <a:pPr eaLnBrk="1" hangingPunct="1"/>
            <a:r>
              <a:rPr lang="en-US" altLang="en-US" smtClean="0"/>
              <a:t>Overview and Installation</a:t>
            </a:r>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altLang="en-US" smtClean="0"/>
              <a:t>Mocha Overview</a:t>
            </a:r>
          </a:p>
        </p:txBody>
      </p:sp>
      <p:sp>
        <p:nvSpPr>
          <p:cNvPr id="34819" name="Content Placeholder 4"/>
          <p:cNvSpPr>
            <a:spLocks noGrp="1"/>
          </p:cNvSpPr>
          <p:nvPr>
            <p:ph idx="1"/>
          </p:nvPr>
        </p:nvSpPr>
        <p:spPr>
          <a:xfrm>
            <a:off x="228600" y="1690688"/>
            <a:ext cx="8686800" cy="4403725"/>
          </a:xfrm>
        </p:spPr>
        <p:txBody>
          <a:bodyPr/>
          <a:lstStyle/>
          <a:p>
            <a:pPr eaLnBrk="1" hangingPunct="1"/>
            <a:r>
              <a:rPr lang="en-US" altLang="en-US" smtClean="0"/>
              <a:t>Mocha is a feature-rich framework for testing JavaScript</a:t>
            </a:r>
          </a:p>
          <a:p>
            <a:pPr lvl="1" eaLnBrk="1" hangingPunct="1"/>
            <a:r>
              <a:rPr lang="en-US" altLang="en-US" smtClean="0"/>
              <a:t>Run in both the browser and on Node.js</a:t>
            </a:r>
          </a:p>
          <a:p>
            <a:pPr lvl="1" eaLnBrk="1" hangingPunct="1"/>
            <a:r>
              <a:rPr lang="en-US" altLang="en-US" smtClean="0"/>
              <a:t>Can test async code</a:t>
            </a:r>
          </a:p>
          <a:p>
            <a:pPr lvl="1" eaLnBrk="1" hangingPunct="1"/>
            <a:r>
              <a:rPr lang="en-US" altLang="en-US" smtClean="0"/>
              <a:t>Compatible with Karma &amp; other test runners</a:t>
            </a:r>
          </a:p>
          <a:p>
            <a:pPr lvl="1" eaLnBrk="1" hangingPunct="1"/>
            <a:r>
              <a:rPr lang="en-US" altLang="en-US" smtClean="0"/>
              <a:t>Pluggable</a:t>
            </a:r>
          </a:p>
          <a:p>
            <a:pPr lvl="2" eaLnBrk="1" hangingPunct="1"/>
            <a:r>
              <a:rPr lang="en-US" altLang="en-US" smtClean="0"/>
              <a:t>Different plugins to add even more features</a:t>
            </a:r>
          </a:p>
        </p:txBody>
      </p:sp>
      <p:sp>
        <p:nvSpPr>
          <p:cNvPr id="2" name="Slide Number Placeholder 1"/>
          <p:cNvSpPr>
            <a:spLocks noGrp="1"/>
          </p:cNvSpPr>
          <p:nvPr>
            <p:ph type="sldNum" sz="quarter" idx="12"/>
          </p:nvPr>
        </p:nvSpPr>
        <p:spPr/>
        <p:txBody>
          <a:bodyPr/>
          <a:lstStyle/>
          <a:p>
            <a:pPr>
              <a:defRPr/>
            </a:pPr>
            <a:fld id="{14429F48-BC59-4A20-803B-628EC4A32EA1}" type="slidenum">
              <a:rPr lang="en-CA" smtClean="0"/>
              <a:pPr>
                <a:defRPr/>
              </a:pPr>
              <a:t>19</a:t>
            </a:fld>
            <a:endParaRPr lang="en-CA"/>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Outline</a:t>
            </a:r>
          </a:p>
        </p:txBody>
      </p:sp>
      <p:sp>
        <p:nvSpPr>
          <p:cNvPr id="7171" name="Rectangle 3"/>
          <p:cNvSpPr>
            <a:spLocks noGrp="1" noChangeArrowheads="1"/>
          </p:cNvSpPr>
          <p:nvPr>
            <p:ph idx="1"/>
          </p:nvPr>
        </p:nvSpPr>
        <p:spPr>
          <a:xfrm>
            <a:off x="628650" y="1690688"/>
            <a:ext cx="8105775" cy="4351337"/>
          </a:xfrm>
        </p:spPr>
        <p:txBody>
          <a:bodyPr/>
          <a:lstStyle/>
          <a:p>
            <a:pPr marL="0" indent="0" eaLnBrk="1" hangingPunct="1">
              <a:buFont typeface="Arial" panose="020B0604020202020204" pitchFamily="34" charset="0"/>
              <a:buNone/>
            </a:pPr>
            <a:r>
              <a:rPr lang="en-US" altLang="en-US" sz="4000" smtClean="0"/>
              <a:t>I. Testing</a:t>
            </a:r>
          </a:p>
          <a:p>
            <a:pPr lvl="1" eaLnBrk="1" hangingPunct="1"/>
            <a:r>
              <a:rPr lang="en-US" altLang="en-US" sz="4000" smtClean="0"/>
              <a:t> Traditional Testing</a:t>
            </a:r>
          </a:p>
          <a:p>
            <a:pPr lvl="1" eaLnBrk="1" hangingPunct="1"/>
            <a:r>
              <a:rPr lang="en-US" altLang="en-US" sz="4000" smtClean="0"/>
              <a:t> Unit Testing</a:t>
            </a:r>
          </a:p>
          <a:p>
            <a:pPr lvl="1" eaLnBrk="1" hangingPunct="1"/>
            <a:r>
              <a:rPr lang="en-US" altLang="en-US" sz="4000" smtClean="0"/>
              <a:t> Benefits of Unit Testing</a:t>
            </a:r>
          </a:p>
          <a:p>
            <a:pPr marL="0" indent="0" eaLnBrk="1" hangingPunct="1">
              <a:buFont typeface="Arial" panose="020B0604020202020204" pitchFamily="34" charset="0"/>
              <a:buNone/>
            </a:pPr>
            <a:r>
              <a:rPr lang="en-US" altLang="en-US" sz="4000" smtClean="0"/>
              <a:t>II. Unit testing in JS</a:t>
            </a:r>
          </a:p>
          <a:p>
            <a:pPr marL="0" indent="0" eaLnBrk="1" hangingPunct="1">
              <a:buFont typeface="Arial" panose="020B0604020202020204" pitchFamily="34" charset="0"/>
              <a:buNone/>
            </a:pPr>
            <a:r>
              <a:rPr lang="en-US" altLang="en-US" sz="4000" smtClean="0"/>
              <a:t>III. LAB: Setup your unit testing framework </a:t>
            </a:r>
          </a:p>
        </p:txBody>
      </p:sp>
      <p:sp>
        <p:nvSpPr>
          <p:cNvPr id="2" name="Slide Number Placeholder 1"/>
          <p:cNvSpPr>
            <a:spLocks noGrp="1"/>
          </p:cNvSpPr>
          <p:nvPr>
            <p:ph type="sldNum" sz="quarter" idx="12"/>
          </p:nvPr>
        </p:nvSpPr>
        <p:spPr/>
        <p:txBody>
          <a:bodyPr/>
          <a:lstStyle/>
          <a:p>
            <a:pPr>
              <a:defRPr/>
            </a:pPr>
            <a:fld id="{464DC0D8-0259-4664-BD89-67847A15D84F}" type="slidenum">
              <a:rPr lang="en-CA" smtClean="0"/>
              <a:pPr>
                <a:defRPr/>
              </a:pPr>
              <a:t>2</a:t>
            </a:fld>
            <a:endParaRPr lang="en-CA"/>
          </a:p>
        </p:txBody>
      </p:sp>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t>Installing Mocha</a:t>
            </a:r>
          </a:p>
        </p:txBody>
      </p:sp>
      <p:sp>
        <p:nvSpPr>
          <p:cNvPr id="35843" name="Content Placeholder 2"/>
          <p:cNvSpPr>
            <a:spLocks noGrp="1"/>
          </p:cNvSpPr>
          <p:nvPr>
            <p:ph idx="1"/>
          </p:nvPr>
        </p:nvSpPr>
        <p:spPr/>
        <p:txBody>
          <a:bodyPr/>
          <a:lstStyle/>
          <a:p>
            <a:pPr eaLnBrk="1" hangingPunct="1"/>
            <a:r>
              <a:rPr lang="en-US" altLang="en-US" sz="3000" smtClean="0"/>
              <a:t>To start working with Mocha follow the steps:</a:t>
            </a:r>
          </a:p>
          <a:p>
            <a:pPr marL="871538" lvl="1" indent="-514350" eaLnBrk="1" hangingPunct="1">
              <a:buFont typeface="Calibri Light" panose="020F0302020204030204" pitchFamily="34" charset="0"/>
              <a:buAutoNum type="arabicPeriod"/>
            </a:pPr>
            <a:r>
              <a:rPr lang="en-US" altLang="en-US" sz="2800" smtClean="0"/>
              <a:t>Get Mocha</a:t>
            </a:r>
          </a:p>
          <a:p>
            <a:pPr lvl="2" eaLnBrk="1" hangingPunct="1"/>
            <a:r>
              <a:rPr lang="en-US" altLang="en-US" sz="2600" smtClean="0"/>
              <a:t>Download mocha from </a:t>
            </a:r>
            <a:r>
              <a:rPr lang="en-US" altLang="en-US" sz="2600" smtClean="0">
                <a:hlinkClick r:id="rId2"/>
              </a:rPr>
              <a:t>GitHub</a:t>
            </a:r>
            <a:endParaRPr lang="en-US" altLang="en-US" sz="2600" smtClean="0"/>
          </a:p>
          <a:p>
            <a:pPr lvl="2" eaLnBrk="1" hangingPunct="1"/>
            <a:r>
              <a:rPr lang="en-US" altLang="en-US" sz="2600" smtClean="0"/>
              <a:t>With bower</a:t>
            </a:r>
          </a:p>
          <a:p>
            <a:pPr lvl="2" eaLnBrk="1" hangingPunct="1"/>
            <a:r>
              <a:rPr lang="en-US" altLang="en-US" sz="2600" smtClean="0"/>
              <a:t>With NuGet </a:t>
            </a:r>
          </a:p>
          <a:p>
            <a:pPr marL="871538" lvl="1" indent="-514350" eaLnBrk="1" hangingPunct="1">
              <a:buFont typeface="Calibri Light" panose="020F0302020204030204" pitchFamily="34" charset="0"/>
              <a:buAutoNum type="arabicPeriod"/>
            </a:pPr>
            <a:r>
              <a:rPr lang="en-US" altLang="en-US" sz="2800" smtClean="0"/>
              <a:t>Setup a reporter</a:t>
            </a:r>
          </a:p>
          <a:p>
            <a:pPr lvl="2" eaLnBrk="1" hangingPunct="1"/>
            <a:r>
              <a:rPr lang="en-US" altLang="en-US" sz="2600" smtClean="0"/>
              <a:t>HTML reporter</a:t>
            </a:r>
          </a:p>
          <a:p>
            <a:pPr lvl="2" eaLnBrk="1" hangingPunct="1"/>
            <a:r>
              <a:rPr lang="en-US" altLang="en-US" sz="2600" smtClean="0"/>
              <a:t>Karma reporter</a:t>
            </a:r>
          </a:p>
        </p:txBody>
      </p:sp>
      <p:sp>
        <p:nvSpPr>
          <p:cNvPr id="4" name="Text Placeholder 5"/>
          <p:cNvSpPr txBox="1">
            <a:spLocks/>
          </p:cNvSpPr>
          <p:nvPr/>
        </p:nvSpPr>
        <p:spPr>
          <a:xfrm>
            <a:off x="3533775" y="3067050"/>
            <a:ext cx="4075113"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dirty="0"/>
              <a:t>$ bower </a:t>
            </a:r>
            <a:r>
              <a:rPr dirty="0" err="1"/>
              <a:t>intall</a:t>
            </a:r>
            <a:r>
              <a:rPr dirty="0"/>
              <a:t> mocha</a:t>
            </a:r>
          </a:p>
        </p:txBody>
      </p:sp>
      <p:sp>
        <p:nvSpPr>
          <p:cNvPr id="5" name="Text Placeholder 5"/>
          <p:cNvSpPr txBox="1">
            <a:spLocks/>
          </p:cNvSpPr>
          <p:nvPr/>
        </p:nvSpPr>
        <p:spPr>
          <a:xfrm>
            <a:off x="3533775" y="3602038"/>
            <a:ext cx="488315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dirty="0"/>
              <a:t>PM&gt; Install-Package </a:t>
            </a:r>
            <a:r>
              <a:rPr dirty="0" err="1"/>
              <a:t>MochaChaiBdd</a:t>
            </a:r>
            <a:endParaRPr dirty="0"/>
          </a:p>
        </p:txBody>
      </p:sp>
      <p:sp>
        <p:nvSpPr>
          <p:cNvPr id="2" name="Slide Number Placeholder 1"/>
          <p:cNvSpPr>
            <a:spLocks noGrp="1"/>
          </p:cNvSpPr>
          <p:nvPr>
            <p:ph type="sldNum" sz="quarter" idx="12"/>
          </p:nvPr>
        </p:nvSpPr>
        <p:spPr/>
        <p:txBody>
          <a:bodyPr/>
          <a:lstStyle/>
          <a:p>
            <a:pPr>
              <a:defRPr/>
            </a:pPr>
            <a:fld id="{1F76BB5B-C56B-43DA-BD5F-AE8BB10FFA42}" type="slidenum">
              <a:rPr lang="en-CA" smtClean="0"/>
              <a:pPr>
                <a:defRPr/>
              </a:pPr>
              <a:t>20</a:t>
            </a:fld>
            <a:endParaRPr lang="en-CA"/>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mtClean="0"/>
              <a:t>Installing Mocha</a:t>
            </a:r>
          </a:p>
        </p:txBody>
      </p:sp>
      <p:sp>
        <p:nvSpPr>
          <p:cNvPr id="36867" name="Content Placeholder 2"/>
          <p:cNvSpPr>
            <a:spLocks noGrp="1"/>
          </p:cNvSpPr>
          <p:nvPr>
            <p:ph idx="1"/>
          </p:nvPr>
        </p:nvSpPr>
        <p:spPr>
          <a:xfrm>
            <a:off x="276225" y="1408113"/>
            <a:ext cx="7886700" cy="4351337"/>
          </a:xfrm>
        </p:spPr>
        <p:txBody>
          <a:bodyPr/>
          <a:lstStyle/>
          <a:p>
            <a:pPr marL="871538" lvl="1" indent="-514350" eaLnBrk="1" hangingPunct="1">
              <a:buFont typeface="Calibri Light" panose="020F0302020204030204" pitchFamily="34" charset="0"/>
              <a:buAutoNum type="arabicPeriod" startAt="3"/>
            </a:pPr>
            <a:r>
              <a:rPr lang="en-US" altLang="en-US" sz="2800" smtClean="0"/>
              <a:t>Select a plugin for the test syntax</a:t>
            </a:r>
          </a:p>
          <a:p>
            <a:pPr lvl="2" eaLnBrk="1" hangingPunct="1"/>
            <a:r>
              <a:rPr lang="en-US" altLang="en-US" sz="2600" smtClean="0"/>
              <a:t>Mostly used is chai.js</a:t>
            </a:r>
          </a:p>
          <a:p>
            <a:pPr marL="871538" lvl="1" indent="-514350" eaLnBrk="1" hangingPunct="1">
              <a:buFont typeface="Calibri Light" panose="020F0302020204030204" pitchFamily="34" charset="0"/>
              <a:buAutoNum type="arabicPeriod" startAt="3"/>
            </a:pPr>
            <a:r>
              <a:rPr lang="en-US" altLang="en-US" sz="2800" smtClean="0"/>
              <a:t>Start writing tests</a:t>
            </a:r>
            <a:endParaRPr lang="en-US" altLang="en-US" sz="2600" smtClean="0"/>
          </a:p>
        </p:txBody>
      </p:sp>
      <p:sp>
        <p:nvSpPr>
          <p:cNvPr id="4" name="Text Placeholder 5"/>
          <p:cNvSpPr txBox="1">
            <a:spLocks/>
          </p:cNvSpPr>
          <p:nvPr/>
        </p:nvSpPr>
        <p:spPr>
          <a:xfrm>
            <a:off x="4479925" y="1943100"/>
            <a:ext cx="4225925"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dirty="0"/>
              <a:t>$ bower </a:t>
            </a:r>
            <a:r>
              <a:rPr dirty="0" err="1"/>
              <a:t>intall</a:t>
            </a:r>
            <a:r>
              <a:rPr dirty="0"/>
              <a:t> chai</a:t>
            </a:r>
          </a:p>
        </p:txBody>
      </p:sp>
      <p:sp>
        <p:nvSpPr>
          <p:cNvPr id="6" name="Text Placeholder 5"/>
          <p:cNvSpPr txBox="1">
            <a:spLocks/>
          </p:cNvSpPr>
          <p:nvPr/>
        </p:nvSpPr>
        <p:spPr>
          <a:xfrm>
            <a:off x="276225" y="2940050"/>
            <a:ext cx="8796338" cy="34163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describe('#sum', function () {</a:t>
            </a:r>
          </a:p>
          <a:p>
            <a:pPr>
              <a:defRPr/>
            </a:pPr>
            <a:r>
              <a:rPr sz="1800" dirty="0"/>
              <a:t>  it('when empty array, expect to return 0', function () {</a:t>
            </a:r>
          </a:p>
          <a:p>
            <a:pPr>
              <a:defRPr/>
            </a:pPr>
            <a:r>
              <a:rPr sz="1800" dirty="0"/>
              <a:t>    </a:t>
            </a:r>
            <a:r>
              <a:rPr sz="1800" dirty="0" err="1"/>
              <a:t>var</a:t>
            </a:r>
            <a:r>
              <a:rPr sz="1800" dirty="0"/>
              <a:t> actual = sum([]);</a:t>
            </a:r>
          </a:p>
          <a:p>
            <a:pPr>
              <a:defRPr/>
            </a:pPr>
            <a:r>
              <a:rPr sz="1800" dirty="0"/>
              <a:t>    expect(actual).</a:t>
            </a:r>
            <a:r>
              <a:rPr sz="1800" dirty="0" err="1"/>
              <a:t>to.equal</a:t>
            </a:r>
            <a:r>
              <a:rPr sz="1800" dirty="0"/>
              <a:t>(0);</a:t>
            </a:r>
          </a:p>
          <a:p>
            <a:pPr>
              <a:defRPr/>
            </a:pPr>
            <a:r>
              <a:rPr sz="1800" dirty="0"/>
              <a:t>  });</a:t>
            </a:r>
          </a:p>
          <a:p>
            <a:pPr>
              <a:defRPr/>
            </a:pPr>
            <a:r>
              <a:rPr sz="1800" dirty="0"/>
              <a:t>  it('when with single number, expect the number', function () {</a:t>
            </a:r>
          </a:p>
          <a:p>
            <a:pPr>
              <a:defRPr/>
            </a:pPr>
            <a:r>
              <a:rPr sz="1800" dirty="0"/>
              <a:t>    </a:t>
            </a:r>
            <a:r>
              <a:rPr sz="1800" dirty="0" err="1"/>
              <a:t>var</a:t>
            </a:r>
            <a:r>
              <a:rPr sz="1800" dirty="0"/>
              <a:t> number = 6;</a:t>
            </a:r>
          </a:p>
          <a:p>
            <a:pPr>
              <a:defRPr/>
            </a:pPr>
            <a:r>
              <a:rPr sz="1800" dirty="0"/>
              <a:t>    </a:t>
            </a:r>
            <a:r>
              <a:rPr sz="1800" dirty="0" err="1"/>
              <a:t>var</a:t>
            </a:r>
            <a:r>
              <a:rPr sz="1800" dirty="0"/>
              <a:t> actual = sum([number]);</a:t>
            </a:r>
          </a:p>
          <a:p>
            <a:pPr>
              <a:defRPr/>
            </a:pPr>
            <a:r>
              <a:rPr sz="1800" dirty="0"/>
              <a:t>    </a:t>
            </a:r>
            <a:r>
              <a:rPr sz="1800" dirty="0" err="1"/>
              <a:t>var</a:t>
            </a:r>
            <a:r>
              <a:rPr sz="1800" dirty="0"/>
              <a:t> expected = number;</a:t>
            </a:r>
          </a:p>
          <a:p>
            <a:pPr>
              <a:defRPr/>
            </a:pPr>
            <a:r>
              <a:rPr sz="1800" dirty="0"/>
              <a:t>    expect(actual).</a:t>
            </a:r>
            <a:r>
              <a:rPr sz="1800" dirty="0" err="1"/>
              <a:t>to.equal</a:t>
            </a:r>
            <a:r>
              <a:rPr sz="1800" dirty="0"/>
              <a:t>(expected);</a:t>
            </a:r>
          </a:p>
          <a:p>
            <a:pPr>
              <a:defRPr/>
            </a:pPr>
            <a:r>
              <a:rPr sz="1800" dirty="0"/>
              <a:t>  });</a:t>
            </a:r>
          </a:p>
          <a:p>
            <a:pPr>
              <a:defRPr/>
            </a:pPr>
            <a:r>
              <a:rPr sz="1800" dirty="0"/>
              <a:t>});</a:t>
            </a:r>
          </a:p>
        </p:txBody>
      </p:sp>
      <p:sp>
        <p:nvSpPr>
          <p:cNvPr id="2" name="Slide Number Placeholder 1"/>
          <p:cNvSpPr>
            <a:spLocks noGrp="1"/>
          </p:cNvSpPr>
          <p:nvPr>
            <p:ph type="sldNum" sz="quarter" idx="12"/>
          </p:nvPr>
        </p:nvSpPr>
        <p:spPr/>
        <p:txBody>
          <a:bodyPr/>
          <a:lstStyle/>
          <a:p>
            <a:pPr>
              <a:defRPr/>
            </a:pPr>
            <a:fld id="{DA17E575-59B1-4B6D-8E08-9371340B9E2C}" type="slidenum">
              <a:rPr lang="en-CA" smtClean="0"/>
              <a:pPr>
                <a:defRPr/>
              </a:pPr>
              <a:t>21</a:t>
            </a:fld>
            <a:endParaRPr lang="en-CA"/>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ctrTitle"/>
          </p:nvPr>
        </p:nvSpPr>
        <p:spPr/>
        <p:txBody>
          <a:bodyPr/>
          <a:lstStyle/>
          <a:p>
            <a:pPr eaLnBrk="1" hangingPunct="1"/>
            <a:r>
              <a:rPr lang="en-US" altLang="en-US" smtClean="0"/>
              <a:t>Mocha Reporters</a:t>
            </a:r>
          </a:p>
        </p:txBody>
      </p:sp>
      <p:sp>
        <p:nvSpPr>
          <p:cNvPr id="37891" name="Subtitle 4"/>
          <p:cNvSpPr>
            <a:spLocks noGrp="1"/>
          </p:cNvSpPr>
          <p:nvPr>
            <p:ph type="subTitle" idx="1"/>
          </p:nvPr>
        </p:nvSpPr>
        <p:spPr/>
        <p:txBody>
          <a:bodyPr/>
          <a:lstStyle/>
          <a:p>
            <a:pPr eaLnBrk="1" hangingPunct="1"/>
            <a:r>
              <a:rPr lang="en-US" altLang="en-US" smtClean="0"/>
              <a:t>Where Mocha can report the result of the tests?</a:t>
            </a:r>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pPr eaLnBrk="1" hangingPunct="1"/>
            <a:r>
              <a:rPr lang="en-US" altLang="en-US" smtClean="0"/>
              <a:t>Mocha Reporters</a:t>
            </a:r>
          </a:p>
        </p:txBody>
      </p:sp>
      <p:sp>
        <p:nvSpPr>
          <p:cNvPr id="38915" name="Content Placeholder 4"/>
          <p:cNvSpPr>
            <a:spLocks noGrp="1"/>
          </p:cNvSpPr>
          <p:nvPr>
            <p:ph idx="1"/>
          </p:nvPr>
        </p:nvSpPr>
        <p:spPr/>
        <p:txBody>
          <a:bodyPr/>
          <a:lstStyle/>
          <a:p>
            <a:pPr eaLnBrk="1" hangingPunct="1"/>
            <a:r>
              <a:rPr lang="en-US" altLang="en-US" smtClean="0"/>
              <a:t>What is a reporter?</a:t>
            </a:r>
          </a:p>
          <a:p>
            <a:pPr lvl="1" eaLnBrk="1" hangingPunct="1"/>
            <a:r>
              <a:rPr lang="en-US" altLang="en-US" smtClean="0"/>
              <a:t>Reporter is the place where Mocha outputs the result from the unit tests</a:t>
            </a:r>
          </a:p>
          <a:p>
            <a:pPr lvl="2" eaLnBrk="1" hangingPunct="1"/>
            <a:r>
              <a:rPr lang="en-US" altLang="en-US" smtClean="0"/>
              <a:t>If the tests passed</a:t>
            </a:r>
          </a:p>
          <a:p>
            <a:pPr lvl="2" eaLnBrk="1" hangingPunct="1"/>
            <a:r>
              <a:rPr lang="en-US" altLang="en-US" smtClean="0"/>
              <a:t>Or if they failed</a:t>
            </a:r>
          </a:p>
          <a:p>
            <a:pPr eaLnBrk="1" hangingPunct="1"/>
            <a:r>
              <a:rPr lang="en-US" altLang="en-US" smtClean="0"/>
              <a:t>Mocha has a lot of reporters:</a:t>
            </a:r>
          </a:p>
          <a:p>
            <a:pPr lvl="1" eaLnBrk="1" hangingPunct="1"/>
            <a:r>
              <a:rPr lang="en-CA" altLang="en-US" smtClean="0">
                <a:hlinkClick r:id="rId2"/>
              </a:rPr>
              <a:t>https://blog.logrocket.com/a-quick-and-complete-guide-to-mocha-testing-d0e0ea09f09d</a:t>
            </a:r>
            <a:endParaRPr lang="en-CA" altLang="en-US" smtClean="0"/>
          </a:p>
          <a:p>
            <a:pPr lvl="1" eaLnBrk="1" hangingPunct="1"/>
            <a:r>
              <a:rPr lang="en-CA" altLang="en-US" smtClean="0">
                <a:hlinkClick r:id="rId3"/>
              </a:rPr>
              <a:t>https://mochajs.org/</a:t>
            </a:r>
            <a:endParaRPr lang="en-CA" altLang="en-US" smtClean="0"/>
          </a:p>
          <a:p>
            <a:pPr lvl="1" eaLnBrk="1" hangingPunct="1"/>
            <a:r>
              <a:rPr lang="en-US" altLang="en-US" smtClean="0"/>
              <a:t>Good reporters are the HTML reporter, </a:t>
            </a:r>
            <a:br>
              <a:rPr lang="en-US" altLang="en-US" smtClean="0"/>
            </a:br>
            <a:r>
              <a:rPr lang="en-US" altLang="en-US" smtClean="0"/>
              <a:t>the Spec reporter and the Karma reporter</a:t>
            </a:r>
          </a:p>
          <a:p>
            <a:pPr lvl="1"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E983E159-D9D9-4A77-858C-19DEAADB7C67}" type="slidenum">
              <a:rPr lang="en-CA" smtClean="0"/>
              <a:pPr>
                <a:defRPr/>
              </a:pPr>
              <a:t>23</a:t>
            </a:fld>
            <a:endParaRPr lang="en-CA"/>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228600" y="-101600"/>
            <a:ext cx="7886700" cy="1325563"/>
          </a:xfrm>
        </p:spPr>
        <p:txBody>
          <a:bodyPr/>
          <a:lstStyle/>
          <a:p>
            <a:pPr eaLnBrk="1" hangingPunct="1"/>
            <a:r>
              <a:rPr lang="en-US" altLang="en-US" smtClean="0"/>
              <a:t>Mocha HTML Reporter</a:t>
            </a:r>
          </a:p>
        </p:txBody>
      </p:sp>
      <p:sp>
        <p:nvSpPr>
          <p:cNvPr id="39939" name="Content Placeholder 4"/>
          <p:cNvSpPr>
            <a:spLocks noGrp="1"/>
          </p:cNvSpPr>
          <p:nvPr>
            <p:ph idx="1"/>
          </p:nvPr>
        </p:nvSpPr>
        <p:spPr>
          <a:xfrm>
            <a:off x="228600" y="827088"/>
            <a:ext cx="8686800" cy="993775"/>
          </a:xfrm>
        </p:spPr>
        <p:txBody>
          <a:bodyPr/>
          <a:lstStyle/>
          <a:p>
            <a:pPr eaLnBrk="1" hangingPunct="1">
              <a:lnSpc>
                <a:spcPct val="100000"/>
              </a:lnSpc>
              <a:spcBef>
                <a:spcPts val="300"/>
              </a:spcBef>
              <a:spcAft>
                <a:spcPts val="300"/>
              </a:spcAft>
            </a:pPr>
            <a:r>
              <a:rPr lang="en-US" altLang="en-US" sz="2800" smtClean="0"/>
              <a:t>The HTML reporter outputs in the browser</a:t>
            </a:r>
          </a:p>
          <a:p>
            <a:pPr lvl="1" eaLnBrk="1" hangingPunct="1">
              <a:lnSpc>
                <a:spcPct val="100000"/>
              </a:lnSpc>
              <a:spcBef>
                <a:spcPts val="300"/>
              </a:spcBef>
              <a:spcAft>
                <a:spcPts val="300"/>
              </a:spcAft>
            </a:pPr>
            <a:r>
              <a:rPr lang="en-US" altLang="en-US" sz="2600" smtClean="0"/>
              <a:t>Needs an HTML template:</a:t>
            </a:r>
          </a:p>
        </p:txBody>
      </p:sp>
      <p:sp>
        <p:nvSpPr>
          <p:cNvPr id="6" name="Text Placeholder 5"/>
          <p:cNvSpPr txBox="1">
            <a:spLocks/>
          </p:cNvSpPr>
          <p:nvPr/>
        </p:nvSpPr>
        <p:spPr>
          <a:xfrm>
            <a:off x="174625" y="1952625"/>
            <a:ext cx="8794750" cy="452437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&lt;!-- document start --&gt;</a:t>
            </a:r>
          </a:p>
          <a:p>
            <a:pPr>
              <a:defRPr/>
            </a:pPr>
            <a:r>
              <a:rPr sz="1800" dirty="0"/>
              <a:t>&lt;head&gt;</a:t>
            </a:r>
          </a:p>
          <a:p>
            <a:pPr>
              <a:defRPr/>
            </a:pPr>
            <a:r>
              <a:rPr sz="1800" dirty="0"/>
              <a:t>  &lt;link </a:t>
            </a:r>
            <a:r>
              <a:rPr sz="1800" dirty="0" err="1"/>
              <a:t>rel</a:t>
            </a:r>
            <a:r>
              <a:rPr sz="1800" dirty="0"/>
              <a:t>="</a:t>
            </a:r>
            <a:r>
              <a:rPr sz="1800" dirty="0" err="1"/>
              <a:t>stylesheet</a:t>
            </a:r>
            <a:r>
              <a:rPr sz="1800" dirty="0"/>
              <a:t>" </a:t>
            </a:r>
            <a:r>
              <a:rPr sz="1800" dirty="0" err="1"/>
              <a:t>href</a:t>
            </a:r>
            <a:r>
              <a:rPr sz="1800" dirty="0"/>
              <a:t>="mocha/mocha.css"&gt;</a:t>
            </a:r>
          </a:p>
          <a:p>
            <a:pPr>
              <a:defRPr/>
            </a:pPr>
            <a:r>
              <a:rPr sz="1800" dirty="0"/>
              <a:t>&lt;/head&gt;</a:t>
            </a:r>
          </a:p>
          <a:p>
            <a:pPr>
              <a:defRPr/>
            </a:pPr>
            <a:r>
              <a:rPr sz="1800" dirty="0"/>
              <a:t>&lt;body&gt;</a:t>
            </a:r>
          </a:p>
          <a:p>
            <a:pPr>
              <a:defRPr/>
            </a:pPr>
            <a:r>
              <a:rPr sz="1800" dirty="0"/>
              <a:t>  &lt;div id="mocha"&gt;&lt;/div&gt;</a:t>
            </a:r>
          </a:p>
          <a:p>
            <a:pPr>
              <a:defRPr/>
            </a:pPr>
            <a:r>
              <a:rPr sz="1800" dirty="0"/>
              <a:t>  &lt;!-- include mocha.js and chai.js --&gt;</a:t>
            </a:r>
          </a:p>
          <a:p>
            <a:pPr>
              <a:defRPr/>
            </a:pPr>
            <a:r>
              <a:rPr sz="1800" dirty="0"/>
              <a:t>  &lt;script type="text/</a:t>
            </a:r>
            <a:r>
              <a:rPr sz="1800" dirty="0" err="1"/>
              <a:t>javascript</a:t>
            </a:r>
            <a:r>
              <a:rPr sz="1800" dirty="0"/>
              <a:t>"&gt;</a:t>
            </a:r>
          </a:p>
          <a:p>
            <a:pPr>
              <a:defRPr/>
            </a:pPr>
            <a:r>
              <a:rPr sz="1800" dirty="0"/>
              <a:t>    </a:t>
            </a:r>
            <a:r>
              <a:rPr sz="1800" dirty="0" err="1"/>
              <a:t>mocha.setup</a:t>
            </a:r>
            <a:r>
              <a:rPr sz="1800" dirty="0"/>
              <a:t>('</a:t>
            </a:r>
            <a:r>
              <a:rPr sz="1800" dirty="0" err="1"/>
              <a:t>bdd</a:t>
            </a:r>
            <a:r>
              <a:rPr sz="1800" dirty="0"/>
              <a:t>');</a:t>
            </a:r>
          </a:p>
          <a:p>
            <a:pPr>
              <a:defRPr/>
            </a:pPr>
            <a:r>
              <a:rPr sz="1800" dirty="0"/>
              <a:t>    expect = </a:t>
            </a:r>
            <a:r>
              <a:rPr sz="1800" dirty="0" err="1"/>
              <a:t>chai.expect</a:t>
            </a:r>
            <a:r>
              <a:rPr sz="1800" dirty="0"/>
              <a:t>;</a:t>
            </a:r>
          </a:p>
          <a:p>
            <a:pPr>
              <a:defRPr/>
            </a:pPr>
            <a:r>
              <a:rPr sz="1800" dirty="0"/>
              <a:t>  &lt;/script&gt;</a:t>
            </a:r>
          </a:p>
          <a:p>
            <a:pPr>
              <a:defRPr/>
            </a:pPr>
            <a:r>
              <a:rPr sz="1800" dirty="0"/>
              <a:t>  &lt;!-- import </a:t>
            </a:r>
            <a:r>
              <a:rPr sz="1800" dirty="0" err="1"/>
              <a:t>javascript</a:t>
            </a:r>
            <a:r>
              <a:rPr sz="1800" dirty="0"/>
              <a:t> files and test files --&gt;</a:t>
            </a:r>
          </a:p>
          <a:p>
            <a:pPr>
              <a:defRPr/>
            </a:pPr>
            <a:r>
              <a:rPr sz="1800" dirty="0"/>
              <a:t>  &lt;script type="text/</a:t>
            </a:r>
            <a:r>
              <a:rPr sz="1800" dirty="0" err="1"/>
              <a:t>javascript</a:t>
            </a:r>
            <a:r>
              <a:rPr sz="1800" dirty="0"/>
              <a:t>"&gt;</a:t>
            </a:r>
          </a:p>
          <a:p>
            <a:pPr>
              <a:defRPr/>
            </a:pPr>
            <a:r>
              <a:rPr sz="1800" dirty="0"/>
              <a:t>    </a:t>
            </a:r>
            <a:r>
              <a:rPr sz="1800" dirty="0" err="1"/>
              <a:t>mocha.run</a:t>
            </a:r>
            <a:r>
              <a:rPr sz="1800" dirty="0"/>
              <a:t>();</a:t>
            </a:r>
          </a:p>
          <a:p>
            <a:pPr>
              <a:defRPr/>
            </a:pPr>
            <a:r>
              <a:rPr sz="1800" dirty="0"/>
              <a:t>  &lt;/script&gt;</a:t>
            </a:r>
          </a:p>
          <a:p>
            <a:pPr>
              <a:defRPr/>
            </a:pPr>
            <a:r>
              <a:rPr sz="1800" dirty="0"/>
              <a:t>&lt;!-- document end --&gt;</a:t>
            </a:r>
          </a:p>
        </p:txBody>
      </p:sp>
      <p:sp>
        <p:nvSpPr>
          <p:cNvPr id="2" name="Slide Number Placeholder 1"/>
          <p:cNvSpPr>
            <a:spLocks noGrp="1"/>
          </p:cNvSpPr>
          <p:nvPr>
            <p:ph type="sldNum" sz="quarter" idx="12"/>
          </p:nvPr>
        </p:nvSpPr>
        <p:spPr/>
        <p:txBody>
          <a:bodyPr/>
          <a:lstStyle/>
          <a:p>
            <a:pPr>
              <a:defRPr/>
            </a:pPr>
            <a:fld id="{63EC5764-6591-4D5F-8945-E74D052C78FD}" type="slidenum">
              <a:rPr lang="en-CA" smtClean="0"/>
              <a:pPr>
                <a:defRPr/>
              </a:pPr>
              <a:t>24</a:t>
            </a:fld>
            <a:endParaRPr lang="en-CA"/>
          </a:p>
        </p:txBody>
      </p:sp>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a:xfrm>
            <a:off x="174625" y="-52388"/>
            <a:ext cx="7886700" cy="1325563"/>
          </a:xfrm>
        </p:spPr>
        <p:txBody>
          <a:bodyPr/>
          <a:lstStyle/>
          <a:p>
            <a:pPr eaLnBrk="1" hangingPunct="1"/>
            <a:r>
              <a:rPr lang="en-US" altLang="en-US" smtClean="0"/>
              <a:t>Mocha HTML Reporter</a:t>
            </a:r>
          </a:p>
        </p:txBody>
      </p:sp>
      <p:sp>
        <p:nvSpPr>
          <p:cNvPr id="40963" name="Content Placeholder 4"/>
          <p:cNvSpPr>
            <a:spLocks noGrp="1"/>
          </p:cNvSpPr>
          <p:nvPr>
            <p:ph idx="1"/>
          </p:nvPr>
        </p:nvSpPr>
        <p:spPr>
          <a:xfrm>
            <a:off x="228600" y="879475"/>
            <a:ext cx="8686800" cy="993775"/>
          </a:xfrm>
        </p:spPr>
        <p:txBody>
          <a:bodyPr/>
          <a:lstStyle/>
          <a:p>
            <a:pPr eaLnBrk="1" hangingPunct="1">
              <a:lnSpc>
                <a:spcPct val="100000"/>
              </a:lnSpc>
              <a:spcBef>
                <a:spcPts val="300"/>
              </a:spcBef>
              <a:spcAft>
                <a:spcPts val="300"/>
              </a:spcAft>
            </a:pPr>
            <a:r>
              <a:rPr lang="en-US" altLang="en-US" sz="2800" smtClean="0"/>
              <a:t>The HTML reporter outputs in the browser</a:t>
            </a:r>
          </a:p>
          <a:p>
            <a:pPr lvl="1" eaLnBrk="1" hangingPunct="1">
              <a:lnSpc>
                <a:spcPct val="100000"/>
              </a:lnSpc>
              <a:spcBef>
                <a:spcPts val="300"/>
              </a:spcBef>
              <a:spcAft>
                <a:spcPts val="300"/>
              </a:spcAft>
            </a:pPr>
            <a:r>
              <a:rPr lang="en-US" altLang="en-US" sz="2600" smtClean="0"/>
              <a:t>Needs an HTML template:</a:t>
            </a:r>
          </a:p>
        </p:txBody>
      </p:sp>
      <p:sp>
        <p:nvSpPr>
          <p:cNvPr id="6" name="Text Placeholder 5"/>
          <p:cNvSpPr txBox="1">
            <a:spLocks/>
          </p:cNvSpPr>
          <p:nvPr/>
        </p:nvSpPr>
        <p:spPr>
          <a:xfrm>
            <a:off x="174625" y="1952625"/>
            <a:ext cx="8794750" cy="452437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&lt;!-- document start --&gt;</a:t>
            </a:r>
          </a:p>
          <a:p>
            <a:pPr>
              <a:defRPr/>
            </a:pPr>
            <a:r>
              <a:rPr sz="1800" dirty="0"/>
              <a:t>&lt;head&gt;</a:t>
            </a:r>
          </a:p>
          <a:p>
            <a:pPr>
              <a:defRPr/>
            </a:pPr>
            <a:r>
              <a:rPr sz="1800" dirty="0"/>
              <a:t>  &lt;link </a:t>
            </a:r>
            <a:r>
              <a:rPr sz="1800" dirty="0" err="1"/>
              <a:t>rel</a:t>
            </a:r>
            <a:r>
              <a:rPr sz="1800" dirty="0"/>
              <a:t>="</a:t>
            </a:r>
            <a:r>
              <a:rPr sz="1800" dirty="0" err="1"/>
              <a:t>stylesheet</a:t>
            </a:r>
            <a:r>
              <a:rPr sz="1800" dirty="0"/>
              <a:t>" </a:t>
            </a:r>
            <a:r>
              <a:rPr sz="1800" dirty="0" err="1"/>
              <a:t>href</a:t>
            </a:r>
            <a:r>
              <a:rPr sz="1800" dirty="0"/>
              <a:t>="mocha/mocha.css"&gt;</a:t>
            </a:r>
          </a:p>
          <a:p>
            <a:pPr>
              <a:defRPr/>
            </a:pPr>
            <a:r>
              <a:rPr sz="1800" dirty="0"/>
              <a:t>&lt;/head&gt;</a:t>
            </a:r>
          </a:p>
          <a:p>
            <a:pPr>
              <a:defRPr/>
            </a:pPr>
            <a:r>
              <a:rPr sz="1800" dirty="0"/>
              <a:t>&lt;body&gt;</a:t>
            </a:r>
          </a:p>
          <a:p>
            <a:pPr>
              <a:defRPr/>
            </a:pPr>
            <a:r>
              <a:rPr sz="1800" dirty="0"/>
              <a:t>  &lt;div id="mocha"&gt;&lt;/div&gt;</a:t>
            </a:r>
          </a:p>
          <a:p>
            <a:pPr>
              <a:defRPr/>
            </a:pPr>
            <a:r>
              <a:rPr sz="1800" dirty="0"/>
              <a:t>  &lt;!-- include mocha.js and chai.js --&gt;</a:t>
            </a:r>
          </a:p>
          <a:p>
            <a:pPr>
              <a:defRPr/>
            </a:pPr>
            <a:r>
              <a:rPr sz="1800" dirty="0"/>
              <a:t>  &lt;script type="text/</a:t>
            </a:r>
            <a:r>
              <a:rPr sz="1800" dirty="0" err="1"/>
              <a:t>javascript</a:t>
            </a:r>
            <a:r>
              <a:rPr sz="1800" dirty="0"/>
              <a:t>"&gt;</a:t>
            </a:r>
          </a:p>
          <a:p>
            <a:pPr>
              <a:defRPr/>
            </a:pPr>
            <a:r>
              <a:rPr sz="1800" dirty="0"/>
              <a:t>    </a:t>
            </a:r>
            <a:r>
              <a:rPr sz="1800" dirty="0" err="1"/>
              <a:t>mocha.setup</a:t>
            </a:r>
            <a:r>
              <a:rPr sz="1800" dirty="0"/>
              <a:t>('</a:t>
            </a:r>
            <a:r>
              <a:rPr sz="1800" dirty="0" err="1"/>
              <a:t>bdd</a:t>
            </a:r>
            <a:r>
              <a:rPr sz="1800" dirty="0"/>
              <a:t>');</a:t>
            </a:r>
          </a:p>
          <a:p>
            <a:pPr>
              <a:defRPr/>
            </a:pPr>
            <a:r>
              <a:rPr sz="1800" dirty="0"/>
              <a:t>    expect = </a:t>
            </a:r>
            <a:r>
              <a:rPr sz="1800" dirty="0" err="1"/>
              <a:t>chai.expect</a:t>
            </a:r>
            <a:r>
              <a:rPr sz="1800" dirty="0"/>
              <a:t>;</a:t>
            </a:r>
          </a:p>
          <a:p>
            <a:pPr>
              <a:defRPr/>
            </a:pPr>
            <a:r>
              <a:rPr sz="1800" dirty="0"/>
              <a:t>  &lt;/script&gt;</a:t>
            </a:r>
          </a:p>
          <a:p>
            <a:pPr>
              <a:defRPr/>
            </a:pPr>
            <a:r>
              <a:rPr sz="1800" dirty="0"/>
              <a:t>  &lt;!-- import </a:t>
            </a:r>
            <a:r>
              <a:rPr sz="1800" dirty="0" err="1"/>
              <a:t>javascript</a:t>
            </a:r>
            <a:r>
              <a:rPr sz="1800" dirty="0"/>
              <a:t> files and test files --&gt;</a:t>
            </a:r>
          </a:p>
          <a:p>
            <a:pPr>
              <a:defRPr/>
            </a:pPr>
            <a:r>
              <a:rPr sz="1800" dirty="0"/>
              <a:t>  &lt;script type="text/</a:t>
            </a:r>
            <a:r>
              <a:rPr sz="1800" dirty="0" err="1"/>
              <a:t>javascript</a:t>
            </a:r>
            <a:r>
              <a:rPr sz="1800" dirty="0"/>
              <a:t>"&gt;</a:t>
            </a:r>
          </a:p>
          <a:p>
            <a:pPr>
              <a:defRPr/>
            </a:pPr>
            <a:r>
              <a:rPr sz="1800" dirty="0"/>
              <a:t>    </a:t>
            </a:r>
            <a:r>
              <a:rPr sz="1800" dirty="0" err="1"/>
              <a:t>mocha.run</a:t>
            </a:r>
            <a:r>
              <a:rPr sz="1800" dirty="0"/>
              <a:t>();</a:t>
            </a:r>
          </a:p>
          <a:p>
            <a:pPr>
              <a:defRPr/>
            </a:pPr>
            <a:r>
              <a:rPr sz="1800" dirty="0"/>
              <a:t>  &lt;/script&gt;</a:t>
            </a:r>
          </a:p>
          <a:p>
            <a:pPr>
              <a:defRPr/>
            </a:pPr>
            <a:r>
              <a:rPr sz="1800" dirty="0"/>
              <a:t>&lt;!-- document end --&gt;</a:t>
            </a:r>
          </a:p>
        </p:txBody>
      </p:sp>
      <p:sp>
        <p:nvSpPr>
          <p:cNvPr id="7" name="Text Placeholder 5"/>
          <p:cNvSpPr txBox="1">
            <a:spLocks/>
          </p:cNvSpPr>
          <p:nvPr/>
        </p:nvSpPr>
        <p:spPr>
          <a:xfrm>
            <a:off x="468313" y="2490788"/>
            <a:ext cx="5888037" cy="369887"/>
          </a:xfrm>
          <a:prstGeom prst="rect">
            <a:avLst/>
          </a:prstGeom>
          <a:solidFill>
            <a:schemeClr val="accent5">
              <a:lumMod val="40000"/>
              <a:lumOff val="60000"/>
              <a:alpha val="15000"/>
            </a:schemeClr>
          </a:solidFill>
          <a:ln w="12700">
            <a:solidFill>
              <a:schemeClr val="accent5">
                <a:lumMod val="60000"/>
                <a:lumOff val="40000"/>
              </a:schemeClr>
            </a:solidFill>
          </a:ln>
        </p:spPr>
        <p:txBody>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endParaRPr sz="1800" dirty="0"/>
          </a:p>
        </p:txBody>
      </p:sp>
      <p:sp>
        <p:nvSpPr>
          <p:cNvPr id="8" name="AutoShape 7"/>
          <p:cNvSpPr>
            <a:spLocks noChangeArrowheads="1"/>
          </p:cNvSpPr>
          <p:nvPr/>
        </p:nvSpPr>
        <p:spPr bwMode="auto">
          <a:xfrm>
            <a:off x="6696075" y="1873250"/>
            <a:ext cx="1935163" cy="782638"/>
          </a:xfrm>
          <a:prstGeom prst="wedgeRoundRectCallout">
            <a:avLst>
              <a:gd name="adj1" fmla="val -59626"/>
              <a:gd name="adj2" fmla="val 28978"/>
              <a:gd name="adj3" fmla="val 16667"/>
            </a:avLst>
          </a:prstGeom>
          <a:solidFill>
            <a:srgbClr val="9F8471"/>
          </a:solidFill>
          <a:ln w="6350">
            <a:solidFill>
              <a:schemeClr val="tx1">
                <a:lumMod val="20000"/>
                <a:lumOff val="80000"/>
              </a:schemeClr>
            </a:solidFill>
          </a:ln>
        </p:spPr>
        <p:txBody>
          <a:bodyPr>
            <a:spAutoFit/>
          </a:bodyPr>
          <a:lstStyle/>
          <a:p>
            <a:pPr algn="ctr">
              <a:spcBef>
                <a:spcPts val="0"/>
              </a:spcBef>
              <a:buClr>
                <a:schemeClr val="accent5">
                  <a:lumMod val="40000"/>
                  <a:lumOff val="60000"/>
                </a:schemeClr>
              </a:buClr>
              <a:buSzPct val="70000"/>
              <a:defRPr/>
            </a:pPr>
            <a:r>
              <a:rPr lang="en-US" sz="2000" b="1" noProof="1">
                <a:solidFill>
                  <a:srgbClr val="F7FFE7"/>
                </a:solidFill>
                <a:effectLst>
                  <a:outerShdw blurRad="38100" dist="38100" dir="2700000" algn="tl">
                    <a:srgbClr val="000000">
                      <a:alpha val="43137"/>
                    </a:srgbClr>
                  </a:outerShdw>
                </a:effectLst>
                <a:cs typeface="Consolas" pitchFamily="49" charset="0"/>
              </a:rPr>
              <a:t>Include the Mocha styles</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2" name="Slide Number Placeholder 1"/>
          <p:cNvSpPr>
            <a:spLocks noGrp="1"/>
          </p:cNvSpPr>
          <p:nvPr>
            <p:ph type="sldNum" sz="quarter" idx="12"/>
          </p:nvPr>
        </p:nvSpPr>
        <p:spPr/>
        <p:txBody>
          <a:bodyPr/>
          <a:lstStyle/>
          <a:p>
            <a:pPr>
              <a:defRPr/>
            </a:pPr>
            <a:fld id="{2496682E-6951-4EDF-85C3-78154C55D118}" type="slidenum">
              <a:rPr lang="en-CA" smtClean="0"/>
              <a:pPr>
                <a:defRPr/>
              </a:pPr>
              <a:t>25</a:t>
            </a:fld>
            <a:endParaRPr lang="en-CA"/>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a:xfrm>
            <a:off x="228600" y="50800"/>
            <a:ext cx="7886700" cy="1325563"/>
          </a:xfrm>
        </p:spPr>
        <p:txBody>
          <a:bodyPr/>
          <a:lstStyle/>
          <a:p>
            <a:pPr eaLnBrk="1" hangingPunct="1"/>
            <a:r>
              <a:rPr lang="en-US" altLang="en-US" smtClean="0"/>
              <a:t>Mocha HTML Reporter</a:t>
            </a:r>
          </a:p>
        </p:txBody>
      </p:sp>
      <p:sp>
        <p:nvSpPr>
          <p:cNvPr id="41987" name="Content Placeholder 4"/>
          <p:cNvSpPr>
            <a:spLocks noGrp="1"/>
          </p:cNvSpPr>
          <p:nvPr>
            <p:ph idx="1"/>
          </p:nvPr>
        </p:nvSpPr>
        <p:spPr>
          <a:xfrm>
            <a:off x="228600" y="879475"/>
            <a:ext cx="8686800" cy="993775"/>
          </a:xfrm>
        </p:spPr>
        <p:txBody>
          <a:bodyPr/>
          <a:lstStyle/>
          <a:p>
            <a:pPr eaLnBrk="1" hangingPunct="1">
              <a:lnSpc>
                <a:spcPct val="100000"/>
              </a:lnSpc>
              <a:spcBef>
                <a:spcPts val="300"/>
              </a:spcBef>
              <a:spcAft>
                <a:spcPts val="300"/>
              </a:spcAft>
            </a:pPr>
            <a:r>
              <a:rPr lang="en-US" altLang="en-US" sz="2800" smtClean="0"/>
              <a:t>The HTML reporter outputs in the browser</a:t>
            </a:r>
          </a:p>
          <a:p>
            <a:pPr lvl="1" eaLnBrk="1" hangingPunct="1">
              <a:lnSpc>
                <a:spcPct val="100000"/>
              </a:lnSpc>
              <a:spcBef>
                <a:spcPts val="300"/>
              </a:spcBef>
              <a:spcAft>
                <a:spcPts val="300"/>
              </a:spcAft>
            </a:pPr>
            <a:r>
              <a:rPr lang="en-US" altLang="en-US" sz="2600" smtClean="0"/>
              <a:t>Needs an HTML template:</a:t>
            </a:r>
          </a:p>
        </p:txBody>
      </p:sp>
      <p:sp>
        <p:nvSpPr>
          <p:cNvPr id="6" name="Text Placeholder 5"/>
          <p:cNvSpPr txBox="1">
            <a:spLocks/>
          </p:cNvSpPr>
          <p:nvPr/>
        </p:nvSpPr>
        <p:spPr>
          <a:xfrm>
            <a:off x="174625" y="1952625"/>
            <a:ext cx="8794750" cy="452437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&lt;!-- document start --&gt;</a:t>
            </a:r>
          </a:p>
          <a:p>
            <a:pPr>
              <a:defRPr/>
            </a:pPr>
            <a:r>
              <a:rPr sz="1800" dirty="0"/>
              <a:t>&lt;head&gt;</a:t>
            </a:r>
          </a:p>
          <a:p>
            <a:pPr>
              <a:defRPr/>
            </a:pPr>
            <a:r>
              <a:rPr sz="1800" dirty="0"/>
              <a:t>  &lt;link </a:t>
            </a:r>
            <a:r>
              <a:rPr sz="1800" dirty="0" err="1"/>
              <a:t>rel</a:t>
            </a:r>
            <a:r>
              <a:rPr sz="1800" dirty="0"/>
              <a:t>="</a:t>
            </a:r>
            <a:r>
              <a:rPr sz="1800" dirty="0" err="1"/>
              <a:t>stylesheet</a:t>
            </a:r>
            <a:r>
              <a:rPr sz="1800" dirty="0"/>
              <a:t>" </a:t>
            </a:r>
            <a:r>
              <a:rPr sz="1800" dirty="0" err="1"/>
              <a:t>href</a:t>
            </a:r>
            <a:r>
              <a:rPr sz="1800" dirty="0"/>
              <a:t>="mocha/mocha.css"&gt;</a:t>
            </a:r>
          </a:p>
          <a:p>
            <a:pPr>
              <a:defRPr/>
            </a:pPr>
            <a:r>
              <a:rPr sz="1800" dirty="0"/>
              <a:t>&lt;/head&gt;</a:t>
            </a:r>
          </a:p>
          <a:p>
            <a:pPr>
              <a:defRPr/>
            </a:pPr>
            <a:r>
              <a:rPr sz="1800" dirty="0"/>
              <a:t>&lt;body&gt;</a:t>
            </a:r>
          </a:p>
          <a:p>
            <a:pPr>
              <a:defRPr/>
            </a:pPr>
            <a:r>
              <a:rPr sz="1800" dirty="0"/>
              <a:t>  &lt;div id="mocha"&gt;&lt;/div&gt;</a:t>
            </a:r>
          </a:p>
          <a:p>
            <a:pPr>
              <a:defRPr/>
            </a:pPr>
            <a:r>
              <a:rPr sz="1800" dirty="0"/>
              <a:t>  &lt;!-- include mocha.js and chai.js --&gt;</a:t>
            </a:r>
          </a:p>
          <a:p>
            <a:pPr>
              <a:defRPr/>
            </a:pPr>
            <a:r>
              <a:rPr sz="1800" dirty="0"/>
              <a:t>  &lt;script type="text/</a:t>
            </a:r>
            <a:r>
              <a:rPr sz="1800" dirty="0" err="1"/>
              <a:t>javascript</a:t>
            </a:r>
            <a:r>
              <a:rPr sz="1800" dirty="0"/>
              <a:t>"&gt;</a:t>
            </a:r>
          </a:p>
          <a:p>
            <a:pPr>
              <a:defRPr/>
            </a:pPr>
            <a:r>
              <a:rPr sz="1800" dirty="0"/>
              <a:t>    </a:t>
            </a:r>
            <a:r>
              <a:rPr sz="1800" dirty="0" err="1"/>
              <a:t>mocha.setup</a:t>
            </a:r>
            <a:r>
              <a:rPr sz="1800" dirty="0"/>
              <a:t>('</a:t>
            </a:r>
            <a:r>
              <a:rPr sz="1800" dirty="0" err="1"/>
              <a:t>bdd</a:t>
            </a:r>
            <a:r>
              <a:rPr sz="1800" dirty="0"/>
              <a:t>');</a:t>
            </a:r>
          </a:p>
          <a:p>
            <a:pPr>
              <a:defRPr/>
            </a:pPr>
            <a:r>
              <a:rPr sz="1800" dirty="0"/>
              <a:t>    expect = </a:t>
            </a:r>
            <a:r>
              <a:rPr sz="1800" dirty="0" err="1"/>
              <a:t>chai.expect</a:t>
            </a:r>
            <a:r>
              <a:rPr sz="1800" dirty="0"/>
              <a:t>;</a:t>
            </a:r>
          </a:p>
          <a:p>
            <a:pPr>
              <a:defRPr/>
            </a:pPr>
            <a:r>
              <a:rPr sz="1800" dirty="0"/>
              <a:t>  &lt;/script&gt;</a:t>
            </a:r>
          </a:p>
          <a:p>
            <a:pPr>
              <a:defRPr/>
            </a:pPr>
            <a:r>
              <a:rPr sz="1800" dirty="0"/>
              <a:t>  &lt;!-- import </a:t>
            </a:r>
            <a:r>
              <a:rPr sz="1800" dirty="0" err="1"/>
              <a:t>javascript</a:t>
            </a:r>
            <a:r>
              <a:rPr sz="1800" dirty="0"/>
              <a:t> files and test files --&gt;</a:t>
            </a:r>
          </a:p>
          <a:p>
            <a:pPr>
              <a:defRPr/>
            </a:pPr>
            <a:r>
              <a:rPr sz="1800" dirty="0"/>
              <a:t>  &lt;script type="text/</a:t>
            </a:r>
            <a:r>
              <a:rPr sz="1800" dirty="0" err="1"/>
              <a:t>javascript</a:t>
            </a:r>
            <a:r>
              <a:rPr sz="1800" dirty="0"/>
              <a:t>"&gt;</a:t>
            </a:r>
          </a:p>
          <a:p>
            <a:pPr>
              <a:defRPr/>
            </a:pPr>
            <a:r>
              <a:rPr sz="1800" dirty="0"/>
              <a:t>    </a:t>
            </a:r>
            <a:r>
              <a:rPr sz="1800" dirty="0" err="1"/>
              <a:t>mocha.run</a:t>
            </a:r>
            <a:r>
              <a:rPr sz="1800" dirty="0"/>
              <a:t>();</a:t>
            </a:r>
          </a:p>
          <a:p>
            <a:pPr>
              <a:defRPr/>
            </a:pPr>
            <a:r>
              <a:rPr sz="1800" dirty="0"/>
              <a:t>  &lt;/script&gt;</a:t>
            </a:r>
          </a:p>
          <a:p>
            <a:pPr>
              <a:defRPr/>
            </a:pPr>
            <a:r>
              <a:rPr sz="1800" dirty="0"/>
              <a:t>&lt;!-- document end --&gt;</a:t>
            </a:r>
          </a:p>
        </p:txBody>
      </p:sp>
      <p:sp>
        <p:nvSpPr>
          <p:cNvPr id="9" name="Text Placeholder 5"/>
          <p:cNvSpPr txBox="1">
            <a:spLocks/>
          </p:cNvSpPr>
          <p:nvPr/>
        </p:nvSpPr>
        <p:spPr>
          <a:xfrm>
            <a:off x="468313" y="3311525"/>
            <a:ext cx="2887662" cy="369888"/>
          </a:xfrm>
          <a:prstGeom prst="rect">
            <a:avLst/>
          </a:prstGeom>
          <a:solidFill>
            <a:schemeClr val="accent5">
              <a:lumMod val="40000"/>
              <a:lumOff val="60000"/>
              <a:alpha val="15000"/>
            </a:schemeClr>
          </a:solidFill>
          <a:ln w="12700">
            <a:solidFill>
              <a:schemeClr val="accent5">
                <a:lumMod val="60000"/>
                <a:lumOff val="40000"/>
              </a:schemeClr>
            </a:solidFill>
          </a:ln>
        </p:spPr>
        <p:txBody>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endParaRPr sz="1800" dirty="0"/>
          </a:p>
        </p:txBody>
      </p:sp>
      <p:sp>
        <p:nvSpPr>
          <p:cNvPr id="10" name="AutoShape 7"/>
          <p:cNvSpPr>
            <a:spLocks noChangeArrowheads="1"/>
          </p:cNvSpPr>
          <p:nvPr/>
        </p:nvSpPr>
        <p:spPr bwMode="auto">
          <a:xfrm>
            <a:off x="3603625" y="2827338"/>
            <a:ext cx="1936750" cy="782637"/>
          </a:xfrm>
          <a:prstGeom prst="wedgeRoundRectCallout">
            <a:avLst>
              <a:gd name="adj1" fmla="val -59626"/>
              <a:gd name="adj2" fmla="val 28978"/>
              <a:gd name="adj3" fmla="val 16667"/>
            </a:avLst>
          </a:prstGeom>
          <a:solidFill>
            <a:srgbClr val="9F8471"/>
          </a:solidFill>
          <a:ln w="6350">
            <a:solidFill>
              <a:schemeClr val="tx1">
                <a:lumMod val="20000"/>
                <a:lumOff val="80000"/>
              </a:schemeClr>
            </a:solidFill>
          </a:ln>
        </p:spPr>
        <p:txBody>
          <a:bodyPr>
            <a:spAutoFit/>
          </a:bodyPr>
          <a:lstStyle/>
          <a:p>
            <a:pPr algn="ctr">
              <a:spcBef>
                <a:spcPts val="0"/>
              </a:spcBef>
              <a:buClr>
                <a:schemeClr val="accent5">
                  <a:lumMod val="40000"/>
                  <a:lumOff val="60000"/>
                </a:schemeClr>
              </a:buClr>
              <a:buSzPct val="70000"/>
              <a:defRPr/>
            </a:pPr>
            <a:r>
              <a:rPr lang="en-US" sz="2000" b="1" noProof="1">
                <a:solidFill>
                  <a:srgbClr val="F7FFE7"/>
                </a:solidFill>
                <a:effectLst>
                  <a:outerShdw blurRad="38100" dist="38100" dir="2700000" algn="tl">
                    <a:srgbClr val="000000">
                      <a:alpha val="43137"/>
                    </a:srgbClr>
                  </a:outerShdw>
                </a:effectLst>
                <a:cs typeface="Consolas" pitchFamily="49" charset="0"/>
              </a:rPr>
              <a:t>Mocha will report here</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2" name="Slide Number Placeholder 1"/>
          <p:cNvSpPr>
            <a:spLocks noGrp="1"/>
          </p:cNvSpPr>
          <p:nvPr>
            <p:ph type="sldNum" sz="quarter" idx="12"/>
          </p:nvPr>
        </p:nvSpPr>
        <p:spPr/>
        <p:txBody>
          <a:bodyPr/>
          <a:lstStyle/>
          <a:p>
            <a:pPr>
              <a:defRPr/>
            </a:pPr>
            <a:fld id="{E958ECDD-8546-4A99-AD65-F46E06FB3272}" type="slidenum">
              <a:rPr lang="en-CA" smtClean="0"/>
              <a:pPr>
                <a:defRPr/>
              </a:pPr>
              <a:t>26</a:t>
            </a:fld>
            <a:endParaRPr lang="en-CA"/>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a:xfrm>
            <a:off x="228600" y="176213"/>
            <a:ext cx="7886700" cy="663575"/>
          </a:xfrm>
        </p:spPr>
        <p:txBody>
          <a:bodyPr/>
          <a:lstStyle/>
          <a:p>
            <a:pPr eaLnBrk="1" hangingPunct="1"/>
            <a:r>
              <a:rPr lang="en-US" altLang="en-US" smtClean="0"/>
              <a:t>Mocha HTML Reporter</a:t>
            </a:r>
          </a:p>
        </p:txBody>
      </p:sp>
      <p:sp>
        <p:nvSpPr>
          <p:cNvPr id="43011" name="Content Placeholder 4"/>
          <p:cNvSpPr>
            <a:spLocks noGrp="1"/>
          </p:cNvSpPr>
          <p:nvPr>
            <p:ph idx="1"/>
          </p:nvPr>
        </p:nvSpPr>
        <p:spPr>
          <a:xfrm>
            <a:off x="228600" y="879475"/>
            <a:ext cx="8686800" cy="993775"/>
          </a:xfrm>
        </p:spPr>
        <p:txBody>
          <a:bodyPr/>
          <a:lstStyle/>
          <a:p>
            <a:pPr eaLnBrk="1" hangingPunct="1">
              <a:lnSpc>
                <a:spcPct val="100000"/>
              </a:lnSpc>
              <a:spcBef>
                <a:spcPts val="300"/>
              </a:spcBef>
              <a:spcAft>
                <a:spcPts val="300"/>
              </a:spcAft>
            </a:pPr>
            <a:r>
              <a:rPr lang="en-US" altLang="en-US" sz="2800" smtClean="0"/>
              <a:t>The HTML reporter outputs in the browser</a:t>
            </a:r>
          </a:p>
          <a:p>
            <a:pPr lvl="1" eaLnBrk="1" hangingPunct="1">
              <a:lnSpc>
                <a:spcPct val="100000"/>
              </a:lnSpc>
              <a:spcBef>
                <a:spcPts val="300"/>
              </a:spcBef>
              <a:spcAft>
                <a:spcPts val="300"/>
              </a:spcAft>
            </a:pPr>
            <a:r>
              <a:rPr lang="en-US" altLang="en-US" sz="2600" smtClean="0"/>
              <a:t>Needs an HTML template:</a:t>
            </a:r>
          </a:p>
        </p:txBody>
      </p:sp>
      <p:sp>
        <p:nvSpPr>
          <p:cNvPr id="6" name="Text Placeholder 5"/>
          <p:cNvSpPr txBox="1">
            <a:spLocks/>
          </p:cNvSpPr>
          <p:nvPr/>
        </p:nvSpPr>
        <p:spPr>
          <a:xfrm>
            <a:off x="174625" y="1952625"/>
            <a:ext cx="8794750" cy="452437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&lt;!-- document start --&gt;</a:t>
            </a:r>
          </a:p>
          <a:p>
            <a:pPr>
              <a:defRPr/>
            </a:pPr>
            <a:r>
              <a:rPr sz="1800" dirty="0"/>
              <a:t>&lt;head&gt;</a:t>
            </a:r>
          </a:p>
          <a:p>
            <a:pPr>
              <a:defRPr/>
            </a:pPr>
            <a:r>
              <a:rPr sz="1800" dirty="0"/>
              <a:t>  &lt;link </a:t>
            </a:r>
            <a:r>
              <a:rPr sz="1800" dirty="0" err="1"/>
              <a:t>rel</a:t>
            </a:r>
            <a:r>
              <a:rPr sz="1800" dirty="0"/>
              <a:t>="</a:t>
            </a:r>
            <a:r>
              <a:rPr sz="1800" dirty="0" err="1"/>
              <a:t>stylesheet</a:t>
            </a:r>
            <a:r>
              <a:rPr sz="1800" dirty="0"/>
              <a:t>" </a:t>
            </a:r>
            <a:r>
              <a:rPr sz="1800" dirty="0" err="1"/>
              <a:t>href</a:t>
            </a:r>
            <a:r>
              <a:rPr sz="1800" dirty="0"/>
              <a:t>="mocha/mocha.css"&gt;</a:t>
            </a:r>
          </a:p>
          <a:p>
            <a:pPr>
              <a:defRPr/>
            </a:pPr>
            <a:r>
              <a:rPr sz="1800" dirty="0"/>
              <a:t>&lt;/head&gt;</a:t>
            </a:r>
          </a:p>
          <a:p>
            <a:pPr>
              <a:defRPr/>
            </a:pPr>
            <a:r>
              <a:rPr sz="1800" dirty="0"/>
              <a:t>&lt;body&gt;</a:t>
            </a:r>
          </a:p>
          <a:p>
            <a:pPr>
              <a:defRPr/>
            </a:pPr>
            <a:r>
              <a:rPr sz="1800" dirty="0"/>
              <a:t>  &lt;div id="mocha"&gt;&lt;/div&gt;</a:t>
            </a:r>
          </a:p>
          <a:p>
            <a:pPr>
              <a:defRPr/>
            </a:pPr>
            <a:r>
              <a:rPr sz="1800" dirty="0"/>
              <a:t>  &lt;!-- include mocha.js and chai.js --&gt;</a:t>
            </a:r>
          </a:p>
          <a:p>
            <a:pPr>
              <a:defRPr/>
            </a:pPr>
            <a:r>
              <a:rPr sz="1800" dirty="0"/>
              <a:t>  &lt;script type="text/</a:t>
            </a:r>
            <a:r>
              <a:rPr sz="1800" dirty="0" err="1"/>
              <a:t>javascript</a:t>
            </a:r>
            <a:r>
              <a:rPr sz="1800" dirty="0"/>
              <a:t>"&gt;</a:t>
            </a:r>
          </a:p>
          <a:p>
            <a:pPr>
              <a:defRPr/>
            </a:pPr>
            <a:r>
              <a:rPr sz="1800" dirty="0"/>
              <a:t>    </a:t>
            </a:r>
            <a:r>
              <a:rPr sz="1800" dirty="0" err="1"/>
              <a:t>mocha.setup</a:t>
            </a:r>
            <a:r>
              <a:rPr sz="1800" dirty="0"/>
              <a:t>('</a:t>
            </a:r>
            <a:r>
              <a:rPr sz="1800" dirty="0" err="1"/>
              <a:t>bdd</a:t>
            </a:r>
            <a:r>
              <a:rPr sz="1800" dirty="0"/>
              <a:t>');</a:t>
            </a:r>
          </a:p>
          <a:p>
            <a:pPr>
              <a:defRPr/>
            </a:pPr>
            <a:r>
              <a:rPr sz="1800" dirty="0"/>
              <a:t>    expect = </a:t>
            </a:r>
            <a:r>
              <a:rPr sz="1800" dirty="0" err="1"/>
              <a:t>chai.expect</a:t>
            </a:r>
            <a:r>
              <a:rPr sz="1800" dirty="0"/>
              <a:t>;</a:t>
            </a:r>
          </a:p>
          <a:p>
            <a:pPr>
              <a:defRPr/>
            </a:pPr>
            <a:r>
              <a:rPr sz="1800" dirty="0"/>
              <a:t>  &lt;/script&gt;</a:t>
            </a:r>
          </a:p>
          <a:p>
            <a:pPr>
              <a:defRPr/>
            </a:pPr>
            <a:r>
              <a:rPr sz="1800" dirty="0"/>
              <a:t>  &lt;!-- import </a:t>
            </a:r>
            <a:r>
              <a:rPr sz="1800" dirty="0" err="1"/>
              <a:t>javascript</a:t>
            </a:r>
            <a:r>
              <a:rPr sz="1800" dirty="0"/>
              <a:t> files and test files --&gt;</a:t>
            </a:r>
          </a:p>
          <a:p>
            <a:pPr>
              <a:defRPr/>
            </a:pPr>
            <a:r>
              <a:rPr sz="1800" dirty="0"/>
              <a:t>  &lt;script type="text/</a:t>
            </a:r>
            <a:r>
              <a:rPr sz="1800" dirty="0" err="1"/>
              <a:t>javascript</a:t>
            </a:r>
            <a:r>
              <a:rPr sz="1800" dirty="0"/>
              <a:t>"&gt;</a:t>
            </a:r>
          </a:p>
          <a:p>
            <a:pPr>
              <a:defRPr/>
            </a:pPr>
            <a:r>
              <a:rPr sz="1800" dirty="0"/>
              <a:t>    </a:t>
            </a:r>
            <a:r>
              <a:rPr sz="1800" dirty="0" err="1"/>
              <a:t>mocha.run</a:t>
            </a:r>
            <a:r>
              <a:rPr sz="1800" dirty="0"/>
              <a:t>();</a:t>
            </a:r>
          </a:p>
          <a:p>
            <a:pPr>
              <a:defRPr/>
            </a:pPr>
            <a:r>
              <a:rPr sz="1800" dirty="0"/>
              <a:t>  &lt;/script&gt;</a:t>
            </a:r>
          </a:p>
          <a:p>
            <a:pPr>
              <a:defRPr/>
            </a:pPr>
            <a:r>
              <a:rPr sz="1800" dirty="0"/>
              <a:t>&lt;!-- document end --&gt;</a:t>
            </a:r>
          </a:p>
        </p:txBody>
      </p:sp>
      <p:sp>
        <p:nvSpPr>
          <p:cNvPr id="11" name="AutoShape 7"/>
          <p:cNvSpPr>
            <a:spLocks noChangeArrowheads="1"/>
          </p:cNvSpPr>
          <p:nvPr/>
        </p:nvSpPr>
        <p:spPr bwMode="auto">
          <a:xfrm>
            <a:off x="3738563" y="4359275"/>
            <a:ext cx="1935162" cy="442913"/>
          </a:xfrm>
          <a:prstGeom prst="wedgeRoundRectCallout">
            <a:avLst>
              <a:gd name="adj1" fmla="val -67883"/>
              <a:gd name="adj2" fmla="val 11975"/>
              <a:gd name="adj3" fmla="val 16667"/>
            </a:avLst>
          </a:prstGeom>
          <a:solidFill>
            <a:srgbClr val="9F8471"/>
          </a:solidFill>
          <a:ln w="6350">
            <a:solidFill>
              <a:schemeClr val="tx1">
                <a:lumMod val="20000"/>
                <a:lumOff val="80000"/>
              </a:schemeClr>
            </a:solidFill>
          </a:ln>
        </p:spPr>
        <p:txBody>
          <a:bodyPr>
            <a:spAutoFit/>
          </a:bodyPr>
          <a:lstStyle/>
          <a:p>
            <a:pPr algn="ctr">
              <a:spcBef>
                <a:spcPts val="0"/>
              </a:spcBef>
              <a:buClr>
                <a:schemeClr val="accent5">
                  <a:lumMod val="40000"/>
                  <a:lumOff val="60000"/>
                </a:schemeClr>
              </a:buClr>
              <a:buSzPct val="70000"/>
              <a:defRPr/>
            </a:pPr>
            <a:r>
              <a:rPr lang="en-US" sz="2000" b="1" noProof="1">
                <a:solidFill>
                  <a:srgbClr val="F7FFE7"/>
                </a:solidFill>
                <a:effectLst>
                  <a:outerShdw blurRad="38100" dist="38100" dir="2700000" algn="tl">
                    <a:srgbClr val="000000">
                      <a:alpha val="43137"/>
                    </a:srgbClr>
                  </a:outerShdw>
                </a:effectLst>
                <a:cs typeface="Consolas" pitchFamily="49" charset="0"/>
              </a:rPr>
              <a:t>Setup Mocha</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3" name="Text Placeholder 5"/>
          <p:cNvSpPr txBox="1">
            <a:spLocks/>
          </p:cNvSpPr>
          <p:nvPr/>
        </p:nvSpPr>
        <p:spPr>
          <a:xfrm>
            <a:off x="647700" y="4157663"/>
            <a:ext cx="2708275" cy="619125"/>
          </a:xfrm>
          <a:prstGeom prst="rect">
            <a:avLst/>
          </a:prstGeom>
          <a:solidFill>
            <a:schemeClr val="accent5">
              <a:lumMod val="40000"/>
              <a:lumOff val="60000"/>
              <a:alpha val="15000"/>
            </a:schemeClr>
          </a:solidFill>
          <a:ln w="12700">
            <a:solidFill>
              <a:schemeClr val="accent5">
                <a:lumMod val="60000"/>
                <a:lumOff val="40000"/>
              </a:schemeClr>
            </a:solidFill>
          </a:ln>
        </p:spPr>
        <p:txBody>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endParaRPr sz="1800" dirty="0"/>
          </a:p>
        </p:txBody>
      </p:sp>
      <p:sp>
        <p:nvSpPr>
          <p:cNvPr id="2" name="Slide Number Placeholder 1"/>
          <p:cNvSpPr>
            <a:spLocks noGrp="1"/>
          </p:cNvSpPr>
          <p:nvPr>
            <p:ph type="sldNum" sz="quarter" idx="12"/>
          </p:nvPr>
        </p:nvSpPr>
        <p:spPr/>
        <p:txBody>
          <a:bodyPr/>
          <a:lstStyle/>
          <a:p>
            <a:pPr>
              <a:defRPr/>
            </a:pPr>
            <a:fld id="{F9E1CCA6-F1A8-453D-B6CC-2DF19002A336}" type="slidenum">
              <a:rPr lang="en-CA" smtClean="0"/>
              <a:pPr>
                <a:defRPr/>
              </a:pPr>
              <a:t>27</a:t>
            </a:fld>
            <a:endParaRPr lang="en-CA"/>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a:xfrm>
            <a:off x="228600" y="0"/>
            <a:ext cx="7886700" cy="1165225"/>
          </a:xfrm>
        </p:spPr>
        <p:txBody>
          <a:bodyPr/>
          <a:lstStyle/>
          <a:p>
            <a:pPr eaLnBrk="1" hangingPunct="1"/>
            <a:r>
              <a:rPr lang="en-US" altLang="en-US" smtClean="0"/>
              <a:t>Mocha HTML Reporter</a:t>
            </a:r>
          </a:p>
        </p:txBody>
      </p:sp>
      <p:sp>
        <p:nvSpPr>
          <p:cNvPr id="44035" name="Content Placeholder 4"/>
          <p:cNvSpPr>
            <a:spLocks noGrp="1"/>
          </p:cNvSpPr>
          <p:nvPr>
            <p:ph idx="1"/>
          </p:nvPr>
        </p:nvSpPr>
        <p:spPr>
          <a:xfrm>
            <a:off x="228600" y="879475"/>
            <a:ext cx="8686800" cy="993775"/>
          </a:xfrm>
        </p:spPr>
        <p:txBody>
          <a:bodyPr/>
          <a:lstStyle/>
          <a:p>
            <a:pPr eaLnBrk="1" hangingPunct="1">
              <a:lnSpc>
                <a:spcPct val="100000"/>
              </a:lnSpc>
              <a:spcBef>
                <a:spcPts val="300"/>
              </a:spcBef>
              <a:spcAft>
                <a:spcPts val="300"/>
              </a:spcAft>
            </a:pPr>
            <a:r>
              <a:rPr lang="en-US" altLang="en-US" sz="2800" smtClean="0"/>
              <a:t>The HTML reporter outputs in the browser</a:t>
            </a:r>
          </a:p>
          <a:p>
            <a:pPr lvl="1" eaLnBrk="1" hangingPunct="1">
              <a:lnSpc>
                <a:spcPct val="100000"/>
              </a:lnSpc>
              <a:spcBef>
                <a:spcPts val="300"/>
              </a:spcBef>
              <a:spcAft>
                <a:spcPts val="300"/>
              </a:spcAft>
            </a:pPr>
            <a:r>
              <a:rPr lang="en-US" altLang="en-US" sz="2600" smtClean="0"/>
              <a:t>Needs an HTML template:</a:t>
            </a:r>
          </a:p>
        </p:txBody>
      </p:sp>
      <p:sp>
        <p:nvSpPr>
          <p:cNvPr id="6" name="Text Placeholder 5"/>
          <p:cNvSpPr txBox="1">
            <a:spLocks/>
          </p:cNvSpPr>
          <p:nvPr/>
        </p:nvSpPr>
        <p:spPr>
          <a:xfrm>
            <a:off x="174625" y="1952625"/>
            <a:ext cx="8794750" cy="452437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&lt;!-- document start --&gt;</a:t>
            </a:r>
          </a:p>
          <a:p>
            <a:pPr>
              <a:defRPr/>
            </a:pPr>
            <a:r>
              <a:rPr sz="1800" dirty="0"/>
              <a:t>&lt;head&gt;</a:t>
            </a:r>
          </a:p>
          <a:p>
            <a:pPr>
              <a:defRPr/>
            </a:pPr>
            <a:r>
              <a:rPr sz="1800" dirty="0"/>
              <a:t>  &lt;link </a:t>
            </a:r>
            <a:r>
              <a:rPr sz="1800" dirty="0" err="1"/>
              <a:t>rel</a:t>
            </a:r>
            <a:r>
              <a:rPr sz="1800" dirty="0"/>
              <a:t>="</a:t>
            </a:r>
            <a:r>
              <a:rPr sz="1800" dirty="0" err="1"/>
              <a:t>stylesheet</a:t>
            </a:r>
            <a:r>
              <a:rPr sz="1800" dirty="0"/>
              <a:t>" </a:t>
            </a:r>
            <a:r>
              <a:rPr sz="1800" dirty="0" err="1"/>
              <a:t>href</a:t>
            </a:r>
            <a:r>
              <a:rPr sz="1800" dirty="0"/>
              <a:t>="mocha/mocha.css"&gt;</a:t>
            </a:r>
          </a:p>
          <a:p>
            <a:pPr>
              <a:defRPr/>
            </a:pPr>
            <a:r>
              <a:rPr sz="1800" dirty="0"/>
              <a:t>&lt;/head&gt;</a:t>
            </a:r>
          </a:p>
          <a:p>
            <a:pPr>
              <a:defRPr/>
            </a:pPr>
            <a:r>
              <a:rPr sz="1800" dirty="0"/>
              <a:t>&lt;body&gt;</a:t>
            </a:r>
          </a:p>
          <a:p>
            <a:pPr>
              <a:defRPr/>
            </a:pPr>
            <a:r>
              <a:rPr sz="1800" dirty="0"/>
              <a:t>  &lt;div id="mocha"&gt;&lt;/div&gt;</a:t>
            </a:r>
          </a:p>
          <a:p>
            <a:pPr>
              <a:defRPr/>
            </a:pPr>
            <a:r>
              <a:rPr sz="1800" dirty="0"/>
              <a:t>  &lt;!-- include mocha.js and chai.js --&gt;</a:t>
            </a:r>
          </a:p>
          <a:p>
            <a:pPr>
              <a:defRPr/>
            </a:pPr>
            <a:r>
              <a:rPr sz="1800" dirty="0"/>
              <a:t>  &lt;script type="text/</a:t>
            </a:r>
            <a:r>
              <a:rPr sz="1800" dirty="0" err="1"/>
              <a:t>javascript</a:t>
            </a:r>
            <a:r>
              <a:rPr sz="1800" dirty="0"/>
              <a:t>"&gt;</a:t>
            </a:r>
          </a:p>
          <a:p>
            <a:pPr>
              <a:defRPr/>
            </a:pPr>
            <a:r>
              <a:rPr sz="1800" dirty="0"/>
              <a:t>    </a:t>
            </a:r>
            <a:r>
              <a:rPr sz="1800" dirty="0" err="1"/>
              <a:t>mocha.setup</a:t>
            </a:r>
            <a:r>
              <a:rPr sz="1800" dirty="0"/>
              <a:t>('</a:t>
            </a:r>
            <a:r>
              <a:rPr sz="1800" dirty="0" err="1"/>
              <a:t>bdd</a:t>
            </a:r>
            <a:r>
              <a:rPr sz="1800" dirty="0"/>
              <a:t>');</a:t>
            </a:r>
          </a:p>
          <a:p>
            <a:pPr>
              <a:defRPr/>
            </a:pPr>
            <a:r>
              <a:rPr sz="1800" dirty="0"/>
              <a:t>    expect = </a:t>
            </a:r>
            <a:r>
              <a:rPr sz="1800" dirty="0" err="1"/>
              <a:t>chai.expect</a:t>
            </a:r>
            <a:r>
              <a:rPr sz="1800" dirty="0"/>
              <a:t>;</a:t>
            </a:r>
          </a:p>
          <a:p>
            <a:pPr>
              <a:defRPr/>
            </a:pPr>
            <a:r>
              <a:rPr sz="1800" dirty="0"/>
              <a:t>  &lt;/script&gt;</a:t>
            </a:r>
          </a:p>
          <a:p>
            <a:pPr>
              <a:defRPr/>
            </a:pPr>
            <a:r>
              <a:rPr sz="1800" dirty="0"/>
              <a:t>  &lt;!-- import </a:t>
            </a:r>
            <a:r>
              <a:rPr sz="1800" dirty="0" err="1"/>
              <a:t>javascript</a:t>
            </a:r>
            <a:r>
              <a:rPr sz="1800" dirty="0"/>
              <a:t> files and test files --&gt;</a:t>
            </a:r>
          </a:p>
          <a:p>
            <a:pPr>
              <a:defRPr/>
            </a:pPr>
            <a:r>
              <a:rPr sz="1800" dirty="0"/>
              <a:t>  &lt;script type="text/</a:t>
            </a:r>
            <a:r>
              <a:rPr sz="1800" dirty="0" err="1"/>
              <a:t>javascript</a:t>
            </a:r>
            <a:r>
              <a:rPr sz="1800" dirty="0"/>
              <a:t>"&gt;</a:t>
            </a:r>
          </a:p>
          <a:p>
            <a:pPr>
              <a:defRPr/>
            </a:pPr>
            <a:r>
              <a:rPr sz="1800" dirty="0"/>
              <a:t>    </a:t>
            </a:r>
            <a:r>
              <a:rPr sz="1800" dirty="0" err="1"/>
              <a:t>mocha.run</a:t>
            </a:r>
            <a:r>
              <a:rPr sz="1800" dirty="0"/>
              <a:t>();</a:t>
            </a:r>
          </a:p>
          <a:p>
            <a:pPr>
              <a:defRPr/>
            </a:pPr>
            <a:r>
              <a:rPr sz="1800" dirty="0"/>
              <a:t>  &lt;/script&gt;</a:t>
            </a:r>
          </a:p>
          <a:p>
            <a:pPr>
              <a:defRPr/>
            </a:pPr>
            <a:r>
              <a:rPr sz="1800" dirty="0"/>
              <a:t>&lt;!-- document end --&gt;</a:t>
            </a:r>
          </a:p>
        </p:txBody>
      </p:sp>
      <p:sp>
        <p:nvSpPr>
          <p:cNvPr id="12" name="AutoShape 7"/>
          <p:cNvSpPr>
            <a:spLocks noChangeArrowheads="1"/>
          </p:cNvSpPr>
          <p:nvPr/>
        </p:nvSpPr>
        <p:spPr bwMode="auto">
          <a:xfrm>
            <a:off x="2636838" y="5619750"/>
            <a:ext cx="1935162" cy="782638"/>
          </a:xfrm>
          <a:prstGeom prst="wedgeRoundRectCallout">
            <a:avLst>
              <a:gd name="adj1" fmla="val -62378"/>
              <a:gd name="adj2" fmla="val -48189"/>
              <a:gd name="adj3" fmla="val 16667"/>
            </a:avLst>
          </a:prstGeom>
          <a:solidFill>
            <a:srgbClr val="9F8471"/>
          </a:solidFill>
          <a:ln w="6350">
            <a:solidFill>
              <a:schemeClr val="tx1">
                <a:lumMod val="20000"/>
                <a:lumOff val="80000"/>
              </a:schemeClr>
            </a:solidFill>
          </a:ln>
        </p:spPr>
        <p:txBody>
          <a:bodyPr>
            <a:spAutoFit/>
          </a:bodyPr>
          <a:lstStyle/>
          <a:p>
            <a:pPr algn="ctr">
              <a:spcBef>
                <a:spcPts val="0"/>
              </a:spcBef>
              <a:buClr>
                <a:schemeClr val="accent5">
                  <a:lumMod val="40000"/>
                  <a:lumOff val="60000"/>
                </a:schemeClr>
              </a:buClr>
              <a:buSzPct val="70000"/>
              <a:defRPr/>
            </a:pPr>
            <a:r>
              <a:rPr lang="en-US" sz="2000" b="1" noProof="1">
                <a:solidFill>
                  <a:srgbClr val="F7FFE7"/>
                </a:solidFill>
                <a:effectLst>
                  <a:outerShdw blurRad="38100" dist="38100" dir="2700000" algn="tl">
                    <a:srgbClr val="000000">
                      <a:alpha val="43137"/>
                    </a:srgbClr>
                  </a:outerShdw>
                </a:effectLst>
                <a:cs typeface="Consolas" pitchFamily="49" charset="0"/>
              </a:rPr>
              <a:t>Run the tests with Mocha</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4" name="Text Placeholder 5"/>
          <p:cNvSpPr txBox="1">
            <a:spLocks/>
          </p:cNvSpPr>
          <p:nvPr/>
        </p:nvSpPr>
        <p:spPr>
          <a:xfrm>
            <a:off x="647700" y="5570538"/>
            <a:ext cx="1714500" cy="306387"/>
          </a:xfrm>
          <a:prstGeom prst="rect">
            <a:avLst/>
          </a:prstGeom>
          <a:solidFill>
            <a:schemeClr val="accent5">
              <a:lumMod val="40000"/>
              <a:lumOff val="60000"/>
              <a:alpha val="15000"/>
            </a:schemeClr>
          </a:solidFill>
          <a:ln w="12700">
            <a:solidFill>
              <a:schemeClr val="accent5">
                <a:lumMod val="60000"/>
                <a:lumOff val="40000"/>
              </a:schemeClr>
            </a:solidFill>
          </a:ln>
        </p:spPr>
        <p:txBody>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endParaRPr sz="1800" dirty="0"/>
          </a:p>
        </p:txBody>
      </p:sp>
      <p:sp>
        <p:nvSpPr>
          <p:cNvPr id="2" name="Slide Number Placeholder 1"/>
          <p:cNvSpPr>
            <a:spLocks noGrp="1"/>
          </p:cNvSpPr>
          <p:nvPr>
            <p:ph type="sldNum" sz="quarter" idx="12"/>
          </p:nvPr>
        </p:nvSpPr>
        <p:spPr/>
        <p:txBody>
          <a:bodyPr/>
          <a:lstStyle/>
          <a:p>
            <a:pPr>
              <a:defRPr/>
            </a:pPr>
            <a:fld id="{328A31DC-A488-4170-AC91-48FA91DAE97A}" type="slidenum">
              <a:rPr lang="en-CA" smtClean="0"/>
              <a:pPr>
                <a:defRPr/>
              </a:pPr>
              <a:t>28</a:t>
            </a:fld>
            <a:endParaRPr lang="en-CA"/>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ctrTitle"/>
          </p:nvPr>
        </p:nvSpPr>
        <p:spPr>
          <a:xfrm>
            <a:off x="793750" y="1700213"/>
            <a:ext cx="7556500" cy="1668462"/>
          </a:xfrm>
        </p:spPr>
        <p:txBody>
          <a:bodyPr/>
          <a:lstStyle/>
          <a:p>
            <a:pPr eaLnBrk="1" hangingPunct="1"/>
            <a:r>
              <a:rPr lang="en-US" altLang="en-US" smtClean="0"/>
              <a:t>Karma: </a:t>
            </a:r>
            <a:r>
              <a:rPr lang="en-CA" altLang="en-US" smtClean="0"/>
              <a:t>JavaScript Test Runner</a:t>
            </a:r>
            <a:br>
              <a:rPr lang="en-CA" altLang="en-US" smtClean="0"/>
            </a:br>
            <a:endParaRPr lang="en-US" altLang="en-US" smtClean="0"/>
          </a:p>
        </p:txBody>
      </p:sp>
      <p:sp>
        <p:nvSpPr>
          <p:cNvPr id="45059" name="Subtitle 2"/>
          <p:cNvSpPr>
            <a:spLocks noGrp="1"/>
          </p:cNvSpPr>
          <p:nvPr>
            <p:ph type="subTitle" idx="1"/>
          </p:nvPr>
        </p:nvSpPr>
        <p:spPr/>
        <p:txBody>
          <a:bodyPr/>
          <a:lstStyle/>
          <a:p>
            <a:pPr eaLnBrk="1" hangingPunct="1"/>
            <a:r>
              <a:rPr lang="en-US" altLang="en-US" smtClean="0"/>
              <a:t>Overview</a:t>
            </a: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smtClean="0"/>
              <a:t>Traditional Testing</a:t>
            </a:r>
          </a:p>
        </p:txBody>
      </p:sp>
      <p:sp>
        <p:nvSpPr>
          <p:cNvPr id="10243" name="Rectangle 51"/>
          <p:cNvSpPr>
            <a:spLocks noGrp="1" noChangeArrowheads="1"/>
          </p:cNvSpPr>
          <p:nvPr>
            <p:ph type="body" sz="half" idx="1"/>
          </p:nvPr>
        </p:nvSpPr>
        <p:spPr>
          <a:xfrm>
            <a:off x="609600" y="1752600"/>
            <a:ext cx="4079875" cy="4076700"/>
          </a:xfrm>
        </p:spPr>
        <p:txBody>
          <a:bodyPr/>
          <a:lstStyle/>
          <a:p>
            <a:pPr eaLnBrk="1" hangingPunct="1"/>
            <a:r>
              <a:rPr lang="en-US" altLang="en-US" sz="2400" smtClean="0"/>
              <a:t>Test the system as a whole</a:t>
            </a:r>
          </a:p>
          <a:p>
            <a:pPr eaLnBrk="1" hangingPunct="1"/>
            <a:r>
              <a:rPr lang="en-US" altLang="en-US" sz="2400" smtClean="0"/>
              <a:t>Individual components rarely tested</a:t>
            </a:r>
          </a:p>
          <a:p>
            <a:pPr eaLnBrk="1" hangingPunct="1"/>
            <a:r>
              <a:rPr lang="en-US" altLang="en-US" sz="2400" smtClean="0"/>
              <a:t>Errors go undetected</a:t>
            </a:r>
          </a:p>
          <a:p>
            <a:pPr eaLnBrk="1" hangingPunct="1"/>
            <a:r>
              <a:rPr lang="en-US" altLang="en-US" sz="2400" smtClean="0"/>
              <a:t>Isolation of errors difficult to track down</a:t>
            </a:r>
          </a:p>
        </p:txBody>
      </p:sp>
      <p:grpSp>
        <p:nvGrpSpPr>
          <p:cNvPr id="4" name="Group 3"/>
          <p:cNvGrpSpPr>
            <a:grpSpLocks/>
          </p:cNvGrpSpPr>
          <p:nvPr/>
        </p:nvGrpSpPr>
        <p:grpSpPr bwMode="auto">
          <a:xfrm>
            <a:off x="5372100" y="1905000"/>
            <a:ext cx="2971800" cy="3810000"/>
            <a:chOff x="5372100" y="1905000"/>
            <a:chExt cx="2971800" cy="3810000"/>
          </a:xfrm>
        </p:grpSpPr>
        <p:grpSp>
          <p:nvGrpSpPr>
            <p:cNvPr id="9232" name="Group 117"/>
            <p:cNvGrpSpPr>
              <a:grpSpLocks/>
            </p:cNvGrpSpPr>
            <p:nvPr/>
          </p:nvGrpSpPr>
          <p:grpSpPr bwMode="auto">
            <a:xfrm>
              <a:off x="5372100" y="1905000"/>
              <a:ext cx="2971800" cy="3810000"/>
              <a:chOff x="3384" y="1200"/>
              <a:chExt cx="1872" cy="2400"/>
            </a:xfrm>
          </p:grpSpPr>
          <p:sp>
            <p:nvSpPr>
              <p:cNvPr id="9237" name="Rectangle 53"/>
              <p:cNvSpPr>
                <a:spLocks noChangeArrowheads="1"/>
              </p:cNvSpPr>
              <p:nvPr/>
            </p:nvSpPr>
            <p:spPr bwMode="auto">
              <a:xfrm>
                <a:off x="3552" y="1872"/>
                <a:ext cx="288" cy="384"/>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38" name="Rectangle 54"/>
              <p:cNvSpPr>
                <a:spLocks noChangeArrowheads="1"/>
              </p:cNvSpPr>
              <p:nvPr/>
            </p:nvSpPr>
            <p:spPr bwMode="auto">
              <a:xfrm>
                <a:off x="4368" y="1872"/>
                <a:ext cx="240" cy="52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39" name="Rectangle 55"/>
              <p:cNvSpPr>
                <a:spLocks noChangeArrowheads="1"/>
              </p:cNvSpPr>
              <p:nvPr/>
            </p:nvSpPr>
            <p:spPr bwMode="auto">
              <a:xfrm>
                <a:off x="3552" y="1344"/>
                <a:ext cx="408" cy="52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0" name="Rectangle 56"/>
              <p:cNvSpPr>
                <a:spLocks noChangeArrowheads="1"/>
              </p:cNvSpPr>
              <p:nvPr/>
            </p:nvSpPr>
            <p:spPr bwMode="auto">
              <a:xfrm>
                <a:off x="3960" y="1344"/>
                <a:ext cx="648" cy="52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1" name="Rectangle 57"/>
              <p:cNvSpPr>
                <a:spLocks noChangeArrowheads="1"/>
              </p:cNvSpPr>
              <p:nvPr/>
            </p:nvSpPr>
            <p:spPr bwMode="auto">
              <a:xfrm>
                <a:off x="4608" y="1344"/>
                <a:ext cx="528" cy="384"/>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2" name="Rectangle 58"/>
              <p:cNvSpPr>
                <a:spLocks noChangeArrowheads="1"/>
              </p:cNvSpPr>
              <p:nvPr/>
            </p:nvSpPr>
            <p:spPr bwMode="auto">
              <a:xfrm>
                <a:off x="4608" y="1728"/>
                <a:ext cx="528" cy="67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3" name="Rectangle 59"/>
              <p:cNvSpPr>
                <a:spLocks noChangeArrowheads="1"/>
              </p:cNvSpPr>
              <p:nvPr/>
            </p:nvSpPr>
            <p:spPr bwMode="auto">
              <a:xfrm>
                <a:off x="3552" y="2400"/>
                <a:ext cx="528" cy="720"/>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4" name="Rectangle 60"/>
              <p:cNvSpPr>
                <a:spLocks noChangeArrowheads="1"/>
              </p:cNvSpPr>
              <p:nvPr/>
            </p:nvSpPr>
            <p:spPr bwMode="auto">
              <a:xfrm>
                <a:off x="4080" y="2400"/>
                <a:ext cx="1056" cy="28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5" name="Rectangle 61"/>
              <p:cNvSpPr>
                <a:spLocks noChangeArrowheads="1"/>
              </p:cNvSpPr>
              <p:nvPr/>
            </p:nvSpPr>
            <p:spPr bwMode="auto">
              <a:xfrm>
                <a:off x="3552" y="3120"/>
                <a:ext cx="528" cy="336"/>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6" name="Rectangle 62"/>
              <p:cNvSpPr>
                <a:spLocks noChangeArrowheads="1"/>
              </p:cNvSpPr>
              <p:nvPr/>
            </p:nvSpPr>
            <p:spPr bwMode="auto">
              <a:xfrm>
                <a:off x="4488" y="3264"/>
                <a:ext cx="120" cy="19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7" name="Rectangle 63"/>
              <p:cNvSpPr>
                <a:spLocks noChangeArrowheads="1"/>
              </p:cNvSpPr>
              <p:nvPr/>
            </p:nvSpPr>
            <p:spPr bwMode="auto">
              <a:xfrm>
                <a:off x="4608" y="2688"/>
                <a:ext cx="528" cy="76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8" name="Rectangle 64"/>
              <p:cNvSpPr>
                <a:spLocks noChangeArrowheads="1"/>
              </p:cNvSpPr>
              <p:nvPr/>
            </p:nvSpPr>
            <p:spPr bwMode="auto">
              <a:xfrm>
                <a:off x="3384" y="1200"/>
                <a:ext cx="1872" cy="2400"/>
              </a:xfrm>
              <a:prstGeom prst="rect">
                <a:avLst/>
              </a:prstGeom>
              <a:noFill/>
              <a:ln w="38100">
                <a:solidFill>
                  <a:srgbClr val="FFFF00"/>
                </a:solidFill>
                <a:miter lim="800000"/>
                <a:headEnd type="none" w="sm" len="sm"/>
                <a:tailEnd type="none" w="sm" len="sm"/>
              </a:ln>
              <a:effectLst/>
              <a:extLst>
                <a:ext uri="{909E8E84-426E-40DD-AFC4-6F175D3DCCD1}">
                  <a14:hiddenFill xmlns:a14="http://schemas.microsoft.com/office/drawing/2010/main">
                    <a:solidFill>
                      <a:srgbClr val="315FA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49" name="Rectangle 65"/>
              <p:cNvSpPr>
                <a:spLocks noChangeArrowheads="1"/>
              </p:cNvSpPr>
              <p:nvPr/>
            </p:nvSpPr>
            <p:spPr bwMode="auto">
              <a:xfrm>
                <a:off x="3840" y="1872"/>
                <a:ext cx="528" cy="19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50" name="Rectangle 66"/>
              <p:cNvSpPr>
                <a:spLocks noChangeArrowheads="1"/>
              </p:cNvSpPr>
              <p:nvPr/>
            </p:nvSpPr>
            <p:spPr bwMode="auto">
              <a:xfrm>
                <a:off x="4080" y="2064"/>
                <a:ext cx="288" cy="19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51" name="Rectangle 67"/>
              <p:cNvSpPr>
                <a:spLocks noChangeArrowheads="1"/>
              </p:cNvSpPr>
              <p:nvPr/>
            </p:nvSpPr>
            <p:spPr bwMode="auto">
              <a:xfrm>
                <a:off x="3552" y="2256"/>
                <a:ext cx="816" cy="144"/>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52" name="Rectangle 68"/>
              <p:cNvSpPr>
                <a:spLocks noChangeArrowheads="1"/>
              </p:cNvSpPr>
              <p:nvPr/>
            </p:nvSpPr>
            <p:spPr bwMode="auto">
              <a:xfrm>
                <a:off x="3840" y="2064"/>
                <a:ext cx="240" cy="19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53" name="Rectangle 69"/>
              <p:cNvSpPr>
                <a:spLocks noChangeArrowheads="1"/>
              </p:cNvSpPr>
              <p:nvPr/>
            </p:nvSpPr>
            <p:spPr bwMode="auto">
              <a:xfrm>
                <a:off x="4080" y="2928"/>
                <a:ext cx="408" cy="52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54" name="Rectangle 70"/>
              <p:cNvSpPr>
                <a:spLocks noChangeArrowheads="1"/>
              </p:cNvSpPr>
              <p:nvPr/>
            </p:nvSpPr>
            <p:spPr bwMode="auto">
              <a:xfrm>
                <a:off x="4488" y="2688"/>
                <a:ext cx="120" cy="576"/>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55" name="Rectangle 71"/>
              <p:cNvSpPr>
                <a:spLocks noChangeArrowheads="1"/>
              </p:cNvSpPr>
              <p:nvPr/>
            </p:nvSpPr>
            <p:spPr bwMode="auto">
              <a:xfrm>
                <a:off x="4080" y="2688"/>
                <a:ext cx="408" cy="240"/>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grpSp>
        <p:sp>
          <p:nvSpPr>
            <p:cNvPr id="9233" name="Rectangle 93"/>
            <p:cNvSpPr>
              <a:spLocks noChangeArrowheads="1"/>
            </p:cNvSpPr>
            <p:nvPr/>
          </p:nvSpPr>
          <p:spPr bwMode="auto">
            <a:xfrm>
              <a:off x="6477000" y="3276600"/>
              <a:ext cx="457200" cy="304800"/>
            </a:xfrm>
            <a:prstGeom prst="rect">
              <a:avLst/>
            </a:prstGeom>
            <a:solidFill>
              <a:srgbClr val="315FA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34" name="Rectangle 95"/>
            <p:cNvSpPr>
              <a:spLocks noChangeArrowheads="1"/>
            </p:cNvSpPr>
            <p:nvPr/>
          </p:nvSpPr>
          <p:spPr bwMode="auto">
            <a:xfrm>
              <a:off x="6477000" y="4267200"/>
              <a:ext cx="647700" cy="381000"/>
            </a:xfrm>
            <a:prstGeom prst="rect">
              <a:avLst/>
            </a:prstGeom>
            <a:solidFill>
              <a:srgbClr val="315FA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35" name="Rectangle 96"/>
            <p:cNvSpPr>
              <a:spLocks noChangeArrowheads="1"/>
            </p:cNvSpPr>
            <p:nvPr/>
          </p:nvSpPr>
          <p:spPr bwMode="auto">
            <a:xfrm>
              <a:off x="7124700" y="5181600"/>
              <a:ext cx="190500" cy="304800"/>
            </a:xfrm>
            <a:prstGeom prst="rect">
              <a:avLst/>
            </a:prstGeom>
            <a:solidFill>
              <a:srgbClr val="315FA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9236" name="Rectangle 97"/>
            <p:cNvSpPr>
              <a:spLocks noChangeArrowheads="1"/>
            </p:cNvSpPr>
            <p:nvPr/>
          </p:nvSpPr>
          <p:spPr bwMode="auto">
            <a:xfrm>
              <a:off x="7315200" y="2133600"/>
              <a:ext cx="838200" cy="609600"/>
            </a:xfrm>
            <a:prstGeom prst="rect">
              <a:avLst/>
            </a:prstGeom>
            <a:solidFill>
              <a:srgbClr val="315FA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grpSp>
      <p:grpSp>
        <p:nvGrpSpPr>
          <p:cNvPr id="5" name="Group 4"/>
          <p:cNvGrpSpPr>
            <a:grpSpLocks/>
          </p:cNvGrpSpPr>
          <p:nvPr/>
        </p:nvGrpSpPr>
        <p:grpSpPr bwMode="auto">
          <a:xfrm>
            <a:off x="6096000" y="844550"/>
            <a:ext cx="1711325" cy="1060450"/>
            <a:chOff x="6096000" y="844062"/>
            <a:chExt cx="1711570" cy="1060938"/>
          </a:xfrm>
        </p:grpSpPr>
        <p:cxnSp>
          <p:nvCxnSpPr>
            <p:cNvPr id="3" name="Straight Arrow Connector 2"/>
            <p:cNvCxnSpPr/>
            <p:nvPr/>
          </p:nvCxnSpPr>
          <p:spPr>
            <a:xfrm>
              <a:off x="6096000" y="855180"/>
              <a:ext cx="0" cy="1049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635827" y="855180"/>
              <a:ext cx="0" cy="1049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124847" y="844062"/>
              <a:ext cx="0" cy="104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807570" y="844062"/>
              <a:ext cx="0" cy="104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p:cNvGrpSpPr>
            <a:grpSpLocks/>
          </p:cNvGrpSpPr>
          <p:nvPr/>
        </p:nvGrpSpPr>
        <p:grpSpPr bwMode="auto">
          <a:xfrm>
            <a:off x="6002338" y="5475288"/>
            <a:ext cx="1711325" cy="1060450"/>
            <a:chOff x="6002215" y="5474677"/>
            <a:chExt cx="1711570" cy="1060938"/>
          </a:xfrm>
        </p:grpSpPr>
        <p:cxnSp>
          <p:nvCxnSpPr>
            <p:cNvPr id="34" name="Straight Arrow Connector 33"/>
            <p:cNvCxnSpPr/>
            <p:nvPr/>
          </p:nvCxnSpPr>
          <p:spPr>
            <a:xfrm>
              <a:off x="6002215" y="5485794"/>
              <a:ext cx="0" cy="104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542042" y="5485794"/>
              <a:ext cx="0" cy="104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31062" y="5474677"/>
              <a:ext cx="0" cy="1049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713785" y="5474677"/>
              <a:ext cx="0" cy="1049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7" name="Rounded Rectangle 6"/>
          <p:cNvSpPr/>
          <p:nvPr/>
        </p:nvSpPr>
        <p:spPr>
          <a:xfrm>
            <a:off x="6148388" y="3414713"/>
            <a:ext cx="1419225" cy="7381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CA" sz="2400" dirty="0">
                <a:solidFill>
                  <a:schemeClr val="tx1"/>
                </a:solidFill>
              </a:rPr>
              <a:t>Project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0" end="0"/>
                                            </p:txEl>
                                          </p:spTgt>
                                        </p:tgtEl>
                                        <p:attrNameLst>
                                          <p:attrName>style.visibility</p:attrName>
                                        </p:attrNameLst>
                                      </p:cBhvr>
                                      <p:to>
                                        <p:strVal val="visible"/>
                                      </p:to>
                                    </p:set>
                                    <p:animEffect transition="in" filter="fade">
                                      <p:cBhvr>
                                        <p:cTn id="26" dur="500"/>
                                        <p:tgtEl>
                                          <p:spTgt spid="1024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243">
                                            <p:txEl>
                                              <p:pRg st="1" end="1"/>
                                            </p:txEl>
                                          </p:spTgt>
                                        </p:tgtEl>
                                        <p:attrNameLst>
                                          <p:attrName>style.visibility</p:attrName>
                                        </p:attrNameLst>
                                      </p:cBhvr>
                                      <p:to>
                                        <p:strVal val="visible"/>
                                      </p:to>
                                    </p:set>
                                    <p:animEffect transition="in" filter="fade">
                                      <p:cBhvr>
                                        <p:cTn id="31" dur="500"/>
                                        <p:tgtEl>
                                          <p:spTgt spid="10243">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243">
                                            <p:txEl>
                                              <p:pRg st="2" end="2"/>
                                            </p:txEl>
                                          </p:spTgt>
                                        </p:tgtEl>
                                        <p:attrNameLst>
                                          <p:attrName>style.visibility</p:attrName>
                                        </p:attrNameLst>
                                      </p:cBhvr>
                                      <p:to>
                                        <p:strVal val="visible"/>
                                      </p:to>
                                    </p:set>
                                    <p:animEffect transition="in" filter="fade">
                                      <p:cBhvr>
                                        <p:cTn id="36" dur="500"/>
                                        <p:tgtEl>
                                          <p:spTgt spid="10243">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243">
                                            <p:txEl>
                                              <p:pRg st="3" end="3"/>
                                            </p:txEl>
                                          </p:spTgt>
                                        </p:tgtEl>
                                        <p:attrNameLst>
                                          <p:attrName>style.visibility</p:attrName>
                                        </p:attrNameLst>
                                      </p:cBhvr>
                                      <p:to>
                                        <p:strVal val="visible"/>
                                      </p:to>
                                    </p:set>
                                    <p:animEffect transition="in" filter="fade">
                                      <p:cBhvr>
                                        <p:cTn id="41"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pPr eaLnBrk="1" hangingPunct="1"/>
            <a:r>
              <a:rPr lang="en-US" altLang="en-US" smtClean="0"/>
              <a:t>Karma Overview</a:t>
            </a:r>
          </a:p>
        </p:txBody>
      </p:sp>
      <p:sp>
        <p:nvSpPr>
          <p:cNvPr id="46083" name="Content Placeholder 4"/>
          <p:cNvSpPr>
            <a:spLocks noGrp="1"/>
          </p:cNvSpPr>
          <p:nvPr>
            <p:ph idx="1"/>
          </p:nvPr>
        </p:nvSpPr>
        <p:spPr/>
        <p:txBody>
          <a:bodyPr/>
          <a:lstStyle/>
          <a:p>
            <a:pPr eaLnBrk="1" hangingPunct="1"/>
            <a:r>
              <a:rPr lang="en-US" altLang="en-US" smtClean="0"/>
              <a:t>Karma is a testing environment</a:t>
            </a:r>
          </a:p>
          <a:p>
            <a:pPr lvl="1" eaLnBrk="1" hangingPunct="1"/>
            <a:r>
              <a:rPr lang="en-US" altLang="en-US" smtClean="0"/>
              <a:t>Getting instant feedback</a:t>
            </a:r>
          </a:p>
          <a:p>
            <a:pPr lvl="1" eaLnBrk="1" hangingPunct="1"/>
            <a:r>
              <a:rPr lang="en-US" altLang="en-US" smtClean="0"/>
              <a:t>Can run in any browser environment</a:t>
            </a:r>
          </a:p>
          <a:p>
            <a:pPr lvl="2" eaLnBrk="1" hangingPunct="1"/>
            <a:r>
              <a:rPr lang="en-US" altLang="en-US" smtClean="0"/>
              <a:t>Even in phantom.js environment</a:t>
            </a:r>
          </a:p>
          <a:p>
            <a:pPr eaLnBrk="1" hangingPunct="1"/>
            <a:r>
              <a:rPr lang="en-US" altLang="en-US" smtClean="0"/>
              <a:t>Karma can work with most of the testing frameworks</a:t>
            </a:r>
          </a:p>
          <a:p>
            <a:pPr lvl="1" eaLnBrk="1" hangingPunct="1"/>
            <a:r>
              <a:rPr lang="en-US" altLang="en-US" smtClean="0"/>
              <a:t>Mocha</a:t>
            </a:r>
          </a:p>
          <a:p>
            <a:pPr lvl="1" eaLnBrk="1" hangingPunct="1"/>
            <a:r>
              <a:rPr lang="en-US" altLang="en-US" smtClean="0"/>
              <a:t>Jasmine</a:t>
            </a:r>
          </a:p>
          <a:p>
            <a:pPr lvl="1" eaLnBrk="1" hangingPunct="1"/>
            <a:r>
              <a:rPr lang="en-US" altLang="en-US" smtClean="0"/>
              <a:t>QUnit</a:t>
            </a:r>
          </a:p>
        </p:txBody>
      </p:sp>
      <p:sp>
        <p:nvSpPr>
          <p:cNvPr id="2" name="Slide Number Placeholder 1"/>
          <p:cNvSpPr>
            <a:spLocks noGrp="1"/>
          </p:cNvSpPr>
          <p:nvPr>
            <p:ph type="sldNum" sz="quarter" idx="12"/>
          </p:nvPr>
        </p:nvSpPr>
        <p:spPr/>
        <p:txBody>
          <a:bodyPr/>
          <a:lstStyle/>
          <a:p>
            <a:pPr>
              <a:defRPr/>
            </a:pPr>
            <a:fld id="{09462F40-0CFA-4E22-8F2D-B8F1E13BE41A}" type="slidenum">
              <a:rPr lang="en-CA" smtClean="0"/>
              <a:pPr>
                <a:defRPr/>
              </a:pPr>
              <a:t>30</a:t>
            </a:fld>
            <a:endParaRPr lang="en-CA"/>
          </a:p>
        </p:txBody>
      </p:sp>
    </p:spTree>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p:txBody>
          <a:bodyPr/>
          <a:lstStyle/>
          <a:p>
            <a:pPr eaLnBrk="1" hangingPunct="1"/>
            <a:r>
              <a:rPr lang="en-US" altLang="en-US" smtClean="0"/>
              <a:t>Installing Karma</a:t>
            </a:r>
          </a:p>
        </p:txBody>
      </p:sp>
      <p:sp>
        <p:nvSpPr>
          <p:cNvPr id="47107" name="Content Placeholder 4"/>
          <p:cNvSpPr>
            <a:spLocks noGrp="1"/>
          </p:cNvSpPr>
          <p:nvPr>
            <p:ph idx="1"/>
          </p:nvPr>
        </p:nvSpPr>
        <p:spPr>
          <a:xfrm>
            <a:off x="628650" y="1358900"/>
            <a:ext cx="7448550" cy="5006975"/>
          </a:xfrm>
        </p:spPr>
        <p:txBody>
          <a:bodyPr/>
          <a:lstStyle/>
          <a:p>
            <a:pPr eaLnBrk="1" hangingPunct="1"/>
            <a:r>
              <a:rPr lang="en-US" altLang="en-US" smtClean="0"/>
              <a:t>Karma is a Node.js package</a:t>
            </a:r>
          </a:p>
          <a:p>
            <a:pPr lvl="1" eaLnBrk="1" hangingPunct="1"/>
            <a:r>
              <a:rPr lang="en-US" altLang="en-US" smtClean="0"/>
              <a:t>Must have Node.js installed, to run Karma</a:t>
            </a:r>
          </a:p>
          <a:p>
            <a:pPr eaLnBrk="1" hangingPunct="1"/>
            <a:r>
              <a:rPr lang="en-US" altLang="en-US" smtClean="0"/>
              <a:t>Install Node.js from </a:t>
            </a:r>
            <a:r>
              <a:rPr lang="en-US" altLang="en-US" smtClean="0">
                <a:hlinkClick r:id="rId2"/>
              </a:rPr>
              <a:t>http://nodejs.org/</a:t>
            </a:r>
            <a:r>
              <a:rPr lang="en-US" altLang="en-US" smtClean="0"/>
              <a:t> </a:t>
            </a:r>
          </a:p>
          <a:p>
            <a:pPr lvl="1" eaLnBrk="1" hangingPunct="1"/>
            <a:r>
              <a:rPr lang="en-US" altLang="en-US" smtClean="0"/>
              <a:t>There is an installer for every platform:</a:t>
            </a:r>
          </a:p>
          <a:p>
            <a:pPr lvl="2" eaLnBrk="1" hangingPunct="1"/>
            <a:r>
              <a:rPr lang="en-US" altLang="en-US" smtClean="0"/>
              <a:t>Windows</a:t>
            </a:r>
          </a:p>
          <a:p>
            <a:pPr lvl="2" eaLnBrk="1" hangingPunct="1"/>
            <a:r>
              <a:rPr lang="en-US" altLang="en-US" smtClean="0"/>
              <a:t>Linux</a:t>
            </a:r>
          </a:p>
          <a:p>
            <a:pPr lvl="2" eaLnBrk="1" hangingPunct="1"/>
            <a:r>
              <a:rPr lang="en-US" altLang="en-US" smtClean="0"/>
              <a:t>Macintosh</a:t>
            </a:r>
          </a:p>
          <a:p>
            <a:pPr eaLnBrk="1" hangingPunct="1"/>
            <a:r>
              <a:rPr lang="en-US" altLang="en-US" smtClean="0"/>
              <a:t>Install Karma with </a:t>
            </a:r>
          </a:p>
        </p:txBody>
      </p:sp>
      <p:sp>
        <p:nvSpPr>
          <p:cNvPr id="6" name="Text Placeholder 5"/>
          <p:cNvSpPr txBox="1">
            <a:spLocks/>
          </p:cNvSpPr>
          <p:nvPr/>
        </p:nvSpPr>
        <p:spPr>
          <a:xfrm>
            <a:off x="3041650" y="3492500"/>
            <a:ext cx="4705350" cy="36988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 </a:t>
            </a:r>
            <a:r>
              <a:rPr sz="1800" dirty="0" err="1"/>
              <a:t>npm</a:t>
            </a:r>
            <a:r>
              <a:rPr sz="1800" dirty="0"/>
              <a:t> install karma -g</a:t>
            </a:r>
          </a:p>
        </p:txBody>
      </p:sp>
      <p:sp>
        <p:nvSpPr>
          <p:cNvPr id="2" name="Slide Number Placeholder 1"/>
          <p:cNvSpPr>
            <a:spLocks noGrp="1"/>
          </p:cNvSpPr>
          <p:nvPr>
            <p:ph type="sldNum" sz="quarter" idx="12"/>
          </p:nvPr>
        </p:nvSpPr>
        <p:spPr/>
        <p:txBody>
          <a:bodyPr/>
          <a:lstStyle/>
          <a:p>
            <a:pPr>
              <a:defRPr/>
            </a:pPr>
            <a:fld id="{611BE132-A9E1-41FB-89C4-942185324F16}" type="slidenum">
              <a:rPr lang="en-CA" smtClean="0"/>
              <a:pPr>
                <a:defRPr/>
              </a:pPr>
              <a:t>31</a:t>
            </a:fld>
            <a:endParaRPr lang="en-CA"/>
          </a:p>
        </p:txBody>
      </p:sp>
    </p:spTree>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p:nvPr>
        </p:nvSpPr>
        <p:spPr>
          <a:xfrm>
            <a:off x="228600" y="-119063"/>
            <a:ext cx="7886700" cy="1112838"/>
          </a:xfrm>
        </p:spPr>
        <p:txBody>
          <a:bodyPr/>
          <a:lstStyle/>
          <a:p>
            <a:pPr eaLnBrk="1" hangingPunct="1"/>
            <a:r>
              <a:rPr lang="en-US" altLang="en-US" smtClean="0"/>
              <a:t>Setting up Karma Environment</a:t>
            </a:r>
          </a:p>
        </p:txBody>
      </p:sp>
      <p:sp>
        <p:nvSpPr>
          <p:cNvPr id="48131" name="Content Placeholder 4"/>
          <p:cNvSpPr>
            <a:spLocks noGrp="1"/>
          </p:cNvSpPr>
          <p:nvPr>
            <p:ph idx="1"/>
          </p:nvPr>
        </p:nvSpPr>
        <p:spPr>
          <a:xfrm>
            <a:off x="228600" y="692150"/>
            <a:ext cx="8686800" cy="2616200"/>
          </a:xfrm>
        </p:spPr>
        <p:txBody>
          <a:bodyPr>
            <a:spAutoFit/>
          </a:bodyPr>
          <a:lstStyle/>
          <a:p>
            <a:pPr eaLnBrk="1" hangingPunct="1">
              <a:lnSpc>
                <a:spcPct val="100000"/>
              </a:lnSpc>
            </a:pPr>
            <a:r>
              <a:rPr lang="en-US" altLang="en-US" sz="3000" smtClean="0"/>
              <a:t>To setup karma environment for a project follow the steps:</a:t>
            </a:r>
          </a:p>
          <a:p>
            <a:pPr marL="871538" lvl="1" indent="-514350" eaLnBrk="1" hangingPunct="1">
              <a:lnSpc>
                <a:spcPct val="100000"/>
              </a:lnSpc>
              <a:buFont typeface="Calibri Light" panose="020F0302020204030204" pitchFamily="34" charset="0"/>
              <a:buAutoNum type="arabicPeriod"/>
            </a:pPr>
            <a:r>
              <a:rPr lang="en-US" altLang="en-US" sz="2800" smtClean="0"/>
              <a:t>Install karma, if you have not done so already</a:t>
            </a:r>
          </a:p>
          <a:p>
            <a:pPr marL="871538" lvl="1" indent="-514350" eaLnBrk="1" hangingPunct="1">
              <a:lnSpc>
                <a:spcPct val="100000"/>
              </a:lnSpc>
              <a:buFont typeface="Calibri Light" panose="020F0302020204030204" pitchFamily="34" charset="0"/>
              <a:buAutoNum type="arabicPeriod"/>
            </a:pPr>
            <a:r>
              <a:rPr lang="en-US" altLang="en-US" sz="2800" smtClean="0"/>
              <a:t>Install the necessary packages for the wanted test framework:</a:t>
            </a:r>
          </a:p>
        </p:txBody>
      </p:sp>
      <p:sp>
        <p:nvSpPr>
          <p:cNvPr id="6" name="Text Placeholder 5"/>
          <p:cNvSpPr txBox="1">
            <a:spLocks/>
          </p:cNvSpPr>
          <p:nvPr/>
        </p:nvSpPr>
        <p:spPr>
          <a:xfrm>
            <a:off x="993775" y="3160713"/>
            <a:ext cx="6729413" cy="369887"/>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 </a:t>
            </a:r>
            <a:r>
              <a:rPr sz="1800" dirty="0" err="1"/>
              <a:t>npm</a:t>
            </a:r>
            <a:r>
              <a:rPr sz="1800" dirty="0"/>
              <a:t> install karma-mocha karma-chai --save-</a:t>
            </a:r>
            <a:r>
              <a:rPr sz="1800" dirty="0" err="1"/>
              <a:t>dev</a:t>
            </a:r>
            <a:endParaRPr sz="1800" dirty="0"/>
          </a:p>
        </p:txBody>
      </p:sp>
      <p:sp>
        <p:nvSpPr>
          <p:cNvPr id="10" name="Content Placeholder 4"/>
          <p:cNvSpPr txBox="1">
            <a:spLocks/>
          </p:cNvSpPr>
          <p:nvPr/>
        </p:nvSpPr>
        <p:spPr>
          <a:xfrm>
            <a:off x="228600" y="3646488"/>
            <a:ext cx="8686800" cy="527050"/>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871538" lvl="1" indent="-514350">
              <a:lnSpc>
                <a:spcPct val="100000"/>
              </a:lnSpc>
              <a:buFont typeface="+mj-lt"/>
              <a:buAutoNum type="arabicPeriod" startAt="3"/>
              <a:defRPr/>
            </a:pPr>
            <a:r>
              <a:rPr lang="en-US" sz="2800" dirty="0" smtClean="0"/>
              <a:t>Install one or many browser environments</a:t>
            </a:r>
          </a:p>
        </p:txBody>
      </p:sp>
      <p:sp>
        <p:nvSpPr>
          <p:cNvPr id="11" name="Text Placeholder 5"/>
          <p:cNvSpPr txBox="1">
            <a:spLocks/>
          </p:cNvSpPr>
          <p:nvPr/>
        </p:nvSpPr>
        <p:spPr>
          <a:xfrm>
            <a:off x="993775" y="4265613"/>
            <a:ext cx="6729413" cy="369887"/>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 </a:t>
            </a:r>
            <a:r>
              <a:rPr sz="1800" dirty="0" err="1"/>
              <a:t>npm</a:t>
            </a:r>
            <a:r>
              <a:rPr sz="1800" dirty="0"/>
              <a:t> install karma-chrome-launcher --save-</a:t>
            </a:r>
            <a:r>
              <a:rPr sz="1800" dirty="0" err="1"/>
              <a:t>dev</a:t>
            </a:r>
            <a:endParaRPr sz="1800" dirty="0"/>
          </a:p>
        </p:txBody>
      </p:sp>
      <p:sp>
        <p:nvSpPr>
          <p:cNvPr id="13" name="Content Placeholder 4"/>
          <p:cNvSpPr txBox="1">
            <a:spLocks/>
          </p:cNvSpPr>
          <p:nvPr/>
        </p:nvSpPr>
        <p:spPr>
          <a:xfrm>
            <a:off x="228600" y="5259388"/>
            <a:ext cx="8686800" cy="1108075"/>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871538" lvl="1" indent="-514350">
              <a:lnSpc>
                <a:spcPct val="100000"/>
              </a:lnSpc>
              <a:buFont typeface="+mj-lt"/>
              <a:buAutoNum type="arabicPeriod" startAt="4"/>
              <a:defRPr/>
            </a:pPr>
            <a:r>
              <a:rPr lang="en-US" sz="2800" dirty="0" smtClean="0"/>
              <a:t>Run                           and fill in the needed data</a:t>
            </a:r>
          </a:p>
          <a:p>
            <a:pPr marL="871538" lvl="1" indent="-514350">
              <a:lnSpc>
                <a:spcPct val="100000"/>
              </a:lnSpc>
              <a:buFont typeface="+mj-lt"/>
              <a:buAutoNum type="arabicPeriod" startAt="4"/>
              <a:defRPr/>
            </a:pPr>
            <a:r>
              <a:rPr lang="en-US" sz="2800" dirty="0" smtClean="0"/>
              <a:t>Start the Karma environment with </a:t>
            </a:r>
            <a:endParaRPr lang="en-US" dirty="0" smtClean="0"/>
          </a:p>
        </p:txBody>
      </p:sp>
      <p:sp>
        <p:nvSpPr>
          <p:cNvPr id="14" name="Text Placeholder 5"/>
          <p:cNvSpPr txBox="1">
            <a:spLocks/>
          </p:cNvSpPr>
          <p:nvPr/>
        </p:nvSpPr>
        <p:spPr>
          <a:xfrm>
            <a:off x="1906588" y="5373688"/>
            <a:ext cx="1789112" cy="369887"/>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 karma init</a:t>
            </a:r>
          </a:p>
        </p:txBody>
      </p:sp>
      <p:sp>
        <p:nvSpPr>
          <p:cNvPr id="15" name="Text Placeholder 5"/>
          <p:cNvSpPr txBox="1">
            <a:spLocks/>
          </p:cNvSpPr>
          <p:nvPr/>
        </p:nvSpPr>
        <p:spPr>
          <a:xfrm>
            <a:off x="993775" y="4711700"/>
            <a:ext cx="6729413" cy="3683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 </a:t>
            </a:r>
            <a:r>
              <a:rPr sz="1800" dirty="0" err="1"/>
              <a:t>npm</a:t>
            </a:r>
            <a:r>
              <a:rPr sz="1800" dirty="0"/>
              <a:t> install karma-</a:t>
            </a:r>
            <a:r>
              <a:rPr sz="1800" dirty="0" err="1"/>
              <a:t>phantomjs</a:t>
            </a:r>
            <a:r>
              <a:rPr sz="1800" dirty="0"/>
              <a:t>-launcher --save-</a:t>
            </a:r>
            <a:r>
              <a:rPr sz="1800" dirty="0" err="1"/>
              <a:t>dev</a:t>
            </a:r>
            <a:endParaRPr sz="1800" dirty="0"/>
          </a:p>
        </p:txBody>
      </p:sp>
      <p:sp>
        <p:nvSpPr>
          <p:cNvPr id="17" name="Text Placeholder 5"/>
          <p:cNvSpPr txBox="1">
            <a:spLocks/>
          </p:cNvSpPr>
          <p:nvPr/>
        </p:nvSpPr>
        <p:spPr>
          <a:xfrm>
            <a:off x="6457950" y="5899150"/>
            <a:ext cx="1957388" cy="3683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defRP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defRPr/>
            </a:pPr>
            <a:r>
              <a:rPr sz="1800" dirty="0"/>
              <a:t>$ karma start</a:t>
            </a:r>
          </a:p>
        </p:txBody>
      </p:sp>
      <p:sp>
        <p:nvSpPr>
          <p:cNvPr id="2" name="Slide Number Placeholder 1"/>
          <p:cNvSpPr>
            <a:spLocks noGrp="1"/>
          </p:cNvSpPr>
          <p:nvPr>
            <p:ph type="sldNum" sz="quarter" idx="12"/>
          </p:nvPr>
        </p:nvSpPr>
        <p:spPr/>
        <p:txBody>
          <a:bodyPr/>
          <a:lstStyle/>
          <a:p>
            <a:pPr>
              <a:defRPr/>
            </a:pPr>
            <a:fld id="{C33B7370-9BA0-4A95-A1B7-C6DE14D4C0C8}" type="slidenum">
              <a:rPr lang="en-CA" smtClean="0"/>
              <a:pPr>
                <a:defRPr/>
              </a:pPr>
              <a:t>32</a:t>
            </a:fld>
            <a:endParaRPr lang="en-CA"/>
          </a:p>
        </p:txBody>
      </p:sp>
    </p:spTree>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ctrTitle"/>
          </p:nvPr>
        </p:nvSpPr>
        <p:spPr/>
        <p:txBody>
          <a:bodyPr/>
          <a:lstStyle/>
          <a:p>
            <a:pPr eaLnBrk="1" hangingPunct="1"/>
            <a:r>
              <a:rPr lang="en-US" altLang="en-US" smtClean="0"/>
              <a:t>Mocha with </a:t>
            </a:r>
            <a:r>
              <a:rPr lang="en-US" altLang="en-US" b="1" smtClean="0"/>
              <a:t>Chai</a:t>
            </a:r>
          </a:p>
        </p:txBody>
      </p:sp>
      <p:sp>
        <p:nvSpPr>
          <p:cNvPr id="49155" name="Subtitle 2"/>
          <p:cNvSpPr>
            <a:spLocks noGrp="1"/>
          </p:cNvSpPr>
          <p:nvPr>
            <p:ph type="subTitle" idx="1"/>
          </p:nvPr>
        </p:nvSpPr>
        <p:spPr/>
        <p:txBody>
          <a:bodyPr/>
          <a:lstStyle/>
          <a:p>
            <a:pPr eaLnBrk="1" hangingPunct="1"/>
            <a:r>
              <a:rPr lang="en-US" altLang="en-US" smtClean="0"/>
              <a:t>Adding </a:t>
            </a:r>
            <a:r>
              <a:rPr lang="en-US" altLang="en-US" b="1" smtClean="0"/>
              <a:t>assertion</a:t>
            </a:r>
            <a:r>
              <a:rPr lang="en-US" altLang="en-US" smtClean="0"/>
              <a:t> framework</a:t>
            </a:r>
          </a:p>
        </p:txBody>
      </p:sp>
    </p:spTree>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3"/>
          <p:cNvSpPr>
            <a:spLocks noGrp="1"/>
          </p:cNvSpPr>
          <p:nvPr>
            <p:ph type="title"/>
          </p:nvPr>
        </p:nvSpPr>
        <p:spPr/>
        <p:txBody>
          <a:bodyPr/>
          <a:lstStyle/>
          <a:p>
            <a:pPr eaLnBrk="1" hangingPunct="1"/>
            <a:r>
              <a:rPr lang="en-US" altLang="en-US" smtClean="0"/>
              <a:t>Mocha with Chai</a:t>
            </a:r>
          </a:p>
        </p:txBody>
      </p:sp>
      <p:sp>
        <p:nvSpPr>
          <p:cNvPr id="5" name="Content Placeholder 4"/>
          <p:cNvSpPr>
            <a:spLocks noGrp="1"/>
          </p:cNvSpPr>
          <p:nvPr>
            <p:ph idx="1"/>
          </p:nvPr>
        </p:nvSpPr>
        <p:spPr>
          <a:xfrm>
            <a:off x="628650" y="1554163"/>
            <a:ext cx="7886700" cy="4351337"/>
          </a:xfrm>
        </p:spPr>
        <p:txBody>
          <a:bodyPr rtlCol="0">
            <a:normAutofit/>
          </a:bodyPr>
          <a:lstStyle/>
          <a:p>
            <a:pPr eaLnBrk="1" hangingPunct="1">
              <a:defRPr/>
            </a:pPr>
            <a:r>
              <a:rPr lang="en-US" dirty="0" smtClean="0"/>
              <a:t>Mocha is made pluggable</a:t>
            </a:r>
          </a:p>
          <a:p>
            <a:pPr lvl="1" eaLnBrk="1" hangingPunct="1">
              <a:defRPr/>
            </a:pPr>
            <a:r>
              <a:rPr lang="en-US" dirty="0" smtClean="0"/>
              <a:t>Can use almost any assertion framework</a:t>
            </a:r>
          </a:p>
          <a:p>
            <a:pPr lvl="1" eaLnBrk="1" hangingPunct="1">
              <a:defRPr/>
            </a:pPr>
            <a:r>
              <a:rPr lang="en-US" dirty="0" smtClean="0"/>
              <a:t>The most used is Chai.js</a:t>
            </a:r>
          </a:p>
          <a:p>
            <a:pPr eaLnBrk="1" hangingPunct="1">
              <a:defRPr/>
            </a:pPr>
            <a:r>
              <a:rPr lang="en-US" dirty="0" smtClean="0"/>
              <a:t>Chai.js uses behavior-driven development</a:t>
            </a:r>
          </a:p>
          <a:p>
            <a:pPr eaLnBrk="1" hangingPunct="1">
              <a:defRPr/>
            </a:pPr>
            <a:r>
              <a:rPr lang="en-US" dirty="0" smtClean="0"/>
              <a:t>To use Chai in Mocha, do the following:</a:t>
            </a:r>
          </a:p>
          <a:p>
            <a:pPr lvl="1" eaLnBrk="1" hangingPunct="1">
              <a:defRPr/>
            </a:pPr>
            <a:r>
              <a:rPr lang="en-US" dirty="0" smtClean="0"/>
              <a:t>Install Chai: </a:t>
            </a:r>
          </a:p>
          <a:p>
            <a:pPr lvl="1" eaLnBrk="1" hangingPunct="1">
              <a:defRPr/>
            </a:pPr>
            <a:r>
              <a:rPr lang="en-US" dirty="0" smtClean="0"/>
              <a:t>Add chai.js to your reporter</a:t>
            </a:r>
          </a:p>
          <a:p>
            <a:pPr lvl="1" eaLnBrk="1" hangingPunct="1">
              <a:defRPr/>
            </a:pPr>
            <a:r>
              <a:rPr lang="en-US" dirty="0" smtClean="0"/>
              <a:t>Set the global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expect</a:t>
            </a:r>
            <a:r>
              <a:rPr lang="en-US" dirty="0" smtClean="0"/>
              <a:t> </a:t>
            </a:r>
            <a:br>
              <a:rPr lang="en-US" dirty="0" smtClean="0"/>
            </a:br>
            <a:r>
              <a:rPr lang="en-US" dirty="0" smtClean="0"/>
              <a:t>object to </a:t>
            </a:r>
            <a:r>
              <a:rPr lang="en-US" dirty="0" err="1" smtClean="0">
                <a:solidFill>
                  <a:schemeClr val="accent5">
                    <a:lumMod val="20000"/>
                    <a:lumOff val="80000"/>
                  </a:schemeClr>
                </a:solidFill>
                <a:latin typeface="Consolas" panose="020B0609020204030204" pitchFamily="49" charset="0"/>
                <a:cs typeface="Consolas" panose="020B0609020204030204" pitchFamily="49" charset="0"/>
              </a:rPr>
              <a:t>chai.expect</a:t>
            </a:r>
            <a:endParaRPr lang="en-US" dirty="0" smtClean="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6" name="Rectangle 5"/>
          <p:cNvSpPr/>
          <p:nvPr/>
        </p:nvSpPr>
        <p:spPr>
          <a:xfrm>
            <a:off x="3938588" y="4206875"/>
            <a:ext cx="2894012" cy="3683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a:buClr>
                <a:schemeClr val="accent5">
                  <a:lumMod val="40000"/>
                  <a:lumOff val="60000"/>
                </a:schemeClr>
              </a:buClr>
              <a:buSzPct val="70000"/>
              <a:buFont typeface="Wingdings 2" pitchFamily="18" charset="2"/>
              <a:buNone/>
              <a:defRPr/>
            </a:pPr>
            <a:r>
              <a:rPr lang="en-US" b="1" dirty="0">
                <a:solidFill>
                  <a:srgbClr val="8CF4F2"/>
                </a:solidFill>
                <a:effectLst>
                  <a:outerShdw blurRad="38100" dist="38100" dir="2700000" algn="tl">
                    <a:srgbClr val="000000">
                      <a:alpha val="43137"/>
                    </a:srgbClr>
                  </a:outerShdw>
                </a:effectLst>
                <a:latin typeface="Consolas" pitchFamily="49" charset="0"/>
                <a:cs typeface="Consolas" pitchFamily="49" charset="0"/>
              </a:rPr>
              <a:t>expect = </a:t>
            </a:r>
            <a:r>
              <a:rPr lang="en-US" b="1" dirty="0" err="1">
                <a:solidFill>
                  <a:srgbClr val="8CF4F2"/>
                </a:solidFill>
                <a:effectLst>
                  <a:outerShdw blurRad="38100" dist="38100" dir="2700000" algn="tl">
                    <a:srgbClr val="000000">
                      <a:alpha val="43137"/>
                    </a:srgbClr>
                  </a:outerShdw>
                </a:effectLst>
                <a:latin typeface="Consolas" pitchFamily="49" charset="0"/>
                <a:cs typeface="Consolas" pitchFamily="49" charset="0"/>
              </a:rPr>
              <a:t>chai.expect</a:t>
            </a:r>
            <a:r>
              <a:rPr lang="en-US" b="1" dirty="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6"/>
          <p:cNvSpPr/>
          <p:nvPr/>
        </p:nvSpPr>
        <p:spPr>
          <a:xfrm>
            <a:off x="2332038" y="3244850"/>
            <a:ext cx="2895600" cy="3683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a:buClr>
                <a:schemeClr val="accent5">
                  <a:lumMod val="40000"/>
                  <a:lumOff val="60000"/>
                </a:schemeClr>
              </a:buClr>
              <a:buSzPct val="70000"/>
              <a:buFont typeface="Wingdings 2" pitchFamily="18" charset="2"/>
              <a:buNone/>
              <a:defRPr/>
            </a:pPr>
            <a:r>
              <a:rPr lang="en-US"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bower install chai</a:t>
            </a:r>
          </a:p>
        </p:txBody>
      </p:sp>
      <p:sp>
        <p:nvSpPr>
          <p:cNvPr id="8" name="Rectangle 7"/>
          <p:cNvSpPr/>
          <p:nvPr/>
        </p:nvSpPr>
        <p:spPr>
          <a:xfrm>
            <a:off x="3927475" y="3692525"/>
            <a:ext cx="3327400" cy="36988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a:buClr>
                <a:schemeClr val="accent5">
                  <a:lumMod val="40000"/>
                  <a:lumOff val="60000"/>
                </a:schemeClr>
              </a:buClr>
              <a:buSzPct val="70000"/>
              <a:buFont typeface="Wingdings 2" pitchFamily="18" charset="2"/>
              <a:buNone/>
              <a:defRPr/>
            </a:pPr>
            <a:r>
              <a:rPr lang="en-US" b="1" dirty="0">
                <a:solidFill>
                  <a:srgbClr val="8CF4F2"/>
                </a:solidFill>
                <a:effectLst>
                  <a:outerShdw blurRad="38100" dist="38100" dir="2700000" algn="tl">
                    <a:srgbClr val="000000">
                      <a:alpha val="43137"/>
                    </a:srgbClr>
                  </a:outerShdw>
                </a:effectLst>
                <a:latin typeface="Consolas" pitchFamily="49" charset="0"/>
                <a:cs typeface="Consolas" pitchFamily="49" charset="0"/>
              </a:rPr>
              <a:t>&lt;script </a:t>
            </a:r>
            <a:r>
              <a:rPr lang="en-US" b="1" dirty="0" err="1">
                <a:solidFill>
                  <a:srgbClr val="8CF4F2"/>
                </a:solidFill>
                <a:effectLst>
                  <a:outerShdw blurRad="38100" dist="38100" dir="2700000" algn="tl">
                    <a:srgbClr val="000000">
                      <a:alpha val="43137"/>
                    </a:srgbClr>
                  </a:outerShdw>
                </a:effectLst>
                <a:latin typeface="Consolas" pitchFamily="49" charset="0"/>
                <a:cs typeface="Consolas" pitchFamily="49" charset="0"/>
              </a:rPr>
              <a:t>src</a:t>
            </a:r>
            <a:r>
              <a:rPr lang="en-US" b="1" dirty="0">
                <a:solidFill>
                  <a:srgbClr val="8CF4F2"/>
                </a:solidFill>
                <a:effectLst>
                  <a:outerShdw blurRad="38100" dist="38100" dir="2700000" algn="tl">
                    <a:srgbClr val="000000">
                      <a:alpha val="43137"/>
                    </a:srgbClr>
                  </a:outerShdw>
                </a:effectLst>
                <a:latin typeface="Consolas" pitchFamily="49" charset="0"/>
                <a:cs typeface="Consolas" pitchFamily="49" charset="0"/>
              </a:rPr>
              <a:t>="…/chai.js"&gt;</a:t>
            </a:r>
          </a:p>
        </p:txBody>
      </p:sp>
      <p:sp>
        <p:nvSpPr>
          <p:cNvPr id="2" name="Slide Number Placeholder 1"/>
          <p:cNvSpPr>
            <a:spLocks noGrp="1"/>
          </p:cNvSpPr>
          <p:nvPr>
            <p:ph type="sldNum" sz="quarter" idx="12"/>
          </p:nvPr>
        </p:nvSpPr>
        <p:spPr/>
        <p:txBody>
          <a:bodyPr/>
          <a:lstStyle/>
          <a:p>
            <a:pPr>
              <a:defRPr/>
            </a:pPr>
            <a:fld id="{ED67F720-B8F2-4796-A18B-61A4778CB188}" type="slidenum">
              <a:rPr lang="en-CA" smtClean="0"/>
              <a:pPr>
                <a:defRPr/>
              </a:pPr>
              <a:t>34</a:t>
            </a:fld>
            <a:endParaRPr lang="en-CA"/>
          </a:p>
        </p:txBody>
      </p:sp>
    </p:spTree>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3"/>
          <p:cNvSpPr>
            <a:spLocks noGrp="1"/>
          </p:cNvSpPr>
          <p:nvPr>
            <p:ph type="ctrTitle"/>
          </p:nvPr>
        </p:nvSpPr>
        <p:spPr>
          <a:xfrm>
            <a:off x="1055688" y="2333625"/>
            <a:ext cx="7256462" cy="1743075"/>
          </a:xfrm>
        </p:spPr>
        <p:txBody>
          <a:bodyPr/>
          <a:lstStyle/>
          <a:p>
            <a:pPr eaLnBrk="1" hangingPunct="1"/>
            <a:r>
              <a:rPr lang="en-US" altLang="en-US" smtClean="0"/>
              <a:t>Mocha Test Suites </a:t>
            </a:r>
            <a:br>
              <a:rPr lang="en-US" altLang="en-US" smtClean="0"/>
            </a:br>
            <a:r>
              <a:rPr lang="en-US" altLang="en-US" smtClean="0"/>
              <a:t>and Specs</a:t>
            </a:r>
          </a:p>
        </p:txBody>
      </p:sp>
    </p:spTree>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3"/>
          <p:cNvSpPr>
            <a:spLocks noGrp="1"/>
          </p:cNvSpPr>
          <p:nvPr>
            <p:ph type="title"/>
          </p:nvPr>
        </p:nvSpPr>
        <p:spPr>
          <a:xfrm>
            <a:off x="341313" y="0"/>
            <a:ext cx="7886700" cy="1325563"/>
          </a:xfrm>
        </p:spPr>
        <p:txBody>
          <a:bodyPr/>
          <a:lstStyle/>
          <a:p>
            <a:pPr eaLnBrk="1" hangingPunct="1"/>
            <a:r>
              <a:rPr lang="en-US" altLang="en-US" smtClean="0"/>
              <a:t>Mocha Test Suites</a:t>
            </a:r>
          </a:p>
        </p:txBody>
      </p:sp>
      <p:sp>
        <p:nvSpPr>
          <p:cNvPr id="52227" name="Content Placeholder 4"/>
          <p:cNvSpPr>
            <a:spLocks noGrp="1"/>
          </p:cNvSpPr>
          <p:nvPr>
            <p:ph idx="1"/>
          </p:nvPr>
        </p:nvSpPr>
        <p:spPr>
          <a:xfrm>
            <a:off x="228600" y="958850"/>
            <a:ext cx="8686800" cy="1073150"/>
          </a:xfrm>
        </p:spPr>
        <p:txBody>
          <a:bodyPr>
            <a:spAutoFit/>
          </a:bodyPr>
          <a:lstStyle/>
          <a:p>
            <a:pPr eaLnBrk="1" hangingPunct="1">
              <a:lnSpc>
                <a:spcPct val="100000"/>
              </a:lnSpc>
            </a:pPr>
            <a:r>
              <a:rPr lang="en-US" altLang="en-US" smtClean="0"/>
              <a:t>Mocha uses test suites to order the tests</a:t>
            </a:r>
          </a:p>
          <a:p>
            <a:pPr lvl="1" eaLnBrk="1" hangingPunct="1">
              <a:lnSpc>
                <a:spcPct val="100000"/>
              </a:lnSpc>
            </a:pPr>
            <a:r>
              <a:rPr lang="en-US" altLang="en-US" smtClean="0"/>
              <a:t>Tests suites are created with the describe(name, callback) function</a:t>
            </a:r>
          </a:p>
          <a:p>
            <a:pPr lvl="2" eaLnBrk="1" hangingPunct="1">
              <a:lnSpc>
                <a:spcPct val="100000"/>
              </a:lnSpc>
            </a:pPr>
            <a:r>
              <a:rPr lang="en-US" altLang="en-US" sz="1800" smtClean="0"/>
              <a:t>Provide a name of the test suite and a callback function</a:t>
            </a:r>
          </a:p>
        </p:txBody>
      </p:sp>
      <p:sp>
        <p:nvSpPr>
          <p:cNvPr id="6" name="Text Placeholder 1"/>
          <p:cNvSpPr txBox="1">
            <a:spLocks/>
          </p:cNvSpPr>
          <p:nvPr/>
        </p:nvSpPr>
        <p:spPr>
          <a:xfrm>
            <a:off x="533400" y="2366963"/>
            <a:ext cx="8077200" cy="101600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dirty="0"/>
              <a:t>describe('#sum', function() {</a:t>
            </a:r>
          </a:p>
          <a:p>
            <a:pPr>
              <a:defRPr/>
            </a:pPr>
            <a:r>
              <a:rPr dirty="0"/>
              <a:t>  //here are the tests</a:t>
            </a:r>
          </a:p>
          <a:p>
            <a:pPr>
              <a:defRPr/>
            </a:pPr>
            <a:r>
              <a:rPr dirty="0"/>
              <a:t>});</a:t>
            </a:r>
          </a:p>
        </p:txBody>
      </p:sp>
      <p:sp>
        <p:nvSpPr>
          <p:cNvPr id="7" name="Content Placeholder 4"/>
          <p:cNvSpPr txBox="1">
            <a:spLocks/>
          </p:cNvSpPr>
          <p:nvPr/>
        </p:nvSpPr>
        <p:spPr>
          <a:xfrm>
            <a:off x="228600" y="3876675"/>
            <a:ext cx="8686800" cy="584200"/>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dirty="0" smtClean="0"/>
              <a:t>Test suites can be nested in one another</a:t>
            </a:r>
            <a:endParaRPr lang="en-US" dirty="0"/>
          </a:p>
        </p:txBody>
      </p:sp>
      <p:sp>
        <p:nvSpPr>
          <p:cNvPr id="8" name="Text Placeholder 1"/>
          <p:cNvSpPr txBox="1">
            <a:spLocks/>
          </p:cNvSpPr>
          <p:nvPr/>
        </p:nvSpPr>
        <p:spPr>
          <a:xfrm>
            <a:off x="533400" y="4699000"/>
            <a:ext cx="8077200" cy="132238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dirty="0"/>
              <a:t>describe('Person', function() {</a:t>
            </a:r>
          </a:p>
          <a:p>
            <a:pPr>
              <a:defRPr/>
            </a:pPr>
            <a:r>
              <a:rPr dirty="0"/>
              <a:t>  describe('when initializing', …</a:t>
            </a:r>
          </a:p>
          <a:p>
            <a:pPr>
              <a:defRPr/>
            </a:pPr>
            <a:r>
              <a:rPr dirty="0"/>
              <a:t>  describe('when changing name', …</a:t>
            </a:r>
          </a:p>
          <a:p>
            <a:pPr>
              <a:defRPr/>
            </a:pPr>
            <a:r>
              <a:rPr dirty="0"/>
              <a:t>});</a:t>
            </a:r>
          </a:p>
        </p:txBody>
      </p:sp>
      <p:sp>
        <p:nvSpPr>
          <p:cNvPr id="2" name="Slide Number Placeholder 1"/>
          <p:cNvSpPr>
            <a:spLocks noGrp="1"/>
          </p:cNvSpPr>
          <p:nvPr>
            <p:ph type="sldNum" sz="quarter" idx="12"/>
          </p:nvPr>
        </p:nvSpPr>
        <p:spPr/>
        <p:txBody>
          <a:bodyPr/>
          <a:lstStyle/>
          <a:p>
            <a:pPr>
              <a:defRPr/>
            </a:pPr>
            <a:fld id="{0EC2D961-3394-4DAE-A522-E906FF4C5F56}" type="slidenum">
              <a:rPr lang="en-CA" smtClean="0"/>
              <a:pPr>
                <a:defRPr/>
              </a:pPr>
              <a:t>36</a:t>
            </a:fld>
            <a:endParaRPr lang="en-CA"/>
          </a:p>
        </p:txBody>
      </p:sp>
    </p:spTree>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46100" y="315913"/>
            <a:ext cx="7250113" cy="1116012"/>
          </a:xfrm>
        </p:spPr>
        <p:txBody>
          <a:bodyPr/>
          <a:lstStyle/>
          <a:p>
            <a:pPr eaLnBrk="1" hangingPunct="1"/>
            <a:r>
              <a:rPr lang="en-US" altLang="en-US" smtClean="0"/>
              <a:t>Mocha Specs</a:t>
            </a:r>
          </a:p>
        </p:txBody>
      </p:sp>
      <p:sp>
        <p:nvSpPr>
          <p:cNvPr id="3" name="Content Placeholder 2"/>
          <p:cNvSpPr>
            <a:spLocks noGrp="1"/>
          </p:cNvSpPr>
          <p:nvPr>
            <p:ph idx="1"/>
          </p:nvPr>
        </p:nvSpPr>
        <p:spPr>
          <a:xfrm>
            <a:off x="628650" y="1431925"/>
            <a:ext cx="8686800" cy="1801813"/>
          </a:xfrm>
        </p:spPr>
        <p:txBody>
          <a:bodyPr rtlCol="0">
            <a:normAutofit/>
          </a:bodyPr>
          <a:lstStyle/>
          <a:p>
            <a:pPr eaLnBrk="1" hangingPunct="1">
              <a:defRPr/>
            </a:pPr>
            <a:r>
              <a:rPr lang="en-US" dirty="0" err="1" smtClean="0"/>
              <a:t>Spects</a:t>
            </a:r>
            <a:r>
              <a:rPr lang="en-US" dirty="0" smtClean="0"/>
              <a:t> (tests) are contained in a test suites</a:t>
            </a:r>
          </a:p>
          <a:p>
            <a:pPr lvl="1" eaLnBrk="1" hangingPunct="1">
              <a:defRPr/>
            </a:pPr>
            <a:r>
              <a:rPr lang="en-US" dirty="0" smtClean="0"/>
              <a:t>Call the function </a:t>
            </a:r>
            <a:r>
              <a:rPr lang="en-US" dirty="0" smtClean="0">
                <a:solidFill>
                  <a:schemeClr val="accent5">
                    <a:lumMod val="20000"/>
                    <a:lumOff val="80000"/>
                  </a:schemeClr>
                </a:solidFill>
              </a:rPr>
              <a:t>it(name, callback)</a:t>
            </a:r>
          </a:p>
          <a:p>
            <a:pPr lvl="2" eaLnBrk="1" hangingPunct="1">
              <a:defRPr/>
            </a:pPr>
            <a:r>
              <a:rPr lang="en-US" dirty="0" smtClean="0"/>
              <a:t>Has a name and a callback:</a:t>
            </a:r>
            <a:endParaRPr lang="en-US" dirty="0"/>
          </a:p>
        </p:txBody>
      </p:sp>
      <p:sp>
        <p:nvSpPr>
          <p:cNvPr id="4" name="Text Placeholder 1"/>
          <p:cNvSpPr txBox="1">
            <a:spLocks/>
          </p:cNvSpPr>
          <p:nvPr/>
        </p:nvSpPr>
        <p:spPr>
          <a:xfrm>
            <a:off x="357188" y="2595563"/>
            <a:ext cx="8686800" cy="2862262"/>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dirty="0"/>
              <a:t>describe('Person', function() {</a:t>
            </a:r>
          </a:p>
          <a:p>
            <a:pPr>
              <a:defRPr/>
            </a:pPr>
            <a:r>
              <a:rPr dirty="0"/>
              <a:t>  describe('when initializing', function(){</a:t>
            </a:r>
          </a:p>
          <a:p>
            <a:pPr>
              <a:defRPr/>
            </a:pPr>
            <a:r>
              <a:rPr dirty="0"/>
              <a:t>    it('with valid names, expect ok', function(){</a:t>
            </a:r>
          </a:p>
          <a:p>
            <a:pPr>
              <a:defRPr/>
            </a:pPr>
            <a:r>
              <a:rPr dirty="0"/>
              <a:t>      </a:t>
            </a:r>
            <a:r>
              <a:rPr dirty="0" err="1"/>
              <a:t>var</a:t>
            </a:r>
            <a:r>
              <a:rPr dirty="0"/>
              <a:t> person = new Person('Peter', '</a:t>
            </a:r>
            <a:r>
              <a:rPr dirty="0" err="1"/>
              <a:t>Petrov</a:t>
            </a:r>
            <a:r>
              <a:rPr dirty="0"/>
              <a:t>');</a:t>
            </a:r>
          </a:p>
          <a:p>
            <a:pPr>
              <a:defRPr/>
            </a:pPr>
            <a:r>
              <a:rPr dirty="0"/>
              <a:t>      expect(</a:t>
            </a:r>
            <a:r>
              <a:rPr dirty="0" err="1"/>
              <a:t>person.firstname</a:t>
            </a:r>
            <a:r>
              <a:rPr dirty="0"/>
              <a:t>()).</a:t>
            </a:r>
            <a:r>
              <a:rPr dirty="0" err="1"/>
              <a:t>to.equal</a:t>
            </a:r>
            <a:r>
              <a:rPr dirty="0"/>
              <a:t>('Peter');</a:t>
            </a:r>
          </a:p>
          <a:p>
            <a:pPr>
              <a:defRPr/>
            </a:pPr>
            <a:r>
              <a:rPr dirty="0"/>
              <a:t>      expect(</a:t>
            </a:r>
            <a:r>
              <a:rPr dirty="0" err="1"/>
              <a:t>person.lastname</a:t>
            </a:r>
            <a:r>
              <a:rPr dirty="0"/>
              <a:t>()).</a:t>
            </a:r>
            <a:r>
              <a:rPr dirty="0" err="1"/>
              <a:t>to.equal</a:t>
            </a:r>
            <a:r>
              <a:rPr dirty="0"/>
              <a:t>('</a:t>
            </a:r>
            <a:r>
              <a:rPr dirty="0" err="1"/>
              <a:t>Petrov</a:t>
            </a:r>
            <a:r>
              <a:rPr dirty="0"/>
              <a:t>');</a:t>
            </a:r>
          </a:p>
          <a:p>
            <a:pPr>
              <a:defRPr/>
            </a:pPr>
            <a:r>
              <a:rPr dirty="0"/>
              <a:t>    });</a:t>
            </a:r>
          </a:p>
          <a:p>
            <a:pPr>
              <a:defRPr/>
            </a:pPr>
            <a:r>
              <a:rPr dirty="0"/>
              <a:t>  });</a:t>
            </a:r>
          </a:p>
          <a:p>
            <a:pPr>
              <a:defRPr/>
            </a:pPr>
            <a:r>
              <a:rPr dirty="0"/>
              <a:t>});</a:t>
            </a:r>
          </a:p>
        </p:txBody>
      </p:sp>
      <p:sp>
        <p:nvSpPr>
          <p:cNvPr id="2" name="Slide Number Placeholder 1"/>
          <p:cNvSpPr>
            <a:spLocks noGrp="1"/>
          </p:cNvSpPr>
          <p:nvPr>
            <p:ph type="sldNum" sz="quarter" idx="12"/>
          </p:nvPr>
        </p:nvSpPr>
        <p:spPr/>
        <p:txBody>
          <a:bodyPr/>
          <a:lstStyle/>
          <a:p>
            <a:pPr>
              <a:defRPr/>
            </a:pPr>
            <a:fld id="{3A57E420-BF14-4D87-A6FC-F3A85FE0882C}" type="slidenum">
              <a:rPr lang="en-CA" smtClean="0"/>
              <a:pPr>
                <a:defRPr/>
              </a:pPr>
              <a:t>37</a:t>
            </a:fld>
            <a:endParaRPr lang="en-CA"/>
          </a:p>
        </p:txBody>
      </p:sp>
    </p:spTree>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p:txBody>
          <a:bodyPr/>
          <a:lstStyle/>
          <a:p>
            <a:pPr eaLnBrk="1" hangingPunct="1"/>
            <a:r>
              <a:rPr lang="en-US" altLang="en-US" smtClean="0"/>
              <a:t>Chai Assertions</a:t>
            </a:r>
          </a:p>
        </p:txBody>
      </p:sp>
      <p:sp>
        <p:nvSpPr>
          <p:cNvPr id="54275" name="Subtitle 2"/>
          <p:cNvSpPr>
            <a:spLocks noGrp="1"/>
          </p:cNvSpPr>
          <p:nvPr>
            <p:ph type="subTitle" idx="1"/>
          </p:nvPr>
        </p:nvSpPr>
        <p:spPr/>
        <p:txBody>
          <a:bodyPr/>
          <a:lstStyle/>
          <a:p>
            <a:pPr eaLnBrk="1" hangingPunct="1"/>
            <a:r>
              <a:rPr lang="en-US" altLang="en-US" smtClean="0"/>
              <a:t>How to use Chai.js?</a:t>
            </a:r>
          </a:p>
        </p:txBody>
      </p:sp>
    </p:spTree>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p:cNvSpPr>
            <a:spLocks noGrp="1"/>
          </p:cNvSpPr>
          <p:nvPr>
            <p:ph type="title"/>
          </p:nvPr>
        </p:nvSpPr>
        <p:spPr>
          <a:xfrm>
            <a:off x="228600" y="-47625"/>
            <a:ext cx="7886700" cy="1325563"/>
          </a:xfrm>
        </p:spPr>
        <p:txBody>
          <a:bodyPr/>
          <a:lstStyle/>
          <a:p>
            <a:pPr eaLnBrk="1" hangingPunct="1"/>
            <a:r>
              <a:rPr lang="en-US" altLang="en-US" smtClean="0"/>
              <a:t>Chai Assertions</a:t>
            </a:r>
          </a:p>
        </p:txBody>
      </p:sp>
      <p:sp>
        <p:nvSpPr>
          <p:cNvPr id="55299" name="Content Placeholder 4"/>
          <p:cNvSpPr>
            <a:spLocks noGrp="1"/>
          </p:cNvSpPr>
          <p:nvPr>
            <p:ph idx="1"/>
          </p:nvPr>
        </p:nvSpPr>
        <p:spPr>
          <a:xfrm>
            <a:off x="228600" y="968375"/>
            <a:ext cx="8686800" cy="2557463"/>
          </a:xfrm>
        </p:spPr>
        <p:txBody>
          <a:bodyPr>
            <a:spAutoFit/>
          </a:bodyPr>
          <a:lstStyle/>
          <a:p>
            <a:pPr eaLnBrk="1" hangingPunct="1"/>
            <a:r>
              <a:rPr lang="en-US" altLang="en-US" smtClean="0"/>
              <a:t>Chai.js is a assertion framework</a:t>
            </a:r>
          </a:p>
          <a:p>
            <a:pPr lvl="1" eaLnBrk="1" hangingPunct="1"/>
            <a:r>
              <a:rPr lang="en-US" altLang="en-US" smtClean="0"/>
              <a:t>Allows to assert expected/actual in tests</a:t>
            </a:r>
          </a:p>
          <a:p>
            <a:pPr eaLnBrk="1" hangingPunct="1"/>
            <a:r>
              <a:rPr lang="en-US" altLang="en-US" smtClean="0"/>
              <a:t>Chai.js has three assertion styles</a:t>
            </a:r>
          </a:p>
          <a:p>
            <a:pPr lvl="1" eaLnBrk="1" hangingPunct="1"/>
            <a:r>
              <a:rPr lang="en-US" altLang="en-US" smtClean="0"/>
              <a:t>Assert style</a:t>
            </a:r>
          </a:p>
        </p:txBody>
      </p:sp>
      <p:sp>
        <p:nvSpPr>
          <p:cNvPr id="6" name="Text Placeholder 1"/>
          <p:cNvSpPr txBox="1">
            <a:spLocks/>
          </p:cNvSpPr>
          <p:nvPr/>
        </p:nvSpPr>
        <p:spPr>
          <a:xfrm>
            <a:off x="533400" y="2508250"/>
            <a:ext cx="80772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dirty="0" err="1"/>
              <a:t>assert.equal</a:t>
            </a:r>
            <a:r>
              <a:rPr dirty="0"/>
              <a:t>(</a:t>
            </a:r>
            <a:r>
              <a:rPr dirty="0" err="1"/>
              <a:t>person.firstname</a:t>
            </a:r>
            <a:r>
              <a:rPr dirty="0"/>
              <a:t>(), 'Peter');</a:t>
            </a:r>
          </a:p>
        </p:txBody>
      </p:sp>
      <p:sp>
        <p:nvSpPr>
          <p:cNvPr id="7" name="Content Placeholder 4"/>
          <p:cNvSpPr txBox="1">
            <a:spLocks/>
          </p:cNvSpPr>
          <p:nvPr/>
        </p:nvSpPr>
        <p:spPr>
          <a:xfrm>
            <a:off x="228600" y="3016250"/>
            <a:ext cx="8686800" cy="558800"/>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defRPr/>
            </a:pPr>
            <a:r>
              <a:rPr lang="en-US" dirty="0" smtClean="0"/>
              <a:t>Expect style</a:t>
            </a:r>
          </a:p>
        </p:txBody>
      </p:sp>
      <p:sp>
        <p:nvSpPr>
          <p:cNvPr id="8" name="Text Placeholder 1"/>
          <p:cNvSpPr txBox="1">
            <a:spLocks/>
          </p:cNvSpPr>
          <p:nvPr/>
        </p:nvSpPr>
        <p:spPr>
          <a:xfrm>
            <a:off x="533400" y="3738563"/>
            <a:ext cx="80772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dirty="0"/>
              <a:t>expect(</a:t>
            </a:r>
            <a:r>
              <a:rPr dirty="0" err="1"/>
              <a:t>person.firstname</a:t>
            </a:r>
            <a:r>
              <a:rPr dirty="0"/>
              <a:t>()).</a:t>
            </a:r>
            <a:r>
              <a:rPr dirty="0" err="1"/>
              <a:t>to.equal</a:t>
            </a:r>
            <a:r>
              <a:rPr dirty="0"/>
              <a:t>('Peter');</a:t>
            </a:r>
          </a:p>
        </p:txBody>
      </p:sp>
      <p:sp>
        <p:nvSpPr>
          <p:cNvPr id="9" name="Content Placeholder 4"/>
          <p:cNvSpPr txBox="1">
            <a:spLocks/>
          </p:cNvSpPr>
          <p:nvPr/>
        </p:nvSpPr>
        <p:spPr>
          <a:xfrm>
            <a:off x="228600" y="4471988"/>
            <a:ext cx="8686800" cy="557212"/>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defRPr/>
            </a:pPr>
            <a:r>
              <a:rPr lang="en-US" dirty="0" smtClean="0"/>
              <a:t>Should style</a:t>
            </a:r>
          </a:p>
        </p:txBody>
      </p:sp>
      <p:sp>
        <p:nvSpPr>
          <p:cNvPr id="10" name="Text Placeholder 1"/>
          <p:cNvSpPr txBox="1">
            <a:spLocks/>
          </p:cNvSpPr>
          <p:nvPr/>
        </p:nvSpPr>
        <p:spPr>
          <a:xfrm>
            <a:off x="533400" y="5313363"/>
            <a:ext cx="80772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dirty="0" err="1"/>
              <a:t>person.firstname</a:t>
            </a:r>
            <a:r>
              <a:rPr dirty="0"/>
              <a:t>().</a:t>
            </a:r>
            <a:r>
              <a:rPr dirty="0" err="1"/>
              <a:t>should.equal</a:t>
            </a:r>
            <a:r>
              <a:rPr dirty="0"/>
              <a:t>('Peter');</a:t>
            </a:r>
          </a:p>
        </p:txBody>
      </p:sp>
      <p:sp>
        <p:nvSpPr>
          <p:cNvPr id="2" name="Slide Number Placeholder 1"/>
          <p:cNvSpPr>
            <a:spLocks noGrp="1"/>
          </p:cNvSpPr>
          <p:nvPr>
            <p:ph type="sldNum" sz="quarter" idx="12"/>
          </p:nvPr>
        </p:nvSpPr>
        <p:spPr/>
        <p:txBody>
          <a:bodyPr/>
          <a:lstStyle/>
          <a:p>
            <a:pPr>
              <a:defRPr/>
            </a:pPr>
            <a:fld id="{C2238D33-8F3C-4908-8360-70BEDAD20F9E}" type="slidenum">
              <a:rPr lang="en-CA" smtClean="0"/>
              <a:pPr>
                <a:defRPr/>
              </a:pPr>
              <a:t>39</a:t>
            </a:fld>
            <a:endParaRPr lang="en-CA"/>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eaLnBrk="1" hangingPunct="1"/>
            <a:r>
              <a:rPr lang="en-US" altLang="en-US" smtClean="0"/>
              <a:t>Strategies</a:t>
            </a:r>
          </a:p>
        </p:txBody>
      </p:sp>
      <p:sp>
        <p:nvSpPr>
          <p:cNvPr id="11267" name="Rectangle 1027"/>
          <p:cNvSpPr>
            <a:spLocks noGrp="1" noChangeArrowheads="1"/>
          </p:cNvSpPr>
          <p:nvPr>
            <p:ph idx="1"/>
          </p:nvPr>
        </p:nvSpPr>
        <p:spPr/>
        <p:txBody>
          <a:bodyPr/>
          <a:lstStyle/>
          <a:p>
            <a:pPr eaLnBrk="1" hangingPunct="1"/>
            <a:r>
              <a:rPr lang="en-US" altLang="en-US" smtClean="0"/>
              <a:t>Print Statements</a:t>
            </a:r>
          </a:p>
          <a:p>
            <a:pPr eaLnBrk="1" hangingPunct="1"/>
            <a:r>
              <a:rPr lang="en-US" altLang="en-US" smtClean="0"/>
              <a:t>Use of Debugger (pdb, gdb)</a:t>
            </a:r>
          </a:p>
          <a:p>
            <a:pPr eaLnBrk="1" hangingPunct="1"/>
            <a:r>
              <a:rPr lang="en-US" altLang="en-US" smtClean="0"/>
              <a:t>Debugger Expressions</a:t>
            </a:r>
          </a:p>
          <a:p>
            <a:pPr eaLnBrk="1" hangingPunct="1"/>
            <a:r>
              <a:rPr lang="en-US" altLang="en-US" smtClean="0"/>
              <a:t>Test Scripts</a:t>
            </a:r>
          </a:p>
        </p:txBody>
      </p:sp>
      <p:sp>
        <p:nvSpPr>
          <p:cNvPr id="2" name="Slide Number Placeholder 1"/>
          <p:cNvSpPr>
            <a:spLocks noGrp="1"/>
          </p:cNvSpPr>
          <p:nvPr>
            <p:ph type="sldNum" sz="quarter" idx="12"/>
          </p:nvPr>
        </p:nvSpPr>
        <p:spPr/>
        <p:txBody>
          <a:bodyPr/>
          <a:lstStyle/>
          <a:p>
            <a:pPr>
              <a:defRPr/>
            </a:pPr>
            <a:fld id="{4B12DA0F-75C6-4565-92B1-3BEC99558BD8}" type="slidenum">
              <a:rPr lang="en-CA" smtClean="0"/>
              <a:pPr>
                <a:defRPr/>
              </a:pPr>
              <a:t>4</a:t>
            </a:fld>
            <a:endParaRPr lang="en-CA"/>
          </a:p>
        </p:txBody>
      </p:sp>
      <p:pic>
        <p:nvPicPr>
          <p:cNvPr id="1126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29075" y="1870075"/>
            <a:ext cx="485775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p:cNvSpPr>
            <a:spLocks noGrp="1"/>
          </p:cNvSpPr>
          <p:nvPr>
            <p:ph type="ctrTitle"/>
          </p:nvPr>
        </p:nvSpPr>
        <p:spPr/>
        <p:txBody>
          <a:bodyPr/>
          <a:lstStyle/>
          <a:p>
            <a:pPr eaLnBrk="1" hangingPunct="1"/>
            <a:r>
              <a:rPr lang="en-US" altLang="en-US" smtClean="0"/>
              <a:t>Chai Expect Assertion Style</a:t>
            </a:r>
          </a:p>
        </p:txBody>
      </p:sp>
      <p:sp>
        <p:nvSpPr>
          <p:cNvPr id="56323" name="Subtitle 4"/>
          <p:cNvSpPr>
            <a:spLocks noGrp="1"/>
          </p:cNvSpPr>
          <p:nvPr>
            <p:ph type="subTitle" idx="1"/>
          </p:nvPr>
        </p:nvSpPr>
        <p:spPr/>
        <p:txBody>
          <a:bodyPr/>
          <a:lstStyle/>
          <a:p>
            <a:pPr eaLnBrk="1" hangingPunct="1"/>
            <a:r>
              <a:rPr lang="en-US" altLang="en-US" smtClean="0"/>
              <a:t>Using the BDD Styles</a:t>
            </a:r>
          </a:p>
        </p:txBody>
      </p:sp>
    </p:spTree>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3"/>
          <p:cNvSpPr>
            <a:spLocks noGrp="1"/>
          </p:cNvSpPr>
          <p:nvPr>
            <p:ph type="title"/>
          </p:nvPr>
        </p:nvSpPr>
        <p:spPr>
          <a:xfrm>
            <a:off x="228600" y="141288"/>
            <a:ext cx="7886700" cy="1325562"/>
          </a:xfrm>
        </p:spPr>
        <p:txBody>
          <a:bodyPr/>
          <a:lstStyle/>
          <a:p>
            <a:pPr eaLnBrk="1" hangingPunct="1"/>
            <a:r>
              <a:rPr lang="en-US" altLang="en-US" smtClean="0"/>
              <a:t>Chai Expect Assertion Style</a:t>
            </a:r>
          </a:p>
        </p:txBody>
      </p:sp>
      <p:sp>
        <p:nvSpPr>
          <p:cNvPr id="57347" name="Content Placeholder 4"/>
          <p:cNvSpPr>
            <a:spLocks noGrp="1"/>
          </p:cNvSpPr>
          <p:nvPr>
            <p:ph idx="1"/>
          </p:nvPr>
        </p:nvSpPr>
        <p:spPr>
          <a:xfrm>
            <a:off x="228600" y="1466850"/>
            <a:ext cx="8686800" cy="652463"/>
          </a:xfrm>
        </p:spPr>
        <p:txBody>
          <a:bodyPr/>
          <a:lstStyle/>
          <a:p>
            <a:pPr eaLnBrk="1" hangingPunct="1"/>
            <a:r>
              <a:rPr lang="en-US" altLang="en-US" smtClean="0"/>
              <a:t>Chai.js expect assertion style has a fluent and expressive syntax:</a:t>
            </a:r>
          </a:p>
        </p:txBody>
      </p:sp>
      <p:sp>
        <p:nvSpPr>
          <p:cNvPr id="6" name="Text Placeholder 1"/>
          <p:cNvSpPr txBox="1">
            <a:spLocks/>
          </p:cNvSpPr>
          <p:nvPr/>
        </p:nvSpPr>
        <p:spPr>
          <a:xfrm>
            <a:off x="228600" y="2214563"/>
            <a:ext cx="8686800" cy="3170237"/>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dirty="0"/>
              <a:t>expect(</a:t>
            </a:r>
            <a:r>
              <a:rPr dirty="0" err="1"/>
              <a:t>person.firstname</a:t>
            </a:r>
            <a:r>
              <a:rPr dirty="0"/>
              <a:t>()).</a:t>
            </a:r>
            <a:r>
              <a:rPr dirty="0" err="1"/>
              <a:t>to.equal</a:t>
            </a:r>
            <a:r>
              <a:rPr dirty="0"/>
              <a:t>('Peter');</a:t>
            </a:r>
          </a:p>
          <a:p>
            <a:pPr>
              <a:defRPr/>
            </a:pPr>
            <a:r>
              <a:rPr dirty="0"/>
              <a:t>expect(person).</a:t>
            </a:r>
            <a:r>
              <a:rPr dirty="0" err="1"/>
              <a:t>to.be.a</a:t>
            </a:r>
            <a:r>
              <a:rPr dirty="0"/>
              <a:t>('Person');</a:t>
            </a:r>
          </a:p>
          <a:p>
            <a:pPr>
              <a:defRPr/>
            </a:pPr>
            <a:r>
              <a:rPr dirty="0"/>
              <a:t>expect(person).</a:t>
            </a:r>
            <a:r>
              <a:rPr dirty="0" err="1"/>
              <a:t>to.not.be.undefined</a:t>
            </a:r>
            <a:r>
              <a:rPr dirty="0"/>
              <a:t>;</a:t>
            </a:r>
          </a:p>
          <a:p>
            <a:pPr>
              <a:defRPr/>
            </a:pPr>
            <a:r>
              <a:rPr dirty="0"/>
              <a:t>expect(person).</a:t>
            </a:r>
            <a:r>
              <a:rPr dirty="0" err="1"/>
              <a:t>not.to.be.null</a:t>
            </a:r>
            <a:r>
              <a:rPr dirty="0"/>
              <a:t>;</a:t>
            </a:r>
          </a:p>
          <a:p>
            <a:pPr>
              <a:defRPr/>
            </a:pPr>
            <a:r>
              <a:rPr dirty="0"/>
              <a:t>expect(person).</a:t>
            </a:r>
            <a:r>
              <a:rPr dirty="0" err="1"/>
              <a:t>to.be.ok</a:t>
            </a:r>
            <a:r>
              <a:rPr dirty="0"/>
              <a:t>;</a:t>
            </a:r>
          </a:p>
          <a:p>
            <a:pPr>
              <a:defRPr/>
            </a:pPr>
            <a:r>
              <a:rPr dirty="0"/>
              <a:t>expect(person).</a:t>
            </a:r>
            <a:r>
              <a:rPr dirty="0" err="1"/>
              <a:t>not.to.be.ok</a:t>
            </a:r>
            <a:r>
              <a:rPr dirty="0"/>
              <a:t>;</a:t>
            </a:r>
          </a:p>
          <a:p>
            <a:pPr>
              <a:defRPr/>
            </a:pPr>
            <a:r>
              <a:rPr dirty="0"/>
              <a:t>expect(function(){</a:t>
            </a:r>
          </a:p>
          <a:p>
            <a:pPr>
              <a:defRPr/>
            </a:pPr>
            <a:r>
              <a:rPr dirty="0"/>
              <a:t>  //without name</a:t>
            </a:r>
          </a:p>
          <a:p>
            <a:pPr>
              <a:defRPr/>
            </a:pPr>
            <a:r>
              <a:rPr dirty="0"/>
              <a:t>  new Person();</a:t>
            </a:r>
          </a:p>
          <a:p>
            <a:pPr>
              <a:defRPr/>
            </a:pPr>
            <a:r>
              <a:rPr dirty="0"/>
              <a:t>}).</a:t>
            </a:r>
            <a:r>
              <a:rPr dirty="0" err="1"/>
              <a:t>to.throw</a:t>
            </a:r>
            <a:r>
              <a:rPr dirty="0"/>
              <a:t>(</a:t>
            </a:r>
            <a:r>
              <a:rPr dirty="0" err="1"/>
              <a:t>ReferenceError</a:t>
            </a:r>
            <a:r>
              <a:rPr dirty="0"/>
              <a:t>);</a:t>
            </a:r>
          </a:p>
        </p:txBody>
      </p:sp>
      <p:sp>
        <p:nvSpPr>
          <p:cNvPr id="2" name="Slide Number Placeholder 1"/>
          <p:cNvSpPr>
            <a:spLocks noGrp="1"/>
          </p:cNvSpPr>
          <p:nvPr>
            <p:ph type="sldNum" sz="quarter" idx="12"/>
          </p:nvPr>
        </p:nvSpPr>
        <p:spPr/>
        <p:txBody>
          <a:bodyPr/>
          <a:lstStyle/>
          <a:p>
            <a:pPr>
              <a:defRPr/>
            </a:pPr>
            <a:fld id="{593526BD-D11E-4523-A820-FB009A950C04}" type="slidenum">
              <a:rPr lang="en-CA" smtClean="0"/>
              <a:pPr>
                <a:defRPr/>
              </a:pPr>
              <a:t>41</a:t>
            </a:fld>
            <a:endParaRPr lang="en-CA"/>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13" name="Rectangle 25"/>
          <p:cNvSpPr>
            <a:spLocks noChangeArrowheads="1"/>
          </p:cNvSpPr>
          <p:nvPr/>
        </p:nvSpPr>
        <p:spPr bwMode="auto">
          <a:xfrm>
            <a:off x="6477000" y="3276600"/>
            <a:ext cx="457200" cy="304800"/>
          </a:xfrm>
          <a:prstGeom prst="rect">
            <a:avLst/>
          </a:prstGeom>
          <a:solidFill>
            <a:srgbClr val="315FAF"/>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14" name="Rectangle 26"/>
          <p:cNvSpPr>
            <a:spLocks noChangeArrowheads="1"/>
          </p:cNvSpPr>
          <p:nvPr/>
        </p:nvSpPr>
        <p:spPr bwMode="auto">
          <a:xfrm>
            <a:off x="6477000" y="4267200"/>
            <a:ext cx="647700" cy="381000"/>
          </a:xfrm>
          <a:prstGeom prst="rect">
            <a:avLst/>
          </a:prstGeom>
          <a:solidFill>
            <a:srgbClr val="315FAF"/>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15" name="Rectangle 27"/>
          <p:cNvSpPr>
            <a:spLocks noChangeArrowheads="1"/>
          </p:cNvSpPr>
          <p:nvPr/>
        </p:nvSpPr>
        <p:spPr bwMode="auto">
          <a:xfrm>
            <a:off x="7124700" y="5181600"/>
            <a:ext cx="190500" cy="304800"/>
          </a:xfrm>
          <a:prstGeom prst="rect">
            <a:avLst/>
          </a:prstGeom>
          <a:solidFill>
            <a:srgbClr val="315FAF"/>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16" name="Rectangle 28"/>
          <p:cNvSpPr>
            <a:spLocks noChangeArrowheads="1"/>
          </p:cNvSpPr>
          <p:nvPr/>
        </p:nvSpPr>
        <p:spPr bwMode="auto">
          <a:xfrm>
            <a:off x="7315200" y="2133600"/>
            <a:ext cx="838200" cy="609600"/>
          </a:xfrm>
          <a:prstGeom prst="rect">
            <a:avLst/>
          </a:prstGeom>
          <a:solidFill>
            <a:srgbClr val="315FAF"/>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89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smtClean="0"/>
              <a:t>Unit Testing</a:t>
            </a:r>
          </a:p>
        </p:txBody>
      </p:sp>
      <p:sp>
        <p:nvSpPr>
          <p:cNvPr id="13319" name="Rectangle 3"/>
          <p:cNvSpPr>
            <a:spLocks noGrp="1" noChangeArrowheads="1"/>
          </p:cNvSpPr>
          <p:nvPr>
            <p:ph type="body" sz="half" idx="1"/>
          </p:nvPr>
        </p:nvSpPr>
        <p:spPr/>
        <p:txBody>
          <a:bodyPr/>
          <a:lstStyle/>
          <a:p>
            <a:pPr eaLnBrk="1" hangingPunct="1"/>
            <a:r>
              <a:rPr lang="en-US" altLang="en-US" sz="2400" smtClean="0"/>
              <a:t>Each part tested individually</a:t>
            </a:r>
          </a:p>
          <a:p>
            <a:pPr eaLnBrk="1" hangingPunct="1"/>
            <a:r>
              <a:rPr lang="en-US" altLang="en-US" sz="2400" smtClean="0"/>
              <a:t>All components tested at least once</a:t>
            </a:r>
          </a:p>
          <a:p>
            <a:pPr eaLnBrk="1" hangingPunct="1"/>
            <a:r>
              <a:rPr lang="en-US" altLang="en-US" sz="2400" smtClean="0"/>
              <a:t>Errors picked up earlier</a:t>
            </a:r>
          </a:p>
          <a:p>
            <a:pPr eaLnBrk="1" hangingPunct="1"/>
            <a:r>
              <a:rPr lang="en-US" altLang="en-US" sz="2400" smtClean="0"/>
              <a:t>Scope is smaller, easier to fix errors</a:t>
            </a:r>
          </a:p>
        </p:txBody>
      </p:sp>
      <p:sp>
        <p:nvSpPr>
          <p:cNvPr id="165894" name="Rectangle 6"/>
          <p:cNvSpPr>
            <a:spLocks noChangeArrowheads="1"/>
          </p:cNvSpPr>
          <p:nvPr/>
        </p:nvSpPr>
        <p:spPr bwMode="auto">
          <a:xfrm>
            <a:off x="5638800" y="2971800"/>
            <a:ext cx="457200" cy="6096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895" name="Rectangle 7"/>
          <p:cNvSpPr>
            <a:spLocks noChangeArrowheads="1"/>
          </p:cNvSpPr>
          <p:nvPr/>
        </p:nvSpPr>
        <p:spPr bwMode="auto">
          <a:xfrm>
            <a:off x="6934200" y="2971800"/>
            <a:ext cx="381000" cy="838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896" name="Rectangle 8"/>
          <p:cNvSpPr>
            <a:spLocks noChangeArrowheads="1"/>
          </p:cNvSpPr>
          <p:nvPr/>
        </p:nvSpPr>
        <p:spPr bwMode="auto">
          <a:xfrm>
            <a:off x="5638800" y="2133600"/>
            <a:ext cx="647700" cy="838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897" name="Rectangle 9"/>
          <p:cNvSpPr>
            <a:spLocks noChangeArrowheads="1"/>
          </p:cNvSpPr>
          <p:nvPr/>
        </p:nvSpPr>
        <p:spPr bwMode="auto">
          <a:xfrm>
            <a:off x="6286500" y="2133600"/>
            <a:ext cx="1028700" cy="838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899" name="Rectangle 11"/>
          <p:cNvSpPr>
            <a:spLocks noChangeArrowheads="1"/>
          </p:cNvSpPr>
          <p:nvPr/>
        </p:nvSpPr>
        <p:spPr bwMode="auto">
          <a:xfrm>
            <a:off x="7315200" y="2743200"/>
            <a:ext cx="838200" cy="10668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00" name="Rectangle 12"/>
          <p:cNvSpPr>
            <a:spLocks noChangeArrowheads="1"/>
          </p:cNvSpPr>
          <p:nvPr/>
        </p:nvSpPr>
        <p:spPr bwMode="auto">
          <a:xfrm>
            <a:off x="5638800" y="3810000"/>
            <a:ext cx="838200" cy="11430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01" name="Rectangle 13"/>
          <p:cNvSpPr>
            <a:spLocks noChangeArrowheads="1"/>
          </p:cNvSpPr>
          <p:nvPr/>
        </p:nvSpPr>
        <p:spPr bwMode="auto">
          <a:xfrm>
            <a:off x="6477000" y="3810000"/>
            <a:ext cx="1676400" cy="457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02" name="Rectangle 14"/>
          <p:cNvSpPr>
            <a:spLocks noChangeArrowheads="1"/>
          </p:cNvSpPr>
          <p:nvPr/>
        </p:nvSpPr>
        <p:spPr bwMode="auto">
          <a:xfrm>
            <a:off x="5638800" y="4953000"/>
            <a:ext cx="838200" cy="5334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04" name="Rectangle 16"/>
          <p:cNvSpPr>
            <a:spLocks noChangeArrowheads="1"/>
          </p:cNvSpPr>
          <p:nvPr/>
        </p:nvSpPr>
        <p:spPr bwMode="auto">
          <a:xfrm>
            <a:off x="7315200" y="4267200"/>
            <a:ext cx="838200" cy="1219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06" name="Rectangle 18"/>
          <p:cNvSpPr>
            <a:spLocks noChangeArrowheads="1"/>
          </p:cNvSpPr>
          <p:nvPr/>
        </p:nvSpPr>
        <p:spPr bwMode="auto">
          <a:xfrm>
            <a:off x="6096000" y="2971800"/>
            <a:ext cx="838200" cy="3048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08" name="Rectangle 20"/>
          <p:cNvSpPr>
            <a:spLocks noChangeArrowheads="1"/>
          </p:cNvSpPr>
          <p:nvPr/>
        </p:nvSpPr>
        <p:spPr bwMode="auto">
          <a:xfrm>
            <a:off x="5638800" y="3581400"/>
            <a:ext cx="1295400" cy="2286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09" name="Rectangle 21"/>
          <p:cNvSpPr>
            <a:spLocks noChangeArrowheads="1"/>
          </p:cNvSpPr>
          <p:nvPr/>
        </p:nvSpPr>
        <p:spPr bwMode="auto">
          <a:xfrm>
            <a:off x="6096000" y="3276600"/>
            <a:ext cx="381000" cy="3048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10" name="Rectangle 22"/>
          <p:cNvSpPr>
            <a:spLocks noChangeArrowheads="1"/>
          </p:cNvSpPr>
          <p:nvPr/>
        </p:nvSpPr>
        <p:spPr bwMode="auto">
          <a:xfrm>
            <a:off x="6477000" y="4648200"/>
            <a:ext cx="647700" cy="838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sp>
        <p:nvSpPr>
          <p:cNvPr id="165911" name="Rectangle 23"/>
          <p:cNvSpPr>
            <a:spLocks noChangeArrowheads="1"/>
          </p:cNvSpPr>
          <p:nvPr/>
        </p:nvSpPr>
        <p:spPr bwMode="auto">
          <a:xfrm>
            <a:off x="7124700" y="4267200"/>
            <a:ext cx="190500" cy="9144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CA" altLang="en-US"/>
          </a:p>
        </p:txBody>
      </p:sp>
      <p:grpSp>
        <p:nvGrpSpPr>
          <p:cNvPr id="2" name="Group 1"/>
          <p:cNvGrpSpPr>
            <a:grpSpLocks/>
          </p:cNvGrpSpPr>
          <p:nvPr/>
        </p:nvGrpSpPr>
        <p:grpSpPr bwMode="auto">
          <a:xfrm>
            <a:off x="2417763" y="4038600"/>
            <a:ext cx="1970087" cy="2278063"/>
            <a:chOff x="1548911" y="3946525"/>
            <a:chExt cx="1969477" cy="2277330"/>
          </a:xfrm>
        </p:grpSpPr>
        <p:sp>
          <p:nvSpPr>
            <p:cNvPr id="13335" name="Rectangle 3"/>
            <p:cNvSpPr txBox="1">
              <a:spLocks noChangeArrowheads="1"/>
            </p:cNvSpPr>
            <p:nvPr/>
          </p:nvSpPr>
          <p:spPr bwMode="auto">
            <a:xfrm>
              <a:off x="1548911" y="4648200"/>
              <a:ext cx="1969477" cy="157565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a:t>Isolatable</a:t>
              </a:r>
            </a:p>
            <a:p>
              <a:pPr eaLnBrk="1" hangingPunct="1"/>
              <a:r>
                <a:rPr lang="en-US" altLang="en-US"/>
                <a:t>Repeatable</a:t>
              </a:r>
            </a:p>
            <a:p>
              <a:pPr eaLnBrk="1" hangingPunct="1"/>
              <a:r>
                <a:rPr lang="en-US" altLang="en-US"/>
                <a:t>Automatable</a:t>
              </a:r>
            </a:p>
            <a:p>
              <a:pPr eaLnBrk="1" hangingPunct="1"/>
              <a:r>
                <a:rPr lang="en-US" altLang="en-US"/>
                <a:t>Easy to Write</a:t>
              </a:r>
            </a:p>
          </p:txBody>
        </p:sp>
        <p:sp>
          <p:nvSpPr>
            <p:cNvPr id="23" name="Rectangle 2"/>
            <p:cNvSpPr txBox="1">
              <a:spLocks noChangeArrowheads="1"/>
            </p:cNvSpPr>
            <p:nvPr/>
          </p:nvSpPr>
          <p:spPr bwMode="auto">
            <a:xfrm>
              <a:off x="2017078" y="3946525"/>
              <a:ext cx="1033143" cy="701449"/>
            </a:xfrm>
            <a:prstGeom prst="rect">
              <a:avLst/>
            </a:prstGeom>
            <a:solidFill>
              <a:schemeClr val="accent2">
                <a:lumMod val="60000"/>
                <a:lumOff val="40000"/>
              </a:schemeClr>
            </a:solidFill>
            <a:ln>
              <a:noFill/>
            </a:ln>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hangingPunct="1">
                <a:defRPr/>
              </a:pPr>
              <a:r>
                <a:rPr lang="en-US" altLang="en-US" dirty="0" smtClean="0"/>
                <a:t>Goal</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65896"/>
                                        </p:tgtEl>
                                        <p:attrNameLst>
                                          <p:attrName>style.visibility</p:attrName>
                                        </p:attrNameLst>
                                      </p:cBhvr>
                                      <p:to>
                                        <p:strVal val="visible"/>
                                      </p:to>
                                    </p:set>
                                    <p:anim calcmode="lin" valueType="num">
                                      <p:cBhvr additive="base">
                                        <p:cTn id="7" dur="500" fill="hold"/>
                                        <p:tgtEl>
                                          <p:spTgt spid="165896"/>
                                        </p:tgtEl>
                                        <p:attrNameLst>
                                          <p:attrName>ppt_x</p:attrName>
                                        </p:attrNameLst>
                                      </p:cBhvr>
                                      <p:tavLst>
                                        <p:tav tm="0">
                                          <p:val>
                                            <p:strVal val="1+#ppt_w/2"/>
                                          </p:val>
                                        </p:tav>
                                        <p:tav tm="100000">
                                          <p:val>
                                            <p:strVal val="#ppt_x"/>
                                          </p:val>
                                        </p:tav>
                                      </p:tavLst>
                                    </p:anim>
                                    <p:anim calcmode="lin" valueType="num">
                                      <p:cBhvr additive="base">
                                        <p:cTn id="8" dur="500" fill="hold"/>
                                        <p:tgtEl>
                                          <p:spTgt spid="1658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165897"/>
                                        </p:tgtEl>
                                        <p:attrNameLst>
                                          <p:attrName>style.visibility</p:attrName>
                                        </p:attrNameLst>
                                      </p:cBhvr>
                                      <p:to>
                                        <p:strVal val="visible"/>
                                      </p:to>
                                    </p:set>
                                    <p:anim calcmode="lin" valueType="num">
                                      <p:cBhvr additive="base">
                                        <p:cTn id="12" dur="500" fill="hold"/>
                                        <p:tgtEl>
                                          <p:spTgt spid="165897"/>
                                        </p:tgtEl>
                                        <p:attrNameLst>
                                          <p:attrName>ppt_x</p:attrName>
                                        </p:attrNameLst>
                                      </p:cBhvr>
                                      <p:tavLst>
                                        <p:tav tm="0">
                                          <p:val>
                                            <p:strVal val="1+#ppt_w/2"/>
                                          </p:val>
                                        </p:tav>
                                        <p:tav tm="100000">
                                          <p:val>
                                            <p:strVal val="#ppt_x"/>
                                          </p:val>
                                        </p:tav>
                                      </p:tavLst>
                                    </p:anim>
                                    <p:anim calcmode="lin" valueType="num">
                                      <p:cBhvr additive="base">
                                        <p:cTn id="13" dur="500" fill="hold"/>
                                        <p:tgtEl>
                                          <p:spTgt spid="16589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165916"/>
                                        </p:tgtEl>
                                        <p:attrNameLst>
                                          <p:attrName>style.visibility</p:attrName>
                                        </p:attrNameLst>
                                      </p:cBhvr>
                                      <p:to>
                                        <p:strVal val="visible"/>
                                      </p:to>
                                    </p:set>
                                    <p:anim calcmode="lin" valueType="num">
                                      <p:cBhvr additive="base">
                                        <p:cTn id="17" dur="500" fill="hold"/>
                                        <p:tgtEl>
                                          <p:spTgt spid="165916"/>
                                        </p:tgtEl>
                                        <p:attrNameLst>
                                          <p:attrName>ppt_x</p:attrName>
                                        </p:attrNameLst>
                                      </p:cBhvr>
                                      <p:tavLst>
                                        <p:tav tm="0">
                                          <p:val>
                                            <p:strVal val="1+#ppt_w/2"/>
                                          </p:val>
                                        </p:tav>
                                        <p:tav tm="100000">
                                          <p:val>
                                            <p:strVal val="#ppt_x"/>
                                          </p:val>
                                        </p:tav>
                                      </p:tavLst>
                                    </p:anim>
                                    <p:anim calcmode="lin" valueType="num">
                                      <p:cBhvr additive="base">
                                        <p:cTn id="18" dur="500" fill="hold"/>
                                        <p:tgtEl>
                                          <p:spTgt spid="16591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165894"/>
                                        </p:tgtEl>
                                        <p:attrNameLst>
                                          <p:attrName>style.visibility</p:attrName>
                                        </p:attrNameLst>
                                      </p:cBhvr>
                                      <p:to>
                                        <p:strVal val="visible"/>
                                      </p:to>
                                    </p:set>
                                    <p:anim calcmode="lin" valueType="num">
                                      <p:cBhvr additive="base">
                                        <p:cTn id="22" dur="500" fill="hold"/>
                                        <p:tgtEl>
                                          <p:spTgt spid="165894"/>
                                        </p:tgtEl>
                                        <p:attrNameLst>
                                          <p:attrName>ppt_x</p:attrName>
                                        </p:attrNameLst>
                                      </p:cBhvr>
                                      <p:tavLst>
                                        <p:tav tm="0">
                                          <p:val>
                                            <p:strVal val="1+#ppt_w/2"/>
                                          </p:val>
                                        </p:tav>
                                        <p:tav tm="100000">
                                          <p:val>
                                            <p:strVal val="#ppt_x"/>
                                          </p:val>
                                        </p:tav>
                                      </p:tavLst>
                                    </p:anim>
                                    <p:anim calcmode="lin" valueType="num">
                                      <p:cBhvr additive="base">
                                        <p:cTn id="23" dur="500" fill="hold"/>
                                        <p:tgtEl>
                                          <p:spTgt spid="16589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165906"/>
                                        </p:tgtEl>
                                        <p:attrNameLst>
                                          <p:attrName>style.visibility</p:attrName>
                                        </p:attrNameLst>
                                      </p:cBhvr>
                                      <p:to>
                                        <p:strVal val="visible"/>
                                      </p:to>
                                    </p:set>
                                    <p:anim calcmode="lin" valueType="num">
                                      <p:cBhvr additive="base">
                                        <p:cTn id="27" dur="500" fill="hold"/>
                                        <p:tgtEl>
                                          <p:spTgt spid="165906"/>
                                        </p:tgtEl>
                                        <p:attrNameLst>
                                          <p:attrName>ppt_x</p:attrName>
                                        </p:attrNameLst>
                                      </p:cBhvr>
                                      <p:tavLst>
                                        <p:tav tm="0">
                                          <p:val>
                                            <p:strVal val="1+#ppt_w/2"/>
                                          </p:val>
                                        </p:tav>
                                        <p:tav tm="100000">
                                          <p:val>
                                            <p:strVal val="#ppt_x"/>
                                          </p:val>
                                        </p:tav>
                                      </p:tavLst>
                                    </p:anim>
                                    <p:anim calcmode="lin" valueType="num">
                                      <p:cBhvr additive="base">
                                        <p:cTn id="28" dur="500" fill="hold"/>
                                        <p:tgtEl>
                                          <p:spTgt spid="165906"/>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nodeType="afterEffect">
                                  <p:stCondLst>
                                    <p:cond delay="0"/>
                                  </p:stCondLst>
                                  <p:childTnLst>
                                    <p:set>
                                      <p:cBhvr>
                                        <p:cTn id="31" dur="1" fill="hold">
                                          <p:stCondLst>
                                            <p:cond delay="0"/>
                                          </p:stCondLst>
                                        </p:cTn>
                                        <p:tgtEl>
                                          <p:spTgt spid="165909"/>
                                        </p:tgtEl>
                                        <p:attrNameLst>
                                          <p:attrName>style.visibility</p:attrName>
                                        </p:attrNameLst>
                                      </p:cBhvr>
                                      <p:to>
                                        <p:strVal val="visible"/>
                                      </p:to>
                                    </p:set>
                                    <p:anim calcmode="lin" valueType="num">
                                      <p:cBhvr additive="base">
                                        <p:cTn id="32" dur="500" fill="hold"/>
                                        <p:tgtEl>
                                          <p:spTgt spid="165909"/>
                                        </p:tgtEl>
                                        <p:attrNameLst>
                                          <p:attrName>ppt_x</p:attrName>
                                        </p:attrNameLst>
                                      </p:cBhvr>
                                      <p:tavLst>
                                        <p:tav tm="0">
                                          <p:val>
                                            <p:strVal val="1+#ppt_w/2"/>
                                          </p:val>
                                        </p:tav>
                                        <p:tav tm="100000">
                                          <p:val>
                                            <p:strVal val="#ppt_x"/>
                                          </p:val>
                                        </p:tav>
                                      </p:tavLst>
                                    </p:anim>
                                    <p:anim calcmode="lin" valueType="num">
                                      <p:cBhvr additive="base">
                                        <p:cTn id="33" dur="500" fill="hold"/>
                                        <p:tgtEl>
                                          <p:spTgt spid="16590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nodeType="afterEffect">
                                  <p:stCondLst>
                                    <p:cond delay="0"/>
                                  </p:stCondLst>
                                  <p:childTnLst>
                                    <p:set>
                                      <p:cBhvr>
                                        <p:cTn id="36" dur="1" fill="hold">
                                          <p:stCondLst>
                                            <p:cond delay="0"/>
                                          </p:stCondLst>
                                        </p:cTn>
                                        <p:tgtEl>
                                          <p:spTgt spid="165913"/>
                                        </p:tgtEl>
                                        <p:attrNameLst>
                                          <p:attrName>style.visibility</p:attrName>
                                        </p:attrNameLst>
                                      </p:cBhvr>
                                      <p:to>
                                        <p:strVal val="visible"/>
                                      </p:to>
                                    </p:set>
                                    <p:anim calcmode="lin" valueType="num">
                                      <p:cBhvr additive="base">
                                        <p:cTn id="37" dur="500" fill="hold"/>
                                        <p:tgtEl>
                                          <p:spTgt spid="165913"/>
                                        </p:tgtEl>
                                        <p:attrNameLst>
                                          <p:attrName>ppt_x</p:attrName>
                                        </p:attrNameLst>
                                      </p:cBhvr>
                                      <p:tavLst>
                                        <p:tav tm="0">
                                          <p:val>
                                            <p:strVal val="1+#ppt_w/2"/>
                                          </p:val>
                                        </p:tav>
                                        <p:tav tm="100000">
                                          <p:val>
                                            <p:strVal val="#ppt_x"/>
                                          </p:val>
                                        </p:tav>
                                      </p:tavLst>
                                    </p:anim>
                                    <p:anim calcmode="lin" valueType="num">
                                      <p:cBhvr additive="base">
                                        <p:cTn id="38" dur="500" fill="hold"/>
                                        <p:tgtEl>
                                          <p:spTgt spid="16591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nodeType="afterEffect">
                                  <p:stCondLst>
                                    <p:cond delay="0"/>
                                  </p:stCondLst>
                                  <p:childTnLst>
                                    <p:set>
                                      <p:cBhvr>
                                        <p:cTn id="41" dur="1" fill="hold">
                                          <p:stCondLst>
                                            <p:cond delay="0"/>
                                          </p:stCondLst>
                                        </p:cTn>
                                        <p:tgtEl>
                                          <p:spTgt spid="165908"/>
                                        </p:tgtEl>
                                        <p:attrNameLst>
                                          <p:attrName>style.visibility</p:attrName>
                                        </p:attrNameLst>
                                      </p:cBhvr>
                                      <p:to>
                                        <p:strVal val="visible"/>
                                      </p:to>
                                    </p:set>
                                    <p:anim calcmode="lin" valueType="num">
                                      <p:cBhvr additive="base">
                                        <p:cTn id="42" dur="500" fill="hold"/>
                                        <p:tgtEl>
                                          <p:spTgt spid="165908"/>
                                        </p:tgtEl>
                                        <p:attrNameLst>
                                          <p:attrName>ppt_x</p:attrName>
                                        </p:attrNameLst>
                                      </p:cBhvr>
                                      <p:tavLst>
                                        <p:tav tm="0">
                                          <p:val>
                                            <p:strVal val="1+#ppt_w/2"/>
                                          </p:val>
                                        </p:tav>
                                        <p:tav tm="100000">
                                          <p:val>
                                            <p:strVal val="#ppt_x"/>
                                          </p:val>
                                        </p:tav>
                                      </p:tavLst>
                                    </p:anim>
                                    <p:anim calcmode="lin" valueType="num">
                                      <p:cBhvr additive="base">
                                        <p:cTn id="43" dur="500" fill="hold"/>
                                        <p:tgtEl>
                                          <p:spTgt spid="165908"/>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2" fill="hold" nodeType="afterEffect">
                                  <p:stCondLst>
                                    <p:cond delay="0"/>
                                  </p:stCondLst>
                                  <p:childTnLst>
                                    <p:set>
                                      <p:cBhvr>
                                        <p:cTn id="46" dur="1" fill="hold">
                                          <p:stCondLst>
                                            <p:cond delay="0"/>
                                          </p:stCondLst>
                                        </p:cTn>
                                        <p:tgtEl>
                                          <p:spTgt spid="165895"/>
                                        </p:tgtEl>
                                        <p:attrNameLst>
                                          <p:attrName>style.visibility</p:attrName>
                                        </p:attrNameLst>
                                      </p:cBhvr>
                                      <p:to>
                                        <p:strVal val="visible"/>
                                      </p:to>
                                    </p:set>
                                    <p:anim calcmode="lin" valueType="num">
                                      <p:cBhvr additive="base">
                                        <p:cTn id="47" dur="500" fill="hold"/>
                                        <p:tgtEl>
                                          <p:spTgt spid="165895"/>
                                        </p:tgtEl>
                                        <p:attrNameLst>
                                          <p:attrName>ppt_x</p:attrName>
                                        </p:attrNameLst>
                                      </p:cBhvr>
                                      <p:tavLst>
                                        <p:tav tm="0">
                                          <p:val>
                                            <p:strVal val="1+#ppt_w/2"/>
                                          </p:val>
                                        </p:tav>
                                        <p:tav tm="100000">
                                          <p:val>
                                            <p:strVal val="#ppt_x"/>
                                          </p:val>
                                        </p:tav>
                                      </p:tavLst>
                                    </p:anim>
                                    <p:anim calcmode="lin" valueType="num">
                                      <p:cBhvr additive="base">
                                        <p:cTn id="48" dur="500" fill="hold"/>
                                        <p:tgtEl>
                                          <p:spTgt spid="165895"/>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nodeType="afterEffect">
                                  <p:stCondLst>
                                    <p:cond delay="0"/>
                                  </p:stCondLst>
                                  <p:childTnLst>
                                    <p:set>
                                      <p:cBhvr>
                                        <p:cTn id="51" dur="1" fill="hold">
                                          <p:stCondLst>
                                            <p:cond delay="0"/>
                                          </p:stCondLst>
                                        </p:cTn>
                                        <p:tgtEl>
                                          <p:spTgt spid="165899"/>
                                        </p:tgtEl>
                                        <p:attrNameLst>
                                          <p:attrName>style.visibility</p:attrName>
                                        </p:attrNameLst>
                                      </p:cBhvr>
                                      <p:to>
                                        <p:strVal val="visible"/>
                                      </p:to>
                                    </p:set>
                                    <p:anim calcmode="lin" valueType="num">
                                      <p:cBhvr additive="base">
                                        <p:cTn id="52" dur="500" fill="hold"/>
                                        <p:tgtEl>
                                          <p:spTgt spid="165899"/>
                                        </p:tgtEl>
                                        <p:attrNameLst>
                                          <p:attrName>ppt_x</p:attrName>
                                        </p:attrNameLst>
                                      </p:cBhvr>
                                      <p:tavLst>
                                        <p:tav tm="0">
                                          <p:val>
                                            <p:strVal val="1+#ppt_w/2"/>
                                          </p:val>
                                        </p:tav>
                                        <p:tav tm="100000">
                                          <p:val>
                                            <p:strVal val="#ppt_x"/>
                                          </p:val>
                                        </p:tav>
                                      </p:tavLst>
                                    </p:anim>
                                    <p:anim calcmode="lin" valueType="num">
                                      <p:cBhvr additive="base">
                                        <p:cTn id="53" dur="500" fill="hold"/>
                                        <p:tgtEl>
                                          <p:spTgt spid="16589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nodeType="afterEffect">
                                  <p:stCondLst>
                                    <p:cond delay="0"/>
                                  </p:stCondLst>
                                  <p:childTnLst>
                                    <p:set>
                                      <p:cBhvr>
                                        <p:cTn id="56" dur="1" fill="hold">
                                          <p:stCondLst>
                                            <p:cond delay="0"/>
                                          </p:stCondLst>
                                        </p:cTn>
                                        <p:tgtEl>
                                          <p:spTgt spid="165900"/>
                                        </p:tgtEl>
                                        <p:attrNameLst>
                                          <p:attrName>style.visibility</p:attrName>
                                        </p:attrNameLst>
                                      </p:cBhvr>
                                      <p:to>
                                        <p:strVal val="visible"/>
                                      </p:to>
                                    </p:set>
                                    <p:anim calcmode="lin" valueType="num">
                                      <p:cBhvr additive="base">
                                        <p:cTn id="57" dur="500" fill="hold"/>
                                        <p:tgtEl>
                                          <p:spTgt spid="165900"/>
                                        </p:tgtEl>
                                        <p:attrNameLst>
                                          <p:attrName>ppt_x</p:attrName>
                                        </p:attrNameLst>
                                      </p:cBhvr>
                                      <p:tavLst>
                                        <p:tav tm="0">
                                          <p:val>
                                            <p:strVal val="1+#ppt_w/2"/>
                                          </p:val>
                                        </p:tav>
                                        <p:tav tm="100000">
                                          <p:val>
                                            <p:strVal val="#ppt_x"/>
                                          </p:val>
                                        </p:tav>
                                      </p:tavLst>
                                    </p:anim>
                                    <p:anim calcmode="lin" valueType="num">
                                      <p:cBhvr additive="base">
                                        <p:cTn id="58" dur="500" fill="hold"/>
                                        <p:tgtEl>
                                          <p:spTgt spid="165900"/>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2" fill="hold" nodeType="afterEffect">
                                  <p:stCondLst>
                                    <p:cond delay="0"/>
                                  </p:stCondLst>
                                  <p:childTnLst>
                                    <p:set>
                                      <p:cBhvr>
                                        <p:cTn id="61" dur="1" fill="hold">
                                          <p:stCondLst>
                                            <p:cond delay="0"/>
                                          </p:stCondLst>
                                        </p:cTn>
                                        <p:tgtEl>
                                          <p:spTgt spid="165901"/>
                                        </p:tgtEl>
                                        <p:attrNameLst>
                                          <p:attrName>style.visibility</p:attrName>
                                        </p:attrNameLst>
                                      </p:cBhvr>
                                      <p:to>
                                        <p:strVal val="visible"/>
                                      </p:to>
                                    </p:set>
                                    <p:anim calcmode="lin" valueType="num">
                                      <p:cBhvr additive="base">
                                        <p:cTn id="62" dur="500" fill="hold"/>
                                        <p:tgtEl>
                                          <p:spTgt spid="165901"/>
                                        </p:tgtEl>
                                        <p:attrNameLst>
                                          <p:attrName>ppt_x</p:attrName>
                                        </p:attrNameLst>
                                      </p:cBhvr>
                                      <p:tavLst>
                                        <p:tav tm="0">
                                          <p:val>
                                            <p:strVal val="1+#ppt_w/2"/>
                                          </p:val>
                                        </p:tav>
                                        <p:tav tm="100000">
                                          <p:val>
                                            <p:strVal val="#ppt_x"/>
                                          </p:val>
                                        </p:tav>
                                      </p:tavLst>
                                    </p:anim>
                                    <p:anim calcmode="lin" valueType="num">
                                      <p:cBhvr additive="base">
                                        <p:cTn id="63" dur="500" fill="hold"/>
                                        <p:tgtEl>
                                          <p:spTgt spid="165901"/>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2" fill="hold" nodeType="afterEffect">
                                  <p:stCondLst>
                                    <p:cond delay="0"/>
                                  </p:stCondLst>
                                  <p:childTnLst>
                                    <p:set>
                                      <p:cBhvr>
                                        <p:cTn id="66" dur="1" fill="hold">
                                          <p:stCondLst>
                                            <p:cond delay="0"/>
                                          </p:stCondLst>
                                        </p:cTn>
                                        <p:tgtEl>
                                          <p:spTgt spid="165914"/>
                                        </p:tgtEl>
                                        <p:attrNameLst>
                                          <p:attrName>style.visibility</p:attrName>
                                        </p:attrNameLst>
                                      </p:cBhvr>
                                      <p:to>
                                        <p:strVal val="visible"/>
                                      </p:to>
                                    </p:set>
                                    <p:anim calcmode="lin" valueType="num">
                                      <p:cBhvr additive="base">
                                        <p:cTn id="67" dur="500" fill="hold"/>
                                        <p:tgtEl>
                                          <p:spTgt spid="165914"/>
                                        </p:tgtEl>
                                        <p:attrNameLst>
                                          <p:attrName>ppt_x</p:attrName>
                                        </p:attrNameLst>
                                      </p:cBhvr>
                                      <p:tavLst>
                                        <p:tav tm="0">
                                          <p:val>
                                            <p:strVal val="1+#ppt_w/2"/>
                                          </p:val>
                                        </p:tav>
                                        <p:tav tm="100000">
                                          <p:val>
                                            <p:strVal val="#ppt_x"/>
                                          </p:val>
                                        </p:tav>
                                      </p:tavLst>
                                    </p:anim>
                                    <p:anim calcmode="lin" valueType="num">
                                      <p:cBhvr additive="base">
                                        <p:cTn id="68" dur="500" fill="hold"/>
                                        <p:tgtEl>
                                          <p:spTgt spid="165914"/>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2" fill="hold" nodeType="afterEffect">
                                  <p:stCondLst>
                                    <p:cond delay="0"/>
                                  </p:stCondLst>
                                  <p:childTnLst>
                                    <p:set>
                                      <p:cBhvr>
                                        <p:cTn id="71" dur="1" fill="hold">
                                          <p:stCondLst>
                                            <p:cond delay="0"/>
                                          </p:stCondLst>
                                        </p:cTn>
                                        <p:tgtEl>
                                          <p:spTgt spid="165911"/>
                                        </p:tgtEl>
                                        <p:attrNameLst>
                                          <p:attrName>style.visibility</p:attrName>
                                        </p:attrNameLst>
                                      </p:cBhvr>
                                      <p:to>
                                        <p:strVal val="visible"/>
                                      </p:to>
                                    </p:set>
                                    <p:anim calcmode="lin" valueType="num">
                                      <p:cBhvr additive="base">
                                        <p:cTn id="72" dur="500" fill="hold"/>
                                        <p:tgtEl>
                                          <p:spTgt spid="165911"/>
                                        </p:tgtEl>
                                        <p:attrNameLst>
                                          <p:attrName>ppt_x</p:attrName>
                                        </p:attrNameLst>
                                      </p:cBhvr>
                                      <p:tavLst>
                                        <p:tav tm="0">
                                          <p:val>
                                            <p:strVal val="1+#ppt_w/2"/>
                                          </p:val>
                                        </p:tav>
                                        <p:tav tm="100000">
                                          <p:val>
                                            <p:strVal val="#ppt_x"/>
                                          </p:val>
                                        </p:tav>
                                      </p:tavLst>
                                    </p:anim>
                                    <p:anim calcmode="lin" valueType="num">
                                      <p:cBhvr additive="base">
                                        <p:cTn id="73" dur="500" fill="hold"/>
                                        <p:tgtEl>
                                          <p:spTgt spid="165911"/>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2" fill="hold" nodeType="afterEffect">
                                  <p:stCondLst>
                                    <p:cond delay="0"/>
                                  </p:stCondLst>
                                  <p:childTnLst>
                                    <p:set>
                                      <p:cBhvr>
                                        <p:cTn id="76" dur="1" fill="hold">
                                          <p:stCondLst>
                                            <p:cond delay="0"/>
                                          </p:stCondLst>
                                        </p:cTn>
                                        <p:tgtEl>
                                          <p:spTgt spid="165902"/>
                                        </p:tgtEl>
                                        <p:attrNameLst>
                                          <p:attrName>style.visibility</p:attrName>
                                        </p:attrNameLst>
                                      </p:cBhvr>
                                      <p:to>
                                        <p:strVal val="visible"/>
                                      </p:to>
                                    </p:set>
                                    <p:anim calcmode="lin" valueType="num">
                                      <p:cBhvr additive="base">
                                        <p:cTn id="77" dur="500" fill="hold"/>
                                        <p:tgtEl>
                                          <p:spTgt spid="165902"/>
                                        </p:tgtEl>
                                        <p:attrNameLst>
                                          <p:attrName>ppt_x</p:attrName>
                                        </p:attrNameLst>
                                      </p:cBhvr>
                                      <p:tavLst>
                                        <p:tav tm="0">
                                          <p:val>
                                            <p:strVal val="1+#ppt_w/2"/>
                                          </p:val>
                                        </p:tav>
                                        <p:tav tm="100000">
                                          <p:val>
                                            <p:strVal val="#ppt_x"/>
                                          </p:val>
                                        </p:tav>
                                      </p:tavLst>
                                    </p:anim>
                                    <p:anim calcmode="lin" valueType="num">
                                      <p:cBhvr additive="base">
                                        <p:cTn id="78" dur="500" fill="hold"/>
                                        <p:tgtEl>
                                          <p:spTgt spid="165902"/>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7500"/>
                            </p:stCondLst>
                            <p:childTnLst>
                              <p:par>
                                <p:cTn id="80" presetID="2" presetClass="entr" presetSubtype="2" fill="hold" nodeType="afterEffect">
                                  <p:stCondLst>
                                    <p:cond delay="0"/>
                                  </p:stCondLst>
                                  <p:childTnLst>
                                    <p:set>
                                      <p:cBhvr>
                                        <p:cTn id="81" dur="1" fill="hold">
                                          <p:stCondLst>
                                            <p:cond delay="0"/>
                                          </p:stCondLst>
                                        </p:cTn>
                                        <p:tgtEl>
                                          <p:spTgt spid="165910"/>
                                        </p:tgtEl>
                                        <p:attrNameLst>
                                          <p:attrName>style.visibility</p:attrName>
                                        </p:attrNameLst>
                                      </p:cBhvr>
                                      <p:to>
                                        <p:strVal val="visible"/>
                                      </p:to>
                                    </p:set>
                                    <p:anim calcmode="lin" valueType="num">
                                      <p:cBhvr additive="base">
                                        <p:cTn id="82" dur="500" fill="hold"/>
                                        <p:tgtEl>
                                          <p:spTgt spid="165910"/>
                                        </p:tgtEl>
                                        <p:attrNameLst>
                                          <p:attrName>ppt_x</p:attrName>
                                        </p:attrNameLst>
                                      </p:cBhvr>
                                      <p:tavLst>
                                        <p:tav tm="0">
                                          <p:val>
                                            <p:strVal val="1+#ppt_w/2"/>
                                          </p:val>
                                        </p:tav>
                                        <p:tav tm="100000">
                                          <p:val>
                                            <p:strVal val="#ppt_x"/>
                                          </p:val>
                                        </p:tav>
                                      </p:tavLst>
                                    </p:anim>
                                    <p:anim calcmode="lin" valueType="num">
                                      <p:cBhvr additive="base">
                                        <p:cTn id="83" dur="500" fill="hold"/>
                                        <p:tgtEl>
                                          <p:spTgt spid="165910"/>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8000"/>
                            </p:stCondLst>
                            <p:childTnLst>
                              <p:par>
                                <p:cTn id="85" presetID="2" presetClass="entr" presetSubtype="2" fill="hold" nodeType="afterEffect">
                                  <p:stCondLst>
                                    <p:cond delay="0"/>
                                  </p:stCondLst>
                                  <p:childTnLst>
                                    <p:set>
                                      <p:cBhvr>
                                        <p:cTn id="86" dur="1" fill="hold">
                                          <p:stCondLst>
                                            <p:cond delay="0"/>
                                          </p:stCondLst>
                                        </p:cTn>
                                        <p:tgtEl>
                                          <p:spTgt spid="165915"/>
                                        </p:tgtEl>
                                        <p:attrNameLst>
                                          <p:attrName>style.visibility</p:attrName>
                                        </p:attrNameLst>
                                      </p:cBhvr>
                                      <p:to>
                                        <p:strVal val="visible"/>
                                      </p:to>
                                    </p:set>
                                    <p:anim calcmode="lin" valueType="num">
                                      <p:cBhvr additive="base">
                                        <p:cTn id="87" dur="500" fill="hold"/>
                                        <p:tgtEl>
                                          <p:spTgt spid="165915"/>
                                        </p:tgtEl>
                                        <p:attrNameLst>
                                          <p:attrName>ppt_x</p:attrName>
                                        </p:attrNameLst>
                                      </p:cBhvr>
                                      <p:tavLst>
                                        <p:tav tm="0">
                                          <p:val>
                                            <p:strVal val="1+#ppt_w/2"/>
                                          </p:val>
                                        </p:tav>
                                        <p:tav tm="100000">
                                          <p:val>
                                            <p:strVal val="#ppt_x"/>
                                          </p:val>
                                        </p:tav>
                                      </p:tavLst>
                                    </p:anim>
                                    <p:anim calcmode="lin" valueType="num">
                                      <p:cBhvr additive="base">
                                        <p:cTn id="88" dur="500" fill="hold"/>
                                        <p:tgtEl>
                                          <p:spTgt spid="165915"/>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500"/>
                            </p:stCondLst>
                            <p:childTnLst>
                              <p:par>
                                <p:cTn id="90" presetID="2" presetClass="entr" presetSubtype="2" fill="hold" nodeType="afterEffect">
                                  <p:stCondLst>
                                    <p:cond delay="0"/>
                                  </p:stCondLst>
                                  <p:childTnLst>
                                    <p:set>
                                      <p:cBhvr>
                                        <p:cTn id="91" dur="1" fill="hold">
                                          <p:stCondLst>
                                            <p:cond delay="0"/>
                                          </p:stCondLst>
                                        </p:cTn>
                                        <p:tgtEl>
                                          <p:spTgt spid="165904"/>
                                        </p:tgtEl>
                                        <p:attrNameLst>
                                          <p:attrName>style.visibility</p:attrName>
                                        </p:attrNameLst>
                                      </p:cBhvr>
                                      <p:to>
                                        <p:strVal val="visible"/>
                                      </p:to>
                                    </p:set>
                                    <p:anim calcmode="lin" valueType="num">
                                      <p:cBhvr additive="base">
                                        <p:cTn id="92" dur="500" fill="hold"/>
                                        <p:tgtEl>
                                          <p:spTgt spid="165904"/>
                                        </p:tgtEl>
                                        <p:attrNameLst>
                                          <p:attrName>ppt_x</p:attrName>
                                        </p:attrNameLst>
                                      </p:cBhvr>
                                      <p:tavLst>
                                        <p:tav tm="0">
                                          <p:val>
                                            <p:strVal val="1+#ppt_w/2"/>
                                          </p:val>
                                        </p:tav>
                                        <p:tav tm="100000">
                                          <p:val>
                                            <p:strVal val="#ppt_x"/>
                                          </p:val>
                                        </p:tav>
                                      </p:tavLst>
                                    </p:anim>
                                    <p:anim calcmode="lin" valueType="num">
                                      <p:cBhvr additive="base">
                                        <p:cTn id="93" dur="500" fill="hold"/>
                                        <p:tgtEl>
                                          <p:spTgt spid="165904"/>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Advantage</a:t>
            </a:r>
          </a:p>
        </p:txBody>
      </p:sp>
      <p:sp>
        <p:nvSpPr>
          <p:cNvPr id="15363" name="Rectangle 3"/>
          <p:cNvSpPr>
            <a:spLocks noGrp="1" noChangeArrowheads="1"/>
          </p:cNvSpPr>
          <p:nvPr>
            <p:ph idx="1"/>
          </p:nvPr>
        </p:nvSpPr>
        <p:spPr/>
        <p:txBody>
          <a:bodyPr/>
          <a:lstStyle/>
          <a:p>
            <a:pPr eaLnBrk="1" hangingPunct="1"/>
            <a:r>
              <a:rPr lang="en-US" altLang="en-US" dirty="0" smtClean="0"/>
              <a:t>Faster Debugging</a:t>
            </a:r>
          </a:p>
          <a:p>
            <a:pPr eaLnBrk="1" hangingPunct="1"/>
            <a:r>
              <a:rPr lang="en-US" altLang="en-US" dirty="0" smtClean="0"/>
              <a:t>Faster Development</a:t>
            </a:r>
          </a:p>
          <a:p>
            <a:pPr eaLnBrk="1" hangingPunct="1"/>
            <a:r>
              <a:rPr lang="en-US" altLang="en-US" dirty="0" smtClean="0"/>
              <a:t>Better Design</a:t>
            </a:r>
          </a:p>
          <a:p>
            <a:pPr eaLnBrk="1" hangingPunct="1"/>
            <a:r>
              <a:rPr lang="en-US" altLang="en-US" dirty="0" smtClean="0"/>
              <a:t>Excellent Regression Tool</a:t>
            </a:r>
          </a:p>
          <a:p>
            <a:pPr eaLnBrk="1" hangingPunct="1"/>
            <a:r>
              <a:rPr lang="en-US" altLang="en-US" dirty="0" smtClean="0"/>
              <a:t>Reduce Future Cost</a:t>
            </a:r>
          </a:p>
        </p:txBody>
      </p:sp>
      <p:sp>
        <p:nvSpPr>
          <p:cNvPr id="2" name="Slide Number Placeholder 1"/>
          <p:cNvSpPr>
            <a:spLocks noGrp="1"/>
          </p:cNvSpPr>
          <p:nvPr>
            <p:ph type="sldNum" sz="quarter" idx="12"/>
          </p:nvPr>
        </p:nvSpPr>
        <p:spPr/>
        <p:txBody>
          <a:bodyPr/>
          <a:lstStyle/>
          <a:p>
            <a:pPr>
              <a:defRPr/>
            </a:pPr>
            <a:fld id="{E446CBFC-19A0-4CD8-A570-17CDC9C3AE40}" type="slidenum">
              <a:rPr lang="en-CA" smtClean="0"/>
              <a:pPr>
                <a:defRPr/>
              </a:pPr>
              <a:t>6</a:t>
            </a:fld>
            <a:endParaRPr lang="en-CA"/>
          </a:p>
        </p:txBody>
      </p:sp>
      <p:pic>
        <p:nvPicPr>
          <p:cNvPr id="1026" name="Picture 2" descr="Image result for faster debugg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74675"/>
            <a:ext cx="2426799" cy="1668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st of software 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1451" y="2122487"/>
            <a:ext cx="5038725" cy="39814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017477" y="5122985"/>
            <a:ext cx="1981322" cy="44547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Take-aways</a:t>
            </a:r>
          </a:p>
        </p:txBody>
      </p:sp>
      <p:sp>
        <p:nvSpPr>
          <p:cNvPr id="17411" name="Rectangle 3"/>
          <p:cNvSpPr>
            <a:spLocks noGrp="1" noChangeArrowheads="1"/>
          </p:cNvSpPr>
          <p:nvPr>
            <p:ph sz="half" idx="1"/>
          </p:nvPr>
        </p:nvSpPr>
        <p:spPr>
          <a:xfrm>
            <a:off x="628650" y="1825625"/>
            <a:ext cx="7778750" cy="4351338"/>
          </a:xfrm>
        </p:spPr>
        <p:txBody>
          <a:bodyPr/>
          <a:lstStyle/>
          <a:p>
            <a:pPr eaLnBrk="1" hangingPunct="1"/>
            <a:r>
              <a:rPr lang="en-US" altLang="en-US" sz="2000" smtClean="0"/>
              <a:t>Define tests correctly</a:t>
            </a:r>
          </a:p>
          <a:p>
            <a:pPr eaLnBrk="1" hangingPunct="1"/>
            <a:r>
              <a:rPr lang="en-US" altLang="en-US" sz="2000" smtClean="0"/>
              <a:t>Minimize side-effects of unit tests</a:t>
            </a:r>
          </a:p>
          <a:p>
            <a:pPr eaLnBrk="1" hangingPunct="1"/>
            <a:r>
              <a:rPr lang="en-US" altLang="en-US" sz="2000" smtClean="0"/>
              <a:t>Keep tests small and fast</a:t>
            </a:r>
          </a:p>
          <a:p>
            <a:pPr eaLnBrk="1" hangingPunct="1"/>
            <a:r>
              <a:rPr lang="en-US" altLang="en-US" sz="2000" smtClean="0"/>
              <a:t>Automate all processes</a:t>
            </a:r>
          </a:p>
          <a:p>
            <a:pPr eaLnBrk="1" hangingPunct="1"/>
            <a:r>
              <a:rPr lang="en-US" altLang="en-US" sz="2000" smtClean="0"/>
              <a:t>Write effective exceptions and assertions</a:t>
            </a:r>
          </a:p>
          <a:p>
            <a:pPr eaLnBrk="1" hangingPunct="1"/>
            <a:r>
              <a:rPr lang="en-US" altLang="en-US" sz="2000" smtClean="0"/>
              <a:t>Add a test case for every bug exposed</a:t>
            </a:r>
          </a:p>
          <a:p>
            <a:pPr eaLnBrk="1" hangingPunct="1"/>
            <a:r>
              <a:rPr lang="en-US" altLang="en-US" sz="2000" smtClean="0"/>
              <a:t>Add a test case for every function (ideal!)</a:t>
            </a:r>
          </a:p>
          <a:p>
            <a:pPr eaLnBrk="1" hangingPunct="1"/>
            <a:r>
              <a:rPr lang="en-US" altLang="en-US" sz="2000" smtClean="0"/>
              <a:t>Refactor, refactor, refactor</a:t>
            </a:r>
          </a:p>
        </p:txBody>
      </p:sp>
      <p:sp>
        <p:nvSpPr>
          <p:cNvPr id="2" name="Slide Number Placeholder 1"/>
          <p:cNvSpPr>
            <a:spLocks noGrp="1"/>
          </p:cNvSpPr>
          <p:nvPr>
            <p:ph type="sldNum" sz="quarter" idx="12"/>
          </p:nvPr>
        </p:nvSpPr>
        <p:spPr/>
        <p:txBody>
          <a:bodyPr/>
          <a:lstStyle/>
          <a:p>
            <a:pPr>
              <a:defRPr/>
            </a:pPr>
            <a:fld id="{F1ABDA35-B3FC-4EB0-903E-AAEDAF7C0A29}" type="slidenum">
              <a:rPr lang="en-CA" smtClean="0"/>
              <a:pPr>
                <a:defRPr/>
              </a:pPr>
              <a:t>7</a:t>
            </a:fld>
            <a:endParaRPr lang="en-CA"/>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713288" y="1593850"/>
            <a:ext cx="725487" cy="3681413"/>
          </a:xfrm>
          <a:prstGeom prst="straightConnector1">
            <a:avLst/>
          </a:prstGeom>
          <a:ln w="1492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459" name="Title 1"/>
          <p:cNvSpPr>
            <a:spLocks noGrp="1"/>
          </p:cNvSpPr>
          <p:nvPr>
            <p:ph type="title"/>
          </p:nvPr>
        </p:nvSpPr>
        <p:spPr>
          <a:xfrm>
            <a:off x="628650" y="365125"/>
            <a:ext cx="7886700" cy="1192213"/>
          </a:xfrm>
        </p:spPr>
        <p:txBody>
          <a:bodyPr/>
          <a:lstStyle/>
          <a:p>
            <a:r>
              <a:rPr lang="en-CA" altLang="en-US" smtClean="0"/>
              <a:t>Test hierarchy</a:t>
            </a:r>
          </a:p>
        </p:txBody>
      </p:sp>
      <p:sp>
        <p:nvSpPr>
          <p:cNvPr id="4" name="Slide Number Placeholder 3"/>
          <p:cNvSpPr>
            <a:spLocks noGrp="1"/>
          </p:cNvSpPr>
          <p:nvPr>
            <p:ph type="sldNum" sz="quarter" idx="12"/>
          </p:nvPr>
        </p:nvSpPr>
        <p:spPr/>
        <p:txBody>
          <a:bodyPr/>
          <a:lstStyle/>
          <a:p>
            <a:pPr>
              <a:defRPr/>
            </a:pPr>
            <a:fld id="{6CBC16E4-00EA-40FA-A119-7AEF62FEAB6E}" type="slidenum">
              <a:rPr lang="en-CA" smtClean="0"/>
              <a:pPr>
                <a:defRPr/>
              </a:pPr>
              <a:t>8</a:t>
            </a:fld>
            <a:endParaRPr lang="en-CA"/>
          </a:p>
        </p:txBody>
      </p:sp>
      <p:pic>
        <p:nvPicPr>
          <p:cNvPr id="19461" name="Picture 5" descr="Image result for unit testing integration testing regression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888" y="1690688"/>
            <a:ext cx="5437187"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2" descr="Image result for unit testing integration testing regression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2463800"/>
            <a:ext cx="3362325"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438775" y="4713288"/>
            <a:ext cx="1477963" cy="92551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7" name="Rectangle 6"/>
          <p:cNvSpPr/>
          <p:nvPr/>
        </p:nvSpPr>
        <p:spPr>
          <a:xfrm>
            <a:off x="55563" y="2274888"/>
            <a:ext cx="3460750" cy="927100"/>
          </a:xfrm>
          <a:prstGeom prst="rect">
            <a:avLst/>
          </a:prstGeom>
          <a:noFill/>
          <a:ln w="6350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cxnSp>
        <p:nvCxnSpPr>
          <p:cNvPr id="5" name="Straight Arrow Connector 4"/>
          <p:cNvCxnSpPr/>
          <p:nvPr/>
        </p:nvCxnSpPr>
        <p:spPr>
          <a:xfrm flipV="1">
            <a:off x="8756650" y="2274888"/>
            <a:ext cx="44450" cy="2743200"/>
          </a:xfrm>
          <a:prstGeom prst="straightConnector1">
            <a:avLst/>
          </a:prstGeom>
          <a:ln w="1492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2" presetClass="entr" presetSubtype="4" accel="18000" fill="hold"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ppt_x"/>
                                          </p:val>
                                        </p:tav>
                                        <p:tav tm="100000">
                                          <p:val>
                                            <p:strVal val="#ppt_x"/>
                                          </p:val>
                                        </p:tav>
                                      </p:tavLst>
                                    </p:anim>
                                    <p:anim calcmode="lin" valueType="num">
                                      <p:cBhvr additive="base">
                                        <p:cTn id="12" dur="3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accel="18000"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3000" fill="hold"/>
                                        <p:tgtEl>
                                          <p:spTgt spid="11"/>
                                        </p:tgtEl>
                                        <p:attrNameLst>
                                          <p:attrName>ppt_x</p:attrName>
                                        </p:attrNameLst>
                                      </p:cBhvr>
                                      <p:tavLst>
                                        <p:tav tm="0">
                                          <p:val>
                                            <p:strVal val="#ppt_x"/>
                                          </p:val>
                                        </p:tav>
                                        <p:tav tm="100000">
                                          <p:val>
                                            <p:strVal val="#ppt_x"/>
                                          </p:val>
                                        </p:tav>
                                      </p:tavLst>
                                    </p:anim>
                                    <p:anim calcmode="lin" valueType="num">
                                      <p:cBhvr additive="base">
                                        <p:cTn id="16" dur="3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Advanced topics</a:t>
            </a:r>
          </a:p>
        </p:txBody>
      </p:sp>
      <p:sp>
        <p:nvSpPr>
          <p:cNvPr id="43011" name="Rectangle 3"/>
          <p:cNvSpPr>
            <a:spLocks noGrp="1" noChangeArrowheads="1"/>
          </p:cNvSpPr>
          <p:nvPr>
            <p:ph idx="1"/>
          </p:nvPr>
        </p:nvSpPr>
        <p:spPr>
          <a:xfrm>
            <a:off x="628650" y="1509713"/>
            <a:ext cx="7886700" cy="4351337"/>
          </a:xfrm>
        </p:spPr>
        <p:txBody>
          <a:bodyPr/>
          <a:lstStyle/>
          <a:p>
            <a:pPr eaLnBrk="1" hangingPunct="1">
              <a:defRPr/>
            </a:pPr>
            <a:r>
              <a:rPr lang="en-US" altLang="en-US" dirty="0" smtClean="0"/>
              <a:t>Mock Objects: </a:t>
            </a:r>
            <a:r>
              <a:rPr lang="en-CA" dirty="0" smtClean="0">
                <a:hlinkClick r:id="rId3"/>
              </a:rPr>
              <a:t>https://medium.com/@martin.lichstam/unit-testing-and-stubs-mocks-and-spies-68c173331790</a:t>
            </a:r>
            <a:endParaRPr lang="en-CA" dirty="0" smtClean="0"/>
          </a:p>
          <a:p>
            <a:pPr marL="0" indent="0" eaLnBrk="1" hangingPunct="1">
              <a:buFont typeface="Arial" panose="020B0604020202020204" pitchFamily="34" charset="0"/>
              <a:buNone/>
              <a:defRPr/>
            </a:pPr>
            <a:endParaRPr lang="en-US" altLang="en-US" dirty="0" smtClean="0"/>
          </a:p>
          <a:p>
            <a:pPr eaLnBrk="1" hangingPunct="1">
              <a:defRPr/>
            </a:pPr>
            <a:r>
              <a:rPr lang="en-US" altLang="en-US" dirty="0" smtClean="0"/>
              <a:t>What to Test and How Much to Test</a:t>
            </a:r>
          </a:p>
          <a:p>
            <a:pPr lvl="1" eaLnBrk="1" hangingPunct="1">
              <a:defRPr/>
            </a:pPr>
            <a:r>
              <a:rPr lang="en-US" altLang="en-US" dirty="0" smtClean="0"/>
              <a:t>Bugs</a:t>
            </a:r>
          </a:p>
          <a:p>
            <a:pPr lvl="1" eaLnBrk="1" hangingPunct="1">
              <a:defRPr/>
            </a:pPr>
            <a:r>
              <a:rPr lang="en-US" altLang="en-US" dirty="0" smtClean="0"/>
              <a:t>New Functionality</a:t>
            </a:r>
          </a:p>
          <a:p>
            <a:pPr eaLnBrk="1" hangingPunct="1">
              <a:defRPr/>
            </a:pPr>
            <a:r>
              <a:rPr lang="en-US" altLang="en-US" dirty="0" smtClean="0"/>
              <a:t>Optimize Running Time (speed vs. memory overhead)</a:t>
            </a:r>
          </a:p>
          <a:p>
            <a:pPr eaLnBrk="1" hangingPunct="1">
              <a:defRPr/>
            </a:pPr>
            <a:r>
              <a:rPr lang="en-US" altLang="en-US" dirty="0" smtClean="0"/>
              <a:t>Code Coverage metrics</a:t>
            </a:r>
          </a:p>
          <a:p>
            <a:pPr eaLnBrk="1" hangingPunct="1">
              <a:defRPr/>
            </a:pPr>
            <a:r>
              <a:rPr lang="en-US" altLang="en-US" dirty="0" smtClean="0"/>
              <a:t>Environment Management</a:t>
            </a:r>
          </a:p>
          <a:p>
            <a:pPr lvl="1" eaLnBrk="1" hangingPunct="1">
              <a:defRPr/>
            </a:pPr>
            <a:r>
              <a:rPr lang="en-US" altLang="en-US" dirty="0" smtClean="0"/>
              <a:t>Continuous Integration -&gt; we will cover this in the following week</a:t>
            </a:r>
          </a:p>
          <a:p>
            <a:pPr lvl="1" eaLnBrk="1" hangingPunct="1">
              <a:defRPr/>
            </a:pPr>
            <a:r>
              <a:rPr lang="en-US" altLang="en-US" dirty="0" smtClean="0"/>
              <a:t>Local and remote development -&gt; build server? Jenkins?</a:t>
            </a:r>
          </a:p>
          <a:p>
            <a:pPr lvl="1" eaLnBrk="1" hangingPunct="1">
              <a:defRPr/>
            </a:pPr>
            <a:r>
              <a:rPr lang="en-US" altLang="en-US" dirty="0" smtClean="0"/>
              <a:t>Trigger unit test </a:t>
            </a:r>
            <a:r>
              <a:rPr lang="en-US" altLang="en-US" dirty="0" err="1" smtClean="0"/>
              <a:t>everytime</a:t>
            </a:r>
            <a:r>
              <a:rPr lang="en-US" altLang="en-US" dirty="0" smtClean="0"/>
              <a:t> you have a pull request, if pass then check</a:t>
            </a:r>
          </a:p>
        </p:txBody>
      </p:sp>
      <p:sp>
        <p:nvSpPr>
          <p:cNvPr id="2" name="Slide Number Placeholder 1"/>
          <p:cNvSpPr>
            <a:spLocks noGrp="1"/>
          </p:cNvSpPr>
          <p:nvPr>
            <p:ph type="sldNum" sz="quarter" idx="12"/>
          </p:nvPr>
        </p:nvSpPr>
        <p:spPr/>
        <p:txBody>
          <a:bodyPr/>
          <a:lstStyle/>
          <a:p>
            <a:pPr>
              <a:defRPr/>
            </a:pPr>
            <a:fld id="{9F1D2970-B97C-423A-A7EF-07C69811297D}" type="slidenum">
              <a:rPr lang="en-CA" smtClean="0"/>
              <a:pPr>
                <a:defRPr/>
              </a:pPr>
              <a:t>9</a:t>
            </a:fld>
            <a:endParaRPr lang="en-CA"/>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5387</TotalTime>
  <Pages>36</Pages>
  <Words>2510</Words>
  <Application>Microsoft Office PowerPoint</Application>
  <PresentationFormat>On-screen Show (4:3)</PresentationFormat>
  <Paragraphs>445</Paragraphs>
  <Slides>41</Slides>
  <Notes>11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Calibri Light</vt:lpstr>
      <vt:lpstr>Consolas</vt:lpstr>
      <vt:lpstr>medium-content-serif-font</vt:lpstr>
      <vt:lpstr>Menlo</vt:lpstr>
      <vt:lpstr>Times New Roman</vt:lpstr>
      <vt:lpstr>Wingdings</vt:lpstr>
      <vt:lpstr>Wingdings 2</vt:lpstr>
      <vt:lpstr>Office Theme</vt:lpstr>
      <vt:lpstr>Unit Testing</vt:lpstr>
      <vt:lpstr>Outline</vt:lpstr>
      <vt:lpstr>Traditional Testing</vt:lpstr>
      <vt:lpstr>Strategies</vt:lpstr>
      <vt:lpstr>Unit Testing</vt:lpstr>
      <vt:lpstr>Advantage</vt:lpstr>
      <vt:lpstr>Take-aways</vt:lpstr>
      <vt:lpstr>Test hierarchy</vt:lpstr>
      <vt:lpstr>Advanced topics</vt:lpstr>
      <vt:lpstr>Test Pyramid</vt:lpstr>
      <vt:lpstr>V-Model</vt:lpstr>
      <vt:lpstr>Mocking</vt:lpstr>
      <vt:lpstr>II. Unit Testing in JavaScript</vt:lpstr>
      <vt:lpstr>Unit Testing in JavaScript</vt:lpstr>
      <vt:lpstr>QUnit</vt:lpstr>
      <vt:lpstr>Jasmine</vt:lpstr>
      <vt:lpstr>Mocha</vt:lpstr>
      <vt:lpstr>III. LAB Setup your unit test environment Testing with Mocha</vt:lpstr>
      <vt:lpstr>Mocha Overview</vt:lpstr>
      <vt:lpstr>Installing Mocha</vt:lpstr>
      <vt:lpstr>Installing Mocha</vt:lpstr>
      <vt:lpstr>Mocha Reporters</vt:lpstr>
      <vt:lpstr>Mocha Reporters</vt:lpstr>
      <vt:lpstr>Mocha HTML Reporter</vt:lpstr>
      <vt:lpstr>Mocha HTML Reporter</vt:lpstr>
      <vt:lpstr>Mocha HTML Reporter</vt:lpstr>
      <vt:lpstr>Mocha HTML Reporter</vt:lpstr>
      <vt:lpstr>Mocha HTML Reporter</vt:lpstr>
      <vt:lpstr>Karma: JavaScript Test Runner </vt:lpstr>
      <vt:lpstr>Karma Overview</vt:lpstr>
      <vt:lpstr>Installing Karma</vt:lpstr>
      <vt:lpstr>Setting up Karma Environment</vt:lpstr>
      <vt:lpstr>Mocha with Chai</vt:lpstr>
      <vt:lpstr>Mocha with Chai</vt:lpstr>
      <vt:lpstr>Mocha Test Suites  and Specs</vt:lpstr>
      <vt:lpstr>Mocha Test Suites</vt:lpstr>
      <vt:lpstr>Mocha Specs</vt:lpstr>
      <vt:lpstr>Chai Assertions</vt:lpstr>
      <vt:lpstr>Chai Assertions</vt:lpstr>
      <vt:lpstr>Chai Expect Assertion Style</vt:lpstr>
      <vt:lpstr>Chai Expect Assertion Style</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Unit Testing</dc:title>
  <dc:subject>Unit Testing</dc:subject>
  <dc:creator>Patrick Kua</dc:creator>
  <cp:keywords/>
  <dc:description/>
  <cp:lastModifiedBy>Mehdi Karimibiuki</cp:lastModifiedBy>
  <cp:revision>850</cp:revision>
  <cp:lastPrinted>1601-01-01T00:00:00Z</cp:lastPrinted>
  <dcterms:created xsi:type="dcterms:W3CDTF">1996-11-06T19:19:12Z</dcterms:created>
  <dcterms:modified xsi:type="dcterms:W3CDTF">2019-04-29T19:48:43Z</dcterms:modified>
</cp:coreProperties>
</file>