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58" r:id="rId3"/>
    <p:sldId id="257" r:id="rId4"/>
    <p:sldId id="262" r:id="rId5"/>
    <p:sldId id="259" r:id="rId6"/>
    <p:sldId id="260" r:id="rId7"/>
    <p:sldId id="261" r:id="rId8"/>
    <p:sldId id="263" r:id="rId9"/>
    <p:sldId id="264" r:id="rId10"/>
    <p:sldId id="265" r:id="rId11"/>
    <p:sldId id="266" r:id="rId12"/>
    <p:sldId id="271"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p:scale>
          <a:sx n="110" d="100"/>
          <a:sy n="110" d="100"/>
        </p:scale>
        <p:origin x="6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ACAAA170-F0B2-3AF9-00D1-8FE6DE116D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11188D13-E5EF-866D-E7A9-8716FBB0B3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2B1890-3527-9A40-94FB-7FFE4FC671CB}" type="datetimeFigureOut">
              <a:rPr lang="ru-RU" smtClean="0"/>
              <a:t>19.05.2022</a:t>
            </a:fld>
            <a:endParaRPr lang="ru-RU"/>
          </a:p>
        </p:txBody>
      </p:sp>
      <p:sp>
        <p:nvSpPr>
          <p:cNvPr id="4" name="Нижний колонтитул 3">
            <a:extLst>
              <a:ext uri="{FF2B5EF4-FFF2-40B4-BE49-F238E27FC236}">
                <a16:creationId xmlns:a16="http://schemas.microsoft.com/office/drawing/2014/main" id="{D805549A-B776-2C82-FA14-3214DF5FCD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99743B68-47D9-1C8B-34BC-DA98C44904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6827AC-A552-3A4F-A369-2C6A698FD39C}" type="slidenum">
              <a:rPr lang="ru-RU" smtClean="0"/>
              <a:t>‹#›</a:t>
            </a:fld>
            <a:endParaRPr lang="ru-RU"/>
          </a:p>
        </p:txBody>
      </p:sp>
    </p:spTree>
    <p:extLst>
      <p:ext uri="{BB962C8B-B14F-4D97-AF65-F5344CB8AC3E}">
        <p14:creationId xmlns:p14="http://schemas.microsoft.com/office/powerpoint/2010/main" val="1374941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FFADA-3AD6-9D42-8833-10228C1CC256}" type="datetimeFigureOut">
              <a:rPr lang="ru-RU" smtClean="0"/>
              <a:t>19.05.2022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4330B-7C3A-374D-8F32-9C9DC96856CE}" type="slidenum">
              <a:rPr lang="ru-RU" smtClean="0"/>
              <a:t>‹#›</a:t>
            </a:fld>
            <a:endParaRPr lang="ru-RU"/>
          </a:p>
        </p:txBody>
      </p:sp>
    </p:spTree>
    <p:extLst>
      <p:ext uri="{BB962C8B-B14F-4D97-AF65-F5344CB8AC3E}">
        <p14:creationId xmlns:p14="http://schemas.microsoft.com/office/powerpoint/2010/main" val="22812637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a:t>Образец заголовка</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3FD1C7C-FD25-6344-B383-9BCE2D2668CC}" type="datetime1">
              <a:rPr lang="ru-RU" smtClean="0"/>
              <a:t>19.05.2022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E77FCF6-B2AC-2943-84A3-935A892C3835}" type="datetime1">
              <a:rPr lang="ru-RU" smtClean="0"/>
              <a:t>19.05.2022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u-RU"/>
              <a:t>Образец заголовка</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B40770BD-2534-F249-98AC-064B2BC968BD}"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u-RU"/>
              <a:t>Образец заголовка</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5F302233-0C38-6545-A573-9DBA96218C42}"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8C0AB60-75FB-054A-8008-7FD2AEC27E5D}"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0DA0B5-2F9D-554D-B684-959ECC41A59F}" type="datetime1">
              <a:rPr lang="ru-RU" smtClean="0"/>
              <a:t>19.05.2022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CE10F8-0C9B-8145-BA82-49B9A7A3189B}" type="datetime1">
              <a:rPr lang="ru-RU" smtClean="0"/>
              <a:t>19.05.2022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43E57A3-411A-2145-90D6-A709AC49B608}"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EB3586A-32A8-1546-82EA-7EC385A6AEA8}"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DD8D4D-99F0-FC4E-A49C-EF02BD3C3110}"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88E8F29-3EE5-5648-A6BE-D5AEF9BDAD0C}" type="datetime1">
              <a:rPr lang="ru-RU" smtClean="0"/>
              <a:t>19.05.2022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811F8E1-A096-9A43-861E-DCE665313330}" type="datetime1">
              <a:rPr lang="ru-RU" smtClean="0"/>
              <a:t>19.05.2022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97F1062-A7E1-BF46-9E00-4AD7117FF444}" type="datetime1">
              <a:rPr lang="ru-RU" smtClean="0"/>
              <a:t>19.05.2022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CAF9024-1271-F54F-9DD4-474C6DCD2710}" type="datetime1">
              <a:rPr lang="ru-RU" smtClean="0"/>
              <a:t>19.05.2022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913F6-093F-054E-A3AB-3DD713AC7168}" type="datetime1">
              <a:rPr lang="ru-RU" smtClean="0"/>
              <a:t>19.05.2022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C4754CD-58B1-FF45-917B-FB4DEA02F37C}" type="datetime1">
              <a:rPr lang="ru-RU" smtClean="0"/>
              <a:t>19.05.2022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u-RU"/>
              <a:t>Вставка рисунка</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47BB957-FF78-964D-A15A-97CF00317BD5}" type="datetime1">
              <a:rPr lang="ru-RU" smtClean="0"/>
              <a:t>19.05.2022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D95A28-BE2E-4047-BE46-5864D847A2E2}" type="datetime1">
              <a:rPr lang="ru-RU" smtClean="0"/>
              <a:t>19.05.2022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p:txBody>
          <a:bodyPr/>
          <a:lstStyle/>
          <a:p>
            <a:r>
              <a:rPr lang="ru-RU" sz="4800" dirty="0"/>
              <a:t>Energy </a:t>
            </a:r>
            <a:r>
              <a:rPr lang="ru-RU" sz="4800" dirty="0" err="1"/>
              <a:t>Efficient</a:t>
            </a:r>
            <a:r>
              <a:rPr lang="ru-RU" sz="4800" dirty="0"/>
              <a:t> </a:t>
            </a:r>
            <a:r>
              <a:rPr lang="ru-RU" sz="4800" dirty="0" err="1"/>
              <a:t>Operation</a:t>
            </a:r>
            <a:r>
              <a:rPr lang="ru-RU" sz="4800" dirty="0"/>
              <a:t> </a:t>
            </a:r>
            <a:r>
              <a:rPr lang="ru-RU" sz="4800" dirty="0" err="1"/>
              <a:t>of</a:t>
            </a:r>
            <a:r>
              <a:rPr lang="ru-RU" sz="4800" dirty="0"/>
              <a:t> 3GPP LTE-A </a:t>
            </a:r>
            <a:r>
              <a:rPr lang="ru-RU" sz="4800" dirty="0" err="1"/>
              <a:t>and</a:t>
            </a:r>
            <a:r>
              <a:rPr lang="ru-RU" sz="4800" dirty="0"/>
              <a:t> IEEE 802.16m </a:t>
            </a:r>
            <a:r>
              <a:rPr lang="ru-RU" sz="4800" dirty="0" err="1"/>
              <a:t>Downlink</a:t>
            </a:r>
            <a:r>
              <a:rPr lang="ru-RU" sz="4800" dirty="0"/>
              <a:t> Channel </a:t>
            </a:r>
          </a:p>
        </p:txBody>
      </p:sp>
      <p:sp>
        <p:nvSpPr>
          <p:cNvPr id="3" name="Подзаголовок 2">
            <a:extLst>
              <a:ext uri="{FF2B5EF4-FFF2-40B4-BE49-F238E27FC236}">
                <a16:creationId xmlns:a16="http://schemas.microsoft.com/office/drawing/2014/main" id="{E9CBD4F7-117E-17C0-E455-36818058C960}"/>
              </a:ext>
            </a:extLst>
          </p:cNvPr>
          <p:cNvSpPr>
            <a:spLocks noGrp="1"/>
          </p:cNvSpPr>
          <p:nvPr>
            <p:ph type="subTitle" idx="1"/>
          </p:nvPr>
        </p:nvSpPr>
        <p:spPr/>
        <p:txBody>
          <a:bodyPr/>
          <a:lstStyle/>
          <a:p>
            <a:r>
              <a:rPr lang="en-US" cap="none" dirty="0" err="1"/>
              <a:t>Autors</a:t>
            </a:r>
            <a:r>
              <a:rPr lang="en-US" cap="none" dirty="0"/>
              <a:t>: </a:t>
            </a:r>
            <a:r>
              <a:rPr lang="en-US" cap="none" dirty="0" err="1"/>
              <a:t>Volgov</a:t>
            </a:r>
            <a:r>
              <a:rPr lang="en-US" cap="none" dirty="0"/>
              <a:t> Daniil and </a:t>
            </a:r>
            <a:r>
              <a:rPr lang="en-US" cap="none" dirty="0" err="1"/>
              <a:t>Panyshkin</a:t>
            </a:r>
            <a:r>
              <a:rPr lang="en-US" cap="none" dirty="0"/>
              <a:t> Andrey </a:t>
            </a:r>
          </a:p>
          <a:p>
            <a:r>
              <a:rPr lang="en-US" cap="none" dirty="0"/>
              <a:t>Students of Samara University</a:t>
            </a:r>
            <a:endParaRPr lang="ru-RU" cap="none" dirty="0"/>
          </a:p>
        </p:txBody>
      </p:sp>
      <p:sp>
        <p:nvSpPr>
          <p:cNvPr id="6" name="Номер слайда 5">
            <a:extLst>
              <a:ext uri="{FF2B5EF4-FFF2-40B4-BE49-F238E27FC236}">
                <a16:creationId xmlns:a16="http://schemas.microsoft.com/office/drawing/2014/main" id="{848F919E-47CC-9BD9-E49E-38B6F33FAF9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64767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172EAB-1790-F089-2494-EEB80F1A8C6F}"/>
              </a:ext>
            </a:extLst>
          </p:cNvPr>
          <p:cNvSpPr>
            <a:spLocks noGrp="1"/>
          </p:cNvSpPr>
          <p:nvPr>
            <p:ph type="title"/>
          </p:nvPr>
        </p:nvSpPr>
        <p:spPr/>
        <p:txBody>
          <a:bodyPr/>
          <a:lstStyle/>
          <a:p>
            <a:r>
              <a:rPr lang="en-US" dirty="0"/>
              <a:t>Traffic Arrival Patterns </a:t>
            </a:r>
            <a:endParaRPr lang="ru-RU" dirty="0"/>
          </a:p>
        </p:txBody>
      </p:sp>
      <p:sp>
        <p:nvSpPr>
          <p:cNvPr id="3" name="Объект 2">
            <a:extLst>
              <a:ext uri="{FF2B5EF4-FFF2-40B4-BE49-F238E27FC236}">
                <a16:creationId xmlns:a16="http://schemas.microsoft.com/office/drawing/2014/main" id="{69FF0A4C-27B5-0DC4-B24B-94CCB848F71C}"/>
              </a:ext>
            </a:extLst>
          </p:cNvPr>
          <p:cNvSpPr>
            <a:spLocks noGrp="1"/>
          </p:cNvSpPr>
          <p:nvPr>
            <p:ph idx="1"/>
          </p:nvPr>
        </p:nvSpPr>
        <p:spPr>
          <a:xfrm>
            <a:off x="1154955" y="2603500"/>
            <a:ext cx="4468080" cy="3416300"/>
          </a:xfrm>
        </p:spPr>
        <p:txBody>
          <a:bodyPr>
            <a:normAutofit/>
          </a:bodyPr>
          <a:lstStyle/>
          <a:p>
            <a:r>
              <a:rPr lang="en-US" sz="2000" dirty="0"/>
              <a:t>Both packet arrival flows belong to ON-OFF models, where each model has two states: an active (ON) state and a passive (OFF) state. If a model is currently in the ON state, it generates new data packets. Otherwise, in the OFF state there are no new arrivals.</a:t>
            </a:r>
            <a:endParaRPr lang="ru-RU" sz="2000" dirty="0"/>
          </a:p>
        </p:txBody>
      </p:sp>
      <p:pic>
        <p:nvPicPr>
          <p:cNvPr id="5" name="Рисунок 4">
            <a:extLst>
              <a:ext uri="{FF2B5EF4-FFF2-40B4-BE49-F238E27FC236}">
                <a16:creationId xmlns:a16="http://schemas.microsoft.com/office/drawing/2014/main" id="{C47DCF57-1897-3D74-992A-4104A6758758}"/>
              </a:ext>
            </a:extLst>
          </p:cNvPr>
          <p:cNvPicPr>
            <a:picLocks noChangeAspect="1"/>
          </p:cNvPicPr>
          <p:nvPr/>
        </p:nvPicPr>
        <p:blipFill>
          <a:blip r:embed="rId2"/>
          <a:stretch>
            <a:fillRect/>
          </a:stretch>
        </p:blipFill>
        <p:spPr>
          <a:xfrm>
            <a:off x="6758261" y="3225482"/>
            <a:ext cx="3930650" cy="2172335"/>
          </a:xfrm>
          <a:prstGeom prst="rect">
            <a:avLst/>
          </a:prstGeom>
        </p:spPr>
      </p:pic>
      <p:sp>
        <p:nvSpPr>
          <p:cNvPr id="6" name="TextBox 5">
            <a:extLst>
              <a:ext uri="{FF2B5EF4-FFF2-40B4-BE49-F238E27FC236}">
                <a16:creationId xmlns:a16="http://schemas.microsoft.com/office/drawing/2014/main" id="{2470A4F8-DA7F-E7C5-160E-05EED4F0F782}"/>
              </a:ext>
            </a:extLst>
          </p:cNvPr>
          <p:cNvSpPr txBox="1"/>
          <p:nvPr/>
        </p:nvSpPr>
        <p:spPr>
          <a:xfrm>
            <a:off x="7151023" y="2844225"/>
            <a:ext cx="3201517" cy="584775"/>
          </a:xfrm>
          <a:prstGeom prst="rect">
            <a:avLst/>
          </a:prstGeom>
          <a:noFill/>
        </p:spPr>
        <p:txBody>
          <a:bodyPr wrap="none" rtlCol="0">
            <a:spAutoFit/>
          </a:bodyPr>
          <a:lstStyle/>
          <a:p>
            <a:r>
              <a:rPr lang="en-US" sz="1600" dirty="0"/>
              <a:t>Example of an ON-OFF model </a:t>
            </a:r>
            <a:endParaRPr lang="ru-RU" sz="1600" dirty="0"/>
          </a:p>
          <a:p>
            <a:endParaRPr lang="ru-RU" sz="1600" dirty="0"/>
          </a:p>
        </p:txBody>
      </p:sp>
      <p:sp>
        <p:nvSpPr>
          <p:cNvPr id="4" name="Номер слайда 3">
            <a:extLst>
              <a:ext uri="{FF2B5EF4-FFF2-40B4-BE49-F238E27FC236}">
                <a16:creationId xmlns:a16="http://schemas.microsoft.com/office/drawing/2014/main" id="{5511EFBE-DF61-45E3-E140-538FEBA7F96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35770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22DD4-A79A-AAE0-8C95-5676C4F7D24C}"/>
              </a:ext>
            </a:extLst>
          </p:cNvPr>
          <p:cNvSpPr>
            <a:spLocks noGrp="1"/>
          </p:cNvSpPr>
          <p:nvPr>
            <p:ph type="title"/>
          </p:nvPr>
        </p:nvSpPr>
        <p:spPr/>
        <p:txBody>
          <a:bodyPr/>
          <a:lstStyle/>
          <a:p>
            <a:r>
              <a:rPr lang="en-US" dirty="0"/>
              <a:t>Comparison of Power Saving Modes for VOIP</a:t>
            </a:r>
            <a:endParaRPr lang="ru-RU" dirty="0"/>
          </a:p>
        </p:txBody>
      </p:sp>
      <p:sp>
        <p:nvSpPr>
          <p:cNvPr id="3" name="Объект 2">
            <a:extLst>
              <a:ext uri="{FF2B5EF4-FFF2-40B4-BE49-F238E27FC236}">
                <a16:creationId xmlns:a16="http://schemas.microsoft.com/office/drawing/2014/main" id="{8BE3DD28-54EB-3879-B0D1-CE2893A44246}"/>
              </a:ext>
            </a:extLst>
          </p:cNvPr>
          <p:cNvSpPr>
            <a:spLocks noGrp="1"/>
          </p:cNvSpPr>
          <p:nvPr>
            <p:ph idx="1"/>
          </p:nvPr>
        </p:nvSpPr>
        <p:spPr>
          <a:xfrm>
            <a:off x="1154955" y="2603500"/>
            <a:ext cx="5687279" cy="3416300"/>
          </a:xfrm>
        </p:spPr>
        <p:txBody>
          <a:bodyPr>
            <a:normAutofit/>
          </a:bodyPr>
          <a:lstStyle/>
          <a:p>
            <a:r>
              <a:rPr lang="en-US" sz="2000" dirty="0"/>
              <a:t>In order to reduce the complexity of the considered optimization problem, we set the listening period, as well as the inactivity timer equal to one frame (1ms). We plot the energy efficiency coefficient against the maximum packet delay restriction.</a:t>
            </a:r>
          </a:p>
        </p:txBody>
      </p:sp>
      <p:pic>
        <p:nvPicPr>
          <p:cNvPr id="9" name="Рисунок 8">
            <a:extLst>
              <a:ext uri="{FF2B5EF4-FFF2-40B4-BE49-F238E27FC236}">
                <a16:creationId xmlns:a16="http://schemas.microsoft.com/office/drawing/2014/main" id="{BB5C4015-6831-B53D-92AE-5D8674592293}"/>
              </a:ext>
            </a:extLst>
          </p:cNvPr>
          <p:cNvPicPr>
            <a:picLocks noChangeAspect="1"/>
          </p:cNvPicPr>
          <p:nvPr/>
        </p:nvPicPr>
        <p:blipFill>
          <a:blip r:embed="rId2"/>
          <a:stretch>
            <a:fillRect/>
          </a:stretch>
        </p:blipFill>
        <p:spPr>
          <a:xfrm>
            <a:off x="7271242" y="2948305"/>
            <a:ext cx="4060825" cy="2726690"/>
          </a:xfrm>
          <a:prstGeom prst="rect">
            <a:avLst/>
          </a:prstGeom>
        </p:spPr>
      </p:pic>
      <p:sp>
        <p:nvSpPr>
          <p:cNvPr id="10" name="TextBox 9">
            <a:extLst>
              <a:ext uri="{FF2B5EF4-FFF2-40B4-BE49-F238E27FC236}">
                <a16:creationId xmlns:a16="http://schemas.microsoft.com/office/drawing/2014/main" id="{0898AD55-FEC6-D2F4-E918-9D7D53446925}"/>
              </a:ext>
            </a:extLst>
          </p:cNvPr>
          <p:cNvSpPr txBox="1"/>
          <p:nvPr/>
        </p:nvSpPr>
        <p:spPr>
          <a:xfrm>
            <a:off x="7894858" y="2666821"/>
            <a:ext cx="2813591" cy="338554"/>
          </a:xfrm>
          <a:prstGeom prst="rect">
            <a:avLst/>
          </a:prstGeom>
          <a:noFill/>
        </p:spPr>
        <p:txBody>
          <a:bodyPr wrap="none" rtlCol="0">
            <a:spAutoFit/>
          </a:bodyPr>
          <a:lstStyle/>
          <a:p>
            <a:r>
              <a:rPr lang="en-US" sz="1600" dirty="0"/>
              <a:t>Energy coefficient for VoIP</a:t>
            </a:r>
            <a:endParaRPr lang="ru-RU" sz="1600" dirty="0"/>
          </a:p>
        </p:txBody>
      </p:sp>
      <p:sp>
        <p:nvSpPr>
          <p:cNvPr id="4" name="Номер слайда 3">
            <a:extLst>
              <a:ext uri="{FF2B5EF4-FFF2-40B4-BE49-F238E27FC236}">
                <a16:creationId xmlns:a16="http://schemas.microsoft.com/office/drawing/2014/main" id="{043CDC02-31A8-BEBC-2CDA-6D14838651B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79934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22DD4-A79A-AAE0-8C95-5676C4F7D24C}"/>
              </a:ext>
            </a:extLst>
          </p:cNvPr>
          <p:cNvSpPr>
            <a:spLocks noGrp="1"/>
          </p:cNvSpPr>
          <p:nvPr>
            <p:ph type="title"/>
          </p:nvPr>
        </p:nvSpPr>
        <p:spPr/>
        <p:txBody>
          <a:bodyPr/>
          <a:lstStyle/>
          <a:p>
            <a:r>
              <a:rPr lang="en-US" dirty="0"/>
              <a:t>Comparison of Power Saving Modes for HTTP</a:t>
            </a:r>
            <a:endParaRPr lang="ru-RU" dirty="0"/>
          </a:p>
        </p:txBody>
      </p:sp>
      <p:sp>
        <p:nvSpPr>
          <p:cNvPr id="3" name="Объект 2">
            <a:extLst>
              <a:ext uri="{FF2B5EF4-FFF2-40B4-BE49-F238E27FC236}">
                <a16:creationId xmlns:a16="http://schemas.microsoft.com/office/drawing/2014/main" id="{8BE3DD28-54EB-3879-B0D1-CE2893A44246}"/>
              </a:ext>
            </a:extLst>
          </p:cNvPr>
          <p:cNvSpPr>
            <a:spLocks noGrp="1"/>
          </p:cNvSpPr>
          <p:nvPr>
            <p:ph idx="1"/>
          </p:nvPr>
        </p:nvSpPr>
        <p:spPr>
          <a:xfrm>
            <a:off x="492252" y="2282142"/>
            <a:ext cx="11076169" cy="1876384"/>
          </a:xfrm>
        </p:spPr>
        <p:txBody>
          <a:bodyPr>
            <a:normAutofit/>
          </a:bodyPr>
          <a:lstStyle/>
          <a:p>
            <a:r>
              <a:rPr lang="en" sz="2000" dirty="0"/>
              <a:t>We plot the energy efficiency coefficient against the mean packet delay restriction for HTTP traffic. We notice that as the mean delay restriction increases, the energy efficiency coefficient grows for both powers saving modes. We demonstrate the gain of the DRX mode over the sleep mode.</a:t>
            </a:r>
            <a:endParaRPr lang="ru-RU" sz="2000" dirty="0"/>
          </a:p>
        </p:txBody>
      </p:sp>
      <p:pic>
        <p:nvPicPr>
          <p:cNvPr id="4" name="Рисунок 3">
            <a:extLst>
              <a:ext uri="{FF2B5EF4-FFF2-40B4-BE49-F238E27FC236}">
                <a16:creationId xmlns:a16="http://schemas.microsoft.com/office/drawing/2014/main" id="{CB630E96-79E4-A10B-82E1-23369D6869F3}"/>
              </a:ext>
            </a:extLst>
          </p:cNvPr>
          <p:cNvPicPr>
            <a:picLocks noChangeAspect="1"/>
          </p:cNvPicPr>
          <p:nvPr/>
        </p:nvPicPr>
        <p:blipFill>
          <a:blip r:embed="rId2"/>
          <a:stretch>
            <a:fillRect/>
          </a:stretch>
        </p:blipFill>
        <p:spPr>
          <a:xfrm>
            <a:off x="721754" y="4158526"/>
            <a:ext cx="3490058" cy="2392638"/>
          </a:xfrm>
          <a:prstGeom prst="rect">
            <a:avLst/>
          </a:prstGeom>
        </p:spPr>
      </p:pic>
      <p:sp>
        <p:nvSpPr>
          <p:cNvPr id="5" name="TextBox 4">
            <a:extLst>
              <a:ext uri="{FF2B5EF4-FFF2-40B4-BE49-F238E27FC236}">
                <a16:creationId xmlns:a16="http://schemas.microsoft.com/office/drawing/2014/main" id="{3020B328-8B6C-C953-FC56-D762B47E98BA}"/>
              </a:ext>
            </a:extLst>
          </p:cNvPr>
          <p:cNvSpPr txBox="1"/>
          <p:nvPr/>
        </p:nvSpPr>
        <p:spPr>
          <a:xfrm>
            <a:off x="883958" y="3779902"/>
            <a:ext cx="3490058" cy="584775"/>
          </a:xfrm>
          <a:prstGeom prst="rect">
            <a:avLst/>
          </a:prstGeom>
          <a:noFill/>
        </p:spPr>
        <p:txBody>
          <a:bodyPr wrap="none" rtlCol="0">
            <a:spAutoFit/>
          </a:bodyPr>
          <a:lstStyle/>
          <a:p>
            <a:r>
              <a:rPr lang="en-US" sz="1600" dirty="0"/>
              <a:t>Energy coefficient for HTTP traffic </a:t>
            </a:r>
            <a:endParaRPr lang="ru-RU" sz="1600" dirty="0"/>
          </a:p>
          <a:p>
            <a:endParaRPr lang="ru-RU" sz="1600" dirty="0"/>
          </a:p>
        </p:txBody>
      </p:sp>
      <p:pic>
        <p:nvPicPr>
          <p:cNvPr id="6" name="Рисунок 5">
            <a:extLst>
              <a:ext uri="{FF2B5EF4-FFF2-40B4-BE49-F238E27FC236}">
                <a16:creationId xmlns:a16="http://schemas.microsoft.com/office/drawing/2014/main" id="{0C220508-A1F3-75B4-1515-FFAB1D8E84CE}"/>
              </a:ext>
            </a:extLst>
          </p:cNvPr>
          <p:cNvPicPr>
            <a:picLocks noChangeAspect="1"/>
          </p:cNvPicPr>
          <p:nvPr/>
        </p:nvPicPr>
        <p:blipFill>
          <a:blip r:embed="rId3"/>
          <a:stretch>
            <a:fillRect/>
          </a:stretch>
        </p:blipFill>
        <p:spPr>
          <a:xfrm>
            <a:off x="7535119" y="4026731"/>
            <a:ext cx="3708895" cy="2594681"/>
          </a:xfrm>
          <a:prstGeom prst="rect">
            <a:avLst/>
          </a:prstGeom>
        </p:spPr>
      </p:pic>
      <p:sp>
        <p:nvSpPr>
          <p:cNvPr id="7" name="TextBox 6">
            <a:extLst>
              <a:ext uri="{FF2B5EF4-FFF2-40B4-BE49-F238E27FC236}">
                <a16:creationId xmlns:a16="http://schemas.microsoft.com/office/drawing/2014/main" id="{EE7289C8-174C-9815-1F37-4D3E6F01DC95}"/>
              </a:ext>
            </a:extLst>
          </p:cNvPr>
          <p:cNvSpPr txBox="1"/>
          <p:nvPr/>
        </p:nvSpPr>
        <p:spPr>
          <a:xfrm>
            <a:off x="7737511" y="3779903"/>
            <a:ext cx="3304110" cy="584775"/>
          </a:xfrm>
          <a:prstGeom prst="rect">
            <a:avLst/>
          </a:prstGeom>
          <a:noFill/>
        </p:spPr>
        <p:txBody>
          <a:bodyPr wrap="none" rtlCol="0">
            <a:spAutoFit/>
          </a:bodyPr>
          <a:lstStyle/>
          <a:p>
            <a:r>
              <a:rPr lang="en-US" sz="1600" dirty="0"/>
              <a:t>Energy coefficient gain for HTTP</a:t>
            </a:r>
            <a:endParaRPr lang="ru-RU" sz="1600" dirty="0"/>
          </a:p>
          <a:p>
            <a:endParaRPr lang="ru-RU" sz="1600" dirty="0"/>
          </a:p>
        </p:txBody>
      </p:sp>
      <p:sp>
        <p:nvSpPr>
          <p:cNvPr id="8" name="Номер слайда 7">
            <a:extLst>
              <a:ext uri="{FF2B5EF4-FFF2-40B4-BE49-F238E27FC236}">
                <a16:creationId xmlns:a16="http://schemas.microsoft.com/office/drawing/2014/main" id="{9A0AF65E-B2A5-EF35-DF03-0CD0982DB06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62293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lvl="0" algn="ctr"/>
            <a:r>
              <a:rPr lang="en-US" dirty="0"/>
              <a:t>Discussion</a:t>
            </a:r>
            <a:endParaRPr lang="ru-RU" dirty="0"/>
          </a:p>
        </p:txBody>
      </p:sp>
      <p:sp>
        <p:nvSpPr>
          <p:cNvPr id="3" name="Номер слайда 2">
            <a:extLst>
              <a:ext uri="{FF2B5EF4-FFF2-40B4-BE49-F238E27FC236}">
                <a16:creationId xmlns:a16="http://schemas.microsoft.com/office/drawing/2014/main" id="{4AE00059-1460-6373-D76C-75063CAACB8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7967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A718A8-EB22-7553-239C-94FA67D57099}"/>
              </a:ext>
            </a:extLst>
          </p:cNvPr>
          <p:cNvSpPr>
            <a:spLocks noGrp="1"/>
          </p:cNvSpPr>
          <p:nvPr>
            <p:ph type="title"/>
          </p:nvPr>
        </p:nvSpPr>
        <p:spPr/>
        <p:txBody>
          <a:bodyPr/>
          <a:lstStyle/>
          <a:p>
            <a:r>
              <a:rPr lang="en-US" dirty="0"/>
              <a:t>Summary of the results </a:t>
            </a:r>
            <a:endParaRPr lang="ru-RU" dirty="0"/>
          </a:p>
        </p:txBody>
      </p:sp>
      <p:sp>
        <p:nvSpPr>
          <p:cNvPr id="3" name="Объект 2">
            <a:extLst>
              <a:ext uri="{FF2B5EF4-FFF2-40B4-BE49-F238E27FC236}">
                <a16:creationId xmlns:a16="http://schemas.microsoft.com/office/drawing/2014/main" id="{8D44BBC6-4814-7716-0CF2-19D0AE1C9EB1}"/>
              </a:ext>
            </a:extLst>
          </p:cNvPr>
          <p:cNvSpPr>
            <a:spLocks noGrp="1"/>
          </p:cNvSpPr>
          <p:nvPr>
            <p:ph idx="1"/>
          </p:nvPr>
        </p:nvSpPr>
        <p:spPr/>
        <p:txBody>
          <a:bodyPr>
            <a:normAutofit/>
          </a:bodyPr>
          <a:lstStyle/>
          <a:p>
            <a:r>
              <a:rPr lang="en-US" sz="2000" dirty="0"/>
              <a:t>We conducted performance analysis of two power saving modes defined by next-generation wireless communication standards, IEEE 802.16m and 3GPP LTE- Advanced. In order to conclude on the efficiency of the considered mechanisms, we developed a comprehensive system model.</a:t>
            </a:r>
            <a:endParaRPr lang="ru-RU" sz="2000" dirty="0"/>
          </a:p>
        </p:txBody>
      </p:sp>
      <p:sp>
        <p:nvSpPr>
          <p:cNvPr id="4" name="Номер слайда 3">
            <a:extLst>
              <a:ext uri="{FF2B5EF4-FFF2-40B4-BE49-F238E27FC236}">
                <a16:creationId xmlns:a16="http://schemas.microsoft.com/office/drawing/2014/main" id="{C1CDD04B-F793-B5C9-EAB1-59340196B07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37731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A127C5-F446-AC36-ECF5-FEBD2349F332}"/>
              </a:ext>
            </a:extLst>
          </p:cNvPr>
          <p:cNvSpPr>
            <a:spLocks noGrp="1"/>
          </p:cNvSpPr>
          <p:nvPr>
            <p:ph type="title"/>
          </p:nvPr>
        </p:nvSpPr>
        <p:spPr/>
        <p:txBody>
          <a:bodyPr/>
          <a:lstStyle/>
          <a:p>
            <a:r>
              <a:rPr lang="en-US" dirty="0"/>
              <a:t>Conclusion</a:t>
            </a:r>
            <a:endParaRPr lang="ru-RU" dirty="0"/>
          </a:p>
        </p:txBody>
      </p:sp>
      <p:sp>
        <p:nvSpPr>
          <p:cNvPr id="3" name="Объект 2">
            <a:extLst>
              <a:ext uri="{FF2B5EF4-FFF2-40B4-BE49-F238E27FC236}">
                <a16:creationId xmlns:a16="http://schemas.microsoft.com/office/drawing/2014/main" id="{ACDB3451-83DE-E875-613B-5343B79E6DC1}"/>
              </a:ext>
            </a:extLst>
          </p:cNvPr>
          <p:cNvSpPr>
            <a:spLocks noGrp="1"/>
          </p:cNvSpPr>
          <p:nvPr>
            <p:ph idx="1"/>
          </p:nvPr>
        </p:nvSpPr>
        <p:spPr/>
        <p:txBody>
          <a:bodyPr>
            <a:normAutofit/>
          </a:bodyPr>
          <a:lstStyle/>
          <a:p>
            <a:r>
              <a:rPr lang="en-US" sz="2000" dirty="0"/>
              <a:t>Our analysis indicates that the DRX mode and the sleep mode demonstrate similar behavior of the energy efficiency coefficient subject to a particular maximum packet delay restriction. The DRX mode outperforms the sleep mode in terms of the energy efficiency coefficient for tight mean packet delay restriction. Nevertheless, the performance gain of the DRX mode over the sleep mode drops dramatically for higher values of the mean packet delay restriction. </a:t>
            </a:r>
            <a:endParaRPr lang="ru-RU" sz="2000" dirty="0"/>
          </a:p>
        </p:txBody>
      </p:sp>
      <p:sp>
        <p:nvSpPr>
          <p:cNvPr id="4" name="Номер слайда 3">
            <a:extLst>
              <a:ext uri="{FF2B5EF4-FFF2-40B4-BE49-F238E27FC236}">
                <a16:creationId xmlns:a16="http://schemas.microsoft.com/office/drawing/2014/main" id="{B2F74F07-61D9-0BC0-EBB5-5EB3214540E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69557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lvl="0" algn="ctr"/>
            <a:r>
              <a:rPr lang="en-US" dirty="0"/>
              <a:t>Thank you for attention!</a:t>
            </a:r>
            <a:endParaRPr lang="ru-RU" dirty="0"/>
          </a:p>
        </p:txBody>
      </p:sp>
      <p:sp>
        <p:nvSpPr>
          <p:cNvPr id="3" name="Номер слайда 2">
            <a:extLst>
              <a:ext uri="{FF2B5EF4-FFF2-40B4-BE49-F238E27FC236}">
                <a16:creationId xmlns:a16="http://schemas.microsoft.com/office/drawing/2014/main" id="{16464D60-8F93-F6A7-ACA2-F343475CB1A5}"/>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97522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528EC7-40FB-20E3-2E89-03BF5D67BD55}"/>
              </a:ext>
            </a:extLst>
          </p:cNvPr>
          <p:cNvSpPr>
            <a:spLocks noGrp="1"/>
          </p:cNvSpPr>
          <p:nvPr>
            <p:ph type="title"/>
          </p:nvPr>
        </p:nvSpPr>
        <p:spPr/>
        <p:txBody>
          <a:bodyPr/>
          <a:lstStyle/>
          <a:p>
            <a:r>
              <a:rPr lang="en-US" dirty="0"/>
              <a:t>Outline</a:t>
            </a:r>
            <a:r>
              <a:rPr lang="ru-RU" dirty="0"/>
              <a:t> </a:t>
            </a:r>
          </a:p>
        </p:txBody>
      </p:sp>
      <p:sp>
        <p:nvSpPr>
          <p:cNvPr id="3" name="Объект 2">
            <a:extLst>
              <a:ext uri="{FF2B5EF4-FFF2-40B4-BE49-F238E27FC236}">
                <a16:creationId xmlns:a16="http://schemas.microsoft.com/office/drawing/2014/main" id="{5C33D193-695B-ACFD-B72F-64D88EC3B4FC}"/>
              </a:ext>
            </a:extLst>
          </p:cNvPr>
          <p:cNvSpPr>
            <a:spLocks noGrp="1"/>
          </p:cNvSpPr>
          <p:nvPr>
            <p:ph idx="1"/>
          </p:nvPr>
        </p:nvSpPr>
        <p:spPr>
          <a:xfrm>
            <a:off x="1154954" y="2639027"/>
            <a:ext cx="10035785" cy="3923243"/>
          </a:xfrm>
        </p:spPr>
        <p:txBody>
          <a:bodyPr>
            <a:normAutofit/>
          </a:bodyPr>
          <a:lstStyle/>
          <a:p>
            <a:pPr>
              <a:buFont typeface="+mj-lt"/>
              <a:buAutoNum type="arabicPeriod"/>
            </a:pPr>
            <a:r>
              <a:rPr lang="en-US" sz="2000" dirty="0"/>
              <a:t>Introduction</a:t>
            </a:r>
          </a:p>
          <a:p>
            <a:pPr>
              <a:buFont typeface="+mj-lt"/>
              <a:buAutoNum type="arabicPeriod"/>
            </a:pPr>
            <a:r>
              <a:rPr lang="en-US" sz="2000" dirty="0"/>
              <a:t>Methods</a:t>
            </a:r>
          </a:p>
          <a:p>
            <a:pPr>
              <a:buFont typeface="+mj-lt"/>
              <a:buAutoNum type="arabicPeriod"/>
            </a:pPr>
            <a:r>
              <a:rPr lang="en-US" sz="2000" dirty="0"/>
              <a:t>Experiments</a:t>
            </a:r>
          </a:p>
          <a:p>
            <a:pPr>
              <a:buFont typeface="+mj-lt"/>
              <a:buAutoNum type="arabicPeriod"/>
            </a:pPr>
            <a:r>
              <a:rPr lang="en-US" sz="2000" dirty="0"/>
              <a:t>Discussion</a:t>
            </a:r>
          </a:p>
          <a:p>
            <a:pPr>
              <a:buFont typeface="+mj-lt"/>
              <a:buAutoNum type="arabicPeriod"/>
            </a:pPr>
            <a:r>
              <a:rPr lang="en-US" sz="2000" dirty="0"/>
              <a:t>Conclusion</a:t>
            </a:r>
            <a:endParaRPr lang="ru-RU" sz="2000" dirty="0"/>
          </a:p>
        </p:txBody>
      </p:sp>
      <p:sp>
        <p:nvSpPr>
          <p:cNvPr id="4" name="Номер слайда 3">
            <a:extLst>
              <a:ext uri="{FF2B5EF4-FFF2-40B4-BE49-F238E27FC236}">
                <a16:creationId xmlns:a16="http://schemas.microsoft.com/office/drawing/2014/main" id="{69B57B61-5611-D31E-167A-3452B718344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712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0353B7-CCF3-B4EF-C514-DE6DFA87B202}"/>
              </a:ext>
            </a:extLst>
          </p:cNvPr>
          <p:cNvSpPr>
            <a:spLocks noGrp="1"/>
          </p:cNvSpPr>
          <p:nvPr>
            <p:ph type="title"/>
          </p:nvPr>
        </p:nvSpPr>
        <p:spPr/>
        <p:txBody>
          <a:bodyPr/>
          <a:lstStyle/>
          <a:p>
            <a:r>
              <a:rPr lang="en-US" dirty="0"/>
              <a:t>Introduction</a:t>
            </a:r>
            <a:endParaRPr lang="ru-RU" dirty="0"/>
          </a:p>
        </p:txBody>
      </p:sp>
      <p:sp>
        <p:nvSpPr>
          <p:cNvPr id="3" name="Объект 2">
            <a:extLst>
              <a:ext uri="{FF2B5EF4-FFF2-40B4-BE49-F238E27FC236}">
                <a16:creationId xmlns:a16="http://schemas.microsoft.com/office/drawing/2014/main" id="{A03655BE-229F-8EBD-1850-727084658A30}"/>
              </a:ext>
            </a:extLst>
          </p:cNvPr>
          <p:cNvSpPr>
            <a:spLocks noGrp="1"/>
          </p:cNvSpPr>
          <p:nvPr>
            <p:ph idx="1"/>
          </p:nvPr>
        </p:nvSpPr>
        <p:spPr>
          <a:xfrm>
            <a:off x="1154953" y="2603500"/>
            <a:ext cx="10035785" cy="3416300"/>
          </a:xfrm>
        </p:spPr>
        <p:txBody>
          <a:bodyPr>
            <a:normAutofit/>
          </a:bodyPr>
          <a:lstStyle/>
          <a:p>
            <a:r>
              <a:rPr lang="en" sz="2000" dirty="0"/>
              <a:t>Improving client operation period without recharging its battery, GPP LTE Advanced defines a so called Discontinuous Reception DRX mode, whereas IEEE. In what follows, we bridge in this gap by first introducing the power saving modes and then by conducting their comparative analysis.</a:t>
            </a:r>
            <a:endParaRPr lang="ru-RU" sz="2000" dirty="0"/>
          </a:p>
        </p:txBody>
      </p:sp>
      <p:sp>
        <p:nvSpPr>
          <p:cNvPr id="4" name="Номер слайда 3">
            <a:extLst>
              <a:ext uri="{FF2B5EF4-FFF2-40B4-BE49-F238E27FC236}">
                <a16:creationId xmlns:a16="http://schemas.microsoft.com/office/drawing/2014/main" id="{EF3777AD-B3E9-89FD-A1D6-DC5ED07CE47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85124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algn="ctr"/>
            <a:r>
              <a:rPr lang="en-US" sz="4800" dirty="0"/>
              <a:t>Methods</a:t>
            </a:r>
            <a:endParaRPr lang="ru-RU" sz="4800" dirty="0"/>
          </a:p>
        </p:txBody>
      </p:sp>
      <p:sp>
        <p:nvSpPr>
          <p:cNvPr id="3" name="Номер слайда 2">
            <a:extLst>
              <a:ext uri="{FF2B5EF4-FFF2-40B4-BE49-F238E27FC236}">
                <a16:creationId xmlns:a16="http://schemas.microsoft.com/office/drawing/2014/main" id="{286BEEC7-B5D4-692B-05DB-DD7F7363A38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4634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A6490A-5E99-382B-69EB-DE369BDE88EB}"/>
              </a:ext>
            </a:extLst>
          </p:cNvPr>
          <p:cNvSpPr>
            <a:spLocks noGrp="1"/>
          </p:cNvSpPr>
          <p:nvPr>
            <p:ph type="title"/>
          </p:nvPr>
        </p:nvSpPr>
        <p:spPr/>
        <p:txBody>
          <a:bodyPr/>
          <a:lstStyle/>
          <a:p>
            <a:r>
              <a:rPr lang="en-US" dirty="0"/>
              <a:t>IEEE 802.16m Sleep Mode Operation</a:t>
            </a:r>
            <a:r>
              <a:rPr lang="ru-RU" dirty="0"/>
              <a:t> </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A895040E-911E-3F3A-7B99-411FD9B8150C}"/>
                  </a:ext>
                </a:extLst>
              </p:cNvPr>
              <p:cNvSpPr>
                <a:spLocks noGrp="1"/>
              </p:cNvSpPr>
              <p:nvPr>
                <p:ph idx="1"/>
              </p:nvPr>
            </p:nvSpPr>
            <p:spPr>
              <a:xfrm>
                <a:off x="881686" y="2603500"/>
                <a:ext cx="5214315" cy="3416300"/>
              </a:xfrm>
            </p:spPr>
            <p:txBody>
              <a:bodyPr>
                <a:normAutofit/>
              </a:bodyPr>
              <a:lstStyle/>
              <a:p>
                <a:r>
                  <a:rPr lang="en" sz="1600" dirty="0"/>
                  <a:t>In case of no data, the MS initiates a sleep period with the respective sleep cycle duration given by: </a:t>
                </a:r>
              </a:p>
              <a:p>
                <a:pPr marL="0" indent="0">
                  <a:buNone/>
                </a:pPr>
                <a:r>
                  <a:rPr lang="en" dirty="0"/>
                  <a:t>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𝐶</m:t>
                        </m:r>
                      </m:e>
                      <m:sub>
                        <m:r>
                          <a:rPr lang="ru-RU" i="1">
                            <a:latin typeface="Cambria Math" panose="02040503050406030204" pitchFamily="18" charset="0"/>
                          </a:rPr>
                          <m:t>𝑖</m:t>
                        </m:r>
                      </m:sub>
                    </m:sSub>
                    <m:r>
                      <a:rPr lang="en-US">
                        <a:latin typeface="Cambria Math" panose="02040503050406030204" pitchFamily="18" charset="0"/>
                      </a:rPr>
                      <m:t>=</m:t>
                    </m:r>
                    <m:r>
                      <m:rPr>
                        <m:sty m:val="p"/>
                      </m:rPr>
                      <a:rPr lang="en-US">
                        <a:latin typeface="Cambria Math" panose="02040503050406030204" pitchFamily="18" charset="0"/>
                      </a:rPr>
                      <m:t>min</m:t>
                    </m:r>
                    <m:r>
                      <a:rPr lang="en-US">
                        <a:latin typeface="Cambria Math" panose="02040503050406030204" pitchFamily="18" charset="0"/>
                      </a:rPr>
                      <m:t>(2∙</m:t>
                    </m:r>
                    <m:sSub>
                      <m:sSubPr>
                        <m:ctrlPr>
                          <a:rPr lang="ru-RU" i="1">
                            <a:latin typeface="Cambria Math" panose="02040503050406030204" pitchFamily="18" charset="0"/>
                          </a:rPr>
                        </m:ctrlPr>
                      </m:sSubPr>
                      <m:e>
                        <m:r>
                          <a:rPr lang="ru-RU" i="1">
                            <a:latin typeface="Cambria Math" panose="02040503050406030204" pitchFamily="18" charset="0"/>
                          </a:rPr>
                          <m:t>𝐶</m:t>
                        </m:r>
                      </m:e>
                      <m:sub>
                        <m:r>
                          <a:rPr lang="ru-RU" i="1">
                            <a:latin typeface="Cambria Math" panose="02040503050406030204" pitchFamily="18" charset="0"/>
                          </a:rPr>
                          <m:t>𝑖</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 </m:t>
                    </m:r>
                    <m:sSub>
                      <m:sSubPr>
                        <m:ctrlPr>
                          <a:rPr lang="ru-RU" i="1">
                            <a:latin typeface="Cambria Math" panose="02040503050406030204" pitchFamily="18" charset="0"/>
                          </a:rPr>
                        </m:ctrlPr>
                      </m:sSubPr>
                      <m:e>
                        <m:r>
                          <a:rPr lang="ru-RU" i="1">
                            <a:latin typeface="Cambria Math" panose="02040503050406030204" pitchFamily="18" charset="0"/>
                          </a:rPr>
                          <m:t>𝐶</m:t>
                        </m:r>
                      </m:e>
                      <m:sub>
                        <m:r>
                          <a:rPr lang="ru-RU" i="1">
                            <a:latin typeface="Cambria Math" panose="02040503050406030204" pitchFamily="18" charset="0"/>
                          </a:rPr>
                          <m:t>𝑚𝑎𝑥</m:t>
                        </m:r>
                      </m:sub>
                    </m:sSub>
                    <m:r>
                      <a:rPr lang="en-US">
                        <a:latin typeface="Cambria Math" panose="02040503050406030204" pitchFamily="18" charset="0"/>
                      </a:rPr>
                      <m:t>)</m:t>
                    </m:r>
                  </m:oMath>
                </a14:m>
                <a:r>
                  <a:rPr lang="en-US" dirty="0"/>
                  <a:t>,</a:t>
                </a:r>
                <a:r>
                  <a:rPr lang="ru-RU" dirty="0">
                    <a:effectLst/>
                  </a:rPr>
                  <a:t> </a:t>
                </a:r>
                <a:endParaRPr lang="en-US" dirty="0">
                  <a:effectLst/>
                </a:endParaRPr>
              </a:p>
              <a:p>
                <a:pPr marL="0" indent="0">
                  <a:buNone/>
                </a:pPr>
                <a:r>
                  <a:rPr lang="en-US" sz="1600" dirty="0"/>
                  <a:t>       where Ci is the duration of the current sleep cycle; Ci−1 is the duration of the previous 	sleep cycle; </a:t>
                </a:r>
                <a:r>
                  <a:rPr lang="en-US" sz="1600" dirty="0" err="1"/>
                  <a:t>Cmax</a:t>
                </a:r>
                <a:r>
                  <a:rPr lang="en-US" sz="1600" dirty="0"/>
                  <a:t> is the maximum.</a:t>
                </a:r>
                <a:endParaRPr lang="ru-RU" sz="1600" dirty="0"/>
              </a:p>
              <a:p>
                <a:endParaRPr lang="ru-RU" dirty="0"/>
              </a:p>
            </p:txBody>
          </p:sp>
        </mc:Choice>
        <mc:Fallback>
          <p:sp>
            <p:nvSpPr>
              <p:cNvPr id="3" name="Объект 2">
                <a:extLst>
                  <a:ext uri="{FF2B5EF4-FFF2-40B4-BE49-F238E27FC236}">
                    <a16:creationId xmlns:a16="http://schemas.microsoft.com/office/drawing/2014/main" id="{A895040E-911E-3F3A-7B99-411FD9B8150C}"/>
                  </a:ext>
                </a:extLst>
              </p:cNvPr>
              <p:cNvSpPr>
                <a:spLocks noGrp="1" noRot="1" noChangeAspect="1" noMove="1" noResize="1" noEditPoints="1" noAdjustHandles="1" noChangeArrowheads="1" noChangeShapeType="1" noTextEdit="1"/>
              </p:cNvSpPr>
              <p:nvPr>
                <p:ph idx="1"/>
              </p:nvPr>
            </p:nvSpPr>
            <p:spPr>
              <a:xfrm>
                <a:off x="881686" y="2603500"/>
                <a:ext cx="5214315" cy="3416300"/>
              </a:xfrm>
              <a:blipFill>
                <a:blip r:embed="rId2"/>
                <a:stretch>
                  <a:fillRect l="-728" t="-369" r="-485"/>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B0F92F39-2FD0-4C8A-D44C-051DB1F8E4E9}"/>
              </a:ext>
            </a:extLst>
          </p:cNvPr>
          <p:cNvPicPr>
            <a:picLocks noChangeAspect="1"/>
          </p:cNvPicPr>
          <p:nvPr/>
        </p:nvPicPr>
        <p:blipFill>
          <a:blip r:embed="rId3"/>
          <a:stretch>
            <a:fillRect/>
          </a:stretch>
        </p:blipFill>
        <p:spPr>
          <a:xfrm>
            <a:off x="6292016" y="3264061"/>
            <a:ext cx="5457941" cy="2755739"/>
          </a:xfrm>
          <a:prstGeom prst="rect">
            <a:avLst/>
          </a:prstGeom>
        </p:spPr>
      </p:pic>
      <p:sp>
        <p:nvSpPr>
          <p:cNvPr id="5" name="TextBox 4">
            <a:extLst>
              <a:ext uri="{FF2B5EF4-FFF2-40B4-BE49-F238E27FC236}">
                <a16:creationId xmlns:a16="http://schemas.microsoft.com/office/drawing/2014/main" id="{208936B8-CE38-AB8D-1418-4114A0776B17}"/>
              </a:ext>
            </a:extLst>
          </p:cNvPr>
          <p:cNvSpPr txBox="1"/>
          <p:nvPr/>
        </p:nvSpPr>
        <p:spPr>
          <a:xfrm>
            <a:off x="7589344" y="2844225"/>
            <a:ext cx="2863284" cy="584775"/>
          </a:xfrm>
          <a:prstGeom prst="rect">
            <a:avLst/>
          </a:prstGeom>
          <a:noFill/>
        </p:spPr>
        <p:txBody>
          <a:bodyPr wrap="none" rtlCol="0">
            <a:spAutoFit/>
          </a:bodyPr>
          <a:lstStyle/>
          <a:p>
            <a:r>
              <a:rPr lang="en-US" sz="1600" dirty="0"/>
              <a:t>The sleep mode operation </a:t>
            </a:r>
            <a:endParaRPr lang="ru-RU" sz="1600" dirty="0"/>
          </a:p>
          <a:p>
            <a:endParaRPr lang="ru-RU" sz="1600" dirty="0"/>
          </a:p>
        </p:txBody>
      </p:sp>
      <p:sp>
        <p:nvSpPr>
          <p:cNvPr id="6" name="Номер слайда 5">
            <a:extLst>
              <a:ext uri="{FF2B5EF4-FFF2-40B4-BE49-F238E27FC236}">
                <a16:creationId xmlns:a16="http://schemas.microsoft.com/office/drawing/2014/main" id="{36519923-ECAF-674A-FC68-11910382C05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22666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A8CE6-0A19-E873-6D9D-5AE075237871}"/>
              </a:ext>
            </a:extLst>
          </p:cNvPr>
          <p:cNvSpPr>
            <a:spLocks noGrp="1"/>
          </p:cNvSpPr>
          <p:nvPr>
            <p:ph type="title"/>
          </p:nvPr>
        </p:nvSpPr>
        <p:spPr>
          <a:xfrm>
            <a:off x="1154954" y="973668"/>
            <a:ext cx="9901929" cy="706964"/>
          </a:xfrm>
        </p:spPr>
        <p:txBody>
          <a:bodyPr/>
          <a:lstStyle/>
          <a:p>
            <a:r>
              <a:rPr lang="en-US" dirty="0"/>
              <a:t>3GPP LTE-Advanced DRX Mode Operation</a:t>
            </a:r>
            <a:r>
              <a:rPr lang="ru-RU" dirty="0"/>
              <a:t> </a:t>
            </a:r>
          </a:p>
        </p:txBody>
      </p:sp>
      <p:sp>
        <p:nvSpPr>
          <p:cNvPr id="3" name="Объект 2">
            <a:extLst>
              <a:ext uri="{FF2B5EF4-FFF2-40B4-BE49-F238E27FC236}">
                <a16:creationId xmlns:a16="http://schemas.microsoft.com/office/drawing/2014/main" id="{D1A4EFB6-FFD1-D940-9F2C-AF1C6FB77904}"/>
              </a:ext>
            </a:extLst>
          </p:cNvPr>
          <p:cNvSpPr>
            <a:spLocks noGrp="1"/>
          </p:cNvSpPr>
          <p:nvPr>
            <p:ph idx="1"/>
          </p:nvPr>
        </p:nvSpPr>
        <p:spPr>
          <a:xfrm>
            <a:off x="1154954" y="2603500"/>
            <a:ext cx="10035785" cy="3416300"/>
          </a:xfrm>
        </p:spPr>
        <p:txBody>
          <a:bodyPr>
            <a:normAutofit/>
          </a:bodyPr>
          <a:lstStyle/>
          <a:p>
            <a:r>
              <a:rPr lang="en" sz="2000" dirty="0"/>
              <a:t>In particular, an MS listens to the channel activity periodically to save some of its power. However, 3GPP LTE-Advanced defines an alternative mechanism to control the listening intervals. </a:t>
            </a:r>
            <a:endParaRPr lang="ru-RU" sz="2000" dirty="0"/>
          </a:p>
        </p:txBody>
      </p:sp>
      <p:pic>
        <p:nvPicPr>
          <p:cNvPr id="9" name="Рисунок 8">
            <a:extLst>
              <a:ext uri="{FF2B5EF4-FFF2-40B4-BE49-F238E27FC236}">
                <a16:creationId xmlns:a16="http://schemas.microsoft.com/office/drawing/2014/main" id="{540D36BA-A9CD-E998-C940-3972C2534836}"/>
              </a:ext>
            </a:extLst>
          </p:cNvPr>
          <p:cNvPicPr>
            <a:picLocks noChangeAspect="1"/>
          </p:cNvPicPr>
          <p:nvPr/>
        </p:nvPicPr>
        <p:blipFill>
          <a:blip r:embed="rId2"/>
          <a:stretch>
            <a:fillRect/>
          </a:stretch>
        </p:blipFill>
        <p:spPr>
          <a:xfrm>
            <a:off x="563300" y="4463172"/>
            <a:ext cx="5253243" cy="1806559"/>
          </a:xfrm>
          <a:prstGeom prst="rect">
            <a:avLst/>
          </a:prstGeom>
        </p:spPr>
      </p:pic>
      <p:sp>
        <p:nvSpPr>
          <p:cNvPr id="10" name="TextBox 9">
            <a:extLst>
              <a:ext uri="{FF2B5EF4-FFF2-40B4-BE49-F238E27FC236}">
                <a16:creationId xmlns:a16="http://schemas.microsoft.com/office/drawing/2014/main" id="{01F8D3E0-89DB-CC1E-5001-03EED49B9533}"/>
              </a:ext>
            </a:extLst>
          </p:cNvPr>
          <p:cNvSpPr txBox="1"/>
          <p:nvPr/>
        </p:nvSpPr>
        <p:spPr>
          <a:xfrm>
            <a:off x="1654692" y="3995940"/>
            <a:ext cx="2738250" cy="584775"/>
          </a:xfrm>
          <a:prstGeom prst="rect">
            <a:avLst/>
          </a:prstGeom>
          <a:noFill/>
        </p:spPr>
        <p:txBody>
          <a:bodyPr wrap="none" rtlCol="0">
            <a:spAutoFit/>
          </a:bodyPr>
          <a:lstStyle/>
          <a:p>
            <a:r>
              <a:rPr lang="ru-RU" sz="1600" dirty="0"/>
              <a:t>The DRX </a:t>
            </a:r>
            <a:r>
              <a:rPr lang="ru-RU" sz="1600" dirty="0" err="1"/>
              <a:t>mode</a:t>
            </a:r>
            <a:r>
              <a:rPr lang="ru-RU" sz="1600" dirty="0"/>
              <a:t> </a:t>
            </a:r>
            <a:r>
              <a:rPr lang="ru-RU" sz="1600" dirty="0" err="1"/>
              <a:t>operation</a:t>
            </a:r>
            <a:r>
              <a:rPr lang="ru-RU" sz="1600" dirty="0"/>
              <a:t> </a:t>
            </a:r>
          </a:p>
          <a:p>
            <a:endParaRPr lang="ru-RU" sz="1600" dirty="0"/>
          </a:p>
        </p:txBody>
      </p:sp>
      <p:pic>
        <p:nvPicPr>
          <p:cNvPr id="11" name="Рисунок 10">
            <a:extLst>
              <a:ext uri="{FF2B5EF4-FFF2-40B4-BE49-F238E27FC236}">
                <a16:creationId xmlns:a16="http://schemas.microsoft.com/office/drawing/2014/main" id="{AE2F630A-7EAC-8EDB-825C-3E85D320BD05}"/>
              </a:ext>
            </a:extLst>
          </p:cNvPr>
          <p:cNvPicPr>
            <a:picLocks noChangeAspect="1"/>
          </p:cNvPicPr>
          <p:nvPr/>
        </p:nvPicPr>
        <p:blipFill>
          <a:blip r:embed="rId3"/>
          <a:stretch>
            <a:fillRect/>
          </a:stretch>
        </p:blipFill>
        <p:spPr>
          <a:xfrm>
            <a:off x="6057894" y="4178452"/>
            <a:ext cx="5570806" cy="2376000"/>
          </a:xfrm>
          <a:prstGeom prst="rect">
            <a:avLst/>
          </a:prstGeom>
        </p:spPr>
      </p:pic>
      <p:sp>
        <p:nvSpPr>
          <p:cNvPr id="12" name="TextBox 11">
            <a:extLst>
              <a:ext uri="{FF2B5EF4-FFF2-40B4-BE49-F238E27FC236}">
                <a16:creationId xmlns:a16="http://schemas.microsoft.com/office/drawing/2014/main" id="{9CFC42A2-AAB0-FC68-6061-8CE433FB44D4}"/>
              </a:ext>
            </a:extLst>
          </p:cNvPr>
          <p:cNvSpPr txBox="1"/>
          <p:nvPr/>
        </p:nvSpPr>
        <p:spPr>
          <a:xfrm>
            <a:off x="6745607" y="3726875"/>
            <a:ext cx="4195379" cy="584775"/>
          </a:xfrm>
          <a:prstGeom prst="rect">
            <a:avLst/>
          </a:prstGeom>
          <a:noFill/>
        </p:spPr>
        <p:txBody>
          <a:bodyPr wrap="none" rtlCol="0">
            <a:spAutoFit/>
          </a:bodyPr>
          <a:lstStyle/>
          <a:p>
            <a:r>
              <a:rPr lang="en-US" sz="1600" dirty="0"/>
              <a:t>Parameters of the power saving modes </a:t>
            </a:r>
            <a:endParaRPr lang="ru-RU" sz="1600" dirty="0"/>
          </a:p>
          <a:p>
            <a:endParaRPr lang="ru-RU" sz="1600" dirty="0"/>
          </a:p>
        </p:txBody>
      </p:sp>
      <p:sp>
        <p:nvSpPr>
          <p:cNvPr id="4" name="Номер слайда 3">
            <a:extLst>
              <a:ext uri="{FF2B5EF4-FFF2-40B4-BE49-F238E27FC236}">
                <a16:creationId xmlns:a16="http://schemas.microsoft.com/office/drawing/2014/main" id="{30BDF1AF-8E33-AB93-7ADD-D94B7EF3B35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209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D06038-311C-60A6-C844-88E31213D901}"/>
              </a:ext>
            </a:extLst>
          </p:cNvPr>
          <p:cNvSpPr>
            <a:spLocks noGrp="1"/>
          </p:cNvSpPr>
          <p:nvPr>
            <p:ph type="title"/>
          </p:nvPr>
        </p:nvSpPr>
        <p:spPr/>
        <p:txBody>
          <a:bodyPr/>
          <a:lstStyle/>
          <a:p>
            <a:r>
              <a:rPr lang="en-US" dirty="0"/>
              <a:t>Power Saving Analysis </a:t>
            </a:r>
            <a:endParaRPr lang="ru-RU"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DC695216-BAC5-E5AC-594F-F31C5CADB968}"/>
                  </a:ext>
                </a:extLst>
              </p:cNvPr>
              <p:cNvSpPr>
                <a:spLocks noGrp="1"/>
              </p:cNvSpPr>
              <p:nvPr>
                <p:ph idx="1"/>
              </p:nvPr>
            </p:nvSpPr>
            <p:spPr>
              <a:xfrm>
                <a:off x="1154953" y="2603500"/>
                <a:ext cx="9775806" cy="3416300"/>
              </a:xfrm>
            </p:spPr>
            <p:txBody>
              <a:bodyPr>
                <a:normAutofit/>
              </a:bodyPr>
              <a:lstStyle/>
              <a:p>
                <a:r>
                  <a:rPr lang="en-US" sz="2000" dirty="0"/>
                  <a:t>In order to conclude on the efficiency of the power saving mechanisms, we exploit the so-called energy efficiency coefficient, which may be defined as in: </a:t>
                </a:r>
                <a:endParaRPr lang="ru-RU" sz="2000" dirty="0"/>
              </a:p>
              <a:p>
                <a:pPr marL="0" indent="0">
                  <a:buNone/>
                </a:pPr>
                <a:r>
                  <a:rPr lang="en-US" sz="2000" dirty="0"/>
                  <a:t>      </a:t>
                </a:r>
                <a14:m>
                  <m:oMath xmlns:m="http://schemas.openxmlformats.org/officeDocument/2006/math">
                    <m:r>
                      <a:rPr lang="en-US" sz="2000" i="1">
                        <a:latin typeface="Cambria Math" panose="02040503050406030204" pitchFamily="18" charset="0"/>
                      </a:rPr>
                      <m:t>𝜂</m:t>
                    </m:r>
                    <m:r>
                      <a:rPr lang="en-US" sz="2000">
                        <a:latin typeface="Cambria Math" panose="02040503050406030204" pitchFamily="18" charset="0"/>
                      </a:rPr>
                      <m:t>=</m:t>
                    </m:r>
                    <m:f>
                      <m:fPr>
                        <m:ctrlPr>
                          <a:rPr lang="ru-RU" sz="2000" i="1">
                            <a:latin typeface="Cambria Math" panose="02040503050406030204" pitchFamily="18" charset="0"/>
                          </a:rPr>
                        </m:ctrlPr>
                      </m:fPr>
                      <m:num>
                        <m:r>
                          <a:rPr lang="en-US" sz="2000" i="1">
                            <a:latin typeface="Cambria Math" panose="02040503050406030204" pitchFamily="18" charset="0"/>
                          </a:rPr>
                          <m:t>𝐸</m:t>
                        </m:r>
                        <m:r>
                          <a:rPr lang="en-US" sz="2000">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𝑆</m:t>
                            </m:r>
                          </m:sub>
                        </m:sSub>
                        <m:r>
                          <a:rPr lang="en-US" sz="2000">
                            <a:latin typeface="Cambria Math" panose="02040503050406030204" pitchFamily="18" charset="0"/>
                          </a:rPr>
                          <m:t>]</m:t>
                        </m:r>
                      </m:num>
                      <m:den>
                        <m:r>
                          <a:rPr lang="en-US" sz="2000" i="1">
                            <a:latin typeface="Cambria Math" panose="02040503050406030204" pitchFamily="18" charset="0"/>
                          </a:rPr>
                          <m:t>𝐸</m:t>
                        </m:r>
                        <m:d>
                          <m:dPr>
                            <m:begChr m:val="["/>
                            <m:endChr m:val="]"/>
                            <m:ctrlPr>
                              <a:rPr lang="ru-RU" sz="2000" i="1">
                                <a:latin typeface="Cambria Math" panose="02040503050406030204" pitchFamily="18" charset="0"/>
                              </a:rPr>
                            </m:ctrlPr>
                          </m:dPr>
                          <m:e>
                            <m:sSub>
                              <m:sSubPr>
                                <m:ctrlPr>
                                  <a:rPr lang="ru-RU"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𝐴</m:t>
                                </m:r>
                              </m:sub>
                            </m:sSub>
                          </m:e>
                        </m:d>
                        <m:r>
                          <a:rPr lang="en-US" sz="2000">
                            <a:latin typeface="Cambria Math" panose="02040503050406030204" pitchFamily="18" charset="0"/>
                          </a:rPr>
                          <m:t>+</m:t>
                        </m:r>
                        <m:r>
                          <a:rPr lang="en-US" sz="2000" i="1">
                            <a:latin typeface="Cambria Math" panose="02040503050406030204" pitchFamily="18" charset="0"/>
                          </a:rPr>
                          <m:t>𝐸</m:t>
                        </m:r>
                        <m:r>
                          <a:rPr lang="en-US" sz="2000">
                            <a:latin typeface="Cambria Math" panose="02040503050406030204" pitchFamily="18" charset="0"/>
                          </a:rPr>
                          <m:t>[</m:t>
                        </m:r>
                        <m:sSub>
                          <m:sSubPr>
                            <m:ctrlPr>
                              <a:rPr lang="ru-RU"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𝑆</m:t>
                            </m:r>
                          </m:sub>
                        </m:sSub>
                        <m:r>
                          <a:rPr lang="en-US" sz="2000">
                            <a:latin typeface="Cambria Math" panose="02040503050406030204" pitchFamily="18" charset="0"/>
                          </a:rPr>
                          <m:t>]</m:t>
                        </m:r>
                      </m:den>
                    </m:f>
                    <m:r>
                      <a:rPr lang="en-US" sz="2000" i="1">
                        <a:latin typeface="Cambria Math" panose="02040503050406030204" pitchFamily="18" charset="0"/>
                      </a:rPr>
                      <m:t>,</m:t>
                    </m:r>
                  </m:oMath>
                </a14:m>
                <a:r>
                  <a:rPr lang="ru-RU" sz="2000" dirty="0">
                    <a:effectLst/>
                  </a:rPr>
                  <a:t> </a:t>
                </a:r>
                <a:endParaRPr lang="en-US" sz="2000" dirty="0">
                  <a:effectLst/>
                </a:endParaRPr>
              </a:p>
              <a:p>
                <a:pPr marL="0" indent="0">
                  <a:buNone/>
                </a:pPr>
                <a:r>
                  <a:rPr lang="en-US" sz="2000" dirty="0"/>
                  <a:t>      where </a:t>
                </a:r>
                <a14:m>
                  <m:oMath xmlns:m="http://schemas.openxmlformats.org/officeDocument/2006/math">
                    <m:r>
                      <a:rPr lang="ru-RU" sz="2000" i="1">
                        <a:latin typeface="Cambria Math" panose="02040503050406030204" pitchFamily="18" charset="0"/>
                      </a:rPr>
                      <m:t>𝐸</m:t>
                    </m:r>
                    <m:r>
                      <a:rPr lang="en-US"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𝑇</m:t>
                        </m:r>
                      </m:e>
                      <m:sub>
                        <m:r>
                          <a:rPr lang="ru-RU" sz="2000" i="1">
                            <a:latin typeface="Cambria Math" panose="02040503050406030204" pitchFamily="18" charset="0"/>
                          </a:rPr>
                          <m:t>𝑆</m:t>
                        </m:r>
                      </m:sub>
                    </m:sSub>
                    <m:r>
                      <a:rPr lang="en-US" sz="2000">
                        <a:latin typeface="Cambria Math" panose="02040503050406030204" pitchFamily="18" charset="0"/>
                      </a:rPr>
                      <m:t>]</m:t>
                    </m:r>
                  </m:oMath>
                </a14:m>
                <a:r>
                  <a:rPr lang="en-US" sz="2000" dirty="0"/>
                  <a:t> is the meantime, the MS spends in the sleep/inactive state; E[TA] is the mean time the MS spends in the active state.</a:t>
                </a:r>
                <a:endParaRPr lang="ru-RU" sz="2000" dirty="0"/>
              </a:p>
            </p:txBody>
          </p:sp>
        </mc:Choice>
        <mc:Fallback>
          <p:sp>
            <p:nvSpPr>
              <p:cNvPr id="3" name="Объект 2">
                <a:extLst>
                  <a:ext uri="{FF2B5EF4-FFF2-40B4-BE49-F238E27FC236}">
                    <a16:creationId xmlns:a16="http://schemas.microsoft.com/office/drawing/2014/main" id="{DC695216-BAC5-E5AC-594F-F31C5CADB968}"/>
                  </a:ext>
                </a:extLst>
              </p:cNvPr>
              <p:cNvSpPr>
                <a:spLocks noGrp="1" noRot="1" noChangeAspect="1" noMove="1" noResize="1" noEditPoints="1" noAdjustHandles="1" noChangeArrowheads="1" noChangeShapeType="1" noTextEdit="1"/>
              </p:cNvSpPr>
              <p:nvPr>
                <p:ph idx="1"/>
              </p:nvPr>
            </p:nvSpPr>
            <p:spPr>
              <a:xfrm>
                <a:off x="1154953" y="2603500"/>
                <a:ext cx="9775806" cy="3416300"/>
              </a:xfrm>
              <a:blipFill>
                <a:blip r:embed="rId2"/>
                <a:stretch>
                  <a:fillRect l="-649" t="-738"/>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2870F261-07DA-4248-C8D6-D124D7E8969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05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CF2D5-0A56-2C34-6905-3D13FFDBF887}"/>
              </a:ext>
            </a:extLst>
          </p:cNvPr>
          <p:cNvSpPr>
            <a:spLocks noGrp="1"/>
          </p:cNvSpPr>
          <p:nvPr>
            <p:ph type="ctrTitle"/>
          </p:nvPr>
        </p:nvSpPr>
        <p:spPr>
          <a:xfrm>
            <a:off x="1683171" y="2080620"/>
            <a:ext cx="8825658" cy="1529684"/>
          </a:xfrm>
        </p:spPr>
        <p:txBody>
          <a:bodyPr/>
          <a:lstStyle/>
          <a:p>
            <a:pPr lvl="0" algn="ctr"/>
            <a:r>
              <a:rPr lang="en-US" dirty="0"/>
              <a:t>Experiments</a:t>
            </a:r>
            <a:endParaRPr lang="ru-RU" dirty="0"/>
          </a:p>
        </p:txBody>
      </p:sp>
      <p:sp>
        <p:nvSpPr>
          <p:cNvPr id="3" name="Номер слайда 2">
            <a:extLst>
              <a:ext uri="{FF2B5EF4-FFF2-40B4-BE49-F238E27FC236}">
                <a16:creationId xmlns:a16="http://schemas.microsoft.com/office/drawing/2014/main" id="{C3FB20E2-4D69-B9A6-7ADF-87CF9C6F0F6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58538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B409B0-4E28-2B42-CFDA-1048EDBD3A1B}"/>
              </a:ext>
            </a:extLst>
          </p:cNvPr>
          <p:cNvSpPr>
            <a:spLocks noGrp="1"/>
          </p:cNvSpPr>
          <p:nvPr>
            <p:ph type="title"/>
          </p:nvPr>
        </p:nvSpPr>
        <p:spPr/>
        <p:txBody>
          <a:bodyPr/>
          <a:lstStyle/>
          <a:p>
            <a:r>
              <a:rPr lang="en-US" dirty="0"/>
              <a:t>Model Assumptions </a:t>
            </a:r>
            <a:endParaRPr lang="ru-RU" dirty="0"/>
          </a:p>
        </p:txBody>
      </p:sp>
      <p:sp>
        <p:nvSpPr>
          <p:cNvPr id="3" name="Объект 2">
            <a:extLst>
              <a:ext uri="{FF2B5EF4-FFF2-40B4-BE49-F238E27FC236}">
                <a16:creationId xmlns:a16="http://schemas.microsoft.com/office/drawing/2014/main" id="{F2EB358C-3AA1-5BBE-0448-0AD4AAFF119D}"/>
              </a:ext>
            </a:extLst>
          </p:cNvPr>
          <p:cNvSpPr>
            <a:spLocks noGrp="1"/>
          </p:cNvSpPr>
          <p:nvPr>
            <p:ph idx="1"/>
          </p:nvPr>
        </p:nvSpPr>
        <p:spPr/>
        <p:txBody>
          <a:bodyPr>
            <a:normAutofit/>
          </a:bodyPr>
          <a:lstStyle/>
          <a:p>
            <a:pPr marL="0" indent="0">
              <a:buNone/>
            </a:pPr>
            <a:r>
              <a:rPr lang="en-US" sz="1600" dirty="0"/>
              <a:t>Below we introduce a wireless system model in order to assess the performance of the power saving mechanisms.</a:t>
            </a:r>
            <a:r>
              <a:rPr lang="ru-RU" sz="1600" dirty="0"/>
              <a:t> </a:t>
            </a:r>
            <a:r>
              <a:rPr lang="en-US" sz="1600" dirty="0"/>
              <a:t>The assumptions of the model may be summarized as follows:</a:t>
            </a:r>
          </a:p>
          <a:p>
            <a:pPr>
              <a:buFont typeface="+mj-lt"/>
              <a:buAutoNum type="arabicPeriod"/>
            </a:pPr>
            <a:r>
              <a:rPr lang="en-US" sz="1600" dirty="0"/>
              <a:t>System topology comprises</a:t>
            </a:r>
            <a:r>
              <a:rPr lang="ru-RU" sz="1600" dirty="0"/>
              <a:t> </a:t>
            </a:r>
            <a:endParaRPr lang="en-US" sz="1600" dirty="0"/>
          </a:p>
          <a:p>
            <a:pPr>
              <a:buFont typeface="+mj-lt"/>
              <a:buAutoNum type="arabicPeriod"/>
            </a:pPr>
            <a:r>
              <a:rPr lang="en-US" sz="1600" dirty="0"/>
              <a:t>Only downlink channel is considered. </a:t>
            </a:r>
          </a:p>
          <a:p>
            <a:pPr>
              <a:buFont typeface="+mj-lt"/>
              <a:buAutoNum type="arabicPeriod"/>
            </a:pPr>
            <a:r>
              <a:rPr lang="en-US" sz="1600" dirty="0"/>
              <a:t>During a frame, the MS may receive at most one data packet. </a:t>
            </a:r>
          </a:p>
          <a:p>
            <a:pPr>
              <a:buFont typeface="+mj-lt"/>
              <a:buAutoNum type="arabicPeriod"/>
            </a:pPr>
            <a:r>
              <a:rPr lang="en-US" sz="1600" dirty="0"/>
              <a:t>Data packets are served by the BS in the order of their arrival</a:t>
            </a:r>
            <a:r>
              <a:rPr lang="ru-RU" sz="1600" dirty="0"/>
              <a:t> </a:t>
            </a:r>
            <a:endParaRPr lang="en-US" sz="1600" dirty="0"/>
          </a:p>
          <a:p>
            <a:pPr>
              <a:buFont typeface="+mj-lt"/>
              <a:buAutoNum type="arabicPeriod"/>
            </a:pPr>
            <a:r>
              <a:rPr lang="en-US" sz="1600" dirty="0"/>
              <a:t>If a packet arrives at the BS during the frame k, it may be sent to the MS not earlier than in the following frame k+1.</a:t>
            </a:r>
            <a:endParaRPr lang="ru-RU" sz="1600" dirty="0"/>
          </a:p>
          <a:p>
            <a:pPr>
              <a:buFont typeface="+mj-lt"/>
              <a:buAutoNum type="arabicPeriod"/>
            </a:pPr>
            <a:r>
              <a:rPr lang="en-US" sz="1600" dirty="0"/>
              <a:t>Data packet errors are not considered. </a:t>
            </a:r>
            <a:endParaRPr lang="ru-RU" sz="1600" dirty="0"/>
          </a:p>
          <a:p>
            <a:pPr>
              <a:buFont typeface="+mj-lt"/>
              <a:buAutoNum type="arabicPeriod"/>
            </a:pPr>
            <a:endParaRPr lang="ru-RU" sz="1600" dirty="0"/>
          </a:p>
          <a:p>
            <a:pPr>
              <a:buFont typeface="+mj-lt"/>
              <a:buAutoNum type="arabicPeriod"/>
            </a:pPr>
            <a:endParaRPr lang="ru-RU" sz="1600" dirty="0"/>
          </a:p>
          <a:p>
            <a:pPr>
              <a:buFont typeface="+mj-lt"/>
              <a:buAutoNum type="arabicPeriod"/>
            </a:pPr>
            <a:endParaRPr lang="ru-RU" sz="1600" dirty="0"/>
          </a:p>
        </p:txBody>
      </p:sp>
      <p:sp>
        <p:nvSpPr>
          <p:cNvPr id="4" name="Номер слайда 3">
            <a:extLst>
              <a:ext uri="{FF2B5EF4-FFF2-40B4-BE49-F238E27FC236}">
                <a16:creationId xmlns:a16="http://schemas.microsoft.com/office/drawing/2014/main" id="{F176363D-9B77-47FF-D8B4-CDE0C9426BA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74551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вет директоров">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Совет директоров</Template>
  <TotalTime>101</TotalTime>
  <Words>705</Words>
  <Application>Microsoft Macintosh PowerPoint</Application>
  <PresentationFormat>Широкоэкранный</PresentationFormat>
  <Paragraphs>67</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Cambria Math</vt:lpstr>
      <vt:lpstr>Century Gothic</vt:lpstr>
      <vt:lpstr>Wingdings 3</vt:lpstr>
      <vt:lpstr>Совет директоров</vt:lpstr>
      <vt:lpstr>Energy Efficient Operation of 3GPP LTE-A and IEEE 802.16m Downlink Channel </vt:lpstr>
      <vt:lpstr>Outline </vt:lpstr>
      <vt:lpstr>Introduction</vt:lpstr>
      <vt:lpstr>Methods</vt:lpstr>
      <vt:lpstr>IEEE 802.16m Sleep Mode Operation </vt:lpstr>
      <vt:lpstr>3GPP LTE-Advanced DRX Mode Operation </vt:lpstr>
      <vt:lpstr>Power Saving Analysis </vt:lpstr>
      <vt:lpstr>Experiments</vt:lpstr>
      <vt:lpstr>Model Assumptions </vt:lpstr>
      <vt:lpstr>Traffic Arrival Patterns </vt:lpstr>
      <vt:lpstr>Comparison of Power Saving Modes for VOIP</vt:lpstr>
      <vt:lpstr>Comparison of Power Saving Modes for HTTP</vt:lpstr>
      <vt:lpstr>Discussion</vt:lpstr>
      <vt:lpstr>Summary of the results </vt:lpstr>
      <vt:lpstr>Conclusion</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Operation of 3GPP LTE-A and IEEE 802.16m Downlink Channel </dc:title>
  <dc:creator>Вольгов Даниил Иванович</dc:creator>
  <cp:lastModifiedBy>Вольгов Даниил Иванович</cp:lastModifiedBy>
  <cp:revision>2</cp:revision>
  <dcterms:created xsi:type="dcterms:W3CDTF">2022-05-19T08:30:07Z</dcterms:created>
  <dcterms:modified xsi:type="dcterms:W3CDTF">2022-05-19T10:56:52Z</dcterms:modified>
</cp:coreProperties>
</file>