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71"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33"/>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u-RU"/>
              <a:t>Образец заголовка</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5/19/22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23A1CC3-2375-41D4-9E03-427CAF2A4C1A}" type="datetimeFigureOut">
              <a:rPr lang="en-US" dirty="0"/>
              <a:t>5/19/22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u-RU"/>
              <a:t>Образец заголовка</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AFF16868-8199-4C2C-A5B1-63AEE139F88E}" type="datetimeFigureOut">
              <a:rPr lang="en-US" dirty="0"/>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u-RU"/>
              <a:t>Образец заголовка</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AAD9FF7F-6988-44CC-821B-644E70CD2F73}" type="datetimeFigureOut">
              <a:rPr lang="en-US" dirty="0"/>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C12C299-16B2-4475-990D-751901EACC14}" type="datetimeFigureOut">
              <a:rPr lang="en-US" dirty="0"/>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5/19/22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34E6425-0181-43F2-84FC-787E803FD2F8}" type="datetimeFigureOut">
              <a:rPr lang="en-US" dirty="0"/>
              <a:t>5/19/22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6E86A4C-8E40-4F87-A4F0-01A0687C5742}" type="datetimeFigureOut">
              <a:rPr lang="en-US" dirty="0"/>
              <a:t>5/19/22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u-RU"/>
              <a:t>Вставка рисунка</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5E72C73-2D91-4E12-BA25-F0AA0C03599B}" type="datetimeFigureOut">
              <a:rPr lang="en-US" dirty="0"/>
              <a:t>5/19/22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5/19/22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p:txBody>
          <a:bodyPr/>
          <a:lstStyle/>
          <a:p>
            <a:r>
              <a:rPr lang="ru-RU" sz="4800" dirty="0"/>
              <a:t>Energy </a:t>
            </a:r>
            <a:r>
              <a:rPr lang="ru-RU" sz="4800" dirty="0" err="1"/>
              <a:t>Efficient</a:t>
            </a:r>
            <a:r>
              <a:rPr lang="ru-RU" sz="4800" dirty="0"/>
              <a:t> </a:t>
            </a:r>
            <a:r>
              <a:rPr lang="ru-RU" sz="4800" dirty="0" err="1"/>
              <a:t>Operation</a:t>
            </a:r>
            <a:r>
              <a:rPr lang="ru-RU" sz="4800" dirty="0"/>
              <a:t> </a:t>
            </a:r>
            <a:r>
              <a:rPr lang="ru-RU" sz="4800" dirty="0" err="1"/>
              <a:t>of</a:t>
            </a:r>
            <a:r>
              <a:rPr lang="ru-RU" sz="4800" dirty="0"/>
              <a:t> 3GPP LTE-A </a:t>
            </a:r>
            <a:r>
              <a:rPr lang="ru-RU" sz="4800" dirty="0" err="1"/>
              <a:t>and</a:t>
            </a:r>
            <a:r>
              <a:rPr lang="ru-RU" sz="4800" dirty="0"/>
              <a:t> IEEE 802.16m </a:t>
            </a:r>
            <a:r>
              <a:rPr lang="ru-RU" sz="4800" dirty="0" err="1"/>
              <a:t>Downlink</a:t>
            </a:r>
            <a:r>
              <a:rPr lang="ru-RU" sz="4800" dirty="0"/>
              <a:t> Channel </a:t>
            </a:r>
          </a:p>
        </p:txBody>
      </p:sp>
      <p:sp>
        <p:nvSpPr>
          <p:cNvPr id="3" name="Подзаголовок 2">
            <a:extLst>
              <a:ext uri="{FF2B5EF4-FFF2-40B4-BE49-F238E27FC236}">
                <a16:creationId xmlns:a16="http://schemas.microsoft.com/office/drawing/2014/main" id="{E9CBD4F7-117E-17C0-E455-36818058C960}"/>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1964767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172EAB-1790-F089-2494-EEB80F1A8C6F}"/>
              </a:ext>
            </a:extLst>
          </p:cNvPr>
          <p:cNvSpPr>
            <a:spLocks noGrp="1"/>
          </p:cNvSpPr>
          <p:nvPr>
            <p:ph type="title"/>
          </p:nvPr>
        </p:nvSpPr>
        <p:spPr/>
        <p:txBody>
          <a:bodyPr/>
          <a:lstStyle/>
          <a:p>
            <a:r>
              <a:rPr lang="en-US" dirty="0"/>
              <a:t>Traffic Arrival Patterns </a:t>
            </a:r>
            <a:endParaRPr lang="ru-RU" dirty="0"/>
          </a:p>
        </p:txBody>
      </p:sp>
      <p:sp>
        <p:nvSpPr>
          <p:cNvPr id="3" name="Объект 2">
            <a:extLst>
              <a:ext uri="{FF2B5EF4-FFF2-40B4-BE49-F238E27FC236}">
                <a16:creationId xmlns:a16="http://schemas.microsoft.com/office/drawing/2014/main" id="{69FF0A4C-27B5-0DC4-B24B-94CCB848F71C}"/>
              </a:ext>
            </a:extLst>
          </p:cNvPr>
          <p:cNvSpPr>
            <a:spLocks noGrp="1"/>
          </p:cNvSpPr>
          <p:nvPr>
            <p:ph idx="1"/>
          </p:nvPr>
        </p:nvSpPr>
        <p:spPr>
          <a:xfrm>
            <a:off x="1154955" y="2603500"/>
            <a:ext cx="4468080" cy="3416300"/>
          </a:xfrm>
        </p:spPr>
        <p:txBody>
          <a:bodyPr>
            <a:normAutofit/>
          </a:bodyPr>
          <a:lstStyle/>
          <a:p>
            <a:r>
              <a:rPr lang="en-US" sz="1600" dirty="0"/>
              <a:t>As we discussed above, this work compares HTTP and VoIP traffic. Both packet arrival flows belong to ON-OFF models, where each model has two states: an active (ON) state and a passive (OFF) state Figure 3. If a model is currently in the ON state, it generates new data packets. Otherwise, in the OFF state there are no new arrivals. Whereas ON and OFF dwell times have exponential distribution with parameters </a:t>
            </a:r>
            <a:r>
              <a:rPr lang="ru-RU" sz="1600" dirty="0" err="1"/>
              <a:t>γ</a:t>
            </a:r>
            <a:r>
              <a:rPr lang="en-US" sz="1600" dirty="0"/>
              <a:t>1 and </a:t>
            </a:r>
            <a:r>
              <a:rPr lang="ru-RU" sz="1600" dirty="0" err="1"/>
              <a:t>γ</a:t>
            </a:r>
            <a:r>
              <a:rPr lang="en-US" sz="1600" dirty="0"/>
              <a:t>2 for both models, the values of these parameters are different. </a:t>
            </a:r>
            <a:endParaRPr lang="ru-RU" sz="1600" dirty="0"/>
          </a:p>
          <a:p>
            <a:endParaRPr lang="ru-RU" sz="1600" dirty="0"/>
          </a:p>
        </p:txBody>
      </p:sp>
      <p:pic>
        <p:nvPicPr>
          <p:cNvPr id="5" name="Рисунок 4">
            <a:extLst>
              <a:ext uri="{FF2B5EF4-FFF2-40B4-BE49-F238E27FC236}">
                <a16:creationId xmlns:a16="http://schemas.microsoft.com/office/drawing/2014/main" id="{C47DCF57-1897-3D74-992A-4104A6758758}"/>
              </a:ext>
            </a:extLst>
          </p:cNvPr>
          <p:cNvPicPr>
            <a:picLocks noChangeAspect="1"/>
          </p:cNvPicPr>
          <p:nvPr/>
        </p:nvPicPr>
        <p:blipFill>
          <a:blip r:embed="rId2"/>
          <a:stretch>
            <a:fillRect/>
          </a:stretch>
        </p:blipFill>
        <p:spPr>
          <a:xfrm>
            <a:off x="6758261" y="3225482"/>
            <a:ext cx="3930650" cy="2172335"/>
          </a:xfrm>
          <a:prstGeom prst="rect">
            <a:avLst/>
          </a:prstGeom>
        </p:spPr>
      </p:pic>
      <p:sp>
        <p:nvSpPr>
          <p:cNvPr id="6" name="TextBox 5">
            <a:extLst>
              <a:ext uri="{FF2B5EF4-FFF2-40B4-BE49-F238E27FC236}">
                <a16:creationId xmlns:a16="http://schemas.microsoft.com/office/drawing/2014/main" id="{2470A4F8-DA7F-E7C5-160E-05EED4F0F782}"/>
              </a:ext>
            </a:extLst>
          </p:cNvPr>
          <p:cNvSpPr txBox="1"/>
          <p:nvPr/>
        </p:nvSpPr>
        <p:spPr>
          <a:xfrm>
            <a:off x="6851284" y="2844225"/>
            <a:ext cx="4185761" cy="584775"/>
          </a:xfrm>
          <a:prstGeom prst="rect">
            <a:avLst/>
          </a:prstGeom>
          <a:noFill/>
        </p:spPr>
        <p:txBody>
          <a:bodyPr wrap="none" rtlCol="0">
            <a:spAutoFit/>
          </a:bodyPr>
          <a:lstStyle/>
          <a:p>
            <a:r>
              <a:rPr lang="en-US" sz="1600" dirty="0"/>
              <a:t>Figure 3 – Example of an ON-OFF model </a:t>
            </a:r>
            <a:endParaRPr lang="ru-RU" sz="1600" dirty="0"/>
          </a:p>
          <a:p>
            <a:endParaRPr lang="ru-RU" sz="1600" dirty="0"/>
          </a:p>
        </p:txBody>
      </p:sp>
    </p:spTree>
    <p:extLst>
      <p:ext uri="{BB962C8B-B14F-4D97-AF65-F5344CB8AC3E}">
        <p14:creationId xmlns:p14="http://schemas.microsoft.com/office/powerpoint/2010/main" val="135770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522DD4-A79A-AAE0-8C95-5676C4F7D24C}"/>
              </a:ext>
            </a:extLst>
          </p:cNvPr>
          <p:cNvSpPr>
            <a:spLocks noGrp="1"/>
          </p:cNvSpPr>
          <p:nvPr>
            <p:ph type="title"/>
          </p:nvPr>
        </p:nvSpPr>
        <p:spPr/>
        <p:txBody>
          <a:bodyPr/>
          <a:lstStyle/>
          <a:p>
            <a:r>
              <a:rPr lang="en-US" dirty="0"/>
              <a:t>Comparison of Power Saving Modes for VOIP</a:t>
            </a:r>
            <a:endParaRPr lang="ru-RU" dirty="0"/>
          </a:p>
        </p:txBody>
      </p:sp>
      <p:sp>
        <p:nvSpPr>
          <p:cNvPr id="3" name="Объект 2">
            <a:extLst>
              <a:ext uri="{FF2B5EF4-FFF2-40B4-BE49-F238E27FC236}">
                <a16:creationId xmlns:a16="http://schemas.microsoft.com/office/drawing/2014/main" id="{8BE3DD28-54EB-3879-B0D1-CE2893A44246}"/>
              </a:ext>
            </a:extLst>
          </p:cNvPr>
          <p:cNvSpPr>
            <a:spLocks noGrp="1"/>
          </p:cNvSpPr>
          <p:nvPr>
            <p:ph idx="1"/>
          </p:nvPr>
        </p:nvSpPr>
        <p:spPr>
          <a:xfrm>
            <a:off x="1154955" y="2603500"/>
            <a:ext cx="5687279" cy="3416300"/>
          </a:xfrm>
        </p:spPr>
        <p:txBody>
          <a:bodyPr>
            <a:normAutofit/>
          </a:bodyPr>
          <a:lstStyle/>
          <a:p>
            <a:r>
              <a:rPr lang="en-US" sz="1600" dirty="0"/>
              <a:t>In order to reduce the complexity of the considered optimization problem, we set the listening period, as well as the inactivity timer equal to one frame (1ms). In Figure 4, we plot the energy efficiency coefficient against the maximum packet delay restriction.</a:t>
            </a:r>
            <a:r>
              <a:rPr lang="ru-RU" sz="1600" dirty="0"/>
              <a:t> </a:t>
            </a:r>
            <a:r>
              <a:rPr lang="en-US" sz="1600" dirty="0"/>
              <a:t>Importantly, we limit the number of packets, which may exceed the restriction, by at most 2%. </a:t>
            </a:r>
          </a:p>
        </p:txBody>
      </p:sp>
      <p:pic>
        <p:nvPicPr>
          <p:cNvPr id="9" name="Рисунок 8">
            <a:extLst>
              <a:ext uri="{FF2B5EF4-FFF2-40B4-BE49-F238E27FC236}">
                <a16:creationId xmlns:a16="http://schemas.microsoft.com/office/drawing/2014/main" id="{BB5C4015-6831-B53D-92AE-5D8674592293}"/>
              </a:ext>
            </a:extLst>
          </p:cNvPr>
          <p:cNvPicPr>
            <a:picLocks noChangeAspect="1"/>
          </p:cNvPicPr>
          <p:nvPr/>
        </p:nvPicPr>
        <p:blipFill>
          <a:blip r:embed="rId2"/>
          <a:stretch>
            <a:fillRect/>
          </a:stretch>
        </p:blipFill>
        <p:spPr>
          <a:xfrm>
            <a:off x="7271242" y="2948305"/>
            <a:ext cx="4060825" cy="2726690"/>
          </a:xfrm>
          <a:prstGeom prst="rect">
            <a:avLst/>
          </a:prstGeom>
        </p:spPr>
      </p:pic>
      <p:sp>
        <p:nvSpPr>
          <p:cNvPr id="10" name="TextBox 9">
            <a:extLst>
              <a:ext uri="{FF2B5EF4-FFF2-40B4-BE49-F238E27FC236}">
                <a16:creationId xmlns:a16="http://schemas.microsoft.com/office/drawing/2014/main" id="{0898AD55-FEC6-D2F4-E918-9D7D53446925}"/>
              </a:ext>
            </a:extLst>
          </p:cNvPr>
          <p:cNvSpPr txBox="1"/>
          <p:nvPr/>
        </p:nvSpPr>
        <p:spPr>
          <a:xfrm>
            <a:off x="7534232" y="2638654"/>
            <a:ext cx="3797835" cy="338554"/>
          </a:xfrm>
          <a:prstGeom prst="rect">
            <a:avLst/>
          </a:prstGeom>
          <a:noFill/>
        </p:spPr>
        <p:txBody>
          <a:bodyPr wrap="none" rtlCol="0">
            <a:spAutoFit/>
          </a:bodyPr>
          <a:lstStyle/>
          <a:p>
            <a:r>
              <a:rPr lang="en-US" sz="1600" dirty="0"/>
              <a:t>Figure 4 – Energy coefficient for VoIP</a:t>
            </a:r>
            <a:endParaRPr lang="ru-RU" sz="1600" dirty="0"/>
          </a:p>
        </p:txBody>
      </p:sp>
    </p:spTree>
    <p:extLst>
      <p:ext uri="{BB962C8B-B14F-4D97-AF65-F5344CB8AC3E}">
        <p14:creationId xmlns:p14="http://schemas.microsoft.com/office/powerpoint/2010/main" val="3799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522DD4-A79A-AAE0-8C95-5676C4F7D24C}"/>
              </a:ext>
            </a:extLst>
          </p:cNvPr>
          <p:cNvSpPr>
            <a:spLocks noGrp="1"/>
          </p:cNvSpPr>
          <p:nvPr>
            <p:ph type="title"/>
          </p:nvPr>
        </p:nvSpPr>
        <p:spPr/>
        <p:txBody>
          <a:bodyPr/>
          <a:lstStyle/>
          <a:p>
            <a:r>
              <a:rPr lang="en-US" dirty="0"/>
              <a:t>Comparison of Power Saving Modes for HTTP</a:t>
            </a:r>
            <a:endParaRPr lang="ru-RU" dirty="0"/>
          </a:p>
        </p:txBody>
      </p:sp>
      <p:sp>
        <p:nvSpPr>
          <p:cNvPr id="3" name="Объект 2">
            <a:extLst>
              <a:ext uri="{FF2B5EF4-FFF2-40B4-BE49-F238E27FC236}">
                <a16:creationId xmlns:a16="http://schemas.microsoft.com/office/drawing/2014/main" id="{8BE3DD28-54EB-3879-B0D1-CE2893A44246}"/>
              </a:ext>
            </a:extLst>
          </p:cNvPr>
          <p:cNvSpPr>
            <a:spLocks noGrp="1"/>
          </p:cNvSpPr>
          <p:nvPr>
            <p:ph idx="1"/>
          </p:nvPr>
        </p:nvSpPr>
        <p:spPr>
          <a:xfrm>
            <a:off x="1154955" y="2603500"/>
            <a:ext cx="5687279" cy="3416300"/>
          </a:xfrm>
        </p:spPr>
        <p:txBody>
          <a:bodyPr>
            <a:normAutofit/>
          </a:bodyPr>
          <a:lstStyle/>
          <a:p>
            <a:r>
              <a:rPr lang="en" sz="1600" dirty="0"/>
              <a:t>In Figure 5, we plot the energy efficiency coefficient against the mean packet delay restriction for HTTP traffic. We notice that as the mean delay restriction increases, the energy efficiency coefficient grows for both powers saving modes. In Figure 6, we demonstrate the gain of the DRX mode over the sleep mode.</a:t>
            </a:r>
            <a:endParaRPr lang="ru-RU" sz="1600" dirty="0"/>
          </a:p>
        </p:txBody>
      </p:sp>
      <p:pic>
        <p:nvPicPr>
          <p:cNvPr id="4" name="Рисунок 3">
            <a:extLst>
              <a:ext uri="{FF2B5EF4-FFF2-40B4-BE49-F238E27FC236}">
                <a16:creationId xmlns:a16="http://schemas.microsoft.com/office/drawing/2014/main" id="{CB630E96-79E4-A10B-82E1-23369D6869F3}"/>
              </a:ext>
            </a:extLst>
          </p:cNvPr>
          <p:cNvPicPr>
            <a:picLocks noChangeAspect="1"/>
          </p:cNvPicPr>
          <p:nvPr/>
        </p:nvPicPr>
        <p:blipFill>
          <a:blip r:embed="rId2"/>
          <a:stretch>
            <a:fillRect/>
          </a:stretch>
        </p:blipFill>
        <p:spPr>
          <a:xfrm>
            <a:off x="7989039" y="2728560"/>
            <a:ext cx="2706210" cy="1855265"/>
          </a:xfrm>
          <a:prstGeom prst="rect">
            <a:avLst/>
          </a:prstGeom>
        </p:spPr>
      </p:pic>
      <p:sp>
        <p:nvSpPr>
          <p:cNvPr id="5" name="TextBox 4">
            <a:extLst>
              <a:ext uri="{FF2B5EF4-FFF2-40B4-BE49-F238E27FC236}">
                <a16:creationId xmlns:a16="http://schemas.microsoft.com/office/drawing/2014/main" id="{3020B328-8B6C-C953-FC56-D762B47E98BA}"/>
              </a:ext>
            </a:extLst>
          </p:cNvPr>
          <p:cNvSpPr txBox="1"/>
          <p:nvPr/>
        </p:nvSpPr>
        <p:spPr>
          <a:xfrm>
            <a:off x="7104993" y="2376025"/>
            <a:ext cx="4474302" cy="584775"/>
          </a:xfrm>
          <a:prstGeom prst="rect">
            <a:avLst/>
          </a:prstGeom>
          <a:noFill/>
        </p:spPr>
        <p:txBody>
          <a:bodyPr wrap="none" rtlCol="0">
            <a:spAutoFit/>
          </a:bodyPr>
          <a:lstStyle/>
          <a:p>
            <a:r>
              <a:rPr lang="en-US" sz="1600" dirty="0"/>
              <a:t>Figure 5 – Energy coefficient for HTTP traffic </a:t>
            </a:r>
            <a:endParaRPr lang="ru-RU" sz="1600" dirty="0"/>
          </a:p>
          <a:p>
            <a:endParaRPr lang="ru-RU" sz="1600" dirty="0"/>
          </a:p>
        </p:txBody>
      </p:sp>
      <p:pic>
        <p:nvPicPr>
          <p:cNvPr id="6" name="Рисунок 5">
            <a:extLst>
              <a:ext uri="{FF2B5EF4-FFF2-40B4-BE49-F238E27FC236}">
                <a16:creationId xmlns:a16="http://schemas.microsoft.com/office/drawing/2014/main" id="{0C220508-A1F3-75B4-1515-FFAB1D8E84CE}"/>
              </a:ext>
            </a:extLst>
          </p:cNvPr>
          <p:cNvPicPr>
            <a:picLocks noChangeAspect="1"/>
          </p:cNvPicPr>
          <p:nvPr/>
        </p:nvPicPr>
        <p:blipFill>
          <a:blip r:embed="rId3"/>
          <a:stretch>
            <a:fillRect/>
          </a:stretch>
        </p:blipFill>
        <p:spPr>
          <a:xfrm>
            <a:off x="8106354" y="4907389"/>
            <a:ext cx="2651957" cy="1855265"/>
          </a:xfrm>
          <a:prstGeom prst="rect">
            <a:avLst/>
          </a:prstGeom>
        </p:spPr>
      </p:pic>
      <p:sp>
        <p:nvSpPr>
          <p:cNvPr id="7" name="TextBox 6">
            <a:extLst>
              <a:ext uri="{FF2B5EF4-FFF2-40B4-BE49-F238E27FC236}">
                <a16:creationId xmlns:a16="http://schemas.microsoft.com/office/drawing/2014/main" id="{EE7289C8-174C-9815-1F37-4D3E6F01DC95}"/>
              </a:ext>
            </a:extLst>
          </p:cNvPr>
          <p:cNvSpPr txBox="1"/>
          <p:nvPr/>
        </p:nvSpPr>
        <p:spPr>
          <a:xfrm>
            <a:off x="7163502" y="4643972"/>
            <a:ext cx="4357283" cy="584775"/>
          </a:xfrm>
          <a:prstGeom prst="rect">
            <a:avLst/>
          </a:prstGeom>
          <a:noFill/>
        </p:spPr>
        <p:txBody>
          <a:bodyPr wrap="none" rtlCol="0">
            <a:spAutoFit/>
          </a:bodyPr>
          <a:lstStyle/>
          <a:p>
            <a:r>
              <a:rPr lang="en-US" sz="1600" dirty="0"/>
              <a:t>Figure 6 – Energy coefficient gain for HTTP</a:t>
            </a:r>
            <a:endParaRPr lang="ru-RU" sz="1600" dirty="0"/>
          </a:p>
          <a:p>
            <a:endParaRPr lang="ru-RU" sz="1600" dirty="0"/>
          </a:p>
        </p:txBody>
      </p:sp>
    </p:spTree>
    <p:extLst>
      <p:ext uri="{BB962C8B-B14F-4D97-AF65-F5344CB8AC3E}">
        <p14:creationId xmlns:p14="http://schemas.microsoft.com/office/powerpoint/2010/main" val="262293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a:xfrm>
            <a:off x="1683171" y="2080620"/>
            <a:ext cx="8825658" cy="1529684"/>
          </a:xfrm>
        </p:spPr>
        <p:txBody>
          <a:bodyPr/>
          <a:lstStyle/>
          <a:p>
            <a:pPr lvl="0" algn="ctr"/>
            <a:r>
              <a:rPr lang="en-US" dirty="0"/>
              <a:t>Discussion</a:t>
            </a:r>
            <a:endParaRPr lang="ru-RU" dirty="0"/>
          </a:p>
        </p:txBody>
      </p:sp>
    </p:spTree>
    <p:extLst>
      <p:ext uri="{BB962C8B-B14F-4D97-AF65-F5344CB8AC3E}">
        <p14:creationId xmlns:p14="http://schemas.microsoft.com/office/powerpoint/2010/main" val="279673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A718A8-EB22-7553-239C-94FA67D57099}"/>
              </a:ext>
            </a:extLst>
          </p:cNvPr>
          <p:cNvSpPr>
            <a:spLocks noGrp="1"/>
          </p:cNvSpPr>
          <p:nvPr>
            <p:ph type="title"/>
          </p:nvPr>
        </p:nvSpPr>
        <p:spPr/>
        <p:txBody>
          <a:bodyPr/>
          <a:lstStyle/>
          <a:p>
            <a:r>
              <a:rPr lang="en-US" dirty="0"/>
              <a:t>Summary of the results </a:t>
            </a:r>
            <a:endParaRPr lang="ru-RU" dirty="0"/>
          </a:p>
        </p:txBody>
      </p:sp>
      <p:sp>
        <p:nvSpPr>
          <p:cNvPr id="3" name="Объект 2">
            <a:extLst>
              <a:ext uri="{FF2B5EF4-FFF2-40B4-BE49-F238E27FC236}">
                <a16:creationId xmlns:a16="http://schemas.microsoft.com/office/drawing/2014/main" id="{8D44BBC6-4814-7716-0CF2-19D0AE1C9EB1}"/>
              </a:ext>
            </a:extLst>
          </p:cNvPr>
          <p:cNvSpPr>
            <a:spLocks noGrp="1"/>
          </p:cNvSpPr>
          <p:nvPr>
            <p:ph idx="1"/>
          </p:nvPr>
        </p:nvSpPr>
        <p:spPr/>
        <p:txBody>
          <a:bodyPr>
            <a:normAutofit/>
          </a:bodyPr>
          <a:lstStyle/>
          <a:p>
            <a:r>
              <a:rPr lang="en-US" sz="1600" dirty="0"/>
              <a:t>In this paper, we conducted performance analysis of two power saving modes defined by next-generation wireless communication standards, IEEE 802.16m and 3GPP LTE- Advanced. In order to conclude on the efficiency of the con- </a:t>
            </a:r>
            <a:r>
              <a:rPr lang="en-US" sz="1600" dirty="0" err="1"/>
              <a:t>sidered</a:t>
            </a:r>
            <a:r>
              <a:rPr lang="en-US" sz="1600" dirty="0"/>
              <a:t> mechanisms, we developed a comprehensive system model, which allows comparison of energy efficient </a:t>
            </a:r>
            <a:r>
              <a:rPr lang="en-US" sz="1600" dirty="0" err="1"/>
              <a:t>perfor</a:t>
            </a:r>
            <a:r>
              <a:rPr lang="en-US" sz="1600" dirty="0"/>
              <a:t>- </a:t>
            </a:r>
            <a:r>
              <a:rPr lang="en-US" sz="1600" dirty="0" err="1"/>
              <a:t>mance</a:t>
            </a:r>
            <a:r>
              <a:rPr lang="en-US" sz="1600" dirty="0"/>
              <a:t> in case of different practical traffic patterns (VoIP and HTTP). </a:t>
            </a:r>
            <a:endParaRPr lang="ru-RU" sz="1600" dirty="0"/>
          </a:p>
          <a:p>
            <a:endParaRPr lang="ru-RU" sz="1600" dirty="0"/>
          </a:p>
        </p:txBody>
      </p:sp>
    </p:spTree>
    <p:extLst>
      <p:ext uri="{BB962C8B-B14F-4D97-AF65-F5344CB8AC3E}">
        <p14:creationId xmlns:p14="http://schemas.microsoft.com/office/powerpoint/2010/main" val="237731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A127C5-F446-AC36-ECF5-FEBD2349F332}"/>
              </a:ext>
            </a:extLst>
          </p:cNvPr>
          <p:cNvSpPr>
            <a:spLocks noGrp="1"/>
          </p:cNvSpPr>
          <p:nvPr>
            <p:ph type="title"/>
          </p:nvPr>
        </p:nvSpPr>
        <p:spPr/>
        <p:txBody>
          <a:bodyPr/>
          <a:lstStyle/>
          <a:p>
            <a:r>
              <a:rPr lang="en-US" dirty="0"/>
              <a:t>Conclusion</a:t>
            </a:r>
            <a:endParaRPr lang="ru-RU" dirty="0"/>
          </a:p>
        </p:txBody>
      </p:sp>
      <p:sp>
        <p:nvSpPr>
          <p:cNvPr id="3" name="Объект 2">
            <a:extLst>
              <a:ext uri="{FF2B5EF4-FFF2-40B4-BE49-F238E27FC236}">
                <a16:creationId xmlns:a16="http://schemas.microsoft.com/office/drawing/2014/main" id="{ACDB3451-83DE-E875-613B-5343B79E6DC1}"/>
              </a:ext>
            </a:extLst>
          </p:cNvPr>
          <p:cNvSpPr>
            <a:spLocks noGrp="1"/>
          </p:cNvSpPr>
          <p:nvPr>
            <p:ph idx="1"/>
          </p:nvPr>
        </p:nvSpPr>
        <p:spPr/>
        <p:txBody>
          <a:bodyPr>
            <a:normAutofit/>
          </a:bodyPr>
          <a:lstStyle/>
          <a:p>
            <a:r>
              <a:rPr lang="en-US" sz="1600" dirty="0"/>
              <a:t>Our analysis indicates that the DRX mode and the sleep mode demonstrate similar behavior of the energy efficiency coefficient (in case of VoIP traffic) subject to a particular maximum packet delay restriction. However, the DRX mode outperforms the sleep mode in terms of the energy efficiency coefficient (in case of HTTP traffic) for tight mean packet delay restriction. Nevertheless, the performance gain of the DRX mode over the sleep mode drops dramatically for higher values of the mean packet delay restriction. We thus conclude that both advanced powers saving modes generally show ex- </a:t>
            </a:r>
            <a:r>
              <a:rPr lang="en-US" sz="1600" dirty="0" err="1"/>
              <a:t>cellent</a:t>
            </a:r>
            <a:r>
              <a:rPr lang="en-US" sz="1600" dirty="0"/>
              <a:t> energy efficient performance and are important for the development of the future wireless cellular networks. </a:t>
            </a:r>
            <a:endParaRPr lang="ru-RU" sz="1600" dirty="0"/>
          </a:p>
          <a:p>
            <a:endParaRPr lang="ru-RU" sz="1600" dirty="0"/>
          </a:p>
        </p:txBody>
      </p:sp>
    </p:spTree>
    <p:extLst>
      <p:ext uri="{BB962C8B-B14F-4D97-AF65-F5344CB8AC3E}">
        <p14:creationId xmlns:p14="http://schemas.microsoft.com/office/powerpoint/2010/main" val="695579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a:xfrm>
            <a:off x="1683171" y="2080620"/>
            <a:ext cx="8825658" cy="1529684"/>
          </a:xfrm>
        </p:spPr>
        <p:txBody>
          <a:bodyPr/>
          <a:lstStyle/>
          <a:p>
            <a:pPr lvl="0" algn="ctr"/>
            <a:r>
              <a:rPr lang="en-US" dirty="0"/>
              <a:t>Thanks for attention!</a:t>
            </a:r>
            <a:endParaRPr lang="ru-RU" dirty="0"/>
          </a:p>
        </p:txBody>
      </p:sp>
    </p:spTree>
    <p:extLst>
      <p:ext uri="{BB962C8B-B14F-4D97-AF65-F5344CB8AC3E}">
        <p14:creationId xmlns:p14="http://schemas.microsoft.com/office/powerpoint/2010/main" val="397522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0353B7-CCF3-B4EF-C514-DE6DFA87B202}"/>
              </a:ext>
            </a:extLst>
          </p:cNvPr>
          <p:cNvSpPr>
            <a:spLocks noGrp="1"/>
          </p:cNvSpPr>
          <p:nvPr>
            <p:ph type="title"/>
          </p:nvPr>
        </p:nvSpPr>
        <p:spPr/>
        <p:txBody>
          <a:bodyPr/>
          <a:lstStyle/>
          <a:p>
            <a:r>
              <a:rPr lang="en-US" dirty="0"/>
              <a:t>Introduction</a:t>
            </a:r>
            <a:endParaRPr lang="ru-RU" dirty="0"/>
          </a:p>
        </p:txBody>
      </p:sp>
      <p:sp>
        <p:nvSpPr>
          <p:cNvPr id="3" name="Объект 2">
            <a:extLst>
              <a:ext uri="{FF2B5EF4-FFF2-40B4-BE49-F238E27FC236}">
                <a16:creationId xmlns:a16="http://schemas.microsoft.com/office/drawing/2014/main" id="{A03655BE-229F-8EBD-1850-727084658A30}"/>
              </a:ext>
            </a:extLst>
          </p:cNvPr>
          <p:cNvSpPr>
            <a:spLocks noGrp="1"/>
          </p:cNvSpPr>
          <p:nvPr>
            <p:ph idx="1"/>
          </p:nvPr>
        </p:nvSpPr>
        <p:spPr/>
        <p:txBody>
          <a:bodyPr/>
          <a:lstStyle/>
          <a:p>
            <a:r>
              <a:rPr lang="en" dirty="0"/>
              <a:t>Improving client operation period without recharging its battery, GPP LTE Advanced defines a so called Discontinuous Reception DRX mode, whereas IEEE. The approach is based on an M GI K queueing model with vacations, where authors propose an optimization with respect to the packet loss probability. </a:t>
            </a:r>
          </a:p>
          <a:p>
            <a:r>
              <a:rPr lang="en" dirty="0"/>
              <a:t>In particular, and concentrate on DBMAP arrival flow and conduct performance analysis of packet delay and energy consumption for the sleep mode. In what follows, we bridge in this gap by first introducing the power saving modes and then by conducting their comparative analysis.</a:t>
            </a:r>
            <a:endParaRPr lang="ru-RU" dirty="0"/>
          </a:p>
        </p:txBody>
      </p:sp>
    </p:spTree>
    <p:extLst>
      <p:ext uri="{BB962C8B-B14F-4D97-AF65-F5344CB8AC3E}">
        <p14:creationId xmlns:p14="http://schemas.microsoft.com/office/powerpoint/2010/main" val="285124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528EC7-40FB-20E3-2E89-03BF5D67BD55}"/>
              </a:ext>
            </a:extLst>
          </p:cNvPr>
          <p:cNvSpPr>
            <a:spLocks noGrp="1"/>
          </p:cNvSpPr>
          <p:nvPr>
            <p:ph type="title"/>
          </p:nvPr>
        </p:nvSpPr>
        <p:spPr/>
        <p:txBody>
          <a:bodyPr/>
          <a:lstStyle/>
          <a:p>
            <a:r>
              <a:rPr lang="en-US" dirty="0"/>
              <a:t>Outline</a:t>
            </a:r>
            <a:r>
              <a:rPr lang="ru-RU" dirty="0"/>
              <a:t> </a:t>
            </a:r>
          </a:p>
        </p:txBody>
      </p:sp>
      <p:sp>
        <p:nvSpPr>
          <p:cNvPr id="3" name="Объект 2">
            <a:extLst>
              <a:ext uri="{FF2B5EF4-FFF2-40B4-BE49-F238E27FC236}">
                <a16:creationId xmlns:a16="http://schemas.microsoft.com/office/drawing/2014/main" id="{5C33D193-695B-ACFD-B72F-64D88EC3B4FC}"/>
              </a:ext>
            </a:extLst>
          </p:cNvPr>
          <p:cNvSpPr>
            <a:spLocks noGrp="1"/>
          </p:cNvSpPr>
          <p:nvPr>
            <p:ph idx="1"/>
          </p:nvPr>
        </p:nvSpPr>
        <p:spPr/>
        <p:txBody>
          <a:bodyPr/>
          <a:lstStyle/>
          <a:p>
            <a:pPr>
              <a:buFont typeface="+mj-lt"/>
              <a:buAutoNum type="arabicPeriod"/>
            </a:pPr>
            <a:r>
              <a:rPr lang="en-US" dirty="0"/>
              <a:t>Introduction (2)</a:t>
            </a:r>
          </a:p>
          <a:p>
            <a:pPr>
              <a:buFont typeface="+mj-lt"/>
              <a:buAutoNum type="arabicPeriod"/>
            </a:pPr>
            <a:r>
              <a:rPr lang="en-US" dirty="0"/>
              <a:t>Methods (5-7)</a:t>
            </a:r>
          </a:p>
          <a:p>
            <a:pPr>
              <a:buFont typeface="+mj-lt"/>
              <a:buAutoNum type="arabicPeriod"/>
            </a:pPr>
            <a:r>
              <a:rPr lang="en-US" dirty="0"/>
              <a:t>Experiments (9-12)</a:t>
            </a:r>
          </a:p>
          <a:p>
            <a:pPr>
              <a:buFont typeface="+mj-lt"/>
              <a:buAutoNum type="arabicPeriod"/>
            </a:pPr>
            <a:r>
              <a:rPr lang="en-US" dirty="0"/>
              <a:t>Discussion (14)</a:t>
            </a:r>
          </a:p>
          <a:p>
            <a:pPr>
              <a:buFont typeface="+mj-lt"/>
              <a:buAutoNum type="arabicPeriod"/>
            </a:pPr>
            <a:r>
              <a:rPr lang="en-US" dirty="0"/>
              <a:t>Conclusion (15)</a:t>
            </a:r>
            <a:endParaRPr lang="ru-RU" dirty="0"/>
          </a:p>
        </p:txBody>
      </p:sp>
    </p:spTree>
    <p:extLst>
      <p:ext uri="{BB962C8B-B14F-4D97-AF65-F5344CB8AC3E}">
        <p14:creationId xmlns:p14="http://schemas.microsoft.com/office/powerpoint/2010/main" val="6712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a:xfrm>
            <a:off x="1683171" y="2080620"/>
            <a:ext cx="8825658" cy="1529684"/>
          </a:xfrm>
        </p:spPr>
        <p:txBody>
          <a:bodyPr/>
          <a:lstStyle/>
          <a:p>
            <a:pPr algn="ctr"/>
            <a:r>
              <a:rPr lang="en-US" sz="4800" dirty="0"/>
              <a:t>Methods</a:t>
            </a:r>
            <a:endParaRPr lang="ru-RU" sz="4800" dirty="0"/>
          </a:p>
        </p:txBody>
      </p:sp>
    </p:spTree>
    <p:extLst>
      <p:ext uri="{BB962C8B-B14F-4D97-AF65-F5344CB8AC3E}">
        <p14:creationId xmlns:p14="http://schemas.microsoft.com/office/powerpoint/2010/main" val="274634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A6490A-5E99-382B-69EB-DE369BDE88EB}"/>
              </a:ext>
            </a:extLst>
          </p:cNvPr>
          <p:cNvSpPr>
            <a:spLocks noGrp="1"/>
          </p:cNvSpPr>
          <p:nvPr>
            <p:ph type="title"/>
          </p:nvPr>
        </p:nvSpPr>
        <p:spPr/>
        <p:txBody>
          <a:bodyPr/>
          <a:lstStyle/>
          <a:p>
            <a:r>
              <a:rPr lang="en-US" dirty="0"/>
              <a:t>IEEE 802.16m Sleep Mode Operation</a:t>
            </a:r>
            <a:r>
              <a:rPr lang="ru-RU" dirty="0"/>
              <a:t> </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A895040E-911E-3F3A-7B99-411FD9B8150C}"/>
                  </a:ext>
                </a:extLst>
              </p:cNvPr>
              <p:cNvSpPr>
                <a:spLocks noGrp="1"/>
              </p:cNvSpPr>
              <p:nvPr>
                <p:ph idx="1"/>
              </p:nvPr>
            </p:nvSpPr>
            <p:spPr>
              <a:xfrm>
                <a:off x="1154954" y="2603500"/>
                <a:ext cx="5214315" cy="3416300"/>
              </a:xfrm>
            </p:spPr>
            <p:txBody>
              <a:bodyPr>
                <a:normAutofit/>
              </a:bodyPr>
              <a:lstStyle/>
              <a:p>
                <a:r>
                  <a:rPr lang="en" sz="1600" dirty="0"/>
                  <a:t>During its active period, an MS listens to the channel activity, whereas it turns off its radio part during a sleep period in order to reduce its power consumption. In case of no data, the MS initiates a sleep period with the respective sleep cycle duration given by: </a:t>
                </a:r>
              </a:p>
              <a:p>
                <a:pPr marL="0" indent="0">
                  <a:buNone/>
                </a:pPr>
                <a:r>
                  <a:rPr lang="en" dirty="0"/>
                  <a:t>      </a:t>
                </a:r>
                <a14:m>
                  <m:oMath xmlns:m="http://schemas.openxmlformats.org/officeDocument/2006/math">
                    <m:sSub>
                      <m:sSubPr>
                        <m:ctrlPr>
                          <a:rPr lang="ru-RU" i="1"/>
                        </m:ctrlPr>
                      </m:sSubPr>
                      <m:e>
                        <m:r>
                          <a:rPr lang="ru-RU" i="1"/>
                          <m:t>𝐶</m:t>
                        </m:r>
                      </m:e>
                      <m:sub>
                        <m:r>
                          <a:rPr lang="ru-RU" i="1"/>
                          <m:t>𝑖</m:t>
                        </m:r>
                      </m:sub>
                    </m:sSub>
                    <m:r>
                      <a:rPr lang="en-US"/>
                      <m:t>=</m:t>
                    </m:r>
                    <m:r>
                      <m:rPr>
                        <m:sty m:val="p"/>
                      </m:rPr>
                      <a:rPr lang="en-US"/>
                      <m:t>min</m:t>
                    </m:r>
                    <m:r>
                      <a:rPr lang="en-US"/>
                      <m:t>(2∙</m:t>
                    </m:r>
                    <m:sSub>
                      <m:sSubPr>
                        <m:ctrlPr>
                          <a:rPr lang="ru-RU" i="1"/>
                        </m:ctrlPr>
                      </m:sSubPr>
                      <m:e>
                        <m:r>
                          <a:rPr lang="ru-RU" i="1"/>
                          <m:t>𝐶</m:t>
                        </m:r>
                      </m:e>
                      <m:sub>
                        <m:r>
                          <a:rPr lang="ru-RU" i="1"/>
                          <m:t>𝑖</m:t>
                        </m:r>
                        <m:r>
                          <a:rPr lang="en-US" i="1"/>
                          <m:t>−</m:t>
                        </m:r>
                        <m:r>
                          <a:rPr lang="en-US"/>
                          <m:t>1</m:t>
                        </m:r>
                      </m:sub>
                    </m:sSub>
                    <m:r>
                      <a:rPr lang="en-US"/>
                      <m:t>, </m:t>
                    </m:r>
                    <m:sSub>
                      <m:sSubPr>
                        <m:ctrlPr>
                          <a:rPr lang="ru-RU" i="1"/>
                        </m:ctrlPr>
                      </m:sSubPr>
                      <m:e>
                        <m:r>
                          <a:rPr lang="ru-RU" i="1"/>
                          <m:t>𝐶</m:t>
                        </m:r>
                      </m:e>
                      <m:sub>
                        <m:r>
                          <a:rPr lang="ru-RU" i="1"/>
                          <m:t>𝑚𝑎𝑥</m:t>
                        </m:r>
                      </m:sub>
                    </m:sSub>
                    <m:r>
                      <a:rPr lang="en-US"/>
                      <m:t>)</m:t>
                    </m:r>
                  </m:oMath>
                </a14:m>
                <a:r>
                  <a:rPr lang="en-US" dirty="0"/>
                  <a:t>,</a:t>
                </a:r>
                <a:r>
                  <a:rPr lang="ru-RU" dirty="0">
                    <a:effectLst/>
                  </a:rPr>
                  <a:t> </a:t>
                </a:r>
                <a:endParaRPr lang="en-US" dirty="0">
                  <a:effectLst/>
                </a:endParaRPr>
              </a:p>
              <a:p>
                <a:pPr marL="0" indent="0">
                  <a:buNone/>
                </a:pPr>
                <a:r>
                  <a:rPr lang="en-US" sz="1600" dirty="0"/>
                  <a:t>       where Ci is the duration of the current sleep cycle; Ci−1 is the duration of the previous sleep cycle; </a:t>
                </a:r>
                <a:r>
                  <a:rPr lang="en-US" sz="1600" dirty="0" err="1"/>
                  <a:t>Cmax</a:t>
                </a:r>
                <a:r>
                  <a:rPr lang="en-US" sz="1600" dirty="0"/>
                  <a:t> is the maximum allowed duration of a sleep cycle. In the extreme case, this sleep cycle may have no sleep period at all. </a:t>
                </a:r>
                <a:endParaRPr lang="ru-RU" sz="1600" dirty="0"/>
              </a:p>
              <a:p>
                <a:pPr marL="0" indent="0">
                  <a:buNone/>
                </a:pPr>
                <a:endParaRPr lang="ru-RU" sz="1600" dirty="0"/>
              </a:p>
              <a:p>
                <a:endParaRPr lang="ru-RU" dirty="0"/>
              </a:p>
            </p:txBody>
          </p:sp>
        </mc:Choice>
        <mc:Fallback>
          <p:sp>
            <p:nvSpPr>
              <p:cNvPr id="3" name="Объект 2">
                <a:extLst>
                  <a:ext uri="{FF2B5EF4-FFF2-40B4-BE49-F238E27FC236}">
                    <a16:creationId xmlns:a16="http://schemas.microsoft.com/office/drawing/2014/main" id="{A895040E-911E-3F3A-7B99-411FD9B8150C}"/>
                  </a:ext>
                </a:extLst>
              </p:cNvPr>
              <p:cNvSpPr>
                <a:spLocks noGrp="1" noRot="1" noChangeAspect="1" noMove="1" noResize="1" noEditPoints="1" noAdjustHandles="1" noChangeArrowheads="1" noChangeShapeType="1" noTextEdit="1"/>
              </p:cNvSpPr>
              <p:nvPr>
                <p:ph idx="1"/>
              </p:nvPr>
            </p:nvSpPr>
            <p:spPr>
              <a:xfrm>
                <a:off x="1154954" y="2603500"/>
                <a:ext cx="5214315" cy="3416300"/>
              </a:xfrm>
              <a:blipFill>
                <a:blip r:embed="rId2"/>
                <a:stretch>
                  <a:fillRect l="-485" t="-369" r="-1456"/>
                </a:stretch>
              </a:blipFill>
            </p:spPr>
            <p:txBody>
              <a:bodyPr/>
              <a:lstStyle/>
              <a:p>
                <a:r>
                  <a:rPr lang="ru-RU">
                    <a:noFill/>
                  </a:rPr>
                  <a:t> </a:t>
                </a:r>
              </a:p>
            </p:txBody>
          </p:sp>
        </mc:Fallback>
      </mc:AlternateContent>
      <p:pic>
        <p:nvPicPr>
          <p:cNvPr id="4" name="Рисунок 3">
            <a:extLst>
              <a:ext uri="{FF2B5EF4-FFF2-40B4-BE49-F238E27FC236}">
                <a16:creationId xmlns:a16="http://schemas.microsoft.com/office/drawing/2014/main" id="{B0F92F39-2FD0-4C8A-D44C-051DB1F8E4E9}"/>
              </a:ext>
            </a:extLst>
          </p:cNvPr>
          <p:cNvPicPr>
            <a:picLocks noChangeAspect="1"/>
          </p:cNvPicPr>
          <p:nvPr/>
        </p:nvPicPr>
        <p:blipFill>
          <a:blip r:embed="rId3"/>
          <a:stretch>
            <a:fillRect/>
          </a:stretch>
        </p:blipFill>
        <p:spPr>
          <a:xfrm>
            <a:off x="7217521" y="3347402"/>
            <a:ext cx="3819525" cy="1928495"/>
          </a:xfrm>
          <a:prstGeom prst="rect">
            <a:avLst/>
          </a:prstGeom>
        </p:spPr>
      </p:pic>
      <p:sp>
        <p:nvSpPr>
          <p:cNvPr id="5" name="TextBox 4">
            <a:extLst>
              <a:ext uri="{FF2B5EF4-FFF2-40B4-BE49-F238E27FC236}">
                <a16:creationId xmlns:a16="http://schemas.microsoft.com/office/drawing/2014/main" id="{208936B8-CE38-AB8D-1418-4114A0776B17}"/>
              </a:ext>
            </a:extLst>
          </p:cNvPr>
          <p:cNvSpPr txBox="1"/>
          <p:nvPr/>
        </p:nvSpPr>
        <p:spPr>
          <a:xfrm>
            <a:off x="7217521" y="3055014"/>
            <a:ext cx="3847528" cy="584775"/>
          </a:xfrm>
          <a:prstGeom prst="rect">
            <a:avLst/>
          </a:prstGeom>
          <a:noFill/>
        </p:spPr>
        <p:txBody>
          <a:bodyPr wrap="none" rtlCol="0">
            <a:spAutoFit/>
          </a:bodyPr>
          <a:lstStyle/>
          <a:p>
            <a:r>
              <a:rPr lang="en-US" sz="1600" dirty="0"/>
              <a:t>Figure 1 – The sleep mode operation </a:t>
            </a:r>
            <a:endParaRPr lang="ru-RU" sz="1600" dirty="0"/>
          </a:p>
          <a:p>
            <a:endParaRPr lang="ru-RU" sz="1600" dirty="0"/>
          </a:p>
        </p:txBody>
      </p:sp>
    </p:spTree>
    <p:extLst>
      <p:ext uri="{BB962C8B-B14F-4D97-AF65-F5344CB8AC3E}">
        <p14:creationId xmlns:p14="http://schemas.microsoft.com/office/powerpoint/2010/main" val="3226669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7A8CE6-0A19-E873-6D9D-5AE075237871}"/>
              </a:ext>
            </a:extLst>
          </p:cNvPr>
          <p:cNvSpPr>
            <a:spLocks noGrp="1"/>
          </p:cNvSpPr>
          <p:nvPr>
            <p:ph type="title"/>
          </p:nvPr>
        </p:nvSpPr>
        <p:spPr>
          <a:xfrm>
            <a:off x="1154954" y="973668"/>
            <a:ext cx="9901929" cy="706964"/>
          </a:xfrm>
        </p:spPr>
        <p:txBody>
          <a:bodyPr/>
          <a:lstStyle/>
          <a:p>
            <a:r>
              <a:rPr lang="en-US" dirty="0"/>
              <a:t>3GPP LTE-Advanced DRX Mode Operation</a:t>
            </a:r>
            <a:r>
              <a:rPr lang="ru-RU" dirty="0"/>
              <a:t> </a:t>
            </a:r>
          </a:p>
        </p:txBody>
      </p:sp>
      <p:sp>
        <p:nvSpPr>
          <p:cNvPr id="3" name="Объект 2">
            <a:extLst>
              <a:ext uri="{FF2B5EF4-FFF2-40B4-BE49-F238E27FC236}">
                <a16:creationId xmlns:a16="http://schemas.microsoft.com/office/drawing/2014/main" id="{D1A4EFB6-FFD1-D940-9F2C-AF1C6FB77904}"/>
              </a:ext>
            </a:extLst>
          </p:cNvPr>
          <p:cNvSpPr>
            <a:spLocks noGrp="1"/>
          </p:cNvSpPr>
          <p:nvPr>
            <p:ph idx="1"/>
          </p:nvPr>
        </p:nvSpPr>
        <p:spPr>
          <a:xfrm>
            <a:off x="1154954" y="2603500"/>
            <a:ext cx="3501129" cy="3416300"/>
          </a:xfrm>
        </p:spPr>
        <p:txBody>
          <a:bodyPr>
            <a:normAutofit/>
          </a:bodyPr>
          <a:lstStyle/>
          <a:p>
            <a:r>
              <a:rPr lang="en" sz="1600" dirty="0"/>
              <a:t>In particular, an MS listens to the channel activity periodically to save some of its power. However, 3GPP LTE-Advanced defines an alternative mechanism to control the listening intervals. Figure 2 demonstrates an example of the DRX mode operation, as well as introduces several important parameters. </a:t>
            </a:r>
            <a:endParaRPr lang="ru-RU" sz="1600" dirty="0"/>
          </a:p>
        </p:txBody>
      </p:sp>
      <p:sp>
        <p:nvSpPr>
          <p:cNvPr id="8" name="Rectangle 5">
            <a:extLst>
              <a:ext uri="{FF2B5EF4-FFF2-40B4-BE49-F238E27FC236}">
                <a16:creationId xmlns:a16="http://schemas.microsoft.com/office/drawing/2014/main" id="{BA4073D9-C946-AA86-5CFE-989A0D9F06E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0850" algn="just"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In Table 1, the DRX mode differentiates between two types of cycles: a short DRX cycle and a long DRX cycle. </a:t>
            </a:r>
            <a:endParaRPr kumimoji="0" lang="en-US" altLang="ru-RU" sz="1800" b="0" i="0" u="none" strike="noStrike" cap="none" normalizeH="0" baseline="0">
              <a:ln>
                <a:noFill/>
              </a:ln>
              <a:solidFill>
                <a:schemeClr val="tx1"/>
              </a:solidFill>
              <a:effectLst/>
              <a:latin typeface="Arial" panose="020B0604020202020204" pitchFamily="34" charset="0"/>
            </a:endParaRPr>
          </a:p>
        </p:txBody>
      </p:sp>
      <p:pic>
        <p:nvPicPr>
          <p:cNvPr id="9" name="Рисунок 8">
            <a:extLst>
              <a:ext uri="{FF2B5EF4-FFF2-40B4-BE49-F238E27FC236}">
                <a16:creationId xmlns:a16="http://schemas.microsoft.com/office/drawing/2014/main" id="{540D36BA-A9CD-E998-C940-3972C2534836}"/>
              </a:ext>
            </a:extLst>
          </p:cNvPr>
          <p:cNvPicPr>
            <a:picLocks noChangeAspect="1"/>
          </p:cNvPicPr>
          <p:nvPr/>
        </p:nvPicPr>
        <p:blipFill>
          <a:blip r:embed="rId2"/>
          <a:stretch>
            <a:fillRect/>
          </a:stretch>
        </p:blipFill>
        <p:spPr>
          <a:xfrm>
            <a:off x="6096000" y="2670810"/>
            <a:ext cx="4409440" cy="1516380"/>
          </a:xfrm>
          <a:prstGeom prst="rect">
            <a:avLst/>
          </a:prstGeom>
        </p:spPr>
      </p:pic>
      <p:sp>
        <p:nvSpPr>
          <p:cNvPr id="10" name="TextBox 9">
            <a:extLst>
              <a:ext uri="{FF2B5EF4-FFF2-40B4-BE49-F238E27FC236}">
                <a16:creationId xmlns:a16="http://schemas.microsoft.com/office/drawing/2014/main" id="{01F8D3E0-89DB-CC1E-5001-03EED49B9533}"/>
              </a:ext>
            </a:extLst>
          </p:cNvPr>
          <p:cNvSpPr txBox="1"/>
          <p:nvPr/>
        </p:nvSpPr>
        <p:spPr>
          <a:xfrm>
            <a:off x="6439473" y="2378422"/>
            <a:ext cx="3722494" cy="584775"/>
          </a:xfrm>
          <a:prstGeom prst="rect">
            <a:avLst/>
          </a:prstGeom>
          <a:noFill/>
        </p:spPr>
        <p:txBody>
          <a:bodyPr wrap="none" rtlCol="0">
            <a:spAutoFit/>
          </a:bodyPr>
          <a:lstStyle/>
          <a:p>
            <a:r>
              <a:rPr lang="ru-RU" sz="1600" dirty="0" err="1"/>
              <a:t>Figure</a:t>
            </a:r>
            <a:r>
              <a:rPr lang="ru-RU" sz="1600" dirty="0"/>
              <a:t> 2 – The DRX </a:t>
            </a:r>
            <a:r>
              <a:rPr lang="ru-RU" sz="1600" dirty="0" err="1"/>
              <a:t>mode</a:t>
            </a:r>
            <a:r>
              <a:rPr lang="ru-RU" sz="1600" dirty="0"/>
              <a:t> </a:t>
            </a:r>
            <a:r>
              <a:rPr lang="ru-RU" sz="1600" dirty="0" err="1"/>
              <a:t>operation</a:t>
            </a:r>
            <a:r>
              <a:rPr lang="ru-RU" sz="1600" dirty="0"/>
              <a:t> </a:t>
            </a:r>
          </a:p>
          <a:p>
            <a:endParaRPr lang="ru-RU" sz="1600" dirty="0"/>
          </a:p>
        </p:txBody>
      </p:sp>
      <p:pic>
        <p:nvPicPr>
          <p:cNvPr id="11" name="Рисунок 10">
            <a:extLst>
              <a:ext uri="{FF2B5EF4-FFF2-40B4-BE49-F238E27FC236}">
                <a16:creationId xmlns:a16="http://schemas.microsoft.com/office/drawing/2014/main" id="{AE2F630A-7EAC-8EDB-825C-3E85D320BD05}"/>
              </a:ext>
            </a:extLst>
          </p:cNvPr>
          <p:cNvPicPr>
            <a:picLocks noChangeAspect="1"/>
          </p:cNvPicPr>
          <p:nvPr/>
        </p:nvPicPr>
        <p:blipFill>
          <a:blip r:embed="rId3"/>
          <a:stretch>
            <a:fillRect/>
          </a:stretch>
        </p:blipFill>
        <p:spPr>
          <a:xfrm>
            <a:off x="6095999" y="4479578"/>
            <a:ext cx="4578455" cy="1952753"/>
          </a:xfrm>
          <a:prstGeom prst="rect">
            <a:avLst/>
          </a:prstGeom>
        </p:spPr>
      </p:pic>
      <p:sp>
        <p:nvSpPr>
          <p:cNvPr id="12" name="TextBox 11">
            <a:extLst>
              <a:ext uri="{FF2B5EF4-FFF2-40B4-BE49-F238E27FC236}">
                <a16:creationId xmlns:a16="http://schemas.microsoft.com/office/drawing/2014/main" id="{9CFC42A2-AAB0-FC68-6061-8CE433FB44D4}"/>
              </a:ext>
            </a:extLst>
          </p:cNvPr>
          <p:cNvSpPr txBox="1"/>
          <p:nvPr/>
        </p:nvSpPr>
        <p:spPr>
          <a:xfrm>
            <a:off x="6011917" y="4097621"/>
            <a:ext cx="5121915" cy="584775"/>
          </a:xfrm>
          <a:prstGeom prst="rect">
            <a:avLst/>
          </a:prstGeom>
          <a:noFill/>
        </p:spPr>
        <p:txBody>
          <a:bodyPr wrap="none" rtlCol="0">
            <a:spAutoFit/>
          </a:bodyPr>
          <a:lstStyle/>
          <a:p>
            <a:r>
              <a:rPr lang="en-US" sz="1600" dirty="0"/>
              <a:t>Table 1 – Parameters of the power saving modes: </a:t>
            </a:r>
            <a:endParaRPr lang="ru-RU" sz="1600" dirty="0"/>
          </a:p>
          <a:p>
            <a:endParaRPr lang="ru-RU" sz="1600" dirty="0"/>
          </a:p>
        </p:txBody>
      </p:sp>
    </p:spTree>
    <p:extLst>
      <p:ext uri="{BB962C8B-B14F-4D97-AF65-F5344CB8AC3E}">
        <p14:creationId xmlns:p14="http://schemas.microsoft.com/office/powerpoint/2010/main" val="31209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D06038-311C-60A6-C844-88E31213D901}"/>
              </a:ext>
            </a:extLst>
          </p:cNvPr>
          <p:cNvSpPr>
            <a:spLocks noGrp="1"/>
          </p:cNvSpPr>
          <p:nvPr>
            <p:ph type="title"/>
          </p:nvPr>
        </p:nvSpPr>
        <p:spPr/>
        <p:txBody>
          <a:bodyPr/>
          <a:lstStyle/>
          <a:p>
            <a:r>
              <a:rPr lang="en-US" dirty="0"/>
              <a:t>Power Saving Analysis </a:t>
            </a:r>
            <a:endParaRPr lang="ru-RU" dirty="0"/>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DC695216-BAC5-E5AC-594F-F31C5CADB968}"/>
                  </a:ext>
                </a:extLst>
              </p:cNvPr>
              <p:cNvSpPr>
                <a:spLocks noGrp="1"/>
              </p:cNvSpPr>
              <p:nvPr>
                <p:ph idx="1"/>
              </p:nvPr>
            </p:nvSpPr>
            <p:spPr>
              <a:xfrm>
                <a:off x="1154953" y="2603500"/>
                <a:ext cx="9775806" cy="3416300"/>
              </a:xfrm>
            </p:spPr>
            <p:txBody>
              <a:bodyPr/>
              <a:lstStyle/>
              <a:p>
                <a:r>
                  <a:rPr lang="en-US" sz="1600" dirty="0"/>
                  <a:t>In order to conclude on the efficiency of the power saving mechanisms, we exploit the so-called energy efficiency coefficient, which may be defined as in: </a:t>
                </a:r>
                <a:endParaRPr lang="ru-RU" sz="1600" dirty="0"/>
              </a:p>
              <a:p>
                <a:pPr marL="0" indent="0">
                  <a:buNone/>
                </a:pPr>
                <a:r>
                  <a:rPr lang="en-US" dirty="0"/>
                  <a:t>      </a:t>
                </a:r>
                <a14:m>
                  <m:oMath xmlns:m="http://schemas.openxmlformats.org/officeDocument/2006/math">
                    <m:r>
                      <a:rPr lang="en-US" i="1"/>
                      <m:t>𝜂</m:t>
                    </m:r>
                    <m:r>
                      <a:rPr lang="en-US"/>
                      <m:t>=</m:t>
                    </m:r>
                    <m:f>
                      <m:fPr>
                        <m:ctrlPr>
                          <a:rPr lang="ru-RU" i="1"/>
                        </m:ctrlPr>
                      </m:fPr>
                      <m:num>
                        <m:r>
                          <a:rPr lang="en-US" i="1"/>
                          <m:t>𝐸</m:t>
                        </m:r>
                        <m:r>
                          <a:rPr lang="en-US"/>
                          <m:t>[</m:t>
                        </m:r>
                        <m:sSub>
                          <m:sSubPr>
                            <m:ctrlPr>
                              <a:rPr lang="ru-RU" i="1"/>
                            </m:ctrlPr>
                          </m:sSubPr>
                          <m:e>
                            <m:r>
                              <a:rPr lang="en-US" i="1"/>
                              <m:t>𝑇</m:t>
                            </m:r>
                          </m:e>
                          <m:sub>
                            <m:r>
                              <a:rPr lang="en-US" i="1"/>
                              <m:t>𝑆</m:t>
                            </m:r>
                          </m:sub>
                        </m:sSub>
                        <m:r>
                          <a:rPr lang="en-US"/>
                          <m:t>]</m:t>
                        </m:r>
                      </m:num>
                      <m:den>
                        <m:r>
                          <a:rPr lang="en-US" i="1"/>
                          <m:t>𝐸</m:t>
                        </m:r>
                        <m:d>
                          <m:dPr>
                            <m:begChr m:val="["/>
                            <m:endChr m:val="]"/>
                            <m:ctrlPr>
                              <a:rPr lang="ru-RU" i="1"/>
                            </m:ctrlPr>
                          </m:dPr>
                          <m:e>
                            <m:sSub>
                              <m:sSubPr>
                                <m:ctrlPr>
                                  <a:rPr lang="ru-RU" i="1"/>
                                </m:ctrlPr>
                              </m:sSubPr>
                              <m:e>
                                <m:r>
                                  <a:rPr lang="en-US" i="1"/>
                                  <m:t>𝑇</m:t>
                                </m:r>
                              </m:e>
                              <m:sub>
                                <m:r>
                                  <a:rPr lang="en-US" i="1"/>
                                  <m:t>𝐴</m:t>
                                </m:r>
                              </m:sub>
                            </m:sSub>
                          </m:e>
                        </m:d>
                        <m:r>
                          <a:rPr lang="en-US"/>
                          <m:t>+</m:t>
                        </m:r>
                        <m:r>
                          <a:rPr lang="en-US" i="1"/>
                          <m:t>𝐸</m:t>
                        </m:r>
                        <m:r>
                          <a:rPr lang="en-US"/>
                          <m:t>[</m:t>
                        </m:r>
                        <m:sSub>
                          <m:sSubPr>
                            <m:ctrlPr>
                              <a:rPr lang="ru-RU" i="1"/>
                            </m:ctrlPr>
                          </m:sSubPr>
                          <m:e>
                            <m:r>
                              <a:rPr lang="en-US" i="1"/>
                              <m:t>𝑇</m:t>
                            </m:r>
                          </m:e>
                          <m:sub>
                            <m:r>
                              <a:rPr lang="en-US" i="1"/>
                              <m:t>𝑆</m:t>
                            </m:r>
                          </m:sub>
                        </m:sSub>
                        <m:r>
                          <a:rPr lang="en-US"/>
                          <m:t>]</m:t>
                        </m:r>
                      </m:den>
                    </m:f>
                    <m:r>
                      <a:rPr lang="en-US" i="1"/>
                      <m:t>,</m:t>
                    </m:r>
                  </m:oMath>
                </a14:m>
                <a:r>
                  <a:rPr lang="ru-RU" dirty="0">
                    <a:effectLst/>
                  </a:rPr>
                  <a:t> </a:t>
                </a:r>
                <a:endParaRPr lang="en-US" dirty="0">
                  <a:effectLst/>
                </a:endParaRPr>
              </a:p>
              <a:p>
                <a:pPr marL="0" indent="0">
                  <a:buNone/>
                </a:pPr>
                <a:r>
                  <a:rPr lang="en-US" sz="1600" dirty="0"/>
                  <a:t>      where </a:t>
                </a:r>
                <a14:m>
                  <m:oMath xmlns:m="http://schemas.openxmlformats.org/officeDocument/2006/math">
                    <m:r>
                      <a:rPr lang="ru-RU" sz="1600" i="1"/>
                      <m:t>𝐸</m:t>
                    </m:r>
                    <m:r>
                      <a:rPr lang="en-US" sz="1600"/>
                      <m:t>[</m:t>
                    </m:r>
                    <m:sSub>
                      <m:sSubPr>
                        <m:ctrlPr>
                          <a:rPr lang="ru-RU" sz="1600" i="1"/>
                        </m:ctrlPr>
                      </m:sSubPr>
                      <m:e>
                        <m:r>
                          <a:rPr lang="ru-RU" sz="1600" i="1"/>
                          <m:t>𝑇</m:t>
                        </m:r>
                      </m:e>
                      <m:sub>
                        <m:r>
                          <a:rPr lang="ru-RU" sz="1600" i="1"/>
                          <m:t>𝑆</m:t>
                        </m:r>
                      </m:sub>
                    </m:sSub>
                    <m:r>
                      <a:rPr lang="en-US" sz="1600"/>
                      <m:t>]</m:t>
                    </m:r>
                  </m:oMath>
                </a14:m>
                <a:r>
                  <a:rPr lang="en-US" sz="1600" dirty="0"/>
                  <a:t> is the meantime, the MS spends in the sleep/inactive state; E[TA] is the mean time the MS spends in the active state. In this work, we focus on two polar scenarios corresponding to practical arrival flows. Maximize f_</a:t>
                </a:r>
                <a:r>
                  <a:rPr lang="el-GR" sz="1600" dirty="0"/>
                  <a:t>η, </a:t>
                </a:r>
                <a:r>
                  <a:rPr lang="en-US" sz="1600" dirty="0"/>
                  <a:t>such that </a:t>
                </a:r>
                <a:r>
                  <a:rPr lang="en-US" sz="1600" dirty="0" err="1"/>
                  <a:t>Pr</a:t>
                </a:r>
                <a:r>
                  <a:rPr lang="en-US" sz="1600" dirty="0"/>
                  <a:t>{D&gt; </a:t>
                </a:r>
                <a:r>
                  <a:rPr lang="en-US" sz="1600" dirty="0" err="1"/>
                  <a:t>d_max</a:t>
                </a:r>
                <a:r>
                  <a:rPr lang="en-US" sz="1600" dirty="0"/>
                  <a:t> }  ≤x, where f</a:t>
                </a:r>
                <a:r>
                  <a:rPr lang="el-GR" sz="1600" dirty="0"/>
                  <a:t>η </a:t>
                </a:r>
                <a:r>
                  <a:rPr lang="en-US" sz="1600" dirty="0"/>
                  <a:t>is a function that describes the dependence of the energy efficiency coefficient on the power saving parameters</a:t>
                </a:r>
                <a:r>
                  <a:rPr lang="en-US" dirty="0"/>
                  <a:t>); </a:t>
                </a:r>
                <a:r>
                  <a:rPr lang="en-US" sz="1600" dirty="0"/>
                  <a:t>D is a packet delay value; d</a:t>
                </a:r>
                <a:r>
                  <a:rPr lang="en-US" sz="1600" baseline="-25000" dirty="0"/>
                  <a:t>max</a:t>
                </a:r>
                <a:r>
                  <a:rPr lang="en-US" sz="1600" dirty="0"/>
                  <a:t> is the maximum tolerable delay. Maximize </a:t>
                </a:r>
                <a14:m>
                  <m:oMath xmlns:m="http://schemas.openxmlformats.org/officeDocument/2006/math">
                    <m:sSub>
                      <m:sSubPr>
                        <m:ctrlPr>
                          <a:rPr lang="ru-RU" sz="1600" i="1"/>
                        </m:ctrlPr>
                      </m:sSubPr>
                      <m:e>
                        <m:r>
                          <a:rPr lang="en-US" sz="1600" i="1"/>
                          <m:t>𝑓</m:t>
                        </m:r>
                      </m:e>
                      <m:sub>
                        <m:r>
                          <a:rPr lang="en-US" sz="1600" i="1"/>
                          <m:t>𝜂</m:t>
                        </m:r>
                      </m:sub>
                    </m:sSub>
                  </m:oMath>
                </a14:m>
                <a:r>
                  <a:rPr lang="en-US" sz="1600" dirty="0"/>
                  <a:t>, such that </a:t>
                </a:r>
                <a14:m>
                  <m:oMath xmlns:m="http://schemas.openxmlformats.org/officeDocument/2006/math">
                    <m:sSub>
                      <m:sSubPr>
                        <m:ctrlPr>
                          <a:rPr lang="ru-RU" sz="1600" i="1"/>
                        </m:ctrlPr>
                      </m:sSubPr>
                      <m:e>
                        <m:r>
                          <a:rPr lang="en-US" sz="1600" i="1"/>
                          <m:t>𝑓</m:t>
                        </m:r>
                      </m:e>
                      <m:sub>
                        <m:r>
                          <a:rPr lang="en-US" sz="1600" i="1"/>
                          <m:t>𝐷</m:t>
                        </m:r>
                      </m:sub>
                    </m:sSub>
                    <m:r>
                      <a:rPr lang="en-US" sz="1600" i="1"/>
                      <m:t>≤</m:t>
                    </m:r>
                    <m:sSub>
                      <m:sSubPr>
                        <m:ctrlPr>
                          <a:rPr lang="ru-RU" sz="1600" i="1"/>
                        </m:ctrlPr>
                      </m:sSubPr>
                      <m:e>
                        <m:r>
                          <a:rPr lang="en-US" sz="1600" i="1"/>
                          <m:t>𝑑</m:t>
                        </m:r>
                      </m:e>
                      <m:sub>
                        <m:r>
                          <a:rPr lang="en-US" sz="1600" i="1"/>
                          <m:t>𝑚𝑒𝑎𝑛</m:t>
                        </m:r>
                      </m:sub>
                    </m:sSub>
                  </m:oMath>
                </a14:m>
                <a:r>
                  <a:rPr lang="en-US" sz="1600" dirty="0"/>
                  <a:t>, where </a:t>
                </a:r>
                <a:r>
                  <a:rPr lang="en-US" sz="1600" dirty="0" err="1"/>
                  <a:t>fD</a:t>
                </a:r>
                <a:r>
                  <a:rPr lang="en-US" sz="1600" dirty="0"/>
                  <a:t> is a function that describes the dependence of the mean packet delay on the power saving parameters; </a:t>
                </a:r>
                <a14:m>
                  <m:oMath xmlns:m="http://schemas.openxmlformats.org/officeDocument/2006/math">
                    <m:sSub>
                      <m:sSubPr>
                        <m:ctrlPr>
                          <a:rPr lang="ru-RU" sz="1600" i="1"/>
                        </m:ctrlPr>
                      </m:sSubPr>
                      <m:e>
                        <m:r>
                          <a:rPr lang="en-US" sz="1600" i="1"/>
                          <m:t>𝑑</m:t>
                        </m:r>
                      </m:e>
                      <m:sub>
                        <m:r>
                          <a:rPr lang="en-US" sz="1600" i="1"/>
                          <m:t>𝑚𝑒𝑎𝑛</m:t>
                        </m:r>
                      </m:sub>
                    </m:sSub>
                  </m:oMath>
                </a14:m>
                <a:r>
                  <a:rPr lang="en-US" sz="1600" dirty="0"/>
                  <a:t>is the mean packet delay restriction. </a:t>
                </a:r>
                <a:endParaRPr lang="ru-RU" dirty="0"/>
              </a:p>
              <a:p>
                <a:pPr marL="0" indent="0">
                  <a:buNone/>
                </a:pPr>
                <a:endParaRPr lang="ru-RU" sz="1600" dirty="0"/>
              </a:p>
              <a:p>
                <a:pPr marL="0" indent="0">
                  <a:buNone/>
                </a:pPr>
                <a:endParaRPr lang="ru-RU" dirty="0"/>
              </a:p>
            </p:txBody>
          </p:sp>
        </mc:Choice>
        <mc:Fallback>
          <p:sp>
            <p:nvSpPr>
              <p:cNvPr id="3" name="Объект 2">
                <a:extLst>
                  <a:ext uri="{FF2B5EF4-FFF2-40B4-BE49-F238E27FC236}">
                    <a16:creationId xmlns:a16="http://schemas.microsoft.com/office/drawing/2014/main" id="{DC695216-BAC5-E5AC-594F-F31C5CADB968}"/>
                  </a:ext>
                </a:extLst>
              </p:cNvPr>
              <p:cNvSpPr>
                <a:spLocks noGrp="1" noRot="1" noChangeAspect="1" noMove="1" noResize="1" noEditPoints="1" noAdjustHandles="1" noChangeArrowheads="1" noChangeShapeType="1" noTextEdit="1"/>
              </p:cNvSpPr>
              <p:nvPr>
                <p:ph idx="1"/>
              </p:nvPr>
            </p:nvSpPr>
            <p:spPr>
              <a:xfrm>
                <a:off x="1154953" y="2603500"/>
                <a:ext cx="9775806" cy="3416300"/>
              </a:xfrm>
              <a:blipFill>
                <a:blip r:embed="rId2"/>
                <a:stretch>
                  <a:fillRect l="-259" t="-369" r="-130"/>
                </a:stretch>
              </a:blipFill>
            </p:spPr>
            <p:txBody>
              <a:bodyPr/>
              <a:lstStyle/>
              <a:p>
                <a:r>
                  <a:rPr lang="ru-RU">
                    <a:noFill/>
                  </a:rPr>
                  <a:t> </a:t>
                </a:r>
              </a:p>
            </p:txBody>
          </p:sp>
        </mc:Fallback>
      </mc:AlternateContent>
    </p:spTree>
    <p:extLst>
      <p:ext uri="{BB962C8B-B14F-4D97-AF65-F5344CB8AC3E}">
        <p14:creationId xmlns:p14="http://schemas.microsoft.com/office/powerpoint/2010/main" val="3905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a:xfrm>
            <a:off x="1683171" y="2080620"/>
            <a:ext cx="8825658" cy="1529684"/>
          </a:xfrm>
        </p:spPr>
        <p:txBody>
          <a:bodyPr/>
          <a:lstStyle/>
          <a:p>
            <a:pPr lvl="0" algn="ctr"/>
            <a:r>
              <a:rPr lang="en-US" dirty="0"/>
              <a:t>Experiments</a:t>
            </a:r>
            <a:endParaRPr lang="ru-RU" dirty="0"/>
          </a:p>
        </p:txBody>
      </p:sp>
    </p:spTree>
    <p:extLst>
      <p:ext uri="{BB962C8B-B14F-4D97-AF65-F5344CB8AC3E}">
        <p14:creationId xmlns:p14="http://schemas.microsoft.com/office/powerpoint/2010/main" val="58538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B409B0-4E28-2B42-CFDA-1048EDBD3A1B}"/>
              </a:ext>
            </a:extLst>
          </p:cNvPr>
          <p:cNvSpPr>
            <a:spLocks noGrp="1"/>
          </p:cNvSpPr>
          <p:nvPr>
            <p:ph type="title"/>
          </p:nvPr>
        </p:nvSpPr>
        <p:spPr/>
        <p:txBody>
          <a:bodyPr/>
          <a:lstStyle/>
          <a:p>
            <a:r>
              <a:rPr lang="en-US" dirty="0"/>
              <a:t>Model Assumptions </a:t>
            </a:r>
            <a:endParaRPr lang="ru-RU" dirty="0"/>
          </a:p>
        </p:txBody>
      </p:sp>
      <p:sp>
        <p:nvSpPr>
          <p:cNvPr id="3" name="Объект 2">
            <a:extLst>
              <a:ext uri="{FF2B5EF4-FFF2-40B4-BE49-F238E27FC236}">
                <a16:creationId xmlns:a16="http://schemas.microsoft.com/office/drawing/2014/main" id="{F2EB358C-3AA1-5BBE-0448-0AD4AAFF119D}"/>
              </a:ext>
            </a:extLst>
          </p:cNvPr>
          <p:cNvSpPr>
            <a:spLocks noGrp="1"/>
          </p:cNvSpPr>
          <p:nvPr>
            <p:ph idx="1"/>
          </p:nvPr>
        </p:nvSpPr>
        <p:spPr/>
        <p:txBody>
          <a:bodyPr>
            <a:normAutofit/>
          </a:bodyPr>
          <a:lstStyle/>
          <a:p>
            <a:r>
              <a:rPr lang="en-US" sz="1600" dirty="0"/>
              <a:t>Below we introduce a wireless system model in order to assess the performance of the power saving mechanisms.</a:t>
            </a:r>
            <a:r>
              <a:rPr lang="ru-RU" sz="1600" dirty="0"/>
              <a:t> </a:t>
            </a:r>
            <a:r>
              <a:rPr lang="en-US" sz="1600" dirty="0"/>
              <a:t>The assumptions of the model may be summarized as follows:</a:t>
            </a:r>
          </a:p>
          <a:p>
            <a:pPr>
              <a:buFont typeface="+mj-lt"/>
              <a:buAutoNum type="arabicPeriod"/>
            </a:pPr>
            <a:r>
              <a:rPr lang="en-US" sz="1600" dirty="0"/>
              <a:t>System topology comprises</a:t>
            </a:r>
            <a:r>
              <a:rPr lang="ru-RU" sz="1600" dirty="0"/>
              <a:t> </a:t>
            </a:r>
            <a:endParaRPr lang="en-US" sz="1600" dirty="0"/>
          </a:p>
          <a:p>
            <a:pPr>
              <a:buFont typeface="+mj-lt"/>
              <a:buAutoNum type="arabicPeriod"/>
            </a:pPr>
            <a:r>
              <a:rPr lang="en-US" sz="1600" dirty="0"/>
              <a:t>Only downlink channel is considered. </a:t>
            </a:r>
          </a:p>
          <a:p>
            <a:pPr>
              <a:buFont typeface="+mj-lt"/>
              <a:buAutoNum type="arabicPeriod"/>
            </a:pPr>
            <a:r>
              <a:rPr lang="en-US" sz="1600" dirty="0"/>
              <a:t>During a frame, the MS may receive at most one data packet. </a:t>
            </a:r>
          </a:p>
          <a:p>
            <a:pPr>
              <a:buFont typeface="+mj-lt"/>
              <a:buAutoNum type="arabicPeriod"/>
            </a:pPr>
            <a:r>
              <a:rPr lang="en-US" sz="1600" dirty="0"/>
              <a:t>Data packets are served by the BS in the order of their arrival</a:t>
            </a:r>
            <a:r>
              <a:rPr lang="ru-RU" sz="1600" dirty="0"/>
              <a:t> </a:t>
            </a:r>
            <a:endParaRPr lang="en-US" sz="1600" dirty="0"/>
          </a:p>
          <a:p>
            <a:pPr>
              <a:buFont typeface="+mj-lt"/>
              <a:buAutoNum type="arabicPeriod"/>
            </a:pPr>
            <a:r>
              <a:rPr lang="en-US" sz="1600" dirty="0"/>
              <a:t>If a packet arrives at the BS during the frame k, it may be sent to the MS not earlier than in the following frame k+1.</a:t>
            </a:r>
            <a:endParaRPr lang="ru-RU" sz="1600" dirty="0"/>
          </a:p>
          <a:p>
            <a:pPr>
              <a:buFont typeface="+mj-lt"/>
              <a:buAutoNum type="arabicPeriod"/>
            </a:pPr>
            <a:r>
              <a:rPr lang="en-US" sz="1600" dirty="0"/>
              <a:t>Data packet errors are not considered. </a:t>
            </a:r>
            <a:endParaRPr lang="ru-RU" sz="1600" dirty="0"/>
          </a:p>
          <a:p>
            <a:pPr>
              <a:buFont typeface="+mj-lt"/>
              <a:buAutoNum type="arabicPeriod"/>
            </a:pPr>
            <a:endParaRPr lang="ru-RU" sz="1600" dirty="0"/>
          </a:p>
          <a:p>
            <a:pPr>
              <a:buFont typeface="+mj-lt"/>
              <a:buAutoNum type="arabicPeriod"/>
            </a:pPr>
            <a:endParaRPr lang="ru-RU" sz="1600" dirty="0"/>
          </a:p>
          <a:p>
            <a:pPr>
              <a:buFont typeface="+mj-lt"/>
              <a:buAutoNum type="arabicPeriod"/>
            </a:pPr>
            <a:endParaRPr lang="ru-RU" sz="1600" dirty="0"/>
          </a:p>
        </p:txBody>
      </p:sp>
    </p:spTree>
    <p:extLst>
      <p:ext uri="{BB962C8B-B14F-4D97-AF65-F5344CB8AC3E}">
        <p14:creationId xmlns:p14="http://schemas.microsoft.com/office/powerpoint/2010/main" val="2274551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вет директоров">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Совет директоров</Template>
  <TotalTime>44</TotalTime>
  <Words>1112</Words>
  <Application>Microsoft Macintosh PowerPoint</Application>
  <PresentationFormat>Широкоэкранный</PresentationFormat>
  <Paragraphs>51</Paragraphs>
  <Slides>16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Arial</vt:lpstr>
      <vt:lpstr>Century Gothic</vt:lpstr>
      <vt:lpstr>Wingdings 3</vt:lpstr>
      <vt:lpstr>Совет директоров</vt:lpstr>
      <vt:lpstr>Energy Efficient Operation of 3GPP LTE-A and IEEE 802.16m Downlink Channel </vt:lpstr>
      <vt:lpstr>Introduction</vt:lpstr>
      <vt:lpstr>Outline </vt:lpstr>
      <vt:lpstr>Methods</vt:lpstr>
      <vt:lpstr>IEEE 802.16m Sleep Mode Operation </vt:lpstr>
      <vt:lpstr>3GPP LTE-Advanced DRX Mode Operation </vt:lpstr>
      <vt:lpstr>Power Saving Analysis </vt:lpstr>
      <vt:lpstr>Experiments</vt:lpstr>
      <vt:lpstr>Model Assumptions </vt:lpstr>
      <vt:lpstr>Traffic Arrival Patterns </vt:lpstr>
      <vt:lpstr>Comparison of Power Saving Modes for VOIP</vt:lpstr>
      <vt:lpstr>Comparison of Power Saving Modes for HTTP</vt:lpstr>
      <vt:lpstr>Discussion</vt:lpstr>
      <vt:lpstr>Summary of the results </vt:lpstr>
      <vt:lpstr>Conclusion</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Efficient Operation of 3GPP LTE-A and IEEE 802.16m Downlink Channel </dc:title>
  <dc:creator>Вольгов Даниил Иванович</dc:creator>
  <cp:lastModifiedBy>Вольгов Даниил Иванович</cp:lastModifiedBy>
  <cp:revision>1</cp:revision>
  <dcterms:created xsi:type="dcterms:W3CDTF">2022-05-19T08:30:07Z</dcterms:created>
  <dcterms:modified xsi:type="dcterms:W3CDTF">2022-05-19T09:15:06Z</dcterms:modified>
</cp:coreProperties>
</file>