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4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80" d="100"/>
          <a:sy n="80" d="100"/>
        </p:scale>
        <p:origin x="-100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990600" y="2067059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2971800"/>
            <a:ext cx="71628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.NET Framework Class Library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>
                <a:solidFill>
                  <a:schemeClr val="bg1"/>
                </a:solidFill>
              </a:rPr>
              <a:t>สามารถใช้ .</a:t>
            </a:r>
            <a:r>
              <a:rPr lang="en-US" sz="2400" dirty="0">
                <a:solidFill>
                  <a:schemeClr val="bg1"/>
                </a:solidFill>
              </a:rPr>
              <a:t>NET Framework </a:t>
            </a:r>
            <a:r>
              <a:rPr lang="th-TH" sz="2400" dirty="0">
                <a:solidFill>
                  <a:schemeClr val="bg1"/>
                </a:solidFill>
              </a:rPr>
              <a:t>ในการพัฒนา </a:t>
            </a:r>
            <a:r>
              <a:rPr lang="en-US" sz="2400" dirty="0">
                <a:solidFill>
                  <a:schemeClr val="bg1"/>
                </a:solidFill>
              </a:rPr>
              <a:t>Application </a:t>
            </a:r>
            <a:r>
              <a:rPr lang="th-TH" sz="2400" dirty="0">
                <a:solidFill>
                  <a:schemeClr val="bg1"/>
                </a:solidFill>
              </a:rPr>
              <a:t>หรือบริการต่างๆได้ </a:t>
            </a:r>
            <a:r>
              <a:rPr lang="th-TH" sz="2400" dirty="0" smtClean="0">
                <a:solidFill>
                  <a:schemeClr val="bg1"/>
                </a:solidFill>
              </a:rPr>
              <a:t>ดังนี้</a:t>
            </a:r>
            <a:endParaRPr lang="th-TH" sz="2400" dirty="0">
              <a:solidFill>
                <a:schemeClr val="bg1"/>
              </a:solidFill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Console applications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Windows </a:t>
            </a:r>
            <a:r>
              <a:rPr lang="en-US" sz="2400" dirty="0">
                <a:solidFill>
                  <a:schemeClr val="bg1"/>
                </a:solidFill>
              </a:rPr>
              <a:t>GUI applications (Windows Forms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Windows </a:t>
            </a:r>
            <a:r>
              <a:rPr lang="en-US" sz="2400" dirty="0">
                <a:solidFill>
                  <a:schemeClr val="bg1"/>
                </a:solidFill>
              </a:rPr>
              <a:t>Presentation Foundation (WPF) </a:t>
            </a:r>
            <a:r>
              <a:rPr lang="en-US" sz="2400" dirty="0" smtClean="0">
                <a:solidFill>
                  <a:schemeClr val="bg1"/>
                </a:solidFill>
              </a:rPr>
              <a:t>applications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ASP.NET applications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Windows services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Service-oriented </a:t>
            </a:r>
            <a:r>
              <a:rPr lang="en-US" sz="2400" dirty="0">
                <a:solidFill>
                  <a:schemeClr val="bg1"/>
                </a:solidFill>
              </a:rPr>
              <a:t>applications using Windows Communication Foundation (WCF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Workflow-enabled </a:t>
            </a:r>
            <a:r>
              <a:rPr lang="en-US" sz="2400" dirty="0">
                <a:solidFill>
                  <a:schemeClr val="bg1"/>
                </a:solidFill>
              </a:rPr>
              <a:t>applications using Windows Workflow Foundation (WF). </a:t>
            </a:r>
            <a:endParaRPr lang="th-TH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ภาพรวมของ</a:t>
            </a:r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 smtClean="0">
                <a:solidFill>
                  <a:schemeClr val="bg1"/>
                </a:solidFill>
              </a:rPr>
              <a:t>ตัวอย่าง</a:t>
            </a:r>
            <a:r>
              <a:rPr lang="en-US" sz="2400" dirty="0" smtClean="0">
                <a:solidFill>
                  <a:schemeClr val="bg1"/>
                </a:solidFill>
              </a:rPr>
              <a:t> Application </a:t>
            </a:r>
            <a:r>
              <a:rPr lang="th-TH" sz="2400" dirty="0" smtClean="0">
                <a:solidFill>
                  <a:schemeClr val="bg1"/>
                </a:solidFill>
              </a:rPr>
              <a:t>ที่ใช้</a:t>
            </a:r>
            <a:r>
              <a:rPr lang="en-US" sz="2400" dirty="0" smtClean="0">
                <a:solidFill>
                  <a:schemeClr val="bg1"/>
                </a:solidFill>
              </a:rPr>
              <a:t> WPF Template </a:t>
            </a:r>
            <a:r>
              <a:rPr lang="th-TH" sz="2400" dirty="0" smtClean="0">
                <a:solidFill>
                  <a:schemeClr val="bg1"/>
                </a:solidFill>
              </a:rPr>
              <a:t>ในการพัฒนา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Users\ZeRoOnEz1\Desktop\สัมมนา\pic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0761"/>
            <a:ext cx="2467099" cy="184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ZeRoOnEz1\Desktop\สัมมนา\pic3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r="25847"/>
          <a:stretch/>
        </p:blipFill>
        <p:spPr bwMode="auto">
          <a:xfrm>
            <a:off x="5562600" y="1680863"/>
            <a:ext cx="3426031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ZeRoOnEz1\Desktop\สัมมนา\pic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3886200"/>
            <a:ext cx="3777917" cy="22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276600" y="2286000"/>
            <a:ext cx="2133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5978855" y="5638800"/>
            <a:ext cx="2362200" cy="4503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ight Arrow 19"/>
          <p:cNvSpPr/>
          <p:nvPr/>
        </p:nvSpPr>
        <p:spPr>
          <a:xfrm rot="11863069">
            <a:off x="3021176" y="5077879"/>
            <a:ext cx="30130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46264" y="4630246"/>
            <a:ext cx="2362200" cy="32909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3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ภาพรวมของ</a:t>
            </a:r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 smtClean="0">
                <a:solidFill>
                  <a:schemeClr val="bg1"/>
                </a:solidFill>
              </a:rPr>
              <a:t>ตัวอย่าง</a:t>
            </a:r>
            <a:r>
              <a:rPr lang="en-US" sz="2400" dirty="0" smtClean="0">
                <a:solidFill>
                  <a:schemeClr val="bg1"/>
                </a:solidFill>
              </a:rPr>
              <a:t> Application </a:t>
            </a:r>
            <a:r>
              <a:rPr lang="th-TH" sz="2400" dirty="0" smtClean="0">
                <a:solidFill>
                  <a:schemeClr val="bg1"/>
                </a:solidFill>
              </a:rPr>
              <a:t>ที่ใช้</a:t>
            </a:r>
            <a:r>
              <a:rPr lang="en-US" sz="2400" dirty="0" smtClean="0">
                <a:solidFill>
                  <a:schemeClr val="bg1"/>
                </a:solidFill>
              </a:rPr>
              <a:t> WPF Template </a:t>
            </a:r>
            <a:r>
              <a:rPr lang="th-TH" sz="2400" dirty="0" smtClean="0">
                <a:solidFill>
                  <a:schemeClr val="bg1"/>
                </a:solidFill>
              </a:rPr>
              <a:t>ในการพัฒนา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Users\ZeRoOnEz1\Desktop\สัมมนา\pic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0761"/>
            <a:ext cx="2467099" cy="184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ZeRoOnEz1\Desktop\สัมมนา\pic3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r="25847"/>
          <a:stretch/>
        </p:blipFill>
        <p:spPr bwMode="auto">
          <a:xfrm>
            <a:off x="5562600" y="1680863"/>
            <a:ext cx="3426031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ZeRoOnEz1\Desktop\สัมมนา\pic5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1"/>
          <a:stretch/>
        </p:blipFill>
        <p:spPr bwMode="auto">
          <a:xfrm>
            <a:off x="57397" y="4118592"/>
            <a:ext cx="5429250" cy="21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3276600" y="2286000"/>
            <a:ext cx="2133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978855" y="5638800"/>
            <a:ext cx="2362200" cy="4503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ight Arrow 18"/>
          <p:cNvSpPr/>
          <p:nvPr/>
        </p:nvSpPr>
        <p:spPr>
          <a:xfrm rot="11863069">
            <a:off x="4073522" y="5241899"/>
            <a:ext cx="193511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662049" y="4793739"/>
            <a:ext cx="5056126" cy="32909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81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ภาพรวมของ</a:t>
            </a:r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 smtClean="0">
                <a:solidFill>
                  <a:schemeClr val="bg1"/>
                </a:solidFill>
              </a:rPr>
              <a:t>ตัวอย่าง</a:t>
            </a:r>
            <a:r>
              <a:rPr lang="en-US" sz="2400" dirty="0" smtClean="0">
                <a:solidFill>
                  <a:schemeClr val="bg1"/>
                </a:solidFill>
              </a:rPr>
              <a:t> Application </a:t>
            </a:r>
            <a:r>
              <a:rPr lang="th-TH" sz="2400" dirty="0" smtClean="0">
                <a:solidFill>
                  <a:schemeClr val="bg1"/>
                </a:solidFill>
              </a:rPr>
              <a:t>ที่ใช้</a:t>
            </a:r>
            <a:r>
              <a:rPr lang="en-US" sz="2400" dirty="0" smtClean="0">
                <a:solidFill>
                  <a:schemeClr val="bg1"/>
                </a:solidFill>
              </a:rPr>
              <a:t> WPF Template </a:t>
            </a:r>
            <a:r>
              <a:rPr lang="th-TH" sz="2400" dirty="0" smtClean="0">
                <a:solidFill>
                  <a:schemeClr val="bg1"/>
                </a:solidFill>
              </a:rPr>
              <a:t>ในการพัฒนา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Users\ZeRoOnEz1\Desktop\สัมมนา\pic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0761"/>
            <a:ext cx="2467099" cy="184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ZeRoOnEz1\Desktop\สัมมนา\pic3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r="25847"/>
          <a:stretch/>
        </p:blipFill>
        <p:spPr bwMode="auto">
          <a:xfrm>
            <a:off x="5562600" y="1680863"/>
            <a:ext cx="3426031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ZeRoOnEz1\Desktop\สัมมนา\pic5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1"/>
          <a:stretch/>
        </p:blipFill>
        <p:spPr bwMode="auto">
          <a:xfrm>
            <a:off x="57397" y="4118592"/>
            <a:ext cx="5429250" cy="21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3276600" y="2286000"/>
            <a:ext cx="2133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978855" y="5638800"/>
            <a:ext cx="2362200" cy="4503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ight Arrow 18"/>
          <p:cNvSpPr/>
          <p:nvPr/>
        </p:nvSpPr>
        <p:spPr>
          <a:xfrm rot="11863069">
            <a:off x="4073522" y="5241899"/>
            <a:ext cx="193511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662049" y="4793739"/>
            <a:ext cx="5056126" cy="32909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146" name="Picture 2" descr="C:\Users\ZeRoOnEz1\Desktop\สัมมนา\pic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2514600"/>
            <a:ext cx="2341562" cy="19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ความต้องการของระบบ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>
                <a:solidFill>
                  <a:schemeClr val="bg1"/>
                </a:solidFill>
                <a:cs typeface="+mj-cs"/>
              </a:rPr>
              <a:t>ความต้องการทางด้านฮาร์ดแวร์</a:t>
            </a:r>
          </a:p>
          <a:p>
            <a:pPr lvl="1" algn="thaiDist"/>
            <a:r>
              <a:rPr lang="th-TH" sz="2000" dirty="0">
                <a:solidFill>
                  <a:schemeClr val="bg1"/>
                </a:solidFill>
                <a:cs typeface="+mj-cs"/>
              </a:rPr>
              <a:t>   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Processor			1 GHz</a:t>
            </a:r>
          </a:p>
          <a:p>
            <a:pPr lvl="1"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    Ram			512 MB</a:t>
            </a:r>
          </a:p>
          <a:p>
            <a:pPr lvl="1"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    Disk space (minimum)</a:t>
            </a:r>
          </a:p>
          <a:p>
            <a:pPr lvl="1"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	- 32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BIT			850 MB</a:t>
            </a:r>
          </a:p>
          <a:p>
            <a:pPr lvl="1"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	- 64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BIT			2 GB</a:t>
            </a:r>
          </a:p>
          <a:p>
            <a:pPr algn="thaiDist"/>
            <a:endParaRPr lang="en-US" sz="2400" dirty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th-TH" sz="2400" dirty="0">
                <a:solidFill>
                  <a:schemeClr val="bg1"/>
                </a:solidFill>
                <a:cs typeface="+mj-cs"/>
              </a:rPr>
              <a:t>ระบบปฏิบัติการที่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สนับสนุน</a:t>
            </a:r>
          </a:p>
          <a:p>
            <a:pPr lvl="1" algn="thaiDist"/>
            <a:r>
              <a:rPr lang="en-US" sz="2000" dirty="0" smtClean="0">
                <a:solidFill>
                  <a:schemeClr val="bg1"/>
                </a:solidFill>
                <a:cs typeface="+mj-cs"/>
              </a:rPr>
              <a:t>Client :	Windows 8.1, Windows 8, Windows 7 SP1 </a:t>
            </a:r>
            <a:r>
              <a:rPr lang="th-TH" sz="2000" dirty="0" smtClean="0">
                <a:solidFill>
                  <a:schemeClr val="bg1"/>
                </a:solidFill>
                <a:cs typeface="+mj-cs"/>
              </a:rPr>
              <a:t>และ 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Windows 		Vista SP2</a:t>
            </a:r>
          </a:p>
          <a:p>
            <a:pPr lvl="1" algn="thaiDist"/>
            <a:r>
              <a:rPr lang="en-US" sz="2000" dirty="0" smtClean="0">
                <a:solidFill>
                  <a:schemeClr val="bg1"/>
                </a:solidFill>
                <a:cs typeface="+mj-cs"/>
              </a:rPr>
              <a:t>Server :	Windows Server 2012 R2, Windows Server 2012 (64-bit 		edition) Windows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Server 2008 R2 SP1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และ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Windows Server 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		2008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SP2</a:t>
            </a:r>
          </a:p>
        </p:txBody>
      </p:sp>
      <p:pic>
        <p:nvPicPr>
          <p:cNvPr id="2" name="Picture 2" descr="C:\Users\ZeRoOnEz1\Desktop\image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97" y="5181600"/>
            <a:ext cx="1866900" cy="158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6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	ดาวน์โหลด</a:t>
            </a:r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2400" y="998517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>
                <a:solidFill>
                  <a:schemeClr val="bg1"/>
                </a:solidFill>
                <a:cs typeface="+mj-cs"/>
              </a:rPr>
              <a:t>เวอร์ชั่น 4.5.2</a:t>
            </a:r>
          </a:p>
          <a:p>
            <a:pPr algn="thaiDist"/>
            <a:r>
              <a:rPr lang="th-TH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    Developer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Pack     	</a:t>
            </a:r>
            <a:endParaRPr lang="en-US" sz="2000" dirty="0" smtClean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- http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://www.microsoft.com/enus/download/details.aspx?id=42637</a:t>
            </a:r>
          </a:p>
          <a:p>
            <a:pPr algn="thaiDist"/>
            <a:r>
              <a:rPr lang="en-US" sz="2000" dirty="0" smtClean="0">
                <a:solidFill>
                  <a:schemeClr val="bg1"/>
                </a:solidFill>
                <a:cs typeface="+mj-cs"/>
              </a:rPr>
              <a:t>    Web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Installer 				</a:t>
            </a:r>
            <a:endParaRPr lang="en-US" sz="2000" dirty="0" smtClean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- http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://www.microsoft.com/en-us/download/details.aspx?id=42643</a:t>
            </a:r>
          </a:p>
          <a:p>
            <a:pPr algn="thaiDist"/>
            <a:r>
              <a:rPr lang="en-US" sz="2000" dirty="0" smtClean="0">
                <a:solidFill>
                  <a:schemeClr val="bg1"/>
                </a:solidFill>
                <a:cs typeface="+mj-cs"/>
              </a:rPr>
              <a:t>    Offline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Installer				</a:t>
            </a:r>
            <a:endParaRPr lang="en-US" sz="2000" dirty="0" smtClean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- http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://www.microsoft.com/en-us/download/details.aspx?id=42642</a:t>
            </a:r>
          </a:p>
          <a:p>
            <a:pPr algn="thaiDist"/>
            <a:r>
              <a:rPr lang="th-TH" sz="2400" dirty="0">
                <a:solidFill>
                  <a:schemeClr val="bg1"/>
                </a:solidFill>
                <a:cs typeface="+mj-cs"/>
              </a:rPr>
              <a:t>เวอร์ชั่น 4.5.1</a:t>
            </a:r>
          </a:p>
          <a:p>
            <a:pPr algn="thaiDist"/>
            <a:r>
              <a:rPr lang="en-US" sz="2000" dirty="0" smtClean="0">
                <a:solidFill>
                  <a:schemeClr val="bg1"/>
                </a:solidFill>
                <a:cs typeface="+mj-cs"/>
              </a:rPr>
              <a:t>    Developer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Pack     			</a:t>
            </a:r>
            <a:endParaRPr lang="en-US" sz="2000" dirty="0" smtClean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- http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://www.microsoft.com/en-us/download/details.aspx?id=40772</a:t>
            </a:r>
          </a:p>
          <a:p>
            <a:pPr algn="thaiDist"/>
            <a:r>
              <a:rPr lang="en-US" sz="2000" dirty="0" smtClean="0">
                <a:solidFill>
                  <a:schemeClr val="bg1"/>
                </a:solidFill>
                <a:cs typeface="+mj-cs"/>
              </a:rPr>
              <a:t>    Web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Installer 				</a:t>
            </a:r>
            <a:endParaRPr lang="en-US" sz="2000" dirty="0" smtClean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- http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www.microsoft.com/en-us/download/details.aspx?id=40773</a:t>
            </a:r>
          </a:p>
          <a:p>
            <a:pPr algn="thaiDist"/>
            <a:r>
              <a:rPr lang="en-US" sz="2000" dirty="0" smtClean="0">
                <a:solidFill>
                  <a:schemeClr val="bg1"/>
                </a:solidFill>
                <a:cs typeface="+mj-cs"/>
              </a:rPr>
              <a:t>    Offline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Installer				</a:t>
            </a:r>
            <a:endParaRPr lang="en-US" sz="2000" dirty="0" smtClean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- http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://www.microsoft.com/en-us/download/details.aspx?id=40779</a:t>
            </a:r>
          </a:p>
          <a:p>
            <a:pPr algn="thaiDist"/>
            <a:r>
              <a:rPr lang="th-TH" sz="2400" dirty="0">
                <a:solidFill>
                  <a:schemeClr val="bg1"/>
                </a:solidFill>
                <a:cs typeface="+mj-cs"/>
              </a:rPr>
              <a:t>เวอร์ชั่น 4.5</a:t>
            </a:r>
          </a:p>
          <a:p>
            <a:pPr algn="thaiDist"/>
            <a:r>
              <a:rPr lang="en-US" sz="2000" dirty="0" smtClean="0">
                <a:solidFill>
                  <a:schemeClr val="bg1"/>
                </a:solidFill>
                <a:cs typeface="+mj-cs"/>
              </a:rPr>
              <a:t>    Web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Installer        </a:t>
            </a:r>
            <a:endParaRPr lang="en-US" sz="2000" dirty="0" smtClean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- http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://www.microsoft.com/en-us/download/details.aspx?id=30653</a:t>
            </a:r>
          </a:p>
        </p:txBody>
      </p:sp>
      <p:pic>
        <p:nvPicPr>
          <p:cNvPr id="13" name="Picture 12" descr="C:\Users\InTags\Desktop\download-logo-300x30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243270"/>
            <a:ext cx="504056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4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Common Type System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b="1" dirty="0">
                <a:solidFill>
                  <a:schemeClr val="bg1"/>
                </a:solidFill>
                <a:cs typeface="+mj-cs"/>
              </a:rPr>
              <a:t>คลาส </a:t>
            </a:r>
            <a:r>
              <a:rPr lang="en-US" sz="2400" b="1" dirty="0" smtClean="0">
                <a:solidFill>
                  <a:schemeClr val="bg1"/>
                </a:solidFill>
                <a:cs typeface="+mj-cs"/>
              </a:rPr>
              <a:t>(Classes</a:t>
            </a:r>
            <a:r>
              <a:rPr lang="en-US" sz="2400" b="1" dirty="0">
                <a:solidFill>
                  <a:schemeClr val="bg1"/>
                </a:solidFill>
                <a:cs typeface="+mj-cs"/>
              </a:rPr>
              <a:t>) </a:t>
            </a: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คลาสเป็นประเภทการอ้างอิงประเภทหนึ่ง ที่สามารถใช้ได้โดยตรงจากคลาสอื่น และได้รับมาจาก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System.Object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คลาสจะทำงานร่วมกับ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Object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ซึ่งสามารถดำเนินการและดึงข้อมูลใน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Object Contains </a:t>
            </a:r>
            <a:r>
              <a:rPr lang="th-TH" sz="2000" dirty="0" smtClean="0">
                <a:solidFill>
                  <a:schemeClr val="bg1"/>
                </a:solidFill>
                <a:cs typeface="+mj-cs"/>
              </a:rPr>
              <a:t>ได้</a:t>
            </a:r>
          </a:p>
          <a:p>
            <a:pPr algn="thaiDist"/>
            <a:endParaRPr lang="th-TH" dirty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th-TH" sz="2400" b="1" dirty="0">
                <a:solidFill>
                  <a:schemeClr val="bg1"/>
                </a:solidFill>
                <a:cs typeface="+mj-cs"/>
              </a:rPr>
              <a:t>โครงสร้าง </a:t>
            </a:r>
            <a:r>
              <a:rPr lang="en-US" sz="2400" b="1" dirty="0" smtClean="0">
                <a:solidFill>
                  <a:schemeClr val="bg1"/>
                </a:solidFill>
                <a:cs typeface="+mj-cs"/>
              </a:rPr>
              <a:t>(Structures</a:t>
            </a:r>
            <a:r>
              <a:rPr lang="en-US" sz="2400" b="1" dirty="0">
                <a:solidFill>
                  <a:schemeClr val="bg1"/>
                </a:solidFill>
                <a:cs typeface="+mj-cs"/>
              </a:rPr>
              <a:t>)</a:t>
            </a:r>
          </a:p>
          <a:p>
            <a:pPr algn="thaiDist"/>
            <a:r>
              <a:rPr lang="en-US" dirty="0">
                <a:solidFill>
                  <a:schemeClr val="bg1"/>
                </a:solidFill>
                <a:cs typeface="+mj-cs"/>
              </a:rPr>
              <a:t>	</a:t>
            </a:r>
            <a:r>
              <a:rPr lang="th-TH" sz="2000" dirty="0" smtClean="0">
                <a:solidFill>
                  <a:schemeClr val="bg1"/>
                </a:solidFill>
                <a:cs typeface="+mj-cs"/>
              </a:rPr>
              <a:t>โครงสร้าง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จะมีประเภทของค่าที่เกิดขึ้นจาก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System.ValueType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โดยจะได้ค่ามาจาก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System.Object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ก่อน โครงสร้างนั่นมีประโยชน์มากมายสำหรับคำนวณค่าของหน่วยความจำ และค่าพารามิเตอร์ โดยข้อมูลจะถูกส่งจาก พารามิเตอร์ไปยังเมธอดที่มีพารามิเตอร์ที่ประเภทเดียวกัน </a:t>
            </a:r>
          </a:p>
          <a:p>
            <a:pPr algn="thaiDist"/>
            <a:r>
              <a:rPr lang="th-TH" sz="2000" dirty="0" smtClean="0">
                <a:solidFill>
                  <a:schemeClr val="bg1"/>
                </a:solidFill>
                <a:cs typeface="+mj-cs"/>
              </a:rPr>
              <a:t>	ใน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Class Library 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ทุกประเภทของข้อมูล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(</a:t>
            </a:r>
            <a:r>
              <a:rPr lang="en-US" sz="2000" dirty="0" smtClean="0">
                <a:solidFill>
                  <a:schemeClr val="bg1"/>
                </a:solidFill>
                <a:cs typeface="+mj-cs"/>
              </a:rPr>
              <a:t>Boolean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, Byte, Char,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DateTime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, Decimal, Double, Int16, Int32, Int64,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SByte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, Single, UInt16, UInt32, and UInt64)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จะถูกกำหนดให้เป็นข้อมูลแบบโครงสร้าง ในคราสที่มีความคล้ายคลึงกัน ข้อมูล และ การดำเนินงานที่เกี่ยวกับข้อมูลจะถูกกำหนดโครงสร้างในรูปแบบเมธอด ซึ่งหมายความว่าคุณสามารถเรียกเมธอดจากโครงสร้าง รวมถึงเมธอดที่มีมาจากระบบ หรือเรียกว่า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Vrtual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Methods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ซึ่งจะถูกกำหนดไว้ที่ คลาส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System.Object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และ </a:t>
            </a:r>
            <a:r>
              <a:rPr lang="en-US" sz="2000" dirty="0" err="1" smtClean="0">
                <a:solidFill>
                  <a:schemeClr val="bg1"/>
                </a:solidFill>
                <a:cs typeface="+mj-cs"/>
              </a:rPr>
              <a:t>System.Value</a:t>
            </a:r>
            <a:endParaRPr lang="en-US" sz="20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4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itchFamily="34" charset="0"/>
              </a:rPr>
              <a:t>Common Type System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400" b="1" dirty="0">
                <a:solidFill>
                  <a:schemeClr val="bg1"/>
                </a:solidFill>
                <a:cs typeface="+mj-cs"/>
              </a:rPr>
              <a:t>Enumerations</a:t>
            </a:r>
          </a:p>
          <a:p>
            <a:pPr algn="thaiDist"/>
            <a:r>
              <a:rPr lang="en-US" sz="2400" dirty="0">
                <a:solidFill>
                  <a:schemeClr val="bg1"/>
                </a:solidFill>
                <a:cs typeface="+mj-cs"/>
              </a:rPr>
              <a:t>	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การนับ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(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เรียก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สั้นๆว่า </a:t>
            </a:r>
            <a:r>
              <a:rPr lang="en-US" sz="2400" dirty="0" err="1">
                <a:solidFill>
                  <a:schemeClr val="bg1"/>
                </a:solidFill>
                <a:cs typeface="+mj-cs"/>
              </a:rPr>
              <a:t>Enum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)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เป็นประเภทของข้อมูลที่ได้รับโดยตรงจาก </a:t>
            </a:r>
            <a:r>
              <a:rPr lang="en-US" sz="2400" dirty="0" err="1">
                <a:solidFill>
                  <a:schemeClr val="bg1"/>
                </a:solidFill>
                <a:cs typeface="+mj-cs"/>
              </a:rPr>
              <a:t>System.Enum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ประเภทการนับนั้นจะมีการตั้งชื่อ และชื่อที่ตั้งนั้นต้องไม่ซ้ำกับชื่ออื่น หรือไม่ลงชื่อแบบชนิดจำนวนเต็ม 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(Byte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, Int32, or UInt64)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โดยฟิลด์จะเป็นตัวอักษรคงที่ซึ่งจะแสดงความต่อเนื่อง ค่าบางค่าสามารถกำหนดฟิลด์ได้หลายแบบ เมื่อสิ่งนี้เกิดขึ้น คุณต้องทำเครื่องหมายให้กับค่านั่นสำหรับการส่งคืนและแปลงตัวอักษร คุณสามารถกำหนดค่าใดๆให้อยู่ในรูปแบบการนับ และในทางกลับกัน คุณสามารถสร้างตัวอย่างของการนับและการเรียกใช้เมธอดจาก </a:t>
            </a:r>
            <a:r>
              <a:rPr lang="en-US" sz="2400" dirty="0" err="1">
                <a:solidFill>
                  <a:schemeClr val="bg1"/>
                </a:solidFill>
                <a:cs typeface="+mj-cs"/>
              </a:rPr>
              <a:t>System.Enum</a:t>
            </a:r>
            <a:endParaRPr lang="en-US" sz="24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4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itchFamily="34" charset="0"/>
              </a:rPr>
              <a:t>Common Type System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:\Users\InTags\Desktop\1.png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98"/>
          <a:stretch/>
        </p:blipFill>
        <p:spPr bwMode="auto">
          <a:xfrm>
            <a:off x="609600" y="16764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810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b="1" dirty="0" smtClean="0">
                <a:solidFill>
                  <a:schemeClr val="bg1"/>
                </a:solidFill>
              </a:rPr>
              <a:t>ตัวอย่าง</a:t>
            </a:r>
            <a:r>
              <a:rPr lang="th-TH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29144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itchFamily="34" charset="0"/>
              </a:rPr>
              <a:t>Common Type System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b="1" dirty="0">
                <a:solidFill>
                  <a:schemeClr val="bg1"/>
                </a:solidFill>
                <a:cs typeface="+mj-cs"/>
              </a:rPr>
              <a:t>อินเตอร์เฟซ </a:t>
            </a:r>
            <a:r>
              <a:rPr lang="en-US" sz="2400" b="1" dirty="0" smtClean="0">
                <a:solidFill>
                  <a:schemeClr val="bg1"/>
                </a:solidFill>
                <a:cs typeface="+mj-cs"/>
              </a:rPr>
              <a:t>(Interface</a:t>
            </a:r>
            <a:r>
              <a:rPr lang="en-US" sz="2400" b="1" dirty="0">
                <a:solidFill>
                  <a:schemeClr val="bg1"/>
                </a:solidFill>
                <a:cs typeface="+mj-cs"/>
              </a:rPr>
              <a:t>)</a:t>
            </a: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สามารถระบุความสัมพันธ์ หรือ มีความสัมพันธ์อินเตอร์เฟซมักจะมีการใช้ฟังก์ชั่น เช่น การเปรียบเทียบและการเรียงลำดับ การทดสอบ หรือแจงรายการ และมีคุณสมบัติ เมธอด และเหตุการณ์ ซึ่งทั้งหมดนี้จะให้สมาชิกเป็นผู้ใช้งาน แม้ว่าอินเตอร์เฟซจะถูกกำหนดโดยผู้ใช้งาน มันก็สามารถแยกประเภทของการใช้งานของแต่ละผู้ใช้งานได้ ซึ่งหมายความว่าในแต่ละคลาสนั้นๆ จะมีโครงสร้างที่ทำงานติดต่อกับ อินเตอร์</a:t>
            </a:r>
            <a:r>
              <a:rPr lang="th-TH" sz="2000" dirty="0" smtClean="0">
                <a:solidFill>
                  <a:schemeClr val="bg1"/>
                </a:solidFill>
                <a:cs typeface="+mj-cs"/>
              </a:rPr>
              <a:t>เฟซ</a:t>
            </a:r>
          </a:p>
          <a:p>
            <a:pPr algn="thaiDist"/>
            <a:endParaRPr lang="th-TH" sz="2000" dirty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en-US" sz="2400" b="1" dirty="0" smtClean="0">
                <a:solidFill>
                  <a:schemeClr val="bg1"/>
                </a:solidFill>
                <a:cs typeface="+mj-cs"/>
              </a:rPr>
              <a:t>Delegates</a:t>
            </a:r>
          </a:p>
          <a:p>
            <a:pPr algn="thaiDist"/>
            <a:r>
              <a:rPr lang="en-US" sz="2000" dirty="0">
                <a:solidFill>
                  <a:schemeClr val="bg1"/>
                </a:solidFill>
                <a:cs typeface="+mj-cs"/>
              </a:rPr>
              <a:t>	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เป็นการอ้างอิงถึงสิ่งที่คล้ายคลึงกันในการทำงานของ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C++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ซึ่งใช้สำหรับจัดการเหตุการณ์ และ ฟังก์ชั่น การเรียกกลับใน .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NET Framework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โดยจะมีความแตกต่างในการทำงาน มีการรักษาความปลอดภัย การตรวจสอบ และความปลอดภัย ซึ่งสามารถเป็นตัวแทนของเมธอด หรือ เมธอดคงที่เข้ากันได้</a:t>
            </a:r>
          </a:p>
          <a:p>
            <a:pPr algn="thaiDist"/>
            <a:r>
              <a:rPr lang="th-TH" sz="2000" dirty="0" smtClean="0">
                <a:solidFill>
                  <a:schemeClr val="bg1"/>
                </a:solidFill>
                <a:cs typeface="+mj-cs"/>
              </a:rPr>
              <a:t>	พารามิเตอร์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สำหรับ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Delegates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จะมีการทำงานกับพารามิเตอร์ที่สอดคล้องกัน แต่มีข้อจำกัดอยู่บ้างในการทำงาน เพราะ ต้องมีรับรองว่าการส่งอาร์กิวเมนต์สามารถส่งผ่านไปได้อย่างปลอดภัย ในทำนองเดียวกัน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delegate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มีการส่งค่ากลับไปยังเมธอด การส่งค่ากลับจะมีความเข้มงวดมากกว่าการส่งค่าแบบอื่น เพราะต้องมีการรับรองว่าสามารถส่งข้อมูลได้อย่างปลอดภัย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Delegates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มีการสืบทอดจาก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System.Multicast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Delegate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ซึ่งสืบทอดมาจาก </a:t>
            </a:r>
            <a:r>
              <a:rPr lang="en-US" sz="2000" dirty="0" err="1">
                <a:solidFill>
                  <a:schemeClr val="bg1"/>
                </a:solidFill>
                <a:cs typeface="+mj-cs"/>
              </a:rPr>
              <a:t>System.Delegate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ในส่วนของภาษา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C#, Visual Basic,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และ  </a:t>
            </a:r>
            <a:r>
              <a:rPr lang="en-US" sz="2000" dirty="0">
                <a:solidFill>
                  <a:schemeClr val="bg1"/>
                </a:solidFill>
                <a:cs typeface="+mj-cs"/>
              </a:rPr>
              <a:t>C++ </a:t>
            </a:r>
            <a:r>
              <a:rPr lang="th-TH" sz="2000" dirty="0">
                <a:solidFill>
                  <a:schemeClr val="bg1"/>
                </a:solidFill>
                <a:cs typeface="+mj-cs"/>
              </a:rPr>
              <a:t>ไม่อนุญาติให้มีการถ่ายทอด</a:t>
            </a:r>
          </a:p>
        </p:txBody>
      </p:sp>
    </p:spTree>
    <p:extLst>
      <p:ext uri="{BB962C8B-B14F-4D97-AF65-F5344CB8AC3E}">
        <p14:creationId xmlns:p14="http://schemas.microsoft.com/office/powerpoint/2010/main" val="1659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 </a:t>
            </a:r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คืออะไร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400" dirty="0" smtClean="0">
                <a:solidFill>
                  <a:schemeClr val="bg1"/>
                </a:solidFill>
                <a:cs typeface="+mj-cs"/>
              </a:rPr>
              <a:t>	.NET Framework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คือ  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Runtime Execution Environment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ที่ช่วยให้การจัดการบริการ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 (Service)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ที่หลากหลายเพื่อที่จะสามารถใช้งานแอพพลิเคชั่นต่างๆได้ ซึ่งประกอบด้วย 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2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ส่วนประกอบหลักๆ คือ</a:t>
            </a:r>
          </a:p>
          <a:p>
            <a:pPr algn="thaiDist"/>
            <a:r>
              <a:rPr lang="th-TH" sz="24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1. Common Language Runtime (CLR)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ที่จะควยคุมเกี่ยวกับหน่วยความจำและบริการต่างๆ ของระบบหรือแอพพลิเคชั่น</a:t>
            </a:r>
          </a:p>
          <a:p>
            <a:pPr algn="thaiDist"/>
            <a:r>
              <a:rPr lang="th-TH" sz="2400" dirty="0">
                <a:solidFill>
                  <a:schemeClr val="bg1"/>
                </a:solidFill>
                <a:cs typeface="+mj-c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2. .NET Framework Class Library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ขนาดใหญ่ ที่นักพัฒนาโปรแกรมสามารถเรียกใช้งานได้ผ่านแอพพลิเคชั่นของตนเอง</a:t>
            </a:r>
            <a:endParaRPr lang="th-TH" sz="24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36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The .NET Framework and </a:t>
            </a:r>
            <a:r>
              <a:rPr lang="en-US" sz="36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Out-of-Band </a:t>
            </a:r>
            <a:r>
              <a:rPr lang="en-US" sz="36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Releases</a:t>
            </a:r>
            <a:endParaRPr lang="en-US" sz="36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400" dirty="0" smtClean="0">
                <a:solidFill>
                  <a:schemeClr val="bg1"/>
                </a:solidFill>
                <a:cs typeface="+mj-cs"/>
              </a:rPr>
              <a:t>	.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NET Framework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มีการพัฒนาให้มีการรองรับหลายๆแพลตฟอร์ม เช่น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Windows Phone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และ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Windows Store Apps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อีกทั้งยังมี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App Desktop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แบบดั้งเดิม และ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Web App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อีกด้วย ในส่วนนี้เราจะอธิบายถึง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OOB (Out-of-Band)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และคุณลักษณะใหม่ๆของ .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NET Framework </a:t>
            </a:r>
          </a:p>
          <a:p>
            <a:pPr algn="thaiDist"/>
            <a:endParaRPr lang="en-US" sz="2400" dirty="0">
              <a:solidFill>
                <a:schemeClr val="bg1"/>
              </a:solidFill>
              <a:cs typeface="+mj-cs"/>
            </a:endParaRPr>
          </a:p>
          <a:p>
            <a:pPr algn="thaiDist"/>
            <a:r>
              <a:rPr lang="th-TH" sz="2400" b="1" dirty="0">
                <a:solidFill>
                  <a:schemeClr val="bg1"/>
                </a:solidFill>
                <a:cs typeface="+mj-cs"/>
              </a:rPr>
              <a:t>ประโยชน์ของ </a:t>
            </a:r>
            <a:r>
              <a:rPr lang="en-US" sz="2400" b="1" dirty="0">
                <a:solidFill>
                  <a:schemeClr val="bg1"/>
                </a:solidFill>
                <a:cs typeface="+mj-cs"/>
              </a:rPr>
              <a:t>OOB</a:t>
            </a:r>
          </a:p>
          <a:p>
            <a:pPr algn="thaiDist"/>
            <a:r>
              <a:rPr lang="en-US" sz="2400" dirty="0">
                <a:solidFill>
                  <a:schemeClr val="bg1"/>
                </a:solidFill>
                <a:cs typeface="+mj-cs"/>
              </a:rPr>
              <a:t>	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ในการส่งสินค้า หรือ การปรับปรุงส่วนประกอบนั้น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Microsoft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จะให้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OOB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ช่วยในการอัพเดท .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NET Framework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อีกทั้งยังช่วยในการรวบรวมและตอบสนองต่อความคิดเห็นของลูกค้าได้อย่างรวดเร็ว</a:t>
            </a:r>
          </a:p>
          <a:p>
            <a:pPr algn="thaiDist"/>
            <a:r>
              <a:rPr lang="th-TH" sz="2400" dirty="0">
                <a:solidFill>
                  <a:schemeClr val="bg1"/>
                </a:solidFill>
                <a:cs typeface="+mj-cs"/>
              </a:rPr>
              <a:t>	เมื่อใช้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OOB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ใน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แอพพลิเคชั่น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ไม่จำเป็นต้อง ติดตั้ง .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NET Framework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เวอร์ชั่นล่าสุดเลย เพราะ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OOB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จะมีการตรวจสอบและทำการปรับปรุงเวอร์ชั่นอัตโนมัติ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1659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199" y="141355"/>
            <a:ext cx="793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gency FB" pitchFamily="34" charset="0"/>
              </a:rPr>
              <a:t>The .NET Framework and Out-of-Band Releases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000" b="1" dirty="0">
                <a:solidFill>
                  <a:schemeClr val="bg1"/>
                </a:solidFill>
              </a:rPr>
              <a:t>แพ็คเกจ </a:t>
            </a:r>
            <a:r>
              <a:rPr lang="en-US" sz="2000" b="1" dirty="0">
                <a:solidFill>
                  <a:schemeClr val="bg1"/>
                </a:solidFill>
              </a:rPr>
              <a:t>OOB </a:t>
            </a:r>
            <a:r>
              <a:rPr lang="th-TH" sz="2000" b="1" dirty="0">
                <a:solidFill>
                  <a:schemeClr val="bg1"/>
                </a:solidFill>
              </a:rPr>
              <a:t>มีการจัดการ</a:t>
            </a:r>
            <a:r>
              <a:rPr lang="th-TH" sz="2000" b="1" dirty="0" smtClean="0">
                <a:solidFill>
                  <a:schemeClr val="bg1"/>
                </a:solidFill>
              </a:rPr>
              <a:t>อย่างไร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indent="450850" algn="thaiDist"/>
            <a:r>
              <a:rPr lang="en-US" sz="2000" dirty="0" smtClean="0">
                <a:solidFill>
                  <a:schemeClr val="bg1"/>
                </a:solidFill>
              </a:rPr>
              <a:t>OOB </a:t>
            </a:r>
            <a:r>
              <a:rPr lang="th-TH" sz="2000" dirty="0">
                <a:solidFill>
                  <a:schemeClr val="bg1"/>
                </a:solidFill>
              </a:rPr>
              <a:t>ถูกออกแบบมาให้ใช้งานกับ </a:t>
            </a:r>
            <a:r>
              <a:rPr lang="en-US" sz="2000" dirty="0">
                <a:solidFill>
                  <a:schemeClr val="bg1"/>
                </a:solidFill>
              </a:rPr>
              <a:t>CLR </a:t>
            </a:r>
            <a:r>
              <a:rPr lang="th-TH" sz="2000" dirty="0">
                <a:solidFill>
                  <a:schemeClr val="bg1"/>
                </a:solidFill>
              </a:rPr>
              <a:t>เป็นหลัก ซึ่งจะถูกจัดการผ่าน </a:t>
            </a:r>
            <a:r>
              <a:rPr lang="en-US" sz="2000" dirty="0" err="1">
                <a:solidFill>
                  <a:schemeClr val="bg1"/>
                </a:solidFill>
              </a:rPr>
              <a:t>NuGet</a:t>
            </a:r>
            <a:r>
              <a:rPr lang="en-US" sz="2000" dirty="0">
                <a:solidFill>
                  <a:schemeClr val="bg1"/>
                </a:solidFill>
              </a:rPr>
              <a:t> Package Manager </a:t>
            </a:r>
            <a:r>
              <a:rPr lang="th-TH" sz="2000" dirty="0">
                <a:solidFill>
                  <a:schemeClr val="bg1"/>
                </a:solidFill>
              </a:rPr>
              <a:t>โดย </a:t>
            </a:r>
            <a:r>
              <a:rPr lang="en-US" sz="2000" dirty="0" err="1">
                <a:solidFill>
                  <a:schemeClr val="bg1"/>
                </a:solidFill>
              </a:rPr>
              <a:t>NuGet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th-TH" sz="2000" dirty="0">
                <a:solidFill>
                  <a:schemeClr val="bg1"/>
                </a:solidFill>
              </a:rPr>
              <a:t>จะช่วยให้คุณสามารถเรียกดูและเพิ่ม </a:t>
            </a:r>
            <a:r>
              <a:rPr lang="en-US" sz="2000" dirty="0">
                <a:solidFill>
                  <a:schemeClr val="bg1"/>
                </a:solidFill>
              </a:rPr>
              <a:t>Libraries </a:t>
            </a:r>
            <a:r>
              <a:rPr lang="th-TH" sz="2000" dirty="0">
                <a:solidFill>
                  <a:schemeClr val="bg1"/>
                </a:solidFill>
              </a:rPr>
              <a:t>ได้อย่างง่ายดาย ในทุกเวอร์ชั่นของโปรแกรม </a:t>
            </a:r>
            <a:r>
              <a:rPr lang="en-US" sz="2000" dirty="0">
                <a:solidFill>
                  <a:schemeClr val="bg1"/>
                </a:solidFill>
              </a:rPr>
              <a:t>Visual Studio </a:t>
            </a:r>
            <a:r>
              <a:rPr lang="th-TH" sz="2000" dirty="0">
                <a:solidFill>
                  <a:schemeClr val="bg1"/>
                </a:solidFill>
              </a:rPr>
              <a:t>จะมี </a:t>
            </a:r>
            <a:r>
              <a:rPr lang="en-US" sz="2000" dirty="0" err="1">
                <a:solidFill>
                  <a:schemeClr val="bg1"/>
                </a:solidFill>
              </a:rPr>
              <a:t>NuGet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th-TH" sz="2000" dirty="0">
                <a:solidFill>
                  <a:schemeClr val="bg1"/>
                </a:solidFill>
              </a:rPr>
              <a:t>อยู่แล้ว หากไม่ได้ติดตั้งคุณสามารถไปยังเมนู </a:t>
            </a:r>
            <a:r>
              <a:rPr lang="en-US" sz="2000" dirty="0">
                <a:solidFill>
                  <a:schemeClr val="bg1"/>
                </a:solidFill>
              </a:rPr>
              <a:t>Tool </a:t>
            </a:r>
            <a:r>
              <a:rPr lang="th-TH" sz="2000" dirty="0">
                <a:solidFill>
                  <a:schemeClr val="bg1"/>
                </a:solidFill>
              </a:rPr>
              <a:t>เพื่อทำการติดตั้ง</a:t>
            </a:r>
            <a:r>
              <a:rPr lang="th-TH" sz="2000" dirty="0" smtClean="0">
                <a:solidFill>
                  <a:schemeClr val="bg1"/>
                </a:solidFill>
              </a:rPr>
              <a:t>ได้</a:t>
            </a:r>
          </a:p>
          <a:p>
            <a:pPr algn="thaiDist"/>
            <a:endParaRPr lang="th-TH" sz="2000" dirty="0">
              <a:solidFill>
                <a:schemeClr val="bg1"/>
              </a:solidFill>
            </a:endParaRPr>
          </a:p>
          <a:p>
            <a:pPr algn="thaiDist"/>
            <a:r>
              <a:rPr lang="th-TH" sz="2000" b="1" dirty="0" smtClean="0">
                <a:solidFill>
                  <a:schemeClr val="bg1"/>
                </a:solidFill>
              </a:rPr>
              <a:t>การใช้งานแพ็คเกจ </a:t>
            </a:r>
            <a:r>
              <a:rPr lang="en-US" sz="2000" b="1" dirty="0" err="1" smtClean="0">
                <a:solidFill>
                  <a:schemeClr val="bg1"/>
                </a:solidFill>
              </a:rPr>
              <a:t>NuGet</a:t>
            </a:r>
            <a:r>
              <a:rPr lang="en-US" sz="2000" b="1" dirty="0" smtClean="0">
                <a:solidFill>
                  <a:schemeClr val="bg1"/>
                </a:solidFill>
              </a:rPr>
              <a:t> OOB</a:t>
            </a:r>
          </a:p>
          <a:p>
            <a:pPr lvl="1" algn="thaiDist"/>
            <a:r>
              <a:rPr lang="th-TH" sz="2000" dirty="0" smtClean="0">
                <a:solidFill>
                  <a:schemeClr val="bg1"/>
                </a:solidFill>
              </a:rPr>
              <a:t>เมื่อ</a:t>
            </a:r>
            <a:r>
              <a:rPr lang="th-TH" sz="2000" dirty="0">
                <a:solidFill>
                  <a:schemeClr val="bg1"/>
                </a:solidFill>
              </a:rPr>
              <a:t>คุณติดตั้ง </a:t>
            </a:r>
            <a:r>
              <a:rPr lang="en-US" sz="2000" dirty="0" err="1">
                <a:solidFill>
                  <a:schemeClr val="bg1"/>
                </a:solidFill>
              </a:rPr>
              <a:t>NuGet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th-TH" sz="2000" dirty="0">
                <a:solidFill>
                  <a:schemeClr val="bg1"/>
                </a:solidFill>
              </a:rPr>
              <a:t>แล้ว คุณสามารถค้นหา และ เพิ่ม ส่วนเสริมต่างๆที่เกี่ยวข้องกับ </a:t>
            </a:r>
            <a:r>
              <a:rPr lang="en-US" sz="2000" dirty="0" err="1">
                <a:solidFill>
                  <a:schemeClr val="bg1"/>
                </a:solidFill>
              </a:rPr>
              <a:t>NuGet</a:t>
            </a:r>
            <a:endParaRPr lang="en-US" sz="2000" dirty="0">
              <a:solidFill>
                <a:schemeClr val="bg1"/>
              </a:solidFill>
            </a:endParaRPr>
          </a:p>
          <a:p>
            <a:pPr algn="thaiDist"/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th-TH" sz="2000" dirty="0">
                <a:solidFill>
                  <a:schemeClr val="bg1"/>
                </a:solidFill>
              </a:rPr>
              <a:t>เปิด </a:t>
            </a:r>
            <a:r>
              <a:rPr lang="en-US" sz="2000" dirty="0">
                <a:solidFill>
                  <a:schemeClr val="bg1"/>
                </a:solidFill>
              </a:rPr>
              <a:t>Visual Studio </a:t>
            </a:r>
            <a:r>
              <a:rPr lang="th-TH" sz="2000" dirty="0">
                <a:solidFill>
                  <a:schemeClr val="bg1"/>
                </a:solidFill>
              </a:rPr>
              <a:t>และ เลือก เมนู </a:t>
            </a:r>
            <a:r>
              <a:rPr lang="en-US" sz="2000" dirty="0">
                <a:solidFill>
                  <a:schemeClr val="bg1"/>
                </a:solidFill>
              </a:rPr>
              <a:t>Manage </a:t>
            </a:r>
            <a:r>
              <a:rPr lang="en-US" sz="2000" dirty="0" err="1">
                <a:solidFill>
                  <a:schemeClr val="bg1"/>
                </a:solidFill>
              </a:rPr>
              <a:t>NuGet</a:t>
            </a:r>
            <a:r>
              <a:rPr lang="en-US" sz="2000" dirty="0">
                <a:solidFill>
                  <a:schemeClr val="bg1"/>
                </a:solidFill>
              </a:rPr>
              <a:t> packages </a:t>
            </a:r>
          </a:p>
          <a:p>
            <a:pPr algn="thaiDist"/>
            <a:r>
              <a:rPr lang="en-US" sz="2000" dirty="0">
                <a:solidFill>
                  <a:schemeClr val="bg1"/>
                </a:solidFill>
              </a:rPr>
              <a:t>2. </a:t>
            </a:r>
            <a:r>
              <a:rPr lang="th-TH" sz="2000" dirty="0">
                <a:solidFill>
                  <a:schemeClr val="bg1"/>
                </a:solidFill>
              </a:rPr>
              <a:t>เลือกแถบ </a:t>
            </a:r>
            <a:r>
              <a:rPr lang="en-US" sz="2000" dirty="0">
                <a:solidFill>
                  <a:schemeClr val="bg1"/>
                </a:solidFill>
              </a:rPr>
              <a:t>Online</a:t>
            </a:r>
          </a:p>
          <a:p>
            <a:pPr algn="thaiDist"/>
            <a:r>
              <a:rPr lang="en-US" sz="2000" dirty="0">
                <a:solidFill>
                  <a:schemeClr val="bg1"/>
                </a:solidFill>
              </a:rPr>
              <a:t>3. </a:t>
            </a:r>
            <a:r>
              <a:rPr lang="th-TH" sz="2000" dirty="0">
                <a:solidFill>
                  <a:schemeClr val="bg1"/>
                </a:solidFill>
              </a:rPr>
              <a:t>ให้เลือก </a:t>
            </a:r>
            <a:r>
              <a:rPr lang="en-US" sz="2000" dirty="0">
                <a:solidFill>
                  <a:schemeClr val="bg1"/>
                </a:solidFill>
              </a:rPr>
              <a:t>Include Prerelease </a:t>
            </a:r>
            <a:r>
              <a:rPr lang="th-TH" sz="2000" dirty="0">
                <a:solidFill>
                  <a:schemeClr val="bg1"/>
                </a:solidFill>
              </a:rPr>
              <a:t>คุณสามารถหาส่วนเสริมที่คุณต้องการได้ในกล่องตรงกลาง </a:t>
            </a:r>
          </a:p>
          <a:p>
            <a:pPr algn="thaiDist"/>
            <a:r>
              <a:rPr lang="th-TH" sz="2000" dirty="0">
                <a:solidFill>
                  <a:schemeClr val="bg1"/>
                </a:solidFill>
              </a:rPr>
              <a:t>4. ในส่วนด้านขวาคุณสามารถใช้ค้นหาสิ่งที่คุณต้องการ</a:t>
            </a:r>
          </a:p>
        </p:txBody>
      </p:sp>
    </p:spTree>
    <p:extLst>
      <p:ext uri="{BB962C8B-B14F-4D97-AF65-F5344CB8AC3E}">
        <p14:creationId xmlns:p14="http://schemas.microsoft.com/office/powerpoint/2010/main" val="1659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gency FB" pitchFamily="34" charset="0"/>
              </a:rPr>
              <a:t>The .NET Framework and Out-of-Band Releases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400" dirty="0" smtClean="0">
              <a:solidFill>
                <a:schemeClr val="bg1"/>
              </a:solidFill>
            </a:endParaRPr>
          </a:p>
        </p:txBody>
      </p:sp>
      <p:pic>
        <p:nvPicPr>
          <p:cNvPr id="13" name="รูปภาพ 5" descr="C:\Users\InTags\Desktop\IC665402.pn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5704" y="1232065"/>
            <a:ext cx="806489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Runtime Host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thaiDist"/>
            <a:r>
              <a:rPr lang="en-US" sz="2400" dirty="0" smtClean="0">
                <a:solidFill>
                  <a:schemeClr val="bg1"/>
                </a:solidFill>
              </a:rPr>
              <a:t>ASP.NET </a:t>
            </a:r>
            <a:r>
              <a:rPr lang="th-TH" sz="2400" dirty="0">
                <a:solidFill>
                  <a:schemeClr val="bg1"/>
                </a:solidFill>
              </a:rPr>
              <a:t>ใช้ทำการโหลดรันไทม์ในการประมวลผลควบคุมจัดการคำข้อร้องที่มาถึงเว็บ </a:t>
            </a:r>
            <a:r>
              <a:rPr lang="en-US" sz="2400" dirty="0">
                <a:solidFill>
                  <a:schemeClr val="bg1"/>
                </a:solidFill>
              </a:rPr>
              <a:t>ASP.NET </a:t>
            </a:r>
            <a:r>
              <a:rPr lang="th-TH" sz="2400" dirty="0">
                <a:solidFill>
                  <a:schemeClr val="bg1"/>
                </a:solidFill>
              </a:rPr>
              <a:t>ยังสร้างโดเมนสำหรับใช้งานเกี่ยวกับเว็บแอพพลิเคชั่นบนเว็บเซิฟเวอร์</a:t>
            </a:r>
          </a:p>
          <a:p>
            <a:pPr indent="628650" algn="thaiDist"/>
            <a:r>
              <a:rPr lang="en-US" sz="2400" dirty="0" smtClean="0">
                <a:solidFill>
                  <a:schemeClr val="bg1"/>
                </a:solidFill>
              </a:rPr>
              <a:t>Microsoft </a:t>
            </a:r>
            <a:r>
              <a:rPr lang="en-US" sz="2400" dirty="0">
                <a:solidFill>
                  <a:schemeClr val="bg1"/>
                </a:solidFill>
              </a:rPr>
              <a:t>Internet Explorer </a:t>
            </a:r>
            <a:r>
              <a:rPr lang="th-TH" sz="2400" dirty="0">
                <a:solidFill>
                  <a:schemeClr val="bg1"/>
                </a:solidFill>
              </a:rPr>
              <a:t>ใช้สร้างแอพพริเคชั่นโดเมนในการดำเนินตัวควบคุมจัดการ โดย .</a:t>
            </a:r>
            <a:r>
              <a:rPr lang="en-US" sz="2400" dirty="0">
                <a:solidFill>
                  <a:schemeClr val="bg1"/>
                </a:solidFill>
              </a:rPr>
              <a:t>NET Framework </a:t>
            </a:r>
            <a:r>
              <a:rPr lang="th-TH" sz="2400" dirty="0">
                <a:solidFill>
                  <a:schemeClr val="bg1"/>
                </a:solidFill>
              </a:rPr>
              <a:t>สนับสนุนการดาวน์โหลด และควบคุมการดำเนินงานบนโปรแกรมเว็บ รันไทม์อินเตอร์เฟซเป็นส่วนขยายจาก </a:t>
            </a:r>
            <a:r>
              <a:rPr lang="en-US" sz="2400" dirty="0">
                <a:solidFill>
                  <a:schemeClr val="bg1"/>
                </a:solidFill>
              </a:rPr>
              <a:t>Microsoft Internet Explorer </a:t>
            </a:r>
            <a:r>
              <a:rPr lang="th-TH" sz="2400" dirty="0">
                <a:solidFill>
                  <a:schemeClr val="bg1"/>
                </a:solidFill>
              </a:rPr>
              <a:t>ทำการคัดลอกเพื่อสร้างแอพพลิเคชั่นโดเมนที่ใช้ในการดำเนินการควบคุมและจัดการ</a:t>
            </a:r>
          </a:p>
          <a:p>
            <a:pPr indent="628650" algn="thaiDist"/>
            <a:r>
              <a:rPr lang="en-US" sz="2400" dirty="0" smtClean="0">
                <a:solidFill>
                  <a:schemeClr val="bg1"/>
                </a:solidFill>
              </a:rPr>
              <a:t>Shell </a:t>
            </a:r>
            <a:r>
              <a:rPr lang="en-US" sz="2400" dirty="0">
                <a:solidFill>
                  <a:schemeClr val="bg1"/>
                </a:solidFill>
              </a:rPr>
              <a:t>Executable </a:t>
            </a:r>
            <a:r>
              <a:rPr lang="th-TH" sz="2400" dirty="0">
                <a:solidFill>
                  <a:schemeClr val="bg1"/>
                </a:solidFill>
              </a:rPr>
              <a:t>จะมีการเรียกรันไทม์เพื่อควบคุมการถ่ายโอนข้อมูลไปยังโฮสติ้ง</a:t>
            </a:r>
          </a:p>
        </p:txBody>
      </p:sp>
    </p:spTree>
    <p:extLst>
      <p:ext uri="{BB962C8B-B14F-4D97-AF65-F5344CB8AC3E}">
        <p14:creationId xmlns:p14="http://schemas.microsoft.com/office/powerpoint/2010/main" val="1659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Application Domains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bg1"/>
                </a:solidFill>
              </a:rPr>
              <a:t>	Operating Systems </a:t>
            </a:r>
            <a:r>
              <a:rPr lang="th-TH" sz="2000" dirty="0">
                <a:solidFill>
                  <a:schemeClr val="bg1"/>
                </a:solidFill>
              </a:rPr>
              <a:t>และ </a:t>
            </a:r>
            <a:r>
              <a:rPr lang="en-US" sz="2000" dirty="0">
                <a:solidFill>
                  <a:schemeClr val="bg1"/>
                </a:solidFill>
              </a:rPr>
              <a:t>Runtime Environments </a:t>
            </a:r>
            <a:r>
              <a:rPr lang="th-TH" sz="2000" dirty="0">
                <a:solidFill>
                  <a:schemeClr val="bg1"/>
                </a:solidFill>
              </a:rPr>
              <a:t>จะมีรูปแบบในการใช้งานบางส่วนที่แยกกันอยู่ เช่น </a:t>
            </a:r>
            <a:r>
              <a:rPr lang="en-US" sz="2000" dirty="0">
                <a:solidFill>
                  <a:schemeClr val="bg1"/>
                </a:solidFill>
              </a:rPr>
              <a:t>Windows </a:t>
            </a:r>
            <a:r>
              <a:rPr lang="th-TH" sz="2000" dirty="0">
                <a:solidFill>
                  <a:schemeClr val="bg1"/>
                </a:solidFill>
              </a:rPr>
              <a:t>จะแยกกระบวนการเพิ้อแน่ใจว่ารหัสที่ใช้ในโปรแกรมจะไม่ส่งผลกระทบกับส่วนอื่นๆ </a:t>
            </a:r>
            <a:r>
              <a:rPr lang="en-US" sz="2000" dirty="0">
                <a:solidFill>
                  <a:schemeClr val="bg1"/>
                </a:solidFill>
              </a:rPr>
              <a:t>Application domains </a:t>
            </a:r>
            <a:r>
              <a:rPr lang="th-TH" sz="2000" dirty="0">
                <a:solidFill>
                  <a:schemeClr val="bg1"/>
                </a:solidFill>
              </a:rPr>
              <a:t>จะมีการแยกสัดส่วนของความปลอดภัย ความน่าเชื่อถือ และเวอร์ชั่น แอพพริเคชั่นโดเมนถูกสร้างขึ้น</a:t>
            </a:r>
            <a:r>
              <a:rPr lang="th-TH" sz="2000" dirty="0" smtClean="0">
                <a:solidFill>
                  <a:schemeClr val="bg1"/>
                </a:solidFill>
              </a:rPr>
              <a:t>จากรันไทม์โฮสซึ่ง</a:t>
            </a:r>
            <a:r>
              <a:rPr lang="th-TH" sz="2000" dirty="0">
                <a:solidFill>
                  <a:schemeClr val="bg1"/>
                </a:solidFill>
              </a:rPr>
              <a:t>เป็นผู้รับผิดชอบในการบูตสเตป กับ </a:t>
            </a:r>
            <a:r>
              <a:rPr lang="en-US" sz="2000" dirty="0" smtClean="0">
                <a:solidFill>
                  <a:schemeClr val="bg1"/>
                </a:solidFill>
              </a:rPr>
              <a:t>Common Language Runtime </a:t>
            </a:r>
            <a:r>
              <a:rPr lang="th-TH" sz="2000" dirty="0">
                <a:solidFill>
                  <a:schemeClr val="bg1"/>
                </a:solidFill>
              </a:rPr>
              <a:t>ก่อนทำการเปิดโปรแกรม</a:t>
            </a:r>
          </a:p>
          <a:p>
            <a:pPr algn="thaiDist"/>
            <a:endParaRPr lang="th-TH" sz="2000" dirty="0">
              <a:solidFill>
                <a:schemeClr val="bg1"/>
              </a:solidFill>
            </a:endParaRPr>
          </a:p>
          <a:p>
            <a:pPr algn="thaiDist"/>
            <a:r>
              <a:rPr lang="en-US" sz="2000" b="1" dirty="0">
                <a:solidFill>
                  <a:schemeClr val="bg1"/>
                </a:solidFill>
              </a:rPr>
              <a:t>Application domains and Threads</a:t>
            </a:r>
          </a:p>
          <a:p>
            <a:pPr algn="thaiDi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th-TH" sz="2000" dirty="0">
                <a:solidFill>
                  <a:schemeClr val="bg1"/>
                </a:solidFill>
              </a:rPr>
              <a:t>หน่วยการทำงานย่อย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Thread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th-TH" sz="2000" dirty="0">
                <a:solidFill>
                  <a:schemeClr val="bg1"/>
                </a:solidFill>
              </a:rPr>
              <a:t>หลายๆตัวสามารถทำงานใน </a:t>
            </a:r>
            <a:r>
              <a:rPr lang="en-US" sz="2000" dirty="0">
                <a:solidFill>
                  <a:schemeClr val="bg1"/>
                </a:solidFill>
              </a:rPr>
              <a:t>Single Application Domain </a:t>
            </a:r>
            <a:r>
              <a:rPr lang="th-TH" sz="2000" dirty="0">
                <a:solidFill>
                  <a:schemeClr val="bg1"/>
                </a:solidFill>
              </a:rPr>
              <a:t>ได้ตลอดเวลา โดยเฉพาะอย่างยิ่งหน่วยการทำงานย่อยจะไม่ถูกจำกัดว่าต้องอยู่กับโปรแกรมแค่ตัวเดียว ซึ่งหน่วยการทำงานย่อยจะมีอิสระในการเปลี่ยนโยกย้ายการทำงานได้ ในเวลาใดๆก็ตามจะมีเทรดทำงานอยู่ใน </a:t>
            </a:r>
            <a:r>
              <a:rPr lang="en-US" sz="2000" dirty="0">
                <a:solidFill>
                  <a:schemeClr val="bg1"/>
                </a:solidFill>
              </a:rPr>
              <a:t>Application domains </a:t>
            </a:r>
            <a:r>
              <a:rPr lang="th-TH" sz="2000" dirty="0">
                <a:solidFill>
                  <a:schemeClr val="bg1"/>
                </a:solidFill>
              </a:rPr>
              <a:t>ไม่ว่าจะเป็นหน่วยการทำงานย่อย 0 1 หรือแบบหลายๆตัวจะมีการทำงานกับ </a:t>
            </a:r>
            <a:r>
              <a:rPr lang="en-US" sz="2000" dirty="0">
                <a:solidFill>
                  <a:schemeClr val="bg1"/>
                </a:solidFill>
              </a:rPr>
              <a:t>Application domains </a:t>
            </a:r>
            <a:r>
              <a:rPr lang="th-TH" sz="2000" dirty="0">
                <a:solidFill>
                  <a:schemeClr val="bg1"/>
                </a:solidFill>
              </a:rPr>
              <a:t>ที่ได้กำหนดไว้ รันไทม์จะติดตามการทำงานของหน่วยการทำงานย่อยที่กำลังทำงานกับ  </a:t>
            </a:r>
            <a:r>
              <a:rPr lang="en-US" sz="2000" dirty="0">
                <a:solidFill>
                  <a:schemeClr val="bg1"/>
                </a:solidFill>
              </a:rPr>
              <a:t>Application domains </a:t>
            </a:r>
            <a:r>
              <a:rPr lang="th-TH" sz="2000" dirty="0">
                <a:solidFill>
                  <a:schemeClr val="bg1"/>
                </a:solidFill>
              </a:rPr>
              <a:t>ซึ่งคุณสามารถค้นหาโดเมนที่ได้โดยการเรียกใช้เมธอด </a:t>
            </a:r>
            <a:r>
              <a:rPr lang="en-US" sz="2000" dirty="0" err="1">
                <a:solidFill>
                  <a:schemeClr val="bg1"/>
                </a:solidFill>
              </a:rPr>
              <a:t>Thread.GetDomain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บรรณานุกรม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/>
            <a:r>
              <a:rPr lang="th-TH" sz="2400" dirty="0">
                <a:solidFill>
                  <a:schemeClr val="bg1"/>
                </a:solidFill>
              </a:rPr>
              <a:t>ชื่อเรื่อง </a:t>
            </a:r>
            <a:r>
              <a:rPr lang="en-US" sz="2400" dirty="0">
                <a:solidFill>
                  <a:schemeClr val="bg1"/>
                </a:solidFill>
              </a:rPr>
              <a:t>Getting Started with the .NET Framework. </a:t>
            </a:r>
            <a:r>
              <a:rPr lang="th-TH" sz="2400" dirty="0">
                <a:solidFill>
                  <a:schemeClr val="bg1"/>
                </a:solidFill>
              </a:rPr>
              <a:t>สืบค้นเมื่อวันที่ ๒๕ </a:t>
            </a:r>
            <a:r>
              <a:rPr lang="th-TH" sz="2400" dirty="0" smtClean="0">
                <a:solidFill>
                  <a:schemeClr val="bg1"/>
                </a:solidFill>
              </a:rPr>
              <a:t>ตุลาคม</a:t>
            </a:r>
            <a:r>
              <a:rPr lang="th-TH" sz="2400" dirty="0">
                <a:solidFill>
                  <a:schemeClr val="bg1"/>
                </a:solidFill>
              </a:rPr>
              <a:t>, ปี พ.ศ.๒๕๕๗,  </a:t>
            </a:r>
            <a:r>
              <a:rPr lang="th-TH" sz="2400" dirty="0" smtClean="0">
                <a:solidFill>
                  <a:schemeClr val="bg1"/>
                </a:solidFill>
              </a:rPr>
              <a:t>จาก</a:t>
            </a:r>
            <a:r>
              <a:rPr lang="th-TH" sz="2400" dirty="0">
                <a:solidFill>
                  <a:schemeClr val="bg1"/>
                </a:solidFill>
              </a:rPr>
              <a:t>เว็บไซต์: </a:t>
            </a:r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</a:rPr>
              <a:t>msdn.microsoft.com/en-us/library/hh425099(v=vs.110</a:t>
            </a:r>
            <a:r>
              <a:rPr lang="en-US" sz="2400" dirty="0">
                <a:solidFill>
                  <a:schemeClr val="bg1"/>
                </a:solidFill>
              </a:rPr>
              <a:t>).aspx</a:t>
            </a:r>
          </a:p>
        </p:txBody>
      </p:sp>
    </p:spTree>
    <p:extLst>
      <p:ext uri="{BB962C8B-B14F-4D97-AF65-F5344CB8AC3E}">
        <p14:creationId xmlns:p14="http://schemas.microsoft.com/office/powerpoint/2010/main" val="16594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 </a:t>
            </a:r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คืออะไร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 smtClean="0">
                <a:solidFill>
                  <a:schemeClr val="bg1"/>
                </a:solidFill>
                <a:cs typeface="+mj-cs"/>
              </a:rPr>
              <a:t>บริการที่ 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.NET Framework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เตรียมการเพื่อใช้งานแอพพลิเคชั่นมีดังนี้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การจัดการหน่วยความจำระบบ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มีประเภทของระบบที่พบได้ทั่วไป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+mj-cs"/>
              </a:rPr>
              <a:t>Class Library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ขนาดใหญ่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ขอบเขตของการพัฒนา 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Framework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และเทคโนโลยี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มีภาษาที่สามารถทำงานร่วมกับภาษาอื่นๆได้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ทำงานในรุ่นที่ต่างกันได้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มีการทำงานที่ช่วยเหลือกัน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สามารถกำหนดเพลตฟอร์มได้หลากหลาย</a:t>
            </a:r>
            <a:endParaRPr lang="th-TH" sz="24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50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ภาพรวมของ</a:t>
            </a:r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400" dirty="0" smtClean="0">
                <a:solidFill>
                  <a:schemeClr val="bg1"/>
                </a:solidFill>
                <a:cs typeface="+mj-cs"/>
              </a:rPr>
              <a:t>.NET Framework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ถูกออกแบบมาเพื่อจุดประสงค์ต่อไปนี้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เพื่อให้การเขียนโปรแกรมเชิงวัตถุ 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(Object-Oriented Programming)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 มีความสอดคล้องกัน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เพื่อใช้ลดความต้องการของซอฟต์แวร์ที่ใช้ในการเปิดใช้งานแอพพลิเคชั่น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เพื่อให้โค๊ดที่เขียนขึ้นมามีความปลอดภัย น่าเชื่อถือ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ช่วยขจัดปัญหาในส่วนของประสิทธิภาพในการทำงาน</a:t>
            </a: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solidFill>
                  <a:schemeClr val="bg1"/>
                </a:solidFill>
                <a:cs typeface="+mj-cs"/>
              </a:rPr>
              <a:t>สร้างระบบที่เป็นมาตรฐานโรงงานบนพื้นฐานของ </a:t>
            </a:r>
            <a:r>
              <a:rPr lang="en-US" sz="2400" dirty="0" smtClean="0">
                <a:solidFill>
                  <a:schemeClr val="bg1"/>
                </a:solidFill>
                <a:cs typeface="+mj-cs"/>
              </a:rPr>
              <a:t>.NET Framework </a:t>
            </a:r>
            <a:r>
              <a:rPr lang="th-TH" sz="2400" dirty="0" smtClean="0">
                <a:solidFill>
                  <a:schemeClr val="bg1"/>
                </a:solidFill>
                <a:cs typeface="+mj-cs"/>
              </a:rPr>
              <a:t>ที่สามารถทำงานร่วมกับโค๊ดอื่นๆได้ </a:t>
            </a:r>
          </a:p>
        </p:txBody>
      </p:sp>
    </p:spTree>
    <p:extLst>
      <p:ext uri="{BB962C8B-B14F-4D97-AF65-F5344CB8AC3E}">
        <p14:creationId xmlns:p14="http://schemas.microsoft.com/office/powerpoint/2010/main" val="20387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ภาพรวมของ</a:t>
            </a:r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thaiDist"/>
            <a:r>
              <a:rPr lang="th-TH" sz="2400" dirty="0" smtClean="0">
                <a:solidFill>
                  <a:schemeClr val="bg1"/>
                </a:solidFill>
              </a:rPr>
              <a:t>แนวคิด</a:t>
            </a:r>
            <a:r>
              <a:rPr lang="th-TH" sz="2400" dirty="0">
                <a:solidFill>
                  <a:schemeClr val="bg1"/>
                </a:solidFill>
              </a:rPr>
              <a:t>ในการจัดการโค๊ดเป็นหลักการพื้นฐานของรันไทม์  ซึ่งโค๊ดที่มีการทำงานแบบ</a:t>
            </a:r>
            <a:r>
              <a:rPr lang="th-TH" sz="2400" dirty="0" smtClean="0">
                <a:solidFill>
                  <a:schemeClr val="bg1"/>
                </a:solidFill>
              </a:rPr>
              <a:t>รันไทม์</a:t>
            </a:r>
            <a:r>
              <a:rPr lang="th-TH" sz="2400" dirty="0">
                <a:solidFill>
                  <a:schemeClr val="bg1"/>
                </a:solidFill>
              </a:rPr>
              <a:t>คือโค๊ดที่ผ่านการบริหารจัดการแล้ว ส่วน </a:t>
            </a:r>
            <a:r>
              <a:rPr lang="en-US" sz="2400" dirty="0">
                <a:solidFill>
                  <a:schemeClr val="bg1"/>
                </a:solidFill>
              </a:rPr>
              <a:t>Class Library </a:t>
            </a:r>
            <a:r>
              <a:rPr lang="th-TH" sz="2400" dirty="0">
                <a:solidFill>
                  <a:schemeClr val="bg1"/>
                </a:solidFill>
              </a:rPr>
              <a:t>ก็คือแหล่งรวมของวัตถุ </a:t>
            </a:r>
            <a:r>
              <a:rPr lang="en-US" sz="2400" dirty="0" smtClean="0">
                <a:solidFill>
                  <a:schemeClr val="bg1"/>
                </a:solidFill>
              </a:rPr>
              <a:t>(Object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th-TH" sz="2400" dirty="0">
                <a:solidFill>
                  <a:schemeClr val="bg1"/>
                </a:solidFill>
              </a:rPr>
              <a:t>ที่สามารถนำมาใช้ใหม่ในการพัฒนาโปรแกรมตั้งแต่ในส่วนของรูปแบบการรับคำสั่งแบบโค๊ดดิบ รูปแบบหน้าอินเตอร์เฟสผู้ใช้งาน </a:t>
            </a:r>
            <a:r>
              <a:rPr lang="en-US" sz="2400" dirty="0" smtClean="0">
                <a:solidFill>
                  <a:schemeClr val="bg1"/>
                </a:solidFill>
              </a:rPr>
              <a:t>(GUI</a:t>
            </a:r>
            <a:r>
              <a:rPr lang="en-US" sz="2400" dirty="0">
                <a:solidFill>
                  <a:schemeClr val="bg1"/>
                </a:solidFill>
              </a:rPr>
              <a:t>)  </a:t>
            </a:r>
            <a:r>
              <a:rPr lang="th-TH" sz="2400" dirty="0">
                <a:solidFill>
                  <a:schemeClr val="bg1"/>
                </a:solidFill>
              </a:rPr>
              <a:t>จนถึงการประยุกต์ใช้กับงานที่อยู่บนพื้นฐานของนวัตกรรมใหม่ล่าสุดโดย </a:t>
            </a:r>
            <a:r>
              <a:rPr lang="en-US" sz="2400" dirty="0">
                <a:solidFill>
                  <a:schemeClr val="bg1"/>
                </a:solidFill>
              </a:rPr>
              <a:t>ASP.NET </a:t>
            </a:r>
            <a:r>
              <a:rPr lang="th-TH" sz="2400" dirty="0">
                <a:solidFill>
                  <a:schemeClr val="bg1"/>
                </a:solidFill>
              </a:rPr>
              <a:t>เช่น </a:t>
            </a:r>
            <a:r>
              <a:rPr lang="en-US" sz="2400" dirty="0">
                <a:solidFill>
                  <a:schemeClr val="bg1"/>
                </a:solidFill>
              </a:rPr>
              <a:t>Web Form </a:t>
            </a:r>
            <a:r>
              <a:rPr lang="th-TH" sz="2400" dirty="0">
                <a:solidFill>
                  <a:schemeClr val="bg1"/>
                </a:solidFill>
              </a:rPr>
              <a:t>และ </a:t>
            </a:r>
            <a:r>
              <a:rPr lang="en-US" sz="2400" dirty="0">
                <a:solidFill>
                  <a:schemeClr val="bg1"/>
                </a:solidFill>
              </a:rPr>
              <a:t>XML Web service</a:t>
            </a:r>
            <a:endParaRPr lang="th-TH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  <a:cs typeface="+mj-cs"/>
              </a:rPr>
              <a:t>ภาพรวมของ</a:t>
            </a:r>
            <a:r>
              <a:rPr lang="th-TH" sz="4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.NET Framework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537406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solidFill>
                  <a:schemeClr val="bg1"/>
                </a:solidFill>
              </a:rPr>
              <a:t>รูปภาพแสดง</a:t>
            </a:r>
            <a:r>
              <a:rPr lang="th-TH" sz="2400" dirty="0">
                <a:solidFill>
                  <a:schemeClr val="bg1"/>
                </a:solidFill>
              </a:rPr>
              <a:t>ถึงความสัมพันธ์ของ </a:t>
            </a:r>
            <a:r>
              <a:rPr lang="en-US" sz="2400" dirty="0">
                <a:solidFill>
                  <a:schemeClr val="bg1"/>
                </a:solidFill>
              </a:rPr>
              <a:t>CLR </a:t>
            </a:r>
            <a:r>
              <a:rPr lang="th-TH" sz="2400" dirty="0">
                <a:solidFill>
                  <a:schemeClr val="bg1"/>
                </a:solidFill>
              </a:rPr>
              <a:t>และ </a:t>
            </a:r>
            <a:r>
              <a:rPr lang="en-US" sz="2400" dirty="0">
                <a:solidFill>
                  <a:schemeClr val="bg1"/>
                </a:solidFill>
              </a:rPr>
              <a:t>Class Library </a:t>
            </a:r>
            <a:r>
              <a:rPr lang="th-TH" sz="2400" dirty="0">
                <a:solidFill>
                  <a:schemeClr val="bg1"/>
                </a:solidFill>
              </a:rPr>
              <a:t>ของแอพพลิเคชั่น</a:t>
            </a:r>
          </a:p>
          <a:p>
            <a:pPr algn="ctr"/>
            <a:r>
              <a:rPr lang="th-TH" sz="2400" dirty="0">
                <a:solidFill>
                  <a:schemeClr val="bg1"/>
                </a:solidFill>
              </a:rPr>
              <a:t>และระบบโดยภาพรวม</a:t>
            </a:r>
          </a:p>
        </p:txBody>
      </p:sp>
      <p:pic>
        <p:nvPicPr>
          <p:cNvPr id="2050" name="Picture 2" descr="C:\Users\ZeRoOnEz1\Desktop\IC104620 (1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04" y="1143000"/>
            <a:ext cx="4519096" cy="41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199" y="141355"/>
            <a:ext cx="793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คุณลักษณะของ </a:t>
            </a:r>
            <a:r>
              <a:rPr lang="en-US" sz="36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Common Language Runtime (CLR)</a:t>
            </a:r>
            <a:endParaRPr lang="en-US" sz="36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thaiDist"/>
            <a:r>
              <a:rPr lang="en-US" sz="2400" dirty="0" smtClean="0">
                <a:solidFill>
                  <a:schemeClr val="bg1"/>
                </a:solidFill>
              </a:rPr>
              <a:t>CLR </a:t>
            </a:r>
            <a:r>
              <a:rPr lang="th-TH" sz="2400" dirty="0">
                <a:solidFill>
                  <a:schemeClr val="bg1"/>
                </a:solidFill>
              </a:rPr>
              <a:t>จะช่วยในการจัดการหน่วยความจำ การจัดการหน่วยการทำงานย่อย </a:t>
            </a:r>
            <a:r>
              <a:rPr lang="en-US" sz="2400" dirty="0" smtClean="0">
                <a:solidFill>
                  <a:schemeClr val="bg1"/>
                </a:solidFill>
              </a:rPr>
              <a:t>(Thread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th-TH" sz="2400" dirty="0">
                <a:solidFill>
                  <a:schemeClr val="bg1"/>
                </a:solidFill>
              </a:rPr>
              <a:t>การตรวจสอบความปลอดภัยของโค๊ด และการบริการด้านอื่นๆของระบบ คุณลักษณะเหล่านี้จะอยู่ภายในการจัดการโค๊ดซึ่งจะทำงานอยู่บน </a:t>
            </a:r>
            <a:r>
              <a:rPr lang="en-US" sz="2400" dirty="0" smtClean="0">
                <a:solidFill>
                  <a:schemeClr val="bg1"/>
                </a:solidFill>
              </a:rPr>
              <a:t>CLR</a:t>
            </a:r>
          </a:p>
          <a:p>
            <a:pPr indent="628650" algn="thaiDist"/>
            <a:r>
              <a:rPr lang="th-TH" sz="2400" dirty="0" smtClean="0">
                <a:solidFill>
                  <a:schemeClr val="bg1"/>
                </a:solidFill>
              </a:rPr>
              <a:t>ใน</a:t>
            </a:r>
            <a:r>
              <a:rPr lang="th-TH" sz="2400" dirty="0">
                <a:solidFill>
                  <a:schemeClr val="bg1"/>
                </a:solidFill>
              </a:rPr>
              <a:t>การรักษาความปลอดภัย องค์ประกอบต่างๆจะถูกจัดการและให้คะแนนความไว้วางใจในระดับที่</a:t>
            </a:r>
            <a:r>
              <a:rPr lang="th-TH" sz="2400" dirty="0" smtClean="0">
                <a:solidFill>
                  <a:schemeClr val="bg1"/>
                </a:solidFill>
              </a:rPr>
              <a:t>ต่างกัน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th-TH" sz="2400" dirty="0">
                <a:solidFill>
                  <a:schemeClr val="bg1"/>
                </a:solidFill>
              </a:rPr>
              <a:t>จะอนุญาตให้โค๊ดทำงานเฉพาะส่วนที่ได้รับอนุญาตเท่านั้น เช่นตัวอย่าง ผู้ใช้สามารถไว้วางใจได้ว่าการทำงานที่ฝังอยู่บนหน้าเว็บไซต์สามารถเล่นภาพเคลื่อนไหวได้บนหน้าจอ แต่ไม่สามารถเข้าถึงข้อมูลส่วนตัว ไฟล์ระบบ หรือระบบเครือข่ายของผู้</a:t>
            </a:r>
            <a:r>
              <a:rPr lang="th-TH" sz="2400" dirty="0" smtClean="0">
                <a:solidFill>
                  <a:schemeClr val="bg1"/>
                </a:solidFill>
              </a:rPr>
              <a:t>ใช้ได้</a:t>
            </a:r>
          </a:p>
          <a:p>
            <a:pPr indent="628650" algn="thaiDist"/>
            <a:r>
              <a:rPr lang="th-TH" sz="2400" dirty="0" smtClean="0">
                <a:solidFill>
                  <a:schemeClr val="bg1"/>
                </a:solidFill>
              </a:rPr>
              <a:t>รัน</a:t>
            </a:r>
            <a:r>
              <a:rPr lang="th-TH" sz="2400" dirty="0">
                <a:solidFill>
                  <a:schemeClr val="bg1"/>
                </a:solidFill>
              </a:rPr>
              <a:t>ไทม์จะเป็นตัวช่วยที่ทำให้โค๊ดมีประสิทธิภาพด้วยการตรวจสอบโค๊ดและชนิดข้อมูลอย่างเข้มงวดให้ตรงตามโครงสร้างที่ออกแบบไว้ ซึ่งจะเรียกตัวช่วยตรงนี้ว่า </a:t>
            </a:r>
            <a:r>
              <a:rPr lang="en-US" sz="2400" dirty="0">
                <a:solidFill>
                  <a:schemeClr val="bg1"/>
                </a:solidFill>
              </a:rPr>
              <a:t>Common Type System (CTS) </a:t>
            </a:r>
            <a:r>
              <a:rPr lang="th-TH" sz="2400" dirty="0">
                <a:solidFill>
                  <a:schemeClr val="bg1"/>
                </a:solidFill>
              </a:rPr>
              <a:t>ซึ่งจะทำหน้าที่ตรวจสอบให้แน่ใจว่าโค๊ดทั้งหมดนั้นมีความหมายในตนเอง ในหลายๆภาษาของ </a:t>
            </a:r>
            <a:r>
              <a:rPr lang="en-US" sz="2400" dirty="0">
                <a:solidFill>
                  <a:schemeClr val="bg1"/>
                </a:solidFill>
              </a:rPr>
              <a:t>Microsoft </a:t>
            </a:r>
            <a:r>
              <a:rPr lang="th-TH" sz="2400" dirty="0">
                <a:solidFill>
                  <a:schemeClr val="bg1"/>
                </a:solidFill>
              </a:rPr>
              <a:t>หรือที่อื่นๆ จะสามารถคอมไพเลอร์ทำให้เกิดโค๊ดที่ถูกจัดการแล้วให้มีความสอดคล้องกับ </a:t>
            </a:r>
            <a:r>
              <a:rPr lang="en-US" sz="2400" dirty="0">
                <a:solidFill>
                  <a:schemeClr val="bg1"/>
                </a:solidFill>
              </a:rPr>
              <a:t>CTS </a:t>
            </a:r>
            <a:r>
              <a:rPr lang="th-TH" sz="2400" dirty="0">
                <a:solidFill>
                  <a:schemeClr val="bg1"/>
                </a:solidFill>
              </a:rPr>
              <a:t>นั่นหมายถึงโค๊ดที่ถูกจัดการแล้วนั้นจะมีชนิดข้อมูลที่เชื่อถือได้และมีความปลอดภัย</a:t>
            </a:r>
            <a:endParaRPr lang="th-TH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คุณลักษณะของ </a:t>
            </a:r>
            <a:r>
              <a:rPr lang="en-US" sz="36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Common Language Runtime (CLR)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 algn="thaiDist"/>
            <a:r>
              <a:rPr lang="th-TH" sz="2400" dirty="0" smtClean="0">
                <a:solidFill>
                  <a:schemeClr val="bg1"/>
                </a:solidFill>
              </a:rPr>
              <a:t>นอกจากนี้</a:t>
            </a:r>
            <a:r>
              <a:rPr lang="th-TH" sz="2400" dirty="0">
                <a:solidFill>
                  <a:schemeClr val="bg1"/>
                </a:solidFill>
              </a:rPr>
              <a:t>สภาพแวดล้อมที่มีการจัดการของรันไทม์จะช่วยกำจัดหลายปัญหาซอฟต์แวร์ที่พบบ่อย ตัวอย่างเช่นรันไทม์ที่ทำงานจะควบคุมรูปแบบของวัตถุ (</a:t>
            </a:r>
            <a:r>
              <a:rPr lang="en-US" sz="2400" dirty="0">
                <a:solidFill>
                  <a:schemeClr val="bg1"/>
                </a:solidFill>
              </a:rPr>
              <a:t>Object Layout) </a:t>
            </a:r>
            <a:r>
              <a:rPr lang="th-TH" sz="2400" dirty="0">
                <a:solidFill>
                  <a:schemeClr val="bg1"/>
                </a:solidFill>
              </a:rPr>
              <a:t>และจัดการการอ้างอิงถึงวัตถุอัตโนมัติ หลังจากนั้นจะปล่อยการควบคุมเมื่อวัตถุนั้นไม่ถูกนำมาใช้งาน</a:t>
            </a:r>
          </a:p>
          <a:p>
            <a:pPr indent="534988" algn="thaiDist"/>
            <a:r>
              <a:rPr lang="th-TH" sz="2400" dirty="0" smtClean="0">
                <a:solidFill>
                  <a:schemeClr val="bg1"/>
                </a:solidFill>
              </a:rPr>
              <a:t>การ</a:t>
            </a:r>
            <a:r>
              <a:rPr lang="th-TH" sz="2400" dirty="0">
                <a:solidFill>
                  <a:schemeClr val="bg1"/>
                </a:solidFill>
              </a:rPr>
              <a:t>จัดการหน่วยความจำอัตโนมัติจะช่วยแก้ปัญหา 2 ข้อผิดพลาดของ </a:t>
            </a:r>
            <a:r>
              <a:rPr lang="en-US" sz="2400" dirty="0">
                <a:solidFill>
                  <a:schemeClr val="bg1"/>
                </a:solidFill>
              </a:rPr>
              <a:t>Application </a:t>
            </a:r>
            <a:r>
              <a:rPr lang="th-TH" sz="2400" dirty="0">
                <a:solidFill>
                  <a:schemeClr val="bg1"/>
                </a:solidFill>
              </a:rPr>
              <a:t>ที่พบบ่อยมากที่สุดคือการรั่วไหลของหน่วยความจำและการอ้างอิงหน่วยความจำที่ไม่ถูกต้อง</a:t>
            </a:r>
          </a:p>
          <a:p>
            <a:pPr indent="534988" algn="thaiDist"/>
            <a:r>
              <a:rPr lang="th-TH" sz="2400" dirty="0" smtClean="0">
                <a:solidFill>
                  <a:schemeClr val="bg1"/>
                </a:solidFill>
              </a:rPr>
              <a:t>รัน</a:t>
            </a:r>
            <a:r>
              <a:rPr lang="th-TH" sz="2400" dirty="0">
                <a:solidFill>
                  <a:schemeClr val="bg1"/>
                </a:solidFill>
              </a:rPr>
              <a:t>ไทม์ช่วยลดระยะเวลาในการพัฒนาโปรแกรม ก็คือนักพัฒนาโปรแกรมสามารถสร้าง </a:t>
            </a:r>
            <a:r>
              <a:rPr lang="en-US" sz="2400" dirty="0">
                <a:solidFill>
                  <a:schemeClr val="bg1"/>
                </a:solidFill>
              </a:rPr>
              <a:t>Application </a:t>
            </a:r>
            <a:r>
              <a:rPr lang="th-TH" sz="2400" dirty="0">
                <a:solidFill>
                  <a:schemeClr val="bg1"/>
                </a:solidFill>
              </a:rPr>
              <a:t>ด้วยภาษาที่ตนเองสามารถเลือกได้ โดยที่ยังได้รับประโยชน์จากรันไทม์ </a:t>
            </a:r>
            <a:r>
              <a:rPr lang="en-US" sz="2400" dirty="0">
                <a:solidFill>
                  <a:schemeClr val="bg1"/>
                </a:solidFill>
              </a:rPr>
              <a:t>Class Library </a:t>
            </a:r>
            <a:r>
              <a:rPr lang="th-TH" sz="2400" dirty="0">
                <a:solidFill>
                  <a:schemeClr val="bg1"/>
                </a:solidFill>
              </a:rPr>
              <a:t>และส่วนประกอบต่างๆ ที่ถูกเขียนโดยนักพัฒนาโปรแกรมคนอื่นๆ</a:t>
            </a:r>
          </a:p>
          <a:p>
            <a:pPr indent="534988" algn="thaiDist"/>
            <a:r>
              <a:rPr lang="th-TH" sz="2400" dirty="0">
                <a:solidFill>
                  <a:schemeClr val="bg1"/>
                </a:solidFill>
              </a:rPr>
              <a:t> </a:t>
            </a:r>
            <a:r>
              <a:rPr lang="th-TH" sz="2400" dirty="0" smtClean="0">
                <a:solidFill>
                  <a:schemeClr val="bg1"/>
                </a:solidFill>
              </a:rPr>
              <a:t>คุณลักษณะ</a:t>
            </a:r>
            <a:r>
              <a:rPr lang="th-TH" sz="2400" dirty="0">
                <a:solidFill>
                  <a:schemeClr val="bg1"/>
                </a:solidFill>
              </a:rPr>
              <a:t>ที่เรียกว่า </a:t>
            </a:r>
            <a:r>
              <a:rPr lang="en-US" sz="2400" dirty="0">
                <a:solidFill>
                  <a:schemeClr val="bg1"/>
                </a:solidFill>
              </a:rPr>
              <a:t>just-in-time (JIT) </a:t>
            </a:r>
            <a:r>
              <a:rPr lang="th-TH" sz="2400" dirty="0">
                <a:solidFill>
                  <a:schemeClr val="bg1"/>
                </a:solidFill>
              </a:rPr>
              <a:t>จะช่วยคอมไพล์โค๊ดที่จะทำงานในภาษาเครื่องของระบบให้มีการทำงาน หมายความว่าการจัดการหน่วยความจำจะลบบางชิ้นส่วนของหน่วยความจำและเพิ่มพื้นที่ในการอ้างอิงหน่วยความจำเพื่อเพิ่มประสิทธิภาพในการทำงาน</a:t>
            </a:r>
          </a:p>
        </p:txBody>
      </p:sp>
    </p:spTree>
    <p:extLst>
      <p:ext uri="{BB962C8B-B14F-4D97-AF65-F5344CB8AC3E}">
        <p14:creationId xmlns:p14="http://schemas.microsoft.com/office/powerpoint/2010/main" val="5729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"/>
            <a:ext cx="9144000" cy="990602"/>
            <a:chOff x="0" y="-2"/>
            <a:chExt cx="9144000" cy="990602"/>
          </a:xfrm>
        </p:grpSpPr>
        <p:pic>
          <p:nvPicPr>
            <p:cNvPr id="1027" name="Picture 3" descr="C:\Users\ZeRoOnEz1\Desktop\สัมมนา\install-and-download-.net-framewor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-2"/>
              <a:ext cx="9144000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ZeRoOnEz1\Desktop\สัมมนา\Download-.NET-Framework-Offline-Installer-4.54.0-3.5-3.0-2.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667" r="94000">
                          <a14:foregroundMark x1="47333" y1="58333" x2="49333" y2="59667"/>
                          <a14:foregroundMark x1="57333" y1="59333" x2="57333" y2="58000"/>
                          <a14:foregroundMark x1="61333" y1="58333" x2="61333" y2="47667"/>
                          <a14:foregroundMark x1="75667" y1="48333" x2="74333" y2="56667"/>
                          <a14:foregroundMark x1="88333" y1="54000" x2="87333" y2="49000"/>
                          <a14:foregroundMark x1="61000" y1="40000" x2="61000" y2="40000"/>
                          <a14:foregroundMark x1="67333" y1="41333" x2="67333" y2="41333"/>
                          <a14:foregroundMark x1="69333" y1="40667" x2="69333" y2="40667"/>
                          <a14:foregroundMark x1="72000" y1="41667" x2="72000" y2="41667"/>
                          <a14:foregroundMark x1="75667" y1="40667" x2="75667" y2="40667"/>
                          <a14:foregroundMark x1="80333" y1="42667" x2="80333" y2="42667"/>
                          <a14:foregroundMark x1="83333" y1="40667" x2="83333" y2="40667"/>
                          <a14:foregroundMark x1="86667" y1="41667" x2="86667" y2="41667"/>
                          <a14:foregroundMark x1="67333" y1="39333" x2="67333" y2="39333"/>
                          <a14:foregroundMark x1="89000" y1="40667" x2="89000" y2="40667"/>
                          <a14:foregroundMark x1="91333" y1="40333" x2="91333" y2="40333"/>
                          <a14:foregroundMark x1="91333" y1="41333" x2="91333" y2="41333"/>
                          <a14:foregroundMark x1="65000" y1="39333" x2="65000" y2="39333"/>
                          <a14:foregroundMark x1="63000" y1="43333" x2="63000" y2="43333"/>
                          <a14:foregroundMark x1="64333" y1="41667" x2="64333" y2="41667"/>
                          <a14:foregroundMark x1="65333" y1="43333" x2="65333" y2="43333"/>
                          <a14:foregroundMark x1="62000" y1="42000" x2="62000" y2="42000"/>
                          <a14:backgroundMark x1="83667" y1="42333" x2="83667" y2="42333"/>
                          <a14:backgroundMark x1="76000" y1="42667" x2="76000" y2="42667"/>
                          <a14:backgroundMark x1="74000" y1="56667" x2="74000" y2="56667"/>
                          <a14:backgroundMark x1="76000" y1="48000" x2="76000" y2="48000"/>
                          <a14:backgroundMark x1="49000" y1="60333" x2="49000" y2="60333"/>
                          <a14:backgroundMark x1="47000" y1="58667" x2="47000" y2="58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3951"/>
              <a:ext cx="2057400" cy="976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0" y="6400800"/>
            <a:ext cx="9156701" cy="461962"/>
            <a:chOff x="0" y="6400800"/>
            <a:chExt cx="9156701" cy="461962"/>
          </a:xfrm>
        </p:grpSpPr>
        <p:pic>
          <p:nvPicPr>
            <p:cNvPr id="1028" name="Picture 4" descr="C:\Users\ZeRoOnEz1\Desktop\สัมมนา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0800"/>
              <a:ext cx="2314576" cy="46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ZeRoOnEz1\Desktop\สัมมนา\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6" y="6400800"/>
              <a:ext cx="2257424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ZeRoOnEz1\Desktop\สัมมนา\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400800"/>
              <a:ext cx="2292350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ZeRoOnEz1\Desktop\สัมมนา\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350" y="6400800"/>
              <a:ext cx="2292351" cy="46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6200" y="141355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itchFamily="34" charset="0"/>
                <a:cs typeface="+mj-cs"/>
              </a:rPr>
              <a:t>.NET Framework Class Library</a:t>
            </a:r>
            <a:endParaRPr lang="en-US" sz="4000" b="1" dirty="0" smtClean="0">
              <a:solidFill>
                <a:schemeClr val="bg1"/>
              </a:solidFill>
              <a:latin typeface="Agency FB" pitchFamily="34" charset="0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12192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 algn="thaiDist"/>
            <a:r>
              <a:rPr lang="en-US" sz="2400" dirty="0" smtClean="0">
                <a:solidFill>
                  <a:schemeClr val="bg1"/>
                </a:solidFill>
              </a:rPr>
              <a:t>Class Library </a:t>
            </a:r>
            <a:r>
              <a:rPr lang="th-TH" sz="2400" dirty="0" smtClean="0">
                <a:solidFill>
                  <a:schemeClr val="bg1"/>
                </a:solidFill>
              </a:rPr>
              <a:t>คือ</a:t>
            </a:r>
            <a:r>
              <a:rPr lang="th-TH" sz="2400" dirty="0">
                <a:solidFill>
                  <a:schemeClr val="bg1"/>
                </a:solidFill>
              </a:rPr>
              <a:t>พื้นที่ที่เก็บรวบรวมชนิดของข้อมูลที่สามารถนำมาใช้ใหม่ได้ซึ่งทำงานร่วมกับ </a:t>
            </a:r>
            <a:r>
              <a:rPr lang="en-US" sz="2400" dirty="0">
                <a:solidFill>
                  <a:schemeClr val="bg1"/>
                </a:solidFill>
              </a:rPr>
              <a:t>CLR </a:t>
            </a:r>
            <a:r>
              <a:rPr lang="th-TH" sz="2400" dirty="0">
                <a:solidFill>
                  <a:schemeClr val="bg1"/>
                </a:solidFill>
              </a:rPr>
              <a:t>ที่ซึ่งเป็นแหล่งของวัตถุ </a:t>
            </a:r>
            <a:r>
              <a:rPr lang="en-US" sz="2400" dirty="0" smtClean="0">
                <a:solidFill>
                  <a:schemeClr val="bg1"/>
                </a:solidFill>
              </a:rPr>
              <a:t>(Object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th-TH" sz="2400" dirty="0">
                <a:solidFill>
                  <a:schemeClr val="bg1"/>
                </a:solidFill>
              </a:rPr>
              <a:t>ที่จัดเตรียมไว้สำหรับนักพัฒนาโปรแกรมเรียกใช้ฟังก์ชั่นต่างๆ เพื่อพัฒนา </a:t>
            </a:r>
            <a:r>
              <a:rPr lang="en-US" sz="2400" dirty="0">
                <a:solidFill>
                  <a:schemeClr val="bg1"/>
                </a:solidFill>
              </a:rPr>
              <a:t>Application </a:t>
            </a:r>
            <a:r>
              <a:rPr lang="th-TH" sz="2400" dirty="0">
                <a:solidFill>
                  <a:schemeClr val="bg1"/>
                </a:solidFill>
              </a:rPr>
              <a:t>ของตน </a:t>
            </a:r>
            <a:r>
              <a:rPr lang="en-US" sz="2400" dirty="0">
                <a:solidFill>
                  <a:schemeClr val="bg1"/>
                </a:solidFill>
              </a:rPr>
              <a:t>Class Library </a:t>
            </a:r>
            <a:r>
              <a:rPr lang="th-TH" sz="2400" dirty="0">
                <a:solidFill>
                  <a:schemeClr val="bg1"/>
                </a:solidFill>
              </a:rPr>
              <a:t>ไม่เพียงแต่ช่วยให้การทำงานง่ายขึ้นเท่านั้น แต่จะช่วยลดระยะเวลาในการเรียนรู้คุณลักษณะที่ปรับปรุงใหม่ใน .</a:t>
            </a:r>
            <a:r>
              <a:rPr lang="en-US" sz="2400" dirty="0">
                <a:solidFill>
                  <a:schemeClr val="bg1"/>
                </a:solidFill>
              </a:rPr>
              <a:t>NET Framework </a:t>
            </a:r>
            <a:r>
              <a:rPr lang="th-TH" sz="2400" dirty="0">
                <a:solidFill>
                  <a:schemeClr val="bg1"/>
                </a:solidFill>
              </a:rPr>
              <a:t>รุ่นใหม่ๆ ช่วยในการจัดการสตริง เก็บข้อมูล การเชื่อมต่อฐานข้อมูล การเข้าถึงไฟล์ และยังทำให้องค์ประกอบอื่นๆสามารถผสมผสานได้อย่างลงตัวกับคลาส </a:t>
            </a:r>
            <a:r>
              <a:rPr lang="en-US" sz="2400" dirty="0" smtClean="0">
                <a:solidFill>
                  <a:schemeClr val="bg1"/>
                </a:solidFill>
              </a:rPr>
              <a:t>(Classes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th-TH" sz="2400" dirty="0">
                <a:solidFill>
                  <a:schemeClr val="bg1"/>
                </a:solidFill>
              </a:rPr>
              <a:t>ใน .</a:t>
            </a:r>
            <a:r>
              <a:rPr lang="en-US" sz="2400" dirty="0">
                <a:solidFill>
                  <a:schemeClr val="bg1"/>
                </a:solidFill>
              </a:rPr>
              <a:t>NET Framework</a:t>
            </a:r>
            <a:endParaRPr lang="th-TH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1209</Words>
  <Application>Microsoft Office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ZeRoOnEz1</dc:creator>
  <cp:lastModifiedBy>ZeRoOnEz1</cp:lastModifiedBy>
  <cp:revision>82</cp:revision>
  <dcterms:created xsi:type="dcterms:W3CDTF">2006-08-16T00:00:00Z</dcterms:created>
  <dcterms:modified xsi:type="dcterms:W3CDTF">2014-11-13T09:28:09Z</dcterms:modified>
</cp:coreProperties>
</file>