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DF862-39DE-47C4-BFE9-C660DD29921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884A5B-2E05-4020-BFE2-EFF3B8FA8110}">
      <dgm:prSet phldrT="[Text]"/>
      <dgm:spPr/>
      <dgm:t>
        <a:bodyPr/>
        <a:lstStyle/>
        <a:p>
          <a:r>
            <a:rPr lang="en-IN" dirty="0"/>
            <a:t>Reading Data into </a:t>
          </a:r>
          <a:r>
            <a:rPr lang="en-IN" dirty="0" err="1"/>
            <a:t>dataframes</a:t>
          </a:r>
          <a:endParaRPr lang="en-IN" dirty="0"/>
        </a:p>
      </dgm:t>
    </dgm:pt>
    <dgm:pt modelId="{3E3F8F85-F262-44A7-9BFB-1036D18867F5}" type="parTrans" cxnId="{4071B0DE-71FC-4B3F-9B6E-9718B4DCA63D}">
      <dgm:prSet/>
      <dgm:spPr/>
      <dgm:t>
        <a:bodyPr/>
        <a:lstStyle/>
        <a:p>
          <a:endParaRPr lang="en-IN"/>
        </a:p>
      </dgm:t>
    </dgm:pt>
    <dgm:pt modelId="{0B4FE86D-6BD0-4362-9C9F-C82C5523F9D5}" type="sibTrans" cxnId="{4071B0DE-71FC-4B3F-9B6E-9718B4DCA63D}">
      <dgm:prSet/>
      <dgm:spPr/>
      <dgm:t>
        <a:bodyPr/>
        <a:lstStyle/>
        <a:p>
          <a:endParaRPr lang="en-IN"/>
        </a:p>
      </dgm:t>
    </dgm:pt>
    <dgm:pt modelId="{2A338FC4-C231-4BA8-B91D-0556605F8AEB}">
      <dgm:prSet phldrT="[Text]"/>
      <dgm:spPr/>
      <dgm:t>
        <a:bodyPr/>
        <a:lstStyle/>
        <a:p>
          <a:pPr algn="l"/>
          <a:r>
            <a:rPr lang="en-IN" dirty="0"/>
            <a:t>Cleaning of data</a:t>
          </a:r>
          <a:br>
            <a:rPr lang="en-IN" dirty="0"/>
          </a:br>
          <a:r>
            <a:rPr lang="en-IN" dirty="0"/>
            <a:t> 1.filling </a:t>
          </a:r>
          <a:r>
            <a:rPr lang="en-IN" dirty="0" err="1"/>
            <a:t>NaN</a:t>
          </a:r>
          <a:r>
            <a:rPr lang="en-IN" dirty="0"/>
            <a:t> values, </a:t>
          </a:r>
          <a:br>
            <a:rPr lang="en-IN" dirty="0"/>
          </a:br>
          <a:r>
            <a:rPr lang="en-IN" dirty="0"/>
            <a:t>2. removing duplicates, </a:t>
          </a:r>
          <a:br>
            <a:rPr lang="en-IN" dirty="0"/>
          </a:br>
          <a:r>
            <a:rPr lang="en-IN" dirty="0"/>
            <a:t>3. uniformity in text case for </a:t>
          </a:r>
          <a:r>
            <a:rPr lang="en-IN" dirty="0" err="1"/>
            <a:t>uniqueIDs</a:t>
          </a:r>
          <a:r>
            <a:rPr lang="en-IN" dirty="0"/>
            <a:t> in all </a:t>
          </a:r>
          <a:r>
            <a:rPr lang="en-IN" dirty="0" err="1"/>
            <a:t>dataframes</a:t>
          </a:r>
          <a:endParaRPr lang="en-IN" dirty="0"/>
        </a:p>
      </dgm:t>
    </dgm:pt>
    <dgm:pt modelId="{127BC019-232A-4C0B-92AB-407CCAF94B30}" type="parTrans" cxnId="{E2610326-1425-4DF7-9E29-38B7B3ED4659}">
      <dgm:prSet/>
      <dgm:spPr/>
      <dgm:t>
        <a:bodyPr/>
        <a:lstStyle/>
        <a:p>
          <a:endParaRPr lang="en-IN"/>
        </a:p>
      </dgm:t>
    </dgm:pt>
    <dgm:pt modelId="{13FD8560-35E6-4C2A-B705-70FBDD27DCD2}" type="sibTrans" cxnId="{E2610326-1425-4DF7-9E29-38B7B3ED4659}">
      <dgm:prSet/>
      <dgm:spPr/>
      <dgm:t>
        <a:bodyPr/>
        <a:lstStyle/>
        <a:p>
          <a:endParaRPr lang="en-IN"/>
        </a:p>
      </dgm:t>
    </dgm:pt>
    <dgm:pt modelId="{F4076D12-F779-40E1-B731-27834E20914D}">
      <dgm:prSet phldrT="[Text]"/>
      <dgm:spPr/>
      <dgm:t>
        <a:bodyPr/>
        <a:lstStyle/>
        <a:p>
          <a:pPr algn="l"/>
          <a:r>
            <a:rPr lang="en-IN" u="none" dirty="0"/>
            <a:t>Analysis based on business requirements:</a:t>
          </a:r>
          <a:br>
            <a:rPr lang="en-IN" u="none" dirty="0"/>
          </a:br>
          <a:r>
            <a:rPr lang="en-IN" u="none" dirty="0"/>
            <a:t>1. scenario understanding</a:t>
          </a:r>
          <a:br>
            <a:rPr lang="en-IN" u="none" dirty="0"/>
          </a:br>
          <a:r>
            <a:rPr lang="en-IN" u="none" dirty="0"/>
            <a:t>2. data </a:t>
          </a:r>
          <a:r>
            <a:rPr lang="en-IN" u="none" dirty="0" err="1"/>
            <a:t>susetting</a:t>
          </a:r>
          <a:r>
            <a:rPr lang="en-IN" u="none" dirty="0"/>
            <a:t> for analysis</a:t>
          </a:r>
          <a:br>
            <a:rPr lang="en-IN" u="none" dirty="0"/>
          </a:br>
          <a:r>
            <a:rPr lang="en-IN" u="none" dirty="0"/>
            <a:t>3. Analytics</a:t>
          </a:r>
        </a:p>
      </dgm:t>
    </dgm:pt>
    <dgm:pt modelId="{ED305470-7AA0-447E-885C-44C7107E8FD1}" type="parTrans" cxnId="{708B56CE-D303-4F1B-A7CC-43AC982BA8A8}">
      <dgm:prSet/>
      <dgm:spPr/>
      <dgm:t>
        <a:bodyPr/>
        <a:lstStyle/>
        <a:p>
          <a:endParaRPr lang="en-IN"/>
        </a:p>
      </dgm:t>
    </dgm:pt>
    <dgm:pt modelId="{B4EBADB7-985E-4E0C-BAE0-8264715DF049}" type="sibTrans" cxnId="{708B56CE-D303-4F1B-A7CC-43AC982BA8A8}">
      <dgm:prSet/>
      <dgm:spPr/>
      <dgm:t>
        <a:bodyPr/>
        <a:lstStyle/>
        <a:p>
          <a:endParaRPr lang="en-IN"/>
        </a:p>
      </dgm:t>
    </dgm:pt>
    <dgm:pt modelId="{A46CE894-9152-4EC0-AC47-8727E61E86B9}">
      <dgm:prSet phldrT="[Text]"/>
      <dgm:spPr/>
      <dgm:t>
        <a:bodyPr/>
        <a:lstStyle/>
        <a:p>
          <a:pPr algn="l"/>
          <a:r>
            <a:rPr lang="en-IN" u="none" dirty="0"/>
            <a:t>Plotting of Results for better visualization of results</a:t>
          </a:r>
        </a:p>
      </dgm:t>
    </dgm:pt>
    <dgm:pt modelId="{A585CA8D-3ADF-448A-83AB-F204C1FCF23A}" type="parTrans" cxnId="{8BAF8285-1461-47B6-8D7C-998A86B88E94}">
      <dgm:prSet/>
      <dgm:spPr/>
      <dgm:t>
        <a:bodyPr/>
        <a:lstStyle/>
        <a:p>
          <a:endParaRPr lang="en-IN"/>
        </a:p>
      </dgm:t>
    </dgm:pt>
    <dgm:pt modelId="{C506232E-014C-4953-BEFA-DA3EB9716FB1}" type="sibTrans" cxnId="{8BAF8285-1461-47B6-8D7C-998A86B88E94}">
      <dgm:prSet/>
      <dgm:spPr/>
      <dgm:t>
        <a:bodyPr/>
        <a:lstStyle/>
        <a:p>
          <a:endParaRPr lang="en-IN"/>
        </a:p>
      </dgm:t>
    </dgm:pt>
    <dgm:pt modelId="{48793174-BCE9-4740-85CA-E744E2A101ED}" type="pres">
      <dgm:prSet presAssocID="{FD6DF862-39DE-47C4-BFE9-C660DD299214}" presName="Name0" presStyleCnt="0">
        <dgm:presLayoutVars>
          <dgm:dir/>
          <dgm:resizeHandles val="exact"/>
        </dgm:presLayoutVars>
      </dgm:prSet>
      <dgm:spPr/>
    </dgm:pt>
    <dgm:pt modelId="{3EFA25CD-726A-432E-B290-C2941E2FC4E3}" type="pres">
      <dgm:prSet presAssocID="{01884A5B-2E05-4020-BFE2-EFF3B8FA8110}" presName="node" presStyleLbl="node1" presStyleIdx="0" presStyleCnt="4">
        <dgm:presLayoutVars>
          <dgm:bulletEnabled val="1"/>
        </dgm:presLayoutVars>
      </dgm:prSet>
      <dgm:spPr/>
    </dgm:pt>
    <dgm:pt modelId="{24C6D8D5-C0A1-463D-83AB-F3AB5148A86F}" type="pres">
      <dgm:prSet presAssocID="{0B4FE86D-6BD0-4362-9C9F-C82C5523F9D5}" presName="sibTrans" presStyleLbl="sibTrans2D1" presStyleIdx="0" presStyleCnt="3"/>
      <dgm:spPr/>
    </dgm:pt>
    <dgm:pt modelId="{A3C28B2B-2640-4CA3-8A7A-2A5A700BC6DB}" type="pres">
      <dgm:prSet presAssocID="{0B4FE86D-6BD0-4362-9C9F-C82C5523F9D5}" presName="connectorText" presStyleLbl="sibTrans2D1" presStyleIdx="0" presStyleCnt="3"/>
      <dgm:spPr/>
    </dgm:pt>
    <dgm:pt modelId="{0599F788-A79C-484C-9176-8C19ECD2132A}" type="pres">
      <dgm:prSet presAssocID="{2A338FC4-C231-4BA8-B91D-0556605F8AEB}" presName="node" presStyleLbl="node1" presStyleIdx="1" presStyleCnt="4">
        <dgm:presLayoutVars>
          <dgm:bulletEnabled val="1"/>
        </dgm:presLayoutVars>
      </dgm:prSet>
      <dgm:spPr/>
    </dgm:pt>
    <dgm:pt modelId="{614C30E8-E641-46D5-8F37-B4AD825080BE}" type="pres">
      <dgm:prSet presAssocID="{13FD8560-35E6-4C2A-B705-70FBDD27DCD2}" presName="sibTrans" presStyleLbl="sibTrans2D1" presStyleIdx="1" presStyleCnt="3"/>
      <dgm:spPr/>
    </dgm:pt>
    <dgm:pt modelId="{445BDE9D-C617-4F9B-AB35-6A73170508B7}" type="pres">
      <dgm:prSet presAssocID="{13FD8560-35E6-4C2A-B705-70FBDD27DCD2}" presName="connectorText" presStyleLbl="sibTrans2D1" presStyleIdx="1" presStyleCnt="3"/>
      <dgm:spPr/>
    </dgm:pt>
    <dgm:pt modelId="{35B849EE-3F46-46E8-9AE7-CF67B13FB009}" type="pres">
      <dgm:prSet presAssocID="{F4076D12-F779-40E1-B731-27834E20914D}" presName="node" presStyleLbl="node1" presStyleIdx="2" presStyleCnt="4">
        <dgm:presLayoutVars>
          <dgm:bulletEnabled val="1"/>
        </dgm:presLayoutVars>
      </dgm:prSet>
      <dgm:spPr/>
    </dgm:pt>
    <dgm:pt modelId="{B406C9A2-3E88-4434-8D54-6781A75A5055}" type="pres">
      <dgm:prSet presAssocID="{B4EBADB7-985E-4E0C-BAE0-8264715DF049}" presName="sibTrans" presStyleLbl="sibTrans2D1" presStyleIdx="2" presStyleCnt="3"/>
      <dgm:spPr/>
    </dgm:pt>
    <dgm:pt modelId="{AF1A7E10-87DB-4D31-83ED-2DB5B6D46D3D}" type="pres">
      <dgm:prSet presAssocID="{B4EBADB7-985E-4E0C-BAE0-8264715DF049}" presName="connectorText" presStyleLbl="sibTrans2D1" presStyleIdx="2" presStyleCnt="3"/>
      <dgm:spPr/>
    </dgm:pt>
    <dgm:pt modelId="{200B0D0A-F4D9-461D-8A25-68BFDF7FFFF2}" type="pres">
      <dgm:prSet presAssocID="{A46CE894-9152-4EC0-AC47-8727E61E86B9}" presName="node" presStyleLbl="node1" presStyleIdx="3" presStyleCnt="4">
        <dgm:presLayoutVars>
          <dgm:bulletEnabled val="1"/>
        </dgm:presLayoutVars>
      </dgm:prSet>
      <dgm:spPr/>
    </dgm:pt>
  </dgm:ptLst>
  <dgm:cxnLst>
    <dgm:cxn modelId="{B4691C16-0720-4FB7-BA6D-E4B8E20924CA}" type="presOf" srcId="{FD6DF862-39DE-47C4-BFE9-C660DD299214}" destId="{48793174-BCE9-4740-85CA-E744E2A101ED}" srcOrd="0" destOrd="0" presId="urn:microsoft.com/office/officeart/2005/8/layout/process1"/>
    <dgm:cxn modelId="{E2610326-1425-4DF7-9E29-38B7B3ED4659}" srcId="{FD6DF862-39DE-47C4-BFE9-C660DD299214}" destId="{2A338FC4-C231-4BA8-B91D-0556605F8AEB}" srcOrd="1" destOrd="0" parTransId="{127BC019-232A-4C0B-92AB-407CCAF94B30}" sibTransId="{13FD8560-35E6-4C2A-B705-70FBDD27DCD2}"/>
    <dgm:cxn modelId="{14701D3A-060C-4786-BEB9-A5416F90D5D8}" type="presOf" srcId="{2A338FC4-C231-4BA8-B91D-0556605F8AEB}" destId="{0599F788-A79C-484C-9176-8C19ECD2132A}" srcOrd="0" destOrd="0" presId="urn:microsoft.com/office/officeart/2005/8/layout/process1"/>
    <dgm:cxn modelId="{CBDDD360-006C-4642-962F-F89178D16CB5}" type="presOf" srcId="{13FD8560-35E6-4C2A-B705-70FBDD27DCD2}" destId="{614C30E8-E641-46D5-8F37-B4AD825080BE}" srcOrd="0" destOrd="0" presId="urn:microsoft.com/office/officeart/2005/8/layout/process1"/>
    <dgm:cxn modelId="{DB1A304F-7FAD-4D15-A4DD-AC31C8C41B02}" type="presOf" srcId="{B4EBADB7-985E-4E0C-BAE0-8264715DF049}" destId="{AF1A7E10-87DB-4D31-83ED-2DB5B6D46D3D}" srcOrd="1" destOrd="0" presId="urn:microsoft.com/office/officeart/2005/8/layout/process1"/>
    <dgm:cxn modelId="{FC5E237E-123A-40D7-9A9F-334B9A629066}" type="presOf" srcId="{B4EBADB7-985E-4E0C-BAE0-8264715DF049}" destId="{B406C9A2-3E88-4434-8D54-6781A75A5055}" srcOrd="0" destOrd="0" presId="urn:microsoft.com/office/officeart/2005/8/layout/process1"/>
    <dgm:cxn modelId="{8BAF8285-1461-47B6-8D7C-998A86B88E94}" srcId="{FD6DF862-39DE-47C4-BFE9-C660DD299214}" destId="{A46CE894-9152-4EC0-AC47-8727E61E86B9}" srcOrd="3" destOrd="0" parTransId="{A585CA8D-3ADF-448A-83AB-F204C1FCF23A}" sibTransId="{C506232E-014C-4953-BEFA-DA3EB9716FB1}"/>
    <dgm:cxn modelId="{A0757891-15B9-4753-A06E-9D97FCBD0DAD}" type="presOf" srcId="{01884A5B-2E05-4020-BFE2-EFF3B8FA8110}" destId="{3EFA25CD-726A-432E-B290-C2941E2FC4E3}" srcOrd="0" destOrd="0" presId="urn:microsoft.com/office/officeart/2005/8/layout/process1"/>
    <dgm:cxn modelId="{09AC2B96-4DA9-4854-B4B1-29C687E72C2C}" type="presOf" srcId="{0B4FE86D-6BD0-4362-9C9F-C82C5523F9D5}" destId="{24C6D8D5-C0A1-463D-83AB-F3AB5148A86F}" srcOrd="0" destOrd="0" presId="urn:microsoft.com/office/officeart/2005/8/layout/process1"/>
    <dgm:cxn modelId="{708B56CE-D303-4F1B-A7CC-43AC982BA8A8}" srcId="{FD6DF862-39DE-47C4-BFE9-C660DD299214}" destId="{F4076D12-F779-40E1-B731-27834E20914D}" srcOrd="2" destOrd="0" parTransId="{ED305470-7AA0-447E-885C-44C7107E8FD1}" sibTransId="{B4EBADB7-985E-4E0C-BAE0-8264715DF049}"/>
    <dgm:cxn modelId="{4BF1F9D1-AE39-457A-95DB-8634D376D51D}" type="presOf" srcId="{0B4FE86D-6BD0-4362-9C9F-C82C5523F9D5}" destId="{A3C28B2B-2640-4CA3-8A7A-2A5A700BC6DB}" srcOrd="1" destOrd="0" presId="urn:microsoft.com/office/officeart/2005/8/layout/process1"/>
    <dgm:cxn modelId="{4071B0DE-71FC-4B3F-9B6E-9718B4DCA63D}" srcId="{FD6DF862-39DE-47C4-BFE9-C660DD299214}" destId="{01884A5B-2E05-4020-BFE2-EFF3B8FA8110}" srcOrd="0" destOrd="0" parTransId="{3E3F8F85-F262-44A7-9BFB-1036D18867F5}" sibTransId="{0B4FE86D-6BD0-4362-9C9F-C82C5523F9D5}"/>
    <dgm:cxn modelId="{446B9CE1-25CB-4721-99CE-858ED7F9C804}" type="presOf" srcId="{F4076D12-F779-40E1-B731-27834E20914D}" destId="{35B849EE-3F46-46E8-9AE7-CF67B13FB009}" srcOrd="0" destOrd="0" presId="urn:microsoft.com/office/officeart/2005/8/layout/process1"/>
    <dgm:cxn modelId="{7517B5E5-1ED7-4537-A312-7711C7BCBA09}" type="presOf" srcId="{A46CE894-9152-4EC0-AC47-8727E61E86B9}" destId="{200B0D0A-F4D9-461D-8A25-68BFDF7FFFF2}" srcOrd="0" destOrd="0" presId="urn:microsoft.com/office/officeart/2005/8/layout/process1"/>
    <dgm:cxn modelId="{FBF0F1F9-95CA-493A-ADDE-10134B727E66}" type="presOf" srcId="{13FD8560-35E6-4C2A-B705-70FBDD27DCD2}" destId="{445BDE9D-C617-4F9B-AB35-6A73170508B7}" srcOrd="1" destOrd="0" presId="urn:microsoft.com/office/officeart/2005/8/layout/process1"/>
    <dgm:cxn modelId="{273D6027-292B-49D8-9521-9C7D811478C7}" type="presParOf" srcId="{48793174-BCE9-4740-85CA-E744E2A101ED}" destId="{3EFA25CD-726A-432E-B290-C2941E2FC4E3}" srcOrd="0" destOrd="0" presId="urn:microsoft.com/office/officeart/2005/8/layout/process1"/>
    <dgm:cxn modelId="{9CED7225-E21E-499B-AD13-5194C7AA35AD}" type="presParOf" srcId="{48793174-BCE9-4740-85CA-E744E2A101ED}" destId="{24C6D8D5-C0A1-463D-83AB-F3AB5148A86F}" srcOrd="1" destOrd="0" presId="urn:microsoft.com/office/officeart/2005/8/layout/process1"/>
    <dgm:cxn modelId="{743840BE-7E81-4AA4-B315-1839386B6B2E}" type="presParOf" srcId="{24C6D8D5-C0A1-463D-83AB-F3AB5148A86F}" destId="{A3C28B2B-2640-4CA3-8A7A-2A5A700BC6DB}" srcOrd="0" destOrd="0" presId="urn:microsoft.com/office/officeart/2005/8/layout/process1"/>
    <dgm:cxn modelId="{2C9E85B0-4D80-4BD1-B7CA-517D55331B23}" type="presParOf" srcId="{48793174-BCE9-4740-85CA-E744E2A101ED}" destId="{0599F788-A79C-484C-9176-8C19ECD2132A}" srcOrd="2" destOrd="0" presId="urn:microsoft.com/office/officeart/2005/8/layout/process1"/>
    <dgm:cxn modelId="{53388B17-1C4E-4FC2-A53D-0629B4742C34}" type="presParOf" srcId="{48793174-BCE9-4740-85CA-E744E2A101ED}" destId="{614C30E8-E641-46D5-8F37-B4AD825080BE}" srcOrd="3" destOrd="0" presId="urn:microsoft.com/office/officeart/2005/8/layout/process1"/>
    <dgm:cxn modelId="{7DEBB7D0-A2B0-4C14-87A0-0B74FDEC4E21}" type="presParOf" srcId="{614C30E8-E641-46D5-8F37-B4AD825080BE}" destId="{445BDE9D-C617-4F9B-AB35-6A73170508B7}" srcOrd="0" destOrd="0" presId="urn:microsoft.com/office/officeart/2005/8/layout/process1"/>
    <dgm:cxn modelId="{7F389D16-ADBB-4DF3-95FB-EAC9260F1D59}" type="presParOf" srcId="{48793174-BCE9-4740-85CA-E744E2A101ED}" destId="{35B849EE-3F46-46E8-9AE7-CF67B13FB009}" srcOrd="4" destOrd="0" presId="urn:microsoft.com/office/officeart/2005/8/layout/process1"/>
    <dgm:cxn modelId="{C6E01D5C-D6A5-4275-BC7E-F875B7718547}" type="presParOf" srcId="{48793174-BCE9-4740-85CA-E744E2A101ED}" destId="{B406C9A2-3E88-4434-8D54-6781A75A5055}" srcOrd="5" destOrd="0" presId="urn:microsoft.com/office/officeart/2005/8/layout/process1"/>
    <dgm:cxn modelId="{46B4F561-07EE-4148-AE51-5B6AF2B526AD}" type="presParOf" srcId="{B406C9A2-3E88-4434-8D54-6781A75A5055}" destId="{AF1A7E10-87DB-4D31-83ED-2DB5B6D46D3D}" srcOrd="0" destOrd="0" presId="urn:microsoft.com/office/officeart/2005/8/layout/process1"/>
    <dgm:cxn modelId="{F9A0041D-2A85-4218-AB89-1649F098BF1D}" type="presParOf" srcId="{48793174-BCE9-4740-85CA-E744E2A101ED}" destId="{200B0D0A-F4D9-461D-8A25-68BFDF7FFFF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A25CD-726A-432E-B290-C2941E2FC4E3}">
      <dsp:nvSpPr>
        <dsp:cNvPr id="0" name=""/>
        <dsp:cNvSpPr/>
      </dsp:nvSpPr>
      <dsp:spPr>
        <a:xfrm>
          <a:off x="4867" y="600707"/>
          <a:ext cx="2128099" cy="229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Reading Data into </a:t>
          </a:r>
          <a:r>
            <a:rPr lang="en-IN" sz="1800" kern="1200" dirty="0" err="1"/>
            <a:t>dataframes</a:t>
          </a:r>
          <a:endParaRPr lang="en-IN" sz="1800" kern="1200" dirty="0"/>
        </a:p>
      </dsp:txBody>
      <dsp:txXfrm>
        <a:off x="67197" y="663037"/>
        <a:ext cx="2003439" cy="2169697"/>
      </dsp:txXfrm>
    </dsp:sp>
    <dsp:sp modelId="{24C6D8D5-C0A1-463D-83AB-F3AB5148A86F}">
      <dsp:nvSpPr>
        <dsp:cNvPr id="0" name=""/>
        <dsp:cNvSpPr/>
      </dsp:nvSpPr>
      <dsp:spPr>
        <a:xfrm>
          <a:off x="2345776" y="1484001"/>
          <a:ext cx="451157" cy="52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345776" y="1589555"/>
        <a:ext cx="315810" cy="316660"/>
      </dsp:txXfrm>
    </dsp:sp>
    <dsp:sp modelId="{0599F788-A79C-484C-9176-8C19ECD2132A}">
      <dsp:nvSpPr>
        <dsp:cNvPr id="0" name=""/>
        <dsp:cNvSpPr/>
      </dsp:nvSpPr>
      <dsp:spPr>
        <a:xfrm>
          <a:off x="2984206" y="600707"/>
          <a:ext cx="2128099" cy="229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Cleaning of data</a:t>
          </a:r>
          <a:br>
            <a:rPr lang="en-IN" sz="1800" kern="1200" dirty="0"/>
          </a:br>
          <a:r>
            <a:rPr lang="en-IN" sz="1800" kern="1200" dirty="0"/>
            <a:t> 1.filling </a:t>
          </a:r>
          <a:r>
            <a:rPr lang="en-IN" sz="1800" kern="1200" dirty="0" err="1"/>
            <a:t>NaN</a:t>
          </a:r>
          <a:r>
            <a:rPr lang="en-IN" sz="1800" kern="1200" dirty="0"/>
            <a:t> values, </a:t>
          </a:r>
          <a:br>
            <a:rPr lang="en-IN" sz="1800" kern="1200" dirty="0"/>
          </a:br>
          <a:r>
            <a:rPr lang="en-IN" sz="1800" kern="1200" dirty="0"/>
            <a:t>2. removing duplicates, </a:t>
          </a:r>
          <a:br>
            <a:rPr lang="en-IN" sz="1800" kern="1200" dirty="0"/>
          </a:br>
          <a:r>
            <a:rPr lang="en-IN" sz="1800" kern="1200" dirty="0"/>
            <a:t>3. uniformity in text case for </a:t>
          </a:r>
          <a:r>
            <a:rPr lang="en-IN" sz="1800" kern="1200" dirty="0" err="1"/>
            <a:t>uniqueIDs</a:t>
          </a:r>
          <a:r>
            <a:rPr lang="en-IN" sz="1800" kern="1200" dirty="0"/>
            <a:t> in all </a:t>
          </a:r>
          <a:r>
            <a:rPr lang="en-IN" sz="1800" kern="1200" dirty="0" err="1"/>
            <a:t>dataframes</a:t>
          </a:r>
          <a:endParaRPr lang="en-IN" sz="1800" kern="1200" dirty="0"/>
        </a:p>
      </dsp:txBody>
      <dsp:txXfrm>
        <a:off x="3046536" y="663037"/>
        <a:ext cx="2003439" cy="2169697"/>
      </dsp:txXfrm>
    </dsp:sp>
    <dsp:sp modelId="{614C30E8-E641-46D5-8F37-B4AD825080BE}">
      <dsp:nvSpPr>
        <dsp:cNvPr id="0" name=""/>
        <dsp:cNvSpPr/>
      </dsp:nvSpPr>
      <dsp:spPr>
        <a:xfrm>
          <a:off x="5325115" y="1484001"/>
          <a:ext cx="451157" cy="52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325115" y="1589555"/>
        <a:ext cx="315810" cy="316660"/>
      </dsp:txXfrm>
    </dsp:sp>
    <dsp:sp modelId="{35B849EE-3F46-46E8-9AE7-CF67B13FB009}">
      <dsp:nvSpPr>
        <dsp:cNvPr id="0" name=""/>
        <dsp:cNvSpPr/>
      </dsp:nvSpPr>
      <dsp:spPr>
        <a:xfrm>
          <a:off x="5963545" y="600707"/>
          <a:ext cx="2128099" cy="229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none" kern="1200" dirty="0"/>
            <a:t>Analysis based on business requirements:</a:t>
          </a:r>
          <a:br>
            <a:rPr lang="en-IN" sz="1800" u="none" kern="1200" dirty="0"/>
          </a:br>
          <a:r>
            <a:rPr lang="en-IN" sz="1800" u="none" kern="1200" dirty="0"/>
            <a:t>1. scenario understanding</a:t>
          </a:r>
          <a:br>
            <a:rPr lang="en-IN" sz="1800" u="none" kern="1200" dirty="0"/>
          </a:br>
          <a:r>
            <a:rPr lang="en-IN" sz="1800" u="none" kern="1200" dirty="0"/>
            <a:t>2. data </a:t>
          </a:r>
          <a:r>
            <a:rPr lang="en-IN" sz="1800" u="none" kern="1200" dirty="0" err="1"/>
            <a:t>susetting</a:t>
          </a:r>
          <a:r>
            <a:rPr lang="en-IN" sz="1800" u="none" kern="1200" dirty="0"/>
            <a:t> for analysis</a:t>
          </a:r>
          <a:br>
            <a:rPr lang="en-IN" sz="1800" u="none" kern="1200" dirty="0"/>
          </a:br>
          <a:r>
            <a:rPr lang="en-IN" sz="1800" u="none" kern="1200" dirty="0"/>
            <a:t>3. Analytics</a:t>
          </a:r>
        </a:p>
      </dsp:txBody>
      <dsp:txXfrm>
        <a:off x="6025875" y="663037"/>
        <a:ext cx="2003439" cy="2169697"/>
      </dsp:txXfrm>
    </dsp:sp>
    <dsp:sp modelId="{B406C9A2-3E88-4434-8D54-6781A75A5055}">
      <dsp:nvSpPr>
        <dsp:cNvPr id="0" name=""/>
        <dsp:cNvSpPr/>
      </dsp:nvSpPr>
      <dsp:spPr>
        <a:xfrm>
          <a:off x="8304454" y="1484001"/>
          <a:ext cx="451157" cy="527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304454" y="1589555"/>
        <a:ext cx="315810" cy="316660"/>
      </dsp:txXfrm>
    </dsp:sp>
    <dsp:sp modelId="{200B0D0A-F4D9-461D-8A25-68BFDF7FFFF2}">
      <dsp:nvSpPr>
        <dsp:cNvPr id="0" name=""/>
        <dsp:cNvSpPr/>
      </dsp:nvSpPr>
      <dsp:spPr>
        <a:xfrm>
          <a:off x="8942884" y="600707"/>
          <a:ext cx="2128099" cy="2294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none" kern="1200" dirty="0"/>
            <a:t>Plotting of Results for better visualization of results</a:t>
          </a:r>
        </a:p>
      </dsp:txBody>
      <dsp:txXfrm>
        <a:off x="9005214" y="663037"/>
        <a:ext cx="2003439" cy="2169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13-01-2020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Ankit Mishra</a:t>
            </a:r>
          </a:p>
          <a:p>
            <a:pPr algn="l"/>
            <a:r>
              <a:rPr lang="en-IN" sz="1800" dirty="0"/>
              <a:t>(ankitmishra723@gmail.com)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final conclusion that can be thus made for Spark Funds to invest are : </a:t>
            </a:r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The Funding type should be ‘VENTURE’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The investment should be done in ‘USA’ for a risk free approach </a:t>
            </a:r>
            <a:r>
              <a:rPr lang="en-IN" sz="1800"/>
              <a:t>in the market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The problem statement is to help an asset management company “Spark funds”  with a rigorous analytics to identify global trends of investment by different countries in identified different companies based on the required business use cases.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Constraints for investment :</a:t>
            </a:r>
          </a:p>
          <a:p>
            <a:pPr marL="342900" indent="-342900">
              <a:buAutoNum type="arabicPeriod"/>
            </a:pPr>
            <a:r>
              <a:rPr lang="en-IN" sz="1400" dirty="0"/>
              <a:t>The amount of investment that needs to be made is in the range of </a:t>
            </a:r>
            <a:r>
              <a:rPr lang="en-US" sz="1400" b="1" dirty="0"/>
              <a:t>5 to 15 million </a:t>
            </a:r>
            <a:r>
              <a:rPr lang="en-US" sz="1400" dirty="0"/>
              <a:t>USD per round.</a:t>
            </a:r>
          </a:p>
          <a:p>
            <a:pPr marL="342900" indent="-342900">
              <a:buAutoNum type="arabicPeriod"/>
            </a:pPr>
            <a:r>
              <a:rPr lang="en-US" sz="1400" dirty="0"/>
              <a:t>Investment should be made in English –Speaking countries only i.e.  countries where English is identified as an official language 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8" y="1496219"/>
            <a:ext cx="11168742" cy="1259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D25AE58-37D5-4C1F-98C7-CB26D4182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521226"/>
              </p:ext>
            </p:extLst>
          </p:nvPr>
        </p:nvGraphicFramePr>
        <p:xfrm>
          <a:off x="711199" y="2126060"/>
          <a:ext cx="11075851" cy="349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&lt;Analysis&gt;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604895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In the checkpoint 1 section of the Assignment, the following observations were made using the ‘Companies </a:t>
            </a:r>
            <a:r>
              <a:rPr lang="en-IN" sz="1400" dirty="0" err="1"/>
              <a:t>dataframe</a:t>
            </a:r>
            <a:r>
              <a:rPr lang="en-IN" sz="1400" dirty="0"/>
              <a:t>’ and ‘rounds2 </a:t>
            </a:r>
            <a:r>
              <a:rPr lang="en-IN" sz="1400" dirty="0" err="1"/>
              <a:t>dataframe</a:t>
            </a:r>
            <a:r>
              <a:rPr lang="en-IN" sz="1400" dirty="0"/>
              <a:t>’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Mean values for all the different funding types</a:t>
            </a:r>
            <a:br>
              <a:rPr lang="en-IN" sz="1400" dirty="0"/>
            </a:br>
            <a:r>
              <a:rPr lang="en-IN" sz="1400" dirty="0"/>
              <a:t> namely [‘venture’, ‘seed’,’angel’,’</a:t>
            </a:r>
            <a:r>
              <a:rPr lang="en-IN" sz="1400" dirty="0" err="1"/>
              <a:t>private_equity</a:t>
            </a:r>
            <a:r>
              <a:rPr lang="en-IN" sz="1400" dirty="0"/>
              <a:t>’ is as follows: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From the result we understand that ‘</a:t>
            </a:r>
            <a:r>
              <a:rPr lang="en-IN" sz="1400" dirty="0" err="1"/>
              <a:t>private_equity</a:t>
            </a:r>
            <a:r>
              <a:rPr lang="en-IN" sz="1400" dirty="0"/>
              <a:t>’ receives the highest amount of investment as compared to any other funding type.</a:t>
            </a:r>
            <a:br>
              <a:rPr lang="en-IN" sz="1400" dirty="0"/>
            </a:br>
            <a:r>
              <a:rPr lang="en-IN" sz="1400" dirty="0"/>
              <a:t>BUT, recalling the constraints of investing limit (5-15) million USD. We can conclude that </a:t>
            </a:r>
            <a:r>
              <a:rPr lang="en-IN" sz="1400" b="1" dirty="0"/>
              <a:t>VENTURE</a:t>
            </a:r>
            <a:r>
              <a:rPr lang="en-IN" sz="1400" dirty="0"/>
              <a:t> funding type will be most suited.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3132F-9F4A-47AA-BF58-DE43F4BA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58" y="2944818"/>
            <a:ext cx="5206279" cy="18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4905960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Having identified the Right Investment type, the goal is now to analysis the countries where investment is done. So for this 9 countries were identified where investments have been made in great capacity.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this observation, narrowing down further to countries where English is an Official language, we concluded that </a:t>
            </a:r>
            <a:r>
              <a:rPr lang="en-IN" sz="1400" b="1" dirty="0"/>
              <a:t>USA, GBR, CAN</a:t>
            </a:r>
            <a:r>
              <a:rPr lang="en-IN" sz="1400" dirty="0"/>
              <a:t> are the three countries where VENTURE investment was heavy.</a:t>
            </a:r>
          </a:p>
          <a:p>
            <a:pPr marL="0" indent="0">
              <a:buNone/>
            </a:pPr>
            <a:r>
              <a:rPr lang="en-IN" sz="1400" dirty="0"/>
              <a:t>Note: though CHN (china) has a far greater investment than GBR, English is not an official language their, hence have to be dropped, a similar reason is for dropping IND (India)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113A-D592-4F4F-B0C3-48942FD1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93" y="1826781"/>
            <a:ext cx="3722252" cy="27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6559269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A further analysis on the sectors where investment was done needs to be analysed.</a:t>
            </a:r>
          </a:p>
          <a:p>
            <a:pPr marL="0" indent="0">
              <a:buNone/>
            </a:pPr>
            <a:r>
              <a:rPr lang="en-IN" sz="1400" dirty="0"/>
              <a:t>For the Identified three countries, the observation was as follows:</a:t>
            </a:r>
          </a:p>
          <a:p>
            <a:r>
              <a:rPr lang="en-IN" sz="1400" dirty="0"/>
              <a:t>USA, the top 3 investment sectors were :</a:t>
            </a:r>
          </a:p>
          <a:p>
            <a:pPr lvl="1"/>
            <a:r>
              <a:rPr lang="en-IN" sz="1000" dirty="0"/>
              <a:t>Others</a:t>
            </a:r>
          </a:p>
          <a:p>
            <a:pPr lvl="1"/>
            <a:r>
              <a:rPr lang="en-IN" sz="1000" dirty="0"/>
              <a:t>Cleantech / Semiconductors</a:t>
            </a:r>
          </a:p>
          <a:p>
            <a:pPr lvl="1"/>
            <a:r>
              <a:rPr lang="en-IN" sz="1000" dirty="0"/>
              <a:t>Social, Finance, Analytics, Advertising</a:t>
            </a:r>
          </a:p>
          <a:p>
            <a:pPr marL="457200" lvl="1" indent="0">
              <a:buNone/>
            </a:pPr>
            <a:endParaRPr lang="en-IN" sz="1000" dirty="0"/>
          </a:p>
          <a:p>
            <a:r>
              <a:rPr lang="en-IN" sz="1400" dirty="0"/>
              <a:t>GBR , the top 3 investment sectors were :</a:t>
            </a:r>
          </a:p>
          <a:p>
            <a:pPr lvl="1"/>
            <a:r>
              <a:rPr lang="en-IN" sz="1000" dirty="0"/>
              <a:t>Others</a:t>
            </a:r>
          </a:p>
          <a:p>
            <a:pPr lvl="1"/>
            <a:r>
              <a:rPr lang="en-IN" sz="1000" dirty="0"/>
              <a:t>Cleantech / Semiconductors</a:t>
            </a:r>
          </a:p>
          <a:p>
            <a:pPr lvl="1"/>
            <a:r>
              <a:rPr lang="en-IN" sz="1000" dirty="0"/>
              <a:t>Social, Finance, Analytics, Advertising</a:t>
            </a:r>
          </a:p>
          <a:p>
            <a:r>
              <a:rPr lang="en-IN" sz="1400" dirty="0"/>
              <a:t>CAN, the top 3 investment sectors were :</a:t>
            </a:r>
          </a:p>
          <a:p>
            <a:pPr lvl="1"/>
            <a:r>
              <a:rPr lang="en-IN" sz="1000" dirty="0"/>
              <a:t>Cleantech / Semiconductors</a:t>
            </a:r>
          </a:p>
          <a:p>
            <a:pPr lvl="1"/>
            <a:r>
              <a:rPr lang="en-IN" sz="1000" dirty="0"/>
              <a:t>Others</a:t>
            </a:r>
          </a:p>
          <a:p>
            <a:pPr lvl="1"/>
            <a:r>
              <a:rPr lang="en-IN" sz="1000" dirty="0"/>
              <a:t>Social, Finance, Analytics, Advertising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D8BA2-B6BC-429C-966D-24A04C32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23" y="1854926"/>
            <a:ext cx="3238500" cy="116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5172605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From this plot we can infer that globally Venture type of investment is the most preferred type of funding with approximately 80% of total investment.</a:t>
            </a:r>
          </a:p>
          <a:p>
            <a:pPr marL="0" indent="0">
              <a:buNone/>
            </a:pPr>
            <a:r>
              <a:rPr lang="en-IN" sz="1800" dirty="0"/>
              <a:t>Therefore Venture type of funding is the most suitable type of funding that Spark funds can do.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C2E63D-97E3-4C6B-99DB-803CF7FF5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54" y="18549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4368387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  <a:p>
            <a:pPr marL="0" indent="0">
              <a:buNone/>
            </a:pPr>
            <a:r>
              <a:rPr lang="en-IN" sz="1800" dirty="0"/>
              <a:t>From this plot we can visualize the top 9 countries and their investment trends in the 4 identified type of investments.</a:t>
            </a:r>
          </a:p>
          <a:p>
            <a:pPr marL="0" indent="0">
              <a:buNone/>
            </a:pPr>
            <a:r>
              <a:rPr lang="en-IN" sz="1800" dirty="0"/>
              <a:t>Evidently USA takes a major lead of investments for a venture type of funding, followed by CHN , GBR, IND &amp; CAN.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But as per our constrain of ‘English speaking countries’ we identify USA, GBR, CAN as our potential countries for investment.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B434C-08FB-4FC3-A7DE-AA581D21E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79" y="149621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6" y="1496218"/>
            <a:ext cx="4795124" cy="517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  <a:p>
            <a:pPr marL="0" indent="0">
              <a:buNone/>
            </a:pPr>
            <a:r>
              <a:rPr lang="en-IN" sz="1400" dirty="0"/>
              <a:t>This plot shows the count of investment done in the top 3 sectors for respective top3 identified countries (‘USA’, ‘GBR’, ‘CAN’), for the funding type </a:t>
            </a:r>
            <a:r>
              <a:rPr lang="en-IN" sz="1400" b="1" dirty="0"/>
              <a:t>‘VENTURE’</a:t>
            </a:r>
          </a:p>
          <a:p>
            <a:pPr marL="0" indent="0">
              <a:buNone/>
            </a:pPr>
            <a:r>
              <a:rPr lang="en-IN" sz="1400" dirty="0"/>
              <a:t>Top 3 identified sectors for the 3 countries differ and is tabled below.</a:t>
            </a:r>
          </a:p>
          <a:p>
            <a:r>
              <a:rPr lang="en-IN" sz="1400" dirty="0"/>
              <a:t>USA, the top 3 investment sectors were :</a:t>
            </a:r>
          </a:p>
          <a:p>
            <a:pPr lvl="1"/>
            <a:r>
              <a:rPr lang="en-IN" sz="1000" dirty="0"/>
              <a:t>Others</a:t>
            </a:r>
          </a:p>
          <a:p>
            <a:pPr lvl="1"/>
            <a:r>
              <a:rPr lang="en-IN" sz="1000" dirty="0"/>
              <a:t>Cleantech / Semiconductors</a:t>
            </a:r>
          </a:p>
          <a:p>
            <a:pPr lvl="1"/>
            <a:r>
              <a:rPr lang="en-IN" sz="1000" dirty="0"/>
              <a:t>Social, Finance, Analytics, Advertising</a:t>
            </a:r>
          </a:p>
          <a:p>
            <a:pPr marL="457200" lvl="1" indent="0">
              <a:buNone/>
            </a:pPr>
            <a:endParaRPr lang="en-IN" sz="1000" dirty="0"/>
          </a:p>
          <a:p>
            <a:r>
              <a:rPr lang="en-IN" sz="1400" dirty="0"/>
              <a:t>GBR , the top 3 investment sectors were :</a:t>
            </a:r>
          </a:p>
          <a:p>
            <a:pPr lvl="1"/>
            <a:r>
              <a:rPr lang="en-IN" sz="1000" dirty="0"/>
              <a:t>Others</a:t>
            </a:r>
          </a:p>
          <a:p>
            <a:pPr lvl="1"/>
            <a:r>
              <a:rPr lang="en-IN" sz="1000" dirty="0"/>
              <a:t>Cleantech / Semiconductors</a:t>
            </a:r>
          </a:p>
          <a:p>
            <a:pPr lvl="1"/>
            <a:r>
              <a:rPr lang="en-IN" sz="1000" dirty="0"/>
              <a:t>Social, Finance, Analytics, Advertising</a:t>
            </a:r>
          </a:p>
          <a:p>
            <a:r>
              <a:rPr lang="en-IN" sz="1400" dirty="0"/>
              <a:t>CAN, the top 3 investment sectors were :</a:t>
            </a:r>
          </a:p>
          <a:p>
            <a:pPr lvl="1"/>
            <a:r>
              <a:rPr lang="en-IN" sz="1000" dirty="0"/>
              <a:t>Cleantech / Semiconductors</a:t>
            </a:r>
          </a:p>
          <a:p>
            <a:pPr lvl="1"/>
            <a:r>
              <a:rPr lang="en-IN" sz="1000" dirty="0"/>
              <a:t>Others</a:t>
            </a:r>
          </a:p>
          <a:p>
            <a:pPr lvl="1"/>
            <a:r>
              <a:rPr lang="en-IN" sz="1000" dirty="0"/>
              <a:t>Social, Finance, Analytics, Advertising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3B2324-2D35-4CA8-B942-5D445BD4F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832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779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Ankit Mishra</cp:lastModifiedBy>
  <cp:revision>36</cp:revision>
  <dcterms:created xsi:type="dcterms:W3CDTF">2016-06-09T08:16:28Z</dcterms:created>
  <dcterms:modified xsi:type="dcterms:W3CDTF">2020-01-12T21:21:42Z</dcterms:modified>
</cp:coreProperties>
</file>