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2" r:id="rId7"/>
    <p:sldId id="268" r:id="rId8"/>
    <p:sldId id="270" r:id="rId9"/>
    <p:sldId id="269" r:id="rId10"/>
    <p:sldId id="271" r:id="rId11"/>
    <p:sldId id="27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6DF862-39DE-47C4-BFE9-C660DD29921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1884A5B-2E05-4020-BFE2-EFF3B8FA8110}">
      <dgm:prSet phldrT="[Text]"/>
      <dgm:spPr/>
      <dgm:t>
        <a:bodyPr/>
        <a:lstStyle/>
        <a:p>
          <a:r>
            <a:rPr lang="en-IN" dirty="0"/>
            <a:t>Reading Data into </a:t>
          </a:r>
          <a:r>
            <a:rPr lang="en-IN" dirty="0" err="1"/>
            <a:t>dataframes</a:t>
          </a:r>
          <a:endParaRPr lang="en-IN" dirty="0"/>
        </a:p>
      </dgm:t>
    </dgm:pt>
    <dgm:pt modelId="{3E3F8F85-F262-44A7-9BFB-1036D18867F5}" type="parTrans" cxnId="{4071B0DE-71FC-4B3F-9B6E-9718B4DCA63D}">
      <dgm:prSet/>
      <dgm:spPr/>
      <dgm:t>
        <a:bodyPr/>
        <a:lstStyle/>
        <a:p>
          <a:endParaRPr lang="en-IN"/>
        </a:p>
      </dgm:t>
    </dgm:pt>
    <dgm:pt modelId="{0B4FE86D-6BD0-4362-9C9F-C82C5523F9D5}" type="sibTrans" cxnId="{4071B0DE-71FC-4B3F-9B6E-9718B4DCA63D}">
      <dgm:prSet/>
      <dgm:spPr/>
      <dgm:t>
        <a:bodyPr/>
        <a:lstStyle/>
        <a:p>
          <a:endParaRPr lang="en-IN"/>
        </a:p>
      </dgm:t>
    </dgm:pt>
    <dgm:pt modelId="{2A338FC4-C231-4BA8-B91D-0556605F8AEB}">
      <dgm:prSet phldrT="[Text]"/>
      <dgm:spPr/>
      <dgm:t>
        <a:bodyPr/>
        <a:lstStyle/>
        <a:p>
          <a:pPr algn="l"/>
          <a:r>
            <a:rPr lang="en-IN" dirty="0"/>
            <a:t>Cleaning of data</a:t>
          </a:r>
          <a:br>
            <a:rPr lang="en-IN" dirty="0"/>
          </a:br>
          <a:r>
            <a:rPr lang="en-IN" dirty="0"/>
            <a:t> 1.filling </a:t>
          </a:r>
          <a:r>
            <a:rPr lang="en-IN" dirty="0" err="1"/>
            <a:t>NaN</a:t>
          </a:r>
          <a:r>
            <a:rPr lang="en-IN" dirty="0"/>
            <a:t> values, </a:t>
          </a:r>
          <a:br>
            <a:rPr lang="en-IN" dirty="0"/>
          </a:br>
          <a:r>
            <a:rPr lang="en-IN" dirty="0"/>
            <a:t>2. removing duplicates, </a:t>
          </a:r>
          <a:br>
            <a:rPr lang="en-IN" dirty="0"/>
          </a:br>
          <a:r>
            <a:rPr lang="en-IN" dirty="0"/>
            <a:t>3. uniformity in text case for </a:t>
          </a:r>
          <a:r>
            <a:rPr lang="en-IN" dirty="0" err="1"/>
            <a:t>uniqueIDs</a:t>
          </a:r>
          <a:r>
            <a:rPr lang="en-IN" dirty="0"/>
            <a:t> in all </a:t>
          </a:r>
          <a:r>
            <a:rPr lang="en-IN" dirty="0" err="1"/>
            <a:t>dataframes</a:t>
          </a:r>
          <a:endParaRPr lang="en-IN" dirty="0"/>
        </a:p>
      </dgm:t>
    </dgm:pt>
    <dgm:pt modelId="{127BC019-232A-4C0B-92AB-407CCAF94B30}" type="parTrans" cxnId="{E2610326-1425-4DF7-9E29-38B7B3ED4659}">
      <dgm:prSet/>
      <dgm:spPr/>
      <dgm:t>
        <a:bodyPr/>
        <a:lstStyle/>
        <a:p>
          <a:endParaRPr lang="en-IN"/>
        </a:p>
      </dgm:t>
    </dgm:pt>
    <dgm:pt modelId="{13FD8560-35E6-4C2A-B705-70FBDD27DCD2}" type="sibTrans" cxnId="{E2610326-1425-4DF7-9E29-38B7B3ED4659}">
      <dgm:prSet/>
      <dgm:spPr/>
      <dgm:t>
        <a:bodyPr/>
        <a:lstStyle/>
        <a:p>
          <a:endParaRPr lang="en-IN"/>
        </a:p>
      </dgm:t>
    </dgm:pt>
    <dgm:pt modelId="{F4076D12-F779-40E1-B731-27834E20914D}">
      <dgm:prSet phldrT="[Text]"/>
      <dgm:spPr/>
      <dgm:t>
        <a:bodyPr/>
        <a:lstStyle/>
        <a:p>
          <a:pPr algn="l"/>
          <a:r>
            <a:rPr lang="en-IN" u="none" dirty="0"/>
            <a:t>Analysis based on business requirements:</a:t>
          </a:r>
          <a:br>
            <a:rPr lang="en-IN" u="none" dirty="0"/>
          </a:br>
          <a:r>
            <a:rPr lang="en-IN" u="none" dirty="0"/>
            <a:t>1. Each Variable Analysis</a:t>
          </a:r>
          <a:br>
            <a:rPr lang="en-IN" u="none" dirty="0"/>
          </a:br>
          <a:r>
            <a:rPr lang="en-IN" u="none" dirty="0"/>
            <a:t>2. Correlation between different variables</a:t>
          </a:r>
          <a:br>
            <a:rPr lang="en-IN" u="none" dirty="0"/>
          </a:br>
          <a:r>
            <a:rPr lang="en-IN" u="none" dirty="0"/>
            <a:t>3. Analytics</a:t>
          </a:r>
        </a:p>
      </dgm:t>
    </dgm:pt>
    <dgm:pt modelId="{ED305470-7AA0-447E-885C-44C7107E8FD1}" type="parTrans" cxnId="{708B56CE-D303-4F1B-A7CC-43AC982BA8A8}">
      <dgm:prSet/>
      <dgm:spPr/>
      <dgm:t>
        <a:bodyPr/>
        <a:lstStyle/>
        <a:p>
          <a:endParaRPr lang="en-IN"/>
        </a:p>
      </dgm:t>
    </dgm:pt>
    <dgm:pt modelId="{B4EBADB7-985E-4E0C-BAE0-8264715DF049}" type="sibTrans" cxnId="{708B56CE-D303-4F1B-A7CC-43AC982BA8A8}">
      <dgm:prSet/>
      <dgm:spPr/>
      <dgm:t>
        <a:bodyPr/>
        <a:lstStyle/>
        <a:p>
          <a:endParaRPr lang="en-IN"/>
        </a:p>
      </dgm:t>
    </dgm:pt>
    <dgm:pt modelId="{A46CE894-9152-4EC0-AC47-8727E61E86B9}">
      <dgm:prSet phldrT="[Text]"/>
      <dgm:spPr/>
      <dgm:t>
        <a:bodyPr/>
        <a:lstStyle/>
        <a:p>
          <a:pPr algn="l"/>
          <a:r>
            <a:rPr lang="en-IN" u="none" dirty="0"/>
            <a:t>Plotting of Results for better visualization of results</a:t>
          </a:r>
        </a:p>
      </dgm:t>
    </dgm:pt>
    <dgm:pt modelId="{A585CA8D-3ADF-448A-83AB-F204C1FCF23A}" type="parTrans" cxnId="{8BAF8285-1461-47B6-8D7C-998A86B88E94}">
      <dgm:prSet/>
      <dgm:spPr/>
      <dgm:t>
        <a:bodyPr/>
        <a:lstStyle/>
        <a:p>
          <a:endParaRPr lang="en-IN"/>
        </a:p>
      </dgm:t>
    </dgm:pt>
    <dgm:pt modelId="{C506232E-014C-4953-BEFA-DA3EB9716FB1}" type="sibTrans" cxnId="{8BAF8285-1461-47B6-8D7C-998A86B88E94}">
      <dgm:prSet/>
      <dgm:spPr/>
      <dgm:t>
        <a:bodyPr/>
        <a:lstStyle/>
        <a:p>
          <a:endParaRPr lang="en-IN"/>
        </a:p>
      </dgm:t>
    </dgm:pt>
    <dgm:pt modelId="{48793174-BCE9-4740-85CA-E744E2A101ED}" type="pres">
      <dgm:prSet presAssocID="{FD6DF862-39DE-47C4-BFE9-C660DD299214}" presName="Name0" presStyleCnt="0">
        <dgm:presLayoutVars>
          <dgm:dir/>
          <dgm:resizeHandles val="exact"/>
        </dgm:presLayoutVars>
      </dgm:prSet>
      <dgm:spPr/>
    </dgm:pt>
    <dgm:pt modelId="{3EFA25CD-726A-432E-B290-C2941E2FC4E3}" type="pres">
      <dgm:prSet presAssocID="{01884A5B-2E05-4020-BFE2-EFF3B8FA8110}" presName="node" presStyleLbl="node1" presStyleIdx="0" presStyleCnt="4">
        <dgm:presLayoutVars>
          <dgm:bulletEnabled val="1"/>
        </dgm:presLayoutVars>
      </dgm:prSet>
      <dgm:spPr/>
    </dgm:pt>
    <dgm:pt modelId="{24C6D8D5-C0A1-463D-83AB-F3AB5148A86F}" type="pres">
      <dgm:prSet presAssocID="{0B4FE86D-6BD0-4362-9C9F-C82C5523F9D5}" presName="sibTrans" presStyleLbl="sibTrans2D1" presStyleIdx="0" presStyleCnt="3"/>
      <dgm:spPr/>
    </dgm:pt>
    <dgm:pt modelId="{A3C28B2B-2640-4CA3-8A7A-2A5A700BC6DB}" type="pres">
      <dgm:prSet presAssocID="{0B4FE86D-6BD0-4362-9C9F-C82C5523F9D5}" presName="connectorText" presStyleLbl="sibTrans2D1" presStyleIdx="0" presStyleCnt="3"/>
      <dgm:spPr/>
    </dgm:pt>
    <dgm:pt modelId="{0599F788-A79C-484C-9176-8C19ECD2132A}" type="pres">
      <dgm:prSet presAssocID="{2A338FC4-C231-4BA8-B91D-0556605F8AEB}" presName="node" presStyleLbl="node1" presStyleIdx="1" presStyleCnt="4">
        <dgm:presLayoutVars>
          <dgm:bulletEnabled val="1"/>
        </dgm:presLayoutVars>
      </dgm:prSet>
      <dgm:spPr/>
    </dgm:pt>
    <dgm:pt modelId="{614C30E8-E641-46D5-8F37-B4AD825080BE}" type="pres">
      <dgm:prSet presAssocID="{13FD8560-35E6-4C2A-B705-70FBDD27DCD2}" presName="sibTrans" presStyleLbl="sibTrans2D1" presStyleIdx="1" presStyleCnt="3"/>
      <dgm:spPr/>
    </dgm:pt>
    <dgm:pt modelId="{445BDE9D-C617-4F9B-AB35-6A73170508B7}" type="pres">
      <dgm:prSet presAssocID="{13FD8560-35E6-4C2A-B705-70FBDD27DCD2}" presName="connectorText" presStyleLbl="sibTrans2D1" presStyleIdx="1" presStyleCnt="3"/>
      <dgm:spPr/>
    </dgm:pt>
    <dgm:pt modelId="{35B849EE-3F46-46E8-9AE7-CF67B13FB009}" type="pres">
      <dgm:prSet presAssocID="{F4076D12-F779-40E1-B731-27834E20914D}" presName="node" presStyleLbl="node1" presStyleIdx="2" presStyleCnt="4">
        <dgm:presLayoutVars>
          <dgm:bulletEnabled val="1"/>
        </dgm:presLayoutVars>
      </dgm:prSet>
      <dgm:spPr/>
    </dgm:pt>
    <dgm:pt modelId="{B406C9A2-3E88-4434-8D54-6781A75A5055}" type="pres">
      <dgm:prSet presAssocID="{B4EBADB7-985E-4E0C-BAE0-8264715DF049}" presName="sibTrans" presStyleLbl="sibTrans2D1" presStyleIdx="2" presStyleCnt="3"/>
      <dgm:spPr/>
    </dgm:pt>
    <dgm:pt modelId="{AF1A7E10-87DB-4D31-83ED-2DB5B6D46D3D}" type="pres">
      <dgm:prSet presAssocID="{B4EBADB7-985E-4E0C-BAE0-8264715DF049}" presName="connectorText" presStyleLbl="sibTrans2D1" presStyleIdx="2" presStyleCnt="3"/>
      <dgm:spPr/>
    </dgm:pt>
    <dgm:pt modelId="{200B0D0A-F4D9-461D-8A25-68BFDF7FFFF2}" type="pres">
      <dgm:prSet presAssocID="{A46CE894-9152-4EC0-AC47-8727E61E86B9}" presName="node" presStyleLbl="node1" presStyleIdx="3" presStyleCnt="4">
        <dgm:presLayoutVars>
          <dgm:bulletEnabled val="1"/>
        </dgm:presLayoutVars>
      </dgm:prSet>
      <dgm:spPr/>
    </dgm:pt>
  </dgm:ptLst>
  <dgm:cxnLst>
    <dgm:cxn modelId="{B4691C16-0720-4FB7-BA6D-E4B8E20924CA}" type="presOf" srcId="{FD6DF862-39DE-47C4-BFE9-C660DD299214}" destId="{48793174-BCE9-4740-85CA-E744E2A101ED}" srcOrd="0" destOrd="0" presId="urn:microsoft.com/office/officeart/2005/8/layout/process1"/>
    <dgm:cxn modelId="{E2610326-1425-4DF7-9E29-38B7B3ED4659}" srcId="{FD6DF862-39DE-47C4-BFE9-C660DD299214}" destId="{2A338FC4-C231-4BA8-B91D-0556605F8AEB}" srcOrd="1" destOrd="0" parTransId="{127BC019-232A-4C0B-92AB-407CCAF94B30}" sibTransId="{13FD8560-35E6-4C2A-B705-70FBDD27DCD2}"/>
    <dgm:cxn modelId="{14701D3A-060C-4786-BEB9-A5416F90D5D8}" type="presOf" srcId="{2A338FC4-C231-4BA8-B91D-0556605F8AEB}" destId="{0599F788-A79C-484C-9176-8C19ECD2132A}" srcOrd="0" destOrd="0" presId="urn:microsoft.com/office/officeart/2005/8/layout/process1"/>
    <dgm:cxn modelId="{CBDDD360-006C-4642-962F-F89178D16CB5}" type="presOf" srcId="{13FD8560-35E6-4C2A-B705-70FBDD27DCD2}" destId="{614C30E8-E641-46D5-8F37-B4AD825080BE}" srcOrd="0" destOrd="0" presId="urn:microsoft.com/office/officeart/2005/8/layout/process1"/>
    <dgm:cxn modelId="{DB1A304F-7FAD-4D15-A4DD-AC31C8C41B02}" type="presOf" srcId="{B4EBADB7-985E-4E0C-BAE0-8264715DF049}" destId="{AF1A7E10-87DB-4D31-83ED-2DB5B6D46D3D}" srcOrd="1" destOrd="0" presId="urn:microsoft.com/office/officeart/2005/8/layout/process1"/>
    <dgm:cxn modelId="{FC5E237E-123A-40D7-9A9F-334B9A629066}" type="presOf" srcId="{B4EBADB7-985E-4E0C-BAE0-8264715DF049}" destId="{B406C9A2-3E88-4434-8D54-6781A75A5055}" srcOrd="0" destOrd="0" presId="urn:microsoft.com/office/officeart/2005/8/layout/process1"/>
    <dgm:cxn modelId="{8BAF8285-1461-47B6-8D7C-998A86B88E94}" srcId="{FD6DF862-39DE-47C4-BFE9-C660DD299214}" destId="{A46CE894-9152-4EC0-AC47-8727E61E86B9}" srcOrd="3" destOrd="0" parTransId="{A585CA8D-3ADF-448A-83AB-F204C1FCF23A}" sibTransId="{C506232E-014C-4953-BEFA-DA3EB9716FB1}"/>
    <dgm:cxn modelId="{A0757891-15B9-4753-A06E-9D97FCBD0DAD}" type="presOf" srcId="{01884A5B-2E05-4020-BFE2-EFF3B8FA8110}" destId="{3EFA25CD-726A-432E-B290-C2941E2FC4E3}" srcOrd="0" destOrd="0" presId="urn:microsoft.com/office/officeart/2005/8/layout/process1"/>
    <dgm:cxn modelId="{09AC2B96-4DA9-4854-B4B1-29C687E72C2C}" type="presOf" srcId="{0B4FE86D-6BD0-4362-9C9F-C82C5523F9D5}" destId="{24C6D8D5-C0A1-463D-83AB-F3AB5148A86F}" srcOrd="0" destOrd="0" presId="urn:microsoft.com/office/officeart/2005/8/layout/process1"/>
    <dgm:cxn modelId="{708B56CE-D303-4F1B-A7CC-43AC982BA8A8}" srcId="{FD6DF862-39DE-47C4-BFE9-C660DD299214}" destId="{F4076D12-F779-40E1-B731-27834E20914D}" srcOrd="2" destOrd="0" parTransId="{ED305470-7AA0-447E-885C-44C7107E8FD1}" sibTransId="{B4EBADB7-985E-4E0C-BAE0-8264715DF049}"/>
    <dgm:cxn modelId="{4BF1F9D1-AE39-457A-95DB-8634D376D51D}" type="presOf" srcId="{0B4FE86D-6BD0-4362-9C9F-C82C5523F9D5}" destId="{A3C28B2B-2640-4CA3-8A7A-2A5A700BC6DB}" srcOrd="1" destOrd="0" presId="urn:microsoft.com/office/officeart/2005/8/layout/process1"/>
    <dgm:cxn modelId="{4071B0DE-71FC-4B3F-9B6E-9718B4DCA63D}" srcId="{FD6DF862-39DE-47C4-BFE9-C660DD299214}" destId="{01884A5B-2E05-4020-BFE2-EFF3B8FA8110}" srcOrd="0" destOrd="0" parTransId="{3E3F8F85-F262-44A7-9BFB-1036D18867F5}" sibTransId="{0B4FE86D-6BD0-4362-9C9F-C82C5523F9D5}"/>
    <dgm:cxn modelId="{446B9CE1-25CB-4721-99CE-858ED7F9C804}" type="presOf" srcId="{F4076D12-F779-40E1-B731-27834E20914D}" destId="{35B849EE-3F46-46E8-9AE7-CF67B13FB009}" srcOrd="0" destOrd="0" presId="urn:microsoft.com/office/officeart/2005/8/layout/process1"/>
    <dgm:cxn modelId="{7517B5E5-1ED7-4537-A312-7711C7BCBA09}" type="presOf" srcId="{A46CE894-9152-4EC0-AC47-8727E61E86B9}" destId="{200B0D0A-F4D9-461D-8A25-68BFDF7FFFF2}" srcOrd="0" destOrd="0" presId="urn:microsoft.com/office/officeart/2005/8/layout/process1"/>
    <dgm:cxn modelId="{FBF0F1F9-95CA-493A-ADDE-10134B727E66}" type="presOf" srcId="{13FD8560-35E6-4C2A-B705-70FBDD27DCD2}" destId="{445BDE9D-C617-4F9B-AB35-6A73170508B7}" srcOrd="1" destOrd="0" presId="urn:microsoft.com/office/officeart/2005/8/layout/process1"/>
    <dgm:cxn modelId="{273D6027-292B-49D8-9521-9C7D811478C7}" type="presParOf" srcId="{48793174-BCE9-4740-85CA-E744E2A101ED}" destId="{3EFA25CD-726A-432E-B290-C2941E2FC4E3}" srcOrd="0" destOrd="0" presId="urn:microsoft.com/office/officeart/2005/8/layout/process1"/>
    <dgm:cxn modelId="{9CED7225-E21E-499B-AD13-5194C7AA35AD}" type="presParOf" srcId="{48793174-BCE9-4740-85CA-E744E2A101ED}" destId="{24C6D8D5-C0A1-463D-83AB-F3AB5148A86F}" srcOrd="1" destOrd="0" presId="urn:microsoft.com/office/officeart/2005/8/layout/process1"/>
    <dgm:cxn modelId="{743840BE-7E81-4AA4-B315-1839386B6B2E}" type="presParOf" srcId="{24C6D8D5-C0A1-463D-83AB-F3AB5148A86F}" destId="{A3C28B2B-2640-4CA3-8A7A-2A5A700BC6DB}" srcOrd="0" destOrd="0" presId="urn:microsoft.com/office/officeart/2005/8/layout/process1"/>
    <dgm:cxn modelId="{2C9E85B0-4D80-4BD1-B7CA-517D55331B23}" type="presParOf" srcId="{48793174-BCE9-4740-85CA-E744E2A101ED}" destId="{0599F788-A79C-484C-9176-8C19ECD2132A}" srcOrd="2" destOrd="0" presId="urn:microsoft.com/office/officeart/2005/8/layout/process1"/>
    <dgm:cxn modelId="{53388B17-1C4E-4FC2-A53D-0629B4742C34}" type="presParOf" srcId="{48793174-BCE9-4740-85CA-E744E2A101ED}" destId="{614C30E8-E641-46D5-8F37-B4AD825080BE}" srcOrd="3" destOrd="0" presId="urn:microsoft.com/office/officeart/2005/8/layout/process1"/>
    <dgm:cxn modelId="{7DEBB7D0-A2B0-4C14-87A0-0B74FDEC4E21}" type="presParOf" srcId="{614C30E8-E641-46D5-8F37-B4AD825080BE}" destId="{445BDE9D-C617-4F9B-AB35-6A73170508B7}" srcOrd="0" destOrd="0" presId="urn:microsoft.com/office/officeart/2005/8/layout/process1"/>
    <dgm:cxn modelId="{7F389D16-ADBB-4DF3-95FB-EAC9260F1D59}" type="presParOf" srcId="{48793174-BCE9-4740-85CA-E744E2A101ED}" destId="{35B849EE-3F46-46E8-9AE7-CF67B13FB009}" srcOrd="4" destOrd="0" presId="urn:microsoft.com/office/officeart/2005/8/layout/process1"/>
    <dgm:cxn modelId="{C6E01D5C-D6A5-4275-BC7E-F875B7718547}" type="presParOf" srcId="{48793174-BCE9-4740-85CA-E744E2A101ED}" destId="{B406C9A2-3E88-4434-8D54-6781A75A5055}" srcOrd="5" destOrd="0" presId="urn:microsoft.com/office/officeart/2005/8/layout/process1"/>
    <dgm:cxn modelId="{46B4F561-07EE-4148-AE51-5B6AF2B526AD}" type="presParOf" srcId="{B406C9A2-3E88-4434-8D54-6781A75A5055}" destId="{AF1A7E10-87DB-4D31-83ED-2DB5B6D46D3D}" srcOrd="0" destOrd="0" presId="urn:microsoft.com/office/officeart/2005/8/layout/process1"/>
    <dgm:cxn modelId="{F9A0041D-2A85-4218-AB89-1649F098BF1D}" type="presParOf" srcId="{48793174-BCE9-4740-85CA-E744E2A101ED}" destId="{200B0D0A-F4D9-461D-8A25-68BFDF7FFFF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FA25CD-726A-432E-B290-C2941E2FC4E3}">
      <dsp:nvSpPr>
        <dsp:cNvPr id="0" name=""/>
        <dsp:cNvSpPr/>
      </dsp:nvSpPr>
      <dsp:spPr>
        <a:xfrm>
          <a:off x="4867" y="474455"/>
          <a:ext cx="2128099" cy="25468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Reading Data into </a:t>
          </a:r>
          <a:r>
            <a:rPr lang="en-IN" sz="1800" kern="1200" dirty="0" err="1"/>
            <a:t>dataframes</a:t>
          </a:r>
          <a:endParaRPr lang="en-IN" sz="1800" kern="1200" dirty="0"/>
        </a:p>
      </dsp:txBody>
      <dsp:txXfrm>
        <a:off x="67197" y="536785"/>
        <a:ext cx="2003439" cy="2422201"/>
      </dsp:txXfrm>
    </dsp:sp>
    <dsp:sp modelId="{24C6D8D5-C0A1-463D-83AB-F3AB5148A86F}">
      <dsp:nvSpPr>
        <dsp:cNvPr id="0" name=""/>
        <dsp:cNvSpPr/>
      </dsp:nvSpPr>
      <dsp:spPr>
        <a:xfrm>
          <a:off x="2345776" y="1484001"/>
          <a:ext cx="451157" cy="527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2345776" y="1589555"/>
        <a:ext cx="315810" cy="316660"/>
      </dsp:txXfrm>
    </dsp:sp>
    <dsp:sp modelId="{0599F788-A79C-484C-9176-8C19ECD2132A}">
      <dsp:nvSpPr>
        <dsp:cNvPr id="0" name=""/>
        <dsp:cNvSpPr/>
      </dsp:nvSpPr>
      <dsp:spPr>
        <a:xfrm>
          <a:off x="2984206" y="474455"/>
          <a:ext cx="2128099" cy="25468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Cleaning of data</a:t>
          </a:r>
          <a:br>
            <a:rPr lang="en-IN" sz="1800" kern="1200" dirty="0"/>
          </a:br>
          <a:r>
            <a:rPr lang="en-IN" sz="1800" kern="1200" dirty="0"/>
            <a:t> 1.filling </a:t>
          </a:r>
          <a:r>
            <a:rPr lang="en-IN" sz="1800" kern="1200" dirty="0" err="1"/>
            <a:t>NaN</a:t>
          </a:r>
          <a:r>
            <a:rPr lang="en-IN" sz="1800" kern="1200" dirty="0"/>
            <a:t> values, </a:t>
          </a:r>
          <a:br>
            <a:rPr lang="en-IN" sz="1800" kern="1200" dirty="0"/>
          </a:br>
          <a:r>
            <a:rPr lang="en-IN" sz="1800" kern="1200" dirty="0"/>
            <a:t>2. removing duplicates, </a:t>
          </a:r>
          <a:br>
            <a:rPr lang="en-IN" sz="1800" kern="1200" dirty="0"/>
          </a:br>
          <a:r>
            <a:rPr lang="en-IN" sz="1800" kern="1200" dirty="0"/>
            <a:t>3. uniformity in text case for </a:t>
          </a:r>
          <a:r>
            <a:rPr lang="en-IN" sz="1800" kern="1200" dirty="0" err="1"/>
            <a:t>uniqueIDs</a:t>
          </a:r>
          <a:r>
            <a:rPr lang="en-IN" sz="1800" kern="1200" dirty="0"/>
            <a:t> in all </a:t>
          </a:r>
          <a:r>
            <a:rPr lang="en-IN" sz="1800" kern="1200" dirty="0" err="1"/>
            <a:t>dataframes</a:t>
          </a:r>
          <a:endParaRPr lang="en-IN" sz="1800" kern="1200" dirty="0"/>
        </a:p>
      </dsp:txBody>
      <dsp:txXfrm>
        <a:off x="3046536" y="536785"/>
        <a:ext cx="2003439" cy="2422201"/>
      </dsp:txXfrm>
    </dsp:sp>
    <dsp:sp modelId="{614C30E8-E641-46D5-8F37-B4AD825080BE}">
      <dsp:nvSpPr>
        <dsp:cNvPr id="0" name=""/>
        <dsp:cNvSpPr/>
      </dsp:nvSpPr>
      <dsp:spPr>
        <a:xfrm>
          <a:off x="5325115" y="1484001"/>
          <a:ext cx="451157" cy="527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5325115" y="1589555"/>
        <a:ext cx="315810" cy="316660"/>
      </dsp:txXfrm>
    </dsp:sp>
    <dsp:sp modelId="{35B849EE-3F46-46E8-9AE7-CF67B13FB009}">
      <dsp:nvSpPr>
        <dsp:cNvPr id="0" name=""/>
        <dsp:cNvSpPr/>
      </dsp:nvSpPr>
      <dsp:spPr>
        <a:xfrm>
          <a:off x="5963545" y="474455"/>
          <a:ext cx="2128099" cy="25468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u="none" kern="1200" dirty="0"/>
            <a:t>Analysis based on business requirements:</a:t>
          </a:r>
          <a:br>
            <a:rPr lang="en-IN" sz="1800" u="none" kern="1200" dirty="0"/>
          </a:br>
          <a:r>
            <a:rPr lang="en-IN" sz="1800" u="none" kern="1200" dirty="0"/>
            <a:t>1. Each Variable Analysis</a:t>
          </a:r>
          <a:br>
            <a:rPr lang="en-IN" sz="1800" u="none" kern="1200" dirty="0"/>
          </a:br>
          <a:r>
            <a:rPr lang="en-IN" sz="1800" u="none" kern="1200" dirty="0"/>
            <a:t>2. Correlation between different variables</a:t>
          </a:r>
          <a:br>
            <a:rPr lang="en-IN" sz="1800" u="none" kern="1200" dirty="0"/>
          </a:br>
          <a:r>
            <a:rPr lang="en-IN" sz="1800" u="none" kern="1200" dirty="0"/>
            <a:t>3. Analytics</a:t>
          </a:r>
        </a:p>
      </dsp:txBody>
      <dsp:txXfrm>
        <a:off x="6025875" y="536785"/>
        <a:ext cx="2003439" cy="2422201"/>
      </dsp:txXfrm>
    </dsp:sp>
    <dsp:sp modelId="{B406C9A2-3E88-4434-8D54-6781A75A5055}">
      <dsp:nvSpPr>
        <dsp:cNvPr id="0" name=""/>
        <dsp:cNvSpPr/>
      </dsp:nvSpPr>
      <dsp:spPr>
        <a:xfrm>
          <a:off x="8304454" y="1484001"/>
          <a:ext cx="451157" cy="527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8304454" y="1589555"/>
        <a:ext cx="315810" cy="316660"/>
      </dsp:txXfrm>
    </dsp:sp>
    <dsp:sp modelId="{200B0D0A-F4D9-461D-8A25-68BFDF7FFFF2}">
      <dsp:nvSpPr>
        <dsp:cNvPr id="0" name=""/>
        <dsp:cNvSpPr/>
      </dsp:nvSpPr>
      <dsp:spPr>
        <a:xfrm>
          <a:off x="8942884" y="474455"/>
          <a:ext cx="2128099" cy="25468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u="none" kern="1200" dirty="0"/>
            <a:t>Plotting of Results for better visualization of results</a:t>
          </a:r>
        </a:p>
      </dsp:txBody>
      <dsp:txXfrm>
        <a:off x="9005214" y="536785"/>
        <a:ext cx="2003439" cy="24222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03-02-2020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03-02-2020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kitmishra723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LENDING CLUB CASE STUDY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4145458" cy="1531917"/>
          </a:xfrm>
        </p:spPr>
        <p:txBody>
          <a:bodyPr>
            <a:normAutofit/>
          </a:bodyPr>
          <a:lstStyle/>
          <a:p>
            <a:pPr algn="l"/>
            <a:r>
              <a:rPr lang="en-IN" sz="1800" dirty="0" err="1"/>
              <a:t>Group_faclicitator</a:t>
            </a:r>
            <a:r>
              <a:rPr lang="en-IN" sz="1800" dirty="0"/>
              <a:t>: </a:t>
            </a:r>
            <a:r>
              <a:rPr lang="en-IN" sz="1800" b="1" dirty="0"/>
              <a:t>Ankit Mishra</a:t>
            </a:r>
          </a:p>
          <a:p>
            <a:pPr algn="l"/>
            <a:r>
              <a:rPr lang="en-IN" sz="1800" dirty="0"/>
              <a:t>(</a:t>
            </a:r>
            <a:r>
              <a:rPr lang="en-IN" sz="1800" dirty="0">
                <a:hlinkClick r:id="rId2"/>
              </a:rPr>
              <a:t>ankitmishra723@gmail.com</a:t>
            </a:r>
            <a:r>
              <a:rPr lang="en-IN" sz="1800" dirty="0"/>
              <a:t>)</a:t>
            </a:r>
          </a:p>
          <a:p>
            <a:pPr algn="l"/>
            <a:r>
              <a:rPr lang="en-IN" sz="1800" b="1" dirty="0" err="1"/>
              <a:t>Vijayashree</a:t>
            </a:r>
            <a:r>
              <a:rPr lang="en-IN" sz="1800" b="1" dirty="0"/>
              <a:t> </a:t>
            </a:r>
            <a:r>
              <a:rPr lang="en-IN" sz="1800" b="1" dirty="0" err="1"/>
              <a:t>Reddipalli</a:t>
            </a:r>
            <a:br>
              <a:rPr lang="en-IN" sz="1800" dirty="0"/>
            </a:br>
            <a:r>
              <a:rPr lang="en-IN" sz="1400" dirty="0"/>
              <a:t>VIJAYASHREEREDDIPALLI@gmail.com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8EEA195-D19F-49A9-A1D2-460A03CD4923}"/>
              </a:ext>
            </a:extLst>
          </p:cNvPr>
          <p:cNvSpPr txBox="1">
            <a:spLocks/>
          </p:cNvSpPr>
          <p:nvPr/>
        </p:nvSpPr>
        <p:spPr>
          <a:xfrm>
            <a:off x="7335342" y="4793844"/>
            <a:ext cx="4145458" cy="1531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800" dirty="0"/>
              <a:t>Team Members: </a:t>
            </a:r>
            <a:br>
              <a:rPr lang="en-IN" sz="1800" dirty="0"/>
            </a:br>
            <a:r>
              <a:rPr lang="en-IN" sz="1800" dirty="0"/>
              <a:t>Ankit Mishra</a:t>
            </a:r>
            <a:br>
              <a:rPr lang="en-IN" sz="1800" dirty="0"/>
            </a:br>
            <a:r>
              <a:rPr lang="en-IN" sz="1800" dirty="0" err="1"/>
              <a:t>Vijayashree</a:t>
            </a:r>
            <a:r>
              <a:rPr lang="en-IN" sz="1800" dirty="0"/>
              <a:t> </a:t>
            </a:r>
            <a:r>
              <a:rPr lang="en-IN" sz="1800" dirty="0" err="1"/>
              <a:t>Reddipalli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676" y="1496218"/>
            <a:ext cx="6446124" cy="5172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Plot  7</a:t>
            </a:r>
          </a:p>
          <a:p>
            <a:r>
              <a:rPr lang="en-US" sz="1800" dirty="0"/>
              <a:t>Customers with Rented </a:t>
            </a:r>
            <a:r>
              <a:rPr lang="en-US" sz="1800" dirty="0" err="1"/>
              <a:t>accomodation</a:t>
            </a:r>
            <a:r>
              <a:rPr lang="en-US" sz="1800" dirty="0"/>
              <a:t> are likely to default more followed by customer who have </a:t>
            </a:r>
            <a:r>
              <a:rPr lang="en-US" sz="1800" dirty="0" err="1"/>
              <a:t>mortagegd</a:t>
            </a:r>
            <a:r>
              <a:rPr lang="en-US" sz="1800" dirty="0"/>
              <a:t> the property.</a:t>
            </a:r>
          </a:p>
          <a:p>
            <a:endParaRPr lang="en-US" sz="1800" dirty="0"/>
          </a:p>
          <a:p>
            <a:r>
              <a:rPr lang="en-US" sz="1800" dirty="0"/>
              <a:t>Customers with owned house are least likely to default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Plot 8</a:t>
            </a:r>
          </a:p>
          <a:p>
            <a:r>
              <a:rPr lang="en-US" sz="1800" dirty="0"/>
              <a:t>Grade B,C and D have high chances to default</a:t>
            </a:r>
            <a:endParaRPr lang="en-IN" sz="1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&lt;Results&gt;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687BAD-D27A-4FAE-AB82-8327EBB84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725" y="640080"/>
            <a:ext cx="4531599" cy="30593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6D4A08-74E3-4461-9A2A-51D28A16B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4726" y="3552461"/>
            <a:ext cx="4531598" cy="330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854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580E47F-FFF8-4383-8AF6-3864B097E4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700" y="1660059"/>
            <a:ext cx="5181600" cy="441668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&lt;Results&gt;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CBD8BB-958C-44C1-92BD-CEC6E4ED2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800" y="1068149"/>
            <a:ext cx="5760324" cy="517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29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&lt;Results&gt;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8D7CD-FB33-40EC-BAE0-96F2AEF41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9" y="1854927"/>
            <a:ext cx="5183051" cy="148517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Plot  10</a:t>
            </a:r>
          </a:p>
          <a:p>
            <a:r>
              <a:rPr lang="en-US" sz="1800" dirty="0" err="1"/>
              <a:t>small_business</a:t>
            </a:r>
            <a:r>
              <a:rPr lang="en-US" sz="1800" dirty="0"/>
              <a:t> loans have highest </a:t>
            </a:r>
            <a:r>
              <a:rPr lang="en-US" sz="1800" dirty="0" err="1"/>
              <a:t>probablity</a:t>
            </a:r>
            <a:r>
              <a:rPr lang="en-US" sz="1800" dirty="0"/>
              <a:t> to turn in </a:t>
            </a:r>
            <a:r>
              <a:rPr lang="en-US" sz="1800" dirty="0" err="1"/>
              <a:t>NPAs.In</a:t>
            </a:r>
            <a:r>
              <a:rPr lang="en-US" sz="1800" dirty="0"/>
              <a:t> this category, ~26% customers have defaulted.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2AEFEE-D5CF-407E-BAC8-D76456D94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55" y="3148409"/>
            <a:ext cx="4749798" cy="359529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4C28E3C-D78D-40DD-AE37-E930F9506291}"/>
              </a:ext>
            </a:extLst>
          </p:cNvPr>
          <p:cNvSpPr txBox="1">
            <a:spLocks/>
          </p:cNvSpPr>
          <p:nvPr/>
        </p:nvSpPr>
        <p:spPr>
          <a:xfrm>
            <a:off x="6793049" y="975021"/>
            <a:ext cx="5183051" cy="1485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Plot  11</a:t>
            </a:r>
          </a:p>
          <a:p>
            <a:r>
              <a:rPr lang="en-US" dirty="0"/>
              <a:t> </a:t>
            </a:r>
            <a:r>
              <a:rPr lang="en-US" sz="1900" dirty="0"/>
              <a:t>Customers who have high utilization of the revolving credit are more likely to default.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449357-8210-42F3-B755-17E73D86B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144" y="2715391"/>
            <a:ext cx="4749797" cy="361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284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/>
              <a:t>The problem statement is to help an </a:t>
            </a:r>
            <a:r>
              <a:rPr lang="en-US" sz="1400" dirty="0"/>
              <a:t> consumer finance company which </a:t>
            </a:r>
            <a:r>
              <a:rPr lang="en-US" sz="1400" dirty="0" err="1"/>
              <a:t>specialises</a:t>
            </a:r>
            <a:r>
              <a:rPr lang="en-US" sz="1400" dirty="0"/>
              <a:t> in lending various types of loans to urban customers</a:t>
            </a:r>
            <a:r>
              <a:rPr lang="en-US" dirty="0"/>
              <a:t> </a:t>
            </a:r>
            <a:r>
              <a:rPr lang="en-IN" sz="1400" dirty="0"/>
              <a:t>with a rigorous analytics to identify </a:t>
            </a:r>
            <a:r>
              <a:rPr lang="en-US" sz="1400" dirty="0"/>
              <a:t>the driving factors (or driver variables) behind loan default, i.e. the variables which are strong indicators of default.</a:t>
            </a:r>
            <a:endParaRPr lang="en-IN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&lt;Abstract&gt;</a:t>
            </a:r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308" y="1496219"/>
            <a:ext cx="11168742" cy="12596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Use flow chart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&lt;Problem solving methodology&gt;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D25AE58-37D5-4C1F-98C7-CB26D41824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0062799"/>
              </p:ext>
            </p:extLst>
          </p:nvPr>
        </p:nvGraphicFramePr>
        <p:xfrm>
          <a:off x="711199" y="2126060"/>
          <a:ext cx="11075851" cy="3495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/>
              <a:t> </a:t>
            </a:r>
            <a:r>
              <a:rPr lang="en-IN" sz="2800"/>
              <a:t>&lt;Analysis&gt;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7"/>
            <a:ext cx="11025051" cy="15740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/>
              <a:t>We start with the basic step of  DATA CLEANING,</a:t>
            </a:r>
          </a:p>
          <a:p>
            <a:pPr marL="0" indent="0">
              <a:buNone/>
            </a:pPr>
            <a:r>
              <a:rPr lang="en-IN" sz="1400" dirty="0"/>
              <a:t>Loading the “loan.csv” into the </a:t>
            </a:r>
            <a:r>
              <a:rPr lang="en-IN" sz="1400" dirty="0" err="1"/>
              <a:t>dataframe</a:t>
            </a:r>
            <a:r>
              <a:rPr lang="en-IN" sz="1400" dirty="0"/>
              <a:t> gives us a broad observation that we make many columns as </a:t>
            </a:r>
            <a:r>
              <a:rPr lang="en-IN" sz="1400" dirty="0" err="1"/>
              <a:t>NaN</a:t>
            </a:r>
            <a:r>
              <a:rPr lang="en-IN" sz="1400" dirty="0"/>
              <a:t>.</a:t>
            </a:r>
          </a:p>
          <a:p>
            <a:pPr marL="0" indent="0">
              <a:buNone/>
            </a:pPr>
            <a:r>
              <a:rPr lang="en-IN" sz="1400" dirty="0"/>
              <a:t> We therefore start with dropping of such redundant columns which won’t affect our Analytics.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B43817-4BCB-4DAF-B2AE-C4781466C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89" y="3138487"/>
            <a:ext cx="1039177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&lt;Analysis&gt;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8" y="1854926"/>
            <a:ext cx="11164751" cy="4344261"/>
          </a:xfrm>
        </p:spPr>
        <p:txBody>
          <a:bodyPr>
            <a:normAutofit/>
          </a:bodyPr>
          <a:lstStyle/>
          <a:p>
            <a:r>
              <a:rPr lang="en-IN" sz="1400" dirty="0"/>
              <a:t>We identify 54 columns which have all entries as </a:t>
            </a:r>
            <a:r>
              <a:rPr lang="en-IN" sz="1400" dirty="0" err="1"/>
              <a:t>NaN</a:t>
            </a:r>
            <a:r>
              <a:rPr lang="en-IN" sz="1400" dirty="0"/>
              <a:t> and therefore drop these columns.</a:t>
            </a:r>
          </a:p>
          <a:p>
            <a:r>
              <a:rPr lang="en-IN" sz="1400" dirty="0"/>
              <a:t>We further identify columns where more than 80% of entries are </a:t>
            </a:r>
            <a:r>
              <a:rPr lang="en-IN" sz="1400" dirty="0" err="1"/>
              <a:t>NaN</a:t>
            </a:r>
            <a:r>
              <a:rPr lang="en-IN" sz="1400" dirty="0"/>
              <a:t>, these columns too are redundant as we can’t impute data using any Statistical method.</a:t>
            </a:r>
            <a:br>
              <a:rPr lang="en-IN" sz="1400" dirty="0"/>
            </a:br>
            <a:r>
              <a:rPr lang="en-IN" sz="1400" b="1" dirty="0"/>
              <a:t>[</a:t>
            </a:r>
            <a:r>
              <a:rPr lang="en-US" sz="1400" b="1" dirty="0"/>
              <a:t>'next_pymnt_d','</a:t>
            </a:r>
            <a:r>
              <a:rPr lang="en-US" sz="1400" b="1" dirty="0" err="1"/>
              <a:t>mths_since_last_record</a:t>
            </a:r>
            <a:r>
              <a:rPr lang="en-US" sz="1400" b="1" dirty="0"/>
              <a:t>’]</a:t>
            </a:r>
          </a:p>
          <a:p>
            <a:r>
              <a:rPr lang="en-IN" sz="1400" dirty="0"/>
              <a:t>Next we identify columns which have only 1 type of unique entries and even these features will have no Analytical impact.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r>
              <a:rPr lang="en-IN" sz="1400" dirty="0"/>
              <a:t>We next clean our data based on datatypes needed for Analysis; like stripping symbols like [“%”,”&lt;“,”+”] etc from data as part of data cleaning.</a:t>
            </a:r>
          </a:p>
          <a:p>
            <a:r>
              <a:rPr lang="en-IN" sz="1400" dirty="0"/>
              <a:t>Separating month and year from data for better analysis.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C67D55-37B7-42B2-97E3-ABF6B8A2B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3260724"/>
            <a:ext cx="7173786" cy="160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5172605" cy="4344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Plot 1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Doing an Analysis on Loan Amount and Loan Status we observe that, Defaulters requested for a higher loan amount. And higher funded amount.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&lt;Results&gt;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FDA249-C301-4222-9121-8F21512C5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3819524"/>
            <a:ext cx="6096000" cy="1679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100440-33A1-410D-8A86-50823B470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915" y="2263774"/>
            <a:ext cx="4753360" cy="311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4368387" cy="4344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Since higher interest brings higher income for financial institution. </a:t>
            </a:r>
            <a:r>
              <a:rPr lang="en-US" sz="1800" dirty="0" err="1"/>
              <a:t>Also,the</a:t>
            </a:r>
            <a:r>
              <a:rPr lang="en-US" sz="1800" dirty="0"/>
              <a:t> high </a:t>
            </a:r>
            <a:r>
              <a:rPr lang="en-US" sz="1800" dirty="0" err="1"/>
              <a:t>intreset</a:t>
            </a:r>
            <a:r>
              <a:rPr lang="en-US" sz="1800" dirty="0"/>
              <a:t> rates are levied to risky customer So, lets see what are the factors that impact the Rate of interest(ROI)</a:t>
            </a: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Plot 2</a:t>
            </a:r>
          </a:p>
          <a:p>
            <a:r>
              <a:rPr lang="en-IN" sz="1800" dirty="0"/>
              <a:t>From this plot we can visualize </a:t>
            </a:r>
            <a:r>
              <a:rPr lang="en-US" sz="1800" dirty="0"/>
              <a:t> that Customers with "RENT" accommodation attracts more interest rate.</a:t>
            </a:r>
          </a:p>
          <a:p>
            <a:endParaRPr lang="en-US" sz="1800" dirty="0"/>
          </a:p>
          <a:p>
            <a:r>
              <a:rPr lang="en-US" sz="1800" dirty="0"/>
              <a:t>More tenure attracts more Interest rate.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&lt;Results&gt;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A1F28E-F96C-4A06-A44C-E83343DDC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666" y="881208"/>
            <a:ext cx="4107527" cy="31458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C74620-68DF-40CC-8057-3CEC3BBE9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175" y="3916680"/>
            <a:ext cx="4288508" cy="280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476" y="2234009"/>
            <a:ext cx="6446124" cy="29233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Plot 4</a:t>
            </a:r>
          </a:p>
          <a:p>
            <a:r>
              <a:rPr lang="en-IN" sz="1800" dirty="0"/>
              <a:t>Grade A loans have least interest rate.</a:t>
            </a:r>
          </a:p>
          <a:p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Plot 5:</a:t>
            </a:r>
          </a:p>
          <a:p>
            <a:r>
              <a:rPr lang="en-US" sz="1800" dirty="0"/>
              <a:t>Customers who have taken lower tenure(36 months) are likely to repay the loan</a:t>
            </a:r>
            <a:endParaRPr lang="en-IN" sz="1800" dirty="0"/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&lt;Results&gt;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D0A881-05E3-4597-B19E-A425FA697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976" y="914400"/>
            <a:ext cx="4795123" cy="2781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7DCECF-1513-4F45-B0EF-7C837FE38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4241" y="3695700"/>
            <a:ext cx="4551283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708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476" y="1496218"/>
            <a:ext cx="6446124" cy="5172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Observation 5:</a:t>
            </a:r>
          </a:p>
          <a:p>
            <a:pPr marL="0" indent="0">
              <a:buNone/>
            </a:pPr>
            <a:r>
              <a:rPr lang="en-IN" sz="1800" dirty="0"/>
              <a:t>Correlation between “</a:t>
            </a:r>
            <a:r>
              <a:rPr lang="en-IN" sz="1800" dirty="0" err="1"/>
              <a:t>Revol_util</a:t>
            </a:r>
            <a:r>
              <a:rPr lang="en-IN" sz="1800" dirty="0"/>
              <a:t>” vs “</a:t>
            </a:r>
            <a:r>
              <a:rPr lang="en-IN" sz="1800" dirty="0" err="1"/>
              <a:t>interest_rate</a:t>
            </a:r>
            <a:r>
              <a:rPr lang="en-IN" sz="1800" dirty="0"/>
              <a:t>”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Plot 6 </a:t>
            </a:r>
          </a:p>
          <a:p>
            <a:r>
              <a:rPr lang="en-US" sz="1800" dirty="0"/>
              <a:t>Fully-Paid customers have low </a:t>
            </a:r>
            <a:r>
              <a:rPr lang="en-US" sz="1800" dirty="0" err="1"/>
              <a:t>dti</a:t>
            </a:r>
            <a:r>
              <a:rPr lang="en-US" sz="1800" dirty="0"/>
              <a:t> as compared to </a:t>
            </a:r>
            <a:r>
              <a:rPr lang="en-US" sz="1800" dirty="0" err="1"/>
              <a:t>deliquent</a:t>
            </a:r>
            <a:r>
              <a:rPr lang="en-US" sz="1800" dirty="0"/>
              <a:t> </a:t>
            </a:r>
            <a:r>
              <a:rPr lang="en-US" sz="1800" dirty="0" err="1"/>
              <a:t>customer.Therefore,customers</a:t>
            </a:r>
            <a:r>
              <a:rPr lang="en-US" sz="1800" dirty="0"/>
              <a:t> with low </a:t>
            </a:r>
            <a:r>
              <a:rPr lang="en-US" sz="1800" dirty="0" err="1"/>
              <a:t>dti</a:t>
            </a:r>
            <a:r>
              <a:rPr lang="en-US" sz="1800" dirty="0"/>
              <a:t> are good for business</a:t>
            </a:r>
            <a:endParaRPr lang="en-IN" sz="1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&lt;Results&gt;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FECAF5-D4E5-4DD4-8109-090AA3EF0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76" y="2527300"/>
            <a:ext cx="4884024" cy="1266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425938-1164-425E-9DC9-BDC0AF4E2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068" y="2881312"/>
            <a:ext cx="4775456" cy="316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461</TotalTime>
  <Words>616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Office Theme</vt:lpstr>
      <vt:lpstr>LENDING CLUB CASE STUDY  SUBMISSION </vt:lpstr>
      <vt:lpstr> &lt;Abstract&gt;</vt:lpstr>
      <vt:lpstr> &lt;Problem solving methodology&gt;</vt:lpstr>
      <vt:lpstr> &lt;Analysis&gt;</vt:lpstr>
      <vt:lpstr> &lt;Analysis&gt;</vt:lpstr>
      <vt:lpstr> &lt;Results&gt;</vt:lpstr>
      <vt:lpstr> &lt;Results&gt;</vt:lpstr>
      <vt:lpstr> &lt;Results&gt;</vt:lpstr>
      <vt:lpstr> &lt;Results&gt;</vt:lpstr>
      <vt:lpstr> &lt;Results&gt;</vt:lpstr>
      <vt:lpstr> &lt;Results&gt;</vt:lpstr>
      <vt:lpstr> &lt;Results&gt;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Ankit Mishra</cp:lastModifiedBy>
  <cp:revision>60</cp:revision>
  <dcterms:created xsi:type="dcterms:W3CDTF">2016-06-09T08:16:28Z</dcterms:created>
  <dcterms:modified xsi:type="dcterms:W3CDTF">2020-02-03T17:27:06Z</dcterms:modified>
</cp:coreProperties>
</file>