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3" r:id="rId4"/>
    <p:sldId id="259" r:id="rId5"/>
    <p:sldId id="267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[amazon Sales.xlsx]amazon Sales!PivotTable1</c:name>
    <c:fmtId val="9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028861662556607E-3"/>
                  <c:y val="-0.37826356175979559"/>
                </c:manualLayout>
              </c:layout>
              <c:tx>
                <c:rich>
                  <a:bodyPr/>
                  <a:lstStyle/>
                  <a:p>
                    <a:fld id="{DE286FD2-7467-46B5-BD66-9D322BC0AD3C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E9B-48FE-BDC3-7CAB2BC8F316}"/>
                </c:ext>
              </c:extLst>
            </c:dLbl>
            <c:dLbl>
              <c:idx val="1"/>
              <c:layout>
                <c:manualLayout>
                  <c:x val="0"/>
                  <c:y val="-0.31853773621877524"/>
                </c:manualLayout>
              </c:layout>
              <c:tx>
                <c:rich>
                  <a:bodyPr/>
                  <a:lstStyle/>
                  <a:p>
                    <a:fld id="{D8036BAC-645A-44C7-A519-009CA04E18B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E9B-48FE-BDC3-7CAB2BC8F316}"/>
                </c:ext>
              </c:extLst>
            </c:dLbl>
            <c:dLbl>
              <c:idx val="2"/>
              <c:layout>
                <c:manualLayout>
                  <c:x val="3.1934030495406611E-3"/>
                  <c:y val="-0.36119904017664689"/>
                </c:manualLayout>
              </c:layout>
              <c:tx>
                <c:rich>
                  <a:bodyPr/>
                  <a:lstStyle/>
                  <a:p>
                    <a:fld id="{0B0B8ED2-8E3B-4BD4-A5BD-0C14FAECD65F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E9B-48FE-BDC3-7CAB2BC8F316}"/>
                </c:ext>
              </c:extLst>
            </c:dLbl>
            <c:dLbl>
              <c:idx val="3"/>
              <c:layout>
                <c:manualLayout>
                  <c:x val="1.0644676831802204E-3"/>
                  <c:y val="-0.32422591007982476"/>
                </c:manualLayout>
              </c:layout>
              <c:tx>
                <c:rich>
                  <a:bodyPr/>
                  <a:lstStyle/>
                  <a:p>
                    <a:fld id="{9D057DF2-2C4D-477C-BF49-1C6C11C11F0E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E9B-48FE-BDC3-7CAB2BC8F316}"/>
                </c:ext>
              </c:extLst>
            </c:dLbl>
            <c:dLbl>
              <c:idx val="4"/>
              <c:layout>
                <c:manualLayout>
                  <c:x val="0"/>
                  <c:y val="-0.33844634473244867"/>
                </c:manualLayout>
              </c:layout>
              <c:tx>
                <c:rich>
                  <a:bodyPr/>
                  <a:lstStyle/>
                  <a:p>
                    <a:fld id="{48E58B98-6E7A-4AD8-8ECB-644B253A7EC2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E9B-48FE-BDC3-7CAB2BC8F316}"/>
                </c:ext>
              </c:extLst>
            </c:dLbl>
            <c:dLbl>
              <c:idx val="5"/>
              <c:layout>
                <c:manualLayout>
                  <c:x val="0"/>
                  <c:y val="-0.29294095384405222"/>
                </c:manualLayout>
              </c:layout>
              <c:tx>
                <c:rich>
                  <a:bodyPr/>
                  <a:lstStyle/>
                  <a:p>
                    <a:fld id="{FA44384A-4B35-4341-960F-0B66DF717FF3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E9B-48FE-BDC3-7CAB2BC8F316}"/>
                </c:ext>
              </c:extLst>
            </c:dLbl>
            <c:dLbl>
              <c:idx val="6"/>
              <c:layout>
                <c:manualLayout>
                  <c:x val="0"/>
                  <c:y val="-0.30431730156615133"/>
                </c:manualLayout>
              </c:layout>
              <c:tx>
                <c:rich>
                  <a:bodyPr/>
                  <a:lstStyle/>
                  <a:p>
                    <a:fld id="{88FF2BE3-B7AE-44BA-82BC-874200E44350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E9B-48FE-BDC3-7CAB2BC8F316}"/>
                </c:ext>
              </c:extLst>
            </c:dLbl>
            <c:dLbl>
              <c:idx val="7"/>
              <c:layout>
                <c:manualLayout>
                  <c:x val="0"/>
                  <c:y val="-0.34697860552402304"/>
                </c:manualLayout>
              </c:layout>
              <c:tx>
                <c:rich>
                  <a:bodyPr/>
                  <a:lstStyle/>
                  <a:p>
                    <a:fld id="{D9604C40-9E15-4523-AC09-78B543915CA8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E9B-48FE-BDC3-7CAB2BC8F316}"/>
                </c:ext>
              </c:extLst>
            </c:dLbl>
            <c:dLbl>
              <c:idx val="8"/>
              <c:layout>
                <c:manualLayout>
                  <c:x val="-1.5612012335344511E-16"/>
                  <c:y val="-0.3156936492882505"/>
                </c:manualLayout>
              </c:layout>
              <c:tx>
                <c:rich>
                  <a:bodyPr/>
                  <a:lstStyle/>
                  <a:p>
                    <a:fld id="{4189D05D-0AC1-4B01-BF4E-9A276D1EAA09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E9B-48FE-BDC3-7CAB2BC8F316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'amazon Sales'!$A$2:$A$14</c:f>
              <c:multiLvlStrCache>
                <c:ptCount val="9"/>
                <c:lvl>
                  <c:pt idx="0">
                    <c:v>2017/Q1</c:v>
                  </c:pt>
                  <c:pt idx="1">
                    <c:v>2017/Q2</c:v>
                  </c:pt>
                  <c:pt idx="2">
                    <c:v>2017/Q3</c:v>
                  </c:pt>
                  <c:pt idx="3">
                    <c:v>2017/Q4</c:v>
                  </c:pt>
                  <c:pt idx="4">
                    <c:v>2018/Q1</c:v>
                  </c:pt>
                  <c:pt idx="5">
                    <c:v>2019/Q1</c:v>
                  </c:pt>
                  <c:pt idx="6">
                    <c:v>2019/Q2</c:v>
                  </c:pt>
                  <c:pt idx="7">
                    <c:v>2019/Q3</c:v>
                  </c:pt>
                  <c:pt idx="8">
                    <c:v>2019/Q4</c:v>
                  </c:pt>
                </c:lvl>
                <c:lvl>
                  <c:pt idx="0">
                    <c:v>2017</c:v>
                  </c:pt>
                  <c:pt idx="4">
                    <c:v>2018</c:v>
                  </c:pt>
                  <c:pt idx="5">
                    <c:v>2019</c:v>
                  </c:pt>
                </c:lvl>
              </c:multiLvlStrCache>
            </c:multiLvlStrRef>
          </c:cat>
          <c:val>
            <c:numRef>
              <c:f>'amazon Sales'!$B$2:$B$14</c:f>
              <c:numCache>
                <c:formatCode>General</c:formatCode>
                <c:ptCount val="9"/>
                <c:pt idx="0">
                  <c:v>22805028.82</c:v>
                </c:pt>
                <c:pt idx="1">
                  <c:v>20030364.07</c:v>
                </c:pt>
                <c:pt idx="2">
                  <c:v>22447772.199999999</c:v>
                </c:pt>
                <c:pt idx="3">
                  <c:v>19839937.510000002</c:v>
                </c:pt>
                <c:pt idx="4">
                  <c:v>20360324.629999999</c:v>
                </c:pt>
                <c:pt idx="5">
                  <c:v>17306756.890000001</c:v>
                </c:pt>
                <c:pt idx="6">
                  <c:v>18199348.469999999</c:v>
                </c:pt>
                <c:pt idx="7">
                  <c:v>21260027.960000001</c:v>
                </c:pt>
                <c:pt idx="8">
                  <c:v>19349703.91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B-48FE-BDC3-7CAB2BC8F3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36213567"/>
        <c:axId val="736211487"/>
      </c:barChart>
      <c:catAx>
        <c:axId val="73621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1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736211487"/>
        <c:crosses val="autoZero"/>
        <c:auto val="1"/>
        <c:lblAlgn val="ctr"/>
        <c:lblOffset val="100"/>
        <c:noMultiLvlLbl val="0"/>
      </c:catAx>
      <c:valAx>
        <c:axId val="73621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21356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>
                <a:outerShdw blurRad="50800" sx="1000" sy="1000" algn="ctr" rotWithShape="0">
                  <a:srgbClr val="000000"/>
                </a:outerShdw>
              </a:effectLst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'amazon Sales'!$B$3:$B$4</c:f>
              <c:strCache>
                <c:ptCount val="1"/>
                <c:pt idx="0">
                  <c:v>2017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Sales'!$B$5:$B$17</c:f>
              <c:numCache>
                <c:formatCode>General</c:formatCode>
                <c:ptCount val="12"/>
                <c:pt idx="0">
                  <c:v>8388188.5499999998</c:v>
                </c:pt>
                <c:pt idx="1">
                  <c:v>7163218.4400000004</c:v>
                </c:pt>
                <c:pt idx="2">
                  <c:v>7253621.8300000001</c:v>
                </c:pt>
                <c:pt idx="3">
                  <c:v>5586380.2400000002</c:v>
                </c:pt>
                <c:pt idx="4">
                  <c:v>5859866.5199999996</c:v>
                </c:pt>
                <c:pt idx="5">
                  <c:v>8584117.3100000005</c:v>
                </c:pt>
                <c:pt idx="6">
                  <c:v>6307640.8399999999</c:v>
                </c:pt>
                <c:pt idx="7">
                  <c:v>7688765.3499999996</c:v>
                </c:pt>
                <c:pt idx="8">
                  <c:v>8451366.0099999998</c:v>
                </c:pt>
                <c:pt idx="9">
                  <c:v>6069072.6900000004</c:v>
                </c:pt>
                <c:pt idx="10">
                  <c:v>6790334.3399999999</c:v>
                </c:pt>
                <c:pt idx="11">
                  <c:v>6980530.4800000004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57-418C-A88F-A08027FB7FDF}"/>
            </c:ext>
          </c:extLst>
        </c:ser>
        <c:ser>
          <c:idx val="1"/>
          <c:order val="1"/>
          <c:tx>
            <c:strRef>
              <c:f>'amazon Sales'!$C$3:$C$4</c:f>
              <c:strCache>
                <c:ptCount val="1"/>
                <c:pt idx="0">
                  <c:v>2018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Sales'!$C$5:$C$17</c:f>
              <c:numCache>
                <c:formatCode>General</c:formatCode>
                <c:ptCount val="12"/>
                <c:pt idx="0">
                  <c:v>7554685.3700000001</c:v>
                </c:pt>
                <c:pt idx="1">
                  <c:v>6652728.4199999999</c:v>
                </c:pt>
                <c:pt idx="2">
                  <c:v>6152910.8399999999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57-418C-A88F-A08027FB7FDF}"/>
            </c:ext>
          </c:extLst>
        </c:ser>
        <c:ser>
          <c:idx val="2"/>
          <c:order val="2"/>
          <c:tx>
            <c:strRef>
              <c:f>'amazon Sales'!$D$3:$D$4</c:f>
              <c:strCache>
                <c:ptCount val="1"/>
                <c:pt idx="0">
                  <c:v>2019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Sales'!$D$5:$D$17</c:f>
              <c:numCache>
                <c:formatCode>General</c:formatCode>
                <c:ptCount val="12"/>
                <c:pt idx="0">
                  <c:v>3170346.02</c:v>
                </c:pt>
                <c:pt idx="1">
                  <c:v>6477566.6299999999</c:v>
                </c:pt>
                <c:pt idx="2">
                  <c:v>7658844.2400000002</c:v>
                </c:pt>
                <c:pt idx="3">
                  <c:v>6142780.6500000004</c:v>
                </c:pt>
                <c:pt idx="4">
                  <c:v>4969402.91</c:v>
                </c:pt>
                <c:pt idx="5">
                  <c:v>7087164.9100000001</c:v>
                </c:pt>
                <c:pt idx="6">
                  <c:v>6846463.6900000004</c:v>
                </c:pt>
                <c:pt idx="7">
                  <c:v>6745209.1399999997</c:v>
                </c:pt>
                <c:pt idx="8">
                  <c:v>7668355.1299999999</c:v>
                </c:pt>
                <c:pt idx="9">
                  <c:v>6069850.8600000003</c:v>
                </c:pt>
                <c:pt idx="10">
                  <c:v>6421980.8700000001</c:v>
                </c:pt>
                <c:pt idx="11">
                  <c:v>6857872.1799999997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57-418C-A88F-A08027FB7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828050368"/>
        <c:axId val="1828043712"/>
      </c:lineChart>
      <c:catAx>
        <c:axId val="18280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43712"/>
        <c:crosses val="autoZero"/>
        <c:auto val="1"/>
        <c:lblAlgn val="ctr"/>
        <c:lblOffset val="100"/>
        <c:noMultiLvlLbl val="0"/>
      </c:catAx>
      <c:valAx>
        <c:axId val="1828043712"/>
        <c:scaling>
          <c:orientation val="minMax"/>
          <c:min val="200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5036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Sales!PivotTable2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'amazon Sales'!$E$1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2F4-4590-ADA5-776C5653FD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2F4-4590-ADA5-776C5653FD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2F4-4590-ADA5-776C5653FD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2F4-4590-ADA5-776C5653FD5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2F4-4590-ADA5-776C5653FD5B}"/>
              </c:ext>
            </c:extLst>
          </c:dPt>
          <c:dLbls>
            <c:dLbl>
              <c:idx val="0"/>
              <c:layout>
                <c:manualLayout>
                  <c:x val="-0.28631452318460193"/>
                  <c:y val="4.693059200933206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10.96M, </a:t>
                    </a:r>
                    <a:fld id="{241612B3-862E-4FAB-9A5D-344E9E3DF077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F4-4590-ADA5-776C5653FD5B}"/>
                </c:ext>
              </c:extLst>
            </c:dLbl>
            <c:dLbl>
              <c:idx val="1"/>
              <c:layout>
                <c:manualLayout>
                  <c:x val="0.14075045616701773"/>
                  <c:y val="-0.204160867393574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6.21M</a:t>
                    </a:r>
                    <a:r>
                      <a:rPr lang="en-US" baseline="0" dirty="0"/>
                      <a:t>, </a:t>
                    </a:r>
                    <a:fld id="{07426F08-25C4-475A-96BC-F293B7976E9D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F4-4590-ADA5-776C5653FD5B}"/>
                </c:ext>
              </c:extLst>
            </c:dLbl>
            <c:dLbl>
              <c:idx val="2"/>
              <c:layout>
                <c:manualLayout>
                  <c:x val="0.17397987751531058"/>
                  <c:y val="-0.1000845727617381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2.11M</a:t>
                    </a:r>
                    <a:r>
                      <a:rPr lang="en-US" baseline="0" dirty="0"/>
                      <a:t>, </a:t>
                    </a:r>
                    <a:fld id="{425E1AC2-9F5A-43EF-B40E-895455F84D33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F4-4590-ADA5-776C5653FD5B}"/>
                </c:ext>
              </c:extLst>
            </c:dLbl>
            <c:dLbl>
              <c:idx val="3"/>
              <c:layout>
                <c:manualLayout>
                  <c:x val="0.15876531058617674"/>
                  <c:y val="-5.5825313502479703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15.5M, </a:t>
                    </a:r>
                    <a:fld id="{2C08C4DC-DC3F-4F0C-8D8B-DABAF7573058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2F4-4590-ADA5-776C5653FD5B}"/>
                </c:ext>
              </c:extLst>
            </c:dLbl>
            <c:dLbl>
              <c:idx val="4"/>
              <c:layout>
                <c:manualLayout>
                  <c:x val="-3.5455818022747165E-2"/>
                  <c:y val="-1.7790172061825604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95.69M, </a:t>
                    </a:r>
                    <a:fld id="{5CCDBFC7-F673-427C-955A-F5DF0E21390B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2F4-4590-ADA5-776C5653FD5B}"/>
                </c:ext>
              </c:extLst>
            </c:dLbl>
            <c:spPr>
              <a:solidFill>
                <a:sysClr val="windowText" lastClr="000000">
                  <a:lumMod val="75000"/>
                  <a:lumOff val="25000"/>
                </a:sys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'amazon Sales'!$D$2:$D$7</c:f>
              <c:strCache>
                <c:ptCount val="5"/>
                <c:pt idx="0">
                  <c:v>AU</c:v>
                </c:pt>
                <c:pt idx="1">
                  <c:v>CA</c:v>
                </c:pt>
                <c:pt idx="2">
                  <c:v>IR</c:v>
                </c:pt>
                <c:pt idx="3">
                  <c:v>UK</c:v>
                </c:pt>
                <c:pt idx="4">
                  <c:v>US</c:v>
                </c:pt>
              </c:strCache>
            </c:strRef>
          </c:cat>
          <c:val>
            <c:numRef>
              <c:f>'amazon Sales'!$E$2:$E$7</c:f>
              <c:numCache>
                <c:formatCode>General</c:formatCode>
                <c:ptCount val="5"/>
                <c:pt idx="0">
                  <c:v>10958648.499999996</c:v>
                </c:pt>
                <c:pt idx="1">
                  <c:v>6206764.1499999985</c:v>
                </c:pt>
                <c:pt idx="2">
                  <c:v>2106712.6199999992</c:v>
                </c:pt>
                <c:pt idx="3">
                  <c:v>15498790.120000005</c:v>
                </c:pt>
                <c:pt idx="4">
                  <c:v>95690589.51000002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F4-4590-ADA5-776C5653FD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415916625445114"/>
          <c:y val="0.32364780693701645"/>
          <c:w val="5.6837325272471755E-2"/>
          <c:h val="0.3176027433769833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4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cap="none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0"/>
              <c:pt idx="0">
                <c:v>ComeStore</c:v>
              </c:pt>
              <c:pt idx="1">
                <c:v>Champs Gigaplace</c:v>
              </c:pt>
              <c:pt idx="2">
                <c:v>TeamStore</c:v>
              </c:pt>
              <c:pt idx="3">
                <c:v>Xilinix Midstore</c:v>
              </c:pt>
              <c:pt idx="4">
                <c:v>Matradi Megastore</c:v>
              </c:pt>
              <c:pt idx="5">
                <c:v>Vanstars</c:v>
              </c:pt>
              <c:pt idx="6">
                <c:v>Tandy Superstore</c:v>
              </c:pt>
              <c:pt idx="7">
                <c:v>Target Gigstore</c:v>
              </c:pt>
              <c:pt idx="8">
                <c:v>Pereras</c:v>
              </c:pt>
              <c:pt idx="9">
                <c:v>Paracel Gigaplace</c:v>
              </c:pt>
            </c:strLit>
          </c:cat>
          <c:val>
            <c:numLit>
              <c:formatCode>General</c:formatCode>
              <c:ptCount val="10"/>
              <c:pt idx="0">
                <c:v>2214483.3900000029</c:v>
              </c:pt>
              <c:pt idx="1">
                <c:v>2243137.7799999998</c:v>
              </c:pt>
              <c:pt idx="2">
                <c:v>2356595.6599999992</c:v>
              </c:pt>
              <c:pt idx="3">
                <c:v>2994077.1899999972</c:v>
              </c:pt>
              <c:pt idx="4">
                <c:v>2996290.7500000005</c:v>
              </c:pt>
              <c:pt idx="5">
                <c:v>3250786.0399999972</c:v>
              </c:pt>
              <c:pt idx="6">
                <c:v>3275015.91</c:v>
              </c:pt>
              <c:pt idx="7">
                <c:v>5433005.9299999997</c:v>
              </c:pt>
              <c:pt idx="8">
                <c:v>10843991.229999993</c:v>
              </c:pt>
              <c:pt idx="9">
                <c:v>11397206.359999996</c:v>
              </c:pt>
            </c:numLit>
          </c:val>
          <c:extLst>
            <c:ext xmlns:c16="http://schemas.microsoft.com/office/drawing/2014/chart" uri="{C3380CC4-5D6E-409C-BE32-E72D297353CC}">
              <c16:uniqueId val="{00000000-0B36-4F6D-B437-D5EEAB4FE5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3"/>
        <c:axId val="1867062688"/>
        <c:axId val="1867063520"/>
      </c:barChart>
      <c:catAx>
        <c:axId val="186706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3520"/>
        <c:crosses val="autoZero"/>
        <c:auto val="1"/>
        <c:lblAlgn val="ctr"/>
        <c:lblOffset val="100"/>
        <c:noMultiLvlLbl val="0"/>
      </c:catAx>
      <c:valAx>
        <c:axId val="186706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268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2345396072323781"/>
          <c:y val="2.9775708137528389E-2"/>
          <c:w val="0.73433436238653516"/>
          <c:h val="0.811691345478355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'amazon Sales'!$A$2:$A$12</c:f>
              <c:strCache>
                <c:ptCount val="10"/>
                <c:pt idx="0">
                  <c:v>Landslide White Sugar</c:v>
                </c:pt>
                <c:pt idx="1">
                  <c:v>Discover Manicotti</c:v>
                </c:pt>
                <c:pt idx="2">
                  <c:v>Better Fancy Canned Sardines</c:v>
                </c:pt>
                <c:pt idx="3">
                  <c:v>Fast Mini Donuts</c:v>
                </c:pt>
                <c:pt idx="4">
                  <c:v>Big Time Frozen Cheese Pizza</c:v>
                </c:pt>
                <c:pt idx="5">
                  <c:v>Ebony Squash</c:v>
                </c:pt>
                <c:pt idx="6">
                  <c:v>Better Canned Tuna in Oil</c:v>
                </c:pt>
                <c:pt idx="7">
                  <c:v>Red Spade Pimento Loaf</c:v>
                </c:pt>
                <c:pt idx="8">
                  <c:v>High Top Dried Mushrooms</c:v>
                </c:pt>
                <c:pt idx="9">
                  <c:v>Better Large Canned Shrimp</c:v>
                </c:pt>
              </c:strCache>
            </c:strRef>
          </c:cat>
          <c:val>
            <c:numRef>
              <c:f>'amazon Sales'!$B$2:$B$12</c:f>
              <c:numCache>
                <c:formatCode>General</c:formatCode>
                <c:ptCount val="10"/>
                <c:pt idx="0">
                  <c:v>4282290.62</c:v>
                </c:pt>
                <c:pt idx="1">
                  <c:v>4901139.4800000004</c:v>
                </c:pt>
                <c:pt idx="2">
                  <c:v>4975348.3499999996</c:v>
                </c:pt>
                <c:pt idx="3">
                  <c:v>5009499.08</c:v>
                </c:pt>
                <c:pt idx="4">
                  <c:v>5127171.17</c:v>
                </c:pt>
                <c:pt idx="5">
                  <c:v>5380727.75</c:v>
                </c:pt>
                <c:pt idx="6">
                  <c:v>5693075.1200000001</c:v>
                </c:pt>
                <c:pt idx="7">
                  <c:v>5711486.4500000002</c:v>
                </c:pt>
                <c:pt idx="8">
                  <c:v>13368414.529999999</c:v>
                </c:pt>
                <c:pt idx="9">
                  <c:v>15454172.470000001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1E-477B-B758-5729553B08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"/>
        <c:axId val="625944624"/>
        <c:axId val="625946704"/>
      </c:barChart>
      <c:catAx>
        <c:axId val="625944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6704"/>
        <c:crosses val="autoZero"/>
        <c:auto val="1"/>
        <c:lblAlgn val="ctr"/>
        <c:lblOffset val="100"/>
        <c:noMultiLvlLbl val="0"/>
      </c:catAx>
      <c:valAx>
        <c:axId val="62594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462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2598003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499291" y="4259996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b="1" i="0" u="sng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ABHISHEK DAS</a:t>
            </a:r>
            <a:endParaRPr lang="en-US" sz="3600" b="1" u="sng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7" y="1401213"/>
            <a:ext cx="11193416" cy="535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 2017 had the highest Revenue at 85.12M, followed by 2019 at 76.12 and 2018 at 20.36M</a:t>
            </a:r>
          </a:p>
          <a:p>
            <a:endParaRPr lang="en-US" sz="2400" dirty="0"/>
          </a:p>
          <a:p>
            <a:r>
              <a:rPr lang="en-US" sz="2400" dirty="0"/>
              <a:t>2. If we observe the monthly insights of 2017,2018,2019, the sales are at their peak in March, June, and September and are low in April, May &amp; October. Amazon can come up with some good discounts and offers to generate high revenue.</a:t>
            </a:r>
          </a:p>
          <a:p>
            <a:endParaRPr lang="en-US" sz="2400" dirty="0"/>
          </a:p>
          <a:p>
            <a:r>
              <a:rPr lang="en-US" sz="2400" dirty="0"/>
              <a:t>3. The sales for the US are highest among all countries and lowest in Iran (IR).</a:t>
            </a:r>
          </a:p>
          <a:p>
            <a:endParaRPr lang="en-US" sz="2400" dirty="0"/>
          </a:p>
          <a:p>
            <a:r>
              <a:rPr lang="en-US" sz="2400" dirty="0"/>
              <a:t>4. The Better Large Canned Shrimp &amp; High Top Dried Mushrooms are the highest selling products in domestic and international markets. </a:t>
            </a:r>
          </a:p>
          <a:p>
            <a:endParaRPr lang="en-US" sz="2400" dirty="0"/>
          </a:p>
          <a:p>
            <a:r>
              <a:rPr lang="en-US" sz="2400" dirty="0"/>
              <a:t>5. Paracel Gigaplace &amp; </a:t>
            </a:r>
            <a:r>
              <a:rPr lang="en-US" sz="2400" dirty="0" err="1"/>
              <a:t>Pereras</a:t>
            </a:r>
            <a:r>
              <a:rPr lang="en-US" sz="2400" dirty="0"/>
              <a:t> are the top customers who generated the highest revenue.</a:t>
            </a:r>
          </a:p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2017 | 2018 | 2019 amazon sales.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1A002-5456-4CBC-940F-541D2B9F7CFE}"/>
              </a:ext>
            </a:extLst>
          </p:cNvPr>
          <p:cNvSpPr txBox="1"/>
          <p:nvPr/>
        </p:nvSpPr>
        <p:spPr>
          <a:xfrm>
            <a:off x="957941" y="2075935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181.6M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18C07-75E1-49D4-B411-6D4170E6187B}"/>
              </a:ext>
            </a:extLst>
          </p:cNvPr>
          <p:cNvSpPr txBox="1"/>
          <p:nvPr/>
        </p:nvSpPr>
        <p:spPr>
          <a:xfrm>
            <a:off x="4557485" y="2101122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2857K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 Quantity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8157029" y="2101122"/>
            <a:ext cx="3077029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75.45M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95F9D-5584-4EA5-9CF0-486E4C5C4C38}"/>
              </a:ext>
            </a:extLst>
          </p:cNvPr>
          <p:cNvSpPr txBox="1"/>
          <p:nvPr/>
        </p:nvSpPr>
        <p:spPr>
          <a:xfrm>
            <a:off x="2676934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639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108A0-51E6-46FD-ABB7-E26308D935F1}"/>
              </a:ext>
            </a:extLst>
          </p:cNvPr>
          <p:cNvSpPr txBox="1"/>
          <p:nvPr/>
        </p:nvSpPr>
        <p:spPr>
          <a:xfrm>
            <a:off x="6438037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the quarters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F76A677-3D80-4F24-8BCB-A019F34FE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791865"/>
              </p:ext>
            </p:extLst>
          </p:nvPr>
        </p:nvGraphicFramePr>
        <p:xfrm>
          <a:off x="126835" y="2362722"/>
          <a:ext cx="11930846" cy="446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F7D5A9A-B7CC-4180-B2CD-2E90C1AEE2DB}"/>
              </a:ext>
            </a:extLst>
          </p:cNvPr>
          <p:cNvSpPr txBox="1"/>
          <p:nvPr/>
        </p:nvSpPr>
        <p:spPr>
          <a:xfrm>
            <a:off x="2636046" y="1882654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85.12M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8BE8B-B44E-4A56-A3D7-5A66D00E06E5}"/>
              </a:ext>
            </a:extLst>
          </p:cNvPr>
          <p:cNvSpPr txBox="1"/>
          <p:nvPr/>
        </p:nvSpPr>
        <p:spPr>
          <a:xfrm>
            <a:off x="5823106" y="186275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20.36M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E9099-54E0-42F0-8183-31294B4936C9}"/>
              </a:ext>
            </a:extLst>
          </p:cNvPr>
          <p:cNvSpPr txBox="1"/>
          <p:nvPr/>
        </p:nvSpPr>
        <p:spPr>
          <a:xfrm>
            <a:off x="8963900" y="183419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76.12M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﻿2017 had the highest Revenue at 85.12M, followed by 2019 at 76.12 and 2018 at 20.36M﻿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18B3CF-B45B-49A5-94F0-9910F43BEF93}"/>
              </a:ext>
            </a:extLst>
          </p:cNvPr>
          <p:cNvCxnSpPr/>
          <p:nvPr/>
        </p:nvCxnSpPr>
        <p:spPr>
          <a:xfrm flipV="1">
            <a:off x="5823106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505457-0730-4153-A3B5-353DED625AC6}"/>
              </a:ext>
            </a:extLst>
          </p:cNvPr>
          <p:cNvCxnSpPr/>
          <p:nvPr/>
        </p:nvCxnSpPr>
        <p:spPr>
          <a:xfrm flipV="1">
            <a:off x="7039313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7886E-0856-4F8F-A986-C08C7E7532D3}"/>
              </a:ext>
            </a:extLst>
          </p:cNvPr>
          <p:cNvCxnSpPr>
            <a:cxnSpLocks/>
          </p:cNvCxnSpPr>
          <p:nvPr/>
        </p:nvCxnSpPr>
        <p:spPr>
          <a:xfrm>
            <a:off x="1146629" y="2128875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5F78B3-C6D6-4451-9AF9-0995AA0CF80C}"/>
              </a:ext>
            </a:extLst>
          </p:cNvPr>
          <p:cNvCxnSpPr>
            <a:cxnSpLocks/>
          </p:cNvCxnSpPr>
          <p:nvPr/>
        </p:nvCxnSpPr>
        <p:spPr>
          <a:xfrm>
            <a:off x="7140911" y="2109439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June and September for 2017 &amp; 2019 is high when compared and we can observe for October the sales of 2017 &amp; 2019 drops.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B4E6D8B-42EA-41C8-9936-F8DB6C54F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220519"/>
              </p:ext>
            </p:extLst>
          </p:nvPr>
        </p:nvGraphicFramePr>
        <p:xfrm>
          <a:off x="246743" y="1792710"/>
          <a:ext cx="11582400" cy="478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86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Categorized By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US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accounted for 73% of Revenue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Australia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 The least revenue was accounted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IR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CE1D856-5BB5-42BE-A2FF-D38D6C558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05526"/>
              </p:ext>
            </p:extLst>
          </p:nvPr>
        </p:nvGraphicFramePr>
        <p:xfrm>
          <a:off x="235322" y="1792710"/>
          <a:ext cx="9823077" cy="50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Customers w.r.t 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Paracel Gigaplace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generated revenue of 11.40M followed </a:t>
            </a:r>
            <a:r>
              <a:rPr lang="en-US" b="1" dirty="0" err="1">
                <a:solidFill>
                  <a:srgbClr val="252423"/>
                </a:solidFill>
                <a:latin typeface="Segoe UI" panose="020B0502040204020203" pitchFamily="34" charset="0"/>
              </a:rPr>
              <a:t>P</a:t>
            </a:r>
            <a:r>
              <a:rPr lang="en-US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ereras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that’s 10.84M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040F75-D3A7-4662-B3EF-D107A1B6B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157998"/>
              </p:ext>
            </p:extLst>
          </p:nvPr>
        </p:nvGraphicFramePr>
        <p:xfrm>
          <a:off x="130629" y="2057400"/>
          <a:ext cx="11785600" cy="463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3266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Customers of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9234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top 5 customers from each country.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29B40-5603-4B03-8B0A-7E910676D9E7}"/>
              </a:ext>
            </a:extLst>
          </p:cNvPr>
          <p:cNvSpPr txBox="1"/>
          <p:nvPr/>
        </p:nvSpPr>
        <p:spPr>
          <a:xfrm>
            <a:off x="609600" y="2641600"/>
            <a:ext cx="2307771" cy="359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5184B2B-B563-4D4C-B303-0463626E6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83309"/>
              </p:ext>
            </p:extLst>
          </p:nvPr>
        </p:nvGraphicFramePr>
        <p:xfrm>
          <a:off x="499292" y="1883637"/>
          <a:ext cx="11193415" cy="472259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238683">
                  <a:extLst>
                    <a:ext uri="{9D8B030D-6E8A-4147-A177-3AD203B41FA5}">
                      <a16:colId xmlns:a16="http://schemas.microsoft.com/office/drawing/2014/main" val="2387828395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1262812922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663176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22608890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99175975"/>
                    </a:ext>
                  </a:extLst>
                </a:gridCol>
              </a:tblGrid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US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AU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UK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IR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59275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Paracel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Target Gigstore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Champs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Dci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Oki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7571810"/>
                  </a:ext>
                </a:extLst>
              </a:tr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Pereras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TeamStore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ComeStore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A1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Harbor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7529431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Tandy Superstore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Screen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Zeroo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Gigastore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Ravenwerks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Sage Supermarket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52682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Vanstars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Aadast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Ventana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Maxistore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Pacific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Jones Stores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3520303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Matradi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Megastore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Edmark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Markets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ACRON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Guarantee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443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8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4718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Products Sold w.r.t revenue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﻿The Better Large Canned shrimp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and High top dried mushrooms are the products with highest sales from all 639 products.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C7A4C90-42C6-41A8-B319-FD5A5774E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088260"/>
              </p:ext>
            </p:extLst>
          </p:nvPr>
        </p:nvGraphicFramePr>
        <p:xfrm>
          <a:off x="470645" y="2077818"/>
          <a:ext cx="11547184" cy="46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1980</TotalTime>
  <Words>509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Segoe UI</vt:lpstr>
      <vt:lpstr>Segoe UI Light</vt:lpstr>
      <vt:lpstr>Segoe UI Semibold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Abhishek Das</cp:lastModifiedBy>
  <cp:revision>47</cp:revision>
  <dcterms:created xsi:type="dcterms:W3CDTF">2021-12-23T07:21:38Z</dcterms:created>
  <dcterms:modified xsi:type="dcterms:W3CDTF">2024-03-06T17:14:21Z</dcterms:modified>
</cp:coreProperties>
</file>