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5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9227" y="0"/>
            <a:ext cx="280554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ctrTitle"/>
          </p:nvPr>
        </p:nvSpPr>
        <p:spPr>
          <a:xfrm>
            <a:off x="283425" y="197850"/>
            <a:ext cx="8520600" cy="65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If else</a:t>
            </a:r>
            <a:endParaRPr sz="3600"/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3688" y="1156375"/>
            <a:ext cx="3476625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3688" y="2729825"/>
            <a:ext cx="3295650" cy="12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ctrTitle"/>
          </p:nvPr>
        </p:nvSpPr>
        <p:spPr>
          <a:xfrm>
            <a:off x="283425" y="197850"/>
            <a:ext cx="8520600" cy="65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If else</a:t>
            </a:r>
            <a:endParaRPr sz="3600"/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1200" y="999600"/>
            <a:ext cx="3197398" cy="398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66777"/>
            <a:ext cx="9144001" cy="1809947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>
            <p:ph type="ctrTitle"/>
          </p:nvPr>
        </p:nvSpPr>
        <p:spPr>
          <a:xfrm>
            <a:off x="283425" y="197850"/>
            <a:ext cx="8520600" cy="65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If else</a:t>
            </a:r>
            <a:endParaRPr sz="3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0650" y="360325"/>
            <a:ext cx="4196550" cy="454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4663" y="804863"/>
            <a:ext cx="3114675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0263" y="2069350"/>
            <a:ext cx="4943475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0738" y="962025"/>
            <a:ext cx="4962525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4588" y="1119188"/>
            <a:ext cx="4314825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ctrTitle"/>
          </p:nvPr>
        </p:nvSpPr>
        <p:spPr>
          <a:xfrm>
            <a:off x="283425" y="197850"/>
            <a:ext cx="8520600" cy="65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Arrays</a:t>
            </a:r>
            <a:endParaRPr sz="3600"/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5775" y="1324600"/>
            <a:ext cx="5095875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Shape 1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4688" y="3296750"/>
            <a:ext cx="3038475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9363" y="1883638"/>
            <a:ext cx="538162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25" y="1157925"/>
            <a:ext cx="9143999" cy="2148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2563" y="1666875"/>
            <a:ext cx="6238875" cy="18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5900" y="1581150"/>
            <a:ext cx="6172200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/>
        </p:nvSpPr>
        <p:spPr>
          <a:xfrm>
            <a:off x="1095300" y="784475"/>
            <a:ext cx="7341600" cy="3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switch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(value) {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System.</a:t>
            </a:r>
            <a:r>
              <a:rPr b="1" i="1" lang="en" sz="18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System.</a:t>
            </a:r>
            <a:r>
              <a:rPr b="1" i="1" lang="en" sz="18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System.</a:t>
            </a:r>
            <a:r>
              <a:rPr b="1" i="1" lang="en" sz="18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// Необязательно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System.</a:t>
            </a:r>
            <a:r>
              <a:rPr b="1" i="1" lang="en" sz="18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.println(-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" type="subTitle"/>
          </p:nvPr>
        </p:nvSpPr>
        <p:spPr>
          <a:xfrm>
            <a:off x="311700" y="784475"/>
            <a:ext cx="8520600" cy="28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800">
                <a:solidFill>
                  <a:srgbClr val="4343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- текст вашего комментария начнётся сразу за чертами и кончится в конце строки.</a:t>
            </a:r>
            <a:endParaRPr i="1" sz="1800">
              <a:solidFill>
                <a:srgbClr val="43434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800">
              <a:solidFill>
                <a:srgbClr val="43434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800">
              <a:solidFill>
                <a:srgbClr val="43434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800">
                <a:solidFill>
                  <a:srgbClr val="4343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</a:t>
            </a:r>
            <a:endParaRPr i="1" sz="1800">
              <a:solidFill>
                <a:srgbClr val="43434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800">
                <a:solidFill>
                  <a:srgbClr val="4343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В этом комментарии может быть сколько угодно строк.</a:t>
            </a:r>
            <a:endParaRPr i="1" sz="1800">
              <a:solidFill>
                <a:srgbClr val="43434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800">
                <a:solidFill>
                  <a:srgbClr val="4343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Сколько угодно.</a:t>
            </a:r>
            <a:endParaRPr i="1" sz="1800">
              <a:solidFill>
                <a:srgbClr val="43434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800">
                <a:solidFill>
                  <a:srgbClr val="4343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*/</a:t>
            </a:r>
            <a:endParaRPr sz="1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1" type="subTitle"/>
          </p:nvPr>
        </p:nvSpPr>
        <p:spPr>
          <a:xfrm>
            <a:off x="311700" y="1657750"/>
            <a:ext cx="8520600" cy="19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maxSpeed = isCity ?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60 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90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maxSpeed  = (выражение) ? значение if true : значение if false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3" name="Shape 203"/>
          <p:cNvSpPr txBox="1"/>
          <p:nvPr>
            <p:ph type="ctrTitle"/>
          </p:nvPr>
        </p:nvSpPr>
        <p:spPr>
          <a:xfrm>
            <a:off x="283425" y="197850"/>
            <a:ext cx="8520600" cy="65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Условный оператор</a:t>
            </a:r>
            <a:endParaRPr sz="3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idx="1" type="subTitle"/>
          </p:nvPr>
        </p:nvSpPr>
        <p:spPr>
          <a:xfrm>
            <a:off x="283425" y="15612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Auto{ // Это класс, хоть и пустой.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/>
          </a:p>
        </p:txBody>
      </p:sp>
      <p:sp>
        <p:nvSpPr>
          <p:cNvPr id="209" name="Shape 209"/>
          <p:cNvSpPr txBox="1"/>
          <p:nvPr>
            <p:ph type="ctrTitle"/>
          </p:nvPr>
        </p:nvSpPr>
        <p:spPr>
          <a:xfrm>
            <a:off x="283425" y="197850"/>
            <a:ext cx="8520600" cy="65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Классы</a:t>
            </a:r>
            <a:endParaRPr sz="3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idx="1" type="subTitle"/>
          </p:nvPr>
        </p:nvSpPr>
        <p:spPr>
          <a:xfrm>
            <a:off x="311700" y="1827975"/>
            <a:ext cx="8520600" cy="17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 {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String </a:t>
            </a:r>
            <a:r>
              <a:rPr b="1" lang="en" sz="18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" sz="18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idx="1" type="subTitle"/>
          </p:nvPr>
        </p:nvSpPr>
        <p:spPr>
          <a:xfrm>
            <a:off x="311700" y="895475"/>
            <a:ext cx="8520600" cy="3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 {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String </a:t>
            </a:r>
            <a:r>
              <a:rPr b="1" lang="en" sz="18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" sz="18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{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main(String[] args) 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throws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Exception {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User user = 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User();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idx="1" type="subTitle"/>
          </p:nvPr>
        </p:nvSpPr>
        <p:spPr>
          <a:xfrm>
            <a:off x="311700" y="296025"/>
            <a:ext cx="8520600" cy="47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 {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String </a:t>
            </a:r>
            <a:r>
              <a:rPr b="1" lang="en" sz="14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" sz="14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{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main(String[] args) </a:t>
            </a:r>
            <a:r>
              <a:rPr b="1" lang="en" sz="1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throws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Exception {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User user1 = </a:t>
            </a:r>
            <a:r>
              <a:rPr b="1" lang="en" sz="1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User();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User user2 = </a:t>
            </a:r>
            <a:r>
              <a:rPr b="1" lang="en" sz="1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User();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user1.</a:t>
            </a:r>
            <a:r>
              <a:rPr b="1" lang="en" sz="14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" sz="14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"Вася"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user1.</a:t>
            </a:r>
            <a:r>
              <a:rPr b="1" lang="en" sz="14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age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user2.</a:t>
            </a:r>
            <a:r>
              <a:rPr b="1" lang="en" sz="14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" sz="14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"Петя"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user2.</a:t>
            </a:r>
            <a:r>
              <a:rPr b="1" lang="en" sz="14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age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(user2.</a:t>
            </a:r>
            <a:r>
              <a:rPr b="1" lang="en" sz="14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age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user1.</a:t>
            </a:r>
            <a:r>
              <a:rPr b="1" lang="en" sz="14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System.</a:t>
            </a:r>
            <a:r>
              <a:rPr b="1" i="1" lang="en" sz="14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.println(user2.</a:t>
            </a:r>
            <a:r>
              <a:rPr b="1" lang="en" sz="14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b="1" lang="en" sz="14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старше чем "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user1.</a:t>
            </a:r>
            <a:r>
              <a:rPr b="1" lang="en" sz="14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b="1" lang="en" sz="14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на "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(user2.</a:t>
            </a:r>
            <a:r>
              <a:rPr b="1" lang="en" sz="14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age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 user1.</a:t>
            </a:r>
            <a:r>
              <a:rPr b="1" lang="en" sz="14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+ </a:t>
            </a:r>
            <a:r>
              <a:rPr b="1" lang="en" sz="14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года."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idx="1" type="subTitle"/>
          </p:nvPr>
        </p:nvSpPr>
        <p:spPr>
          <a:xfrm>
            <a:off x="311700" y="1901975"/>
            <a:ext cx="8520600" cy="17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sum(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a, 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b){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 sz="1800">
                <a:solidFill>
                  <a:schemeClr val="dk1"/>
                </a:solidFill>
                <a:highlight>
                  <a:srgbClr val="FFE4FF"/>
                </a:highlight>
                <a:latin typeface="Courier New"/>
                <a:ea typeface="Courier New"/>
                <a:cs typeface="Courier New"/>
                <a:sym typeface="Courier New"/>
              </a:rPr>
              <a:t>answer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a + b;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" sz="1800">
                <a:solidFill>
                  <a:schemeClr val="dk1"/>
                </a:solidFill>
                <a:highlight>
                  <a:srgbClr val="E4E4FF"/>
                </a:highlight>
                <a:latin typeface="Courier New"/>
                <a:ea typeface="Courier New"/>
                <a:cs typeface="Courier New"/>
                <a:sym typeface="Courier New"/>
              </a:rPr>
              <a:t>answer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/>
          </a:p>
        </p:txBody>
      </p:sp>
      <p:sp>
        <p:nvSpPr>
          <p:cNvPr id="230" name="Shape 230"/>
          <p:cNvSpPr txBox="1"/>
          <p:nvPr>
            <p:ph type="ctrTitle"/>
          </p:nvPr>
        </p:nvSpPr>
        <p:spPr>
          <a:xfrm>
            <a:off x="283425" y="197850"/>
            <a:ext cx="8520600" cy="65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Методы</a:t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1998" y="4"/>
            <a:ext cx="498001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ctrTitle"/>
          </p:nvPr>
        </p:nvSpPr>
        <p:spPr>
          <a:xfrm>
            <a:off x="311700" y="744575"/>
            <a:ext cx="8520600" cy="408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 {</a:t>
            </a:r>
            <a:endParaRPr sz="1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String </a:t>
            </a:r>
            <a:r>
              <a:rPr b="1" lang="en" sz="18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" sz="18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boolean </a:t>
            </a:r>
            <a: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isTeenager(){</a:t>
            </a:r>
            <a:endParaRPr sz="1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1" lang="en" sz="18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age </a:t>
            </a:r>
            <a: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 </a:t>
            </a:r>
            <a: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&amp;&amp; </a:t>
            </a:r>
            <a:r>
              <a:rPr b="1" lang="en" sz="18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age </a:t>
            </a:r>
            <a: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…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main(String[] args) 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throws </a:t>
            </a:r>
            <a: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Exception {</a:t>
            </a:r>
            <a:endParaRPr sz="1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User user = 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User();</a:t>
            </a:r>
            <a:endParaRPr sz="1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user.</a:t>
            </a:r>
            <a:r>
              <a:rPr b="1" lang="en" sz="18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age </a:t>
            </a:r>
            <a: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System.</a:t>
            </a:r>
            <a:r>
              <a:rPr b="1" i="1" lang="en" sz="18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.println(user.isTeenager());</a:t>
            </a:r>
            <a:endParaRPr sz="1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ctrTitle"/>
          </p:nvPr>
        </p:nvSpPr>
        <p:spPr>
          <a:xfrm>
            <a:off x="311700" y="744575"/>
            <a:ext cx="8520600" cy="283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func(){</a:t>
            </a:r>
            <a:endParaRPr sz="1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// метод будет завершен на первой итерации цикла.</a:t>
            </a:r>
            <a:endParaRPr sz="1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/>
          </a:p>
        </p:txBody>
      </p:sp>
      <p:sp>
        <p:nvSpPr>
          <p:cNvPr id="241" name="Shape 24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 txBox="1"/>
          <p:nvPr>
            <p:ph type="ctrTitle"/>
          </p:nvPr>
        </p:nvSpPr>
        <p:spPr>
          <a:xfrm>
            <a:off x="283425" y="197850"/>
            <a:ext cx="8520600" cy="65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/>
              <a:t>return в блоках if</a:t>
            </a:r>
            <a:endParaRPr sz="36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ctrTitle"/>
          </p:nvPr>
        </p:nvSpPr>
        <p:spPr>
          <a:xfrm>
            <a:off x="311700" y="744575"/>
            <a:ext cx="8520600" cy="50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Конструкторы</a:t>
            </a:r>
            <a:endParaRPr/>
          </a:p>
        </p:txBody>
      </p:sp>
      <p:sp>
        <p:nvSpPr>
          <p:cNvPr id="248" name="Shape 248"/>
          <p:cNvSpPr txBox="1"/>
          <p:nvPr>
            <p:ph idx="1" type="subTitle"/>
          </p:nvPr>
        </p:nvSpPr>
        <p:spPr>
          <a:xfrm>
            <a:off x="311700" y="1295125"/>
            <a:ext cx="8520600" cy="3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 {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String </a:t>
            </a:r>
            <a:r>
              <a:rPr b="1" lang="en" sz="18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" sz="18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User(String name, 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age) {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8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name;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8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age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age;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 user = </a:t>
            </a:r>
            <a:r>
              <a:rPr b="1" i="1" lang="en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i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User(</a:t>
            </a:r>
            <a:r>
              <a:rPr b="1" i="1" lang="en" sz="18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"Вася"</a:t>
            </a:r>
            <a:r>
              <a:rPr i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i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Shape 2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675" y="3771725"/>
            <a:ext cx="7610950" cy="55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Shape 2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5100" y="3209975"/>
            <a:ext cx="1781175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Shape 2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4600" y="1958175"/>
            <a:ext cx="2162175" cy="21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9475" y="1230325"/>
            <a:ext cx="4910950" cy="234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/>
        </p:nvSpPr>
        <p:spPr>
          <a:xfrm>
            <a:off x="409800" y="254350"/>
            <a:ext cx="3151200" cy="21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</a:rPr>
              <a:t>Java SE Development Kit</a:t>
            </a:r>
            <a:endParaRPr sz="1800">
              <a:highlight>
                <a:srgbClr val="FFFFFF"/>
              </a:highlight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rgbClr val="FFFFFF"/>
                </a:highlight>
              </a:rPr>
              <a:t>IntelliJ IDEA</a:t>
            </a:r>
            <a:endParaRPr sz="1800"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0675" y="1198050"/>
            <a:ext cx="5278200" cy="369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25" y="1466850"/>
            <a:ext cx="897255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1325" y="1626475"/>
            <a:ext cx="2994000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9363" y="1462088"/>
            <a:ext cx="4105275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5513" y="1514475"/>
            <a:ext cx="4752975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