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0"/>
  </p:notesMasterIdLst>
  <p:handoutMasterIdLst>
    <p:handoutMasterId r:id="rId11"/>
  </p:handoutMasterIdLst>
  <p:sldIdLst>
    <p:sldId id="261" r:id="rId4"/>
    <p:sldId id="278" r:id="rId5"/>
    <p:sldId id="284" r:id="rId6"/>
    <p:sldId id="310" r:id="rId7"/>
    <p:sldId id="315" r:id="rId8"/>
    <p:sldId id="317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19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2009800" y="667448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screen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tags" Target="../tags/tag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4138" y="2543560"/>
            <a:ext cx="3563472" cy="3647674"/>
            <a:chOff x="-412055" y="-2182172"/>
            <a:chExt cx="3563472" cy="3647674"/>
          </a:xfrm>
        </p:grpSpPr>
        <p:grpSp>
          <p:nvGrpSpPr>
            <p:cNvPr id="5" name="组合 4"/>
            <p:cNvGrpSpPr/>
            <p:nvPr/>
          </p:nvGrpSpPr>
          <p:grpSpPr>
            <a:xfrm>
              <a:off x="-412055" y="-2182172"/>
              <a:ext cx="3563472" cy="3647674"/>
              <a:chOff x="2160003" y="2746644"/>
              <a:chExt cx="3526233" cy="360955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8" name="椭圆 7"/>
              <p:cNvSpPr/>
              <p:nvPr/>
            </p:nvSpPr>
            <p:spPr>
              <a:xfrm>
                <a:off x="4073336" y="2746644"/>
                <a:ext cx="1612900" cy="1612900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940210" y="-1813663"/>
              <a:ext cx="7924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E7E6E6">
                          <a:lumMod val="75000"/>
                        </a:srgbClr>
                      </a:gs>
                      <a:gs pos="47000">
                        <a:srgbClr val="E7E6E6"/>
                      </a:gs>
                      <a:gs pos="100000">
                        <a:prstClr val="white"/>
                      </a:gs>
                    </a:gsLst>
                    <a:lin ang="18000000" scaled="0"/>
                  </a:gra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7E6E6">
                        <a:lumMod val="75000"/>
                      </a:srgbClr>
                    </a:gs>
                    <a:gs pos="47000">
                      <a:srgbClr val="E7E6E6"/>
                    </a:gs>
                    <a:gs pos="100000">
                      <a:prstClr val="white"/>
                    </a:gs>
                  </a:gsLst>
                  <a:lin ang="18000000" scaled="0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V="1">
            <a:off x="5225149" y="2540003"/>
            <a:ext cx="0" cy="167703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3480687" y="5072317"/>
            <a:ext cx="1390614" cy="1423473"/>
            <a:chOff x="2160003" y="2746644"/>
            <a:chExt cx="3526233" cy="360955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1627" y="1351106"/>
            <a:ext cx="2208783" cy="2260975"/>
            <a:chOff x="2160003" y="2746644"/>
            <a:chExt cx="3526233" cy="360955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 descr="e7d195523061f1c0c30ee18c1b05f65d12b38e2533cb2ccdAE0CC34CB5CBEBFAEC353FED4DECE97C3E379FD1D933F5E4DC18EF8EA6B7A1130D5F6DE9DD2BE4B0A8C9126ACE5083D1F5A9E323B29CCFC723947F2A7770FFCFC0136AC2E9358C416F4A10C6952D33DA63038E460805E61AD394230B9BB5ED30CDD32E0864C96BD7869770F58DC06A0E"/>
          <p:cNvSpPr txBox="1"/>
          <p:nvPr/>
        </p:nvSpPr>
        <p:spPr>
          <a:xfrm>
            <a:off x="6019742" y="2198959"/>
            <a:ext cx="14516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47000">
                      <a:srgbClr val="5B9BD5">
                        <a:lumMod val="75000"/>
                      </a:srgbClr>
                    </a:gs>
                    <a:gs pos="100000">
                      <a:srgbClr val="00B0F0"/>
                    </a:gs>
                  </a:gsLst>
                  <a:lin ang="18000000" scaled="0"/>
                </a:gradFill>
                <a:cs typeface="+mn-ea"/>
                <a:sym typeface="+mn-lt"/>
              </a:rPr>
              <a:t>TWO</a:t>
            </a:r>
            <a:endParaRPr lang="en-US" sz="6600" b="1" dirty="0">
              <a:gradFill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</a:gra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38495" y="3345180"/>
            <a:ext cx="636778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心理疾病的偏见误解</a:t>
            </a:r>
            <a:endParaRPr lang="zh-CN" altLang="en-US" sz="6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99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800" y="643255"/>
            <a:ext cx="465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普通人对患者的误解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40865" y="1685925"/>
            <a:ext cx="9943465" cy="607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59985" tIns="0" rIns="159985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sym typeface="+mn-lt"/>
              </a:rPr>
              <a:t>每个人多多少少都有点抑郁症”×，抑郁症和抑郁状态不同，不只是情绪低落这么简单，是心理和生理上的疾病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748311" y="2699110"/>
            <a:ext cx="9619615" cy="317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</a:ln>
          <a:effectLst/>
        </p:spPr>
      </p:cxnSp>
      <p:sp>
        <p:nvSpPr>
          <p:cNvPr id="69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0090" y="5177155"/>
            <a:ext cx="8288020" cy="16814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369243" y="4408879"/>
            <a:ext cx="9911387" cy="15981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</a:ln>
          <a:effectLst/>
        </p:spPr>
      </p:cxnSp>
      <p:grpSp>
        <p:nvGrpSpPr>
          <p:cNvPr id="73" name="组合 72"/>
          <p:cNvGrpSpPr/>
          <p:nvPr/>
        </p:nvGrpSpPr>
        <p:grpSpPr>
          <a:xfrm rot="0">
            <a:off x="-727075" y="1442085"/>
            <a:ext cx="2392045" cy="2448560"/>
            <a:chOff x="2160003" y="2746644"/>
            <a:chExt cx="3526233" cy="3609554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76" name="椭圆 75"/>
            <p:cNvSpPr/>
            <p:nvPr/>
          </p:nvSpPr>
          <p:spPr>
            <a:xfrm>
              <a:off x="4073336" y="2746644"/>
              <a:ext cx="1612900" cy="1612899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rot="0">
            <a:off x="-768985" y="2988310"/>
            <a:ext cx="2433320" cy="2492375"/>
            <a:chOff x="5528177" y="3619500"/>
            <a:chExt cx="3565023" cy="3650745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81" name="椭圆 80"/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90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 rot="0">
            <a:off x="-727075" y="4645025"/>
            <a:ext cx="2392045" cy="2448560"/>
            <a:chOff x="2160003" y="2746644"/>
            <a:chExt cx="3526233" cy="3609554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86" name="椭圆 85"/>
            <p:cNvSpPr/>
            <p:nvPr/>
          </p:nvSpPr>
          <p:spPr>
            <a:xfrm>
              <a:off x="4073336" y="2746644"/>
              <a:ext cx="1612900" cy="1612899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78205" y="1655445"/>
            <a:ext cx="593725" cy="5727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altLang="zh-CN" sz="4400">
                <a:solidFill>
                  <a:schemeClr val="bg1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2490" y="3227070"/>
            <a:ext cx="657225" cy="623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solidFill>
                  <a:schemeClr val="accent1"/>
                </a:solidFill>
              </a:rPr>
              <a:t>2</a:t>
            </a:r>
            <a:endParaRPr lang="en-US" altLang="zh-CN" sz="480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2490" y="4849495"/>
            <a:ext cx="59944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8360" y="2955925"/>
            <a:ext cx="720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抑郁症会影响一个人的生活各个方面，包括情感、思维、行为和身体健康。</a:t>
            </a:r>
            <a:endParaRPr lang="zh-CN" altLang="en-US"/>
          </a:p>
          <a:p>
            <a:r>
              <a:rPr lang="zh-CN" altLang="en-US"/>
              <a:t>抑郁症患者通常会出现一系列症状，包括持续的沮丧、无助感、失去兴趣、失眠或过度睡眠、食欲变化、自我负罪感等。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18360" y="4648200"/>
            <a:ext cx="7908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抑郁情绪是一种短期的、情感上的状态，通常是正常生活中的情感反应之一。</a:t>
            </a:r>
            <a:endParaRPr lang="zh-CN" altLang="en-US"/>
          </a:p>
          <a:p>
            <a:r>
              <a:rPr lang="zh-CN" altLang="en-US"/>
              <a:t>它可能是由生活事件、压力或困扰引起的，通常是短暂的，并且随着时间的推移逐渐减轻。</a:t>
            </a:r>
            <a:endParaRPr lang="zh-CN" altLang="en-US"/>
          </a:p>
          <a:p>
            <a:r>
              <a:rPr lang="zh-CN" altLang="en-US"/>
              <a:t>抑郁情绪并不一定导致严重的功能障碍，人们可能仍能够履行日常职责和活动。</a:t>
            </a:r>
            <a:endParaRPr lang="zh-CN" altLang="en-US"/>
          </a:p>
          <a:p>
            <a:r>
              <a:rPr lang="zh-CN" altLang="en-US"/>
              <a:t>抑郁情绪在某种程度上是普遍的，每个人都可能在生活中经历短暂的情感低落。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2490" y="490537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3</a:t>
            </a:r>
            <a:endParaRPr lang="en-US" altLang="zh-CN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08333E-7 -3.7037E-6 L 0.25 -3.7037E-6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10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125E-6 -3.33333E-6 L -0.25 -3.33333E-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 bldLvl="0" animBg="1"/>
      <p:bldP spid="65" grpId="1" bldLvl="0" animBg="1"/>
      <p:bldP spid="69" grpId="0"/>
      <p:bldP spid="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421765" y="2134870"/>
            <a:ext cx="9739630" cy="77406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endParaRPr lang="zh-CN" altLang="en-US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1765" y="3811905"/>
            <a:ext cx="9965055" cy="80200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保持冷静：惊慌可能会让受到伤害的人感到更加不安。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与他们交谈，但不要迫使他们谈论，应该尊重他们的隐私。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提供支持：让他们知道你愿意帮助和支持他们。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避免评判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不离开他们独自一人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拨打紧急电话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与他们的亲人或朋友联系。</a:t>
            </a:r>
            <a:endParaRPr lang="zh-CN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1421765" y="1684655"/>
            <a:ext cx="2131695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自残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Rounded Rectangle 48"/>
          <p:cNvSpPr/>
          <p:nvPr/>
        </p:nvSpPr>
        <p:spPr>
          <a:xfrm>
            <a:off x="1334135" y="3364865"/>
            <a:ext cx="2131695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遇到自残的怎么办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8910" y="2151380"/>
            <a:ext cx="7329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并不是所有的自残都等于自杀，自残也可以是患者对精神方面的压力不能忍受，选择伤害身体来缓解的一种方法，也算是对疾病的一种反抗。（遇到自残，不要指责和训斥，也不要多问，举个例子，我遇到一个割腕的人，我想想有没有其他方法不怎么伤害身体，如果没有的话，安慰关心，消消毒，说下次割腕浅一点就好了）？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74800" y="643255"/>
            <a:ext cx="465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cs typeface="+mn-ea"/>
                <a:sym typeface="+mn-lt"/>
              </a:rPr>
              <a:t>普通人对患者的误解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994" y="642976"/>
            <a:ext cx="223791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2.患者对普通人的误解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83180" y="1334770"/>
            <a:ext cx="9739630" cy="77406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dirty="0">
                <a:cs typeface="+mn-ea"/>
                <a:sym typeface="+mn-lt"/>
              </a:rPr>
              <a:t>（因为疾病根源是他们周围的环境，长期在恶劣的环境影响下，对其他的生活环境不怎么了解）</a:t>
            </a:r>
            <a:endParaRPr lang="zh-CN" altLang="en-US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3982720" y="643255"/>
            <a:ext cx="6940550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a.其他人对他们恶意很大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5" descr="1697592613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944370"/>
            <a:ext cx="2695575" cy="4838700"/>
          </a:xfrm>
          <a:prstGeom prst="rect">
            <a:avLst/>
          </a:prstGeom>
        </p:spPr>
      </p:pic>
      <p:pic>
        <p:nvPicPr>
          <p:cNvPr id="102" name="图片 101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20430" y="3684270"/>
            <a:ext cx="3671570" cy="3173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bldLvl="0" animBg="1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54150" y="210820"/>
            <a:ext cx="2479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2.患者对普通人的误解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4053840" y="558800"/>
            <a:ext cx="6940550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B.很多人讨厌心理疾病的患者（maybe）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6" descr="16975926137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270635"/>
            <a:ext cx="2727960" cy="5746750"/>
          </a:xfrm>
          <a:prstGeom prst="rect">
            <a:avLst/>
          </a:prstGeom>
        </p:spPr>
      </p:pic>
      <p:pic>
        <p:nvPicPr>
          <p:cNvPr id="101" name="图片 100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51140" y="2569210"/>
            <a:ext cx="4340860" cy="4288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800" y="643255"/>
            <a:ext cx="495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面对误解，我们应该：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4800" y="1409700"/>
            <a:ext cx="94805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传达广泛的观点：解释社会观点的多样性，特别是在处理心理健康问题时。提醒他们，并不是所有人都会讨厌或歧视心理疾病患者，有很多人是理解和支持的。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分享正面的例子：如果可能的话，分享一些正面的案例或故事，说明人们如何理解和支持心理疾病患者，以帮助改变他们的观点。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强调心理健康意识的提高：指出社会中关于心理健康问题的认知正在逐渐提高，有越来越多的倡导者和组织致力于减少心理健康偏见。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推动开放对话：鼓励患者主动与他们信任的人分享他们的心理健康状况，以促进理解和减少误解。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指出误解的来源：有时，负面观点和偏见可能来自于缺乏信息或误解，而不是恶意。鼓励患者分享可靠的信息来帮助教育他们的朋友和家人。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鼓励专业支持：提醒患者，专业心理医生和治疗师可以提供支持和帮助，帮助他们更好地处理心理健康问题，包括处理负面的社会观点。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13931,&quot;width&quot;:6269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a2ab7d11-cefe-4e15-8f65-b794076614ff"/>
  <p:tag name="COMMONDATA" val="eyJoZGlkIjoiOWM3NzFjODJkYzNlYjJhNjhiZTE3Y2NiNThjOWNkMzcifQ=="/>
  <p:tag name="commondata" val="eyJoZGlkIjoiZWI5MTVlZGUxMWJlNDg2OTllYmNmNjliZmNjMDBiZDg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vwm1ih4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印品黑体</vt:lpstr>
      <vt:lpstr>黑体</vt:lpstr>
      <vt:lpstr>Arial Unicode MS</vt:lpstr>
      <vt:lpstr>www.2ppt.com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/>
  <cp:lastModifiedBy>WPS_1650698533</cp:lastModifiedBy>
  <cp:revision>18</cp:revision>
  <dcterms:created xsi:type="dcterms:W3CDTF">2023-10-22T15:04:00Z</dcterms:created>
  <dcterms:modified xsi:type="dcterms:W3CDTF">2023-10-23T15:05:40Z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8DEBE0361C744A09A52182C2FF8028E7_12</vt:lpwstr>
  </property>
  <property fmtid="{D5CDD505-2E9C-101B-9397-08002B2CF9AE}" pid="3" name="KSOProductBuildVer">
    <vt:lpwstr>2052-11.1.0.15319</vt:lpwstr>
  </property>
</Properties>
</file>