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7150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Inconsolata"/>
      <p:regular r:id="rId16"/>
      <p:bold r:id="rId17"/>
    </p:embeddedFont>
    <p:embeddedFont>
      <p:font typeface="Macondo"/>
      <p:regular r:id="rId18"/>
    </p:embeddedFont>
    <p:embeddedFont>
      <p:font typeface="Exo 2 Medium"/>
      <p:regular r:id="rId19"/>
      <p:bold r:id="rId20"/>
      <p:italic r:id="rId21"/>
      <p:boldItalic r:id="rId22"/>
    </p:embeddedFont>
    <p:embeddedFont>
      <p:font typeface="Macondo Swash Caps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xo2Medium-bold.fntdata"/><Relationship Id="rId11" Type="http://schemas.openxmlformats.org/officeDocument/2006/relationships/slide" Target="slides/slide7.xml"/><Relationship Id="rId22" Type="http://schemas.openxmlformats.org/officeDocument/2006/relationships/font" Target="fonts/Exo2Medium-boldItalic.fntdata"/><Relationship Id="rId10" Type="http://schemas.openxmlformats.org/officeDocument/2006/relationships/slide" Target="slides/slide6.xml"/><Relationship Id="rId21" Type="http://schemas.openxmlformats.org/officeDocument/2006/relationships/font" Target="fonts/Exo2Medium-italic.fntdata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23" Type="http://schemas.openxmlformats.org/officeDocument/2006/relationships/font" Target="fonts/MacondoSwashCap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Inconsolata-bold.fntdata"/><Relationship Id="rId16" Type="http://schemas.openxmlformats.org/officeDocument/2006/relationships/font" Target="fonts/Inconsolata-regular.fntdata"/><Relationship Id="rId5" Type="http://schemas.openxmlformats.org/officeDocument/2006/relationships/slide" Target="slides/slide1.xml"/><Relationship Id="rId19" Type="http://schemas.openxmlformats.org/officeDocument/2006/relationships/font" Target="fonts/Exo2Medium-regular.fntdata"/><Relationship Id="rId6" Type="http://schemas.openxmlformats.org/officeDocument/2006/relationships/slide" Target="slides/slide2.xml"/><Relationship Id="rId18" Type="http://schemas.openxmlformats.org/officeDocument/2006/relationships/font" Target="fonts/Macond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3138333"/>
            <a:ext cx="7370400" cy="2576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723000"/>
            <a:ext cx="5561400" cy="39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67"/>
            <a:ext cx="4085100" cy="2280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29167"/>
            <a:ext cx="8737500" cy="5256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658"/>
            <a:ext cx="2250363" cy="1160322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658"/>
            <a:ext cx="2250363" cy="1160322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654"/>
            <a:ext cx="1851282" cy="835685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686502"/>
            <a:ext cx="2389068" cy="1028568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506280"/>
            <a:ext cx="2795414" cy="1203666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2025370"/>
            <a:ext cx="5361300" cy="1608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792398"/>
            <a:ext cx="5361300" cy="5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3148972"/>
            <a:ext cx="3574800" cy="25659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577307"/>
            <a:ext cx="2520952" cy="1137961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203666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537611"/>
            <a:ext cx="6372300" cy="1533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3182056"/>
            <a:ext cx="6372300" cy="71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-100" y="-139"/>
            <a:ext cx="9144000" cy="57150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0"/>
            <a:ext cx="3789300" cy="5715000"/>
          </a:xfrm>
          <a:prstGeom prst="rect">
            <a:avLst/>
          </a:prstGeom>
          <a:solidFill>
            <a:srgbClr val="DB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265500" y="351889"/>
            <a:ext cx="3163500" cy="28974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265500" y="3343333"/>
            <a:ext cx="3163500" cy="13722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8571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283675" y="1102861"/>
            <a:ext cx="4407300" cy="3509100"/>
          </a:xfrm>
          <a:prstGeom prst="rect">
            <a:avLst/>
          </a:prstGeom>
          <a:noFill/>
        </p:spPr>
        <p:txBody>
          <a:bodyPr anchorCtr="0" anchor="ctr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78571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A8E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967410" y="1141005"/>
            <a:ext cx="4828200" cy="30096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2348388" y="1564329"/>
            <a:ext cx="4828200" cy="3009600"/>
          </a:xfrm>
          <a:prstGeom prst="rect">
            <a:avLst/>
          </a:prstGeom>
          <a:solidFill>
            <a:srgbClr val="FAFFD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type="ctrTitle"/>
          </p:nvPr>
        </p:nvSpPr>
        <p:spPr>
          <a:xfrm>
            <a:off x="2689350" y="2012625"/>
            <a:ext cx="4146300" cy="13881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2689350" y="3544711"/>
            <a:ext cx="4146300" cy="5811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sz="2100">
                <a:solidFill>
                  <a:srgbClr val="0034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sz="2100">
                <a:solidFill>
                  <a:srgbClr val="00345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sz="2100">
                <a:solidFill>
                  <a:srgbClr val="00345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sz="2100">
                <a:solidFill>
                  <a:srgbClr val="00345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sz="2100">
                <a:solidFill>
                  <a:srgbClr val="00345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sz="2100">
                <a:solidFill>
                  <a:srgbClr val="00345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sz="2100">
                <a:solidFill>
                  <a:srgbClr val="00345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sz="2100">
                <a:solidFill>
                  <a:srgbClr val="00345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sz="2100">
                <a:solidFill>
                  <a:srgbClr val="003459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3459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0" y="0"/>
            <a:ext cx="9144000" cy="24171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type="ctrTitle"/>
          </p:nvPr>
        </p:nvSpPr>
        <p:spPr>
          <a:xfrm>
            <a:off x="311700" y="926769"/>
            <a:ext cx="8160600" cy="13572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311700" y="2584222"/>
            <a:ext cx="7122900" cy="8808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566000"/>
            <a:ext cx="4386900" cy="3149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4401239"/>
            <a:ext cx="2910145" cy="1313749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203666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940111"/>
            <a:ext cx="5377500" cy="1829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723000"/>
            <a:ext cx="5561400" cy="39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3138333"/>
            <a:ext cx="7370400" cy="2576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29167"/>
            <a:ext cx="8737500" cy="5256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939556"/>
            <a:ext cx="7505700" cy="106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2211917"/>
            <a:ext cx="7505700" cy="2720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723000"/>
            <a:ext cx="5561400" cy="39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3138333"/>
            <a:ext cx="7370400" cy="2576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29167"/>
            <a:ext cx="8737500" cy="5256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939556"/>
            <a:ext cx="7505700" cy="106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2211917"/>
            <a:ext cx="3686100" cy="2720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2211917"/>
            <a:ext cx="3686100" cy="2720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723000"/>
            <a:ext cx="5561400" cy="39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3138333"/>
            <a:ext cx="7370400" cy="2576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29167"/>
            <a:ext cx="8737500" cy="5256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939556"/>
            <a:ext cx="7505700" cy="106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723000"/>
            <a:ext cx="5561400" cy="39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3138333"/>
            <a:ext cx="7370400" cy="25767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29167"/>
            <a:ext cx="8737500" cy="5256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939556"/>
            <a:ext cx="3709200" cy="1536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576722"/>
            <a:ext cx="3709200" cy="2355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3136827"/>
            <a:ext cx="7369200" cy="25743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726792"/>
            <a:ext cx="5560500" cy="3988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83"/>
            <a:ext cx="2251347" cy="115934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29167"/>
            <a:ext cx="8737500" cy="5256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5024584"/>
            <a:ext cx="1593306" cy="685626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381"/>
            <a:ext cx="3257455" cy="140164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445718"/>
            <a:ext cx="6366900" cy="2821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723000"/>
            <a:ext cx="5561400" cy="39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3138333"/>
            <a:ext cx="7370400" cy="2576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29167"/>
            <a:ext cx="8737500" cy="5256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939556"/>
            <a:ext cx="6424200" cy="78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723000"/>
            <a:ext cx="5859900" cy="43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741167"/>
            <a:ext cx="5859900" cy="232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3138333"/>
            <a:ext cx="7370400" cy="2576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723000"/>
            <a:ext cx="5561400" cy="39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29167"/>
            <a:ext cx="8737500" cy="5256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626111"/>
            <a:ext cx="7415100" cy="67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504852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311700" y="926769"/>
            <a:ext cx="8160600" cy="135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acondo Swash Caps"/>
                <a:ea typeface="Macondo Swash Caps"/>
                <a:cs typeface="Macondo Swash Caps"/>
                <a:sym typeface="Macondo Swash Caps"/>
              </a:rPr>
              <a:t>Async and Async-IO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311700" y="2584222"/>
            <a:ext cx="71229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acondo Swash Caps"/>
                <a:ea typeface="Macondo Swash Caps"/>
                <a:cs typeface="Macondo Swash Caps"/>
                <a:sym typeface="Macondo Swash Caps"/>
              </a:rPr>
              <a:t>@theBuzzyCoder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0200" y="296944"/>
            <a:ext cx="7505700" cy="106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Macondo"/>
                <a:ea typeface="Macondo"/>
                <a:cs typeface="Macondo"/>
                <a:sym typeface="Macondo"/>
              </a:rPr>
              <a:t>Definition #1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19150" y="1447417"/>
            <a:ext cx="7505700" cy="272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Exo 2 Medium"/>
              <a:buChar char="➢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Multi-processing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Two or more tasks run simultaneously as different processes.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Two or more processor cores are used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xo 2 Medium"/>
              <a:ea typeface="Exo 2 Medium"/>
              <a:cs typeface="Exo 2 Medium"/>
              <a:sym typeface="Exo 2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➢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Multi-Threading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Two or more tasks run simultaneously in multiple threads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Two or more threads are used.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xo 2 Medium"/>
              <a:ea typeface="Exo 2 Medium"/>
              <a:cs typeface="Exo 2 Medium"/>
              <a:sym typeface="Exo 2 Medium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➢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Asynchronous Multi-Tasking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Two or more tasks run simultaneously without an intervention of kernel/OS.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Tasks run Single thread and single core</a:t>
            </a:r>
          </a:p>
        </p:txBody>
      </p:sp>
      <p:sp>
        <p:nvSpPr>
          <p:cNvPr id="156" name="Shape 156"/>
          <p:cNvSpPr txBox="1"/>
          <p:nvPr>
            <p:ph idx="4294967295" type="subTitle"/>
          </p:nvPr>
        </p:nvSpPr>
        <p:spPr>
          <a:xfrm>
            <a:off x="7527025" y="5169306"/>
            <a:ext cx="1418400" cy="30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acondo Swash Caps"/>
                <a:ea typeface="Macondo Swash Caps"/>
                <a:cs typeface="Macondo Swash Caps"/>
                <a:sym typeface="Macondo Swash Caps"/>
              </a:rPr>
              <a:t>@theBuzzyCoder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50500" y="374472"/>
            <a:ext cx="7505700" cy="106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Macondo"/>
                <a:ea typeface="Macondo"/>
                <a:cs typeface="Macondo"/>
                <a:sym typeface="Macondo"/>
              </a:rPr>
              <a:t>Definitions #2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19450" y="1347722"/>
            <a:ext cx="7505700" cy="272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➢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Preemptive multitasking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OS sends an interrupt signal to suspend an ongoing process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Context-switching happens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Once the task is run, the OS resumes the suspended process.</a:t>
            </a:r>
          </a:p>
          <a:p>
            <a:pPr indent="-298450" lvl="1" marL="914400" rtl="0">
              <a:spcBef>
                <a:spcPts val="0"/>
              </a:spcBef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OS controls the process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xo 2 Medium"/>
              <a:ea typeface="Exo 2 Medium"/>
              <a:cs typeface="Exo 2 Medium"/>
              <a:sym typeface="Exo 2 Medium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➢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Cooperative multitasking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Tasks cooperate with each other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A task will yield the control back to the CPU when it enters a sleep/waiting time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The control will be given to another task by the task scheduler</a:t>
            </a:r>
          </a:p>
          <a:p>
            <a:pPr indent="-298450" lvl="1" marL="914400" rtl="0">
              <a:spcBef>
                <a:spcPts val="0"/>
              </a:spcBef>
              <a:buSzPct val="100000"/>
              <a:buFont typeface="Exo 2 Medium"/>
              <a:buChar char="○"/>
            </a:pPr>
            <a:r>
              <a:rPr lang="en">
                <a:latin typeface="Exo 2 Medium"/>
                <a:ea typeface="Exo 2 Medium"/>
                <a:cs typeface="Exo 2 Medium"/>
                <a:sym typeface="Exo 2 Medium"/>
              </a:rPr>
              <a:t>The control will be returned back to the previous task once the current task completes.</a:t>
            </a:r>
          </a:p>
        </p:txBody>
      </p:sp>
      <p:sp>
        <p:nvSpPr>
          <p:cNvPr id="163" name="Shape 163"/>
          <p:cNvSpPr txBox="1"/>
          <p:nvPr>
            <p:ph idx="4294967295" type="subTitle"/>
          </p:nvPr>
        </p:nvSpPr>
        <p:spPr>
          <a:xfrm>
            <a:off x="7527025" y="5169306"/>
            <a:ext cx="1418400" cy="30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acondo Swash Caps"/>
                <a:ea typeface="Macondo Swash Caps"/>
                <a:cs typeface="Macondo Swash Caps"/>
                <a:sym typeface="Macondo Swash Caps"/>
              </a:rPr>
              <a:t>@theBuzzyCoder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314444"/>
            <a:ext cx="8520600" cy="69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Macondo"/>
                <a:ea typeface="Macondo"/>
                <a:cs typeface="Macondo"/>
                <a:sym typeface="Macondo"/>
              </a:rPr>
              <a:t>Why Synchronous Tasks are SLOW?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59550" y="1010111"/>
            <a:ext cx="7105800" cy="48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Inconsolata"/>
              <a:buChar char="➢"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A task has to wait for the previous task to complete.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97725" y="3142750"/>
            <a:ext cx="8023200" cy="210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For example, you are in a restaurant waiting to get a coupon. You have already decided what you want to order. But, the person in front of you is still looking at the menu.</a:t>
            </a:r>
          </a:p>
        </p:txBody>
      </p:sp>
      <p:sp>
        <p:nvSpPr>
          <p:cNvPr id="171" name="Shape 171"/>
          <p:cNvSpPr/>
          <p:nvPr/>
        </p:nvSpPr>
        <p:spPr>
          <a:xfrm>
            <a:off x="2688450" y="2637194"/>
            <a:ext cx="831300" cy="99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586150" y="2079333"/>
            <a:ext cx="831300" cy="999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450650" y="2079361"/>
            <a:ext cx="831300" cy="999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5315150" y="2079347"/>
            <a:ext cx="831300" cy="999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6068625" y="1956333"/>
            <a:ext cx="526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task</a:t>
            </a:r>
          </a:p>
        </p:txBody>
      </p:sp>
      <p:pic>
        <p:nvPicPr>
          <p:cNvPr descr="Synchronous_Programming.jp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237" y="1738380"/>
            <a:ext cx="703775" cy="70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Shape 177"/>
          <p:cNvCxnSpPr>
            <a:stCxn id="172" idx="1"/>
          </p:cNvCxnSpPr>
          <p:nvPr/>
        </p:nvCxnSpPr>
        <p:spPr>
          <a:xfrm>
            <a:off x="3586150" y="2129283"/>
            <a:ext cx="0" cy="6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8" name="Shape 178"/>
          <p:cNvCxnSpPr/>
          <p:nvPr/>
        </p:nvCxnSpPr>
        <p:spPr>
          <a:xfrm>
            <a:off x="6146463" y="2099500"/>
            <a:ext cx="0" cy="7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" name="Shape 179"/>
          <p:cNvCxnSpPr/>
          <p:nvPr/>
        </p:nvCxnSpPr>
        <p:spPr>
          <a:xfrm>
            <a:off x="3593613" y="2480972"/>
            <a:ext cx="25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80" name="Shape 180"/>
          <p:cNvSpPr txBox="1"/>
          <p:nvPr/>
        </p:nvSpPr>
        <p:spPr>
          <a:xfrm>
            <a:off x="4444688" y="2415194"/>
            <a:ext cx="8313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waiting</a:t>
            </a:r>
          </a:p>
        </p:txBody>
      </p:sp>
      <p:sp>
        <p:nvSpPr>
          <p:cNvPr id="181" name="Shape 181"/>
          <p:cNvSpPr txBox="1"/>
          <p:nvPr>
            <p:ph idx="4294967295" type="subTitle"/>
          </p:nvPr>
        </p:nvSpPr>
        <p:spPr>
          <a:xfrm>
            <a:off x="7527025" y="5169306"/>
            <a:ext cx="1418400" cy="30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acondo Swash Caps"/>
                <a:ea typeface="Macondo Swash Caps"/>
                <a:cs typeface="Macondo Swash Caps"/>
                <a:sym typeface="Macondo Swash Caps"/>
              </a:rPr>
              <a:t>@theBuzzyCoder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549925" y="560889"/>
            <a:ext cx="7505700" cy="106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makes Async Tasks Faster?</a:t>
            </a:r>
          </a:p>
        </p:txBody>
      </p:sp>
      <p:sp>
        <p:nvSpPr>
          <p:cNvPr id="187" name="Shape 187"/>
          <p:cNvSpPr/>
          <p:nvPr/>
        </p:nvSpPr>
        <p:spPr>
          <a:xfrm>
            <a:off x="2678475" y="3767306"/>
            <a:ext cx="831300" cy="9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576175" y="3209444"/>
            <a:ext cx="831300" cy="999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4537625" y="3197944"/>
            <a:ext cx="1231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ask Queue</a:t>
            </a:r>
          </a:p>
        </p:txBody>
      </p:sp>
      <p:pic>
        <p:nvPicPr>
          <p:cNvPr descr="Synchronous_Programming.jp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262" y="2868492"/>
            <a:ext cx="703775" cy="70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2678475" y="4055111"/>
            <a:ext cx="831300" cy="99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2302725" y="2436931"/>
            <a:ext cx="31962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acondo Swash Caps"/>
                <a:ea typeface="Macondo Swash Caps"/>
                <a:cs typeface="Macondo Swash Caps"/>
                <a:sym typeface="Macondo Swash Caps"/>
              </a:rPr>
              <a:t>Current process w</a:t>
            </a:r>
            <a:r>
              <a:rPr lang="en">
                <a:latin typeface="Macondo Swash Caps"/>
                <a:ea typeface="Macondo Swash Caps"/>
                <a:cs typeface="Macondo Swash Caps"/>
                <a:sym typeface="Macondo Swash Caps"/>
              </a:rPr>
              <a:t>aiting for IO?</a:t>
            </a:r>
          </a:p>
        </p:txBody>
      </p:sp>
      <p:sp>
        <p:nvSpPr>
          <p:cNvPr id="193" name="Shape 193"/>
          <p:cNvSpPr txBox="1"/>
          <p:nvPr>
            <p:ph idx="4294967295" type="subTitle"/>
          </p:nvPr>
        </p:nvSpPr>
        <p:spPr>
          <a:xfrm>
            <a:off x="7527025" y="5169306"/>
            <a:ext cx="1418400" cy="30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acondo Swash Caps"/>
                <a:ea typeface="Macondo Swash Caps"/>
                <a:cs typeface="Macondo Swash Caps"/>
                <a:sym typeface="Macondo Swash Caps"/>
              </a:rPr>
              <a:t>@theBuzzyCoder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265500" y="351889"/>
            <a:ext cx="3163500" cy="289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Constraints for Async</a:t>
            </a:r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7566350" y="5366100"/>
            <a:ext cx="1538400" cy="34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acondo Swash Caps"/>
                <a:ea typeface="Macondo Swash Caps"/>
                <a:cs typeface="Macondo Swash Caps"/>
                <a:sym typeface="Macondo Swash Caps"/>
              </a:rPr>
              <a:t>@theBuzzyCoder</a:t>
            </a:r>
          </a:p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4283675" y="1102861"/>
            <a:ext cx="4407300" cy="350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The Async code should be non-blocking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Async is not </a:t>
            </a:r>
            <a:r>
              <a:rPr lang="en"/>
              <a:t>meant</a:t>
            </a:r>
            <a:r>
              <a:rPr lang="en"/>
              <a:t> for computation.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When n+1 tasks are executed concurrently, in async, n task are awaiting for some operation to complete.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ctrTitle"/>
          </p:nvPr>
        </p:nvSpPr>
        <p:spPr>
          <a:xfrm>
            <a:off x="2689350" y="2012625"/>
            <a:ext cx="4146300" cy="138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 &amp; 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206" name="Shape 206"/>
          <p:cNvSpPr txBox="1"/>
          <p:nvPr>
            <p:ph idx="1" type="subTitle"/>
          </p:nvPr>
        </p:nvSpPr>
        <p:spPr>
          <a:xfrm>
            <a:off x="2689350" y="3544711"/>
            <a:ext cx="4146300" cy="58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acondo Swash Caps"/>
                <a:ea typeface="Macondo Swash Caps"/>
                <a:cs typeface="Macondo Swash Caps"/>
                <a:sym typeface="Macondo Swash Caps"/>
              </a:rPr>
              <a:t>@theBuzzyCoder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