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7150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Inconsolata"/>
      <p:regular r:id="rId17"/>
      <p:bold r:id="rId18"/>
    </p:embeddedFont>
    <p:embeddedFont>
      <p:font typeface="Macondo"/>
      <p:regular r:id="rId19"/>
    </p:embeddedFont>
    <p:embeddedFont>
      <p:font typeface="Exo 2 Medium"/>
      <p:regular r:id="rId20"/>
      <p:bold r:id="rId21"/>
      <p:italic r:id="rId22"/>
      <p:boldItalic r:id="rId23"/>
    </p:embeddedFont>
    <p:embeddedFont>
      <p:font typeface="Macondo Swash Caps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Medium-regular.fntdata"/><Relationship Id="rId11" Type="http://schemas.openxmlformats.org/officeDocument/2006/relationships/slide" Target="slides/slide7.xml"/><Relationship Id="rId22" Type="http://schemas.openxmlformats.org/officeDocument/2006/relationships/font" Target="fonts/Exo2Medium-italic.fntdata"/><Relationship Id="rId10" Type="http://schemas.openxmlformats.org/officeDocument/2006/relationships/slide" Target="slides/slide6.xml"/><Relationship Id="rId21" Type="http://schemas.openxmlformats.org/officeDocument/2006/relationships/font" Target="fonts/Exo2Medium-bold.fntdata"/><Relationship Id="rId13" Type="http://schemas.openxmlformats.org/officeDocument/2006/relationships/font" Target="fonts/Nunito-regular.fntdata"/><Relationship Id="rId24" Type="http://schemas.openxmlformats.org/officeDocument/2006/relationships/font" Target="fonts/MacondoSwashCaps-regular.fntdata"/><Relationship Id="rId12" Type="http://schemas.openxmlformats.org/officeDocument/2006/relationships/slide" Target="slides/slide8.xml"/><Relationship Id="rId23" Type="http://schemas.openxmlformats.org/officeDocument/2006/relationships/font" Target="fonts/Exo2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Inconsolata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19" Type="http://schemas.openxmlformats.org/officeDocument/2006/relationships/font" Target="fonts/Macondo-regular.fntdata"/><Relationship Id="rId6" Type="http://schemas.openxmlformats.org/officeDocument/2006/relationships/slide" Target="slides/slide2.xml"/><Relationship Id="rId18" Type="http://schemas.openxmlformats.org/officeDocument/2006/relationships/font" Target="fonts/Inconsolat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67"/>
            <a:ext cx="4085100" cy="2280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658"/>
            <a:ext cx="2250363" cy="1160322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658"/>
            <a:ext cx="2250363" cy="1160322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654"/>
            <a:ext cx="1851282" cy="835685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686502"/>
            <a:ext cx="2389068" cy="1028568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506280"/>
            <a:ext cx="2795414" cy="1203666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2025370"/>
            <a:ext cx="5361300" cy="1608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792398"/>
            <a:ext cx="53613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3148972"/>
            <a:ext cx="3574800" cy="2565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577307"/>
            <a:ext cx="2520952" cy="1137961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203666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537611"/>
            <a:ext cx="6372300" cy="153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3182056"/>
            <a:ext cx="6372300" cy="71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100" y="-139"/>
            <a:ext cx="9144000" cy="571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0"/>
            <a:ext cx="3789300" cy="5715000"/>
          </a:xfrm>
          <a:prstGeom prst="rect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65500" y="351889"/>
            <a:ext cx="3163500" cy="28974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3343333"/>
            <a:ext cx="3163500" cy="1372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283675" y="1102861"/>
            <a:ext cx="4407300" cy="35091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967410" y="1141005"/>
            <a:ext cx="4828200" cy="30096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348388" y="1564329"/>
            <a:ext cx="4828200" cy="30096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2689350" y="2012625"/>
            <a:ext cx="4146300" cy="13881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89350" y="3544711"/>
            <a:ext cx="4146300" cy="5811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345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0"/>
            <a:ext cx="9144000" cy="24171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ctrTitle"/>
          </p:nvPr>
        </p:nvSpPr>
        <p:spPr>
          <a:xfrm>
            <a:off x="311700" y="926769"/>
            <a:ext cx="8160600" cy="13572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11700" y="2584222"/>
            <a:ext cx="7122900" cy="8808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4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1175222"/>
            <a:ext cx="9144000" cy="7959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345650" y="1175222"/>
            <a:ext cx="7172100" cy="7959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45650" y="2138917"/>
            <a:ext cx="7172100" cy="22110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566000"/>
            <a:ext cx="4386900" cy="3149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4401239"/>
            <a:ext cx="2910145" cy="1313749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203666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940111"/>
            <a:ext cx="5377500" cy="182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2211917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2211917"/>
            <a:ext cx="36861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2211917"/>
            <a:ext cx="36861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939556"/>
            <a:ext cx="3709200" cy="1536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576722"/>
            <a:ext cx="3709200" cy="235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136827"/>
            <a:ext cx="7369200" cy="2574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726792"/>
            <a:ext cx="5560500" cy="398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83"/>
            <a:ext cx="2251347" cy="115934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5024584"/>
            <a:ext cx="1593306" cy="685626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381"/>
            <a:ext cx="3257455" cy="140164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445718"/>
            <a:ext cx="6366900" cy="282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939556"/>
            <a:ext cx="6424200" cy="78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723000"/>
            <a:ext cx="5859900" cy="43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741167"/>
            <a:ext cx="5859900" cy="232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626111"/>
            <a:ext cx="7415100" cy="67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heBuzzyCoder/mangaluru_py_meetup/tree/Async/async" TargetMode="External"/><Relationship Id="rId4" Type="http://schemas.openxmlformats.org/officeDocument/2006/relationships/hyperlink" Target="https://youtu.be/M-UcUs7IMIM" TargetMode="External"/><Relationship Id="rId5" Type="http://schemas.openxmlformats.org/officeDocument/2006/relationships/hyperlink" Target="https://youtu.be/idLtMISlgy8" TargetMode="External"/><Relationship Id="rId6" Type="http://schemas.openxmlformats.org/officeDocument/2006/relationships/hyperlink" Target="https://emptysqua.re/blog/links-for-how-python-coroutines-work/" TargetMode="External"/><Relationship Id="rId7" Type="http://schemas.openxmlformats.org/officeDocument/2006/relationships/hyperlink" Target="https://emptysqua.re/blog/grok-the-gil-fast-thread-safe-python/" TargetMode="External"/><Relationship Id="rId8" Type="http://schemas.openxmlformats.org/officeDocument/2006/relationships/hyperlink" Target="https://youtu.be/7SSYhuk5h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11700" y="926769"/>
            <a:ext cx="8160600" cy="135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Async and Async-IO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311700" y="2584222"/>
            <a:ext cx="71229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0200" y="296944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Definition #1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447417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Multi-processing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as different processes.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processor cores are used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Multi-Threading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in multiple threads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threads are used.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Asynchronous Multi-Tasking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without an intervention of kernel/OS.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Tasks run Single thread and single core</a:t>
            </a:r>
          </a:p>
        </p:txBody>
      </p:sp>
      <p:sp>
        <p:nvSpPr>
          <p:cNvPr id="162" name="Shape 162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50500" y="374472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Definitions #2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19450" y="1347722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Preemptive multitasking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OS sends an interrupt signal to suspend an ongoing process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Context-switching happens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Once the task is run, the OS resumes the suspended process.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OS controls the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Cooperative multitasking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Tasks cooperate with each other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A task will yield the control back to the CPU when it enters a sleep/waiting time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The control will be given to another task by the task scheduler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The control will be returned back to the previous task once the current task completes.</a:t>
            </a:r>
          </a:p>
        </p:txBody>
      </p:sp>
      <p:sp>
        <p:nvSpPr>
          <p:cNvPr id="169" name="Shape 169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4444"/>
            <a:ext cx="8520600" cy="69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Why Synchronous Tasks are SLOW?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59550" y="1010111"/>
            <a:ext cx="7105800" cy="4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Inconsolata"/>
              <a:buChar char="➢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 task has to wait for the previous task to complete.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97725" y="3142750"/>
            <a:ext cx="8023200" cy="210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For example, you are in a restaurant waiting to get a coupon. You have already decided what you want to order. But, the person in front of you is still looking at the menu.</a:t>
            </a:r>
          </a:p>
        </p:txBody>
      </p:sp>
      <p:sp>
        <p:nvSpPr>
          <p:cNvPr id="177" name="Shape 177"/>
          <p:cNvSpPr/>
          <p:nvPr/>
        </p:nvSpPr>
        <p:spPr>
          <a:xfrm>
            <a:off x="2688450" y="2637194"/>
            <a:ext cx="831300" cy="99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586150" y="2079333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50650" y="2079361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315150" y="2079347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068625" y="1956333"/>
            <a:ext cx="526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task</a:t>
            </a:r>
          </a:p>
        </p:txBody>
      </p:sp>
      <p:pic>
        <p:nvPicPr>
          <p:cNvPr descr="Synchronous_Programming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37" y="1738380"/>
            <a:ext cx="703775" cy="7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>
            <a:stCxn id="178" idx="1"/>
          </p:cNvCxnSpPr>
          <p:nvPr/>
        </p:nvCxnSpPr>
        <p:spPr>
          <a:xfrm>
            <a:off x="3586150" y="2129283"/>
            <a:ext cx="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6146463" y="2099500"/>
            <a:ext cx="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3593613" y="2480972"/>
            <a:ext cx="25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4444688" y="2415194"/>
            <a:ext cx="831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waiting</a:t>
            </a:r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49925" y="560889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makes Async Tasks Faster?</a:t>
            </a:r>
          </a:p>
        </p:txBody>
      </p:sp>
      <p:sp>
        <p:nvSpPr>
          <p:cNvPr id="193" name="Shape 193"/>
          <p:cNvSpPr/>
          <p:nvPr/>
        </p:nvSpPr>
        <p:spPr>
          <a:xfrm>
            <a:off x="2678475" y="3767306"/>
            <a:ext cx="831300" cy="9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576175" y="3209444"/>
            <a:ext cx="831300" cy="99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537625" y="3197944"/>
            <a:ext cx="123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ask Queue</a:t>
            </a:r>
          </a:p>
        </p:txBody>
      </p:sp>
      <p:pic>
        <p:nvPicPr>
          <p:cNvPr descr="Synchronous_Programming.jp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62" y="2868492"/>
            <a:ext cx="703775" cy="7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2678475" y="4055111"/>
            <a:ext cx="831300" cy="99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302725" y="2436931"/>
            <a:ext cx="3196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Current process w</a:t>
            </a: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aiting for IO?</a:t>
            </a:r>
          </a:p>
        </p:txBody>
      </p:sp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65500" y="351889"/>
            <a:ext cx="3163500" cy="28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for Async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7566350" y="5366100"/>
            <a:ext cx="1538400" cy="3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283675" y="1102861"/>
            <a:ext cx="4407300" cy="35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Async code should be non-blocking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Async is not </a:t>
            </a:r>
            <a:r>
              <a:rPr lang="en"/>
              <a:t>meant</a:t>
            </a:r>
            <a:r>
              <a:rPr lang="en"/>
              <a:t> for computation.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When n+1 tasks are executed concurrently, in async, n task are awaiting for some operation to complete.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2689350" y="2012625"/>
            <a:ext cx="4146300" cy="13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2689350" y="3544711"/>
            <a:ext cx="4146300" cy="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345650" y="1175222"/>
            <a:ext cx="7172100" cy="795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and References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345650" y="2138917"/>
            <a:ext cx="7172100" cy="221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https://github.com/theBuzzyCoder/mangaluru_py_meetup/tree/Async/async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https://youtu.be/M-UcUs7IMIM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5"/>
              </a:rPr>
              <a:t>https://youtu.be/idLtMISlgy8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6"/>
              </a:rPr>
              <a:t>https://emptysqua.re/blog/links-for-how-python-coroutines-work/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7"/>
              </a:rPr>
              <a:t>https://emptysqua.re/blog/grok-the-gil-fast-thread-safe-python/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8"/>
              </a:rPr>
              <a:t>https://youtu.be/7SSYhuk5hmc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