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38F31-18A8-4A60-9F8C-E0C82C663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9B5ED4-6664-41CC-A851-21ED796A1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562A9-4C43-4C44-9199-5CFCFD1F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B93D-9CE0-401D-ADFA-1893C8F871B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5DFB59-3460-46C7-995D-C05416C2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F02CAE-860A-4DFA-8FA3-B84AB6C1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048-B067-4EAC-94F3-431E72E085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62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31C3D-3C3D-4B0F-9CF6-3DB087F8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693B42-E6B4-4968-AE5F-B0B789C71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9D2290-E455-47AD-A8CA-1B3AEC87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B93D-9CE0-401D-ADFA-1893C8F871B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BE278-7815-40EE-A6E5-9B97785F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11C548-5011-4073-8551-E5D43F07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048-B067-4EAC-94F3-431E72E085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9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235734-DBC8-4717-A585-C018DD39C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C9B964-9661-4224-A34E-1339D25D5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5A332-85A1-4C2F-9DC7-FF91099A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B93D-9CE0-401D-ADFA-1893C8F871B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1F5841-AE7C-4915-B237-1393573C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BC8D2A-F002-4414-910B-F33EA4CD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048-B067-4EAC-94F3-431E72E085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92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EFA14-9513-456A-BBB5-428C98D4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A09A8-AFAC-48ED-A5F1-DD19E4745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CFBA98-1DCF-43CE-8AE1-23AA8760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B93D-9CE0-401D-ADFA-1893C8F871B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ED65BE-E755-44CB-B182-1929E5A9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1C5757-59C7-4B61-94A8-B9CAFE9D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048-B067-4EAC-94F3-431E72E085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95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F5726-BA8D-48B4-BE64-6C49323F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040826-9B22-494A-883D-441104C55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603DB6-8F92-43FA-80F8-76ED29CC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B93D-9CE0-401D-ADFA-1893C8F871B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037A2-78F2-487A-9157-669CA89F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E5403-99C7-4AAF-AB2E-C6BBD91E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048-B067-4EAC-94F3-431E72E085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08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D0C56-8B05-4EB9-8F1A-516568EA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1434A-A9A9-49CD-BE7C-0CD9E965D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71EEB2-E242-4A21-BFDA-A08BBA3A0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3FF4B6-4849-45A8-B7E8-D77CF250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B93D-9CE0-401D-ADFA-1893C8F871B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34B9BF-EB90-427E-9723-7119F9B0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8D7078-193D-4E62-B174-198102D6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048-B067-4EAC-94F3-431E72E085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42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0E6AD-CD7B-41C2-91DC-6D3AB28B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D8E576-6198-4C3B-A5E7-54F915483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D27BA3-9525-4885-A98D-162E8A474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7D02A-9B3F-49A6-B9DB-5F12A6F92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96C1A3-B229-4672-9BD5-DBA579104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E3A364-F75B-4F38-93DA-B19491AA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B93D-9CE0-401D-ADFA-1893C8F871B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6D0986-70DE-4E04-BD9C-2548D2BC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9FFC4F-948A-4D96-BCFD-601FF724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048-B067-4EAC-94F3-431E72E085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97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1F2E9-3A1B-4A04-A043-24462042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A93189-809C-40BC-871B-FB1BC06D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B93D-9CE0-401D-ADFA-1893C8F871B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DEB11F-6914-45CD-9AEF-CDBD9D4A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BAA6EE-0989-403C-9903-9004C34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048-B067-4EAC-94F3-431E72E085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34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BCC261-DAEA-4B93-B00F-CF56AF65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B93D-9CE0-401D-ADFA-1893C8F871B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B88653-FA99-4368-BA41-01ACFC84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FBD837-7B8C-4421-B1F4-06E87748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048-B067-4EAC-94F3-431E72E085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D4B14-7B62-4D35-828E-3DF7270A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865CBE-EE1B-4128-A682-8EE3D490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E48F93-8FAB-404B-B752-1E017877A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293D47-861B-474D-AB20-94D60D60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B93D-9CE0-401D-ADFA-1893C8F871B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3A0015-446E-4912-9BA6-092468A0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AC5210-A540-4652-8A93-1E482FB9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048-B067-4EAC-94F3-431E72E085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68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13F52-8DA6-4EAF-AE03-560F945C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F853C3-5661-4E9A-BF18-6A0F928B0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B5010E-7056-4BB5-82F9-758AFF5C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1CE822-A5B8-4A8E-B5AC-30585F3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B93D-9CE0-401D-ADFA-1893C8F871B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F13EAD-B0D8-4637-91D9-3D5B40C2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78A96E-4BE6-4150-9A23-EB2886F2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048-B067-4EAC-94F3-431E72E085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27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54A67F-A398-4DBA-8A0D-FF8B84F9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BAF82-88BA-4F40-B961-62565F173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761D19-0F1D-4F1E-86BD-056DE0602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B93D-9CE0-401D-ADFA-1893C8F871B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9BBEA3-4C50-4FC6-9182-7F8B34F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061754-C7BE-4EC1-8A81-0066FC59D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45048-B067-4EAC-94F3-431E72E085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61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4C4C8-89A2-4B33-AD46-6DE6DF3EB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Updated </a:t>
            </a:r>
            <a:br>
              <a:rPr lang="de-DE" dirty="0"/>
            </a:br>
            <a:r>
              <a:rPr lang="de-DE" dirty="0" err="1"/>
              <a:t>Optimization</a:t>
            </a:r>
            <a:br>
              <a:rPr lang="de-DE" dirty="0"/>
            </a:br>
            <a:r>
              <a:rPr lang="de-DE" dirty="0" err="1"/>
              <a:t>Results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9AB3D6-706B-4538-B99E-11FDBF316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Angled</a:t>
            </a:r>
            <a:r>
              <a:rPr lang="de-DE" dirty="0"/>
              <a:t> ONN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21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4880C-5CA0-4101-89EC-B32DD8BF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6095" y="535301"/>
            <a:ext cx="8584920" cy="515092"/>
          </a:xfrm>
        </p:spPr>
        <p:txBody>
          <a:bodyPr>
            <a:noAutofit/>
          </a:bodyPr>
          <a:lstStyle/>
          <a:p>
            <a:pPr algn="ctr"/>
            <a:r>
              <a:rPr lang="de-DE" sz="3000" dirty="0" err="1"/>
              <a:t>Bayesian</a:t>
            </a:r>
            <a:r>
              <a:rPr lang="de-DE" sz="3000" dirty="0"/>
              <a:t> </a:t>
            </a:r>
            <a:r>
              <a:rPr lang="de-DE" sz="3000" dirty="0" err="1"/>
              <a:t>Optimization</a:t>
            </a:r>
            <a:r>
              <a:rPr lang="de-DE" sz="3000" dirty="0"/>
              <a:t> </a:t>
            </a:r>
            <a:r>
              <a:rPr lang="de-DE" sz="3000" dirty="0" err="1"/>
              <a:t>Results</a:t>
            </a:r>
            <a:r>
              <a:rPr lang="de-DE" sz="3000" dirty="0"/>
              <a:t> </a:t>
            </a:r>
            <a:br>
              <a:rPr lang="de-DE" sz="3000" dirty="0"/>
            </a:br>
            <a:r>
              <a:rPr lang="de-DE" sz="3000" dirty="0"/>
              <a:t>28x28 Neurons &amp; 28x28 Neurons</a:t>
            </a:r>
            <a:endParaRPr lang="en-GB" sz="3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FA43DA-0A60-45F6-919C-885CFAA3BE35}"/>
              </a:ext>
            </a:extLst>
          </p:cNvPr>
          <p:cNvSpPr/>
          <p:nvPr/>
        </p:nvSpPr>
        <p:spPr>
          <a:xfrm>
            <a:off x="7511753" y="1356189"/>
            <a:ext cx="4067798" cy="5318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5C6275A-2154-4A1E-956A-0EDE629BCC55}"/>
              </a:ext>
            </a:extLst>
          </p:cNvPr>
          <p:cNvSpPr txBox="1"/>
          <p:nvPr/>
        </p:nvSpPr>
        <p:spPr>
          <a:xfrm>
            <a:off x="7336160" y="535302"/>
            <a:ext cx="383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10 </a:t>
            </a:r>
            <a:r>
              <a:rPr lang="de-DE" dirty="0" err="1"/>
              <a:t>Epochs</a:t>
            </a:r>
            <a:r>
              <a:rPr lang="de-DE" dirty="0"/>
              <a:t>, Batch Size 8</a:t>
            </a:r>
          </a:p>
          <a:p>
            <a:pPr algn="ctr"/>
            <a:r>
              <a:rPr lang="de-DE" dirty="0"/>
              <a:t>Validation and Training </a:t>
            </a:r>
            <a:r>
              <a:rPr lang="de-DE" dirty="0" err="1"/>
              <a:t>Accuracy</a:t>
            </a:r>
            <a:r>
              <a:rPr lang="de-DE" dirty="0"/>
              <a:t> ≈ 88%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93B5FA-3402-4A82-B169-3406D91E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316" y="1530747"/>
            <a:ext cx="3333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F1B8540-E4C9-4E49-8F51-E152ED845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064" y="4102497"/>
            <a:ext cx="3333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2D536078-BF38-4F31-8111-FA857B1BB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00317"/>
              </p:ext>
            </p:extLst>
          </p:nvPr>
        </p:nvGraphicFramePr>
        <p:xfrm>
          <a:off x="1063934" y="1914932"/>
          <a:ext cx="5484861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57">
                  <a:extLst>
                    <a:ext uri="{9D8B030D-6E8A-4147-A177-3AD203B41FA5}">
                      <a16:colId xmlns:a16="http://schemas.microsoft.com/office/drawing/2014/main" val="3153410119"/>
                    </a:ext>
                  </a:extLst>
                </a:gridCol>
                <a:gridCol w="1258348">
                  <a:extLst>
                    <a:ext uri="{9D8B030D-6E8A-4147-A177-3AD203B41FA5}">
                      <a16:colId xmlns:a16="http://schemas.microsoft.com/office/drawing/2014/main" val="2651854072"/>
                    </a:ext>
                  </a:extLst>
                </a:gridCol>
                <a:gridCol w="3203056">
                  <a:extLst>
                    <a:ext uri="{9D8B030D-6E8A-4147-A177-3AD203B41FA5}">
                      <a16:colId xmlns:a16="http://schemas.microsoft.com/office/drawing/2014/main" val="701685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parameter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value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decription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d1 [µm]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18.31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lateral </a:t>
                      </a:r>
                      <a:r>
                        <a:rPr lang="de-DE" sz="1400" dirty="0" err="1"/>
                        <a:t>size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first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metasurface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4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d2 [µm]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lateral </a:t>
                      </a:r>
                      <a:r>
                        <a:rPr lang="de-DE" sz="1400" dirty="0" err="1"/>
                        <a:t>size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second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metasurface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9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d3 [µm]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lateral </a:t>
                      </a:r>
                      <a:r>
                        <a:rPr lang="de-DE" sz="1400" dirty="0" err="1"/>
                        <a:t>size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field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want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detect</a:t>
                      </a:r>
                      <a:r>
                        <a:rPr lang="de-DE" sz="1400" dirty="0"/>
                        <a:t> at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output</a:t>
                      </a:r>
                      <a:r>
                        <a:rPr lang="de-DE" sz="1400" dirty="0"/>
                        <a:t> plane (at z2)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4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z1 [µm]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propagation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distance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inbetween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both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metasurfaces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5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z2 [µm]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37.15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propagation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distance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from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metasurface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detector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944403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6F7DF31D-5A2A-47ED-9FBC-0EDE8AE35359}"/>
              </a:ext>
            </a:extLst>
          </p:cNvPr>
          <p:cNvSpPr txBox="1"/>
          <p:nvPr/>
        </p:nvSpPr>
        <p:spPr>
          <a:xfrm>
            <a:off x="1063934" y="4685447"/>
            <a:ext cx="377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 </a:t>
            </a:r>
            <a:r>
              <a:rPr lang="de-DE" dirty="0" err="1"/>
              <a:t>pixelsize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metaatoms</a:t>
            </a:r>
            <a:r>
              <a:rPr lang="de-DE" dirty="0"/>
              <a:t> p = d/28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07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2650CB2-CCB7-49EF-95D3-F5CE01D865B9}"/>
              </a:ext>
            </a:extLst>
          </p:cNvPr>
          <p:cNvSpPr txBox="1"/>
          <p:nvPr/>
        </p:nvSpPr>
        <p:spPr>
          <a:xfrm>
            <a:off x="5177571" y="155328"/>
            <a:ext cx="24459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latin typeface="+mj-lt"/>
              </a:rPr>
              <a:t>Sample Propagation</a:t>
            </a:r>
            <a:endParaRPr lang="en-GB" sz="2200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D02F20-64ED-4491-AE15-A66CC4A77841}"/>
              </a:ext>
            </a:extLst>
          </p:cNvPr>
          <p:cNvSpPr txBox="1"/>
          <p:nvPr/>
        </p:nvSpPr>
        <p:spPr>
          <a:xfrm>
            <a:off x="1143631" y="799932"/>
            <a:ext cx="261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Phase Modulation </a:t>
            </a:r>
            <a:r>
              <a:rPr lang="de-DE" dirty="0" err="1"/>
              <a:t>Meta</a:t>
            </a:r>
            <a:r>
              <a:rPr lang="de-DE" dirty="0"/>
              <a:t> 1</a:t>
            </a: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BBFD537-B2A8-4A6C-9681-5A06B1A68F88}"/>
              </a:ext>
            </a:extLst>
          </p:cNvPr>
          <p:cNvSpPr txBox="1"/>
          <p:nvPr/>
        </p:nvSpPr>
        <p:spPr>
          <a:xfrm>
            <a:off x="1143631" y="3873859"/>
            <a:ext cx="261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Phase Modulation </a:t>
            </a:r>
            <a:r>
              <a:rPr lang="de-DE" dirty="0" err="1"/>
              <a:t>Meta</a:t>
            </a:r>
            <a:r>
              <a:rPr lang="de-DE" dirty="0"/>
              <a:t> 2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C48184E-991D-4356-9482-0852171ECD07}"/>
              </a:ext>
            </a:extLst>
          </p:cNvPr>
          <p:cNvSpPr txBox="1"/>
          <p:nvPr/>
        </p:nvSpPr>
        <p:spPr>
          <a:xfrm>
            <a:off x="3534916" y="119754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[2</a:t>
            </a:r>
            <a:r>
              <a:rPr lang="el-GR" dirty="0"/>
              <a:t>π</a:t>
            </a:r>
            <a:r>
              <a:rPr lang="de-DE" dirty="0"/>
              <a:t>]</a:t>
            </a:r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7728792-8A96-4771-9D70-9123D8AB7CF0}"/>
              </a:ext>
            </a:extLst>
          </p:cNvPr>
          <p:cNvSpPr txBox="1"/>
          <p:nvPr/>
        </p:nvSpPr>
        <p:spPr>
          <a:xfrm>
            <a:off x="3534916" y="415550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[2</a:t>
            </a:r>
            <a:r>
              <a:rPr lang="el-GR" dirty="0"/>
              <a:t>π</a:t>
            </a:r>
            <a:r>
              <a:rPr lang="de-DE" dirty="0"/>
              <a:t>]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74BAF96-4FC7-4D72-B4BC-733E82104E7D}"/>
              </a:ext>
            </a:extLst>
          </p:cNvPr>
          <p:cNvSpPr txBox="1"/>
          <p:nvPr/>
        </p:nvSpPr>
        <p:spPr>
          <a:xfrm>
            <a:off x="6532232" y="6286761"/>
            <a:ext cx="383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Validation and Training </a:t>
            </a:r>
            <a:r>
              <a:rPr lang="de-DE" dirty="0" err="1"/>
              <a:t>Accuracy</a:t>
            </a:r>
            <a:r>
              <a:rPr lang="de-DE" dirty="0"/>
              <a:t> ≈ 88%</a:t>
            </a:r>
            <a:endParaRPr lang="en-GB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E9CB310-812E-476F-A3D8-6F966D78C996}"/>
              </a:ext>
            </a:extLst>
          </p:cNvPr>
          <p:cNvSpPr txBox="1"/>
          <p:nvPr/>
        </p:nvSpPr>
        <p:spPr>
          <a:xfrm>
            <a:off x="4670911" y="1164883"/>
            <a:ext cx="133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Right </a:t>
            </a:r>
            <a:r>
              <a:rPr lang="de-DE" dirty="0" err="1"/>
              <a:t>before</a:t>
            </a:r>
            <a:endParaRPr lang="de-DE" dirty="0"/>
          </a:p>
          <a:p>
            <a:pPr algn="ctr"/>
            <a:r>
              <a:rPr lang="de-DE" dirty="0" err="1"/>
              <a:t>Meta</a:t>
            </a:r>
            <a:r>
              <a:rPr lang="de-DE" dirty="0"/>
              <a:t> 1</a:t>
            </a:r>
            <a:endParaRPr lang="en-GB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50E4131-51CE-4581-8805-7B7282ABA06B}"/>
              </a:ext>
            </a:extLst>
          </p:cNvPr>
          <p:cNvSpPr txBox="1"/>
          <p:nvPr/>
        </p:nvSpPr>
        <p:spPr>
          <a:xfrm>
            <a:off x="9685280" y="1303383"/>
            <a:ext cx="177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Detector</a:t>
            </a:r>
            <a:r>
              <a:rPr lang="de-DE" dirty="0"/>
              <a:t> &amp; </a:t>
            </a:r>
            <a:r>
              <a:rPr lang="de-DE" dirty="0" err="1"/>
              <a:t>Mask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3D76D6-4937-4FE4-BB59-BC9075369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47" y="1338551"/>
            <a:ext cx="296227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23A71DA-F7CC-4718-9A42-7A23CC005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10" y="4243191"/>
            <a:ext cx="296227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97436A-58FC-4C00-966B-0E35F432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90" y="1729414"/>
            <a:ext cx="67818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28A99806-CE3E-4E1C-A47B-D5C1A1641A51}"/>
              </a:ext>
            </a:extLst>
          </p:cNvPr>
          <p:cNvSpPr txBox="1"/>
          <p:nvPr/>
        </p:nvSpPr>
        <p:spPr>
          <a:xfrm>
            <a:off x="6400567" y="1144100"/>
            <a:ext cx="133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Right </a:t>
            </a:r>
            <a:r>
              <a:rPr lang="de-DE" dirty="0" err="1"/>
              <a:t>before</a:t>
            </a:r>
            <a:endParaRPr lang="de-DE" dirty="0"/>
          </a:p>
          <a:p>
            <a:pPr algn="ctr"/>
            <a:r>
              <a:rPr lang="de-DE" dirty="0" err="1"/>
              <a:t>Meta</a:t>
            </a:r>
            <a:r>
              <a:rPr lang="de-DE" dirty="0"/>
              <a:t> 2</a:t>
            </a:r>
            <a:endParaRPr lang="en-GB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43B54C3-8085-441B-AC28-718B0F166157}"/>
              </a:ext>
            </a:extLst>
          </p:cNvPr>
          <p:cNvSpPr txBox="1"/>
          <p:nvPr/>
        </p:nvSpPr>
        <p:spPr>
          <a:xfrm>
            <a:off x="8100507" y="1144100"/>
            <a:ext cx="133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Right </a:t>
            </a:r>
            <a:r>
              <a:rPr lang="de-DE" dirty="0" err="1"/>
              <a:t>before</a:t>
            </a:r>
            <a:endParaRPr lang="de-DE" dirty="0"/>
          </a:p>
          <a:p>
            <a:pPr algn="ctr"/>
            <a:r>
              <a:rPr lang="de-DE" dirty="0" err="1"/>
              <a:t>Detector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41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4880C-5CA0-4101-89EC-B32DD8BF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6095" y="535301"/>
            <a:ext cx="8584920" cy="515092"/>
          </a:xfrm>
        </p:spPr>
        <p:txBody>
          <a:bodyPr>
            <a:noAutofit/>
          </a:bodyPr>
          <a:lstStyle/>
          <a:p>
            <a:pPr algn="ctr"/>
            <a:r>
              <a:rPr lang="de-DE" sz="3000" dirty="0" err="1"/>
              <a:t>Bayesian</a:t>
            </a:r>
            <a:r>
              <a:rPr lang="de-DE" sz="3000" dirty="0"/>
              <a:t> </a:t>
            </a:r>
            <a:r>
              <a:rPr lang="de-DE" sz="3000" dirty="0" err="1"/>
              <a:t>Optimization</a:t>
            </a:r>
            <a:r>
              <a:rPr lang="de-DE" sz="3000" dirty="0"/>
              <a:t> </a:t>
            </a:r>
            <a:r>
              <a:rPr lang="de-DE" sz="3000" dirty="0" err="1"/>
              <a:t>Results</a:t>
            </a:r>
            <a:r>
              <a:rPr lang="de-DE" sz="3000" dirty="0"/>
              <a:t> </a:t>
            </a:r>
            <a:br>
              <a:rPr lang="de-DE" sz="3000" dirty="0"/>
            </a:br>
            <a:r>
              <a:rPr lang="de-DE" sz="3000" dirty="0"/>
              <a:t>28x28 Neurons &amp; 40x40 Neurons</a:t>
            </a:r>
            <a:endParaRPr lang="en-GB" sz="3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FA43DA-0A60-45F6-919C-885CFAA3BE35}"/>
              </a:ext>
            </a:extLst>
          </p:cNvPr>
          <p:cNvSpPr/>
          <p:nvPr/>
        </p:nvSpPr>
        <p:spPr>
          <a:xfrm>
            <a:off x="7399018" y="1287808"/>
            <a:ext cx="4067798" cy="5318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5C6275A-2154-4A1E-956A-0EDE629BCC55}"/>
              </a:ext>
            </a:extLst>
          </p:cNvPr>
          <p:cNvSpPr txBox="1"/>
          <p:nvPr/>
        </p:nvSpPr>
        <p:spPr>
          <a:xfrm>
            <a:off x="7336160" y="535302"/>
            <a:ext cx="383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10 </a:t>
            </a:r>
            <a:r>
              <a:rPr lang="de-DE" dirty="0" err="1"/>
              <a:t>Epochs</a:t>
            </a:r>
            <a:r>
              <a:rPr lang="de-DE" dirty="0"/>
              <a:t>, Batch Size 8</a:t>
            </a:r>
          </a:p>
          <a:p>
            <a:pPr algn="ctr"/>
            <a:r>
              <a:rPr lang="de-DE" dirty="0"/>
              <a:t>Validation and Training </a:t>
            </a:r>
            <a:r>
              <a:rPr lang="de-DE" dirty="0" err="1"/>
              <a:t>Accuracy</a:t>
            </a:r>
            <a:r>
              <a:rPr lang="de-DE" dirty="0"/>
              <a:t> ≈ 88%</a:t>
            </a:r>
            <a:endParaRPr lang="en-GB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2D536078-BF38-4F31-8111-FA857B1BB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93776"/>
              </p:ext>
            </p:extLst>
          </p:nvPr>
        </p:nvGraphicFramePr>
        <p:xfrm>
          <a:off x="1063934" y="1914932"/>
          <a:ext cx="5484861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57">
                  <a:extLst>
                    <a:ext uri="{9D8B030D-6E8A-4147-A177-3AD203B41FA5}">
                      <a16:colId xmlns:a16="http://schemas.microsoft.com/office/drawing/2014/main" val="3153410119"/>
                    </a:ext>
                  </a:extLst>
                </a:gridCol>
                <a:gridCol w="1258348">
                  <a:extLst>
                    <a:ext uri="{9D8B030D-6E8A-4147-A177-3AD203B41FA5}">
                      <a16:colId xmlns:a16="http://schemas.microsoft.com/office/drawing/2014/main" val="2651854072"/>
                    </a:ext>
                  </a:extLst>
                </a:gridCol>
                <a:gridCol w="3203056">
                  <a:extLst>
                    <a:ext uri="{9D8B030D-6E8A-4147-A177-3AD203B41FA5}">
                      <a16:colId xmlns:a16="http://schemas.microsoft.com/office/drawing/2014/main" val="701685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parameter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value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decription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d1 [µm]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19.44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lateral </a:t>
                      </a:r>
                      <a:r>
                        <a:rPr lang="de-DE" sz="1400" dirty="0" err="1"/>
                        <a:t>size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first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metasurface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4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d2 [µm]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lateral </a:t>
                      </a:r>
                      <a:r>
                        <a:rPr lang="de-DE" sz="1400" dirty="0" err="1"/>
                        <a:t>size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second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metasurface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9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d3 [µm]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lateral </a:t>
                      </a:r>
                      <a:r>
                        <a:rPr lang="de-DE" sz="1400" dirty="0" err="1"/>
                        <a:t>size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field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want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detect</a:t>
                      </a:r>
                      <a:r>
                        <a:rPr lang="de-DE" sz="1400" dirty="0"/>
                        <a:t> at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output</a:t>
                      </a:r>
                      <a:r>
                        <a:rPr lang="de-DE" sz="1400" dirty="0"/>
                        <a:t> plane (at z2)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4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z1 [µm]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propagation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distance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inbetween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both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metasurfaces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5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z2 [µm]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37.23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propagation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distance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from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metasurface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detector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944403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6F7DF31D-5A2A-47ED-9FBC-0EDE8AE35359}"/>
              </a:ext>
            </a:extLst>
          </p:cNvPr>
          <p:cNvSpPr txBox="1"/>
          <p:nvPr/>
        </p:nvSpPr>
        <p:spPr>
          <a:xfrm>
            <a:off x="1063934" y="4685447"/>
            <a:ext cx="377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 </a:t>
            </a:r>
            <a:r>
              <a:rPr lang="de-DE" dirty="0" err="1"/>
              <a:t>pixelsize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metaatoms</a:t>
            </a:r>
            <a:r>
              <a:rPr lang="de-DE" dirty="0"/>
              <a:t> p = d/28</a:t>
            </a: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952F91-1882-4427-9EF9-09F9B30B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12" y="1458001"/>
            <a:ext cx="3333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16D16D9-78BA-4AE5-B548-3AF2AE18D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12" y="4007724"/>
            <a:ext cx="33337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88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2650CB2-CCB7-49EF-95D3-F5CE01D865B9}"/>
              </a:ext>
            </a:extLst>
          </p:cNvPr>
          <p:cNvSpPr txBox="1"/>
          <p:nvPr/>
        </p:nvSpPr>
        <p:spPr>
          <a:xfrm>
            <a:off x="5177571" y="155328"/>
            <a:ext cx="24459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latin typeface="+mj-lt"/>
              </a:rPr>
              <a:t>Sample Propagation</a:t>
            </a:r>
            <a:endParaRPr lang="en-GB" sz="2200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D02F20-64ED-4491-AE15-A66CC4A77841}"/>
              </a:ext>
            </a:extLst>
          </p:cNvPr>
          <p:cNvSpPr txBox="1"/>
          <p:nvPr/>
        </p:nvSpPr>
        <p:spPr>
          <a:xfrm>
            <a:off x="1143631" y="799932"/>
            <a:ext cx="261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Phase Modulation </a:t>
            </a:r>
            <a:r>
              <a:rPr lang="de-DE" dirty="0" err="1"/>
              <a:t>Meta</a:t>
            </a:r>
            <a:r>
              <a:rPr lang="de-DE" dirty="0"/>
              <a:t> 1</a:t>
            </a: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BBFD537-B2A8-4A6C-9681-5A06B1A68F88}"/>
              </a:ext>
            </a:extLst>
          </p:cNvPr>
          <p:cNvSpPr txBox="1"/>
          <p:nvPr/>
        </p:nvSpPr>
        <p:spPr>
          <a:xfrm>
            <a:off x="1143631" y="3873859"/>
            <a:ext cx="261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Phase Modulation </a:t>
            </a:r>
            <a:r>
              <a:rPr lang="de-DE" dirty="0" err="1"/>
              <a:t>Meta</a:t>
            </a:r>
            <a:r>
              <a:rPr lang="de-DE" dirty="0"/>
              <a:t> 2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C48184E-991D-4356-9482-0852171ECD07}"/>
              </a:ext>
            </a:extLst>
          </p:cNvPr>
          <p:cNvSpPr txBox="1"/>
          <p:nvPr/>
        </p:nvSpPr>
        <p:spPr>
          <a:xfrm>
            <a:off x="3534916" y="119754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[2</a:t>
            </a:r>
            <a:r>
              <a:rPr lang="el-GR" dirty="0"/>
              <a:t>π</a:t>
            </a:r>
            <a:r>
              <a:rPr lang="de-DE" dirty="0"/>
              <a:t>]</a:t>
            </a:r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7728792-8A96-4771-9D70-9123D8AB7CF0}"/>
              </a:ext>
            </a:extLst>
          </p:cNvPr>
          <p:cNvSpPr txBox="1"/>
          <p:nvPr/>
        </p:nvSpPr>
        <p:spPr>
          <a:xfrm>
            <a:off x="3534916" y="415550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[2</a:t>
            </a:r>
            <a:r>
              <a:rPr lang="el-GR" dirty="0"/>
              <a:t>π</a:t>
            </a:r>
            <a:r>
              <a:rPr lang="de-DE" dirty="0"/>
              <a:t>]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74BAF96-4FC7-4D72-B4BC-733E82104E7D}"/>
              </a:ext>
            </a:extLst>
          </p:cNvPr>
          <p:cNvSpPr txBox="1"/>
          <p:nvPr/>
        </p:nvSpPr>
        <p:spPr>
          <a:xfrm>
            <a:off x="6532232" y="6286761"/>
            <a:ext cx="383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Validation and Training </a:t>
            </a:r>
            <a:r>
              <a:rPr lang="de-DE" dirty="0" err="1"/>
              <a:t>Accuracy</a:t>
            </a:r>
            <a:r>
              <a:rPr lang="de-DE" dirty="0"/>
              <a:t> ≈ 88%</a:t>
            </a:r>
            <a:endParaRPr lang="en-GB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E9CB310-812E-476F-A3D8-6F966D78C996}"/>
              </a:ext>
            </a:extLst>
          </p:cNvPr>
          <p:cNvSpPr txBox="1"/>
          <p:nvPr/>
        </p:nvSpPr>
        <p:spPr>
          <a:xfrm>
            <a:off x="4670911" y="1164883"/>
            <a:ext cx="133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Right </a:t>
            </a:r>
            <a:r>
              <a:rPr lang="de-DE" dirty="0" err="1"/>
              <a:t>before</a:t>
            </a:r>
            <a:endParaRPr lang="de-DE" dirty="0"/>
          </a:p>
          <a:p>
            <a:pPr algn="ctr"/>
            <a:r>
              <a:rPr lang="de-DE" dirty="0" err="1"/>
              <a:t>Meta</a:t>
            </a:r>
            <a:r>
              <a:rPr lang="de-DE" dirty="0"/>
              <a:t> 1</a:t>
            </a:r>
            <a:endParaRPr lang="en-GB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50E4131-51CE-4581-8805-7B7282ABA06B}"/>
              </a:ext>
            </a:extLst>
          </p:cNvPr>
          <p:cNvSpPr txBox="1"/>
          <p:nvPr/>
        </p:nvSpPr>
        <p:spPr>
          <a:xfrm>
            <a:off x="9685280" y="1303383"/>
            <a:ext cx="177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Detector</a:t>
            </a:r>
            <a:r>
              <a:rPr lang="de-DE" dirty="0"/>
              <a:t> &amp; </a:t>
            </a:r>
            <a:r>
              <a:rPr lang="de-DE" dirty="0" err="1"/>
              <a:t>Mask</a:t>
            </a:r>
            <a:endParaRPr lang="en-GB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A99806-CE3E-4E1C-A47B-D5C1A1641A51}"/>
              </a:ext>
            </a:extLst>
          </p:cNvPr>
          <p:cNvSpPr txBox="1"/>
          <p:nvPr/>
        </p:nvSpPr>
        <p:spPr>
          <a:xfrm>
            <a:off x="6400567" y="1144100"/>
            <a:ext cx="133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Right </a:t>
            </a:r>
            <a:r>
              <a:rPr lang="de-DE" dirty="0" err="1"/>
              <a:t>before</a:t>
            </a:r>
            <a:endParaRPr lang="de-DE" dirty="0"/>
          </a:p>
          <a:p>
            <a:pPr algn="ctr"/>
            <a:r>
              <a:rPr lang="de-DE" dirty="0" err="1"/>
              <a:t>Meta</a:t>
            </a:r>
            <a:r>
              <a:rPr lang="de-DE" dirty="0"/>
              <a:t> 2</a:t>
            </a:r>
            <a:endParaRPr lang="en-GB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43B54C3-8085-441B-AC28-718B0F166157}"/>
              </a:ext>
            </a:extLst>
          </p:cNvPr>
          <p:cNvSpPr txBox="1"/>
          <p:nvPr/>
        </p:nvSpPr>
        <p:spPr>
          <a:xfrm>
            <a:off x="8100507" y="1144100"/>
            <a:ext cx="133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Right </a:t>
            </a:r>
            <a:r>
              <a:rPr lang="de-DE" dirty="0" err="1"/>
              <a:t>before</a:t>
            </a:r>
            <a:endParaRPr lang="de-DE" dirty="0"/>
          </a:p>
          <a:p>
            <a:pPr algn="ctr"/>
            <a:r>
              <a:rPr lang="de-DE" dirty="0" err="1"/>
              <a:t>Detector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DB87D3-80B9-4662-9FBC-856DC5BB9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35" y="1264929"/>
            <a:ext cx="296227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1FD233A-DB0A-4C1C-B68E-1F53D0141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" y="4243191"/>
            <a:ext cx="29622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507DF8D-D524-4BF6-A969-77382F42A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058" y="1795556"/>
            <a:ext cx="67818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52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Breitbild</PresentationFormat>
  <Paragraphs>72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Updated  Optimization Results</vt:lpstr>
      <vt:lpstr>Bayesian Optimization Results  28x28 Neurons &amp; 28x28 Neurons</vt:lpstr>
      <vt:lpstr>PowerPoint-Präsentation</vt:lpstr>
      <vt:lpstr>Bayesian Optimization Results  28x28 Neurons &amp; 40x40 Neurons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marie.braasch</dc:creator>
  <cp:lastModifiedBy>marie.braasch</cp:lastModifiedBy>
  <cp:revision>43</cp:revision>
  <dcterms:created xsi:type="dcterms:W3CDTF">2024-03-06T11:42:58Z</dcterms:created>
  <dcterms:modified xsi:type="dcterms:W3CDTF">2024-03-20T14:46:36Z</dcterms:modified>
</cp:coreProperties>
</file>