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24"/>
  </p:notesMasterIdLst>
  <p:sldIdLst>
    <p:sldId id="256" r:id="rId3"/>
    <p:sldId id="257" r:id="rId4"/>
    <p:sldId id="258" r:id="rId5"/>
    <p:sldId id="281" r:id="rId6"/>
    <p:sldId id="260" r:id="rId7"/>
    <p:sldId id="261" r:id="rId8"/>
    <p:sldId id="263" r:id="rId9"/>
    <p:sldId id="264" r:id="rId10"/>
    <p:sldId id="265" r:id="rId11"/>
    <p:sldId id="282" r:id="rId12"/>
    <p:sldId id="283" r:id="rId13"/>
    <p:sldId id="284" r:id="rId14"/>
    <p:sldId id="274" r:id="rId15"/>
    <p:sldId id="275" r:id="rId16"/>
    <p:sldId id="267" r:id="rId17"/>
    <p:sldId id="269" r:id="rId18"/>
    <p:sldId id="270" r:id="rId19"/>
    <p:sldId id="271" r:id="rId20"/>
    <p:sldId id="285" r:id="rId21"/>
    <p:sldId id="272" r:id="rId22"/>
    <p:sldId id="27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2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42" Type="http://schemas.microsoft.com/office/2015/10/relationships/revisionInfo" Target="revisionInfo.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116666"/>
              <a:buNone/>
              <a:defRPr sz="1200" b="0" i="0" u="none" strike="noStrike" cap="none">
                <a:solidFill>
                  <a:srgbClr val="000000"/>
                </a:solidFill>
                <a:latin typeface="Calibri"/>
                <a:ea typeface="Calibri"/>
                <a:cs typeface="Calibri"/>
                <a:sym typeface="Calibri"/>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spcAft>
                <a:spcPts val="0"/>
              </a:spcAft>
              <a:buSzPct val="116666"/>
              <a:buNone/>
              <a:defRPr sz="1200" b="0" i="0" u="none" strike="noStrike" cap="none">
                <a:solidFill>
                  <a:srgbClr val="000000"/>
                </a:solidFill>
                <a:latin typeface="Calibri"/>
                <a:ea typeface="Calibri"/>
                <a:cs typeface="Calibri"/>
                <a:sym typeface="Calibri"/>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1pPr>
            <a:lvl2pPr marL="457200" marR="0" lvl="1"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2pPr>
            <a:lvl3pPr marL="914400" marR="0" lvl="2"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3pPr>
            <a:lvl4pPr marL="1371600" marR="0" lvl="3"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4pPr>
            <a:lvl5pPr marL="1828800" marR="0" lvl="4" indent="88899" algn="l" rtl="0">
              <a:spcBef>
                <a:spcPts val="0"/>
              </a:spcBef>
              <a:spcAft>
                <a:spcPts val="0"/>
              </a:spcAft>
              <a:buClr>
                <a:schemeClr val="dk1"/>
              </a:buClr>
              <a:buSzPct val="116665"/>
              <a:buFont typeface="Calibri"/>
              <a:buChar char="○"/>
              <a:defRPr sz="1200" b="0" i="0" u="none" strike="noStrike" cap="none">
                <a:solidFill>
                  <a:schemeClr val="dk1"/>
                </a:solidFill>
                <a:latin typeface="Calibri"/>
                <a:ea typeface="Calibri"/>
                <a:cs typeface="Calibri"/>
                <a:sym typeface="Calibri"/>
              </a:defRPr>
            </a:lvl5pPr>
            <a:lvl6pPr marL="2286000" marR="0" lvl="5"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6pPr>
            <a:lvl7pPr marL="2743200" marR="0" lvl="6"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7pPr>
            <a:lvl8pPr marL="3200400" marR="0" lvl="7"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8pPr>
            <a:lvl9pPr marL="3657600" marR="0" lvl="8"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116666"/>
              <a:buNone/>
              <a:defRPr sz="1200" b="0" i="0" u="none" strike="noStrike" cap="none">
                <a:solidFill>
                  <a:srgbClr val="000000"/>
                </a:solidFill>
                <a:latin typeface="Calibri"/>
                <a:ea typeface="Calibri"/>
                <a:cs typeface="Calibri"/>
                <a:sym typeface="Calibri"/>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473356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104" name="Shape 1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10</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11</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12</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13</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90030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14</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7798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213" name="Shape 2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5" name="Shape 22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226" name="Shape 22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16</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245" name="Shape 2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3" name="Shape 25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254" name="Shape 25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18</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19</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7798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112" name="Shape 1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3" name="Shape 26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264" name="Shape 26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20</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272" name="Shape 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0" name="Shape 12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21" name="Shape 12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3</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3" name="Shape 131"/>
          <p:cNvSpPr>
            <a:spLocks noGrp="1" noRot="1" noChangeAspect="1"/>
          </p:cNvSpPr>
          <p:nvPr>
            <p:ph type="sldImg" idx="2"/>
          </p:nvPr>
        </p:nvSpPr>
        <p:spPr>
          <a:ln cap="flat">
            <a:headEnd type="none" w="med" len="med"/>
            <a:tailEnd type="none" w="med" len="med"/>
          </a:ln>
        </p:spPr>
      </p:sp>
      <p:sp>
        <p:nvSpPr>
          <p:cNvPr id="28674" name="Shape 132"/>
          <p:cNvSpPr txBox="1">
            <a:spLocks noGrp="1"/>
          </p:cNvSpPr>
          <p:nvPr>
            <p:ph type="body" idx="1"/>
          </p:nvPr>
        </p:nvSpPr>
        <p:spPr bwMode="auto">
          <a:noFill/>
        </p:spPr>
        <p:txBody>
          <a:bodyPr vert="horz" tIns="45700" bIns="45700" numCol="1" compatLnSpc="1">
            <a:prstTxWarp prst="textNoShape">
              <a:avLst/>
            </a:prstTxWarp>
          </a:bodyPr>
          <a:lstStyle/>
          <a:p>
            <a:pPr eaLnBrk="1" hangingPunct="1">
              <a:spcBef>
                <a:spcPct val="0"/>
              </a:spcBef>
              <a:buSzPct val="25000"/>
              <a:buFontTx/>
              <a:buNone/>
            </a:pPr>
            <a:r>
              <a:rPr lang="en-US" altLang="zh-CN" smtClean="0">
                <a:solidFill>
                  <a:srgbClr val="000000"/>
                </a:solidFill>
                <a:latin typeface="Calibri" pitchFamily="34" charset="0"/>
                <a:ea typeface="宋体" charset="-122"/>
                <a:cs typeface="Calibri" pitchFamily="34" charset="0"/>
                <a:sym typeface="Calibri" pitchFamily="34" charset="0"/>
              </a:rPr>
              <a:t>This domain has controls around safeguarding assets. Some of the controls that this domain deals with are around the inventory of assets, ownership of assets, acceptable use of assets, return of assets.  </a:t>
            </a:r>
          </a:p>
          <a:p>
            <a:pPr eaLnBrk="1" hangingPunct="1">
              <a:spcBef>
                <a:spcPct val="0"/>
              </a:spcBef>
              <a:buSzPct val="25000"/>
              <a:buFontTx/>
              <a:buNone/>
            </a:pPr>
            <a:r>
              <a:rPr lang="en-US" altLang="zh-CN" smtClean="0">
                <a:solidFill>
                  <a:srgbClr val="000000"/>
                </a:solidFill>
                <a:latin typeface="Calibri" pitchFamily="34" charset="0"/>
                <a:ea typeface="宋体" charset="-122"/>
                <a:cs typeface="Calibri" pitchFamily="34" charset="0"/>
                <a:sym typeface="Calibri" pitchFamily="34" charset="0"/>
              </a:rPr>
              <a:t> </a:t>
            </a:r>
          </a:p>
          <a:p>
            <a:pPr eaLnBrk="1" hangingPunct="1">
              <a:spcBef>
                <a:spcPct val="0"/>
              </a:spcBef>
              <a:buSzPct val="25000"/>
              <a:buFontTx/>
              <a:buNone/>
            </a:pPr>
            <a:r>
              <a:rPr lang="en-US" altLang="zh-CN" smtClean="0">
                <a:solidFill>
                  <a:srgbClr val="000000"/>
                </a:solidFill>
                <a:latin typeface="Calibri" pitchFamily="34" charset="0"/>
                <a:ea typeface="宋体" charset="-122"/>
                <a:cs typeface="Calibri" pitchFamily="34" charset="0"/>
                <a:sym typeface="Calibri" pitchFamily="34" charset="0"/>
              </a:rPr>
              <a:t>It suggests controls around maintaining an inventory of assets and whether that inventory is current and kept up to date.  </a:t>
            </a:r>
          </a:p>
          <a:p>
            <a:pPr eaLnBrk="1" hangingPunct="1">
              <a:spcBef>
                <a:spcPct val="0"/>
              </a:spcBef>
              <a:buSzPct val="25000"/>
              <a:buFontTx/>
              <a:buNone/>
            </a:pPr>
            <a:endParaRPr lang="en-US" altLang="zh-CN" smtClean="0">
              <a:solidFill>
                <a:srgbClr val="000000"/>
              </a:solidFill>
              <a:latin typeface="Calibri" pitchFamily="34" charset="0"/>
              <a:ea typeface="宋体" charset="-122"/>
              <a:cs typeface="Calibri" pitchFamily="34" charset="0"/>
              <a:sym typeface="Calibri" pitchFamily="34" charset="0"/>
            </a:endParaRPr>
          </a:p>
          <a:p>
            <a:pPr eaLnBrk="1" hangingPunct="1">
              <a:spcBef>
                <a:spcPct val="0"/>
              </a:spcBef>
              <a:buSzPct val="25000"/>
              <a:buFontTx/>
              <a:buNone/>
            </a:pPr>
            <a:r>
              <a:rPr lang="en-US" altLang="zh-CN" smtClean="0">
                <a:solidFill>
                  <a:srgbClr val="000000"/>
                </a:solidFill>
                <a:latin typeface="Calibri" pitchFamily="34" charset="0"/>
                <a:ea typeface="宋体" charset="-122"/>
                <a:cs typeface="Calibri" pitchFamily="34" charset="0"/>
                <a:sym typeface="Calibri" pitchFamily="34" charset="0"/>
              </a:rPr>
              <a:t> Also, it suggests that all information assets must have a clearly defined owner who is aware of their responsibilities. </a:t>
            </a:r>
          </a:p>
          <a:p>
            <a:pPr eaLnBrk="1" hangingPunct="1">
              <a:spcBef>
                <a:spcPct val="0"/>
              </a:spcBef>
              <a:buSzPct val="25000"/>
              <a:buFontTx/>
              <a:buNone/>
            </a:pPr>
            <a:endParaRPr lang="en-US" altLang="zh-CN" smtClean="0">
              <a:solidFill>
                <a:srgbClr val="000000"/>
              </a:solidFill>
              <a:latin typeface="Calibri" pitchFamily="34" charset="0"/>
              <a:ea typeface="宋体" charset="-122"/>
              <a:cs typeface="Calibri" pitchFamily="34" charset="0"/>
              <a:sym typeface="Calibri" pitchFamily="34" charset="0"/>
            </a:endParaRPr>
          </a:p>
          <a:p>
            <a:pPr eaLnBrk="1" hangingPunct="1">
              <a:spcBef>
                <a:spcPct val="0"/>
              </a:spcBef>
              <a:buSzPct val="25000"/>
              <a:buFontTx/>
              <a:buNone/>
            </a:pPr>
            <a:r>
              <a:rPr lang="en-US" altLang="zh-CN" smtClean="0">
                <a:solidFill>
                  <a:srgbClr val="000000"/>
                </a:solidFill>
                <a:latin typeface="Calibri" pitchFamily="34" charset="0"/>
                <a:ea typeface="宋体" charset="-122"/>
                <a:cs typeface="Calibri" pitchFamily="34" charset="0"/>
                <a:sym typeface="Calibri" pitchFamily="34" charset="0"/>
              </a:rPr>
              <a:t> It suggests that there be an acceptable use policy in place and there is process in place by which all employees are made aware of such policies. </a:t>
            </a:r>
          </a:p>
          <a:p>
            <a:pPr eaLnBrk="1" hangingPunct="1">
              <a:spcBef>
                <a:spcPct val="0"/>
              </a:spcBef>
              <a:buSzPct val="25000"/>
              <a:buFontTx/>
              <a:buNone/>
            </a:pPr>
            <a:endParaRPr lang="en-US" altLang="zh-CN" smtClean="0">
              <a:solidFill>
                <a:srgbClr val="000000"/>
              </a:solidFill>
              <a:latin typeface="Calibri" pitchFamily="34" charset="0"/>
              <a:ea typeface="宋体" charset="-122"/>
              <a:cs typeface="Calibri" pitchFamily="34" charset="0"/>
              <a:sym typeface="Calibri" pitchFamily="34" charset="0"/>
            </a:endParaRPr>
          </a:p>
          <a:p>
            <a:pPr eaLnBrk="1" hangingPunct="1">
              <a:spcBef>
                <a:spcPct val="0"/>
              </a:spcBef>
              <a:buSzPct val="25000"/>
              <a:buFontTx/>
              <a:buNone/>
            </a:pPr>
            <a:endParaRPr lang="en-US" altLang="zh-CN" smtClean="0">
              <a:solidFill>
                <a:srgbClr val="000000"/>
              </a:solidFill>
              <a:latin typeface="Calibri" pitchFamily="34" charset="0"/>
              <a:ea typeface="宋体" charset="-122"/>
              <a:cs typeface="Calibri" pitchFamily="34" charset="0"/>
              <a:sym typeface="Calibri" pitchFamily="34" charset="0"/>
            </a:endParaRPr>
          </a:p>
        </p:txBody>
      </p:sp>
      <p:sp>
        <p:nvSpPr>
          <p:cNvPr id="28675" name="Shape 133"/>
          <p:cNvSpPr>
            <a:spLocks noGrp="1"/>
          </p:cNvSpPr>
          <p:nvPr>
            <p:ph type="sldNum" sz="quarter" idx="12"/>
          </p:nvPr>
        </p:nvSpPr>
        <p:spPr>
          <a:noFill/>
        </p:spPr>
        <p:txBody>
          <a:bodyPr/>
          <a:lstStyle/>
          <a:p>
            <a:fld id="{9300233D-4DA6-4604-83A0-DE8A52B1EAB2}" type="slidenum">
              <a:rPr lang="en-US" altLang="zh-CN" smtClean="0"/>
              <a:pPr/>
              <a:t>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44" name="Shape 14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5</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9154" algn="l" rtl="0">
              <a:spcBef>
                <a:spcPts val="0"/>
              </a:spcBef>
              <a:spcAft>
                <a:spcPts val="0"/>
              </a:spcAft>
              <a:buClr>
                <a:schemeClr val="dk1"/>
              </a:buClr>
              <a:buSzPct val="116999"/>
              <a:buFont typeface="Calibri"/>
              <a:buNone/>
            </a:pPr>
            <a:endParaRPr sz="1200" b="0" i="0" u="none" strike="noStrike" cap="none">
              <a:solidFill>
                <a:srgbClr val="000000"/>
              </a:solidFill>
              <a:latin typeface="Calibri"/>
              <a:ea typeface="Calibri"/>
              <a:cs typeface="Calibri"/>
              <a:sym typeface="Calibri"/>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0" name="Shape 17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71" name="Shape 17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7</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3" name="Shape 18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84" name="Shape 18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8</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3" name="Shape 19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This domain has controls around safeguarding assets. Some of the controls that this domain deals with are around the inventory of assets, ownership of assets, acceptable use of assets, return of assets.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t>
            </a: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It suggests controls around maintaining an inventory of assets and whether that inventory is current and kept up to date.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Also, it suggests that all information assets must have a clearly defined owner who is aware of their responsibilities.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rgbClr val="000000"/>
              </a:buClr>
              <a:buSzPct val="25000"/>
              <a:buFont typeface="Calibri"/>
              <a:buNone/>
            </a:pPr>
            <a:r>
              <a:rPr lang="en-US" sz="1200" b="0" i="0" u="none" strike="noStrike" cap="none">
                <a:solidFill>
                  <a:srgbClr val="000000"/>
                </a:solidFill>
                <a:latin typeface="Calibri"/>
                <a:ea typeface="Calibri"/>
                <a:cs typeface="Calibri"/>
                <a:sym typeface="Calibri"/>
              </a:rPr>
              <a:t> It suggests that there be an acceptable use policy in place and there is process in place by which all employees are made aware of such policies. </a:t>
            </a: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a:p>
            <a:pPr marL="0" marR="0" lvl="0" indent="-19050" algn="l" rtl="0">
              <a:spcBef>
                <a:spcPts val="0"/>
              </a:spcBef>
              <a:spcAft>
                <a:spcPts val="0"/>
              </a:spcAft>
              <a:buClr>
                <a:schemeClr val="dk1"/>
              </a:buClr>
              <a:buSzPct val="25000"/>
              <a:buFont typeface="Calibri"/>
              <a:buNone/>
            </a:pPr>
            <a:endParaRPr sz="1200" b="0" i="0" u="none" strike="noStrike" cap="none">
              <a:solidFill>
                <a:srgbClr val="000000"/>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000000"/>
                </a:solidFill>
                <a:latin typeface="Calibri"/>
                <a:ea typeface="Calibri"/>
                <a:cs typeface="Calibri"/>
                <a:sym typeface="Calibri"/>
              </a:rPr>
              <a:t>9</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lt1"/>
              </a:buClr>
              <a:buSzPct val="100000"/>
              <a:buFont typeface="Century Gothic"/>
              <a:buNone/>
              <a:defRPr sz="6000" b="1" i="0" u="none" strike="noStrike" cap="none">
                <a:solidFill>
                  <a:schemeClr val="lt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lt1"/>
              </a:buClr>
              <a:buSzPct val="100000"/>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ctr" rtl="0">
              <a:lnSpc>
                <a:spcPct val="90000"/>
              </a:lnSpc>
              <a:spcBef>
                <a:spcPts val="500"/>
              </a:spcBef>
              <a:spcAft>
                <a:spcPts val="0"/>
              </a:spcAft>
              <a:buClr>
                <a:schemeClr val="lt1"/>
              </a:buClr>
              <a:buSzPct val="100000"/>
              <a:buFont typeface="Arial"/>
              <a:buNone/>
              <a:defRPr sz="2000" b="0" i="0" u="none" strike="noStrike" cap="none">
                <a:solidFill>
                  <a:schemeClr val="lt1"/>
                </a:solidFill>
                <a:latin typeface="Century Gothic"/>
                <a:ea typeface="Century Gothic"/>
                <a:cs typeface="Century Gothic"/>
                <a:sym typeface="Century Gothic"/>
              </a:defRPr>
            </a:lvl2pPr>
            <a:lvl3pPr marL="914400" marR="0" lvl="2" indent="0" algn="ctr" rtl="0">
              <a:lnSpc>
                <a:spcPct val="90000"/>
              </a:lnSpc>
              <a:spcBef>
                <a:spcPts val="500"/>
              </a:spcBef>
              <a:spcAft>
                <a:spcPts val="0"/>
              </a:spcAft>
              <a:buClr>
                <a:schemeClr val="lt1"/>
              </a:buClr>
              <a:buSzPct val="100000"/>
              <a:buFont typeface="Arial"/>
              <a:buNone/>
              <a:defRPr sz="1800" b="0" i="0" u="none" strike="noStrike" cap="none">
                <a:solidFill>
                  <a:schemeClr val="lt1"/>
                </a:solidFill>
                <a:latin typeface="Century Gothic"/>
                <a:ea typeface="Century Gothic"/>
                <a:cs typeface="Century Gothic"/>
                <a:sym typeface="Century Gothic"/>
              </a:defRPr>
            </a:lvl3pPr>
            <a:lvl4pPr marL="1371600" marR="0" lvl="3"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ctr" rtl="0">
              <a:lnSpc>
                <a:spcPct val="90000"/>
              </a:lnSpc>
              <a:spcBef>
                <a:spcPts val="500"/>
              </a:spcBef>
              <a:spcAft>
                <a:spcPts val="0"/>
              </a:spcAft>
              <a:buClr>
                <a:schemeClr val="lt1"/>
              </a:buClr>
              <a:buSzPct val="1000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Tree>
  </p:cSld>
  <p:clrMapOvr>
    <a:masterClrMapping/>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24417" y="578341"/>
            <a:ext cx="10943168" cy="58615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96" name="Shape 96"/>
          <p:cNvSpPr txBox="1">
            <a:spLocks noGrp="1"/>
          </p:cNvSpPr>
          <p:nvPr>
            <p:ph type="body" idx="1"/>
          </p:nvPr>
        </p:nvSpPr>
        <p:spPr>
          <a:xfrm>
            <a:off x="624417" y="1600204"/>
            <a:ext cx="10943168" cy="4525433"/>
          </a:xfrm>
          <a:prstGeom prst="rect">
            <a:avLst/>
          </a:prstGeom>
          <a:noFill/>
          <a:ln>
            <a:noFill/>
          </a:ln>
        </p:spPr>
        <p:txBody>
          <a:bodyPr wrap="square" lIns="91425" tIns="91425" rIns="91425" bIns="91425" anchor="t" anchorCtr="0"/>
          <a:lstStyle>
            <a:lvl1pPr marL="228600" marR="0" lvl="0" indent="105854" algn="l" rtl="0">
              <a:lnSpc>
                <a:spcPct val="90000"/>
              </a:lnSpc>
              <a:spcBef>
                <a:spcPts val="1000"/>
              </a:spcBef>
              <a:spcAft>
                <a:spcPts val="0"/>
              </a:spcAft>
              <a:buClr>
                <a:schemeClr val="dk1"/>
              </a:buClr>
              <a:buSzPct val="100000"/>
              <a:buFont typeface="Arial"/>
              <a:buChar char="•"/>
              <a:defRPr sz="2667" b="0" i="0" u="none" strike="noStrike" cap="none">
                <a:solidFill>
                  <a:schemeClr val="dk1"/>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entury Gothic"/>
                <a:ea typeface="Century Gothic"/>
                <a:cs typeface="Century Gothic"/>
                <a:sym typeface="Century Gothic"/>
              </a:defRPr>
            </a:lvl2pPr>
            <a:lvl3pPr marL="1143000" marR="0" lvl="2" indent="33845" algn="l" rtl="0">
              <a:lnSpc>
                <a:spcPct val="90000"/>
              </a:lnSpc>
              <a:spcBef>
                <a:spcPts val="500"/>
              </a:spcBef>
              <a:spcAft>
                <a:spcPts val="0"/>
              </a:spcAft>
              <a:buClr>
                <a:schemeClr val="dk1"/>
              </a:buClr>
              <a:buSzPct val="100000"/>
              <a:buFont typeface="Arial"/>
              <a:buChar char="•"/>
              <a:defRPr sz="2133" b="0" i="0" u="none" strike="noStrike" cap="none">
                <a:solidFill>
                  <a:schemeClr val="dk1"/>
                </a:solidFill>
                <a:latin typeface="Century Gothic"/>
                <a:ea typeface="Century Gothic"/>
                <a:cs typeface="Century Gothic"/>
                <a:sym typeface="Century Gothic"/>
              </a:defRPr>
            </a:lvl3pPr>
            <a:lvl4pPr marL="1600200" marR="0" lvl="3" indent="4254" algn="l" rtl="0">
              <a:lnSpc>
                <a:spcPct val="90000"/>
              </a:lnSpc>
              <a:spcBef>
                <a:spcPts val="500"/>
              </a:spcBef>
              <a:spcAft>
                <a:spcPts val="0"/>
              </a:spcAft>
              <a:buClr>
                <a:schemeClr val="dk1"/>
              </a:buClr>
              <a:buSzPct val="100000"/>
              <a:buFont typeface="Arial"/>
              <a:buChar char="•"/>
              <a:defRPr sz="1867" b="0" i="0" u="none" strike="noStrike" cap="none">
                <a:solidFill>
                  <a:schemeClr val="dk1"/>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7" name="Shape 97"/>
          <p:cNvSpPr txBox="1">
            <a:spLocks noGrp="1"/>
          </p:cNvSpPr>
          <p:nvPr>
            <p:ph type="sldNum" idx="12"/>
          </p:nvPr>
        </p:nvSpPr>
        <p:spPr>
          <a:xfrm>
            <a:off x="609600" y="6234113"/>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rgbClr val="005776"/>
                </a:solidFill>
                <a:latin typeface="Georgia"/>
                <a:ea typeface="Georgia"/>
                <a:cs typeface="Georgia"/>
                <a:sym typeface="Georgia"/>
              </a:rPr>
              <a:t>‹#›</a:t>
            </a:fld>
            <a:endParaRPr lang="en-US" sz="1400" b="0" i="0" u="none" strike="noStrike" cap="none">
              <a:solidFill>
                <a:srgbClr val="005776"/>
              </a:solidFill>
              <a:latin typeface="Georgia"/>
              <a:ea typeface="Georgia"/>
              <a:cs typeface="Georgia"/>
              <a:sym typeface="Georgia"/>
            </a:endParaRPr>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Slide">
    <p:bg>
      <p:bgPr>
        <a:blipFill rotWithShape="1">
          <a:blip r:embed="rId2">
            <a:alphaModFix/>
          </a:blip>
          <a:stretch>
            <a:fillRect/>
          </a:stretch>
        </a:blip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90286" y="1064306"/>
            <a:ext cx="3396343"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SzPct val="100000"/>
              <a:buFont typeface="Century Gothic"/>
              <a:buNone/>
              <a:defRPr sz="36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subTitle" idx="1"/>
          </p:nvPr>
        </p:nvSpPr>
        <p:spPr>
          <a:xfrm>
            <a:off x="290286" y="3602038"/>
            <a:ext cx="3396343"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rgbClr val="000000"/>
              </a:buClr>
              <a:buSzPct val="100000"/>
              <a:buFont typeface="Arial"/>
              <a:buNone/>
              <a:defRPr sz="2400" b="0" i="0" u="none" strike="noStrike" cap="none">
                <a:solidFill>
                  <a:srgbClr val="000000"/>
                </a:solidFill>
                <a:latin typeface="Century Gothic"/>
                <a:ea typeface="Century Gothic"/>
                <a:cs typeface="Century Gothic"/>
                <a:sym typeface="Century Gothic"/>
              </a:defRPr>
            </a:lvl1pPr>
            <a:lvl2pPr marL="457200" marR="0" lvl="1" indent="0" algn="ctr" rtl="0">
              <a:lnSpc>
                <a:spcPct val="90000"/>
              </a:lnSpc>
              <a:spcBef>
                <a:spcPts val="500"/>
              </a:spcBef>
              <a:spcAft>
                <a:spcPts val="0"/>
              </a:spcAft>
              <a:buClr>
                <a:srgbClr val="000000"/>
              </a:buClr>
              <a:buSzPct val="100000"/>
              <a:buFont typeface="Arial"/>
              <a:buNone/>
              <a:defRPr sz="2000" b="0" i="0" u="none" strike="noStrike" cap="none">
                <a:solidFill>
                  <a:srgbClr val="000000"/>
                </a:solidFill>
                <a:latin typeface="Century Gothic"/>
                <a:ea typeface="Century Gothic"/>
                <a:cs typeface="Century Gothic"/>
                <a:sym typeface="Century Gothic"/>
              </a:defRPr>
            </a:lvl2pPr>
            <a:lvl3pPr marL="914400" marR="0" lvl="2" indent="0" algn="ctr" rtl="0">
              <a:lnSpc>
                <a:spcPct val="90000"/>
              </a:lnSpc>
              <a:spcBef>
                <a:spcPts val="500"/>
              </a:spcBef>
              <a:spcAft>
                <a:spcPts val="0"/>
              </a:spcAft>
              <a:buClr>
                <a:srgbClr val="000000"/>
              </a:buClr>
              <a:buSzPct val="100000"/>
              <a:buFont typeface="Arial"/>
              <a:buNone/>
              <a:defRPr sz="1800" b="0" i="0" u="none" strike="noStrike" cap="none">
                <a:solidFill>
                  <a:srgbClr val="000000"/>
                </a:solidFill>
                <a:latin typeface="Century Gothic"/>
                <a:ea typeface="Century Gothic"/>
                <a:cs typeface="Century Gothic"/>
                <a:sym typeface="Century Gothic"/>
              </a:defRPr>
            </a:lvl3pPr>
            <a:lvl4pPr marL="1371600" marR="0" lvl="3" indent="0" algn="ctr" rtl="0">
              <a:lnSpc>
                <a:spcPct val="90000"/>
              </a:lnSpc>
              <a:spcBef>
                <a:spcPts val="5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4pPr>
            <a:lvl5pPr marL="1828800" marR="0" lvl="4" indent="0" algn="ctr" rtl="0">
              <a:lnSpc>
                <a:spcPct val="90000"/>
              </a:lnSpc>
              <a:spcBef>
                <a:spcPts val="5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5pPr>
            <a:lvl6pPr marL="2286000" marR="0" lvl="5"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6pPr>
            <a:lvl7pPr marL="2743200" marR="0" lvl="6"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7pPr>
            <a:lvl8pPr marL="3200400" marR="0" lvl="7"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8pPr>
            <a:lvl9pPr marL="3657600" marR="0" lvl="8" indent="0" algn="ctr" rtl="0">
              <a:lnSpc>
                <a:spcPct val="90000"/>
              </a:lnSpc>
              <a:spcBef>
                <a:spcPts val="500"/>
              </a:spcBef>
              <a:spcAft>
                <a:spcPts val="0"/>
              </a:spcAft>
              <a:buClr>
                <a:schemeClr val="dk1"/>
              </a:buClr>
              <a:buSzPct val="100000"/>
              <a:buFont typeface="Arial"/>
              <a:buNone/>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101" name="Shape 101"/>
          <p:cNvSpPr txBox="1">
            <a:spLocks noGrp="1"/>
          </p:cNvSpPr>
          <p:nvPr>
            <p:ph type="body" idx="2"/>
          </p:nvPr>
        </p:nvSpPr>
        <p:spPr>
          <a:xfrm>
            <a:off x="4223657" y="168274"/>
            <a:ext cx="7779657" cy="6522811"/>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pic>
        <p:nvPicPr>
          <p:cNvPr id="26" name="Shape 26" descr="Resultado de imagem para nyit"/>
          <p:cNvPicPr preferRelativeResize="0"/>
          <p:nvPr/>
        </p:nvPicPr>
        <p:blipFill rotWithShape="1">
          <a:blip r:embed="rId2">
            <a:alphaModFix/>
          </a:blip>
          <a:srcRect t="10187" b="12524"/>
          <a:stretch/>
        </p:blipFill>
        <p:spPr>
          <a:xfrm>
            <a:off x="11630025" y="6303963"/>
            <a:ext cx="561413" cy="432954"/>
          </a:xfrm>
          <a:prstGeom prst="rect">
            <a:avLst/>
          </a:prstGeom>
          <a:noFill/>
          <a:ln>
            <a:noFill/>
          </a:ln>
        </p:spPr>
      </p:pic>
      <p:sp>
        <p:nvSpPr>
          <p:cNvPr id="27" name="Shape 27"/>
          <p:cNvSpPr txBox="1">
            <a:spLocks noGrp="1"/>
          </p:cNvSpPr>
          <p:nvPr>
            <p:ph type="title"/>
          </p:nvPr>
        </p:nvSpPr>
        <p:spPr>
          <a:xfrm>
            <a:off x="838200" y="415925"/>
            <a:ext cx="10515600" cy="762425"/>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0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body" idx="1"/>
          </p:nvPr>
        </p:nvSpPr>
        <p:spPr>
          <a:xfrm>
            <a:off x="838200" y="1452879"/>
            <a:ext cx="10515600" cy="4724083"/>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Shape 2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a:t>
            </a:fld>
            <a:endParaRPr lang="en-US" sz="1200" b="0" i="0" u="none" strike="noStrike" cap="none">
              <a:solidFill>
                <a:srgbClr val="FFFFFF"/>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entury Gothic"/>
              <a:buNone/>
              <a:defRPr sz="32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177800" algn="l" rtl="0">
              <a:lnSpc>
                <a:spcPct val="90000"/>
              </a:lnSpc>
              <a:spcBef>
                <a:spcPts val="1000"/>
              </a:spcBef>
              <a:spcAft>
                <a:spcPts val="0"/>
              </a:spcAft>
              <a:buClr>
                <a:srgbClr val="000000"/>
              </a:buClr>
              <a:buSzPct val="100000"/>
              <a:buFont typeface="Arial"/>
              <a:buChar char="•"/>
              <a:defRPr sz="3200" b="0" i="0" u="none" strike="noStrike" cap="none">
                <a:solidFill>
                  <a:srgbClr val="000000"/>
                </a:solidFill>
                <a:latin typeface="Century Gothic"/>
                <a:ea typeface="Century Gothic"/>
                <a:cs typeface="Century Gothic"/>
                <a:sym typeface="Century Gothic"/>
              </a:defRPr>
            </a:lvl1pPr>
            <a:lvl2pPr marL="685800" marR="0" lvl="1" indent="127000" algn="l" rtl="0">
              <a:lnSpc>
                <a:spcPct val="90000"/>
              </a:lnSpc>
              <a:spcBef>
                <a:spcPts val="5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2pPr>
            <a:lvl3pPr marL="1143000" marR="0" lvl="2"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3pPr>
            <a:lvl4pPr marL="1600200" marR="0" lvl="3"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4pPr>
            <a:lvl5pPr marL="2057400" marR="0" lvl="4"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5pPr>
            <a:lvl6pPr marL="2514600" marR="0" lvl="5"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6pPr>
            <a:lvl7pPr marL="2971800" marR="0" lvl="6"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7pPr>
            <a:lvl8pPr marL="3429000" marR="0" lvl="7"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8pPr>
            <a:lvl9pPr marL="3886200" marR="0" lvl="8"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1400" b="0"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1200" b="0"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ct val="100000"/>
              <a:buFont typeface="Century Gothic"/>
              <a:buNone/>
              <a:defRPr sz="32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000000"/>
              </a:buClr>
              <a:buSzPct val="100000"/>
              <a:buFont typeface="Arial"/>
              <a:buNone/>
              <a:defRPr sz="3200" b="0"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2800" b="0"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2400" b="0"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2000" b="0"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2000" b="0"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5" name="Shape 75"/>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rgbClr val="000000"/>
              </a:buClr>
              <a:buSzPct val="100000"/>
              <a:buFont typeface="Arial"/>
              <a:buNone/>
              <a:defRPr sz="1600" b="0" i="0" u="none" strike="noStrike" cap="none">
                <a:solidFill>
                  <a:srgbClr val="000000"/>
                </a:solidFill>
                <a:latin typeface="Century Gothic"/>
                <a:ea typeface="Century Gothic"/>
                <a:cs typeface="Century Gothic"/>
                <a:sym typeface="Century Gothic"/>
              </a:defRPr>
            </a:lvl1pPr>
            <a:lvl2pPr marL="457200" marR="0" lvl="1" indent="0" algn="l" rtl="0">
              <a:lnSpc>
                <a:spcPct val="90000"/>
              </a:lnSpc>
              <a:spcBef>
                <a:spcPts val="500"/>
              </a:spcBef>
              <a:spcAft>
                <a:spcPts val="0"/>
              </a:spcAft>
              <a:buClr>
                <a:srgbClr val="000000"/>
              </a:buClr>
              <a:buSzPct val="100000"/>
              <a:buFont typeface="Arial"/>
              <a:buNone/>
              <a:defRPr sz="1400" b="0" i="0" u="none" strike="noStrike" cap="none">
                <a:solidFill>
                  <a:srgbClr val="000000"/>
                </a:solidFill>
                <a:latin typeface="Century Gothic"/>
                <a:ea typeface="Century Gothic"/>
                <a:cs typeface="Century Gothic"/>
                <a:sym typeface="Century Gothic"/>
              </a:defRPr>
            </a:lvl2pPr>
            <a:lvl3pPr marL="914400" marR="0" lvl="2" indent="0" algn="l" rtl="0">
              <a:lnSpc>
                <a:spcPct val="90000"/>
              </a:lnSpc>
              <a:spcBef>
                <a:spcPts val="500"/>
              </a:spcBef>
              <a:spcAft>
                <a:spcPts val="0"/>
              </a:spcAft>
              <a:buClr>
                <a:srgbClr val="000000"/>
              </a:buClr>
              <a:buSzPct val="100000"/>
              <a:buFont typeface="Arial"/>
              <a:buNone/>
              <a:defRPr sz="1200" b="0" i="0" u="none" strike="noStrike" cap="none">
                <a:solidFill>
                  <a:srgbClr val="000000"/>
                </a:solidFill>
                <a:latin typeface="Century Gothic"/>
                <a:ea typeface="Century Gothic"/>
                <a:cs typeface="Century Gothic"/>
                <a:sym typeface="Century Gothic"/>
              </a:defRPr>
            </a:lvl3pPr>
            <a:lvl4pPr marL="1371600" marR="0" lvl="3"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4pPr>
            <a:lvl5pPr marL="1828800" marR="0" lvl="4" indent="0" algn="l" rtl="0">
              <a:lnSpc>
                <a:spcPct val="90000"/>
              </a:lnSpc>
              <a:spcBef>
                <a:spcPts val="500"/>
              </a:spcBef>
              <a:spcAft>
                <a:spcPts val="0"/>
              </a:spcAft>
              <a:buClr>
                <a:srgbClr val="000000"/>
              </a:buClr>
              <a:buSzPct val="100000"/>
              <a:buFont typeface="Arial"/>
              <a:buNone/>
              <a:defRPr sz="1000" b="0" i="0" u="none" strike="noStrike" cap="none">
                <a:solidFill>
                  <a:srgbClr val="000000"/>
                </a:solidFill>
                <a:latin typeface="Century Gothic"/>
                <a:ea typeface="Century Gothic"/>
                <a:cs typeface="Century Gothic"/>
                <a:sym typeface="Century Gothic"/>
              </a:defRPr>
            </a:lvl5pPr>
            <a:lvl6pPr marL="2286000" marR="0" lvl="5"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6pPr>
            <a:lvl7pPr marL="2743200" marR="0" lvl="6"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7pPr>
            <a:lvl8pPr marL="3200400" marR="0" lvl="7"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8pPr>
            <a:lvl9pPr marL="3657600" marR="0" lvl="8" indent="0" algn="l" rtl="0">
              <a:lnSpc>
                <a:spcPct val="90000"/>
              </a:lnSpc>
              <a:spcBef>
                <a:spcPts val="500"/>
              </a:spcBef>
              <a:spcAft>
                <a:spcPts val="0"/>
              </a:spcAft>
              <a:buClr>
                <a:schemeClr val="dk1"/>
              </a:buClr>
              <a:buSzPct val="100000"/>
              <a:buFont typeface="Arial"/>
              <a:buNone/>
              <a:defRPr sz="1000" b="0" i="0" u="none" strike="noStrike" cap="none">
                <a:solidFill>
                  <a:schemeClr val="dk1"/>
                </a:solidFill>
                <a:latin typeface="Century Gothic"/>
                <a:ea typeface="Century Gothic"/>
                <a:cs typeface="Century Gothic"/>
                <a:sym typeface="Century Gothic"/>
              </a:defRPr>
            </a:lvl9pPr>
          </a:lstStyle>
          <a:p>
            <a:endParaRPr/>
          </a:p>
        </p:txBody>
      </p:sp>
      <p:sp>
        <p:nvSpPr>
          <p:cNvPr id="76" name="Shape 7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81" name="Shape 81"/>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Shape 8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Shape 87"/>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rgbClr val="000000"/>
              </a:buClr>
              <a:buSzPct val="100000"/>
              <a:buFont typeface="Arial"/>
              <a:buChar char="•"/>
              <a:defRPr sz="2800" b="0" i="0" u="none" strike="noStrike" cap="none">
                <a:solidFill>
                  <a:srgbClr val="000000"/>
                </a:solidFill>
                <a:latin typeface="Century Gothic"/>
                <a:ea typeface="Century Gothic"/>
                <a:cs typeface="Century Gothic"/>
                <a:sym typeface="Century Gothic"/>
              </a:defRPr>
            </a:lvl1pPr>
            <a:lvl2pPr marL="685800" marR="0" lvl="1" indent="76200" algn="l" rtl="0">
              <a:lnSpc>
                <a:spcPct val="90000"/>
              </a:lnSpc>
              <a:spcBef>
                <a:spcPts val="500"/>
              </a:spcBef>
              <a:spcAft>
                <a:spcPts val="0"/>
              </a:spcAft>
              <a:buClr>
                <a:srgbClr val="000000"/>
              </a:buClr>
              <a:buSzPct val="100000"/>
              <a:buFont typeface="Arial"/>
              <a:buChar char="•"/>
              <a:defRPr sz="2400" b="0" i="0" u="none" strike="noStrike" cap="none">
                <a:solidFill>
                  <a:srgbClr val="000000"/>
                </a:solidFill>
                <a:latin typeface="Century Gothic"/>
                <a:ea typeface="Century Gothic"/>
                <a:cs typeface="Century Gothic"/>
                <a:sym typeface="Century Gothic"/>
              </a:defRPr>
            </a:lvl2pPr>
            <a:lvl3pPr marL="1143000" marR="0" lvl="2" indent="25400" algn="l" rtl="0">
              <a:lnSpc>
                <a:spcPct val="90000"/>
              </a:lnSpc>
              <a:spcBef>
                <a:spcPts val="500"/>
              </a:spcBef>
              <a:spcAft>
                <a:spcPts val="0"/>
              </a:spcAft>
              <a:buClr>
                <a:srgbClr val="000000"/>
              </a:buClr>
              <a:buSzPct val="100000"/>
              <a:buFont typeface="Arial"/>
              <a:buChar char="•"/>
              <a:defRPr sz="2000" b="0" i="0" u="none" strike="noStrike" cap="none">
                <a:solidFill>
                  <a:srgbClr val="000000"/>
                </a:solidFill>
                <a:latin typeface="Century Gothic"/>
                <a:ea typeface="Century Gothic"/>
                <a:cs typeface="Century Gothic"/>
                <a:sym typeface="Century Gothic"/>
              </a:defRPr>
            </a:lvl3pPr>
            <a:lvl4pPr marL="1600200" marR="0" lvl="3"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4pPr>
            <a:lvl5pPr marL="2057400" marR="0" lvl="4" indent="0" algn="l" rtl="0">
              <a:lnSpc>
                <a:spcPct val="90000"/>
              </a:lnSpc>
              <a:spcBef>
                <a:spcPts val="500"/>
              </a:spcBef>
              <a:spcAft>
                <a:spcPts val="0"/>
              </a:spcAft>
              <a:buClr>
                <a:srgbClr val="000000"/>
              </a:buClr>
              <a:buSzPct val="100000"/>
              <a:buFont typeface="Arial"/>
              <a:buChar char="•"/>
              <a:defRPr sz="1800" b="0" i="0" u="none" strike="noStrike" cap="none">
                <a:solidFill>
                  <a:srgbClr val="000000"/>
                </a:solidFill>
                <a:latin typeface="Century Gothic"/>
                <a:ea typeface="Century Gothic"/>
                <a:cs typeface="Century Gothic"/>
                <a:sym typeface="Century Gothic"/>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8" name="Shape 8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77777"/>
              <a:buNone/>
              <a:defRPr sz="1800" b="0" i="0" u="none" strike="noStrike" cap="none">
                <a:solidFill>
                  <a:srgbClr val="0F5F82"/>
                </a:solidFill>
                <a:latin typeface="Century Gothic"/>
                <a:ea typeface="Century Gothic"/>
                <a:cs typeface="Century Gothic"/>
                <a:sym typeface="Century Gothic"/>
              </a:defRPr>
            </a:lvl1pPr>
            <a:lvl2pPr marL="45720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2286000" marR="0" lvl="5" indent="0" algn="l" rtl="0">
              <a:spcBef>
                <a:spcPts val="0"/>
              </a:spcBef>
              <a:buSzPct val="100000"/>
              <a:buNone/>
              <a:defRPr sz="1400" b="0" i="0" u="none" strike="noStrike" cap="none">
                <a:solidFill>
                  <a:srgbClr val="000000"/>
                </a:solidFill>
                <a:latin typeface="Arial"/>
                <a:ea typeface="Arial"/>
                <a:cs typeface="Arial"/>
                <a:sym typeface="Arial"/>
              </a:defRPr>
            </a:lvl6pPr>
            <a:lvl7pPr marL="2743200" marR="0" lvl="6" indent="0" algn="l" rtl="0">
              <a:spcBef>
                <a:spcPts val="0"/>
              </a:spcBef>
              <a:buSzPct val="100000"/>
              <a:buNone/>
              <a:defRPr sz="1400" b="0" i="0" u="none" strike="noStrike" cap="none">
                <a:solidFill>
                  <a:srgbClr val="000000"/>
                </a:solidFill>
                <a:latin typeface="Arial"/>
                <a:ea typeface="Arial"/>
                <a:cs typeface="Arial"/>
                <a:sym typeface="Arial"/>
              </a:defRPr>
            </a:lvl7pPr>
            <a:lvl8pPr marL="3200400" marR="0" lvl="7" indent="0" algn="l" rtl="0">
              <a:spcBef>
                <a:spcPts val="0"/>
              </a:spcBef>
              <a:buSzPct val="100000"/>
              <a:buNone/>
              <a:defRPr sz="1400" b="0" i="0" u="none" strike="noStrike" cap="none">
                <a:solidFill>
                  <a:srgbClr val="000000"/>
                </a:solidFill>
                <a:latin typeface="Arial"/>
                <a:ea typeface="Arial"/>
                <a:cs typeface="Arial"/>
                <a:sym typeface="Arial"/>
              </a:defRPr>
            </a:lvl8pPr>
            <a:lvl9pPr marL="3657600" marR="0" lvl="8" indent="0" algn="l" rtl="0">
              <a:spcBef>
                <a:spcPts val="0"/>
              </a:spcBef>
              <a:buSzPct val="100000"/>
              <a:buNone/>
              <a:defRPr sz="1400" b="0" i="0" u="none" strike="noStrike" cap="none">
                <a:solidFill>
                  <a:srgbClr val="000000"/>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tellysbilde">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609600" y="119710"/>
            <a:ext cx="10363200" cy="1470025"/>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ct val="100000"/>
              <a:buFont typeface="Century Gothic"/>
              <a:buNone/>
              <a:defRPr sz="4400" b="1" i="0" u="none" strike="noStrike" cap="none">
                <a:solidFill>
                  <a:schemeClr val="dk1"/>
                </a:solidFill>
                <a:latin typeface="Century Gothic"/>
                <a:ea typeface="Century Gothic"/>
                <a:cs typeface="Century Gothic"/>
                <a:sym typeface="Century Gothic"/>
              </a:defRPr>
            </a:lvl1pPr>
            <a:lvl2pPr marL="0" marR="0" lvl="1"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Clr>
                <a:srgbClr val="000000"/>
              </a:buClr>
              <a:buSzPct val="77777"/>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 Id="rId11"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F4F71"/>
            </a:gs>
            <a:gs pos="100000">
              <a:srgbClr val="003C59"/>
            </a:gs>
          </a:gsLst>
          <a:lin ang="5400000" scaled="0"/>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2384425"/>
            <a:ext cx="10515600" cy="1325563"/>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transition xmlns:p14="http://schemas.microsoft.com/office/powerpoint/2010/mai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2pPr>
            <a:lvl3pPr marL="0" marR="0" lvl="2"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3pPr>
            <a:lvl4pPr marL="0" marR="0" lvl="3"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4pPr>
            <a:lvl5pPr marL="0" marR="0" lvl="4"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5pPr>
            <a:lvl6pPr marL="457200" marR="0" lvl="5"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6pPr>
            <a:lvl7pPr marL="914400" marR="0" lvl="6"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7pPr>
            <a:lvl8pPr marL="1371600" marR="0" lvl="7"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8pPr>
            <a:lvl9pPr marL="1828800" marR="0" lvl="8" indent="0" algn="l" rtl="0">
              <a:spcBef>
                <a:spcPts val="0"/>
              </a:spcBef>
              <a:spcAft>
                <a:spcPts val="0"/>
              </a:spcAft>
              <a:buSzPct val="100000"/>
              <a:buNone/>
              <a:defRPr sz="14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342900" marR="0" lvl="0" indent="-2540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1pPr>
            <a:lvl2pPr marL="742950" marR="0" lvl="1" indent="-19685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2pPr>
            <a:lvl3pPr marL="1143000" marR="0" lvl="2" indent="-1397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1397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2057400" marR="0" lvl="4" indent="-139700" algn="l" rtl="0">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ct val="1000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9BAC"/>
                </a:solidFill>
                <a:latin typeface="Century Gothic"/>
                <a:ea typeface="Century Gothic"/>
                <a:cs typeface="Century Gothic"/>
                <a:sym typeface="Century Gothic"/>
              </a:rPr>
              <a:t>‹#›</a:t>
            </a:fld>
            <a:endParaRPr lang="en-US" sz="1200" b="0" i="0" u="none" strike="noStrike" cap="none">
              <a:solidFill>
                <a:srgbClr val="889BAC"/>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51"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transition xmlns:p14="http://schemas.microsoft.com/office/powerpoint/2010/mai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p:nvPr/>
        </p:nvSpPr>
        <p:spPr>
          <a:xfrm>
            <a:off x="-1549400" y="765175"/>
            <a:ext cx="15290800" cy="5327650"/>
          </a:xfrm>
          <a:prstGeom prst="rect">
            <a:avLst/>
          </a:prstGeom>
          <a:blipFill rotWithShape="1">
            <a:blip r:embed="rId3">
              <a:alphaModFix amt="20000"/>
            </a:blip>
            <a:stretch>
              <a:fillRect/>
            </a:stretch>
          </a:blip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07" name="Shape 107"/>
          <p:cNvSpPr/>
          <p:nvPr/>
        </p:nvSpPr>
        <p:spPr>
          <a:xfrm>
            <a:off x="-131763" y="4586288"/>
            <a:ext cx="7996238" cy="650875"/>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08" name="Shape 108"/>
          <p:cNvSpPr txBox="1">
            <a:spLocks noGrp="1"/>
          </p:cNvSpPr>
          <p:nvPr>
            <p:ph type="ctrTitle"/>
          </p:nvPr>
        </p:nvSpPr>
        <p:spPr>
          <a:xfrm>
            <a:off x="1239838" y="1212850"/>
            <a:ext cx="670560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FFFFFF"/>
              </a:buClr>
              <a:buSzPct val="100000"/>
              <a:buFont typeface="Century Gothic"/>
              <a:buNone/>
            </a:pPr>
            <a:r>
              <a:rPr lang="en-US" sz="7200" b="1" i="0" u="none" strike="noStrike" cap="none">
                <a:solidFill>
                  <a:srgbClr val="FFFFFF"/>
                </a:solidFill>
                <a:latin typeface="Century Gothic"/>
                <a:ea typeface="Century Gothic"/>
                <a:cs typeface="Century Gothic"/>
                <a:sym typeface="Century Gothic"/>
              </a:rPr>
              <a:t>AUTONOMOUS</a:t>
            </a:r>
            <a:br>
              <a:rPr lang="en-US" sz="7200" b="1" i="0" u="none" strike="noStrike" cap="none">
                <a:solidFill>
                  <a:srgbClr val="FFFFFF"/>
                </a:solidFill>
                <a:latin typeface="Century Gothic"/>
                <a:ea typeface="Century Gothic"/>
                <a:cs typeface="Century Gothic"/>
                <a:sym typeface="Century Gothic"/>
              </a:rPr>
            </a:br>
            <a:r>
              <a:rPr lang="en-US" sz="7200" b="1" i="0" u="none" strike="noStrike" cap="none">
                <a:solidFill>
                  <a:srgbClr val="FFFFFF"/>
                </a:solidFill>
                <a:latin typeface="Century Gothic"/>
                <a:ea typeface="Century Gothic"/>
                <a:cs typeface="Century Gothic"/>
                <a:sym typeface="Century Gothic"/>
              </a:rPr>
              <a:t>COLOR PEN READER</a:t>
            </a:r>
          </a:p>
        </p:txBody>
      </p:sp>
      <p:sp>
        <p:nvSpPr>
          <p:cNvPr id="109" name="Shape 109"/>
          <p:cNvSpPr txBox="1">
            <a:spLocks noGrp="1"/>
          </p:cNvSpPr>
          <p:nvPr>
            <p:ph type="subTitle" idx="1"/>
          </p:nvPr>
        </p:nvSpPr>
        <p:spPr>
          <a:xfrm>
            <a:off x="1239838" y="4694238"/>
            <a:ext cx="6948487" cy="1603375"/>
          </a:xfrm>
          <a:prstGeom prst="rect">
            <a:avLst/>
          </a:prstGeom>
          <a:noFill/>
          <a:ln>
            <a:noFill/>
          </a:ln>
        </p:spPr>
        <p:txBody>
          <a:bodyPr wrap="square" lIns="91425" tIns="45700" rIns="91425" bIns="45700" anchor="t" anchorCtr="0">
            <a:noAutofit/>
          </a:bodyPr>
          <a:lstStyle/>
          <a:p>
            <a:pPr marL="0" marR="0" lvl="0" indent="-171450" algn="l" rtl="0">
              <a:lnSpc>
                <a:spcPct val="90000"/>
              </a:lnSpc>
              <a:spcBef>
                <a:spcPts val="0"/>
              </a:spcBef>
              <a:spcAft>
                <a:spcPts val="0"/>
              </a:spcAft>
              <a:buClr>
                <a:srgbClr val="3C4B5A"/>
              </a:buClr>
              <a:buSzPct val="100000"/>
              <a:buFont typeface="Arial"/>
              <a:buNone/>
            </a:pPr>
            <a:r>
              <a:rPr lang="en-US" sz="2700" b="0" i="0" u="none" strike="noStrike" cap="none" dirty="0">
                <a:solidFill>
                  <a:srgbClr val="3C4B5A"/>
                </a:solidFill>
                <a:latin typeface="Century Gothic"/>
                <a:ea typeface="Century Gothic"/>
                <a:cs typeface="Century Gothic"/>
                <a:sym typeface="Century Gothic"/>
              </a:rPr>
              <a:t>Capstone </a:t>
            </a:r>
            <a:r>
              <a:rPr lang="en-US" sz="2700" dirty="0">
                <a:solidFill>
                  <a:srgbClr val="3C4B5A"/>
                </a:solidFill>
              </a:rPr>
              <a:t>P</a:t>
            </a:r>
            <a:r>
              <a:rPr lang="en-US" sz="2700" b="0" i="0" u="none" strike="noStrike" cap="none" dirty="0" smtClean="0">
                <a:solidFill>
                  <a:srgbClr val="3C4B5A"/>
                </a:solidFill>
                <a:latin typeface="Century Gothic"/>
                <a:ea typeface="Century Gothic"/>
                <a:cs typeface="Century Gothic"/>
                <a:sym typeface="Century Gothic"/>
              </a:rPr>
              <a:t>roject </a:t>
            </a:r>
            <a:r>
              <a:rPr lang="en-US" sz="2700" b="0" i="0" u="none" strike="noStrike" cap="none" dirty="0">
                <a:solidFill>
                  <a:srgbClr val="3C4B5A"/>
                </a:solidFill>
                <a:latin typeface="Century Gothic"/>
                <a:ea typeface="Century Gothic"/>
                <a:cs typeface="Century Gothic"/>
                <a:sym typeface="Century Gothic"/>
              </a:rPr>
              <a:t>| Fall </a:t>
            </a:r>
            <a:r>
              <a:rPr lang="en-US" sz="2700" b="0" i="0" u="none" strike="noStrike" cap="none" dirty="0" smtClean="0">
                <a:solidFill>
                  <a:srgbClr val="3C4B5A"/>
                </a:solidFill>
                <a:latin typeface="Century Gothic"/>
                <a:ea typeface="Century Gothic"/>
                <a:cs typeface="Century Gothic"/>
                <a:sym typeface="Century Gothic"/>
              </a:rPr>
              <a:t>2018</a:t>
            </a:r>
            <a:endParaRPr lang="en-US" sz="2700" b="0" i="0" u="none" strike="noStrike" cap="none" dirty="0">
              <a:solidFill>
                <a:srgbClr val="3C4B5A"/>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10</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indent="-152400">
              <a:spcBef>
                <a:spcPts val="0"/>
              </a:spcBef>
              <a:buNone/>
            </a:pPr>
            <a:r>
              <a:rPr lang="de-DE" sz="2400" dirty="0"/>
              <a:t>Image </a:t>
            </a:r>
            <a:r>
              <a:rPr lang="de-DE" sz="2400" dirty="0" err="1"/>
              <a:t>Combiner</a:t>
            </a:r>
            <a:r>
              <a:rPr lang="de-DE" sz="2400" dirty="0"/>
              <a:t> </a:t>
            </a:r>
            <a:r>
              <a:rPr lang="de-DE" sz="2400" dirty="0" smtClean="0"/>
              <a:t>Design</a:t>
            </a:r>
            <a:r>
              <a:rPr lang="en-US" sz="2400" b="0" i="0" u="none" strike="noStrike" cap="none" dirty="0" smtClean="0">
                <a:solidFill>
                  <a:srgbClr val="000000"/>
                </a:solidFill>
                <a:latin typeface="Century Gothic"/>
                <a:ea typeface="Century Gothic"/>
                <a:cs typeface="Century Gothic"/>
                <a:sym typeface="Century Gothic"/>
              </a:rPr>
              <a:t>:</a:t>
            </a:r>
            <a:endParaRPr lang="en-US" sz="2400" b="0" i="0" u="none" strike="noStrike" cap="none" dirty="0">
              <a:solidFill>
                <a:srgbClr val="000000"/>
              </a:solidFill>
              <a:latin typeface="Century Gothic"/>
              <a:ea typeface="Century Gothic"/>
              <a:cs typeface="Century Gothic"/>
              <a:sym typeface="Century Gothic"/>
            </a:endParaRPr>
          </a:p>
        </p:txBody>
      </p:sp>
      <p:pic>
        <p:nvPicPr>
          <p:cNvPr id="3" name="Picture 2" descr="Screen Shot 2018-04-02 at 11.08.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679" y="731365"/>
            <a:ext cx="5784947" cy="5626100"/>
          </a:xfrm>
          <a:prstGeom prst="rect">
            <a:avLst/>
          </a:prstGeom>
        </p:spPr>
      </p:pic>
    </p:spTree>
    <p:extLst>
      <p:ext uri="{BB962C8B-B14F-4D97-AF65-F5344CB8AC3E}">
        <p14:creationId xmlns:p14="http://schemas.microsoft.com/office/powerpoint/2010/main" val="241837563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11</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indent="-152400">
              <a:spcBef>
                <a:spcPts val="0"/>
              </a:spcBef>
              <a:buNone/>
            </a:pPr>
            <a:r>
              <a:rPr lang="de-DE" sz="2400" dirty="0" err="1" smtClean="0"/>
              <a:t>Camera</a:t>
            </a:r>
            <a:r>
              <a:rPr lang="de-DE" sz="2400" dirty="0" smtClean="0"/>
              <a:t> </a:t>
            </a:r>
            <a:r>
              <a:rPr lang="de-DE" sz="2400" dirty="0" err="1" smtClean="0"/>
              <a:t>Control</a:t>
            </a:r>
            <a:r>
              <a:rPr lang="de-DE" sz="2400" dirty="0" smtClean="0"/>
              <a:t> Design</a:t>
            </a:r>
            <a:r>
              <a:rPr lang="en-US" sz="2400" b="0" i="0" u="none" strike="noStrike" cap="none" dirty="0" smtClean="0">
                <a:solidFill>
                  <a:srgbClr val="000000"/>
                </a:solidFill>
                <a:latin typeface="Century Gothic"/>
                <a:ea typeface="Century Gothic"/>
                <a:cs typeface="Century Gothic"/>
                <a:sym typeface="Century Gothic"/>
              </a:rPr>
              <a:t>:</a:t>
            </a:r>
            <a:endParaRPr lang="en-US" sz="2400" b="0" i="0" u="none" strike="noStrike" cap="none" dirty="0">
              <a:solidFill>
                <a:srgbClr val="000000"/>
              </a:solidFill>
              <a:latin typeface="Century Gothic"/>
              <a:ea typeface="Century Gothic"/>
              <a:cs typeface="Century Gothic"/>
              <a:sym typeface="Century Gothic"/>
            </a:endParaRPr>
          </a:p>
        </p:txBody>
      </p:sp>
      <p:pic>
        <p:nvPicPr>
          <p:cNvPr id="2" name="Picture 1" descr="Screen Shot 2018-04-02 at 10.58.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798" y="584200"/>
            <a:ext cx="6715822" cy="6273800"/>
          </a:xfrm>
          <a:prstGeom prst="rect">
            <a:avLst/>
          </a:prstGeom>
        </p:spPr>
      </p:pic>
    </p:spTree>
    <p:extLst>
      <p:ext uri="{BB962C8B-B14F-4D97-AF65-F5344CB8AC3E}">
        <p14:creationId xmlns:p14="http://schemas.microsoft.com/office/powerpoint/2010/main" val="142143315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12</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indent="-152400">
              <a:spcBef>
                <a:spcPts val="0"/>
              </a:spcBef>
              <a:buNone/>
            </a:pPr>
            <a:r>
              <a:rPr lang="de-DE" sz="2400" dirty="0" err="1" smtClean="0"/>
              <a:t>Closed</a:t>
            </a:r>
            <a:r>
              <a:rPr lang="de-DE" sz="2400" dirty="0"/>
              <a:t>-</a:t>
            </a:r>
            <a:r>
              <a:rPr lang="de-DE" sz="2400" dirty="0" smtClean="0"/>
              <a:t>loop Feedback Design</a:t>
            </a:r>
            <a:r>
              <a:rPr lang="en-US" sz="2400" b="0" i="0" u="none" strike="noStrike" cap="none" dirty="0" smtClean="0">
                <a:solidFill>
                  <a:srgbClr val="000000"/>
                </a:solidFill>
                <a:latin typeface="Century Gothic"/>
                <a:ea typeface="Century Gothic"/>
                <a:cs typeface="Century Gothic"/>
                <a:sym typeface="Century Gothic"/>
              </a:rPr>
              <a:t>:</a:t>
            </a:r>
            <a:endParaRPr lang="en-US" sz="2400" dirty="0" smtClean="0"/>
          </a:p>
          <a:p>
            <a:pPr marL="0" indent="-152400">
              <a:spcBef>
                <a:spcPts val="0"/>
              </a:spcBef>
              <a:buNone/>
            </a:pPr>
            <a:endParaRPr lang="en-US" sz="2400" b="0" i="0" u="none" strike="noStrike" cap="none" dirty="0">
              <a:solidFill>
                <a:srgbClr val="000000"/>
              </a:solidFill>
              <a:latin typeface="Century Gothic"/>
              <a:ea typeface="Century Gothic"/>
              <a:cs typeface="Century Gothic"/>
              <a:sym typeface="Century Gothic"/>
            </a:endParaRPr>
          </a:p>
        </p:txBody>
      </p:sp>
      <p:pic>
        <p:nvPicPr>
          <p:cNvPr id="3" name="Picture 2" descr="Screen Shot 2018-04-02 at 11.25.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695" y="405015"/>
            <a:ext cx="6115147" cy="5930900"/>
          </a:xfrm>
          <a:prstGeom prst="rect">
            <a:avLst/>
          </a:prstGeom>
        </p:spPr>
      </p:pic>
    </p:spTree>
    <p:extLst>
      <p:ext uri="{BB962C8B-B14F-4D97-AF65-F5344CB8AC3E}">
        <p14:creationId xmlns:p14="http://schemas.microsoft.com/office/powerpoint/2010/main" val="159564785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smtClean="0">
                <a:solidFill>
                  <a:srgbClr val="0F5F82"/>
                </a:solidFill>
              </a:rPr>
              <a:t>Progress Made</a:t>
            </a: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13</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190500" indent="-342900">
              <a:spcBef>
                <a:spcPts val="0"/>
              </a:spcBef>
            </a:pPr>
            <a:r>
              <a:rPr lang="en-US" sz="2400" dirty="0" err="1" smtClean="0">
                <a:latin typeface="+mn-lt"/>
              </a:rPr>
              <a:t>Matlab</a:t>
            </a:r>
            <a:r>
              <a:rPr lang="en-US" sz="2400" dirty="0" smtClean="0">
                <a:latin typeface="+mn-lt"/>
              </a:rPr>
              <a:t> simulations &amp; choosing color filter design </a:t>
            </a:r>
          </a:p>
          <a:p>
            <a:pPr marL="190500" indent="-342900">
              <a:spcBef>
                <a:spcPts val="0"/>
              </a:spcBef>
            </a:pPr>
            <a:endParaRPr lang="en-US" sz="2400" dirty="0" smtClean="0">
              <a:latin typeface="+mn-lt"/>
            </a:endParaRPr>
          </a:p>
          <a:p>
            <a:pPr marL="190500" indent="-342900">
              <a:spcBef>
                <a:spcPts val="0"/>
              </a:spcBef>
            </a:pPr>
            <a:r>
              <a:rPr lang="en-US" sz="2400" b="0" i="0" u="none" strike="noStrike" cap="none" dirty="0" smtClean="0">
                <a:solidFill>
                  <a:srgbClr val="000000"/>
                </a:solidFill>
                <a:latin typeface="+mn-lt"/>
                <a:ea typeface="Century Gothic"/>
                <a:cs typeface="Century Gothic"/>
                <a:sym typeface="Century Gothic"/>
              </a:rPr>
              <a:t>Image Combiner algorithm </a:t>
            </a:r>
          </a:p>
          <a:p>
            <a:pPr marL="190500" indent="-342900">
              <a:spcBef>
                <a:spcPts val="0"/>
              </a:spcBef>
            </a:pPr>
            <a:endParaRPr lang="en-US" sz="2400" b="0" i="0" u="none" strike="noStrike" cap="none" dirty="0" smtClean="0">
              <a:solidFill>
                <a:srgbClr val="000000"/>
              </a:solidFill>
              <a:latin typeface="+mn-lt"/>
              <a:ea typeface="Century Gothic"/>
              <a:cs typeface="Century Gothic"/>
              <a:sym typeface="Century Gothic"/>
            </a:endParaRPr>
          </a:p>
          <a:p>
            <a:pPr marL="190500" indent="-342900">
              <a:spcBef>
                <a:spcPts val="0"/>
              </a:spcBef>
            </a:pPr>
            <a:r>
              <a:rPr lang="en-US" sz="2400" dirty="0" smtClean="0">
                <a:latin typeface="+mn-lt"/>
              </a:rPr>
              <a:t>Rotatory Encoder design </a:t>
            </a:r>
          </a:p>
          <a:p>
            <a:pPr marL="190500" indent="-342900">
              <a:spcBef>
                <a:spcPts val="0"/>
              </a:spcBef>
            </a:pPr>
            <a:endParaRPr lang="en-US" sz="2400" dirty="0" smtClean="0">
              <a:latin typeface="+mn-lt"/>
            </a:endParaRPr>
          </a:p>
          <a:p>
            <a:pPr marL="190500" indent="-342900">
              <a:spcBef>
                <a:spcPts val="0"/>
              </a:spcBef>
            </a:pPr>
            <a:r>
              <a:rPr lang="en-US" sz="2400" dirty="0" smtClean="0">
                <a:latin typeface="+mn-lt"/>
              </a:rPr>
              <a:t>Scanner design </a:t>
            </a:r>
          </a:p>
          <a:p>
            <a:pPr marL="0" indent="0">
              <a:spcBef>
                <a:spcPts val="0"/>
              </a:spcBef>
              <a:buNone/>
            </a:pPr>
            <a:endParaRPr lang="en-US" sz="2400" dirty="0" smtClean="0">
              <a:latin typeface="+mn-lt"/>
            </a:endParaRPr>
          </a:p>
          <a:p>
            <a:pPr marL="190500" indent="-342900">
              <a:spcBef>
                <a:spcPts val="0"/>
              </a:spcBef>
            </a:pPr>
            <a:r>
              <a:rPr lang="en-US" sz="2400" b="0" i="0" u="none" strike="noStrike" cap="none" dirty="0" smtClean="0">
                <a:solidFill>
                  <a:srgbClr val="000000"/>
                </a:solidFill>
                <a:latin typeface="+mn-lt"/>
                <a:ea typeface="Century Gothic"/>
                <a:cs typeface="Century Gothic"/>
                <a:sym typeface="Century Gothic"/>
              </a:rPr>
              <a:t>Combined </a:t>
            </a:r>
            <a:r>
              <a:rPr lang="en-US" sz="2400" dirty="0">
                <a:latin typeface="+mn-lt"/>
              </a:rPr>
              <a:t>e</a:t>
            </a:r>
            <a:r>
              <a:rPr lang="en-US" sz="2400" b="0" i="0" u="none" strike="noStrike" cap="none" dirty="0" smtClean="0">
                <a:solidFill>
                  <a:srgbClr val="000000"/>
                </a:solidFill>
                <a:latin typeface="+mn-lt"/>
                <a:ea typeface="Century Gothic"/>
                <a:cs typeface="Century Gothic"/>
                <a:sym typeface="Century Gothic"/>
              </a:rPr>
              <a:t>ach component  </a:t>
            </a:r>
          </a:p>
          <a:p>
            <a:pPr marL="190500" indent="-342900">
              <a:spcBef>
                <a:spcPts val="0"/>
              </a:spcBef>
            </a:pPr>
            <a:endParaRPr lang="en-US" sz="2400" b="0" i="0" u="none" strike="noStrike" cap="none" dirty="0" smtClean="0">
              <a:solidFill>
                <a:srgbClr val="000000"/>
              </a:solidFill>
              <a:latin typeface="+mn-lt"/>
              <a:ea typeface="Century Gothic"/>
              <a:cs typeface="Century Gothic"/>
              <a:sym typeface="Century Gothic"/>
            </a:endParaRPr>
          </a:p>
          <a:p>
            <a:pPr marL="190500" indent="-342900">
              <a:spcBef>
                <a:spcPts val="0"/>
              </a:spcBef>
            </a:pPr>
            <a:r>
              <a:rPr lang="en-US" sz="2400" b="0" i="0" u="none" strike="noStrike" cap="none" dirty="0" smtClean="0">
                <a:solidFill>
                  <a:srgbClr val="000000"/>
                </a:solidFill>
                <a:latin typeface="+mn-lt"/>
                <a:ea typeface="Century Gothic"/>
                <a:cs typeface="Century Gothic"/>
                <a:sym typeface="Century Gothic"/>
              </a:rPr>
              <a:t>Overcame hurdle by building pen instead of modifying                                                        </a:t>
            </a:r>
            <a:endParaRPr lang="en-US" sz="2400" b="0" i="0" u="none" strike="noStrike" cap="none" dirty="0">
              <a:solidFill>
                <a:srgbClr val="000000"/>
              </a:solidFill>
              <a:latin typeface="+mn-lt"/>
              <a:ea typeface="Century Gothic"/>
              <a:cs typeface="Century Gothic"/>
              <a:sym typeface="Century Gothic"/>
            </a:endParaRPr>
          </a:p>
        </p:txBody>
      </p:sp>
    </p:spTree>
    <p:extLst>
      <p:ext uri="{BB962C8B-B14F-4D97-AF65-F5344CB8AC3E}">
        <p14:creationId xmlns:p14="http://schemas.microsoft.com/office/powerpoint/2010/main" val="51656359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smtClean="0">
                <a:solidFill>
                  <a:srgbClr val="0F5F82"/>
                </a:solidFill>
              </a:rPr>
              <a:t>Future Plan</a:t>
            </a: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14</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190500" indent="-342900">
              <a:spcBef>
                <a:spcPts val="0"/>
              </a:spcBef>
            </a:pPr>
            <a:r>
              <a:rPr lang="en-US" sz="2400" dirty="0" smtClean="0">
                <a:latin typeface="+mn-lt"/>
              </a:rPr>
              <a:t>Week 1: Finish all software required for camera control and feedback</a:t>
            </a:r>
          </a:p>
          <a:p>
            <a:pPr marL="190500" indent="-342900">
              <a:spcBef>
                <a:spcPts val="0"/>
              </a:spcBef>
            </a:pPr>
            <a:endParaRPr lang="en-US" sz="2400" b="0" i="0" u="none" strike="noStrike" cap="none" dirty="0">
              <a:solidFill>
                <a:srgbClr val="000000"/>
              </a:solidFill>
              <a:latin typeface="+mn-lt"/>
              <a:ea typeface="Century Gothic"/>
              <a:cs typeface="Century Gothic"/>
              <a:sym typeface="Century Gothic"/>
            </a:endParaRPr>
          </a:p>
          <a:p>
            <a:pPr marL="190500" indent="-342900">
              <a:spcBef>
                <a:spcPts val="0"/>
              </a:spcBef>
            </a:pPr>
            <a:r>
              <a:rPr lang="en-US" sz="2400" dirty="0" smtClean="0">
                <a:latin typeface="+mn-lt"/>
              </a:rPr>
              <a:t>Week 2: Design and assemble 3D enclosure for scanner </a:t>
            </a:r>
          </a:p>
          <a:p>
            <a:pPr marL="190500" indent="-342900">
              <a:spcBef>
                <a:spcPts val="0"/>
              </a:spcBef>
            </a:pPr>
            <a:endParaRPr lang="en-US" sz="2400" b="0" i="0" u="none" strike="noStrike" cap="none" dirty="0">
              <a:solidFill>
                <a:srgbClr val="000000"/>
              </a:solidFill>
              <a:latin typeface="+mn-lt"/>
              <a:ea typeface="Century Gothic"/>
              <a:cs typeface="Century Gothic"/>
              <a:sym typeface="Century Gothic"/>
            </a:endParaRPr>
          </a:p>
          <a:p>
            <a:pPr marL="190500" indent="-342900">
              <a:spcBef>
                <a:spcPts val="0"/>
              </a:spcBef>
            </a:pPr>
            <a:r>
              <a:rPr lang="en-US" sz="2400" dirty="0" smtClean="0">
                <a:latin typeface="+mn-lt"/>
              </a:rPr>
              <a:t>Week 3: Present Project at CREAT symposium, finish tweaks in feedback system </a:t>
            </a:r>
          </a:p>
          <a:p>
            <a:pPr marL="190500" indent="-342900">
              <a:spcBef>
                <a:spcPts val="0"/>
              </a:spcBef>
            </a:pPr>
            <a:endParaRPr lang="en-US" sz="2400" b="0" i="0" u="none" strike="noStrike" cap="none" dirty="0">
              <a:solidFill>
                <a:srgbClr val="000000"/>
              </a:solidFill>
              <a:latin typeface="+mn-lt"/>
              <a:ea typeface="Century Gothic"/>
              <a:cs typeface="Century Gothic"/>
              <a:sym typeface="Century Gothic"/>
            </a:endParaRPr>
          </a:p>
          <a:p>
            <a:pPr marL="190500" indent="-342900">
              <a:spcBef>
                <a:spcPts val="0"/>
              </a:spcBef>
            </a:pPr>
            <a:r>
              <a:rPr lang="en-US" sz="2400" dirty="0" smtClean="0">
                <a:latin typeface="+mn-lt"/>
              </a:rPr>
              <a:t>Week 4: Add battery, speaker, minor tweaking, fix bugs found during testing  &amp; present final prototype</a:t>
            </a:r>
            <a:endParaRPr lang="en-US" sz="2400" b="0" i="0" u="none" strike="noStrike" cap="none" dirty="0">
              <a:solidFill>
                <a:srgbClr val="000000"/>
              </a:solidFill>
              <a:latin typeface="+mn-lt"/>
              <a:ea typeface="Century Gothic"/>
              <a:cs typeface="Century Gothic"/>
              <a:sym typeface="Century Gothic"/>
            </a:endParaRPr>
          </a:p>
        </p:txBody>
      </p:sp>
    </p:spTree>
    <p:extLst>
      <p:ext uri="{BB962C8B-B14F-4D97-AF65-F5344CB8AC3E}">
        <p14:creationId xmlns:p14="http://schemas.microsoft.com/office/powerpoint/2010/main" val="419167160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noAutofit/>
          </a:bodyPr>
          <a:lstStyle/>
          <a:p>
            <a:pPr marL="0" marR="0" lvl="0" indent="0" algn="l" rtl="0">
              <a:spcBef>
                <a:spcPts val="0"/>
              </a:spcBef>
              <a:spcAft>
                <a:spcPts val="0"/>
              </a:spcAft>
              <a:buSzPct val="25000"/>
              <a:buNone/>
            </a:pPr>
            <a:r>
              <a:rPr lang="en-US" sz="4000" b="1" i="0" u="none" strike="noStrike" cap="none" dirty="0">
                <a:solidFill>
                  <a:srgbClr val="0F5F82"/>
                </a:solidFill>
                <a:latin typeface="Century Gothic"/>
                <a:ea typeface="Century Gothic"/>
                <a:cs typeface="Century Gothic"/>
                <a:sym typeface="Century Gothic"/>
              </a:rPr>
              <a:t> Commercialization</a:t>
            </a:r>
          </a:p>
        </p:txBody>
      </p:sp>
      <p:sp>
        <p:nvSpPr>
          <p:cNvPr id="216" name="Shape 216"/>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noAutofit/>
          </a:bodyPr>
          <a:lstStyle/>
          <a:p>
            <a:pPr marL="342900" lvl="0" indent="-495300">
              <a:spcBef>
                <a:spcPts val="0"/>
              </a:spcBef>
              <a:buNone/>
            </a:pPr>
            <a:r>
              <a:rPr lang="en-US" sz="2400" b="1" dirty="0" smtClean="0">
                <a:solidFill>
                  <a:srgbClr val="0F5F82"/>
                </a:solidFill>
              </a:rPr>
              <a:t>Features</a:t>
            </a:r>
            <a:r>
              <a:rPr lang="en-US" sz="2400" b="0" i="0" u="none" strike="noStrike" cap="none" dirty="0" smtClean="0">
                <a:solidFill>
                  <a:srgbClr val="000000"/>
                </a:solidFill>
                <a:latin typeface="+mn-lt"/>
                <a:ea typeface="Century Gothic"/>
                <a:cs typeface="Century Gothic"/>
                <a:sym typeface="Century Gothic"/>
              </a:rPr>
              <a:t>:</a:t>
            </a:r>
            <a:endParaRPr lang="en-US" sz="2400" b="0" i="0" u="none" strike="noStrike" cap="none" dirty="0">
              <a:solidFill>
                <a:srgbClr val="000000"/>
              </a:solidFill>
              <a:latin typeface="+mn-lt"/>
              <a:ea typeface="Century Gothic"/>
              <a:cs typeface="Century Gothic"/>
              <a:sym typeface="Century Gothic"/>
            </a:endParaRPr>
          </a:p>
          <a:p>
            <a:pPr marL="342900" indent="-495300">
              <a:spcBef>
                <a:spcPts val="0"/>
              </a:spcBef>
            </a:pPr>
            <a:r>
              <a:rPr lang="en-US" sz="1800" b="0" i="0" u="none" strike="noStrike" cap="none" dirty="0">
                <a:solidFill>
                  <a:srgbClr val="000000"/>
                </a:solidFill>
                <a:latin typeface="+mn-lt"/>
                <a:ea typeface="Century Gothic"/>
                <a:cs typeface="Century Gothic"/>
                <a:sym typeface="Century Gothic"/>
              </a:rPr>
              <a:t>Our</a:t>
            </a:r>
            <a:r>
              <a:rPr lang="en-US" sz="2400" b="0" i="0" u="none" strike="noStrike" cap="none" dirty="0">
                <a:solidFill>
                  <a:srgbClr val="000000"/>
                </a:solidFill>
                <a:latin typeface="+mn-lt"/>
                <a:ea typeface="Century Gothic"/>
                <a:cs typeface="Century Gothic"/>
                <a:sym typeface="Century Gothic"/>
              </a:rPr>
              <a:t> </a:t>
            </a:r>
            <a:r>
              <a:rPr lang="en-US" sz="1800" b="0" i="0" u="none" strike="noStrike" cap="none" dirty="0">
                <a:solidFill>
                  <a:srgbClr val="000000"/>
                </a:solidFill>
                <a:latin typeface="+mn-lt"/>
                <a:ea typeface="Century Gothic"/>
                <a:cs typeface="Century Gothic"/>
                <a:sym typeface="Century Gothic"/>
              </a:rPr>
              <a:t>improved reading pen is more convenient and a time </a:t>
            </a:r>
            <a:r>
              <a:rPr lang="en-US" sz="1800" b="0" i="0" u="none" strike="noStrike" cap="none" dirty="0" smtClean="0">
                <a:solidFill>
                  <a:srgbClr val="000000"/>
                </a:solidFill>
                <a:latin typeface="+mn-lt"/>
                <a:ea typeface="Century Gothic"/>
                <a:cs typeface="Century Gothic"/>
                <a:sym typeface="Century Gothic"/>
              </a:rPr>
              <a:t>saver </a:t>
            </a:r>
            <a:r>
              <a:rPr lang="en-US" sz="1800" dirty="0" smtClean="0">
                <a:latin typeface="+mn-lt"/>
              </a:rPr>
              <a:t>compared to using a dictionary.</a:t>
            </a:r>
            <a:endParaRPr lang="en-US" sz="1800" b="0" i="0" u="none" strike="noStrike" cap="none" dirty="0" smtClean="0">
              <a:solidFill>
                <a:srgbClr val="000000"/>
              </a:solidFill>
              <a:latin typeface="+mn-lt"/>
              <a:ea typeface="Century Gothic"/>
              <a:cs typeface="Century Gothic"/>
              <a:sym typeface="Century Gothic"/>
            </a:endParaRPr>
          </a:p>
          <a:p>
            <a:pPr marL="0" indent="0">
              <a:spcBef>
                <a:spcPts val="0"/>
              </a:spcBef>
              <a:buNone/>
            </a:pPr>
            <a:endParaRPr lang="en-US" sz="1800" b="0" i="0" u="none" strike="noStrike" cap="none" dirty="0">
              <a:solidFill>
                <a:srgbClr val="000000"/>
              </a:solidFill>
              <a:latin typeface="+mn-lt"/>
              <a:ea typeface="Century Gothic"/>
              <a:cs typeface="Century Gothic"/>
              <a:sym typeface="Century Gothic"/>
            </a:endParaRPr>
          </a:p>
          <a:p>
            <a:pPr marL="342900" indent="-495300">
              <a:spcBef>
                <a:spcPts val="0"/>
              </a:spcBef>
            </a:pPr>
            <a:r>
              <a:rPr lang="en-US" sz="1800" b="0" i="0" u="none" strike="noStrike" cap="none" dirty="0">
                <a:solidFill>
                  <a:srgbClr val="000000"/>
                </a:solidFill>
                <a:latin typeface="+mn-lt"/>
                <a:ea typeface="Century Gothic"/>
                <a:cs typeface="Century Gothic"/>
                <a:sym typeface="Century Gothic"/>
              </a:rPr>
              <a:t>There is no color limitation on characters you scan.</a:t>
            </a:r>
          </a:p>
          <a:p>
            <a:pPr marL="342900" marR="0" lvl="0" indent="-495300" algn="l" rtl="0">
              <a:spcBef>
                <a:spcPts val="0"/>
              </a:spcBef>
              <a:spcAft>
                <a:spcPts val="0"/>
              </a:spcAft>
              <a:buClr>
                <a:srgbClr val="000000"/>
              </a:buClr>
              <a:buSzPct val="100000"/>
              <a:buFont typeface="Arial"/>
              <a:buNone/>
            </a:pPr>
            <a:endParaRPr sz="2400" b="0" i="0" u="none" strike="noStrike" cap="none" dirty="0">
              <a:solidFill>
                <a:srgbClr val="000000"/>
              </a:solidFill>
              <a:latin typeface="+mn-lt"/>
              <a:ea typeface="Century Gothic"/>
              <a:cs typeface="Century Gothic"/>
              <a:sym typeface="Century Gothic"/>
            </a:endParaRPr>
          </a:p>
          <a:p>
            <a:pPr marL="342900" lvl="0" indent="-495300">
              <a:spcBef>
                <a:spcPts val="0"/>
              </a:spcBef>
              <a:buNone/>
            </a:pPr>
            <a:r>
              <a:rPr lang="en-US" sz="2400" b="1" dirty="0" smtClean="0">
                <a:solidFill>
                  <a:srgbClr val="0F5F82"/>
                </a:solidFill>
              </a:rPr>
              <a:t>Action</a:t>
            </a:r>
            <a:r>
              <a:rPr lang="en-US" sz="2400" b="0" i="0" u="none" strike="noStrike" cap="none" dirty="0" smtClean="0">
                <a:solidFill>
                  <a:srgbClr val="000000"/>
                </a:solidFill>
                <a:latin typeface="+mn-lt"/>
                <a:ea typeface="Century Gothic"/>
                <a:cs typeface="Century Gothic"/>
                <a:sym typeface="Century Gothic"/>
              </a:rPr>
              <a:t>:</a:t>
            </a:r>
            <a:endParaRPr lang="en-US" sz="2400" b="0" i="0" u="none" strike="noStrike" cap="none" dirty="0">
              <a:solidFill>
                <a:srgbClr val="000000"/>
              </a:solidFill>
              <a:latin typeface="+mn-lt"/>
              <a:ea typeface="Century Gothic"/>
              <a:cs typeface="Century Gothic"/>
              <a:sym typeface="Century Gothic"/>
            </a:endParaRPr>
          </a:p>
          <a:p>
            <a:pPr marL="342900" indent="-495300">
              <a:spcBef>
                <a:spcPts val="0"/>
              </a:spcBef>
            </a:pPr>
            <a:r>
              <a:rPr lang="en-US" sz="1800" b="0" i="0" u="none" strike="noStrike" cap="none" dirty="0">
                <a:solidFill>
                  <a:srgbClr val="000000"/>
                </a:solidFill>
                <a:latin typeface="+mn-lt"/>
                <a:ea typeface="Century Gothic"/>
                <a:cs typeface="Century Gothic"/>
                <a:sym typeface="Century Gothic"/>
              </a:rPr>
              <a:t>Plan and implement BTL marketing activities to ask for </a:t>
            </a:r>
            <a:r>
              <a:rPr lang="en-US" sz="1800" b="0" i="0" u="none" strike="noStrike" cap="none" dirty="0" smtClean="0">
                <a:solidFill>
                  <a:srgbClr val="000000"/>
                </a:solidFill>
                <a:latin typeface="+mn-lt"/>
                <a:ea typeface="Century Gothic"/>
                <a:cs typeface="Century Gothic"/>
                <a:sym typeface="Century Gothic"/>
              </a:rPr>
              <a:t>feedback</a:t>
            </a:r>
          </a:p>
          <a:p>
            <a:pPr marL="342900" lvl="0" indent="-495300">
              <a:spcBef>
                <a:spcPts val="0"/>
              </a:spcBef>
              <a:buNone/>
            </a:pPr>
            <a:endParaRPr lang="en-US" sz="2400" dirty="0">
              <a:latin typeface="+mn-lt"/>
            </a:endParaRPr>
          </a:p>
          <a:p>
            <a:pPr marL="342900" lvl="0" indent="-495300">
              <a:spcBef>
                <a:spcPts val="0"/>
              </a:spcBef>
              <a:buNone/>
            </a:pPr>
            <a:r>
              <a:rPr lang="en-US" sz="2400" b="1" dirty="0" smtClean="0">
                <a:solidFill>
                  <a:srgbClr val="0F5F82"/>
                </a:solidFill>
              </a:rPr>
              <a:t>Problems in Commercialization:</a:t>
            </a:r>
          </a:p>
          <a:p>
            <a:pPr marL="285750" indent="-285750">
              <a:spcBef>
                <a:spcPts val="0"/>
              </a:spcBef>
            </a:pPr>
            <a:r>
              <a:rPr lang="en-US" sz="1800" dirty="0" smtClean="0"/>
              <a:t>How to carry out the business operations</a:t>
            </a:r>
          </a:p>
          <a:p>
            <a:pPr marL="285750" indent="-285750">
              <a:spcBef>
                <a:spcPts val="0"/>
              </a:spcBef>
            </a:pPr>
            <a:endParaRPr lang="en-US" sz="1800" dirty="0"/>
          </a:p>
          <a:p>
            <a:pPr marL="285750" indent="-285750">
              <a:spcBef>
                <a:spcPts val="0"/>
              </a:spcBef>
            </a:pPr>
            <a:r>
              <a:rPr lang="en-US" sz="1800" dirty="0" smtClean="0"/>
              <a:t> </a:t>
            </a:r>
            <a:r>
              <a:rPr lang="en-US" sz="1800" dirty="0"/>
              <a:t>How to maximize the market </a:t>
            </a:r>
            <a:r>
              <a:rPr lang="en-US" sz="1800" dirty="0" smtClean="0"/>
              <a:t>acceptance</a:t>
            </a:r>
            <a:endParaRPr lang="en-US" sz="1800" dirty="0"/>
          </a:p>
          <a:p>
            <a:pPr marL="0" indent="0">
              <a:spcBef>
                <a:spcPts val="0"/>
              </a:spcBef>
              <a:buNone/>
            </a:pPr>
            <a:r>
              <a:rPr lang="en-US" sz="1800" dirty="0" smtClean="0"/>
              <a:t> </a:t>
            </a:r>
            <a:endParaRPr lang="en-US" sz="1800" b="1" dirty="0" smtClean="0">
              <a:solidFill>
                <a:srgbClr val="0F5F82"/>
              </a:solidFill>
            </a:endParaRPr>
          </a:p>
          <a:p>
            <a:pPr marL="342900" lvl="0" indent="-495300">
              <a:spcBef>
                <a:spcPts val="0"/>
              </a:spcBef>
              <a:buNone/>
            </a:pPr>
            <a:endParaRPr sz="2400" b="0" i="0" u="none" strike="noStrike" cap="none" dirty="0">
              <a:solidFill>
                <a:srgbClr val="000000"/>
              </a:solidFill>
              <a:latin typeface="+mn-lt"/>
              <a:ea typeface="Century Gothic"/>
              <a:cs typeface="Century Gothic"/>
              <a:sym typeface="Century Gothic"/>
            </a:endParaRPr>
          </a:p>
          <a:p>
            <a:pPr marL="342900" marR="0" lvl="0" indent="-495300" algn="l" rtl="0">
              <a:spcBef>
                <a:spcPts val="0"/>
              </a:spcBef>
              <a:spcAft>
                <a:spcPts val="0"/>
              </a:spcAft>
              <a:buClr>
                <a:srgbClr val="000000"/>
              </a:buClr>
              <a:buSzPct val="100000"/>
              <a:buFont typeface="Arial"/>
              <a:buNone/>
            </a:pPr>
            <a:endParaRPr sz="2400" b="0" i="0" u="none" strike="noStrike" cap="none" dirty="0">
              <a:solidFill>
                <a:srgbClr val="000000"/>
              </a:solidFill>
              <a:latin typeface="+mn-lt"/>
              <a:ea typeface="Century Gothic"/>
              <a:cs typeface="Century Gothic"/>
              <a:sym typeface="Century Gothic"/>
            </a:endParaRPr>
          </a:p>
        </p:txBody>
      </p:sp>
    </p:spTree>
  </p:cSld>
  <p:clrMapOvr>
    <a:masterClrMapping/>
  </p:clrMapOvr>
  <p:transition xmlns:p14="http://schemas.microsoft.com/office/powerpoint/2010/mai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Limitations and further development</a:t>
            </a:r>
          </a:p>
        </p:txBody>
      </p:sp>
      <p:sp>
        <p:nvSpPr>
          <p:cNvPr id="229" name="Shape 229"/>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16</a:t>
            </a:fld>
            <a:endParaRPr lang="en-US" sz="1200" b="0" i="0" u="none" strike="noStrike" cap="none">
              <a:solidFill>
                <a:srgbClr val="FFFFFF"/>
              </a:solidFill>
              <a:latin typeface="Century Gothic"/>
              <a:ea typeface="Century Gothic"/>
              <a:cs typeface="Century Gothic"/>
              <a:sym typeface="Century Gothic"/>
            </a:endParaRPr>
          </a:p>
        </p:txBody>
      </p:sp>
      <p:grpSp>
        <p:nvGrpSpPr>
          <p:cNvPr id="30" name="Group 29">
            <a:extLst>
              <a:ext uri="{FF2B5EF4-FFF2-40B4-BE49-F238E27FC236}">
                <a16:creationId xmlns:a16="http://schemas.microsoft.com/office/drawing/2014/main" xmlns="" id="{26E1F454-2AE9-475E-BCD6-5630CD9D5358}"/>
              </a:ext>
            </a:extLst>
          </p:cNvPr>
          <p:cNvGrpSpPr/>
          <p:nvPr/>
        </p:nvGrpSpPr>
        <p:grpSpPr>
          <a:xfrm>
            <a:off x="952500" y="1533297"/>
            <a:ext cx="10401300" cy="4223204"/>
            <a:chOff x="952500" y="1533297"/>
            <a:chExt cx="9461500" cy="4223204"/>
          </a:xfrm>
        </p:grpSpPr>
        <p:sp>
          <p:nvSpPr>
            <p:cNvPr id="31" name="Straight Connector 30">
              <a:extLst>
                <a:ext uri="{FF2B5EF4-FFF2-40B4-BE49-F238E27FC236}">
                  <a16:creationId xmlns:a16="http://schemas.microsoft.com/office/drawing/2014/main" xmlns="" id="{BE77A35A-EFE0-4019-AB49-31167E041D66}"/>
                </a:ext>
              </a:extLst>
            </p:cNvPr>
            <p:cNvSpPr/>
            <p:nvPr/>
          </p:nvSpPr>
          <p:spPr>
            <a:xfrm>
              <a:off x="952500" y="5756501"/>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2" name="Straight Connector 31">
              <a:extLst>
                <a:ext uri="{FF2B5EF4-FFF2-40B4-BE49-F238E27FC236}">
                  <a16:creationId xmlns:a16="http://schemas.microsoft.com/office/drawing/2014/main" xmlns="" id="{CFC3C899-68C5-4152-BA0C-D19B63482CA2}"/>
                </a:ext>
              </a:extLst>
            </p:cNvPr>
            <p:cNvSpPr/>
            <p:nvPr/>
          </p:nvSpPr>
          <p:spPr>
            <a:xfrm>
              <a:off x="952500" y="4687979"/>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3" name="Straight Connector 32">
              <a:extLst>
                <a:ext uri="{FF2B5EF4-FFF2-40B4-BE49-F238E27FC236}">
                  <a16:creationId xmlns:a16="http://schemas.microsoft.com/office/drawing/2014/main" xmlns="" id="{57E35337-8BA6-4C1C-B702-B67942937DD2}"/>
                </a:ext>
              </a:extLst>
            </p:cNvPr>
            <p:cNvSpPr/>
            <p:nvPr/>
          </p:nvSpPr>
          <p:spPr>
            <a:xfrm>
              <a:off x="952500" y="3619458"/>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4" name="Straight Connector 33">
              <a:extLst>
                <a:ext uri="{FF2B5EF4-FFF2-40B4-BE49-F238E27FC236}">
                  <a16:creationId xmlns:a16="http://schemas.microsoft.com/office/drawing/2014/main" xmlns="" id="{78D1AE19-651B-48BA-9D1D-E425975DA708}"/>
                </a:ext>
              </a:extLst>
            </p:cNvPr>
            <p:cNvSpPr/>
            <p:nvPr/>
          </p:nvSpPr>
          <p:spPr>
            <a:xfrm>
              <a:off x="952500" y="2550937"/>
              <a:ext cx="9461500" cy="0"/>
            </a:xfrm>
            <a:prstGeom prst="line">
              <a:avLst/>
            </a:prstGeom>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xmlns="" id="{B1F8CAC2-75AA-4FA9-8C1F-C966558029DB}"/>
                </a:ext>
              </a:extLst>
            </p:cNvPr>
            <p:cNvSpPr/>
            <p:nvPr/>
          </p:nvSpPr>
          <p:spPr>
            <a:xfrm>
              <a:off x="2811759" y="1533297"/>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00" tIns="45720" rIns="45720" bIns="4572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a:t>Limitation in recognizing several parallel character lines.</a:t>
              </a:r>
            </a:p>
            <a:p>
              <a:pPr marL="342900" lvl="0" indent="-342900" algn="l" defTabSz="1066800">
                <a:lnSpc>
                  <a:spcPct val="90000"/>
                </a:lnSpc>
                <a:spcBef>
                  <a:spcPct val="0"/>
                </a:spcBef>
                <a:spcAft>
                  <a:spcPct val="35000"/>
                </a:spcAft>
                <a:buFont typeface="Arial" panose="020B0604020202020204" pitchFamily="34" charset="0"/>
                <a:buChar char="•"/>
              </a:pPr>
              <a:r>
                <a:rPr lang="en-US" sz="2000" dirty="0"/>
                <a:t>We will try to restrict the scan area or improve the algorithm</a:t>
              </a:r>
              <a:endParaRPr lang="en-US" sz="2000" kern="1200" dirty="0"/>
            </a:p>
          </p:txBody>
        </p:sp>
        <p:sp>
          <p:nvSpPr>
            <p:cNvPr id="36" name="Freeform: Shape 35">
              <a:extLst>
                <a:ext uri="{FF2B5EF4-FFF2-40B4-BE49-F238E27FC236}">
                  <a16:creationId xmlns:a16="http://schemas.microsoft.com/office/drawing/2014/main" xmlns="" id="{F65CFA51-8AA0-456D-AB3B-BF93AEE8433E}"/>
                </a:ext>
              </a:extLst>
            </p:cNvPr>
            <p:cNvSpPr/>
            <p:nvPr/>
          </p:nvSpPr>
          <p:spPr>
            <a:xfrm>
              <a:off x="952500" y="1533297"/>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OCR technology</a:t>
              </a:r>
            </a:p>
          </p:txBody>
        </p:sp>
        <p:sp>
          <p:nvSpPr>
            <p:cNvPr id="37" name="Freeform: Shape 36">
              <a:extLst>
                <a:ext uri="{FF2B5EF4-FFF2-40B4-BE49-F238E27FC236}">
                  <a16:creationId xmlns:a16="http://schemas.microsoft.com/office/drawing/2014/main" xmlns="" id="{FBE67FDF-6981-49EE-B27F-99068590995B}"/>
                </a:ext>
              </a:extLst>
            </p:cNvPr>
            <p:cNvSpPr/>
            <p:nvPr/>
          </p:nvSpPr>
          <p:spPr>
            <a:xfrm>
              <a:off x="2811759" y="2601819"/>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00" tIns="45720" rIns="45720" bIns="4572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smtClean="0"/>
                <a:t>The pen uses red light, so it can’t be used in colorful materials.</a:t>
              </a:r>
              <a:endParaRPr lang="en-US" sz="2000" kern="1200" dirty="0"/>
            </a:p>
            <a:p>
              <a:pPr marL="342900" lvl="0" indent="-342900" algn="l" defTabSz="1066800">
                <a:lnSpc>
                  <a:spcPct val="90000"/>
                </a:lnSpc>
                <a:spcBef>
                  <a:spcPct val="0"/>
                </a:spcBef>
                <a:spcAft>
                  <a:spcPct val="35000"/>
                </a:spcAft>
                <a:buFont typeface="Arial" panose="020B0604020202020204" pitchFamily="34" charset="0"/>
                <a:buChar char="•"/>
              </a:pPr>
              <a:r>
                <a:rPr lang="en-US" sz="2000" dirty="0"/>
                <a:t>We </a:t>
              </a:r>
              <a:r>
                <a:rPr lang="en-US" sz="2000" dirty="0" smtClean="0"/>
                <a:t>will try to adapt the scanner to use white light, use filters or try a color-sensitive sensor</a:t>
              </a:r>
              <a:endParaRPr lang="en-US" sz="2000" kern="1200" dirty="0"/>
            </a:p>
          </p:txBody>
        </p:sp>
        <p:sp>
          <p:nvSpPr>
            <p:cNvPr id="38" name="Freeform: Shape 37">
              <a:extLst>
                <a:ext uri="{FF2B5EF4-FFF2-40B4-BE49-F238E27FC236}">
                  <a16:creationId xmlns:a16="http://schemas.microsoft.com/office/drawing/2014/main" xmlns="" id="{8450ACD0-08EE-47E1-9FEB-92751412C5E5}"/>
                </a:ext>
              </a:extLst>
            </p:cNvPr>
            <p:cNvSpPr/>
            <p:nvPr/>
          </p:nvSpPr>
          <p:spPr>
            <a:xfrm>
              <a:off x="952500" y="2601819"/>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152987"/>
                <a:satOff val="5998"/>
                <a:lumOff val="-10784"/>
                <a:alphaOff val="0"/>
              </a:schemeClr>
            </a:lnRef>
            <a:fillRef idx="1">
              <a:schemeClr val="accent2">
                <a:hueOff val="152987"/>
                <a:satOff val="5998"/>
                <a:lumOff val="-10784"/>
                <a:alphaOff val="0"/>
              </a:schemeClr>
            </a:fillRef>
            <a:effectRef idx="0">
              <a:schemeClr val="accent2">
                <a:hueOff val="152987"/>
                <a:satOff val="5998"/>
                <a:lumOff val="-10784"/>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smtClean="0"/>
                <a:t>Pen</a:t>
              </a:r>
              <a:endParaRPr lang="en-US" sz="2400" b="1" kern="1200" dirty="0"/>
            </a:p>
          </p:txBody>
        </p:sp>
        <p:sp>
          <p:nvSpPr>
            <p:cNvPr id="39" name="Freeform: Shape 38">
              <a:extLst>
                <a:ext uri="{FF2B5EF4-FFF2-40B4-BE49-F238E27FC236}">
                  <a16:creationId xmlns:a16="http://schemas.microsoft.com/office/drawing/2014/main" xmlns="" id="{33A95E74-736F-4E07-A110-96698A4B834E}"/>
                </a:ext>
              </a:extLst>
            </p:cNvPr>
            <p:cNvSpPr/>
            <p:nvPr/>
          </p:nvSpPr>
          <p:spPr>
            <a:xfrm>
              <a:off x="2811759" y="3670340"/>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6000" tIns="46800" rIns="45720" bIns="4572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a:t>The algorithm has low precision for hand-written characters.</a:t>
              </a:r>
            </a:p>
            <a:p>
              <a:pPr marL="342900" lvl="0" indent="-342900" algn="l" defTabSz="1066800">
                <a:lnSpc>
                  <a:spcPct val="90000"/>
                </a:lnSpc>
                <a:spcBef>
                  <a:spcPct val="0"/>
                </a:spcBef>
                <a:spcAft>
                  <a:spcPct val="35000"/>
                </a:spcAft>
                <a:buFont typeface="Arial" panose="020B0604020202020204" pitchFamily="34" charset="0"/>
                <a:buChar char="•"/>
              </a:pPr>
              <a:r>
                <a:rPr lang="en-US" sz="2000" dirty="0"/>
                <a:t>We will try to combine several OCR algorithms to enhance precision</a:t>
              </a:r>
              <a:endParaRPr lang="en-US" sz="2000" kern="1200" dirty="0"/>
            </a:p>
          </p:txBody>
        </p:sp>
        <p:sp>
          <p:nvSpPr>
            <p:cNvPr id="40" name="Freeform: Shape 39">
              <a:extLst>
                <a:ext uri="{FF2B5EF4-FFF2-40B4-BE49-F238E27FC236}">
                  <a16:creationId xmlns:a16="http://schemas.microsoft.com/office/drawing/2014/main" xmlns="" id="{4BA10810-2166-48A5-8E43-3DFA67E57C3A}"/>
                </a:ext>
              </a:extLst>
            </p:cNvPr>
            <p:cNvSpPr/>
            <p:nvPr/>
          </p:nvSpPr>
          <p:spPr>
            <a:xfrm>
              <a:off x="952500" y="3670340"/>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305974"/>
                <a:satOff val="11995"/>
                <a:lumOff val="-21569"/>
                <a:alphaOff val="0"/>
              </a:schemeClr>
            </a:lnRef>
            <a:fillRef idx="1">
              <a:schemeClr val="accent2">
                <a:hueOff val="305974"/>
                <a:satOff val="11995"/>
                <a:lumOff val="-21569"/>
                <a:alphaOff val="0"/>
              </a:schemeClr>
            </a:fillRef>
            <a:effectRef idx="0">
              <a:schemeClr val="accent2">
                <a:hueOff val="305974"/>
                <a:satOff val="11995"/>
                <a:lumOff val="-21569"/>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Recognition algorithm</a:t>
              </a:r>
            </a:p>
          </p:txBody>
        </p:sp>
        <p:sp>
          <p:nvSpPr>
            <p:cNvPr id="41" name="Freeform: Shape 40">
              <a:extLst>
                <a:ext uri="{FF2B5EF4-FFF2-40B4-BE49-F238E27FC236}">
                  <a16:creationId xmlns:a16="http://schemas.microsoft.com/office/drawing/2014/main" xmlns="" id="{7C9C085B-048C-41D9-B13E-87DF4C8F84B4}"/>
                </a:ext>
              </a:extLst>
            </p:cNvPr>
            <p:cNvSpPr/>
            <p:nvPr/>
          </p:nvSpPr>
          <p:spPr>
            <a:xfrm>
              <a:off x="2811759" y="4738861"/>
              <a:ext cx="7602241" cy="1017639"/>
            </a:xfrm>
            <a:custGeom>
              <a:avLst/>
              <a:gdLst>
                <a:gd name="connsiteX0" fmla="*/ 0 w 7001510"/>
                <a:gd name="connsiteY0" fmla="*/ 0 h 1017639"/>
                <a:gd name="connsiteX1" fmla="*/ 7001510 w 7001510"/>
                <a:gd name="connsiteY1" fmla="*/ 0 h 1017639"/>
                <a:gd name="connsiteX2" fmla="*/ 7001510 w 7001510"/>
                <a:gd name="connsiteY2" fmla="*/ 1017639 h 1017639"/>
                <a:gd name="connsiteX3" fmla="*/ 0 w 7001510"/>
                <a:gd name="connsiteY3" fmla="*/ 1017639 h 1017639"/>
                <a:gd name="connsiteX4" fmla="*/ 0 w 7001510"/>
                <a:gd name="connsiteY4" fmla="*/ 0 h 1017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10" h="1017639">
                  <a:moveTo>
                    <a:pt x="0" y="0"/>
                  </a:moveTo>
                  <a:lnTo>
                    <a:pt x="7001510" y="0"/>
                  </a:lnTo>
                  <a:lnTo>
                    <a:pt x="7001510" y="1017639"/>
                  </a:lnTo>
                  <a:lnTo>
                    <a:pt x="0" y="10176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2000" tIns="45720" rIns="45720" bIns="46800" numCol="1" spcCol="1270" anchor="ctr" anchorCtr="0">
              <a:noAutofit/>
            </a:bodyPr>
            <a:lstStyle/>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smtClean="0"/>
                <a:t>Small contrast between background and text may cause edge detector output to be faint making edge filling harder.</a:t>
              </a:r>
            </a:p>
            <a:p>
              <a:pPr marL="342900" lvl="0" indent="-342900" algn="l" defTabSz="1066800">
                <a:lnSpc>
                  <a:spcPct val="90000"/>
                </a:lnSpc>
                <a:spcBef>
                  <a:spcPct val="0"/>
                </a:spcBef>
                <a:spcAft>
                  <a:spcPct val="35000"/>
                </a:spcAft>
                <a:buFont typeface="Arial" panose="020B0604020202020204" pitchFamily="34" charset="0"/>
                <a:buChar char="•"/>
              </a:pPr>
              <a:r>
                <a:rPr lang="en-US" sz="2000" kern="1200" dirty="0" smtClean="0"/>
                <a:t>Combine different methods of edge detection.</a:t>
              </a:r>
              <a:endParaRPr lang="en-US" sz="2000" kern="1200" dirty="0"/>
            </a:p>
          </p:txBody>
        </p:sp>
        <p:sp>
          <p:nvSpPr>
            <p:cNvPr id="42" name="Freeform: Shape 41">
              <a:extLst>
                <a:ext uri="{FF2B5EF4-FFF2-40B4-BE49-F238E27FC236}">
                  <a16:creationId xmlns:a16="http://schemas.microsoft.com/office/drawing/2014/main" xmlns="" id="{77595025-8805-4198-AF7C-CC7BFFE1D378}"/>
                </a:ext>
              </a:extLst>
            </p:cNvPr>
            <p:cNvSpPr/>
            <p:nvPr/>
          </p:nvSpPr>
          <p:spPr>
            <a:xfrm>
              <a:off x="952500" y="4738861"/>
              <a:ext cx="1813743" cy="1017639"/>
            </a:xfrm>
            <a:custGeom>
              <a:avLst/>
              <a:gdLst>
                <a:gd name="connsiteX0" fmla="*/ 169640 w 2459990"/>
                <a:gd name="connsiteY0" fmla="*/ 0 h 1017639"/>
                <a:gd name="connsiteX1" fmla="*/ 2290350 w 2459990"/>
                <a:gd name="connsiteY1" fmla="*/ 0 h 1017639"/>
                <a:gd name="connsiteX2" fmla="*/ 2459990 w 2459990"/>
                <a:gd name="connsiteY2" fmla="*/ 169640 h 1017639"/>
                <a:gd name="connsiteX3" fmla="*/ 2459990 w 2459990"/>
                <a:gd name="connsiteY3" fmla="*/ 1017639 h 1017639"/>
                <a:gd name="connsiteX4" fmla="*/ 2459990 w 2459990"/>
                <a:gd name="connsiteY4" fmla="*/ 1017639 h 1017639"/>
                <a:gd name="connsiteX5" fmla="*/ 0 w 2459990"/>
                <a:gd name="connsiteY5" fmla="*/ 1017639 h 1017639"/>
                <a:gd name="connsiteX6" fmla="*/ 0 w 2459990"/>
                <a:gd name="connsiteY6" fmla="*/ 1017639 h 1017639"/>
                <a:gd name="connsiteX7" fmla="*/ 0 w 2459990"/>
                <a:gd name="connsiteY7" fmla="*/ 169640 h 1017639"/>
                <a:gd name="connsiteX8" fmla="*/ 169640 w 2459990"/>
                <a:gd name="connsiteY8" fmla="*/ 0 h 101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990" h="1017639">
                  <a:moveTo>
                    <a:pt x="169640" y="0"/>
                  </a:moveTo>
                  <a:lnTo>
                    <a:pt x="2290350" y="0"/>
                  </a:lnTo>
                  <a:cubicBezTo>
                    <a:pt x="2384040" y="0"/>
                    <a:pt x="2459990" y="75950"/>
                    <a:pt x="2459990" y="169640"/>
                  </a:cubicBezTo>
                  <a:lnTo>
                    <a:pt x="2459990" y="1017639"/>
                  </a:lnTo>
                  <a:lnTo>
                    <a:pt x="2459990" y="1017639"/>
                  </a:lnTo>
                  <a:lnTo>
                    <a:pt x="0" y="1017639"/>
                  </a:lnTo>
                  <a:lnTo>
                    <a:pt x="0" y="1017639"/>
                  </a:lnTo>
                  <a:lnTo>
                    <a:pt x="0" y="169640"/>
                  </a:lnTo>
                  <a:cubicBezTo>
                    <a:pt x="0" y="75950"/>
                    <a:pt x="75950" y="0"/>
                    <a:pt x="169640" y="0"/>
                  </a:cubicBezTo>
                  <a:close/>
                </a:path>
              </a:pathLst>
            </a:custGeom>
          </p:spPr>
          <p:style>
            <a:lnRef idx="2">
              <a:schemeClr val="accent2">
                <a:hueOff val="458960"/>
                <a:satOff val="17993"/>
                <a:lumOff val="-32353"/>
                <a:alphaOff val="0"/>
              </a:schemeClr>
            </a:lnRef>
            <a:fillRef idx="1">
              <a:schemeClr val="accent2">
                <a:hueOff val="458960"/>
                <a:satOff val="17993"/>
                <a:lumOff val="-32353"/>
                <a:alphaOff val="0"/>
              </a:schemeClr>
            </a:fillRef>
            <a:effectRef idx="0">
              <a:schemeClr val="accent2">
                <a:hueOff val="458960"/>
                <a:satOff val="17993"/>
                <a:lumOff val="-32353"/>
                <a:alphaOff val="0"/>
              </a:schemeClr>
            </a:effectRef>
            <a:fontRef idx="minor">
              <a:schemeClr val="lt1"/>
            </a:fontRef>
          </p:style>
          <p:txBody>
            <a:bodyPr spcFirstLastPara="0" vert="horz" wrap="square" lIns="95406" tIns="95406" rIns="95406"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smtClean="0"/>
                <a:t>Scanning module</a:t>
              </a:r>
              <a:endParaRPr lang="en-US" sz="2400" b="1" kern="1200" dirty="0"/>
            </a:p>
          </p:txBody>
        </p:sp>
      </p:gr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200"/>
                                        <p:tgtEl>
                                          <p:spTgt spid="2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5A81C"/>
            </a:gs>
            <a:gs pos="100000">
              <a:srgbClr val="D18A09"/>
            </a:gs>
          </a:gsLst>
          <a:lin ang="5400000" scaled="0"/>
        </a:gradFill>
        <a:effectLst/>
      </p:bgPr>
    </p:bg>
    <p:spTree>
      <p:nvGrpSpPr>
        <p:cNvPr id="1" name="Shape 246"/>
        <p:cNvGrpSpPr/>
        <p:nvPr/>
      </p:nvGrpSpPr>
      <p:grpSpPr>
        <a:xfrm>
          <a:off x="0" y="0"/>
          <a:ext cx="0" cy="0"/>
          <a:chOff x="0" y="0"/>
          <a:chExt cx="0" cy="0"/>
        </a:xfrm>
      </p:grpSpPr>
      <p:sp>
        <p:nvSpPr>
          <p:cNvPr id="247" name="Shape 247"/>
          <p:cNvSpPr txBox="1"/>
          <p:nvPr/>
        </p:nvSpPr>
        <p:spPr>
          <a:xfrm>
            <a:off x="6681788" y="-1741488"/>
            <a:ext cx="6083300" cy="7978776"/>
          </a:xfrm>
          <a:prstGeom prst="rect">
            <a:avLst/>
          </a:prstGeom>
          <a:noFill/>
          <a:ln>
            <a:noFill/>
          </a:ln>
        </p:spPr>
        <p:txBody>
          <a:bodyPr wrap="square" lIns="91425" tIns="45700" rIns="91425" bIns="45700" anchor="t" anchorCtr="0">
            <a:noAutofit/>
          </a:bodyPr>
          <a:lstStyle/>
          <a:p>
            <a:pPr marL="0" marR="0" lvl="0" indent="-4762500" algn="l" rtl="0">
              <a:lnSpc>
                <a:spcPct val="90000"/>
              </a:lnSpc>
              <a:spcBef>
                <a:spcPts val="0"/>
              </a:spcBef>
              <a:spcAft>
                <a:spcPts val="0"/>
              </a:spcAft>
              <a:buClr>
                <a:srgbClr val="004765"/>
              </a:buClr>
              <a:buSzPct val="100000"/>
              <a:buFont typeface="Arial"/>
              <a:buNone/>
            </a:pPr>
            <a:r>
              <a:rPr lang="en-US" sz="75000" b="1" i="0" u="none" strike="noStrike" cap="none">
                <a:solidFill>
                  <a:srgbClr val="004765"/>
                </a:solidFill>
                <a:latin typeface="Century Gothic"/>
                <a:ea typeface="Century Gothic"/>
                <a:cs typeface="Century Gothic"/>
                <a:sym typeface="Century Gothic"/>
              </a:rPr>
              <a:t>3</a:t>
            </a:r>
          </a:p>
        </p:txBody>
      </p:sp>
      <p:sp>
        <p:nvSpPr>
          <p:cNvPr id="248" name="Shape 248"/>
          <p:cNvSpPr/>
          <p:nvPr/>
        </p:nvSpPr>
        <p:spPr>
          <a:xfrm>
            <a:off x="-131763" y="4586288"/>
            <a:ext cx="9390063" cy="684212"/>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249" name="Shape 249"/>
          <p:cNvSpPr txBox="1">
            <a:spLocks noGrp="1"/>
          </p:cNvSpPr>
          <p:nvPr>
            <p:ph type="ctrTitle"/>
          </p:nvPr>
        </p:nvSpPr>
        <p:spPr>
          <a:xfrm>
            <a:off x="1239838" y="1212850"/>
            <a:ext cx="822325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004765"/>
              </a:buClr>
              <a:buSzPct val="100000"/>
              <a:buFont typeface="Century Gothic"/>
              <a:buNone/>
            </a:pPr>
            <a:r>
              <a:rPr lang="en-US" sz="7200" b="1" i="0" u="none" strike="noStrike" cap="none">
                <a:solidFill>
                  <a:srgbClr val="004765"/>
                </a:solidFill>
                <a:latin typeface="Century Gothic"/>
                <a:ea typeface="Century Gothic"/>
                <a:cs typeface="Century Gothic"/>
                <a:sym typeface="Century Gothic"/>
              </a:rPr>
              <a:t>3. IMPACT</a:t>
            </a:r>
          </a:p>
        </p:txBody>
      </p:sp>
      <p:sp>
        <p:nvSpPr>
          <p:cNvPr id="250" name="Shape 250"/>
          <p:cNvSpPr txBox="1">
            <a:spLocks noGrp="1"/>
          </p:cNvSpPr>
          <p:nvPr>
            <p:ph type="subTitle" idx="1"/>
          </p:nvPr>
        </p:nvSpPr>
        <p:spPr>
          <a:xfrm>
            <a:off x="1239838" y="4694238"/>
            <a:ext cx="7396162" cy="1603375"/>
          </a:xfrm>
          <a:prstGeom prst="rect">
            <a:avLst/>
          </a:prstGeom>
          <a:noFill/>
          <a:ln>
            <a:noFill/>
          </a:ln>
        </p:spPr>
        <p:txBody>
          <a:bodyPr wrap="square" lIns="91425" tIns="45700" rIns="91425" bIns="45700" anchor="t" anchorCtr="0">
            <a:noAutofit/>
          </a:bodyPr>
          <a:lstStyle/>
          <a:p>
            <a:pPr marL="0" marR="0" lvl="0" indent="-177800" algn="l" rtl="0">
              <a:lnSpc>
                <a:spcPct val="90000"/>
              </a:lnSpc>
              <a:spcBef>
                <a:spcPts val="0"/>
              </a:spcBef>
              <a:spcAft>
                <a:spcPts val="0"/>
              </a:spcAft>
              <a:buClr>
                <a:srgbClr val="004765"/>
              </a:buClr>
              <a:buSzPct val="100000"/>
              <a:buFont typeface="Arial"/>
              <a:buNone/>
            </a:pPr>
            <a:r>
              <a:rPr lang="en-US" sz="2800" b="0" i="0" u="none" strike="noStrike" cap="none">
                <a:solidFill>
                  <a:srgbClr val="004765"/>
                </a:solidFill>
                <a:latin typeface="Century Gothic"/>
                <a:ea typeface="Century Gothic"/>
                <a:cs typeface="Century Gothic"/>
                <a:sym typeface="Century Gothic"/>
              </a:rPr>
              <a:t>Ethical and societal impacts</a:t>
            </a:r>
          </a:p>
        </p:txBody>
      </p:sp>
    </p:spTree>
  </p:cSld>
  <p:clrMapOvr>
    <a:masterClrMapping/>
  </p:clrMapOvr>
  <p:transition xmlns:p14="http://schemas.microsoft.com/office/powerpoint/2010/mai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p:nvPr/>
        </p:nvSpPr>
        <p:spPr>
          <a:xfrm>
            <a:off x="6324600" y="0"/>
            <a:ext cx="9299575" cy="6858000"/>
          </a:xfrm>
          <a:custGeom>
            <a:avLst/>
            <a:gdLst/>
            <a:ahLst/>
            <a:cxnLst/>
            <a:rect l="0" t="0" r="0" b="0"/>
            <a:pathLst>
              <a:path w="120000" h="120000" extrusionOk="0">
                <a:moveTo>
                  <a:pt x="0" y="0"/>
                </a:moveTo>
                <a:lnTo>
                  <a:pt x="120000" y="0"/>
                </a:lnTo>
                <a:lnTo>
                  <a:pt x="120000" y="120000"/>
                </a:lnTo>
                <a:lnTo>
                  <a:pt x="13601" y="120000"/>
                </a:lnTo>
                <a:lnTo>
                  <a:pt x="0" y="0"/>
                </a:lnTo>
                <a:close/>
              </a:path>
            </a:pathLst>
          </a:custGeom>
          <a:blipFill rotWithShape="1">
            <a:blip r:embed="rId3">
              <a:alphaModFix/>
            </a:blip>
            <a:stretch>
              <a:fillRect/>
            </a:stretch>
          </a:blip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257" name="Shape 257"/>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Impact</a:t>
            </a:r>
          </a:p>
        </p:txBody>
      </p:sp>
      <p:sp>
        <p:nvSpPr>
          <p:cNvPr id="258" name="Shape 258"/>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18</a:t>
            </a:fld>
            <a:endParaRPr lang="en-US" sz="1200" b="0" i="0" u="none" strike="noStrike" cap="none">
              <a:solidFill>
                <a:srgbClr val="FFFFFF"/>
              </a:solidFill>
              <a:latin typeface="Century Gothic"/>
              <a:ea typeface="Century Gothic"/>
              <a:cs typeface="Century Gothic"/>
              <a:sym typeface="Century Gothic"/>
            </a:endParaRPr>
          </a:p>
        </p:txBody>
      </p:sp>
      <p:pic>
        <p:nvPicPr>
          <p:cNvPr id="259" name="Shape 259" descr="Resultado de imagem para nyit"/>
          <p:cNvPicPr preferRelativeResize="0"/>
          <p:nvPr/>
        </p:nvPicPr>
        <p:blipFill rotWithShape="1">
          <a:blip r:embed="rId4">
            <a:alphaModFix/>
          </a:blip>
          <a:srcRect t="10187" b="12524"/>
          <a:stretch/>
        </p:blipFill>
        <p:spPr>
          <a:xfrm>
            <a:off x="11630025" y="6303963"/>
            <a:ext cx="561413" cy="432954"/>
          </a:xfrm>
          <a:prstGeom prst="rect">
            <a:avLst/>
          </a:prstGeom>
          <a:noFill/>
          <a:ln>
            <a:noFill/>
          </a:ln>
        </p:spPr>
      </p:pic>
      <p:sp>
        <p:nvSpPr>
          <p:cNvPr id="260" name="Shape 260"/>
          <p:cNvSpPr txBox="1">
            <a:spLocks noGrp="1"/>
          </p:cNvSpPr>
          <p:nvPr>
            <p:ph type="body" idx="1"/>
          </p:nvPr>
        </p:nvSpPr>
        <p:spPr>
          <a:xfrm>
            <a:off x="838200" y="1260475"/>
            <a:ext cx="5486400" cy="5478463"/>
          </a:xfrm>
          <a:prstGeom prst="rect">
            <a:avLst/>
          </a:prstGeom>
          <a:noFill/>
          <a:ln>
            <a:noFill/>
          </a:ln>
        </p:spPr>
        <p:txBody>
          <a:bodyPr wrap="square" lIns="91425" tIns="45700" rIns="91425" bIns="45700" anchor="t" anchorCtr="0">
            <a:noAutofit/>
          </a:bodyPr>
          <a:lstStyle/>
          <a:p>
            <a:pPr marL="514350" marR="0" lvl="0" indent="-514350" algn="l" rtl="0">
              <a:lnSpc>
                <a:spcPct val="90000"/>
              </a:lnSpc>
              <a:spcBef>
                <a:spcPts val="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Our reading pen can help people with dyslexia</a:t>
            </a:r>
          </a:p>
          <a:p>
            <a:pPr marL="514350" marR="0" lvl="0" indent="-514350" algn="l" rtl="0">
              <a:lnSpc>
                <a:spcPct val="90000"/>
              </a:lnSpc>
              <a:spcBef>
                <a:spcPts val="180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Our reading pen can help people who are visually impaired</a:t>
            </a:r>
          </a:p>
          <a:p>
            <a:pPr marL="514350" marR="0" lvl="0" indent="-514350" algn="l" rtl="0">
              <a:lnSpc>
                <a:spcPct val="90000"/>
              </a:lnSpc>
              <a:spcBef>
                <a:spcPts val="180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People who are not familiar with English can also use this pen to help them work.</a:t>
            </a:r>
          </a:p>
          <a:p>
            <a:pPr marL="514350" marR="0" lvl="0" indent="-514350" algn="l" rtl="0">
              <a:lnSpc>
                <a:spcPct val="90000"/>
              </a:lnSpc>
              <a:spcBef>
                <a:spcPts val="1800"/>
              </a:spcBef>
              <a:spcAft>
                <a:spcPts val="0"/>
              </a:spcAft>
              <a:buClr>
                <a:srgbClr val="000000"/>
              </a:buClr>
              <a:buSzPct val="100000"/>
              <a:buFont typeface="Arial"/>
              <a:buAutoNum type="arabicPeriod"/>
            </a:pPr>
            <a:r>
              <a:rPr lang="en-US" sz="2400" b="0" i="0" u="none" strike="noStrike" cap="none">
                <a:solidFill>
                  <a:srgbClr val="000000"/>
                </a:solidFill>
                <a:latin typeface="Century Gothic"/>
                <a:ea typeface="Century Gothic"/>
                <a:cs typeface="Century Gothic"/>
                <a:sym typeface="Century Gothic"/>
              </a:rPr>
              <a:t>People who have disabilities in arm or hands can also use our reading pen to control some robotic arms to do some normal action.</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200"/>
                                        <p:tgtEl>
                                          <p:spTgt spid="25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dirty="0" smtClean="0">
                <a:solidFill>
                  <a:srgbClr val="0F5F82"/>
                </a:solidFill>
              </a:rPr>
              <a:t>Timeline</a:t>
            </a:r>
            <a:br>
              <a:rPr lang="en-US" dirty="0" smtClean="0">
                <a:solidFill>
                  <a:srgbClr val="0F5F82"/>
                </a:solidFill>
              </a:rPr>
            </a:br>
            <a:endParaRPr lang="en-US" sz="4000" b="1" i="0" u="none" strike="noStrike" cap="none" dirty="0">
              <a:solidFill>
                <a:srgbClr val="0F5F82"/>
              </a:solidFill>
              <a:latin typeface="Century Gothic"/>
              <a:ea typeface="Century Gothic"/>
              <a:cs typeface="Century Gothic"/>
              <a:sym typeface="Century Gothic"/>
            </a:endParaRP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19</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190500" indent="-342900">
              <a:spcBef>
                <a:spcPts val="0"/>
              </a:spcBef>
            </a:pPr>
            <a:endParaRPr lang="en-US" sz="2400" b="0" i="0" u="none" strike="noStrike" cap="none" dirty="0">
              <a:solidFill>
                <a:srgbClr val="000000"/>
              </a:solidFill>
              <a:latin typeface="+mn-lt"/>
              <a:ea typeface="Century Gothic"/>
              <a:cs typeface="Century Gothic"/>
              <a:sym typeface="Century Gothic"/>
            </a:endParaRPr>
          </a:p>
        </p:txBody>
      </p:sp>
      <p:pic>
        <p:nvPicPr>
          <p:cNvPr id="2" name="Picture 1" descr="Screen Shot 2018-04-03 at 12.21.2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24" y="1287233"/>
            <a:ext cx="10491296" cy="4905405"/>
          </a:xfrm>
          <a:prstGeom prst="rect">
            <a:avLst/>
          </a:prstGeom>
        </p:spPr>
      </p:pic>
    </p:spTree>
    <p:extLst>
      <p:ext uri="{BB962C8B-B14F-4D97-AF65-F5344CB8AC3E}">
        <p14:creationId xmlns:p14="http://schemas.microsoft.com/office/powerpoint/2010/main" val="48127672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A81C"/>
            </a:gs>
            <a:gs pos="100000">
              <a:srgbClr val="D18A09"/>
            </a:gs>
          </a:gsLst>
          <a:lin ang="5400000" scaled="0"/>
        </a:gradFill>
        <a:effectLst/>
      </p:bgPr>
    </p:bg>
    <p:spTree>
      <p:nvGrpSpPr>
        <p:cNvPr id="1" name="Shape 113"/>
        <p:cNvGrpSpPr/>
        <p:nvPr/>
      </p:nvGrpSpPr>
      <p:grpSpPr>
        <a:xfrm>
          <a:off x="0" y="0"/>
          <a:ext cx="0" cy="0"/>
          <a:chOff x="0" y="0"/>
          <a:chExt cx="0" cy="0"/>
        </a:xfrm>
      </p:grpSpPr>
      <p:sp>
        <p:nvSpPr>
          <p:cNvPr id="114" name="Shape 114"/>
          <p:cNvSpPr txBox="1"/>
          <p:nvPr/>
        </p:nvSpPr>
        <p:spPr>
          <a:xfrm>
            <a:off x="6216650" y="-1336675"/>
            <a:ext cx="6083300" cy="7978775"/>
          </a:xfrm>
          <a:prstGeom prst="rect">
            <a:avLst/>
          </a:prstGeom>
          <a:noFill/>
          <a:ln>
            <a:noFill/>
          </a:ln>
        </p:spPr>
        <p:txBody>
          <a:bodyPr wrap="square" lIns="91425" tIns="45700" rIns="91425" bIns="45700" anchor="t" anchorCtr="0">
            <a:noAutofit/>
          </a:bodyPr>
          <a:lstStyle/>
          <a:p>
            <a:pPr marL="0" marR="0" lvl="0" indent="-6096000" algn="l" rtl="0">
              <a:lnSpc>
                <a:spcPct val="90000"/>
              </a:lnSpc>
              <a:spcBef>
                <a:spcPts val="0"/>
              </a:spcBef>
              <a:spcAft>
                <a:spcPts val="0"/>
              </a:spcAft>
              <a:buClr>
                <a:srgbClr val="004765"/>
              </a:buClr>
              <a:buSzPct val="100000"/>
              <a:buFont typeface="Arial"/>
              <a:buNone/>
            </a:pPr>
            <a:r>
              <a:rPr lang="en-US" sz="96000" b="1" i="0" u="none" strike="noStrike" cap="none">
                <a:solidFill>
                  <a:srgbClr val="004765"/>
                </a:solidFill>
                <a:latin typeface="Century Gothic"/>
                <a:ea typeface="Century Gothic"/>
                <a:cs typeface="Century Gothic"/>
                <a:sym typeface="Century Gothic"/>
              </a:rPr>
              <a:t>1</a:t>
            </a:r>
          </a:p>
        </p:txBody>
      </p:sp>
      <p:sp>
        <p:nvSpPr>
          <p:cNvPr id="115" name="Shape 115"/>
          <p:cNvSpPr/>
          <p:nvPr/>
        </p:nvSpPr>
        <p:spPr>
          <a:xfrm>
            <a:off x="-131763" y="4586288"/>
            <a:ext cx="9390063" cy="1058862"/>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16" name="Shape 116"/>
          <p:cNvSpPr txBox="1">
            <a:spLocks noGrp="1"/>
          </p:cNvSpPr>
          <p:nvPr>
            <p:ph type="ctrTitle"/>
          </p:nvPr>
        </p:nvSpPr>
        <p:spPr>
          <a:xfrm>
            <a:off x="1239838" y="1212850"/>
            <a:ext cx="822325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004765"/>
              </a:buClr>
              <a:buSzPct val="100000"/>
              <a:buFont typeface="Century Gothic"/>
              <a:buNone/>
            </a:pPr>
            <a:r>
              <a:rPr lang="en-US" sz="7200" b="1" i="0" u="none" strike="noStrike" cap="none">
                <a:solidFill>
                  <a:srgbClr val="004765"/>
                </a:solidFill>
                <a:latin typeface="Century Gothic"/>
                <a:ea typeface="Century Gothic"/>
                <a:cs typeface="Century Gothic"/>
                <a:sym typeface="Century Gothic"/>
              </a:rPr>
              <a:t>1. INTRODUCTION</a:t>
            </a:r>
          </a:p>
        </p:txBody>
      </p:sp>
      <p:sp>
        <p:nvSpPr>
          <p:cNvPr id="117" name="Shape 117"/>
          <p:cNvSpPr txBox="1">
            <a:spLocks noGrp="1"/>
          </p:cNvSpPr>
          <p:nvPr>
            <p:ph type="subTitle" idx="1"/>
          </p:nvPr>
        </p:nvSpPr>
        <p:spPr>
          <a:xfrm>
            <a:off x="1239838" y="4694238"/>
            <a:ext cx="8018462" cy="1603375"/>
          </a:xfrm>
          <a:prstGeom prst="rect">
            <a:avLst/>
          </a:prstGeom>
          <a:noFill/>
          <a:ln>
            <a:noFill/>
          </a:ln>
        </p:spPr>
        <p:txBody>
          <a:bodyPr wrap="square" lIns="91425" tIns="45700" rIns="91425" bIns="45700" anchor="t" anchorCtr="0">
            <a:noAutofit/>
          </a:bodyPr>
          <a:lstStyle/>
          <a:p>
            <a:pPr marL="0" marR="0" lvl="0" indent="-177800" algn="l" rtl="0">
              <a:lnSpc>
                <a:spcPct val="90000"/>
              </a:lnSpc>
              <a:spcBef>
                <a:spcPts val="0"/>
              </a:spcBef>
              <a:spcAft>
                <a:spcPts val="0"/>
              </a:spcAft>
              <a:buClr>
                <a:srgbClr val="004765"/>
              </a:buClr>
              <a:buSzPct val="100000"/>
              <a:buFont typeface="Arial"/>
              <a:buNone/>
            </a:pPr>
            <a:r>
              <a:rPr lang="en-US" sz="2800" b="0" i="0" u="none" strike="noStrike" cap="none">
                <a:solidFill>
                  <a:srgbClr val="004765"/>
                </a:solidFill>
                <a:latin typeface="Century Gothic"/>
                <a:ea typeface="Century Gothic"/>
                <a:cs typeface="Century Gothic"/>
                <a:sym typeface="Century Gothic"/>
              </a:rPr>
              <a:t>Our members, motivations,  significance and existing technologies</a:t>
            </a:r>
          </a:p>
        </p:txBody>
      </p:sp>
    </p:spTree>
  </p:cSld>
  <p:clrMapOvr>
    <a:masterClrMapping/>
  </p:clrMapOvr>
  <p:transition xmlns:p14="http://schemas.microsoft.com/office/powerpoint/2010/mai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References</a:t>
            </a:r>
          </a:p>
        </p:txBody>
      </p:sp>
      <p:sp>
        <p:nvSpPr>
          <p:cNvPr id="267" name="Shape 26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20</a:t>
            </a:fld>
            <a:endParaRPr lang="en-US" sz="1200" b="0" i="0" u="none" strike="noStrike" cap="none">
              <a:solidFill>
                <a:srgbClr val="FFFFFF"/>
              </a:solidFill>
              <a:latin typeface="Century Gothic"/>
              <a:ea typeface="Century Gothic"/>
              <a:cs typeface="Century Gothic"/>
              <a:sym typeface="Century Gothic"/>
            </a:endParaRPr>
          </a:p>
        </p:txBody>
      </p:sp>
      <p:pic>
        <p:nvPicPr>
          <p:cNvPr id="268" name="Shape 26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269" name="Shape 269"/>
          <p:cNvSpPr txBox="1">
            <a:spLocks noGrp="1"/>
          </p:cNvSpPr>
          <p:nvPr>
            <p:ph type="body" idx="1"/>
          </p:nvPr>
        </p:nvSpPr>
        <p:spPr>
          <a:xfrm>
            <a:off x="838200" y="1485900"/>
            <a:ext cx="9791700" cy="5253038"/>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F5F82"/>
              </a:buClr>
              <a:buSzPct val="100000"/>
              <a:buFont typeface="Arial"/>
              <a:buNone/>
            </a:pPr>
            <a:r>
              <a:rPr lang="en-US" sz="2400" b="1" i="0" u="none" strike="noStrike" cap="none">
                <a:solidFill>
                  <a:srgbClr val="0F5F82"/>
                </a:solidFill>
                <a:latin typeface="Century Gothic"/>
                <a:ea typeface="Century Gothic"/>
                <a:cs typeface="Century Gothic"/>
                <a:sym typeface="Century Gothic"/>
              </a:rPr>
              <a:t>[1]</a:t>
            </a:r>
            <a:r>
              <a:rPr lang="en-US" sz="2400" b="0" i="0" u="none" strike="noStrike" cap="none">
                <a:solidFill>
                  <a:srgbClr val="000000"/>
                </a:solidFill>
                <a:latin typeface="Century Gothic"/>
                <a:ea typeface="Century Gothic"/>
                <a:cs typeface="Century Gothic"/>
                <a:sym typeface="Century Gothic"/>
              </a:rPr>
              <a:t>	Siegel, Linda S. </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Perspectives on Dyslexia.</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 </a:t>
            </a:r>
            <a:r>
              <a:rPr lang="en-US" sz="2400" b="0" i="1" u="none" strike="noStrike" cap="none">
                <a:solidFill>
                  <a:srgbClr val="000000"/>
                </a:solidFill>
                <a:latin typeface="Century Gothic"/>
                <a:ea typeface="Century Gothic"/>
                <a:cs typeface="Century Gothic"/>
                <a:sym typeface="Century Gothic"/>
              </a:rPr>
              <a:t>Paediatrics &amp; Child Health</a:t>
            </a:r>
            <a:r>
              <a:rPr lang="en-US" sz="2400" b="0" i="0" u="none" strike="noStrike" cap="none">
                <a:solidFill>
                  <a:srgbClr val="000000"/>
                </a:solidFill>
                <a:latin typeface="Century Gothic"/>
                <a:ea typeface="Century Gothic"/>
                <a:cs typeface="Century Gothic"/>
                <a:sym typeface="Century Gothic"/>
              </a:rPr>
              <a:t> 11.9 (2006): 581</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587. Print.</a:t>
            </a:r>
          </a:p>
          <a:p>
            <a:pPr marL="0" marR="0" lvl="0" indent="-152400" algn="l" rtl="0">
              <a:lnSpc>
                <a:spcPct val="90000"/>
              </a:lnSpc>
              <a:spcBef>
                <a:spcPts val="1000"/>
              </a:spcBef>
              <a:spcAft>
                <a:spcPts val="0"/>
              </a:spcAft>
              <a:buClr>
                <a:srgbClr val="000000"/>
              </a:buClr>
              <a:buSzPct val="100000"/>
              <a:buFont typeface="Arial"/>
              <a:buNone/>
            </a:pPr>
            <a:endParaRPr sz="2400" b="0" i="0" u="none" strike="noStrike" cap="none">
              <a:solidFill>
                <a:srgbClr val="000000"/>
              </a:solidFill>
              <a:latin typeface="Century Gothic"/>
              <a:ea typeface="Century Gothic"/>
              <a:cs typeface="Century Gothic"/>
              <a:sym typeface="Century Gothic"/>
            </a:endParaRPr>
          </a:p>
          <a:p>
            <a:pPr marL="0" marR="0" lvl="0" indent="-152400" algn="l" rtl="0">
              <a:lnSpc>
                <a:spcPct val="90000"/>
              </a:lnSpc>
              <a:spcBef>
                <a:spcPts val="1000"/>
              </a:spcBef>
              <a:spcAft>
                <a:spcPts val="0"/>
              </a:spcAft>
              <a:buClr>
                <a:srgbClr val="0F5F82"/>
              </a:buClr>
              <a:buSzPct val="100000"/>
              <a:buFont typeface="Arial"/>
              <a:buNone/>
            </a:pPr>
            <a:r>
              <a:rPr lang="en-US" sz="2400" b="1" i="0" u="none" strike="noStrike" cap="none">
                <a:solidFill>
                  <a:srgbClr val="0F5F82"/>
                </a:solidFill>
                <a:latin typeface="Century Gothic"/>
                <a:ea typeface="Century Gothic"/>
                <a:cs typeface="Century Gothic"/>
                <a:sym typeface="Century Gothic"/>
              </a:rPr>
              <a:t>[2]</a:t>
            </a:r>
            <a:r>
              <a:rPr lang="en-US" sz="2400" b="0" i="0" u="none" strike="noStrike" cap="none">
                <a:solidFill>
                  <a:srgbClr val="000000"/>
                </a:solidFill>
                <a:latin typeface="Century Gothic"/>
                <a:ea typeface="Century Gothic"/>
                <a:cs typeface="Century Gothic"/>
                <a:sym typeface="Century Gothic"/>
              </a:rPr>
              <a:t>	Bailey R. N., Indian R. W., Zhang X., Geiss L. S., Duenas M.R., Saaddine J. B. </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Visual impairment and eye care among older adults</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five states,</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 </a:t>
            </a:r>
            <a:r>
              <a:rPr lang="en-US" sz="2400" b="0" i="1" u="none" strike="noStrike" cap="none">
                <a:solidFill>
                  <a:srgbClr val="000000"/>
                </a:solidFill>
                <a:latin typeface="Century Gothic"/>
                <a:ea typeface="Century Gothic"/>
                <a:cs typeface="Century Gothic"/>
                <a:sym typeface="Century Gothic"/>
              </a:rPr>
              <a:t>MMWR</a:t>
            </a:r>
            <a:r>
              <a:rPr lang="en-US" sz="2400" b="0" i="0" u="none" strike="noStrike" cap="none">
                <a:solidFill>
                  <a:srgbClr val="000000"/>
                </a:solidFill>
                <a:latin typeface="Century Gothic"/>
                <a:ea typeface="Century Gothic"/>
                <a:cs typeface="Century Gothic"/>
                <a:sym typeface="Century Gothic"/>
              </a:rPr>
              <a:t> 2006; 55(49):1321</a:t>
            </a:r>
            <a:r>
              <a:rPr lang="en-US" sz="2400" b="0" i="0" u="none" strike="noStrike" cap="none">
                <a:solidFill>
                  <a:srgbClr val="000000"/>
                </a:solidFill>
                <a:latin typeface="Arial"/>
                <a:ea typeface="Arial"/>
                <a:cs typeface="Arial"/>
                <a:sym typeface="Arial"/>
              </a:rPr>
              <a:t>–</a:t>
            </a:r>
            <a:r>
              <a:rPr lang="en-US" sz="2400" b="0" i="0" u="none" strike="noStrike" cap="none">
                <a:solidFill>
                  <a:srgbClr val="000000"/>
                </a:solidFill>
                <a:latin typeface="Century Gothic"/>
                <a:ea typeface="Century Gothic"/>
                <a:cs typeface="Century Gothic"/>
                <a:sym typeface="Century Gothic"/>
              </a:rPr>
              <a:t>1325.</a:t>
            </a:r>
          </a:p>
          <a:p>
            <a:pPr marL="0" marR="0" lvl="0" indent="-152400" algn="l" rtl="0">
              <a:lnSpc>
                <a:spcPct val="90000"/>
              </a:lnSpc>
              <a:spcBef>
                <a:spcPts val="1000"/>
              </a:spcBef>
              <a:spcAft>
                <a:spcPts val="0"/>
              </a:spcAft>
              <a:buClr>
                <a:srgbClr val="000000"/>
              </a:buClr>
              <a:buSzPct val="100000"/>
              <a:buFont typeface="Arial"/>
              <a:buNone/>
            </a:pPr>
            <a:r>
              <a:rPr lang="en-US" sz="2400" b="0" i="0" u="none" strike="noStrike" cap="none">
                <a:solidFill>
                  <a:srgbClr val="000000"/>
                </a:solidFill>
                <a:latin typeface="Century Gothic"/>
                <a:ea typeface="Century Gothic"/>
                <a:cs typeface="Century Gothic"/>
                <a:sym typeface="Century Gothic"/>
              </a:rPr>
              <a:t> </a:t>
            </a:r>
          </a:p>
          <a:p>
            <a:pPr marL="0" marR="0" lvl="0" indent="-152400" algn="l" rtl="0">
              <a:lnSpc>
                <a:spcPct val="90000"/>
              </a:lnSpc>
              <a:spcBef>
                <a:spcPts val="1000"/>
              </a:spcBef>
              <a:spcAft>
                <a:spcPts val="0"/>
              </a:spcAft>
              <a:buClr>
                <a:srgbClr val="0F5F82"/>
              </a:buClr>
              <a:buSzPct val="100000"/>
              <a:buFont typeface="Arial"/>
              <a:buNone/>
            </a:pPr>
            <a:r>
              <a:rPr lang="en-US" sz="2400" b="1" i="0" u="none" strike="noStrike" cap="none">
                <a:solidFill>
                  <a:srgbClr val="0F5F82"/>
                </a:solidFill>
                <a:latin typeface="Century Gothic"/>
                <a:ea typeface="Century Gothic"/>
                <a:cs typeface="Century Gothic"/>
                <a:sym typeface="Century Gothic"/>
              </a:rPr>
              <a:t>[3]</a:t>
            </a:r>
            <a:r>
              <a:rPr lang="en-US" sz="2400" b="0" i="0" u="none" strike="noStrike" cap="none">
                <a:solidFill>
                  <a:srgbClr val="000000"/>
                </a:solidFill>
                <a:latin typeface="Century Gothic"/>
                <a:ea typeface="Century Gothic"/>
                <a:cs typeface="Century Gothic"/>
                <a:sym typeface="Century Gothic"/>
              </a:rPr>
              <a:t>	Eikvil, Line. "OCR-Optical Character Recognition.", 1993. </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6"/>
                                        </p:tgtEl>
                                        <p:attrNameLst>
                                          <p:attrName>style.visibility</p:attrName>
                                        </p:attrNameLst>
                                      </p:cBhvr>
                                      <p:to>
                                        <p:strVal val="visible"/>
                                      </p:to>
                                    </p:set>
                                    <p:anim calcmode="lin" valueType="num">
                                      <p:cBhvr additive="base">
                                        <p:cTn id="7" dur="200"/>
                                        <p:tgtEl>
                                          <p:spTgt spid="2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p:nvPr/>
        </p:nvSpPr>
        <p:spPr>
          <a:xfrm>
            <a:off x="-1549400" y="765175"/>
            <a:ext cx="15290800" cy="5327650"/>
          </a:xfrm>
          <a:prstGeom prst="rect">
            <a:avLst/>
          </a:prstGeom>
          <a:blipFill rotWithShape="1">
            <a:blip r:embed="rId3">
              <a:alphaModFix amt="20000"/>
            </a:blip>
            <a:stretch>
              <a:fillRect/>
            </a:stretch>
          </a:blip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275" name="Shape 275"/>
          <p:cNvSpPr txBox="1">
            <a:spLocks noGrp="1"/>
          </p:cNvSpPr>
          <p:nvPr>
            <p:ph type="ctrTitle"/>
          </p:nvPr>
        </p:nvSpPr>
        <p:spPr>
          <a:xfrm>
            <a:off x="1239838" y="1212850"/>
            <a:ext cx="670560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FFFFFF"/>
              </a:buClr>
              <a:buSzPct val="100000"/>
              <a:buFont typeface="Century Gothic"/>
              <a:buNone/>
            </a:pPr>
            <a:r>
              <a:rPr lang="en-US" sz="7200" b="1" i="0" u="none" strike="noStrike" cap="none">
                <a:solidFill>
                  <a:srgbClr val="FFFFFF"/>
                </a:solidFill>
                <a:latin typeface="Century Gothic"/>
                <a:ea typeface="Century Gothic"/>
                <a:cs typeface="Century Gothic"/>
                <a:sym typeface="Century Gothic"/>
              </a:rPr>
              <a:t>Thank you.</a:t>
            </a:r>
          </a:p>
        </p:txBody>
      </p:sp>
    </p:spTree>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981075" y="1270000"/>
            <a:ext cx="10229850" cy="4868863"/>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24" name="Shape 124"/>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Team members</a:t>
            </a:r>
          </a:p>
        </p:txBody>
      </p:sp>
      <p:sp>
        <p:nvSpPr>
          <p:cNvPr id="125" name="Shape 125"/>
          <p:cNvSpPr/>
          <p:nvPr/>
        </p:nvSpPr>
        <p:spPr>
          <a:xfrm>
            <a:off x="1206500" y="1382713"/>
            <a:ext cx="9626600" cy="109378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a:solidFill>
                  <a:srgbClr val="000000"/>
                </a:solidFill>
                <a:latin typeface="Century Gothic"/>
                <a:ea typeface="Century Gothic"/>
                <a:cs typeface="Century Gothic"/>
                <a:sym typeface="Century Gothic"/>
              </a:rPr>
              <a:t>MICHAEL MORDKOVICH (</a:t>
            </a:r>
            <a:r>
              <a:rPr lang="en-US" sz="2400" b="1">
                <a:latin typeface="Century Gothic"/>
                <a:ea typeface="Century Gothic"/>
                <a:cs typeface="Century Gothic"/>
                <a:sym typeface="Century Gothic"/>
              </a:rPr>
              <a:t>MISHA SYROV)</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Project Manager/Software/Hardware Engineer </a:t>
            </a:r>
          </a:p>
        </p:txBody>
      </p:sp>
      <p:sp>
        <p:nvSpPr>
          <p:cNvPr id="126" name="Shape 126"/>
          <p:cNvSpPr/>
          <p:nvPr/>
        </p:nvSpPr>
        <p:spPr>
          <a:xfrm>
            <a:off x="1206500" y="2746375"/>
            <a:ext cx="10515600" cy="81597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a:solidFill>
                  <a:srgbClr val="000000"/>
                </a:solidFill>
                <a:latin typeface="Century Gothic"/>
                <a:ea typeface="Century Gothic"/>
                <a:cs typeface="Century Gothic"/>
                <a:sym typeface="Century Gothic"/>
              </a:rPr>
              <a:t>HAORAN WU (STEVEN WU)</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Hardware/Software Engineer </a:t>
            </a:r>
          </a:p>
        </p:txBody>
      </p:sp>
      <p:sp>
        <p:nvSpPr>
          <p:cNvPr id="127" name="Shape 127"/>
          <p:cNvSpPr/>
          <p:nvPr/>
        </p:nvSpPr>
        <p:spPr>
          <a:xfrm>
            <a:off x="1206500" y="3832225"/>
            <a:ext cx="10515600" cy="81597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latin typeface="Century Gothic"/>
                <a:ea typeface="Century Gothic"/>
                <a:cs typeface="Century Gothic"/>
                <a:sym typeface="Century Gothic"/>
              </a:rPr>
              <a:t>KAIXIAN</a:t>
            </a:r>
            <a:r>
              <a:rPr lang="en-US" sz="2400" b="1" i="0" u="none" strike="noStrike" cap="none">
                <a:solidFill>
                  <a:srgbClr val="000000"/>
                </a:solidFill>
                <a:latin typeface="Century Gothic"/>
                <a:ea typeface="Century Gothic"/>
                <a:cs typeface="Century Gothic"/>
                <a:sym typeface="Century Gothic"/>
              </a:rPr>
              <a:t> ZHU (</a:t>
            </a:r>
            <a:r>
              <a:rPr lang="en-US" sz="2400" b="1">
                <a:latin typeface="Century Gothic"/>
                <a:ea typeface="Century Gothic"/>
                <a:cs typeface="Century Gothic"/>
                <a:sym typeface="Century Gothic"/>
              </a:rPr>
              <a:t>ELLIS ZHU)</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Software Engineer</a:t>
            </a:r>
          </a:p>
        </p:txBody>
      </p:sp>
      <p:sp>
        <p:nvSpPr>
          <p:cNvPr id="128" name="Shape 128"/>
          <p:cNvSpPr/>
          <p:nvPr/>
        </p:nvSpPr>
        <p:spPr>
          <a:xfrm>
            <a:off x="1206500" y="4919663"/>
            <a:ext cx="10004425" cy="10922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a:solidFill>
                  <a:srgbClr val="000000"/>
                </a:solidFill>
                <a:latin typeface="Century Gothic"/>
                <a:ea typeface="Century Gothic"/>
                <a:cs typeface="Century Gothic"/>
                <a:sym typeface="Century Gothic"/>
              </a:rPr>
              <a:t>OLUWADARASIMI ADENIYI (DARA </a:t>
            </a:r>
            <a:r>
              <a:rPr lang="en-US" sz="2400" b="1">
                <a:latin typeface="Century Gothic"/>
                <a:ea typeface="Century Gothic"/>
                <a:cs typeface="Century Gothic"/>
                <a:sym typeface="Century Gothic"/>
              </a:rPr>
              <a:t>ADENIYI)</a:t>
            </a:r>
          </a:p>
          <a:p>
            <a:pPr marL="0" marR="0" lvl="0" indent="0" algn="l" rtl="0">
              <a:spcBef>
                <a:spcPts val="600"/>
              </a:spcBef>
              <a:spcAft>
                <a:spcPts val="0"/>
              </a:spcAft>
              <a:buSzPct val="25000"/>
              <a:buNone/>
            </a:pPr>
            <a:r>
              <a:rPr lang="en-US" sz="1800" b="1" i="0" u="none" strike="noStrike" cap="none">
                <a:solidFill>
                  <a:srgbClr val="0F5F82"/>
                </a:solidFill>
                <a:latin typeface="Century Gothic"/>
                <a:ea typeface="Century Gothic"/>
                <a:cs typeface="Century Gothic"/>
                <a:sym typeface="Century Gothic"/>
              </a:rPr>
              <a:t>Project Manager/Hardware Engineer/Researcher </a:t>
            </a:r>
          </a:p>
        </p:txBody>
      </p:sp>
      <p:sp>
        <p:nvSpPr>
          <p:cNvPr id="129" name="Shape 129"/>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3</a:t>
            </a:fld>
            <a:endParaRPr lang="en-US" sz="1200" b="0" i="0" u="none" strike="noStrike" cap="none">
              <a:solidFill>
                <a:srgbClr val="FFFFFF"/>
              </a:solidFill>
              <a:latin typeface="Century Gothic"/>
              <a:ea typeface="Century Gothic"/>
              <a:cs typeface="Century Gothic"/>
              <a:sym typeface="Century Gothic"/>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200"/>
                                        <p:tgtEl>
                                          <p:spTgt spid="124"/>
                                        </p:tgtEl>
                                        <p:attrNameLst>
                                          <p:attrName>ppt_x</p:attrName>
                                        </p:attrNameLst>
                                      </p:cBhvr>
                                      <p:tavLst>
                                        <p:tav tm="0">
                                          <p:val>
                                            <p:strVal val="#ppt_x-1"/>
                                          </p:val>
                                        </p:tav>
                                        <p:tav tm="100000">
                                          <p:val>
                                            <p:strVal val="#ppt_x"/>
                                          </p:val>
                                        </p:tav>
                                      </p:tavLst>
                                    </p:anim>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fade">
                                      <p:cBhvr>
                                        <p:cTn id="11" dur="250"/>
                                        <p:tgtEl>
                                          <p:spTgt spid="125"/>
                                        </p:tgtEl>
                                      </p:cBhvr>
                                    </p:animEffect>
                                  </p:childTnLst>
                                </p:cTn>
                              </p:par>
                              <p:par>
                                <p:cTn id="12" presetID="10"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fade">
                                      <p:cBhvr>
                                        <p:cTn id="14" dur="250"/>
                                        <p:tgtEl>
                                          <p:spTgt spid="126"/>
                                        </p:tgtEl>
                                      </p:cBhvr>
                                    </p:animEffect>
                                  </p:childTnLst>
                                </p:cTn>
                              </p:par>
                              <p:par>
                                <p:cTn id="15" presetID="10" presetClass="entr" presetSubtype="0" fill="hold" nodeType="with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250"/>
                                        <p:tgtEl>
                                          <p:spTgt spid="127"/>
                                        </p:tgtEl>
                                      </p:cBhvr>
                                    </p:animEffect>
                                  </p:childTnLst>
                                </p:cTn>
                              </p:par>
                              <p:par>
                                <p:cTn id="18" presetID="10" presetClass="entr" presetSubtype="0" fill="hold" nodeType="with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fade">
                                      <p:cBhvr>
                                        <p:cTn id="20" dur="25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Shape 135" descr="Resultado de imagem para pen reader"/>
          <p:cNvPicPr preferRelativeResize="0">
            <a:picLocks noChangeAspect="1" noChangeArrowheads="1"/>
          </p:cNvPicPr>
          <p:nvPr/>
        </p:nvPicPr>
        <p:blipFill>
          <a:blip r:embed="rId3"/>
          <a:srcRect l="29945"/>
          <a:stretch>
            <a:fillRect/>
          </a:stretch>
        </p:blipFill>
        <p:spPr bwMode="auto">
          <a:xfrm>
            <a:off x="5681663" y="0"/>
            <a:ext cx="6640512" cy="6821488"/>
          </a:xfrm>
          <a:prstGeom prst="rect">
            <a:avLst/>
          </a:prstGeom>
          <a:noFill/>
          <a:ln w="9525">
            <a:noFill/>
            <a:miter lim="800000"/>
            <a:headEnd/>
            <a:tailEnd/>
          </a:ln>
        </p:spPr>
      </p:pic>
      <p:sp>
        <p:nvSpPr>
          <p:cNvPr id="27650" name="Shape 136"/>
          <p:cNvSpPr>
            <a:spLocks noChangeArrowheads="1"/>
          </p:cNvSpPr>
          <p:nvPr/>
        </p:nvSpPr>
        <p:spPr bwMode="auto">
          <a:xfrm rot="16200000" flipH="1">
            <a:off x="5953919" y="489744"/>
            <a:ext cx="6096000" cy="6640512"/>
          </a:xfrm>
          <a:prstGeom prst="rect">
            <a:avLst/>
          </a:prstGeom>
          <a:gradFill rotWithShape="0">
            <a:gsLst>
              <a:gs pos="0">
                <a:srgbClr val="0F5F82">
                  <a:alpha val="69803"/>
                </a:srgbClr>
              </a:gs>
              <a:gs pos="100000">
                <a:srgbClr val="072F41">
                  <a:alpha val="0"/>
                </a:srgbClr>
              </a:gs>
            </a:gsLst>
            <a:lin ang="10800000"/>
          </a:gradFill>
          <a:ln w="9525">
            <a:noFill/>
            <a:miter lim="800000"/>
            <a:headEnd/>
            <a:tailEnd/>
          </a:ln>
        </p:spPr>
        <p:txBody>
          <a:bodyPr lIns="91425" tIns="45700" rIns="91425" bIns="45700" anchor="ctr"/>
          <a:lstStyle/>
          <a:p>
            <a:pPr algn="ctr">
              <a:buSzPct val="25000"/>
            </a:pPr>
            <a:endParaRPr lang="zh-CN" altLang="en-US" sz="1800">
              <a:solidFill>
                <a:srgbClr val="FFFFFF"/>
              </a:solidFill>
              <a:latin typeface="Century Gothic" charset="0"/>
              <a:sym typeface="Century Gothic" charset="0"/>
            </a:endParaRPr>
          </a:p>
        </p:txBody>
      </p:sp>
      <p:sp>
        <p:nvSpPr>
          <p:cNvPr id="137" name="Shape 137"/>
          <p:cNvSpPr txBox="1">
            <a:spLocks noGrp="1"/>
          </p:cNvSpPr>
          <p:nvPr>
            <p:ph type="title"/>
          </p:nvPr>
        </p:nvSpPr>
        <p:spPr>
          <a:xfrm>
            <a:off x="635000" y="415925"/>
            <a:ext cx="4711700" cy="1282700"/>
          </a:xfrm>
        </p:spPr>
        <p:txBody>
          <a:bodyPr tIns="45700" bIns="45700"/>
          <a:lstStyle/>
          <a:p>
            <a:pPr indent="-254000" eaLnBrk="1" hangingPunct="1">
              <a:spcBef>
                <a:spcPct val="0"/>
              </a:spcBef>
              <a:buClr>
                <a:srgbClr val="0F5F82"/>
              </a:buClr>
              <a:buSzTx/>
              <a:buFont typeface="Century Gothic" charset="0"/>
              <a:buNone/>
            </a:pPr>
            <a:r>
              <a:rPr lang="en-US" altLang="zh-CN" smtClean="0">
                <a:solidFill>
                  <a:srgbClr val="0F5F82"/>
                </a:solidFill>
                <a:latin typeface="Century Gothic" charset="0"/>
                <a:ea typeface="宋体" charset="-122"/>
                <a:cs typeface="Arial" charset="0"/>
                <a:sym typeface="Century Gothic" charset="0"/>
              </a:rPr>
              <a:t>Motivation and significance</a:t>
            </a:r>
          </a:p>
        </p:txBody>
      </p:sp>
      <p:sp>
        <p:nvSpPr>
          <p:cNvPr id="27652" name="Shape 138"/>
          <p:cNvSpPr>
            <a:spLocks noGrp="1"/>
          </p:cNvSpPr>
          <p:nvPr>
            <p:ph type="sldNum" sz="quarter" idx="11"/>
          </p:nvPr>
        </p:nvSpPr>
        <p:spPr/>
        <p:txBody>
          <a:bodyPr/>
          <a:lstStyle/>
          <a:p>
            <a:fld id="{3C2CEBE1-6785-47E7-96BA-D86954875096}" type="slidenum">
              <a:rPr lang="en-US" altLang="zh-CN" smtClean="0">
                <a:latin typeface="Century Gothic" charset="0"/>
                <a:sym typeface="Century Gothic" charset="0"/>
              </a:rPr>
              <a:pPr/>
              <a:t>4</a:t>
            </a:fld>
            <a:endParaRPr lang="en-US" altLang="zh-CN" smtClean="0">
              <a:latin typeface="Century Gothic" charset="0"/>
              <a:sym typeface="Century Gothic" charset="0"/>
            </a:endParaRPr>
          </a:p>
        </p:txBody>
      </p:sp>
      <p:pic>
        <p:nvPicPr>
          <p:cNvPr id="27653" name="Shape 139" descr="Resultado de imagem para nyit"/>
          <p:cNvPicPr preferRelativeResize="0">
            <a:picLocks noChangeAspect="1" noChangeArrowheads="1"/>
          </p:cNvPicPr>
          <p:nvPr/>
        </p:nvPicPr>
        <p:blipFill>
          <a:blip r:embed="rId4"/>
          <a:srcRect t="10187" b="12524"/>
          <a:stretch>
            <a:fillRect/>
          </a:stretch>
        </p:blipFill>
        <p:spPr bwMode="auto">
          <a:xfrm>
            <a:off x="11630025" y="6303963"/>
            <a:ext cx="561975" cy="433387"/>
          </a:xfrm>
          <a:prstGeom prst="rect">
            <a:avLst/>
          </a:prstGeom>
          <a:noFill/>
          <a:ln w="9525">
            <a:noFill/>
            <a:miter lim="800000"/>
            <a:headEnd/>
            <a:tailEnd/>
          </a:ln>
        </p:spPr>
      </p:pic>
      <p:sp>
        <p:nvSpPr>
          <p:cNvPr id="140" name="Shape 140"/>
          <p:cNvSpPr txBox="1">
            <a:spLocks noGrp="1"/>
          </p:cNvSpPr>
          <p:nvPr>
            <p:ph type="body" idx="1"/>
          </p:nvPr>
        </p:nvSpPr>
        <p:spPr>
          <a:xfrm>
            <a:off x="635000" y="1916113"/>
            <a:ext cx="4484688" cy="4387850"/>
          </a:xfrm>
        </p:spPr>
        <p:txBody>
          <a:bodyPr tIns="45700" bIns="45700"/>
          <a:lstStyle/>
          <a:p>
            <a:pPr indent="-228600" eaLnBrk="1" hangingPunct="1">
              <a:spcBef>
                <a:spcPct val="0"/>
              </a:spcBef>
              <a:buSzTx/>
              <a:buFontTx/>
              <a:buChar char="•"/>
            </a:pPr>
            <a:r>
              <a:rPr lang="en-US" altLang="zh-CN" sz="2000" smtClean="0">
                <a:latin typeface="Century Gothic" charset="0"/>
                <a:ea typeface="宋体" charset="-122"/>
                <a:cs typeface="Arial" charset="0"/>
                <a:sym typeface="Century Gothic" charset="0"/>
              </a:rPr>
              <a:t>Dyslexia affects up to 17% of general population</a:t>
            </a:r>
            <a:r>
              <a:rPr lang="en-US" altLang="zh-CN" sz="2000" baseline="-25000" smtClean="0">
                <a:latin typeface="Century Gothic" charset="0"/>
                <a:ea typeface="宋体" charset="-122"/>
                <a:cs typeface="Arial" charset="0"/>
                <a:sym typeface="Century Gothic" charset="0"/>
              </a:rPr>
              <a:t>[1]</a:t>
            </a:r>
            <a:r>
              <a:rPr lang="en-US" altLang="zh-CN" sz="2000" smtClean="0">
                <a:latin typeface="Century Gothic" charset="0"/>
                <a:ea typeface="宋体" charset="-122"/>
                <a:cs typeface="Arial" charset="0"/>
                <a:sym typeface="Century Gothic" charset="0"/>
              </a:rPr>
              <a:t>;</a:t>
            </a:r>
          </a:p>
          <a:p>
            <a:pPr indent="-228600" eaLnBrk="1" hangingPunct="1">
              <a:spcBef>
                <a:spcPts val="1800"/>
              </a:spcBef>
              <a:buSzTx/>
              <a:buFontTx/>
              <a:buNone/>
            </a:pPr>
            <a:endParaRPr lang="en-US" altLang="zh-CN" sz="2000" smtClean="0">
              <a:latin typeface="Century Gothic" charset="0"/>
              <a:ea typeface="宋体" charset="-122"/>
              <a:cs typeface="Arial" charset="0"/>
              <a:sym typeface="Century Gothic" charset="0"/>
            </a:endParaRPr>
          </a:p>
          <a:p>
            <a:pPr indent="-228600" eaLnBrk="1" hangingPunct="1">
              <a:spcBef>
                <a:spcPts val="1800"/>
              </a:spcBef>
              <a:buSzTx/>
              <a:buFontTx/>
              <a:buChar char="•"/>
            </a:pPr>
            <a:r>
              <a:rPr lang="en-US" altLang="zh-CN" sz="2000" smtClean="0">
                <a:latin typeface="Century Gothic" charset="0"/>
                <a:ea typeface="宋体" charset="-122"/>
                <a:cs typeface="Arial" charset="0"/>
                <a:sym typeface="Century Gothic" charset="0"/>
              </a:rPr>
              <a:t>Around 3.4 million of US citizens are blind</a:t>
            </a:r>
            <a:r>
              <a:rPr lang="en-US" altLang="zh-CN" sz="2000" baseline="-25000" smtClean="0">
                <a:latin typeface="Century Gothic" charset="0"/>
                <a:ea typeface="宋体" charset="-122"/>
                <a:cs typeface="Arial" charset="0"/>
                <a:sym typeface="Century Gothic" charset="0"/>
              </a:rPr>
              <a:t>[2]</a:t>
            </a:r>
            <a:r>
              <a:rPr lang="en-US" altLang="zh-CN" sz="2000" smtClean="0">
                <a:latin typeface="Century Gothic" charset="0"/>
                <a:ea typeface="宋体" charset="-122"/>
                <a:cs typeface="Arial" charset="0"/>
                <a:sym typeface="Century Gothic" charset="0"/>
              </a:rPr>
              <a:t>;</a:t>
            </a:r>
          </a:p>
          <a:p>
            <a:pPr indent="-228600" eaLnBrk="1" hangingPunct="1">
              <a:spcBef>
                <a:spcPts val="1800"/>
              </a:spcBef>
              <a:buSzTx/>
              <a:buFontTx/>
              <a:buNone/>
            </a:pPr>
            <a:endParaRPr lang="en-US" altLang="zh-CN" sz="2000" smtClean="0">
              <a:latin typeface="Century Gothic" charset="0"/>
              <a:ea typeface="宋体" charset="-122"/>
              <a:cs typeface="Arial" charset="0"/>
              <a:sym typeface="Century Gothic" charset="0"/>
            </a:endParaRPr>
          </a:p>
          <a:p>
            <a:pPr indent="-228600" eaLnBrk="1" hangingPunct="1">
              <a:spcBef>
                <a:spcPts val="1800"/>
              </a:spcBef>
              <a:buSzTx/>
              <a:buFontTx/>
              <a:buChar char="•"/>
            </a:pPr>
            <a:r>
              <a:rPr lang="en-US" altLang="zh-CN" sz="2000" smtClean="0">
                <a:latin typeface="Century Gothic" charset="0"/>
                <a:ea typeface="宋体" charset="-122"/>
                <a:cs typeface="Arial" charset="0"/>
                <a:sym typeface="Century Gothic" charset="0"/>
              </a:rPr>
              <a:t>Current pen readers have color limitation and only work in optimal conditions</a:t>
            </a:r>
            <a:r>
              <a:rPr lang="en-US" altLang="zh-CN" sz="2000" baseline="-25000" smtClean="0">
                <a:latin typeface="Century Gothic" charset="0"/>
                <a:ea typeface="宋体" charset="-122"/>
                <a:cs typeface="Arial" charset="0"/>
                <a:sym typeface="Century Gothic" charset="0"/>
              </a:rPr>
              <a:t>[3]</a:t>
            </a:r>
            <a:r>
              <a:rPr lang="en-US" altLang="zh-CN" sz="2000" smtClean="0">
                <a:latin typeface="Century Gothic" charset="0"/>
                <a:ea typeface="宋体" charset="-122"/>
                <a:cs typeface="Arial" charset="0"/>
                <a:sym typeface="Century Gothic" charset="0"/>
              </a:rPr>
              <a:t>;</a:t>
            </a:r>
          </a:p>
          <a:p>
            <a:pPr indent="-228600" eaLnBrk="1" hangingPunct="1">
              <a:spcBef>
                <a:spcPts val="1800"/>
              </a:spcBef>
              <a:buSzTx/>
              <a:buFontTx/>
              <a:buNone/>
            </a:pPr>
            <a:endParaRPr lang="zh-CN" altLang="en-US" sz="2000" smtClean="0">
              <a:latin typeface="Century Gothic" charset="0"/>
              <a:ea typeface="宋体" charset="-122"/>
              <a:cs typeface="Arial" charset="0"/>
              <a:sym typeface="Century Gothic" charset="0"/>
            </a:endParaRPr>
          </a:p>
        </p:txBody>
      </p:sp>
    </p:spTree>
    <p:extLst>
      <p:ext uri="{BB962C8B-B14F-4D97-AF65-F5344CB8AC3E}">
        <p14:creationId xmlns:p14="http://schemas.microsoft.com/office/powerpoint/2010/main" val="70748593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200"/>
                                        <p:tgtEl>
                                          <p:spTgt spid="137"/>
                                        </p:tgtEl>
                                        <p:attrNameLst>
                                          <p:attrName>ppt_x</p:attrName>
                                        </p:attrNameLst>
                                      </p:cBhvr>
                                      <p:tavLst>
                                        <p:tav tm="0">
                                          <p:val>
                                            <p:strVal val="#ppt_x-1"/>
                                          </p:val>
                                        </p:tav>
                                        <p:tav tm="100000">
                                          <p:val>
                                            <p:strVal val="#ppt_x"/>
                                          </p:val>
                                        </p:tav>
                                      </p:tavLst>
                                    </p:anim>
                                  </p:childTnLst>
                                </p:cTn>
                              </p:par>
                            </p:childTnLst>
                          </p:cTn>
                        </p:par>
                        <p:par>
                          <p:cTn id="8" fill="hold">
                            <p:stCondLst>
                              <p:cond delay="200"/>
                            </p:stCondLst>
                            <p:childTnLst>
                              <p:par>
                                <p:cTn id="9" presetID="1" presetClass="entr" presetSubtype="0" fill="hold" nodeType="afterEffect">
                                  <p:stCondLst>
                                    <p:cond delay="0"/>
                                  </p:stCondLst>
                                  <p:childTnLst>
                                    <p:set>
                                      <p:cBhvr>
                                        <p:cTn id="10" dur="1" fill="hold">
                                          <p:stCondLst>
                                            <p:cond delay="0"/>
                                          </p:stCondLst>
                                        </p:cTn>
                                        <p:tgtEl>
                                          <p:spTgt spid="140">
                                            <p:txEl>
                                              <p:pRg st="0" end="0"/>
                                            </p:txEl>
                                          </p:spTgt>
                                        </p:tgtEl>
                                        <p:attrNameLst>
                                          <p:attrName>style.visibility</p:attrName>
                                        </p:attrNameLst>
                                      </p:cBhvr>
                                      <p:to>
                                        <p:strVal val="visible"/>
                                      </p:to>
                                    </p:set>
                                  </p:childTnLst>
                                </p:cTn>
                              </p:par>
                            </p:childTnLst>
                          </p:cTn>
                        </p:par>
                        <p:par>
                          <p:cTn id="11" fill="hold">
                            <p:stCondLst>
                              <p:cond delay="201"/>
                            </p:stCondLst>
                            <p:childTnLst>
                              <p:par>
                                <p:cTn id="12" presetID="1" presetClass="entr" presetSubtype="0" fill="hold" nodeType="afterEffect">
                                  <p:stCondLst>
                                    <p:cond delay="0"/>
                                  </p:stCondLst>
                                  <p:childTnLst>
                                    <p:set>
                                      <p:cBhvr>
                                        <p:cTn id="13" dur="1" fill="hold">
                                          <p:stCondLst>
                                            <p:cond delay="0"/>
                                          </p:stCondLst>
                                        </p:cTn>
                                        <p:tgtEl>
                                          <p:spTgt spid="140">
                                            <p:txEl>
                                              <p:pRg st="1" end="1"/>
                                            </p:txEl>
                                          </p:spTgt>
                                        </p:tgtEl>
                                        <p:attrNameLst>
                                          <p:attrName>style.visibility</p:attrName>
                                        </p:attrNameLst>
                                      </p:cBhvr>
                                      <p:to>
                                        <p:strVal val="visible"/>
                                      </p:to>
                                    </p:set>
                                  </p:childTnLst>
                                </p:cTn>
                              </p:par>
                            </p:childTnLst>
                          </p:cTn>
                        </p:par>
                        <p:par>
                          <p:cTn id="14" fill="hold">
                            <p:stCondLst>
                              <p:cond delay="202"/>
                            </p:stCondLst>
                            <p:childTnLst>
                              <p:par>
                                <p:cTn id="15" presetID="1" presetClass="entr" presetSubtype="0" fill="hold" nodeType="after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childTnLst>
                                </p:cTn>
                              </p:par>
                            </p:childTnLst>
                          </p:cTn>
                        </p:par>
                        <p:par>
                          <p:cTn id="17" fill="hold">
                            <p:stCondLst>
                              <p:cond delay="203"/>
                            </p:stCondLst>
                            <p:childTnLst>
                              <p:par>
                                <p:cTn id="18" presetID="1" presetClass="entr" presetSubtype="0" fill="hold" nodeType="afterEffect">
                                  <p:stCondLst>
                                    <p:cond delay="0"/>
                                  </p:stCondLst>
                                  <p:childTnLst>
                                    <p:set>
                                      <p:cBhvr>
                                        <p:cTn id="19" dur="1" fill="hold">
                                          <p:stCondLst>
                                            <p:cond delay="0"/>
                                          </p:stCondLst>
                                        </p:cTn>
                                        <p:tgtEl>
                                          <p:spTgt spid="140">
                                            <p:txEl>
                                              <p:pRg st="3" end="3"/>
                                            </p:txEl>
                                          </p:spTgt>
                                        </p:tgtEl>
                                        <p:attrNameLst>
                                          <p:attrName>style.visibility</p:attrName>
                                        </p:attrNameLst>
                                      </p:cBhvr>
                                      <p:to>
                                        <p:strVal val="visible"/>
                                      </p:to>
                                    </p:set>
                                  </p:childTnLst>
                                </p:cTn>
                              </p:par>
                            </p:childTnLst>
                          </p:cTn>
                        </p:par>
                        <p:par>
                          <p:cTn id="20" fill="hold">
                            <p:stCondLst>
                              <p:cond delay="204"/>
                            </p:stCondLst>
                            <p:childTnLst>
                              <p:par>
                                <p:cTn id="21" presetID="1" presetClass="entr" presetSubtype="0" fill="hold" nodeType="after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par>
                          <p:cTn id="23" fill="hold">
                            <p:stCondLst>
                              <p:cond delay="205"/>
                            </p:stCondLst>
                            <p:childTnLst>
                              <p:par>
                                <p:cTn id="24" presetID="1" presetClass="entr" presetSubtype="0" fill="hold" nodeType="afterEffect">
                                  <p:stCondLst>
                                    <p:cond delay="0"/>
                                  </p:stCondLst>
                                  <p:childTnLst>
                                    <p:set>
                                      <p:cBhvr>
                                        <p:cTn id="25"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Existing technologies</a:t>
            </a:r>
          </a:p>
        </p:txBody>
      </p:sp>
      <p:sp>
        <p:nvSpPr>
          <p:cNvPr id="147" name="Shape 14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5</a:t>
            </a:fld>
            <a:endParaRPr lang="en-US" sz="1200" b="0" i="0" u="none" strike="noStrike" cap="none">
              <a:solidFill>
                <a:srgbClr val="FFFFFF"/>
              </a:solidFill>
              <a:latin typeface="Century Gothic"/>
              <a:ea typeface="Century Gothic"/>
              <a:cs typeface="Century Gothic"/>
              <a:sym typeface="Century Gothic"/>
            </a:endParaRPr>
          </a:p>
        </p:txBody>
      </p:sp>
      <p:sp>
        <p:nvSpPr>
          <p:cNvPr id="148" name="Shape 148"/>
          <p:cNvSpPr txBox="1">
            <a:spLocks noGrp="1"/>
          </p:cNvSpPr>
          <p:nvPr>
            <p:ph type="body" idx="1"/>
          </p:nvPr>
        </p:nvSpPr>
        <p:spPr>
          <a:xfrm>
            <a:off x="6096000" y="1452563"/>
            <a:ext cx="5257800" cy="4724400"/>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mn-lt"/>
                <a:ea typeface="Century Gothic"/>
                <a:cs typeface="Century Gothic"/>
                <a:sym typeface="Century Gothic"/>
              </a:rPr>
              <a:t>Existing technologies such as Scan marker and C-Pen don</a:t>
            </a:r>
            <a:r>
              <a:rPr lang="en-US" sz="2400" b="0" i="0" u="none" strike="noStrike" cap="none" dirty="0">
                <a:solidFill>
                  <a:srgbClr val="000000"/>
                </a:solidFill>
                <a:latin typeface="+mn-lt"/>
                <a:ea typeface="Arial"/>
                <a:cs typeface="Arial"/>
                <a:sym typeface="Arial"/>
              </a:rPr>
              <a:t>’</a:t>
            </a:r>
            <a:r>
              <a:rPr lang="en-US" sz="2400" b="0" i="0" u="none" strike="noStrike" cap="none" dirty="0">
                <a:solidFill>
                  <a:srgbClr val="000000"/>
                </a:solidFill>
                <a:latin typeface="+mn-lt"/>
                <a:ea typeface="Century Gothic"/>
                <a:cs typeface="Century Gothic"/>
                <a:sym typeface="Century Gothic"/>
              </a:rPr>
              <a:t>t read colored text on colored backgrounds well</a:t>
            </a:r>
          </a:p>
          <a:p>
            <a:pPr marL="228600" marR="0" lvl="0" indent="-406400" algn="l" rtl="0">
              <a:lnSpc>
                <a:spcPct val="90000"/>
              </a:lnSpc>
              <a:spcBef>
                <a:spcPts val="1000"/>
              </a:spcBef>
              <a:spcAft>
                <a:spcPts val="0"/>
              </a:spcAft>
              <a:buClr>
                <a:srgbClr val="000000"/>
              </a:buClr>
              <a:buSzPct val="100000"/>
              <a:buFont typeface="Arial"/>
              <a:buNone/>
            </a:pPr>
            <a:endParaRPr sz="2800" b="0" i="0" u="none" strike="noStrike" cap="none" dirty="0">
              <a:solidFill>
                <a:srgbClr val="000000"/>
              </a:solidFill>
              <a:latin typeface="+mn-lt"/>
              <a:ea typeface="Century Gothic"/>
              <a:cs typeface="Century Gothic"/>
              <a:sym typeface="Century Gothic"/>
            </a:endParaRPr>
          </a:p>
        </p:txBody>
      </p:sp>
      <p:pic>
        <p:nvPicPr>
          <p:cNvPr id="149" name="Shape 149" descr="Resultado de imagem para scan marker logo"/>
          <p:cNvPicPr preferRelativeResize="0"/>
          <p:nvPr/>
        </p:nvPicPr>
        <p:blipFill rotWithShape="1">
          <a:blip r:embed="rId3">
            <a:alphaModFix/>
          </a:blip>
          <a:srcRect/>
          <a:stretch/>
        </p:blipFill>
        <p:spPr>
          <a:xfrm rot="-595247">
            <a:off x="3026046" y="3313820"/>
            <a:ext cx="4989758" cy="3667086"/>
          </a:xfrm>
          <a:prstGeom prst="rect">
            <a:avLst/>
          </a:prstGeom>
          <a:noFill/>
          <a:ln>
            <a:noFill/>
          </a:ln>
        </p:spPr>
      </p:pic>
      <p:pic>
        <p:nvPicPr>
          <p:cNvPr id="150" name="Shape 150" descr="Resultado de imagem para cpen reader"/>
          <p:cNvPicPr preferRelativeResize="0"/>
          <p:nvPr/>
        </p:nvPicPr>
        <p:blipFill rotWithShape="1">
          <a:blip r:embed="rId4">
            <a:alphaModFix/>
          </a:blip>
          <a:srcRect l="18333" t="28703" r="18520" b="26852"/>
          <a:stretch/>
        </p:blipFill>
        <p:spPr>
          <a:xfrm rot="450013">
            <a:off x="411163" y="1573213"/>
            <a:ext cx="4281487" cy="3013075"/>
          </a:xfrm>
          <a:prstGeom prst="rect">
            <a:avLst/>
          </a:prstGeom>
          <a:noFill/>
          <a:ln>
            <a:noFill/>
          </a:ln>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200"/>
                                        <p:tgtEl>
                                          <p:spTgt spid="1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5A81C"/>
            </a:gs>
            <a:gs pos="100000">
              <a:srgbClr val="D18A09"/>
            </a:gs>
          </a:gsLst>
          <a:lin ang="5400000" scaled="0"/>
        </a:gradFill>
        <a:effectLst/>
      </p:bgPr>
    </p:bg>
    <p:spTree>
      <p:nvGrpSpPr>
        <p:cNvPr id="1" name="Shape 154"/>
        <p:cNvGrpSpPr/>
        <p:nvPr/>
      </p:nvGrpSpPr>
      <p:grpSpPr>
        <a:xfrm>
          <a:off x="0" y="0"/>
          <a:ext cx="0" cy="0"/>
          <a:chOff x="0" y="0"/>
          <a:chExt cx="0" cy="0"/>
        </a:xfrm>
      </p:grpSpPr>
      <p:sp>
        <p:nvSpPr>
          <p:cNvPr id="155" name="Shape 155"/>
          <p:cNvSpPr txBox="1"/>
          <p:nvPr/>
        </p:nvSpPr>
        <p:spPr>
          <a:xfrm>
            <a:off x="6681788" y="-1741488"/>
            <a:ext cx="6083300" cy="7978776"/>
          </a:xfrm>
          <a:prstGeom prst="rect">
            <a:avLst/>
          </a:prstGeom>
          <a:noFill/>
          <a:ln>
            <a:noFill/>
          </a:ln>
        </p:spPr>
        <p:txBody>
          <a:bodyPr wrap="square" lIns="91425" tIns="45700" rIns="91425" bIns="45700" anchor="t" anchorCtr="0">
            <a:noAutofit/>
          </a:bodyPr>
          <a:lstStyle/>
          <a:p>
            <a:pPr marL="0" marR="0" lvl="0" indent="-4762500" algn="l" rtl="0">
              <a:lnSpc>
                <a:spcPct val="90000"/>
              </a:lnSpc>
              <a:spcBef>
                <a:spcPts val="0"/>
              </a:spcBef>
              <a:spcAft>
                <a:spcPts val="0"/>
              </a:spcAft>
              <a:buClr>
                <a:srgbClr val="004765"/>
              </a:buClr>
              <a:buSzPct val="100000"/>
              <a:buFont typeface="Arial"/>
              <a:buNone/>
            </a:pPr>
            <a:r>
              <a:rPr lang="en-US" sz="75000" b="1" i="0" u="none" strike="noStrike" cap="none">
                <a:solidFill>
                  <a:srgbClr val="004765"/>
                </a:solidFill>
                <a:latin typeface="Century Gothic"/>
                <a:ea typeface="Century Gothic"/>
                <a:cs typeface="Century Gothic"/>
                <a:sym typeface="Century Gothic"/>
              </a:rPr>
              <a:t>2</a:t>
            </a:r>
          </a:p>
        </p:txBody>
      </p:sp>
      <p:sp>
        <p:nvSpPr>
          <p:cNvPr id="156" name="Shape 156"/>
          <p:cNvSpPr/>
          <p:nvPr/>
        </p:nvSpPr>
        <p:spPr>
          <a:xfrm>
            <a:off x="-131763" y="4586288"/>
            <a:ext cx="9390063" cy="684212"/>
          </a:xfrm>
          <a:prstGeom prst="rect">
            <a:avLst/>
          </a:prstGeom>
          <a:solidFill>
            <a:schemeClr val="accent4"/>
          </a:solidFill>
          <a:ln>
            <a:noFill/>
          </a:ln>
          <a:effectLst>
            <a:outerShdw blurRad="50800" dist="38100" dir="2700000" algn="t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rgbClr val="FFFFFF"/>
              </a:solidFill>
              <a:latin typeface="Century Gothic"/>
              <a:ea typeface="Century Gothic"/>
              <a:cs typeface="Century Gothic"/>
              <a:sym typeface="Century Gothic"/>
            </a:endParaRPr>
          </a:p>
        </p:txBody>
      </p:sp>
      <p:sp>
        <p:nvSpPr>
          <p:cNvPr id="157" name="Shape 157"/>
          <p:cNvSpPr txBox="1">
            <a:spLocks noGrp="1"/>
          </p:cNvSpPr>
          <p:nvPr>
            <p:ph type="ctrTitle"/>
          </p:nvPr>
        </p:nvSpPr>
        <p:spPr>
          <a:xfrm>
            <a:off x="1239838" y="1212850"/>
            <a:ext cx="8223250" cy="3257550"/>
          </a:xfrm>
          <a:prstGeom prst="rect">
            <a:avLst/>
          </a:prstGeom>
          <a:noFill/>
          <a:ln>
            <a:noFill/>
          </a:ln>
        </p:spPr>
        <p:txBody>
          <a:bodyPr wrap="square" lIns="91425" tIns="45700" rIns="91425" bIns="45700" anchor="b" anchorCtr="0">
            <a:noAutofit/>
          </a:bodyPr>
          <a:lstStyle/>
          <a:p>
            <a:pPr marL="0" marR="0" lvl="0" indent="-457200" algn="l" rtl="0">
              <a:lnSpc>
                <a:spcPct val="90000"/>
              </a:lnSpc>
              <a:spcBef>
                <a:spcPts val="0"/>
              </a:spcBef>
              <a:spcAft>
                <a:spcPts val="0"/>
              </a:spcAft>
              <a:buClr>
                <a:srgbClr val="004765"/>
              </a:buClr>
              <a:buSzPct val="100000"/>
              <a:buFont typeface="Century Gothic"/>
              <a:buNone/>
            </a:pPr>
            <a:r>
              <a:rPr lang="en-US" sz="7200" b="1" i="0" u="none" strike="noStrike" cap="none">
                <a:solidFill>
                  <a:srgbClr val="004765"/>
                </a:solidFill>
                <a:latin typeface="Century Gothic"/>
                <a:ea typeface="Century Gothic"/>
                <a:cs typeface="Century Gothic"/>
                <a:sym typeface="Century Gothic"/>
              </a:rPr>
              <a:t>2. SOLUTION DEVELOPMENT</a:t>
            </a:r>
          </a:p>
        </p:txBody>
      </p:sp>
      <p:sp>
        <p:nvSpPr>
          <p:cNvPr id="158" name="Shape 158"/>
          <p:cNvSpPr txBox="1">
            <a:spLocks noGrp="1"/>
          </p:cNvSpPr>
          <p:nvPr>
            <p:ph type="subTitle" idx="1"/>
          </p:nvPr>
        </p:nvSpPr>
        <p:spPr>
          <a:xfrm>
            <a:off x="1239838" y="4694238"/>
            <a:ext cx="7396162" cy="1603375"/>
          </a:xfrm>
          <a:prstGeom prst="rect">
            <a:avLst/>
          </a:prstGeom>
          <a:noFill/>
          <a:ln>
            <a:noFill/>
          </a:ln>
        </p:spPr>
        <p:txBody>
          <a:bodyPr wrap="square" lIns="91425" tIns="45700" rIns="91425" bIns="45700" anchor="t" anchorCtr="0">
            <a:noAutofit/>
          </a:bodyPr>
          <a:lstStyle/>
          <a:p>
            <a:pPr marL="0" marR="0" lvl="0" indent="-177800" algn="l" rtl="0">
              <a:lnSpc>
                <a:spcPct val="90000"/>
              </a:lnSpc>
              <a:spcBef>
                <a:spcPts val="0"/>
              </a:spcBef>
              <a:spcAft>
                <a:spcPts val="0"/>
              </a:spcAft>
              <a:buClr>
                <a:srgbClr val="004765"/>
              </a:buClr>
              <a:buSzPct val="100000"/>
              <a:buFont typeface="Arial"/>
              <a:buNone/>
            </a:pPr>
            <a:r>
              <a:rPr lang="en-US" sz="2800" b="0" i="0" u="none" strike="noStrike" cap="none">
                <a:solidFill>
                  <a:srgbClr val="004765"/>
                </a:solidFill>
                <a:latin typeface="Century Gothic"/>
                <a:ea typeface="Century Gothic"/>
                <a:cs typeface="Century Gothic"/>
                <a:sym typeface="Century Gothic"/>
              </a:rPr>
              <a:t>Solution proposal and plan of action </a:t>
            </a:r>
          </a:p>
        </p:txBody>
      </p:sp>
    </p:spTree>
  </p:cSld>
  <p:clrMapOvr>
    <a:masterClrMapping/>
  </p:clrMapOvr>
  <p:transition xmlns:p14="http://schemas.microsoft.com/office/powerpoint/2010/mai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dirty="0">
                <a:solidFill>
                  <a:srgbClr val="0F5F82"/>
                </a:solidFill>
                <a:latin typeface="Century Gothic"/>
                <a:ea typeface="Century Gothic"/>
                <a:cs typeface="Century Gothic"/>
                <a:sym typeface="Century Gothic"/>
              </a:rPr>
              <a:t>Plan of </a:t>
            </a:r>
            <a:r>
              <a:rPr lang="en-US" sz="4000" b="1" i="0" u="none" strike="noStrike" cap="none" dirty="0" smtClean="0">
                <a:solidFill>
                  <a:srgbClr val="0F5F82"/>
                </a:solidFill>
                <a:latin typeface="Century Gothic"/>
                <a:ea typeface="Century Gothic"/>
                <a:cs typeface="Century Gothic"/>
                <a:sym typeface="Century Gothic"/>
              </a:rPr>
              <a:t>action        </a:t>
            </a:r>
            <a:endParaRPr lang="en-US" sz="4000" b="1" i="0" u="none" strike="noStrike" cap="none" dirty="0">
              <a:solidFill>
                <a:srgbClr val="0F5F82"/>
              </a:solidFill>
              <a:latin typeface="Century Gothic"/>
              <a:ea typeface="Century Gothic"/>
              <a:cs typeface="Century Gothic"/>
              <a:sym typeface="Century Gothic"/>
            </a:endParaRPr>
          </a:p>
        </p:txBody>
      </p:sp>
      <p:sp>
        <p:nvSpPr>
          <p:cNvPr id="174" name="Shape 174"/>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7</a:t>
            </a:fld>
            <a:endParaRPr lang="en-US" sz="1200" b="0" i="0" u="none" strike="noStrike" cap="none">
              <a:solidFill>
                <a:srgbClr val="FFFFFF"/>
              </a:solidFill>
              <a:latin typeface="Century Gothic"/>
              <a:ea typeface="Century Gothic"/>
              <a:cs typeface="Century Gothic"/>
              <a:sym typeface="Century Gothic"/>
            </a:endParaRPr>
          </a:p>
        </p:txBody>
      </p:sp>
      <p:pic>
        <p:nvPicPr>
          <p:cNvPr id="175" name="Shape 175"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80" name="Shape 180"/>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a:solidFill>
                  <a:srgbClr val="000000"/>
                </a:solidFill>
                <a:latin typeface="Century Gothic"/>
                <a:ea typeface="Century Gothic"/>
                <a:cs typeface="Century Gothic"/>
                <a:sym typeface="Century Gothic"/>
              </a:rPr>
              <a:t>Color filtering </a:t>
            </a:r>
            <a:r>
              <a:rPr lang="en-US" sz="2400" b="0" i="0" u="none" strike="noStrike" cap="none" dirty="0" smtClean="0">
                <a:solidFill>
                  <a:srgbClr val="000000"/>
                </a:solidFill>
                <a:latin typeface="Century Gothic"/>
                <a:ea typeface="Century Gothic"/>
                <a:cs typeface="Century Gothic"/>
                <a:sym typeface="Century Gothic"/>
              </a:rPr>
              <a:t>diagram:</a:t>
            </a:r>
          </a:p>
          <a:p>
            <a:pPr marL="0" marR="0" lvl="0" indent="-152400" algn="l" rtl="0">
              <a:lnSpc>
                <a:spcPct val="90000"/>
              </a:lnSpc>
              <a:spcBef>
                <a:spcPts val="0"/>
              </a:spcBef>
              <a:spcAft>
                <a:spcPts val="0"/>
              </a:spcAft>
              <a:buClr>
                <a:srgbClr val="000000"/>
              </a:buClr>
              <a:buSzPct val="100000"/>
              <a:buFont typeface="Arial"/>
              <a:buNone/>
            </a:pPr>
            <a:r>
              <a:rPr lang="en-US" sz="2400" b="0" i="0" u="none" strike="noStrike" cap="none" dirty="0" smtClean="0">
                <a:solidFill>
                  <a:srgbClr val="000000"/>
                </a:solidFill>
                <a:latin typeface="Century Gothic"/>
                <a:ea typeface="Century Gothic"/>
                <a:cs typeface="Century Gothic"/>
                <a:sym typeface="Century Gothic"/>
              </a:rPr>
              <a:t>              </a:t>
            </a:r>
          </a:p>
          <a:p>
            <a:pPr marL="0" marR="0" lvl="0" indent="-152400" algn="l" rtl="0">
              <a:lnSpc>
                <a:spcPct val="90000"/>
              </a:lnSpc>
              <a:spcBef>
                <a:spcPts val="0"/>
              </a:spcBef>
              <a:spcAft>
                <a:spcPts val="0"/>
              </a:spcAft>
              <a:buClr>
                <a:srgbClr val="000000"/>
              </a:buClr>
              <a:buSzPct val="100000"/>
              <a:buFont typeface="Arial"/>
              <a:buNone/>
            </a:pPr>
            <a:r>
              <a:rPr lang="en-US" sz="2400" dirty="0"/>
              <a:t> </a:t>
            </a:r>
            <a:r>
              <a:rPr lang="en-US" sz="2400" dirty="0" smtClean="0"/>
              <a:t>                                                </a:t>
            </a:r>
            <a:endParaRPr lang="en-US" sz="2400" b="0" i="0" u="none" strike="noStrike" cap="none" dirty="0">
              <a:solidFill>
                <a:srgbClr val="000000"/>
              </a:solidFill>
              <a:latin typeface="Century Gothic"/>
              <a:ea typeface="Century Gothic"/>
              <a:cs typeface="Century Gothic"/>
              <a:sym typeface="Century Gothic"/>
            </a:endParaRPr>
          </a:p>
        </p:txBody>
      </p:sp>
      <p:pic>
        <p:nvPicPr>
          <p:cNvPr id="2" name="Picture 1" descr="Screen Shot 2018-04-02 at 10.42.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709" y="504457"/>
            <a:ext cx="3879868" cy="5866481"/>
          </a:xfrm>
          <a:prstGeom prst="rect">
            <a:avLst/>
          </a:prstGeom>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200"/>
                                        <p:tgtEl>
                                          <p:spTgt spid="1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87" name="Shape 18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8</a:t>
            </a:fld>
            <a:endParaRPr lang="en-US" sz="1200" b="0" i="0" u="none" strike="noStrike" cap="none">
              <a:solidFill>
                <a:srgbClr val="FFFFFF"/>
              </a:solidFill>
              <a:latin typeface="Century Gothic"/>
              <a:ea typeface="Century Gothic"/>
              <a:cs typeface="Century Gothic"/>
              <a:sym typeface="Century Gothic"/>
            </a:endParaRPr>
          </a:p>
        </p:txBody>
      </p:sp>
      <p:pic>
        <p:nvPicPr>
          <p:cNvPr id="188" name="Shape 18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89" name="Shape 18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indent="-152400">
              <a:spcBef>
                <a:spcPts val="0"/>
              </a:spcBef>
              <a:buNone/>
            </a:pPr>
            <a:r>
              <a:rPr lang="en-US" sz="2400" dirty="0"/>
              <a:t>High-level Software </a:t>
            </a:r>
            <a:r>
              <a:rPr lang="en-US" sz="2400" dirty="0" smtClean="0"/>
              <a:t>Design</a:t>
            </a:r>
            <a:r>
              <a:rPr lang="en-US" sz="2400" b="0" i="0" u="none" strike="noStrike" cap="none" dirty="0" smtClean="0">
                <a:solidFill>
                  <a:srgbClr val="000000"/>
                </a:solidFill>
                <a:latin typeface="Century Gothic"/>
                <a:ea typeface="Century Gothic"/>
                <a:cs typeface="Century Gothic"/>
                <a:sym typeface="Century Gothic"/>
              </a:rPr>
              <a:t>:</a:t>
            </a:r>
            <a:endParaRPr lang="en-US" sz="2400" b="0" i="0" u="none" strike="noStrike" cap="none" dirty="0">
              <a:solidFill>
                <a:srgbClr val="000000"/>
              </a:solidFill>
              <a:latin typeface="Century Gothic"/>
              <a:ea typeface="Century Gothic"/>
              <a:cs typeface="Century Gothic"/>
              <a:sym typeface="Century Gothic"/>
            </a:endParaRPr>
          </a:p>
        </p:txBody>
      </p:sp>
      <p:pic>
        <p:nvPicPr>
          <p:cNvPr id="2" name="Picture 1" descr="Screen Shot 2018-04-02 at 10.53.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59" y="2006600"/>
            <a:ext cx="10729608" cy="3942508"/>
          </a:xfrm>
          <a:prstGeom prst="rect">
            <a:avLst/>
          </a:prstGeom>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base">
                                        <p:cTn id="7" dur="2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415925"/>
            <a:ext cx="10515600" cy="762000"/>
          </a:xfrm>
          <a:prstGeom prst="rect">
            <a:avLst/>
          </a:prstGeom>
          <a:noFill/>
          <a:ln>
            <a:noFill/>
          </a:ln>
        </p:spPr>
        <p:txBody>
          <a:bodyPr wrap="square" lIns="91425" tIns="45700" rIns="91425" bIns="45700" anchor="ctr" anchorCtr="0">
            <a:noAutofit/>
          </a:bodyPr>
          <a:lstStyle/>
          <a:p>
            <a:pPr marL="0" marR="0" lvl="0" indent="-254000" algn="l" rtl="0">
              <a:lnSpc>
                <a:spcPct val="90000"/>
              </a:lnSpc>
              <a:spcBef>
                <a:spcPts val="0"/>
              </a:spcBef>
              <a:spcAft>
                <a:spcPts val="0"/>
              </a:spcAft>
              <a:buClr>
                <a:srgbClr val="0F5F82"/>
              </a:buClr>
              <a:buSzPct val="100000"/>
              <a:buFont typeface="Century Gothic"/>
              <a:buNone/>
            </a:pPr>
            <a:r>
              <a:rPr lang="en-US" sz="4000" b="1" i="0" u="none" strike="noStrike" cap="none">
                <a:solidFill>
                  <a:srgbClr val="0F5F82"/>
                </a:solidFill>
                <a:latin typeface="Century Gothic"/>
                <a:ea typeface="Century Gothic"/>
                <a:cs typeface="Century Gothic"/>
                <a:sym typeface="Century Gothic"/>
              </a:rPr>
              <a:t>Plan of action</a:t>
            </a:r>
          </a:p>
        </p:txBody>
      </p:sp>
      <p:sp>
        <p:nvSpPr>
          <p:cNvPr id="197" name="Shape 197"/>
          <p:cNvSpPr txBox="1">
            <a:spLocks noGrp="1"/>
          </p:cNvSpPr>
          <p:nvPr>
            <p:ph type="sldNum" idx="12"/>
          </p:nvPr>
        </p:nvSpPr>
        <p:spPr>
          <a:xfrm>
            <a:off x="10977563" y="6303963"/>
            <a:ext cx="652462" cy="434975"/>
          </a:xfrm>
          <a:prstGeom prst="rect">
            <a:avLst/>
          </a:prstGeom>
          <a:solidFill>
            <a:schemeClr val="accent1"/>
          </a:solid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FFFFFF"/>
                </a:solidFill>
                <a:latin typeface="Century Gothic"/>
                <a:ea typeface="Century Gothic"/>
                <a:cs typeface="Century Gothic"/>
                <a:sym typeface="Century Gothic"/>
              </a:rPr>
              <a:t>9</a:t>
            </a:fld>
            <a:endParaRPr lang="en-US" sz="1200" b="0" i="0" u="none" strike="noStrike" cap="none">
              <a:solidFill>
                <a:srgbClr val="FFFFFF"/>
              </a:solidFill>
              <a:latin typeface="Century Gothic"/>
              <a:ea typeface="Century Gothic"/>
              <a:cs typeface="Century Gothic"/>
              <a:sym typeface="Century Gothic"/>
            </a:endParaRPr>
          </a:p>
        </p:txBody>
      </p:sp>
      <p:pic>
        <p:nvPicPr>
          <p:cNvPr id="198" name="Shape 198" descr="Resultado de imagem para nyit"/>
          <p:cNvPicPr preferRelativeResize="0"/>
          <p:nvPr/>
        </p:nvPicPr>
        <p:blipFill rotWithShape="1">
          <a:blip r:embed="rId3">
            <a:alphaModFix/>
          </a:blip>
          <a:srcRect t="10187" b="12524"/>
          <a:stretch/>
        </p:blipFill>
        <p:spPr>
          <a:xfrm>
            <a:off x="11630025" y="6303963"/>
            <a:ext cx="561413" cy="432954"/>
          </a:xfrm>
          <a:prstGeom prst="rect">
            <a:avLst/>
          </a:prstGeom>
          <a:noFill/>
          <a:ln>
            <a:noFill/>
          </a:ln>
        </p:spPr>
      </p:pic>
      <p:sp>
        <p:nvSpPr>
          <p:cNvPr id="199" name="Shape 199"/>
          <p:cNvSpPr txBox="1">
            <a:spLocks noGrp="1"/>
          </p:cNvSpPr>
          <p:nvPr>
            <p:ph type="body" idx="1"/>
          </p:nvPr>
        </p:nvSpPr>
        <p:spPr>
          <a:xfrm>
            <a:off x="838200" y="1260475"/>
            <a:ext cx="10515600" cy="4881563"/>
          </a:xfrm>
          <a:prstGeom prst="rect">
            <a:avLst/>
          </a:prstGeom>
          <a:noFill/>
          <a:ln>
            <a:noFill/>
          </a:ln>
        </p:spPr>
        <p:txBody>
          <a:bodyPr wrap="square" lIns="91425" tIns="45700" rIns="91425" bIns="45700" anchor="t" anchorCtr="0">
            <a:noAutofit/>
          </a:bodyPr>
          <a:lstStyle/>
          <a:p>
            <a:pPr marL="0" indent="-152400">
              <a:spcBef>
                <a:spcPts val="0"/>
              </a:spcBef>
              <a:buNone/>
            </a:pPr>
            <a:r>
              <a:rPr lang="en-US" sz="2400" dirty="0"/>
              <a:t>High-level Hardware </a:t>
            </a:r>
            <a:r>
              <a:rPr lang="en-US" sz="2400" dirty="0" smtClean="0"/>
              <a:t>Design</a:t>
            </a:r>
            <a:r>
              <a:rPr lang="en-US" sz="2400" b="0" i="0" u="none" strike="noStrike" cap="none" dirty="0" smtClean="0">
                <a:solidFill>
                  <a:srgbClr val="000000"/>
                </a:solidFill>
                <a:latin typeface="Century Gothic"/>
                <a:ea typeface="Century Gothic"/>
                <a:cs typeface="Century Gothic"/>
                <a:sym typeface="Century Gothic"/>
              </a:rPr>
              <a:t>:</a:t>
            </a:r>
            <a:endParaRPr lang="en-US" sz="2400" b="0" i="0" u="none" strike="noStrike" cap="none" dirty="0">
              <a:solidFill>
                <a:srgbClr val="000000"/>
              </a:solidFill>
              <a:latin typeface="Century Gothic"/>
              <a:ea typeface="Century Gothic"/>
              <a:cs typeface="Century Gothic"/>
              <a:sym typeface="Century Gothic"/>
            </a:endParaRPr>
          </a:p>
        </p:txBody>
      </p:sp>
      <p:pic>
        <p:nvPicPr>
          <p:cNvPr id="2" name="Picture 1" descr="Screen Shot 2018-04-02 at 10.55.5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453" y="1714499"/>
            <a:ext cx="9116936" cy="4408560"/>
          </a:xfrm>
          <a:prstGeom prst="rect">
            <a:avLst/>
          </a:prstGeom>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200"/>
                                        <p:tgtEl>
                                          <p:spTgt spid="1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Custom 1">
      <a:dk1>
        <a:srgbClr val="0F5F82"/>
      </a:dk1>
      <a:lt1>
        <a:srgbClr val="FFFFFF"/>
      </a:lt1>
      <a:dk2>
        <a:srgbClr val="004765"/>
      </a:dk2>
      <a:lt2>
        <a:srgbClr val="FFFFFF"/>
      </a:lt2>
      <a:accent1>
        <a:srgbClr val="0F5F82"/>
      </a:accent1>
      <a:accent2>
        <a:srgbClr val="8397AB"/>
      </a:accent2>
      <a:accent3>
        <a:srgbClr val="2B3E5E"/>
      </a:accent3>
      <a:accent4>
        <a:srgbClr val="EFEFEF"/>
      </a:accent4>
      <a:accent5>
        <a:srgbClr val="006093"/>
      </a:accent5>
      <a:accent6>
        <a:srgbClr val="4E4E4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
      <a:dk1>
        <a:srgbClr val="0F5F82"/>
      </a:dk1>
      <a:lt1>
        <a:srgbClr val="FFFFFF"/>
      </a:lt1>
      <a:dk2>
        <a:srgbClr val="004765"/>
      </a:dk2>
      <a:lt2>
        <a:srgbClr val="FFFFFF"/>
      </a:lt2>
      <a:accent1>
        <a:srgbClr val="0F5F82"/>
      </a:accent1>
      <a:accent2>
        <a:srgbClr val="8397AB"/>
      </a:accent2>
      <a:accent3>
        <a:srgbClr val="2B3E5E"/>
      </a:accent3>
      <a:accent4>
        <a:srgbClr val="EFEFEF"/>
      </a:accent4>
      <a:accent5>
        <a:srgbClr val="006093"/>
      </a:accent5>
      <a:accent6>
        <a:srgbClr val="4E4E4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1115</Words>
  <Application>Microsoft Macintosh PowerPoint</Application>
  <PresentationFormat>Custom</PresentationFormat>
  <Paragraphs>237</Paragraphs>
  <Slides>21</Slides>
  <Notes>21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1_Office Theme</vt:lpstr>
      <vt:lpstr>Office Theme</vt:lpstr>
      <vt:lpstr>AUTONOMOUS COLOR PEN READER</vt:lpstr>
      <vt:lpstr>1. INTRODUCTION</vt:lpstr>
      <vt:lpstr>Team members</vt:lpstr>
      <vt:lpstr>Motivation and significance</vt:lpstr>
      <vt:lpstr>Existing technologies</vt:lpstr>
      <vt:lpstr>2. SOLUTION DEVELOPMENT</vt:lpstr>
      <vt:lpstr>Plan of action        </vt:lpstr>
      <vt:lpstr>Plan of action</vt:lpstr>
      <vt:lpstr>Plan of action</vt:lpstr>
      <vt:lpstr>Plan of action</vt:lpstr>
      <vt:lpstr>Plan of action</vt:lpstr>
      <vt:lpstr>Plan of action</vt:lpstr>
      <vt:lpstr>Progress Made</vt:lpstr>
      <vt:lpstr>Future Plan</vt:lpstr>
      <vt:lpstr> Commercialization</vt:lpstr>
      <vt:lpstr>Limitations and further development</vt:lpstr>
      <vt:lpstr>3. IMPACT</vt:lpstr>
      <vt:lpstr>Impact</vt:lpstr>
      <vt:lpstr>Timeline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COLOR PEN READER</dc:title>
  <dc:creator>Paulo Saloto</dc:creator>
  <cp:lastModifiedBy>Darasimi Adeniyi</cp:lastModifiedBy>
  <cp:revision>22</cp:revision>
  <dcterms:modified xsi:type="dcterms:W3CDTF">2018-05-18T15:05:01Z</dcterms:modified>
</cp:coreProperties>
</file>