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5" r:id="rId4"/>
    <p:sldId id="264" r:id="rId5"/>
    <p:sldId id="260" r:id="rId6"/>
    <p:sldId id="266" r:id="rId7"/>
    <p:sldId id="267" r:id="rId8"/>
    <p:sldId id="268" r:id="rId9"/>
    <p:sldId id="276" r:id="rId10"/>
    <p:sldId id="261" r:id="rId11"/>
    <p:sldId id="258" r:id="rId12"/>
    <p:sldId id="259" r:id="rId13"/>
    <p:sldId id="262" r:id="rId14"/>
    <p:sldId id="26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B14EC-F5B3-48B6-86BF-6755A3164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E55FF-2867-422F-ABF1-B4888670F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6" y="158339"/>
            <a:ext cx="1727992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2800" b="1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809" y="1157571"/>
            <a:ext cx="7552381" cy="45428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3695197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 Manager</a:t>
            </a:r>
            <a:endParaRPr lang="zh-CN" altLang="en-US" sz="2800" b="1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5" y="773881"/>
            <a:ext cx="5828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Replication controller</a:t>
            </a:r>
            <a:endParaRPr lang="en-US" altLang="zh-CN" dirty="0" smtClean="0"/>
          </a:p>
          <a:p>
            <a:r>
              <a:rPr lang="en-US" altLang="zh-CN" dirty="0" smtClean="0"/>
              <a:t>Node controller</a:t>
            </a:r>
            <a:endParaRPr lang="en-US" altLang="zh-CN" dirty="0" smtClean="0"/>
          </a:p>
          <a:p>
            <a:r>
              <a:rPr lang="en-US" altLang="zh-CN" dirty="0" err="1" smtClean="0"/>
              <a:t>ResourceQuota</a:t>
            </a:r>
            <a:r>
              <a:rPr lang="en-US" altLang="zh-CN" dirty="0" smtClean="0"/>
              <a:t> controller</a:t>
            </a:r>
            <a:endParaRPr lang="en-US" altLang="zh-CN" dirty="0" smtClean="0"/>
          </a:p>
          <a:p>
            <a:r>
              <a:rPr lang="en-US" altLang="zh-CN" dirty="0" smtClean="0"/>
              <a:t>Namespace controller</a:t>
            </a:r>
            <a:endParaRPr lang="en-US" altLang="zh-CN" dirty="0" smtClean="0"/>
          </a:p>
          <a:p>
            <a:r>
              <a:rPr lang="en-US" altLang="zh-CN" dirty="0" err="1" smtClean="0"/>
              <a:t>ServiceAccout</a:t>
            </a:r>
            <a:r>
              <a:rPr lang="en-US" altLang="zh-CN" dirty="0" smtClean="0"/>
              <a:t> controller</a:t>
            </a:r>
            <a:endParaRPr lang="en-US" altLang="zh-CN" dirty="0" smtClean="0"/>
          </a:p>
          <a:p>
            <a:r>
              <a:rPr lang="en-US" altLang="zh-CN" dirty="0" smtClean="0"/>
              <a:t>Token controller</a:t>
            </a:r>
            <a:endParaRPr lang="en-US" altLang="zh-CN" dirty="0" smtClean="0"/>
          </a:p>
          <a:p>
            <a:r>
              <a:rPr lang="en-US" altLang="zh-CN" dirty="0" smtClean="0"/>
              <a:t>Service controller</a:t>
            </a:r>
            <a:endParaRPr lang="en-US" altLang="zh-CN" dirty="0" smtClean="0"/>
          </a:p>
          <a:p>
            <a:r>
              <a:rPr lang="en-US" altLang="zh-CN" dirty="0" smtClean="0"/>
              <a:t>Endpoint controller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4124689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Replication Controller</a:t>
            </a:r>
            <a:endParaRPr lang="zh-CN" altLang="en-US" sz="2800" b="1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8875" y="773881"/>
            <a:ext cx="115283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副本控制器</a:t>
            </a:r>
            <a:r>
              <a:rPr lang="en-US" altLang="zh-CN" dirty="0" smtClean="0"/>
              <a:t>RC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、确保集群中有且仅有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实例。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是设定的副本数量。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、通过</a:t>
            </a:r>
            <a:r>
              <a:rPr lang="en-US" altLang="zh-CN" dirty="0" err="1" smtClean="0"/>
              <a:t>spec.replicas</a:t>
            </a:r>
            <a:r>
              <a:rPr lang="zh-CN" altLang="en-US" dirty="0" smtClean="0"/>
              <a:t>属性值来实现系统扩容或缩容。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、通过改变</a:t>
            </a:r>
            <a:r>
              <a:rPr lang="en-US" altLang="zh-CN" dirty="0" smtClean="0"/>
              <a:t>Pod</a:t>
            </a:r>
            <a:r>
              <a:rPr lang="zh-CN" altLang="en-US" dirty="0" smtClean="0"/>
              <a:t>模板来实现系统的滚动升级。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RC</a:t>
            </a:r>
            <a:r>
              <a:rPr lang="zh-CN" altLang="en-US" dirty="0" smtClean="0"/>
              <a:t>的定义中几个重要的内容：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、预期的</a:t>
            </a:r>
            <a:r>
              <a:rPr lang="en-US" altLang="zh-CN" dirty="0" smtClean="0"/>
              <a:t>Pod</a:t>
            </a:r>
            <a:r>
              <a:rPr lang="zh-CN" altLang="en-US" dirty="0" smtClean="0"/>
              <a:t>数量。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、用于查找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Label Selector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、当</a:t>
            </a:r>
            <a:r>
              <a:rPr lang="en-US" altLang="zh-CN" dirty="0" smtClean="0"/>
              <a:t>Pod</a:t>
            </a:r>
            <a:r>
              <a:rPr lang="zh-CN" altLang="en-US" dirty="0" smtClean="0"/>
              <a:t>数量小于预期数量时，用于创建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的模板。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k8s 1.2</a:t>
            </a:r>
            <a:r>
              <a:rPr lang="zh-CN" altLang="en-US" dirty="0" smtClean="0"/>
              <a:t>版本之后</a:t>
            </a:r>
            <a:r>
              <a:rPr lang="en-US" altLang="zh-CN" dirty="0" smtClean="0"/>
              <a:t>RC</a:t>
            </a:r>
            <a:r>
              <a:rPr lang="zh-CN" altLang="en-US" dirty="0" smtClean="0"/>
              <a:t>升级为</a:t>
            </a:r>
            <a:r>
              <a:rPr lang="en-US" altLang="zh-CN" dirty="0" smtClean="0"/>
              <a:t>Replica Set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RS</a:t>
            </a:r>
            <a:r>
              <a:rPr lang="zh-CN" altLang="en-US" dirty="0" smtClean="0"/>
              <a:t>就支持了</a:t>
            </a:r>
            <a:r>
              <a:rPr lang="en-US" altLang="zh-CN" dirty="0" err="1" smtClean="0"/>
              <a:t>Lable</a:t>
            </a:r>
            <a:r>
              <a:rPr lang="zh-CN" altLang="en-US" dirty="0" smtClean="0"/>
              <a:t>章节里说的使用集合的形式查找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的功能。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需要注意的是：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实例和</a:t>
            </a:r>
            <a:r>
              <a:rPr lang="en-US" altLang="zh-CN" dirty="0" smtClean="0"/>
              <a:t>Pod</a:t>
            </a:r>
            <a:r>
              <a:rPr lang="zh-CN" altLang="en-US" dirty="0" smtClean="0"/>
              <a:t>模板无关。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实例一旦被创建就和模板没有关系，模板如果发生变化不会影响到已经创建的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实例。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、只有</a:t>
            </a:r>
            <a:r>
              <a:rPr lang="en-US" altLang="zh-CN" dirty="0" smtClean="0"/>
              <a:t>Pod</a:t>
            </a:r>
            <a:r>
              <a:rPr lang="zh-CN" altLang="en-US" dirty="0" smtClean="0"/>
              <a:t>重启策略是</a:t>
            </a:r>
            <a:r>
              <a:rPr lang="en-US" altLang="zh-CN" dirty="0" smtClean="0"/>
              <a:t>always</a:t>
            </a:r>
            <a:r>
              <a:rPr lang="zh-CN" altLang="en-US" dirty="0" smtClean="0"/>
              <a:t>，副本控制器才会管理该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的操作（创建、销毁、重启）。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可以通过修改</a:t>
            </a:r>
            <a:r>
              <a:rPr lang="en-US" altLang="zh-CN" dirty="0"/>
              <a:t>L</a:t>
            </a:r>
            <a:r>
              <a:rPr lang="en-US" altLang="zh-CN" dirty="0" smtClean="0"/>
              <a:t>abel</a:t>
            </a:r>
            <a:r>
              <a:rPr lang="zh-CN" altLang="en-US" dirty="0" smtClean="0"/>
              <a:t>来脱离副本控制器的管理，便于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的迁移和调试等。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、删除</a:t>
            </a:r>
            <a:r>
              <a:rPr lang="en-US" altLang="zh-CN" dirty="0" smtClean="0"/>
              <a:t>RC</a:t>
            </a:r>
            <a:r>
              <a:rPr lang="zh-CN" altLang="en-US" dirty="0" smtClean="0"/>
              <a:t>并不会删除</a:t>
            </a:r>
            <a:r>
              <a:rPr lang="en-US" altLang="zh-CN" dirty="0" smtClean="0"/>
              <a:t>RC</a:t>
            </a:r>
            <a:r>
              <a:rPr lang="zh-CN" altLang="en-US" dirty="0" smtClean="0"/>
              <a:t>所创建的</a:t>
            </a:r>
            <a:r>
              <a:rPr lang="en-US" altLang="zh-CN" dirty="0" smtClean="0"/>
              <a:t>Pod</a:t>
            </a:r>
            <a:r>
              <a:rPr lang="zh-CN" altLang="en-US" dirty="0" smtClean="0"/>
              <a:t>，如果需要删除</a:t>
            </a:r>
            <a:r>
              <a:rPr lang="en-US" altLang="zh-CN" dirty="0" smtClean="0"/>
              <a:t>RC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Pod</a:t>
            </a:r>
            <a:r>
              <a:rPr lang="zh-CN" altLang="en-US" dirty="0" smtClean="0"/>
              <a:t>，需要将预期</a:t>
            </a:r>
            <a:r>
              <a:rPr lang="en-US" altLang="zh-CN" dirty="0" smtClean="0"/>
              <a:t>Pod</a:t>
            </a:r>
            <a:r>
              <a:rPr lang="zh-CN" altLang="en-US" dirty="0" smtClean="0"/>
              <a:t>数量设置为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，然后更新</a:t>
            </a:r>
            <a:r>
              <a:rPr lang="en-US" altLang="zh-CN" dirty="0" smtClean="0"/>
              <a:t>RC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3695197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Controller</a:t>
            </a:r>
            <a:endParaRPr lang="zh-CN" altLang="en-US" sz="2800" b="1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Node controller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API server</a:t>
            </a:r>
            <a:r>
              <a:rPr lang="zh-CN" altLang="en-US" dirty="0" smtClean="0"/>
              <a:t>从</a:t>
            </a:r>
            <a:r>
              <a:rPr lang="en-US" altLang="zh-CN" dirty="0" err="1" smtClean="0"/>
              <a:t>etcd</a:t>
            </a:r>
            <a:r>
              <a:rPr lang="zh-CN" altLang="en-US" dirty="0" smtClean="0"/>
              <a:t>中获取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的相关信息，管理和监控集群中各个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节点。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3" y="1143213"/>
            <a:ext cx="6857143" cy="52095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501138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ResourceQuota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Controller</a:t>
            </a:r>
            <a:endParaRPr lang="zh-CN" altLang="en-US" sz="2800" b="1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资源配额管理，保证资源对象在任何情况下都不会超量占用系统资源。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、容器级别：控制占用的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和内存。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级别：控制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内所有容器占用的系统资源。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级别：</a:t>
            </a:r>
            <a:r>
              <a:rPr lang="en-US" altLang="zh-CN" dirty="0" smtClean="0"/>
              <a:t>Pod</a:t>
            </a:r>
            <a:r>
              <a:rPr lang="zh-CN" altLang="en-US" dirty="0" smtClean="0"/>
              <a:t>数量、</a:t>
            </a:r>
            <a:r>
              <a:rPr lang="en-US" altLang="zh-CN" dirty="0" smtClean="0"/>
              <a:t>Replication controller</a:t>
            </a:r>
            <a:r>
              <a:rPr lang="zh-CN" altLang="en-US" dirty="0" smtClean="0"/>
              <a:t>数量、</a:t>
            </a:r>
            <a:r>
              <a:rPr lang="en-US" altLang="zh-CN" dirty="0"/>
              <a:t>S</a:t>
            </a:r>
            <a:r>
              <a:rPr lang="en-US" altLang="zh-CN" dirty="0" smtClean="0"/>
              <a:t>ervice</a:t>
            </a:r>
            <a:r>
              <a:rPr lang="zh-CN" altLang="en-US" dirty="0" smtClean="0"/>
              <a:t>数量、</a:t>
            </a:r>
            <a:r>
              <a:rPr lang="en-US" altLang="zh-CN" dirty="0" err="1" smtClean="0"/>
              <a:t>ResouceQuota</a:t>
            </a:r>
            <a:r>
              <a:rPr lang="zh-CN" altLang="en-US" dirty="0" smtClean="0"/>
              <a:t>数量、</a:t>
            </a:r>
            <a:r>
              <a:rPr lang="en-US" altLang="zh-CN" dirty="0" smtClean="0"/>
              <a:t>Secret</a:t>
            </a:r>
            <a:r>
              <a:rPr lang="zh-CN" altLang="en-US" dirty="0" smtClean="0"/>
              <a:t>数量、</a:t>
            </a:r>
            <a:r>
              <a:rPr lang="en-US" altLang="zh-CN" dirty="0" smtClean="0"/>
              <a:t>Persistent Volume</a:t>
            </a:r>
            <a:r>
              <a:rPr lang="zh-CN" altLang="en-US" dirty="0" smtClean="0"/>
              <a:t>数量。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k8s</a:t>
            </a:r>
            <a:r>
              <a:rPr lang="zh-CN" altLang="en-US" dirty="0" smtClean="0"/>
              <a:t>配额管理是通过</a:t>
            </a:r>
            <a:r>
              <a:rPr lang="en-US" altLang="zh-CN" dirty="0" smtClean="0"/>
              <a:t>Admission Control</a:t>
            </a:r>
            <a:r>
              <a:rPr lang="zh-CN" altLang="en-US" dirty="0" smtClean="0"/>
              <a:t>（准入控制）来控制的。</a:t>
            </a:r>
            <a:endParaRPr lang="en-US" altLang="zh-CN" dirty="0" smtClean="0"/>
          </a:p>
          <a:p>
            <a:r>
              <a:rPr lang="en-US" altLang="zh-CN" dirty="0" smtClean="0"/>
              <a:t>Admission Control</a:t>
            </a:r>
            <a:r>
              <a:rPr lang="zh-CN" altLang="en-US" dirty="0" smtClean="0"/>
              <a:t>提供两种配额约束方式：</a:t>
            </a:r>
            <a:r>
              <a:rPr lang="en-US" altLang="zh-CN" dirty="0" err="1" smtClean="0"/>
              <a:t>LimitRanger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ResourceQuota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 err="1" smtClean="0"/>
              <a:t>LimitRanger</a:t>
            </a:r>
            <a:r>
              <a:rPr lang="zh-CN" altLang="en-US" dirty="0" smtClean="0"/>
              <a:t>作用于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和</a:t>
            </a:r>
            <a:r>
              <a:rPr lang="zh-CN" altLang="en-US" dirty="0"/>
              <a:t>容器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 err="1" smtClean="0"/>
              <a:t>ResourceQuota</a:t>
            </a:r>
            <a:r>
              <a:rPr lang="zh-CN" altLang="en-US" dirty="0" smtClean="0"/>
              <a:t>作用于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上，限定一个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里的各类资源的使用总额。</a:t>
            </a:r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923" y="3913202"/>
            <a:ext cx="7371428" cy="51142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4" y="158339"/>
            <a:ext cx="4436413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k8s-Master</a:t>
            </a:r>
            <a:endParaRPr lang="zh-CN" altLang="en-US" sz="2800" b="1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节点是</a:t>
            </a:r>
            <a:r>
              <a:rPr lang="en-US" altLang="zh-CN" dirty="0" smtClean="0"/>
              <a:t>k8s</a:t>
            </a:r>
            <a:r>
              <a:rPr lang="zh-CN" altLang="en-US" dirty="0" smtClean="0"/>
              <a:t>集群的管理和控制中心。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Master</a:t>
            </a:r>
            <a:r>
              <a:rPr lang="zh-CN" altLang="en-US" dirty="0" smtClean="0"/>
              <a:t>上运行的关键进程：</a:t>
            </a:r>
            <a:endParaRPr lang="en-US" altLang="zh-CN" dirty="0" smtClean="0"/>
          </a:p>
          <a:p>
            <a:r>
              <a:rPr lang="en-US" altLang="zh-CN" dirty="0" err="1" smtClean="0"/>
              <a:t>kubernetes</a:t>
            </a:r>
            <a:r>
              <a:rPr lang="en-US" altLang="zh-CN" dirty="0" smtClean="0"/>
              <a:t> API Server</a:t>
            </a:r>
            <a:r>
              <a:rPr lang="zh-CN" altLang="en-US" dirty="0" smtClean="0"/>
              <a:t>：是外部操作集群的唯一入口，也是集群内部模块间数据交互的通道。</a:t>
            </a:r>
            <a:endParaRPr lang="en-US" altLang="zh-CN" dirty="0" smtClean="0"/>
          </a:p>
          <a:p>
            <a:r>
              <a:rPr lang="en-US" altLang="zh-CN" dirty="0" err="1" smtClean="0"/>
              <a:t>kubernetes</a:t>
            </a:r>
            <a:r>
              <a:rPr lang="en-US" altLang="zh-CN" dirty="0" smtClean="0"/>
              <a:t> Controller Manager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k8s</a:t>
            </a:r>
            <a:r>
              <a:rPr lang="zh-CN" altLang="en-US" dirty="0" smtClean="0"/>
              <a:t>集群的控制中心。</a:t>
            </a:r>
            <a:endParaRPr lang="en-US" altLang="zh-CN" dirty="0" smtClean="0"/>
          </a:p>
          <a:p>
            <a:r>
              <a:rPr lang="en-US" altLang="zh-CN" dirty="0" err="1" smtClean="0"/>
              <a:t>kubernetes</a:t>
            </a:r>
            <a:r>
              <a:rPr lang="en-US" altLang="zh-CN" dirty="0"/>
              <a:t> S</a:t>
            </a:r>
            <a:r>
              <a:rPr lang="en-US" altLang="zh-CN" dirty="0" smtClean="0"/>
              <a:t>cheduler</a:t>
            </a:r>
            <a:r>
              <a:rPr lang="zh-CN" altLang="en-US" dirty="0" smtClean="0"/>
              <a:t>：负责集群内资源调度。</a:t>
            </a:r>
            <a:endParaRPr lang="en-US" altLang="zh-CN" dirty="0" smtClean="0"/>
          </a:p>
          <a:p>
            <a:r>
              <a:rPr lang="en-US" altLang="zh-CN" dirty="0" err="1" smtClean="0"/>
              <a:t>Etcd</a:t>
            </a:r>
            <a:r>
              <a:rPr lang="zh-CN" altLang="en-US" dirty="0" smtClean="0"/>
              <a:t>：保存集群内各类信息，包括集群负载、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信息、</a:t>
            </a:r>
            <a:r>
              <a:rPr lang="en-US" altLang="zh-CN" dirty="0" smtClean="0"/>
              <a:t>Pod</a:t>
            </a:r>
            <a:r>
              <a:rPr lang="zh-CN" altLang="en-US" dirty="0" smtClean="0"/>
              <a:t>信息等等。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4" y="158339"/>
            <a:ext cx="4436413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k8s-Node</a:t>
            </a:r>
            <a:endParaRPr lang="zh-CN" altLang="en-US" sz="2800" b="1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  <a:r>
              <a:rPr lang="en-US" altLang="zh-CN" dirty="0" smtClean="0"/>
              <a:t>8s</a:t>
            </a:r>
            <a:r>
              <a:rPr lang="zh-CN" altLang="en-US" dirty="0" smtClean="0"/>
              <a:t>集群中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以外的节点被称作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节点。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节点可以是物理机也可以是虚拟机。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Node</a:t>
            </a:r>
            <a:r>
              <a:rPr lang="zh-CN" altLang="en-US" dirty="0" smtClean="0"/>
              <a:t>上运行的关键进程：</a:t>
            </a:r>
            <a:endParaRPr lang="en-US" altLang="zh-CN" dirty="0" smtClean="0"/>
          </a:p>
          <a:p>
            <a:r>
              <a:rPr lang="en-US" altLang="zh-CN" dirty="0" err="1" smtClean="0"/>
              <a:t>kubelete</a:t>
            </a:r>
            <a:r>
              <a:rPr lang="zh-CN" altLang="en-US" dirty="0" smtClean="0"/>
              <a:t>：负责容器的创建、启停任务。</a:t>
            </a:r>
            <a:endParaRPr lang="en-US" altLang="zh-CN" dirty="0" smtClean="0"/>
          </a:p>
          <a:p>
            <a:r>
              <a:rPr lang="en-US" altLang="zh-CN" dirty="0" err="1" smtClean="0"/>
              <a:t>kube</a:t>
            </a:r>
            <a:r>
              <a:rPr lang="en-US" altLang="zh-CN" dirty="0" smtClean="0"/>
              <a:t>-proxy</a:t>
            </a:r>
            <a:r>
              <a:rPr lang="zh-CN" altLang="en-US" dirty="0" smtClean="0"/>
              <a:t>：负责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的通信与负载均衡机制。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：负责容器的创建和管理。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Node</a:t>
            </a:r>
            <a:r>
              <a:rPr lang="zh-CN" altLang="en-US" dirty="0" smtClean="0"/>
              <a:t>会定时向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节点上报自身情况，包括版本，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、内存、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内的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等信息。</a:t>
            </a:r>
            <a:endParaRPr lang="en-US" altLang="zh-CN" dirty="0" smtClean="0"/>
          </a:p>
          <a:p>
            <a:r>
              <a:rPr lang="zh-CN" altLang="en-US" dirty="0" smtClean="0"/>
              <a:t>如果某个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超过一定时间没有向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节点上报自身情况，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会判定其故障，并开始迁移该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上运行的服务。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get nodes –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k8s</a:t>
            </a:r>
            <a:r>
              <a:rPr lang="zh-CN" altLang="en-US" dirty="0" smtClean="0"/>
              <a:t>集群的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信息。</a:t>
            </a:r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describe node [node-name] –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node</a:t>
            </a:r>
            <a:r>
              <a:rPr lang="zh-CN" altLang="en-US" smtClean="0"/>
              <a:t>的相信信息。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422167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k8s-Pod</a:t>
            </a:r>
            <a:endParaRPr lang="zh-CN" altLang="en-US" sz="2800" b="1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649778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Pod</a:t>
            </a:r>
            <a:r>
              <a:rPr lang="zh-CN" altLang="en-US" dirty="0" smtClean="0"/>
              <a:t>是</a:t>
            </a:r>
            <a:r>
              <a:rPr lang="en-US" altLang="zh-CN" dirty="0" smtClean="0"/>
              <a:t>k8s</a:t>
            </a:r>
            <a:r>
              <a:rPr lang="zh-CN" altLang="en-US" dirty="0" smtClean="0"/>
              <a:t>的基本操作单元，里面包含一个或者多个容器。</a:t>
            </a:r>
            <a:endParaRPr lang="en-US" altLang="zh-CN" dirty="0"/>
          </a:p>
        </p:txBody>
      </p:sp>
      <p:sp>
        <p:nvSpPr>
          <p:cNvPr id="7" name="圆角矩形 6"/>
          <p:cNvSpPr/>
          <p:nvPr/>
        </p:nvSpPr>
        <p:spPr>
          <a:xfrm>
            <a:off x="845127" y="1731818"/>
            <a:ext cx="4364182" cy="34497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50127" y="1851088"/>
            <a:ext cx="55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29145" y="2220420"/>
            <a:ext cx="3796145" cy="52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Pause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29144" y="2942824"/>
            <a:ext cx="3796145" cy="52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User container1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29144" y="3665228"/>
            <a:ext cx="3796145" cy="52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User container2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9143" y="4349060"/>
            <a:ext cx="3796145" cy="52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User container3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93327" y="1731818"/>
            <a:ext cx="65238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Pause</a:t>
            </a:r>
            <a:r>
              <a:rPr lang="zh-CN" altLang="en-US" dirty="0" smtClean="0"/>
              <a:t>是每个</a:t>
            </a:r>
            <a:r>
              <a:rPr lang="en-US" altLang="zh-CN" dirty="0" smtClean="0"/>
              <a:t>Pod</a:t>
            </a:r>
            <a:r>
              <a:rPr lang="zh-CN" altLang="en-US" dirty="0" smtClean="0"/>
              <a:t>都有根容器。</a:t>
            </a:r>
            <a:r>
              <a:rPr lang="en-US" altLang="zh-CN" dirty="0" smtClean="0"/>
              <a:t>Pause</a:t>
            </a:r>
            <a:r>
              <a:rPr lang="zh-CN" altLang="en-US" dirty="0" smtClean="0"/>
              <a:t>的作用在于代表整个容器组的状态。</a:t>
            </a:r>
            <a:endParaRPr lang="en-US" altLang="zh-CN" dirty="0" smtClean="0"/>
          </a:p>
          <a:p>
            <a:r>
              <a:rPr lang="zh-CN" altLang="en-US" dirty="0" smtClean="0"/>
              <a:t>同时容器组其他的容器共享</a:t>
            </a:r>
            <a:r>
              <a:rPr lang="en-US" altLang="zh-CN" dirty="0" smtClean="0"/>
              <a:t>Pause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Volume</a:t>
            </a:r>
            <a:r>
              <a:rPr lang="zh-CN" altLang="en-US" dirty="0" smtClean="0"/>
              <a:t>存储空间。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Pod</a:t>
            </a:r>
            <a:r>
              <a:rPr lang="zh-CN" altLang="en-US" dirty="0" smtClean="0"/>
              <a:t>分普通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和静态</a:t>
            </a:r>
            <a:r>
              <a:rPr lang="en-US" altLang="zh-CN" dirty="0" smtClean="0"/>
              <a:t>Pod</a:t>
            </a:r>
            <a:r>
              <a:rPr lang="zh-CN" altLang="en-US" dirty="0" smtClean="0"/>
              <a:t>两种类型。</a:t>
            </a:r>
            <a:endParaRPr lang="en-US" altLang="zh-CN" dirty="0" smtClean="0"/>
          </a:p>
          <a:p>
            <a:r>
              <a:rPr lang="zh-CN" altLang="en-US" dirty="0" smtClean="0"/>
              <a:t>普通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的信息会存放在</a:t>
            </a:r>
            <a:r>
              <a:rPr lang="en-US" altLang="zh-CN" dirty="0" err="1" smtClean="0"/>
              <a:t>etcd</a:t>
            </a:r>
            <a:r>
              <a:rPr lang="zh-CN" altLang="en-US" dirty="0" smtClean="0"/>
              <a:t>中，但静态</a:t>
            </a:r>
            <a:r>
              <a:rPr lang="en-US" altLang="zh-CN" dirty="0" smtClean="0"/>
              <a:t>Pod</a:t>
            </a:r>
            <a:r>
              <a:rPr lang="zh-CN" altLang="en-US" dirty="0" smtClean="0"/>
              <a:t>信息不会存入</a:t>
            </a:r>
            <a:r>
              <a:rPr lang="en-US" altLang="zh-CN" dirty="0" err="1" smtClean="0"/>
              <a:t>etcd</a:t>
            </a:r>
            <a:r>
              <a:rPr lang="zh-CN" altLang="en-US" dirty="0" smtClean="0"/>
              <a:t>，而是存放在某个具体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的文件中。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普通</a:t>
            </a:r>
            <a:r>
              <a:rPr lang="en-US" altLang="zh-CN" dirty="0" smtClean="0"/>
              <a:t>Pod</a:t>
            </a:r>
            <a:r>
              <a:rPr lang="zh-CN" altLang="en-US" dirty="0" smtClean="0"/>
              <a:t>一旦被创建，就会放入</a:t>
            </a:r>
            <a:r>
              <a:rPr lang="en-US" altLang="zh-CN" dirty="0" err="1" smtClean="0"/>
              <a:t>etcd</a:t>
            </a:r>
            <a:r>
              <a:rPr lang="zh-CN" altLang="en-US" dirty="0" smtClean="0"/>
              <a:t>中存储，然后被</a:t>
            </a:r>
            <a:r>
              <a:rPr lang="en-US" altLang="zh-CN" dirty="0" smtClean="0"/>
              <a:t>k8smaster</a:t>
            </a:r>
            <a:r>
              <a:rPr lang="zh-CN" altLang="en-US" dirty="0" smtClean="0"/>
              <a:t>调度到某个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上绑定。该</a:t>
            </a:r>
            <a:r>
              <a:rPr lang="en-US" altLang="zh-CN" dirty="0" smtClean="0"/>
              <a:t>Pod</a:t>
            </a:r>
            <a:r>
              <a:rPr lang="zh-CN" altLang="en-US" dirty="0" smtClean="0"/>
              <a:t>会被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kubelet</a:t>
            </a:r>
            <a:r>
              <a:rPr lang="zh-CN" altLang="en-US" dirty="0" smtClean="0"/>
              <a:t>进程启动，包括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内的容器。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k8s</a:t>
            </a:r>
            <a:r>
              <a:rPr lang="zh-CN" altLang="en-US" dirty="0" smtClean="0"/>
              <a:t>检测到</a:t>
            </a:r>
            <a:r>
              <a:rPr lang="en-US" altLang="zh-CN" dirty="0" smtClean="0"/>
              <a:t>Pod</a:t>
            </a:r>
            <a:r>
              <a:rPr lang="zh-CN" altLang="en-US" dirty="0" smtClean="0"/>
              <a:t>中有某个容器停止了，会自动重启这个</a:t>
            </a:r>
            <a:r>
              <a:rPr lang="en-US" altLang="zh-CN" dirty="0" smtClean="0"/>
              <a:t>Pod</a:t>
            </a:r>
            <a:r>
              <a:rPr lang="zh-CN" altLang="en-US" dirty="0" smtClean="0"/>
              <a:t>里的所有容器。如果</a:t>
            </a:r>
            <a:r>
              <a:rPr lang="en-US" altLang="zh-CN" dirty="0" smtClean="0"/>
              <a:t>Pod</a:t>
            </a:r>
            <a:r>
              <a:rPr lang="zh-CN" altLang="en-US" dirty="0" smtClean="0"/>
              <a:t>所在的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宕机，</a:t>
            </a:r>
            <a:r>
              <a:rPr lang="en-US" altLang="zh-CN" dirty="0" smtClean="0"/>
              <a:t>Pod</a:t>
            </a:r>
            <a:r>
              <a:rPr lang="zh-CN" altLang="en-US" dirty="0" smtClean="0"/>
              <a:t>会被自动调度到其他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上。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422167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k8s-Label</a:t>
            </a:r>
            <a:endParaRPr lang="zh-CN" altLang="en-US" sz="2800" b="1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Label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key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键值对。用来来描述集群内的各种资源。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个资源可以定义任意数量的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，通过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对资源的分配、调度、配置等进行管理。资源的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可以在资源定义的时候就指定，可以在资源创建后动态的增删。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的好处就是可以通过</a:t>
            </a:r>
            <a:r>
              <a:rPr lang="en-US" altLang="zh-CN" dirty="0" smtClean="0"/>
              <a:t>Label Selector</a:t>
            </a:r>
            <a:r>
              <a:rPr lang="zh-CN" altLang="en-US" dirty="0" smtClean="0"/>
              <a:t>以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为条件搜索对象。搜索语句类似于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语句。</a:t>
            </a:r>
            <a:endParaRPr lang="en-US" altLang="zh-CN" dirty="0" smtClean="0"/>
          </a:p>
          <a:p>
            <a:r>
              <a:rPr lang="en-US" altLang="zh-CN" dirty="0" smtClean="0"/>
              <a:t>select * from pod where pod’s name = ‘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’</a:t>
            </a:r>
            <a:endParaRPr lang="en-US" altLang="zh-CN" dirty="0" smtClean="0"/>
          </a:p>
          <a:p>
            <a:r>
              <a:rPr lang="zh-CN" altLang="en-US" dirty="0" smtClean="0"/>
              <a:t>或者采用集合的写法</a:t>
            </a:r>
            <a:endParaRPr lang="en-US" altLang="zh-CN" dirty="0" smtClean="0"/>
          </a:p>
          <a:p>
            <a:r>
              <a:rPr lang="en-US" altLang="zh-CN" dirty="0" smtClean="0"/>
              <a:t>select * from pod where pod’s name in (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sqlite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Master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kube</a:t>
            </a:r>
            <a:r>
              <a:rPr lang="en-US" altLang="zh-CN" dirty="0" smtClean="0"/>
              <a:t>-controller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kube</a:t>
            </a:r>
            <a:r>
              <a:rPr lang="en-US" altLang="zh-CN" dirty="0" smtClean="0"/>
              <a:t>-proxy</a:t>
            </a:r>
            <a:r>
              <a:rPr lang="zh-CN" altLang="en-US" dirty="0" smtClean="0"/>
              <a:t>都会使用</a:t>
            </a:r>
            <a:r>
              <a:rPr lang="en-US" altLang="zh-CN" dirty="0" smtClean="0"/>
              <a:t>Label Selector</a:t>
            </a:r>
            <a:r>
              <a:rPr lang="zh-CN" altLang="en-US" dirty="0" smtClean="0"/>
              <a:t>来查找所需要的</a:t>
            </a:r>
            <a:r>
              <a:rPr lang="en-US" altLang="zh-CN" dirty="0" smtClean="0"/>
              <a:t>Pod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Label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k8s</a:t>
            </a:r>
            <a:r>
              <a:rPr lang="zh-CN" altLang="en-US" dirty="0" smtClean="0"/>
              <a:t>集群能够实现精细化管理的基础。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422167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k8s-Service</a:t>
            </a:r>
            <a:endParaRPr lang="zh-CN" altLang="en-US" sz="2800" b="1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4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k8s</a:t>
            </a:r>
            <a:r>
              <a:rPr lang="zh-CN" altLang="en-US" dirty="0" smtClean="0"/>
              <a:t>的集群里，每个</a:t>
            </a:r>
            <a:r>
              <a:rPr lang="en-US" altLang="zh-CN" dirty="0" smtClean="0"/>
              <a:t>Pod</a:t>
            </a:r>
            <a:r>
              <a:rPr lang="zh-CN" altLang="en-US" dirty="0" smtClean="0"/>
              <a:t>会被分配一个单独的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地址，且每个</a:t>
            </a:r>
            <a:r>
              <a:rPr lang="en-US" altLang="zh-CN" dirty="0" smtClean="0"/>
              <a:t>Pod</a:t>
            </a:r>
            <a:r>
              <a:rPr lang="zh-CN" altLang="en-US" dirty="0" smtClean="0"/>
              <a:t>都提供了独立的</a:t>
            </a:r>
            <a:r>
              <a:rPr lang="en-US" altLang="zh-CN" dirty="0" smtClean="0"/>
              <a:t>Endpoint(Pod IP + Container Port)</a:t>
            </a:r>
            <a:r>
              <a:rPr lang="zh-CN" altLang="en-US" dirty="0" smtClean="0"/>
              <a:t>以被客户端访问。但是</a:t>
            </a:r>
            <a:r>
              <a:rPr lang="en-US" altLang="zh-CN" dirty="0" smtClean="0"/>
              <a:t>Pod</a:t>
            </a:r>
            <a:r>
              <a:rPr lang="zh-CN" altLang="en-US" dirty="0" smtClean="0"/>
              <a:t>是会被销毁和重新创建的，新建的</a:t>
            </a:r>
            <a:r>
              <a:rPr lang="en-US" altLang="zh-CN" dirty="0" smtClean="0"/>
              <a:t>Pod</a:t>
            </a:r>
            <a:r>
              <a:rPr lang="zh-CN" altLang="en-US" dirty="0" smtClean="0"/>
              <a:t>拥有的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地址与旧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可能不同。这样的设定对于前端应用来访问</a:t>
            </a:r>
            <a:r>
              <a:rPr lang="en-US" altLang="zh-CN" dirty="0" smtClean="0"/>
              <a:t>Pod</a:t>
            </a:r>
            <a:r>
              <a:rPr lang="zh-CN" altLang="en-US" dirty="0" smtClean="0"/>
              <a:t>里面的容器是非常不友好的。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k8s</a:t>
            </a:r>
            <a:r>
              <a:rPr lang="zh-CN" altLang="en-US" dirty="0" smtClean="0"/>
              <a:t>为每个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分配了全局唯一的虚拟</a:t>
            </a:r>
            <a:r>
              <a:rPr lang="en-US" altLang="zh-CN" dirty="0" smtClean="0"/>
              <a:t>IP(Cluster IP)</a:t>
            </a:r>
            <a:r>
              <a:rPr lang="zh-CN" altLang="en-US" dirty="0" smtClean="0"/>
              <a:t>。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整个生命周期之内</a:t>
            </a:r>
            <a:r>
              <a:rPr lang="en-US" altLang="zh-CN" dirty="0" smtClean="0"/>
              <a:t>Cluster IP</a:t>
            </a:r>
            <a:r>
              <a:rPr lang="zh-CN" altLang="en-US" dirty="0" smtClean="0"/>
              <a:t>不会变。</a:t>
            </a:r>
            <a:r>
              <a:rPr lang="en-US" altLang="zh-CN" dirty="0" smtClean="0"/>
              <a:t>k8s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把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在网络层面的变化给屏蔽了。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比如</a:t>
            </a:r>
            <a:r>
              <a:rPr lang="en-US" altLang="zh-CN" dirty="0" smtClean="0"/>
              <a:t>k8s</a:t>
            </a:r>
            <a:r>
              <a:rPr lang="zh-CN" altLang="en-US" dirty="0" smtClean="0"/>
              <a:t>的集群里有若干个</a:t>
            </a:r>
            <a:r>
              <a:rPr lang="en-US" altLang="zh-CN" dirty="0" smtClean="0"/>
              <a:t>Pod</a:t>
            </a:r>
            <a:r>
              <a:rPr lang="zh-CN" altLang="en-US" dirty="0" smtClean="0"/>
              <a:t>都部署了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代理服务器，这时候就可以创建一个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，通过</a:t>
            </a:r>
            <a:r>
              <a:rPr lang="en-US" altLang="zh-CN" dirty="0" err="1" smtClean="0"/>
              <a:t>Label:”HTTP</a:t>
            </a:r>
            <a:r>
              <a:rPr lang="en-US" altLang="zh-CN" dirty="0" smtClean="0"/>
              <a:t> Proxy”</a:t>
            </a:r>
            <a:r>
              <a:rPr lang="zh-CN" altLang="en-US" dirty="0" smtClean="0"/>
              <a:t>与所有部署了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代理服务器的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关联起来。然后定义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服务端口为</a:t>
            </a:r>
            <a:r>
              <a:rPr lang="en-US" altLang="zh-CN" dirty="0" smtClean="0"/>
              <a:t>80</a:t>
            </a:r>
            <a:r>
              <a:rPr lang="zh-CN" altLang="en-US" dirty="0" smtClean="0"/>
              <a:t>。这样</a:t>
            </a:r>
            <a:r>
              <a:rPr lang="en-US" altLang="zh-CN" dirty="0" smtClean="0"/>
              <a:t>k8s</a:t>
            </a:r>
            <a:r>
              <a:rPr lang="zh-CN" altLang="en-US" dirty="0" smtClean="0"/>
              <a:t>集群内部其他</a:t>
            </a:r>
            <a:r>
              <a:rPr lang="en-US" altLang="zh-CN" dirty="0" smtClean="0"/>
              <a:t>Pod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Cluster IP+80</a:t>
            </a:r>
            <a:r>
              <a:rPr lang="zh-CN" altLang="en-US" dirty="0" smtClean="0"/>
              <a:t>端口就可以访问</a:t>
            </a:r>
            <a:r>
              <a:rPr lang="en-US" altLang="zh-CN" dirty="0" smtClean="0"/>
              <a:t>k8s</a:t>
            </a:r>
            <a:r>
              <a:rPr lang="zh-CN" altLang="en-US" dirty="0" smtClean="0"/>
              <a:t>内的所有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代理服务器，而不需要关心部署这些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代理服务器的</a:t>
            </a:r>
            <a:r>
              <a:rPr lang="en-US" altLang="zh-CN" dirty="0" smtClean="0"/>
              <a:t>Pod</a:t>
            </a:r>
            <a:r>
              <a:rPr lang="zh-CN" altLang="en-US" dirty="0" smtClean="0"/>
              <a:t>是否发生了</a:t>
            </a:r>
            <a:r>
              <a:rPr lang="en-US" altLang="zh-CN" dirty="0" smtClean="0"/>
              <a:t>IP</a:t>
            </a:r>
            <a:r>
              <a:rPr lang="zh-CN" altLang="en-US" dirty="0" smtClean="0"/>
              <a:t>变化。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如果某个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需要用到多端口，只需要给不同端口设定</a:t>
            </a:r>
            <a:r>
              <a:rPr lang="en-US" altLang="zh-CN" dirty="0" smtClean="0"/>
              <a:t>”name”</a:t>
            </a:r>
            <a:r>
              <a:rPr lang="zh-CN" altLang="en-US" dirty="0" smtClean="0"/>
              <a:t>属性即可。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422167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外部访问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endParaRPr lang="zh-CN" altLang="en-US" sz="2800" b="1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4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k8s</a:t>
            </a:r>
            <a:r>
              <a:rPr lang="zh-CN" altLang="en-US" dirty="0" smtClean="0"/>
              <a:t>的三种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：</a:t>
            </a:r>
            <a:endParaRPr lang="zh-CN" altLang="en-US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Node IP</a:t>
            </a:r>
            <a:r>
              <a:rPr lang="zh-CN" altLang="en-US" dirty="0" smtClean="0"/>
              <a:t>：每个节点物理网卡的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Pod IP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docker engine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docker0</a:t>
            </a:r>
            <a:r>
              <a:rPr lang="zh-CN" altLang="en-US" dirty="0" smtClean="0"/>
              <a:t>网桥</a:t>
            </a:r>
            <a:r>
              <a:rPr lang="en-US" altLang="zh-CN" dirty="0" smtClean="0"/>
              <a:t>IP</a:t>
            </a:r>
            <a:r>
              <a:rPr lang="zh-CN" altLang="en-US" dirty="0" smtClean="0"/>
              <a:t>段分配的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，是一个虚拟的二层网络。</a:t>
            </a:r>
            <a:r>
              <a:rPr lang="en-US" altLang="zh-CN" dirty="0" smtClean="0"/>
              <a:t>k8s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Pod</a:t>
            </a:r>
            <a:r>
              <a:rPr lang="zh-CN" altLang="en-US" dirty="0" smtClean="0"/>
              <a:t>里的容器访问另一个</a:t>
            </a:r>
            <a:r>
              <a:rPr lang="en-US" altLang="zh-CN" dirty="0" smtClean="0"/>
              <a:t>Pod</a:t>
            </a:r>
            <a:r>
              <a:rPr lang="zh-CN" altLang="en-US" dirty="0" smtClean="0"/>
              <a:t>里的容器，就是通过</a:t>
            </a:r>
            <a:r>
              <a:rPr lang="en-US" altLang="zh-CN" dirty="0" smtClean="0"/>
              <a:t>Pod IP</a:t>
            </a:r>
            <a:r>
              <a:rPr lang="zh-CN" altLang="en-US" dirty="0" smtClean="0"/>
              <a:t>访问的。实际的网络数据是通过</a:t>
            </a:r>
            <a:r>
              <a:rPr lang="en-US" altLang="zh-CN" dirty="0" smtClean="0"/>
              <a:t>Node IP</a:t>
            </a:r>
            <a:r>
              <a:rPr lang="zh-CN" altLang="en-US" dirty="0" smtClean="0"/>
              <a:t>所在网卡发送的。</a:t>
            </a:r>
            <a:endParaRPr lang="zh-CN" altLang="en-US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Cluster IP</a:t>
            </a:r>
            <a:r>
              <a:rPr lang="zh-CN" altLang="en-US" dirty="0" smtClean="0"/>
              <a:t>：一个虚拟的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，仅仅用来标识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，由</a:t>
            </a:r>
            <a:r>
              <a:rPr lang="en-US" altLang="zh-CN" dirty="0" smtClean="0"/>
              <a:t>k8s</a:t>
            </a:r>
            <a:r>
              <a:rPr lang="zh-CN" altLang="en-US" dirty="0" smtClean="0"/>
              <a:t>进行分配和管理。</a:t>
            </a:r>
            <a:r>
              <a:rPr lang="en-US" altLang="zh-CN" dirty="0" smtClean="0"/>
              <a:t>Cluster IP</a:t>
            </a:r>
            <a:r>
              <a:rPr lang="zh-CN" altLang="en-US" dirty="0" smtClean="0"/>
              <a:t>本身没有什么网络意义，比如这个</a:t>
            </a:r>
            <a:r>
              <a:rPr lang="en-US" altLang="zh-CN" dirty="0" smtClean="0"/>
              <a:t>IP</a:t>
            </a:r>
            <a:r>
              <a:rPr lang="zh-CN" altLang="en-US" dirty="0" smtClean="0"/>
              <a:t>是无法被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的。必须结合</a:t>
            </a:r>
            <a:r>
              <a:rPr lang="en-US" altLang="zh-CN" dirty="0" smtClean="0"/>
              <a:t>Service port</a:t>
            </a:r>
            <a:r>
              <a:rPr lang="zh-CN" altLang="en-US" dirty="0" smtClean="0"/>
              <a:t>组成一个通信端口，而且一般只服务于</a:t>
            </a:r>
            <a:r>
              <a:rPr lang="en-US" altLang="zh-CN" dirty="0" smtClean="0"/>
              <a:t>k8s</a:t>
            </a:r>
            <a:r>
              <a:rPr lang="zh-CN" altLang="en-US" dirty="0" smtClean="0"/>
              <a:t>内部，对于</a:t>
            </a:r>
            <a:r>
              <a:rPr lang="en-US" altLang="zh-CN" dirty="0" smtClean="0"/>
              <a:t>k8s</a:t>
            </a:r>
            <a:r>
              <a:rPr lang="zh-CN" altLang="en-US" dirty="0" smtClean="0"/>
              <a:t>集群之外的设备需要访问这个端口，需要做特殊配置。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如果外部应用需要访问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，可以在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里设置</a:t>
            </a:r>
            <a:r>
              <a:rPr lang="en-US" altLang="zh-CN" dirty="0" smtClean="0"/>
              <a:t>type:NodePort</a:t>
            </a:r>
            <a:r>
              <a:rPr lang="zh-CN" altLang="en-US" dirty="0" smtClean="0"/>
              <a:t>。用户可以指定对外服务的</a:t>
            </a:r>
            <a:r>
              <a:rPr lang="en-US" altLang="zh-CN" dirty="0" smtClean="0"/>
              <a:t>nodePort</a:t>
            </a:r>
            <a:r>
              <a:rPr lang="zh-CN" altLang="en-US" dirty="0" smtClean="0"/>
              <a:t>端口，也可以由</a:t>
            </a:r>
            <a:r>
              <a:rPr lang="en-US" altLang="zh-CN" dirty="0" smtClean="0"/>
              <a:t>k8s</a:t>
            </a:r>
            <a:r>
              <a:rPr lang="zh-CN" altLang="en-US" dirty="0" smtClean="0"/>
              <a:t>自动分配。</a:t>
            </a:r>
            <a:endParaRPr lang="zh-CN" altLang="en-US" dirty="0" smtClean="0"/>
          </a:p>
          <a:p>
            <a:r>
              <a:rPr lang="zh-CN" altLang="en-US" dirty="0" smtClean="0"/>
              <a:t>这个设置的基本原理就是</a:t>
            </a:r>
            <a:r>
              <a:rPr lang="en-US" altLang="zh-CN" dirty="0" smtClean="0"/>
              <a:t>k8s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所对应的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节点上开启一个监听端口。外部应用通过</a:t>
            </a:r>
            <a:r>
              <a:rPr lang="en-US" altLang="zh-CN" dirty="0" smtClean="0"/>
              <a:t>Node IP+nodePort</a:t>
            </a:r>
            <a:r>
              <a:rPr lang="zh-CN" altLang="en-US" dirty="0" smtClean="0"/>
              <a:t>就可以访问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950" y="158115"/>
            <a:ext cx="6327775" cy="61531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</a:t>
            </a: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Volume&amp;Persistent Volume</a:t>
            </a:r>
            <a:endParaRPr lang="en-US" sz="2800" b="1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4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k8s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Volume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的存储空间，可以被</a:t>
            </a:r>
            <a:r>
              <a:rPr lang="en-US" altLang="zh-CN" dirty="0" smtClean="0"/>
              <a:t>Pod</a:t>
            </a:r>
            <a:r>
              <a:rPr lang="zh-CN" altLang="en-US" dirty="0" smtClean="0"/>
              <a:t>中的容器共享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en-US" altLang="zh-CN" dirty="0" smtClean="0"/>
              <a:t>Volume</a:t>
            </a:r>
            <a:r>
              <a:rPr lang="zh-CN" altLang="en-US" dirty="0" smtClean="0"/>
              <a:t>的生命周期和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相同，不受</a:t>
            </a:r>
            <a:r>
              <a:rPr lang="en-US" altLang="zh-CN" dirty="0" smtClean="0"/>
              <a:t>Pod</a:t>
            </a:r>
            <a:r>
              <a:rPr lang="zh-CN" altLang="en-US" dirty="0" smtClean="0"/>
              <a:t>中容器启动、停止、删除的影响。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PV</a:t>
            </a:r>
            <a:r>
              <a:rPr lang="zh-CN" altLang="en-US" dirty="0" smtClean="0"/>
              <a:t>和普通</a:t>
            </a:r>
            <a:r>
              <a:rPr lang="en-US" altLang="zh-CN" dirty="0" smtClean="0"/>
              <a:t>Volume</a:t>
            </a:r>
            <a:r>
              <a:rPr lang="zh-CN" altLang="en-US" dirty="0" smtClean="0"/>
              <a:t>的区别在于：</a:t>
            </a:r>
            <a:endParaRPr lang="zh-CN" altLang="en-US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PV</a:t>
            </a:r>
            <a:r>
              <a:rPr lang="zh-CN" altLang="en-US" dirty="0" smtClean="0"/>
              <a:t>不属于任何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，但是可以在每个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上访问。</a:t>
            </a:r>
            <a:endParaRPr lang="zh-CN" altLang="en-US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PV</a:t>
            </a:r>
            <a:r>
              <a:rPr lang="zh-CN" altLang="en-US" dirty="0" smtClean="0"/>
              <a:t>不是定义在</a:t>
            </a:r>
            <a:r>
              <a:rPr lang="en-US" altLang="zh-CN" dirty="0" smtClean="0"/>
              <a:t>Pod</a:t>
            </a:r>
            <a:r>
              <a:rPr lang="zh-CN" altLang="en-US" dirty="0" smtClean="0"/>
              <a:t>上，而是独立于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的存在。</a:t>
            </a:r>
            <a:endParaRPr lang="zh-CN" altLang="en-US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PV</a:t>
            </a:r>
            <a:r>
              <a:rPr lang="zh-CN" altLang="en-US" dirty="0" smtClean="0"/>
              <a:t>支持的存储类型没有</a:t>
            </a:r>
            <a:r>
              <a:rPr lang="en-US" altLang="zh-CN" dirty="0" smtClean="0"/>
              <a:t>Volume</a:t>
            </a:r>
            <a:r>
              <a:rPr lang="zh-CN" altLang="en-US" dirty="0" smtClean="0"/>
              <a:t>多。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3695197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Server</a:t>
            </a:r>
            <a:endParaRPr lang="zh-CN" altLang="en-US" sz="2800" b="1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7309" y="928255"/>
            <a:ext cx="112083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、提供了用户管理集群的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接口，包括认证、校验、状态变更等。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、提供了模块间数据交互的接口。只有</a:t>
            </a:r>
            <a:r>
              <a:rPr lang="en-US" altLang="zh-CN" dirty="0" smtClean="0"/>
              <a:t>API server</a:t>
            </a:r>
            <a:r>
              <a:rPr lang="zh-CN" altLang="en-US" dirty="0" smtClean="0"/>
              <a:t>才能直接操作</a:t>
            </a:r>
            <a:r>
              <a:rPr lang="en-US" altLang="zh-CN" dirty="0" err="1" smtClean="0"/>
              <a:t>etcd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k8s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kube-apiserver</a:t>
            </a:r>
            <a:r>
              <a:rPr lang="zh-CN" altLang="en-US" dirty="0" smtClean="0"/>
              <a:t>这个进程提供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服务，有两个服务端口。</a:t>
            </a:r>
            <a:endParaRPr lang="en-US" altLang="zh-CN" dirty="0" smtClean="0"/>
          </a:p>
          <a:p>
            <a:r>
              <a:rPr lang="zh-CN" altLang="en-US" dirty="0" smtClean="0"/>
              <a:t>本地端口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8080</a:t>
            </a:r>
            <a:r>
              <a:rPr lang="zh-CN" altLang="en-US" dirty="0" smtClean="0"/>
              <a:t>，通过启动参数</a:t>
            </a:r>
            <a:r>
              <a:rPr lang="en-US" altLang="zh-CN" dirty="0" smtClean="0"/>
              <a:t>—insecure-port</a:t>
            </a:r>
            <a:r>
              <a:rPr lang="zh-CN" altLang="en-US" dirty="0" smtClean="0"/>
              <a:t>来修改默认端口。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地址为</a:t>
            </a:r>
            <a:r>
              <a:rPr lang="en-US" altLang="zh-CN" dirty="0" smtClean="0"/>
              <a:t>localhost</a:t>
            </a:r>
            <a:r>
              <a:rPr lang="zh-CN" altLang="en-US" dirty="0" smtClean="0"/>
              <a:t>，通过启动参数</a:t>
            </a:r>
            <a:r>
              <a:rPr lang="en-US" altLang="zh-CN" dirty="0" smtClean="0"/>
              <a:t>—insecure-bind-address</a:t>
            </a:r>
            <a:r>
              <a:rPr lang="zh-CN" altLang="en-US" dirty="0" smtClean="0"/>
              <a:t>来修改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地址。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用于接收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请求，不需要认证或授权通过该端口访问</a:t>
            </a:r>
            <a:r>
              <a:rPr lang="en-US" altLang="zh-CN" dirty="0" smtClean="0"/>
              <a:t>API server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安全端口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6443</a:t>
            </a:r>
            <a:r>
              <a:rPr lang="zh-CN" altLang="en-US" dirty="0" smtClean="0"/>
              <a:t>，通过启动参数</a:t>
            </a:r>
            <a:r>
              <a:rPr lang="en-US" altLang="zh-CN" dirty="0" smtClean="0"/>
              <a:t>—secure-port</a:t>
            </a:r>
            <a:r>
              <a:rPr lang="zh-CN" altLang="en-US" dirty="0" smtClean="0"/>
              <a:t>来修改默认端口。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地址为？？，通过启动参数</a:t>
            </a:r>
            <a:r>
              <a:rPr lang="en-US" altLang="zh-CN" dirty="0" smtClean="0"/>
              <a:t>—bind-address</a:t>
            </a:r>
            <a:r>
              <a:rPr lang="zh-CN" altLang="en-US" dirty="0" smtClean="0"/>
              <a:t>来修改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地址。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用于接收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请求，基于</a:t>
            </a:r>
            <a:r>
              <a:rPr lang="en-US" altLang="zh-CN" dirty="0" err="1" smtClean="0"/>
              <a:t>tocken</a:t>
            </a:r>
            <a:r>
              <a:rPr lang="zh-CN" altLang="en-US" dirty="0" smtClean="0"/>
              <a:t>文件或者证书及</a:t>
            </a:r>
            <a:r>
              <a:rPr lang="en-US" altLang="zh-CN" dirty="0" smtClean="0"/>
              <a:t>HTTP Base</a:t>
            </a:r>
            <a:r>
              <a:rPr lang="zh-CN" altLang="en-US" dirty="0" smtClean="0"/>
              <a:t>的认证。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默认不启动访问控制策略。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3960</Words>
  <Application>WPS 演示</Application>
  <PresentationFormat>宽屏</PresentationFormat>
  <Paragraphs>158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徐铤</dc:creator>
  <cp:lastModifiedBy>Raynor</cp:lastModifiedBy>
  <cp:revision>151</cp:revision>
  <dcterms:created xsi:type="dcterms:W3CDTF">2018-10-30T06:54:00Z</dcterms:created>
  <dcterms:modified xsi:type="dcterms:W3CDTF">2018-10-31T14:50:03Z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