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5" r:id="rId3"/>
    <p:sldId id="264" r:id="rId4"/>
    <p:sldId id="260" r:id="rId5"/>
    <p:sldId id="278" r:id="rId6"/>
    <p:sldId id="279" r:id="rId7"/>
    <p:sldId id="280" r:id="rId8"/>
    <p:sldId id="266" r:id="rId9"/>
    <p:sldId id="267" r:id="rId10"/>
    <p:sldId id="268" r:id="rId11"/>
    <p:sldId id="276" r:id="rId12"/>
    <p:sldId id="277" r:id="rId13"/>
    <p:sldId id="261" r:id="rId14"/>
    <p:sldId id="258" r:id="rId15"/>
    <p:sldId id="259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1157571"/>
            <a:ext cx="7552381" cy="45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k8s</a:t>
            </a:r>
            <a:r>
              <a:rPr lang="zh-CN" altLang="en-US" smtClean="0"/>
              <a:t>的三种</a:t>
            </a:r>
            <a:r>
              <a:rPr lang="en-US" altLang="zh-CN" smtClean="0"/>
              <a:t>IP</a:t>
            </a:r>
            <a:r>
              <a:rPr lang="zh-CN" altLang="en-US" smtClean="0"/>
              <a:t>：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Node IP</a:t>
            </a:r>
            <a:r>
              <a:rPr lang="zh-CN" altLang="en-US" smtClean="0"/>
              <a:t>：每个节点物理网卡的</a:t>
            </a:r>
            <a:r>
              <a:rPr lang="en-US" altLang="zh-CN" smtClean="0"/>
              <a:t>IP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Pod IP</a:t>
            </a:r>
            <a:r>
              <a:rPr lang="zh-CN" altLang="en-US" smtClean="0"/>
              <a:t>：</a:t>
            </a:r>
            <a:r>
              <a:rPr lang="en-US" altLang="zh-CN" smtClean="0"/>
              <a:t>docker engine</a:t>
            </a:r>
            <a:r>
              <a:rPr lang="zh-CN" altLang="en-US" smtClean="0"/>
              <a:t>根据</a:t>
            </a:r>
            <a:r>
              <a:rPr lang="en-US" altLang="zh-CN" smtClean="0"/>
              <a:t>docker0</a:t>
            </a:r>
            <a:r>
              <a:rPr lang="zh-CN" altLang="en-US" smtClean="0"/>
              <a:t>网桥</a:t>
            </a:r>
            <a:r>
              <a:rPr lang="en-US" altLang="zh-CN" smtClean="0"/>
              <a:t>IP</a:t>
            </a:r>
            <a:r>
              <a:rPr lang="zh-CN" altLang="en-US" smtClean="0"/>
              <a:t>段分配的</a:t>
            </a:r>
            <a:r>
              <a:rPr lang="en-US" altLang="zh-CN" smtClean="0"/>
              <a:t>IP</a:t>
            </a:r>
            <a:r>
              <a:rPr lang="zh-CN" altLang="en-US" smtClean="0"/>
              <a:t>，是一个虚拟的二层网络。</a:t>
            </a:r>
            <a:r>
              <a:rPr lang="en-US" altLang="zh-CN" smtClean="0"/>
              <a:t>k8s</a:t>
            </a:r>
            <a:r>
              <a:rPr lang="zh-CN" altLang="en-US" smtClean="0"/>
              <a:t>中</a:t>
            </a:r>
            <a:r>
              <a:rPr lang="en-US" altLang="zh-CN" smtClean="0"/>
              <a:t>Pod</a:t>
            </a:r>
            <a:r>
              <a:rPr lang="zh-CN" altLang="en-US" smtClean="0"/>
              <a:t>里的容器访问另一个</a:t>
            </a:r>
            <a:r>
              <a:rPr lang="en-US" altLang="zh-CN" smtClean="0"/>
              <a:t>Pod</a:t>
            </a:r>
            <a:r>
              <a:rPr lang="zh-CN" altLang="en-US" smtClean="0"/>
              <a:t>里的容器，就是通过</a:t>
            </a:r>
            <a:r>
              <a:rPr lang="en-US" altLang="zh-CN" smtClean="0"/>
              <a:t>Pod IP</a:t>
            </a:r>
            <a:r>
              <a:rPr lang="zh-CN" altLang="en-US" smtClean="0"/>
              <a:t>访问的。实际的网络数据是通过</a:t>
            </a:r>
            <a:r>
              <a:rPr lang="en-US" altLang="zh-CN" smtClean="0"/>
              <a:t>Node IP</a:t>
            </a:r>
            <a:r>
              <a:rPr lang="zh-CN" altLang="en-US" smtClean="0"/>
              <a:t>所在网卡发送的。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Cluster IP</a:t>
            </a:r>
            <a:r>
              <a:rPr lang="zh-CN" altLang="en-US" smtClean="0"/>
              <a:t>：一个虚拟的</a:t>
            </a:r>
            <a:r>
              <a:rPr lang="en-US" altLang="zh-CN" smtClean="0"/>
              <a:t>IP</a:t>
            </a:r>
            <a:r>
              <a:rPr lang="zh-CN" altLang="en-US" smtClean="0"/>
              <a:t>，仅仅用来标识</a:t>
            </a:r>
            <a:r>
              <a:rPr lang="en-US" altLang="zh-CN" smtClean="0"/>
              <a:t>Service</a:t>
            </a:r>
            <a:r>
              <a:rPr lang="zh-CN" altLang="en-US" smtClean="0"/>
              <a:t>，由</a:t>
            </a:r>
            <a:r>
              <a:rPr lang="en-US" altLang="zh-CN" smtClean="0"/>
              <a:t>k8s</a:t>
            </a:r>
            <a:r>
              <a:rPr lang="zh-CN" altLang="en-US" smtClean="0"/>
              <a:t>进行分配和管理。</a:t>
            </a:r>
            <a:r>
              <a:rPr lang="en-US" altLang="zh-CN" smtClean="0"/>
              <a:t>Cluster IP</a:t>
            </a:r>
            <a:r>
              <a:rPr lang="zh-CN" altLang="en-US" smtClean="0"/>
              <a:t>本身没有什么网络意义，比如这个</a:t>
            </a:r>
            <a:r>
              <a:rPr lang="en-US" altLang="zh-CN" smtClean="0"/>
              <a:t>IP</a:t>
            </a:r>
            <a:r>
              <a:rPr lang="zh-CN" altLang="en-US" smtClean="0"/>
              <a:t>是无法被</a:t>
            </a:r>
            <a:r>
              <a:rPr lang="en-US" altLang="zh-CN" smtClean="0"/>
              <a:t>ping</a:t>
            </a:r>
            <a:r>
              <a:rPr lang="zh-CN" altLang="en-US" smtClean="0"/>
              <a:t>的。必须结合</a:t>
            </a:r>
            <a:r>
              <a:rPr lang="en-US" altLang="zh-CN" smtClean="0"/>
              <a:t>Service port</a:t>
            </a:r>
            <a:r>
              <a:rPr lang="zh-CN" altLang="en-US" smtClean="0"/>
              <a:t>组成一个通信端口，而且一般只服务于</a:t>
            </a:r>
            <a:r>
              <a:rPr lang="en-US" altLang="zh-CN" smtClean="0"/>
              <a:t>k8s</a:t>
            </a:r>
            <a:r>
              <a:rPr lang="zh-CN" altLang="en-US" smtClean="0"/>
              <a:t>内部，对于</a:t>
            </a:r>
            <a:r>
              <a:rPr lang="en-US" altLang="zh-CN" smtClean="0"/>
              <a:t>k8s</a:t>
            </a:r>
            <a:r>
              <a:rPr lang="zh-CN" altLang="en-US" smtClean="0"/>
              <a:t>集群之外的设备需要访问这个端口，需要做特殊配置。</a:t>
            </a:r>
          </a:p>
          <a:p>
            <a:endParaRPr lang="zh-CN" altLang="en-US" smtClean="0"/>
          </a:p>
          <a:p>
            <a:r>
              <a:rPr lang="zh-CN" altLang="en-US" smtClean="0"/>
              <a:t>如果外部应用需要访问</a:t>
            </a:r>
            <a:r>
              <a:rPr lang="en-US" altLang="zh-CN" smtClean="0"/>
              <a:t>Service</a:t>
            </a:r>
            <a:r>
              <a:rPr lang="zh-CN" altLang="en-US" smtClean="0"/>
              <a:t>，可以在</a:t>
            </a:r>
            <a:r>
              <a:rPr lang="en-US" altLang="zh-CN" smtClean="0"/>
              <a:t>Service</a:t>
            </a:r>
            <a:r>
              <a:rPr lang="zh-CN" altLang="en-US" smtClean="0"/>
              <a:t>的</a:t>
            </a:r>
            <a:r>
              <a:rPr lang="en-US" altLang="zh-CN" smtClean="0"/>
              <a:t>Label</a:t>
            </a:r>
            <a:r>
              <a:rPr lang="zh-CN" altLang="en-US" smtClean="0"/>
              <a:t>里设置</a:t>
            </a:r>
            <a:r>
              <a:rPr lang="en-US" altLang="zh-CN" smtClean="0"/>
              <a:t>type:NodePort</a:t>
            </a:r>
            <a:r>
              <a:rPr lang="zh-CN" altLang="en-US" smtClean="0"/>
              <a:t>。用户可以指定对外服务的</a:t>
            </a:r>
            <a:r>
              <a:rPr lang="en-US" altLang="zh-CN" smtClean="0"/>
              <a:t>nodePort</a:t>
            </a:r>
            <a:r>
              <a:rPr lang="zh-CN" altLang="en-US" smtClean="0"/>
              <a:t>端口，也可以由</a:t>
            </a:r>
            <a:r>
              <a:rPr lang="en-US" altLang="zh-CN" smtClean="0"/>
              <a:t>k8s</a:t>
            </a:r>
            <a:r>
              <a:rPr lang="zh-CN" altLang="en-US" smtClean="0"/>
              <a:t>自动分配。</a:t>
            </a:r>
          </a:p>
          <a:p>
            <a:r>
              <a:rPr lang="zh-CN" altLang="en-US" smtClean="0"/>
              <a:t>这个设置的基本原理就是</a:t>
            </a:r>
            <a:r>
              <a:rPr lang="en-US" altLang="zh-CN" smtClean="0"/>
              <a:t>k8s</a:t>
            </a:r>
            <a:r>
              <a:rPr lang="zh-CN" altLang="en-US" smtClean="0"/>
              <a:t>在</a:t>
            </a:r>
            <a:r>
              <a:rPr lang="en-US" altLang="zh-CN" smtClean="0"/>
              <a:t>Service</a:t>
            </a:r>
            <a:r>
              <a:rPr lang="zh-CN" altLang="en-US" smtClean="0"/>
              <a:t>所对应的</a:t>
            </a:r>
            <a:r>
              <a:rPr lang="en-US" altLang="zh-CN" smtClean="0"/>
              <a:t>Node</a:t>
            </a:r>
            <a:r>
              <a:rPr lang="zh-CN" altLang="en-US" smtClean="0"/>
              <a:t>节点上开启一个监听端口。外部应用通过</a:t>
            </a:r>
            <a:r>
              <a:rPr lang="en-US" altLang="zh-CN" smtClean="0"/>
              <a:t>Node IP+nodePort</a:t>
            </a:r>
            <a:r>
              <a:rPr lang="zh-CN" altLang="en-US" smtClean="0"/>
              <a:t>就可以访问</a:t>
            </a:r>
            <a:r>
              <a:rPr lang="en-US" altLang="zh-CN" smtClean="0"/>
              <a:t>Service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Volume&amp;Persistent Volume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k8s</a:t>
            </a:r>
            <a:r>
              <a:rPr lang="zh-CN" altLang="en-US" smtClean="0"/>
              <a:t>的</a:t>
            </a:r>
            <a:r>
              <a:rPr lang="en-US" altLang="zh-CN" smtClean="0"/>
              <a:t>Volume</a:t>
            </a:r>
            <a:r>
              <a:rPr lang="zh-CN" altLang="en-US" smtClean="0"/>
              <a:t>是</a:t>
            </a:r>
            <a:r>
              <a:rPr lang="en-US" altLang="zh-CN" smtClean="0"/>
              <a:t>Pod</a:t>
            </a:r>
            <a:r>
              <a:rPr lang="zh-CN" altLang="en-US" smtClean="0"/>
              <a:t>的存储空间，可以被</a:t>
            </a:r>
            <a:r>
              <a:rPr lang="en-US" altLang="zh-CN" smtClean="0"/>
              <a:t>Pod</a:t>
            </a:r>
            <a:r>
              <a:rPr lang="zh-CN" altLang="en-US" smtClean="0"/>
              <a:t>中的容器共享。</a:t>
            </a:r>
          </a:p>
          <a:p>
            <a:r>
              <a:rPr lang="en-US" altLang="zh-CN" smtClean="0"/>
              <a:t>Volume</a:t>
            </a:r>
            <a:r>
              <a:rPr lang="zh-CN" altLang="en-US" smtClean="0"/>
              <a:t>的生命周期和</a:t>
            </a:r>
            <a:r>
              <a:rPr lang="en-US" altLang="zh-CN" smtClean="0"/>
              <a:t>Pod</a:t>
            </a:r>
            <a:r>
              <a:rPr lang="zh-CN" altLang="en-US" smtClean="0"/>
              <a:t>相同，不受</a:t>
            </a:r>
            <a:r>
              <a:rPr lang="en-US" altLang="zh-CN" smtClean="0"/>
              <a:t>Pod</a:t>
            </a:r>
            <a:r>
              <a:rPr lang="zh-CN" altLang="en-US" smtClean="0"/>
              <a:t>中容器启动、停止、删除的影响。</a:t>
            </a:r>
          </a:p>
          <a:p>
            <a:endParaRPr lang="zh-CN" altLang="en-US" smtClean="0"/>
          </a:p>
          <a:p>
            <a:r>
              <a:rPr lang="en-US" altLang="zh-CN" smtClean="0"/>
              <a:t>PV</a:t>
            </a:r>
            <a:r>
              <a:rPr lang="zh-CN" altLang="en-US" smtClean="0"/>
              <a:t>和普通</a:t>
            </a:r>
            <a:r>
              <a:rPr lang="en-US" altLang="zh-CN" smtClean="0"/>
              <a:t>Volume</a:t>
            </a:r>
            <a:r>
              <a:rPr lang="zh-CN" altLang="en-US" smtClean="0"/>
              <a:t>的区别在于：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PV</a:t>
            </a:r>
            <a:r>
              <a:rPr lang="zh-CN" altLang="en-US" smtClean="0"/>
              <a:t>不属于任何</a:t>
            </a:r>
            <a:r>
              <a:rPr lang="en-US" altLang="zh-CN" smtClean="0"/>
              <a:t>Node</a:t>
            </a:r>
            <a:r>
              <a:rPr lang="zh-CN" altLang="en-US" smtClean="0"/>
              <a:t>，但是可以在每个</a:t>
            </a:r>
            <a:r>
              <a:rPr lang="en-US" altLang="zh-CN" smtClean="0"/>
              <a:t>Node</a:t>
            </a:r>
            <a:r>
              <a:rPr lang="zh-CN" altLang="en-US" smtClean="0"/>
              <a:t>上访问。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PV</a:t>
            </a:r>
            <a:r>
              <a:rPr lang="zh-CN" altLang="en-US" smtClean="0"/>
              <a:t>不是定义在</a:t>
            </a:r>
            <a:r>
              <a:rPr lang="en-US" altLang="zh-CN" smtClean="0"/>
              <a:t>Pod</a:t>
            </a:r>
            <a:r>
              <a:rPr lang="zh-CN" altLang="en-US" smtClean="0"/>
              <a:t>上，而是独立于</a:t>
            </a:r>
            <a:r>
              <a:rPr lang="en-US" altLang="zh-CN" smtClean="0"/>
              <a:t>Pod</a:t>
            </a:r>
            <a:r>
              <a:rPr lang="zh-CN" altLang="en-US" smtClean="0"/>
              <a:t>的存在。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PV</a:t>
            </a:r>
            <a:r>
              <a:rPr lang="zh-CN" altLang="en-US" smtClean="0"/>
              <a:t>支持的存储类型没有</a:t>
            </a:r>
            <a:r>
              <a:rPr lang="en-US" altLang="zh-CN" smtClean="0"/>
              <a:t>Volume</a:t>
            </a:r>
            <a:r>
              <a:rPr lang="zh-CN" altLang="en-US" smtClean="0"/>
              <a:t>多。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命名空间是用来实现多租户的资源隔离。</a:t>
            </a:r>
            <a:endParaRPr lang="en-US" altLang="zh-CN"/>
          </a:p>
          <a:p>
            <a:r>
              <a:rPr lang="zh-CN" altLang="en-US" smtClean="0"/>
              <a:t>除了资源隔离以外，还可以通过</a:t>
            </a:r>
            <a:r>
              <a:rPr lang="en-US" altLang="zh-CN" smtClean="0"/>
              <a:t>Namespace</a:t>
            </a:r>
            <a:r>
              <a:rPr lang="zh-CN" altLang="en-US" smtClean="0"/>
              <a:t>来设定每个租户能够占用的资源量，比如</a:t>
            </a:r>
            <a:r>
              <a:rPr lang="en-US" altLang="zh-CN" smtClean="0"/>
              <a:t>CPU</a:t>
            </a:r>
            <a:r>
              <a:rPr lang="zh-CN" altLang="en-US" smtClean="0"/>
              <a:t>、内存等的使用量。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err="1" smtClean="0"/>
              <a:t>kubectl</a:t>
            </a:r>
            <a:r>
              <a:rPr lang="en-US" altLang="zh-CN" smtClean="0"/>
              <a:t> get namespaces </a:t>
            </a:r>
            <a:r>
              <a:rPr lang="zh-CN" altLang="en-US" smtClean="0"/>
              <a:t>查看</a:t>
            </a:r>
            <a:r>
              <a:rPr lang="en-US" altLang="zh-CN" smtClean="0"/>
              <a:t>k8s</a:t>
            </a:r>
            <a:r>
              <a:rPr lang="zh-CN" altLang="en-US" smtClean="0"/>
              <a:t>集群的</a:t>
            </a:r>
            <a:r>
              <a:rPr lang="en-US" altLang="zh-CN" smtClean="0"/>
              <a:t>namespace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err="1" smtClean="0"/>
              <a:t>kubectl</a:t>
            </a:r>
            <a:r>
              <a:rPr lang="en-US" altLang="zh-CN" smtClean="0"/>
              <a:t> get pods –namespace==AAA </a:t>
            </a:r>
            <a:r>
              <a:rPr lang="zh-CN" altLang="en-US" smtClean="0"/>
              <a:t>查看某一个</a:t>
            </a:r>
            <a:r>
              <a:rPr lang="en-US" altLang="zh-CN" smtClean="0"/>
              <a:t>namespace</a:t>
            </a:r>
            <a:r>
              <a:rPr lang="zh-CN" altLang="en-US" smtClean="0"/>
              <a:t>内的</a:t>
            </a:r>
            <a:r>
              <a:rPr lang="en-US" altLang="zh-CN" smtClean="0"/>
              <a:t>pods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232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、提供了用户管理集群的</a:t>
            </a:r>
            <a:r>
              <a:rPr lang="en-US" altLang="zh-CN" smtClean="0"/>
              <a:t>API</a:t>
            </a:r>
            <a:r>
              <a:rPr lang="zh-CN" altLang="en-US" smtClean="0"/>
              <a:t>接口，包括认证、校验、状态变更等。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、提供了模块间数据交互的接口。只有</a:t>
            </a:r>
            <a:r>
              <a:rPr lang="en-US" altLang="zh-CN" smtClean="0"/>
              <a:t>API server</a:t>
            </a:r>
            <a:r>
              <a:rPr lang="zh-CN" altLang="en-US" smtClean="0"/>
              <a:t>才能直接操作</a:t>
            </a:r>
            <a:r>
              <a:rPr lang="en-US" altLang="zh-CN" err="1" smtClean="0"/>
              <a:t>etcd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k8s</a:t>
            </a:r>
            <a:r>
              <a:rPr lang="zh-CN" altLang="en-US" smtClean="0"/>
              <a:t>通过</a:t>
            </a:r>
            <a:r>
              <a:rPr lang="en-US" altLang="zh-CN" err="1" smtClean="0"/>
              <a:t>kube-apiserver</a:t>
            </a:r>
            <a:r>
              <a:rPr lang="zh-CN" altLang="en-US" smtClean="0"/>
              <a:t>这个进程提供</a:t>
            </a:r>
            <a:r>
              <a:rPr lang="en-US" altLang="zh-CN" smtClean="0"/>
              <a:t>API</a:t>
            </a:r>
            <a:r>
              <a:rPr lang="zh-CN" altLang="en-US" smtClean="0"/>
              <a:t>服务，有两个服务端口。</a:t>
            </a:r>
            <a:endParaRPr lang="en-US" altLang="zh-CN" smtClean="0"/>
          </a:p>
          <a:p>
            <a:r>
              <a:rPr lang="zh-CN" altLang="en-US" smtClean="0"/>
              <a:t>本地端口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默认</a:t>
            </a:r>
            <a:r>
              <a:rPr lang="en-US" altLang="zh-CN" smtClean="0"/>
              <a:t>8080</a:t>
            </a:r>
            <a:r>
              <a:rPr lang="zh-CN" altLang="en-US" smtClean="0"/>
              <a:t>，通过启动参数</a:t>
            </a:r>
            <a:r>
              <a:rPr lang="en-US" altLang="zh-CN" smtClean="0"/>
              <a:t>—insecure-port</a:t>
            </a:r>
            <a:r>
              <a:rPr lang="zh-CN" altLang="en-US" smtClean="0"/>
              <a:t>来修改默认端口。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默认</a:t>
            </a:r>
            <a:r>
              <a:rPr lang="en-US" altLang="zh-CN" smtClean="0"/>
              <a:t>IP</a:t>
            </a:r>
            <a:r>
              <a:rPr lang="zh-CN" altLang="en-US" smtClean="0"/>
              <a:t>地址为</a:t>
            </a:r>
            <a:r>
              <a:rPr lang="en-US" altLang="zh-CN" smtClean="0"/>
              <a:t>localhost</a:t>
            </a:r>
            <a:r>
              <a:rPr lang="zh-CN" altLang="en-US" smtClean="0"/>
              <a:t>，通过启动参数</a:t>
            </a:r>
            <a:r>
              <a:rPr lang="en-US" altLang="zh-CN" smtClean="0"/>
              <a:t>—insecure-bind-address</a:t>
            </a:r>
            <a:r>
              <a:rPr lang="zh-CN" altLang="en-US" smtClean="0"/>
              <a:t>来修改</a:t>
            </a:r>
            <a:r>
              <a:rPr lang="en-US" altLang="zh-CN" smtClean="0"/>
              <a:t>IP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用于接收</a:t>
            </a:r>
            <a:r>
              <a:rPr lang="en-US" altLang="zh-CN" smtClean="0"/>
              <a:t>HTTP</a:t>
            </a:r>
            <a:r>
              <a:rPr lang="zh-CN" altLang="en-US" smtClean="0"/>
              <a:t>请求，不需要认证或授权通过该端口访问</a:t>
            </a:r>
            <a:r>
              <a:rPr lang="en-US" altLang="zh-CN" smtClean="0"/>
              <a:t>API server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安全端口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默认</a:t>
            </a:r>
            <a:r>
              <a:rPr lang="en-US" altLang="zh-CN" smtClean="0"/>
              <a:t>6443</a:t>
            </a:r>
            <a:r>
              <a:rPr lang="zh-CN" altLang="en-US" smtClean="0"/>
              <a:t>，通过启动参数</a:t>
            </a:r>
            <a:r>
              <a:rPr lang="en-US" altLang="zh-CN" smtClean="0"/>
              <a:t>—secure-port</a:t>
            </a:r>
            <a:r>
              <a:rPr lang="zh-CN" altLang="en-US" smtClean="0"/>
              <a:t>来修改默认端口。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默认</a:t>
            </a:r>
            <a:r>
              <a:rPr lang="en-US" altLang="zh-CN" smtClean="0"/>
              <a:t>IP</a:t>
            </a:r>
            <a:r>
              <a:rPr lang="zh-CN" altLang="en-US" smtClean="0"/>
              <a:t>地址为？？，通过启动参数</a:t>
            </a:r>
            <a:r>
              <a:rPr lang="en-US" altLang="zh-CN" smtClean="0"/>
              <a:t>—bind-address</a:t>
            </a:r>
            <a:r>
              <a:rPr lang="zh-CN" altLang="en-US" smtClean="0"/>
              <a:t>来修改</a:t>
            </a:r>
            <a:r>
              <a:rPr lang="en-US" altLang="zh-CN" smtClean="0"/>
              <a:t>IP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用于接收</a:t>
            </a:r>
            <a:r>
              <a:rPr lang="en-US" altLang="zh-CN" smtClean="0"/>
              <a:t>HTTPS</a:t>
            </a:r>
            <a:r>
              <a:rPr lang="zh-CN" altLang="en-US" smtClean="0"/>
              <a:t>请求，基于</a:t>
            </a:r>
            <a:r>
              <a:rPr lang="en-US" altLang="zh-CN" err="1" smtClean="0"/>
              <a:t>tocken</a:t>
            </a:r>
            <a:r>
              <a:rPr lang="zh-CN" altLang="en-US" smtClean="0"/>
              <a:t>文件或者证书及</a:t>
            </a:r>
            <a:r>
              <a:rPr lang="en-US" altLang="zh-CN" smtClean="0"/>
              <a:t>HTTP Base</a:t>
            </a:r>
            <a:r>
              <a:rPr lang="zh-CN" altLang="en-US" smtClean="0"/>
              <a:t>的认证。</a:t>
            </a:r>
            <a:endParaRPr lang="en-US" altLang="zh-CN" smtClean="0"/>
          </a:p>
          <a:p>
            <a:r>
              <a:rPr lang="en-US" altLang="zh-CN" smtClean="0"/>
              <a:t>-</a:t>
            </a:r>
            <a:r>
              <a:rPr lang="zh-CN" altLang="en-US" smtClean="0"/>
              <a:t>默认不启动访问控制策略。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Replication controller</a:t>
            </a:r>
          </a:p>
          <a:p>
            <a:r>
              <a:rPr lang="en-US" altLang="zh-CN" smtClean="0"/>
              <a:t>Node controller</a:t>
            </a:r>
          </a:p>
          <a:p>
            <a:r>
              <a:rPr lang="en-US" altLang="zh-CN" err="1" smtClean="0"/>
              <a:t>ResourceQuota</a:t>
            </a:r>
            <a:r>
              <a:rPr lang="en-US" altLang="zh-CN" smtClean="0"/>
              <a:t> controller</a:t>
            </a:r>
          </a:p>
          <a:p>
            <a:r>
              <a:rPr lang="en-US" altLang="zh-CN" smtClean="0"/>
              <a:t>Namespace controller</a:t>
            </a:r>
          </a:p>
          <a:p>
            <a:r>
              <a:rPr lang="en-US" altLang="zh-CN" err="1" smtClean="0"/>
              <a:t>ServiceAccout</a:t>
            </a:r>
            <a:r>
              <a:rPr lang="en-US" altLang="zh-CN" smtClean="0"/>
              <a:t> controller</a:t>
            </a:r>
          </a:p>
          <a:p>
            <a:r>
              <a:rPr lang="en-US" altLang="zh-CN" smtClean="0"/>
              <a:t>Token controller</a:t>
            </a:r>
          </a:p>
          <a:p>
            <a:r>
              <a:rPr lang="en-US" altLang="zh-CN" smtClean="0"/>
              <a:t>Service controller</a:t>
            </a:r>
          </a:p>
          <a:p>
            <a:r>
              <a:rPr lang="en-US" altLang="zh-CN" smtClean="0"/>
              <a:t>Endpoint controller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875" y="773881"/>
            <a:ext cx="11528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副本控制器</a:t>
            </a:r>
            <a:r>
              <a:rPr lang="en-US" altLang="zh-CN" smtClean="0"/>
              <a:t>RC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mtClean="0"/>
              <a:t>确保</a:t>
            </a:r>
            <a:r>
              <a:rPr lang="en-US" altLang="zh-CN"/>
              <a:t>Node</a:t>
            </a:r>
            <a:r>
              <a:rPr lang="zh-CN" altLang="en-US" smtClean="0"/>
              <a:t>中</a:t>
            </a:r>
            <a:r>
              <a:rPr lang="zh-CN" altLang="en-US" smtClean="0"/>
              <a:t>有且仅有</a:t>
            </a:r>
            <a:r>
              <a:rPr lang="en-US" altLang="zh-CN" smtClean="0"/>
              <a:t>N</a:t>
            </a:r>
            <a:r>
              <a:rPr lang="zh-CN" altLang="en-US" smtClean="0"/>
              <a:t>个</a:t>
            </a:r>
            <a:r>
              <a:rPr lang="en-US" altLang="zh-CN" smtClean="0"/>
              <a:t>Pod</a:t>
            </a:r>
            <a:r>
              <a:rPr lang="zh-CN" altLang="en-US" smtClean="0"/>
              <a:t>实例。</a:t>
            </a:r>
            <a:r>
              <a:rPr lang="en-US" altLang="zh-CN" smtClean="0"/>
              <a:t>N</a:t>
            </a:r>
            <a:r>
              <a:rPr lang="zh-CN" altLang="en-US" smtClean="0"/>
              <a:t>是设定的副本数量。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、通过</a:t>
            </a:r>
            <a:r>
              <a:rPr lang="en-US" altLang="zh-CN" err="1" smtClean="0"/>
              <a:t>spec.replicas</a:t>
            </a:r>
            <a:r>
              <a:rPr lang="zh-CN" altLang="en-US" smtClean="0"/>
              <a:t>属性值来实现系统扩容或缩容。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、通过改变</a:t>
            </a:r>
            <a:r>
              <a:rPr lang="en-US" altLang="zh-CN" smtClean="0"/>
              <a:t>Pod</a:t>
            </a:r>
            <a:r>
              <a:rPr lang="zh-CN" altLang="en-US" smtClean="0"/>
              <a:t>模板来实现系统的滚动升级。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RC</a:t>
            </a:r>
            <a:r>
              <a:rPr lang="zh-CN" altLang="en-US" smtClean="0"/>
              <a:t>的定义中几个重要的内容：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、预期的</a:t>
            </a:r>
            <a:r>
              <a:rPr lang="en-US" altLang="zh-CN" smtClean="0"/>
              <a:t>Pod</a:t>
            </a:r>
            <a:r>
              <a:rPr lang="zh-CN" altLang="en-US" smtClean="0"/>
              <a:t>数量。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、用于查找</a:t>
            </a:r>
            <a:r>
              <a:rPr lang="en-US" altLang="zh-CN" smtClean="0"/>
              <a:t>Pod</a:t>
            </a:r>
            <a:r>
              <a:rPr lang="zh-CN" altLang="en-US" smtClean="0"/>
              <a:t>的</a:t>
            </a:r>
            <a:r>
              <a:rPr lang="en-US" altLang="zh-CN" smtClean="0"/>
              <a:t>Label Selector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、当</a:t>
            </a:r>
            <a:r>
              <a:rPr lang="en-US" altLang="zh-CN" smtClean="0"/>
              <a:t>Pod</a:t>
            </a:r>
            <a:r>
              <a:rPr lang="zh-CN" altLang="en-US" smtClean="0"/>
              <a:t>数量小于预期数量时，用于创建</a:t>
            </a:r>
            <a:r>
              <a:rPr lang="en-US" altLang="zh-CN" smtClean="0"/>
              <a:t>Pod</a:t>
            </a:r>
            <a:r>
              <a:rPr lang="zh-CN" altLang="en-US" smtClean="0"/>
              <a:t>的模板。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在</a:t>
            </a:r>
            <a:r>
              <a:rPr lang="en-US" altLang="zh-CN" smtClean="0"/>
              <a:t>k8s 1.2</a:t>
            </a:r>
            <a:r>
              <a:rPr lang="zh-CN" altLang="en-US" smtClean="0"/>
              <a:t>版本之后</a:t>
            </a:r>
            <a:r>
              <a:rPr lang="en-US" altLang="zh-CN" smtClean="0"/>
              <a:t>RC</a:t>
            </a:r>
            <a:r>
              <a:rPr lang="zh-CN" altLang="en-US" smtClean="0"/>
              <a:t>升级为</a:t>
            </a:r>
            <a:r>
              <a:rPr lang="en-US" altLang="zh-CN" smtClean="0"/>
              <a:t>Replica Set</a:t>
            </a:r>
            <a:r>
              <a:rPr lang="zh-CN" altLang="en-US" smtClean="0"/>
              <a:t>，</a:t>
            </a:r>
            <a:r>
              <a:rPr lang="en-US" altLang="zh-CN" smtClean="0"/>
              <a:t>RS</a:t>
            </a:r>
            <a:r>
              <a:rPr lang="zh-CN" altLang="en-US" smtClean="0"/>
              <a:t>就支持了</a:t>
            </a:r>
            <a:r>
              <a:rPr lang="en-US" altLang="zh-CN" err="1" smtClean="0"/>
              <a:t>Lable</a:t>
            </a:r>
            <a:r>
              <a:rPr lang="zh-CN" altLang="en-US" smtClean="0"/>
              <a:t>章节里说的使用集合的形式查找</a:t>
            </a:r>
            <a:r>
              <a:rPr lang="en-US" altLang="zh-CN" smtClean="0"/>
              <a:t>Pod</a:t>
            </a:r>
            <a:r>
              <a:rPr lang="zh-CN" altLang="en-US" smtClean="0"/>
              <a:t>的功能。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需要注意的是：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Pod</a:t>
            </a:r>
            <a:r>
              <a:rPr lang="zh-CN" altLang="en-US" smtClean="0"/>
              <a:t>实例和</a:t>
            </a:r>
            <a:r>
              <a:rPr lang="en-US" altLang="zh-CN" smtClean="0"/>
              <a:t>Pod</a:t>
            </a:r>
            <a:r>
              <a:rPr lang="zh-CN" altLang="en-US" smtClean="0"/>
              <a:t>模板无关。</a:t>
            </a:r>
            <a:r>
              <a:rPr lang="en-US" altLang="zh-CN" smtClean="0"/>
              <a:t>Pod</a:t>
            </a:r>
            <a:r>
              <a:rPr lang="zh-CN" altLang="en-US" smtClean="0"/>
              <a:t>实例一旦被创建就和模板没有关系，模板如果发生变化不会影响到已经创建的</a:t>
            </a:r>
            <a:r>
              <a:rPr lang="en-US" altLang="zh-CN" smtClean="0"/>
              <a:t>Pod</a:t>
            </a:r>
            <a:r>
              <a:rPr lang="zh-CN" altLang="en-US" smtClean="0"/>
              <a:t>实例。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、只有</a:t>
            </a:r>
            <a:r>
              <a:rPr lang="en-US" altLang="zh-CN" smtClean="0"/>
              <a:t>Pod</a:t>
            </a:r>
            <a:r>
              <a:rPr lang="zh-CN" altLang="en-US" smtClean="0"/>
              <a:t>重启策略是</a:t>
            </a:r>
            <a:r>
              <a:rPr lang="en-US" altLang="zh-CN" smtClean="0"/>
              <a:t>always</a:t>
            </a:r>
            <a:r>
              <a:rPr lang="zh-CN" altLang="en-US" smtClean="0"/>
              <a:t>，副本控制器才会管理该</a:t>
            </a:r>
            <a:r>
              <a:rPr lang="en-US" altLang="zh-CN" smtClean="0"/>
              <a:t>Pod</a:t>
            </a:r>
            <a:r>
              <a:rPr lang="zh-CN" altLang="en-US" smtClean="0"/>
              <a:t>的操作（创建、销毁、重启）。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Pod</a:t>
            </a:r>
            <a:r>
              <a:rPr lang="zh-CN" altLang="en-US" smtClean="0"/>
              <a:t>可以通过修改</a:t>
            </a:r>
            <a:r>
              <a:rPr lang="en-US" altLang="zh-CN"/>
              <a:t>L</a:t>
            </a:r>
            <a:r>
              <a:rPr lang="en-US" altLang="zh-CN" smtClean="0"/>
              <a:t>abel</a:t>
            </a:r>
            <a:r>
              <a:rPr lang="zh-CN" altLang="en-US" smtClean="0"/>
              <a:t>来脱离副本控制器的管理，便于</a:t>
            </a:r>
            <a:r>
              <a:rPr lang="en-US" altLang="zh-CN" smtClean="0"/>
              <a:t>Pod</a:t>
            </a:r>
            <a:r>
              <a:rPr lang="zh-CN" altLang="en-US" smtClean="0"/>
              <a:t>的迁移和调试等。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、删除</a:t>
            </a:r>
            <a:r>
              <a:rPr lang="en-US" altLang="zh-CN" smtClean="0"/>
              <a:t>RC</a:t>
            </a:r>
            <a:r>
              <a:rPr lang="zh-CN" altLang="en-US" smtClean="0"/>
              <a:t>并不会删除</a:t>
            </a:r>
            <a:r>
              <a:rPr lang="en-US" altLang="zh-CN" smtClean="0"/>
              <a:t>RC</a:t>
            </a:r>
            <a:r>
              <a:rPr lang="zh-CN" altLang="en-US" smtClean="0"/>
              <a:t>所创建的</a:t>
            </a:r>
            <a:r>
              <a:rPr lang="en-US" altLang="zh-CN" smtClean="0"/>
              <a:t>Pod</a:t>
            </a:r>
            <a:r>
              <a:rPr lang="zh-CN" altLang="en-US" smtClean="0"/>
              <a:t>，如果需要删除</a:t>
            </a:r>
            <a:r>
              <a:rPr lang="en-US" altLang="zh-CN" smtClean="0"/>
              <a:t>RC</a:t>
            </a:r>
            <a:r>
              <a:rPr lang="zh-CN" altLang="en-US" smtClean="0"/>
              <a:t>的</a:t>
            </a:r>
            <a:r>
              <a:rPr lang="en-US" altLang="zh-CN" smtClean="0"/>
              <a:t>Pod</a:t>
            </a:r>
            <a:r>
              <a:rPr lang="zh-CN" altLang="en-US" smtClean="0"/>
              <a:t>，需要将预期</a:t>
            </a:r>
            <a:r>
              <a:rPr lang="en-US" altLang="zh-CN" smtClean="0"/>
              <a:t>Pod</a:t>
            </a:r>
            <a:r>
              <a:rPr lang="zh-CN" altLang="en-US" smtClean="0"/>
              <a:t>数量设置为</a:t>
            </a:r>
            <a:r>
              <a:rPr lang="en-US" altLang="zh-CN" smtClean="0"/>
              <a:t>0</a:t>
            </a:r>
            <a:r>
              <a:rPr lang="zh-CN" altLang="en-US" smtClean="0"/>
              <a:t>，然后更新</a:t>
            </a:r>
            <a:r>
              <a:rPr lang="en-US" altLang="zh-CN" smtClean="0"/>
              <a:t>RC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 controller</a:t>
            </a:r>
            <a:r>
              <a:rPr lang="zh-CN" altLang="en-US" smtClean="0"/>
              <a:t>通过</a:t>
            </a:r>
            <a:r>
              <a:rPr lang="en-US" altLang="zh-CN" smtClean="0"/>
              <a:t>API server</a:t>
            </a:r>
            <a:r>
              <a:rPr lang="zh-CN" altLang="en-US" smtClean="0"/>
              <a:t>从</a:t>
            </a:r>
            <a:r>
              <a:rPr lang="en-US" altLang="zh-CN" err="1" smtClean="0"/>
              <a:t>etcd</a:t>
            </a:r>
            <a:r>
              <a:rPr lang="zh-CN" altLang="en-US" smtClean="0"/>
              <a:t>中获取</a:t>
            </a:r>
            <a:r>
              <a:rPr lang="en-US" altLang="zh-CN" smtClean="0"/>
              <a:t>Node</a:t>
            </a:r>
            <a:r>
              <a:rPr lang="zh-CN" altLang="en-US" smtClean="0"/>
              <a:t>的相关信息，管理和监控集群中各个</a:t>
            </a:r>
            <a:r>
              <a:rPr lang="en-US" altLang="zh-CN" smtClean="0"/>
              <a:t>Node</a:t>
            </a:r>
            <a:r>
              <a:rPr lang="zh-CN" altLang="en-US" smtClean="0"/>
              <a:t>节点。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3" y="1143213"/>
            <a:ext cx="6857143" cy="5209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资源配额管理，保证资源对象在任何情况下都不会超量占用系统资源。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1</a:t>
            </a:r>
            <a:r>
              <a:rPr lang="zh-CN" altLang="en-US" smtClean="0"/>
              <a:t>、容器级别：控制占用的</a:t>
            </a:r>
            <a:r>
              <a:rPr lang="en-US" altLang="zh-CN" smtClean="0"/>
              <a:t>CPU</a:t>
            </a:r>
            <a:r>
              <a:rPr lang="zh-CN" altLang="en-US" smtClean="0"/>
              <a:t>和内存。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Pod</a:t>
            </a:r>
            <a:r>
              <a:rPr lang="zh-CN" altLang="en-US" smtClean="0"/>
              <a:t>级别：控制</a:t>
            </a:r>
            <a:r>
              <a:rPr lang="en-US" altLang="zh-CN" smtClean="0"/>
              <a:t>Pod</a:t>
            </a:r>
            <a:r>
              <a:rPr lang="zh-CN" altLang="en-US" smtClean="0"/>
              <a:t>内所有容器占用的系统资源。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Namespace</a:t>
            </a:r>
            <a:r>
              <a:rPr lang="zh-CN" altLang="en-US" smtClean="0"/>
              <a:t>级别：</a:t>
            </a:r>
            <a:r>
              <a:rPr lang="en-US" altLang="zh-CN" smtClean="0"/>
              <a:t>Pod</a:t>
            </a:r>
            <a:r>
              <a:rPr lang="zh-CN" altLang="en-US" smtClean="0"/>
              <a:t>数量、</a:t>
            </a:r>
            <a:r>
              <a:rPr lang="en-US" altLang="zh-CN" smtClean="0"/>
              <a:t>Replication controller</a:t>
            </a:r>
            <a:r>
              <a:rPr lang="zh-CN" altLang="en-US" smtClean="0"/>
              <a:t>数量、</a:t>
            </a:r>
            <a:r>
              <a:rPr lang="en-US" altLang="zh-CN"/>
              <a:t>S</a:t>
            </a:r>
            <a:r>
              <a:rPr lang="en-US" altLang="zh-CN" smtClean="0"/>
              <a:t>ervice</a:t>
            </a:r>
            <a:r>
              <a:rPr lang="zh-CN" altLang="en-US" smtClean="0"/>
              <a:t>数量、</a:t>
            </a:r>
            <a:r>
              <a:rPr lang="en-US" altLang="zh-CN" err="1" smtClean="0"/>
              <a:t>ResouceQuota</a:t>
            </a:r>
            <a:r>
              <a:rPr lang="zh-CN" altLang="en-US" smtClean="0"/>
              <a:t>数量、</a:t>
            </a:r>
            <a:r>
              <a:rPr lang="en-US" altLang="zh-CN" smtClean="0"/>
              <a:t>Secret</a:t>
            </a:r>
            <a:r>
              <a:rPr lang="zh-CN" altLang="en-US" smtClean="0"/>
              <a:t>数量、</a:t>
            </a:r>
            <a:r>
              <a:rPr lang="en-US" altLang="zh-CN" smtClean="0"/>
              <a:t>Persistent Volume</a:t>
            </a:r>
            <a:r>
              <a:rPr lang="zh-CN" altLang="en-US" smtClean="0"/>
              <a:t>数量。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k8s</a:t>
            </a:r>
            <a:r>
              <a:rPr lang="zh-CN" altLang="en-US" smtClean="0"/>
              <a:t>配额管理是通过</a:t>
            </a:r>
            <a:r>
              <a:rPr lang="en-US" altLang="zh-CN" smtClean="0"/>
              <a:t>Admission Control</a:t>
            </a:r>
            <a:r>
              <a:rPr lang="zh-CN" altLang="en-US" smtClean="0"/>
              <a:t>（准入控制）来控制的。</a:t>
            </a:r>
            <a:endParaRPr lang="en-US" altLang="zh-CN" smtClean="0"/>
          </a:p>
          <a:p>
            <a:r>
              <a:rPr lang="en-US" altLang="zh-CN" smtClean="0"/>
              <a:t>Admission Control</a:t>
            </a:r>
            <a:r>
              <a:rPr lang="zh-CN" altLang="en-US" smtClean="0"/>
              <a:t>提供两种配额约束方式：</a:t>
            </a:r>
            <a:r>
              <a:rPr lang="en-US" altLang="zh-CN" err="1" smtClean="0"/>
              <a:t>LimitRanger</a:t>
            </a:r>
            <a:r>
              <a:rPr lang="zh-CN" altLang="en-US" smtClean="0"/>
              <a:t>和</a:t>
            </a:r>
            <a:r>
              <a:rPr lang="en-US" altLang="zh-CN" err="1" smtClean="0"/>
              <a:t>ResourceQuota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en-US" altLang="zh-CN" err="1" smtClean="0"/>
              <a:t>LimitRanger</a:t>
            </a:r>
            <a:r>
              <a:rPr lang="zh-CN" altLang="en-US" smtClean="0"/>
              <a:t>作用于</a:t>
            </a:r>
            <a:r>
              <a:rPr lang="en-US" altLang="zh-CN" smtClean="0"/>
              <a:t>Pod</a:t>
            </a:r>
            <a:r>
              <a:rPr lang="zh-CN" altLang="en-US" smtClean="0"/>
              <a:t>和</a:t>
            </a:r>
            <a:r>
              <a:rPr lang="zh-CN" altLang="en-US"/>
              <a:t>容器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en-US" altLang="zh-CN" err="1" smtClean="0"/>
              <a:t>ResourceQuota</a:t>
            </a:r>
            <a:r>
              <a:rPr lang="zh-CN" altLang="en-US" smtClean="0"/>
              <a:t>作用于</a:t>
            </a:r>
            <a:r>
              <a:rPr lang="en-US" altLang="zh-CN" smtClean="0"/>
              <a:t>Namespace</a:t>
            </a:r>
            <a:r>
              <a:rPr lang="zh-CN" altLang="en-US" smtClean="0"/>
              <a:t>上，限定一个</a:t>
            </a:r>
            <a:r>
              <a:rPr lang="en-US" altLang="zh-CN" smtClean="0"/>
              <a:t>Namespace</a:t>
            </a:r>
            <a:r>
              <a:rPr lang="zh-CN" altLang="en-US" smtClean="0"/>
              <a:t>里的各类资源的使用总额。</a:t>
            </a:r>
            <a:endParaRPr lang="en-US" altLang="zh-CN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k8s-Master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Master</a:t>
            </a:r>
            <a:r>
              <a:rPr lang="zh-CN" altLang="en-US" smtClean="0"/>
              <a:t>节点是</a:t>
            </a:r>
            <a:r>
              <a:rPr lang="en-US" altLang="zh-CN" smtClean="0"/>
              <a:t>k8s</a:t>
            </a:r>
            <a:r>
              <a:rPr lang="zh-CN" altLang="en-US" smtClean="0"/>
              <a:t>集群的管理和控制中心。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 smtClean="0"/>
              <a:t>上运行的关键进程：</a:t>
            </a:r>
            <a:endParaRPr lang="en-US" altLang="zh-CN" smtClean="0"/>
          </a:p>
          <a:p>
            <a:r>
              <a:rPr lang="en-US" altLang="zh-CN" err="1" smtClean="0"/>
              <a:t>kubernetes</a:t>
            </a:r>
            <a:r>
              <a:rPr lang="en-US" altLang="zh-CN" smtClean="0"/>
              <a:t> API Server</a:t>
            </a:r>
            <a:r>
              <a:rPr lang="zh-CN" altLang="en-US" smtClean="0"/>
              <a:t>：是外部操作集群的唯一入口，也是集群内部模块间数据交互的通道。</a:t>
            </a:r>
            <a:endParaRPr lang="en-US" altLang="zh-CN" smtClean="0"/>
          </a:p>
          <a:p>
            <a:r>
              <a:rPr lang="en-US" altLang="zh-CN" err="1" smtClean="0"/>
              <a:t>kubernetes</a:t>
            </a:r>
            <a:r>
              <a:rPr lang="en-US" altLang="zh-CN" smtClean="0"/>
              <a:t> Controller Manager</a:t>
            </a:r>
            <a:r>
              <a:rPr lang="zh-CN" altLang="en-US" smtClean="0"/>
              <a:t>：</a:t>
            </a:r>
            <a:r>
              <a:rPr lang="en-US" altLang="zh-CN" smtClean="0"/>
              <a:t>k8s</a:t>
            </a:r>
            <a:r>
              <a:rPr lang="zh-CN" altLang="en-US" smtClean="0"/>
              <a:t>集群的控制中心。</a:t>
            </a:r>
            <a:endParaRPr lang="en-US" altLang="zh-CN" smtClean="0"/>
          </a:p>
          <a:p>
            <a:r>
              <a:rPr lang="en-US" altLang="zh-CN" err="1" smtClean="0"/>
              <a:t>kubernetes</a:t>
            </a:r>
            <a:r>
              <a:rPr lang="en-US" altLang="zh-CN"/>
              <a:t> S</a:t>
            </a:r>
            <a:r>
              <a:rPr lang="en-US" altLang="zh-CN" smtClean="0"/>
              <a:t>cheduler</a:t>
            </a:r>
            <a:r>
              <a:rPr lang="zh-CN" altLang="en-US" smtClean="0"/>
              <a:t>：负责集群内资源调度。</a:t>
            </a:r>
            <a:endParaRPr lang="en-US" altLang="zh-CN" smtClean="0"/>
          </a:p>
          <a:p>
            <a:r>
              <a:rPr lang="en-US" altLang="zh-CN" err="1" smtClean="0"/>
              <a:t>Etcd</a:t>
            </a:r>
            <a:r>
              <a:rPr lang="zh-CN" altLang="en-US" smtClean="0"/>
              <a:t>：保存集群内各类信息，包括集群负载、</a:t>
            </a:r>
            <a:r>
              <a:rPr lang="en-US" altLang="zh-CN" smtClean="0"/>
              <a:t>Node</a:t>
            </a:r>
            <a:r>
              <a:rPr lang="zh-CN" altLang="en-US" smtClean="0"/>
              <a:t>信息、</a:t>
            </a:r>
            <a:r>
              <a:rPr lang="en-US" altLang="zh-CN" smtClean="0"/>
              <a:t>Pod</a:t>
            </a:r>
            <a:r>
              <a:rPr lang="zh-CN" altLang="en-US" smtClean="0"/>
              <a:t>信息等等。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</a:t>
            </a:r>
            <a:r>
              <a:rPr lang="en-US" altLang="zh-CN" smtClean="0"/>
              <a:t>8s</a:t>
            </a:r>
            <a:r>
              <a:rPr lang="zh-CN" altLang="en-US" smtClean="0"/>
              <a:t>集群中</a:t>
            </a:r>
            <a:r>
              <a:rPr lang="en-US" altLang="zh-CN" smtClean="0"/>
              <a:t>Master</a:t>
            </a:r>
            <a:r>
              <a:rPr lang="zh-CN" altLang="en-US" smtClean="0"/>
              <a:t>以外的节点被称作</a:t>
            </a:r>
            <a:r>
              <a:rPr lang="en-US" altLang="zh-CN" smtClean="0"/>
              <a:t>Node</a:t>
            </a:r>
            <a:r>
              <a:rPr lang="zh-CN" altLang="en-US" smtClean="0"/>
              <a:t>节点。</a:t>
            </a:r>
            <a:r>
              <a:rPr lang="en-US" altLang="zh-CN" smtClean="0"/>
              <a:t>Node</a:t>
            </a:r>
            <a:r>
              <a:rPr lang="zh-CN" altLang="en-US" smtClean="0"/>
              <a:t>节点可以是物理机也可以是虚拟机。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Node</a:t>
            </a:r>
            <a:r>
              <a:rPr lang="zh-CN" altLang="en-US" smtClean="0"/>
              <a:t>上运行的关键进程：</a:t>
            </a:r>
            <a:endParaRPr lang="en-US" altLang="zh-CN" smtClean="0"/>
          </a:p>
          <a:p>
            <a:r>
              <a:rPr lang="en-US" altLang="zh-CN" err="1" smtClean="0"/>
              <a:t>kubelete</a:t>
            </a:r>
            <a:r>
              <a:rPr lang="zh-CN" altLang="en-US" smtClean="0"/>
              <a:t>：负责容器的创建、启停任务。</a:t>
            </a:r>
            <a:endParaRPr lang="en-US" altLang="zh-CN" smtClean="0"/>
          </a:p>
          <a:p>
            <a:r>
              <a:rPr lang="en-US" altLang="zh-CN" err="1" smtClean="0"/>
              <a:t>kube</a:t>
            </a:r>
            <a:r>
              <a:rPr lang="en-US" altLang="zh-CN" smtClean="0"/>
              <a:t>-proxy</a:t>
            </a:r>
            <a:r>
              <a:rPr lang="zh-CN" altLang="en-US" smtClean="0"/>
              <a:t>：负责</a:t>
            </a:r>
            <a:r>
              <a:rPr lang="en-US" altLang="zh-CN" smtClean="0"/>
              <a:t>service</a:t>
            </a:r>
            <a:r>
              <a:rPr lang="zh-CN" altLang="en-US" smtClean="0"/>
              <a:t>的通信与负载均衡机制。</a:t>
            </a:r>
            <a:endParaRPr lang="en-US" altLang="zh-CN" smtClean="0"/>
          </a:p>
          <a:p>
            <a:r>
              <a:rPr lang="en-US" altLang="zh-CN" err="1" smtClean="0"/>
              <a:t>docker</a:t>
            </a:r>
            <a:r>
              <a:rPr lang="zh-CN" altLang="en-US" smtClean="0"/>
              <a:t>：负责容器的创建和管理。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Node</a:t>
            </a:r>
            <a:r>
              <a:rPr lang="zh-CN" altLang="en-US" smtClean="0"/>
              <a:t>会定时向</a:t>
            </a:r>
            <a:r>
              <a:rPr lang="en-US" altLang="zh-CN" smtClean="0"/>
              <a:t>Master</a:t>
            </a:r>
            <a:r>
              <a:rPr lang="zh-CN" altLang="en-US" smtClean="0"/>
              <a:t>节点上报自身情况，包括版本，</a:t>
            </a:r>
            <a:r>
              <a:rPr lang="en-US" altLang="zh-CN" smtClean="0"/>
              <a:t>CPU</a:t>
            </a:r>
            <a:r>
              <a:rPr lang="zh-CN" altLang="en-US" smtClean="0"/>
              <a:t>、内存、</a:t>
            </a:r>
            <a:r>
              <a:rPr lang="en-US" altLang="zh-CN" smtClean="0"/>
              <a:t>Node</a:t>
            </a:r>
            <a:r>
              <a:rPr lang="zh-CN" altLang="en-US" smtClean="0"/>
              <a:t>内的</a:t>
            </a:r>
            <a:r>
              <a:rPr lang="en-US" altLang="zh-CN" smtClean="0"/>
              <a:t>Pod</a:t>
            </a:r>
            <a:r>
              <a:rPr lang="zh-CN" altLang="en-US" smtClean="0"/>
              <a:t>等信息。</a:t>
            </a:r>
            <a:endParaRPr lang="en-US" altLang="zh-CN" smtClean="0"/>
          </a:p>
          <a:p>
            <a:r>
              <a:rPr lang="zh-CN" altLang="en-US" smtClean="0"/>
              <a:t>如果某个</a:t>
            </a:r>
            <a:r>
              <a:rPr lang="en-US" altLang="zh-CN" smtClean="0"/>
              <a:t>Node</a:t>
            </a:r>
            <a:r>
              <a:rPr lang="zh-CN" altLang="en-US" smtClean="0"/>
              <a:t>超过一定时间没有向</a:t>
            </a:r>
            <a:r>
              <a:rPr lang="en-US" altLang="zh-CN" smtClean="0"/>
              <a:t>Master</a:t>
            </a:r>
            <a:r>
              <a:rPr lang="zh-CN" altLang="en-US" smtClean="0"/>
              <a:t>节点上报自身情况，</a:t>
            </a:r>
            <a:r>
              <a:rPr lang="en-US" altLang="zh-CN" smtClean="0"/>
              <a:t>Master</a:t>
            </a:r>
            <a:r>
              <a:rPr lang="zh-CN" altLang="en-US" smtClean="0"/>
              <a:t>会判定其故障，并开始迁移该</a:t>
            </a:r>
            <a:r>
              <a:rPr lang="en-US" altLang="zh-CN" smtClean="0"/>
              <a:t>Node</a:t>
            </a:r>
            <a:r>
              <a:rPr lang="zh-CN" altLang="en-US" smtClean="0"/>
              <a:t>上运行的服务。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err="1" smtClean="0"/>
              <a:t>kubectl</a:t>
            </a:r>
            <a:r>
              <a:rPr lang="en-US" altLang="zh-CN" smtClean="0"/>
              <a:t> get nodes –</a:t>
            </a:r>
            <a:r>
              <a:rPr lang="zh-CN" altLang="en-US" smtClean="0"/>
              <a:t>获取</a:t>
            </a:r>
            <a:r>
              <a:rPr lang="en-US" altLang="zh-CN" smtClean="0"/>
              <a:t>k8s</a:t>
            </a:r>
            <a:r>
              <a:rPr lang="zh-CN" altLang="en-US" smtClean="0"/>
              <a:t>集群的</a:t>
            </a:r>
            <a:r>
              <a:rPr lang="en-US" altLang="zh-CN" smtClean="0"/>
              <a:t>Node</a:t>
            </a:r>
            <a:r>
              <a:rPr lang="zh-CN" altLang="en-US" smtClean="0"/>
              <a:t>信息。</a:t>
            </a:r>
            <a:endParaRPr lang="en-US" altLang="zh-CN" smtClean="0"/>
          </a:p>
          <a:p>
            <a:r>
              <a:rPr lang="en-US" altLang="zh-CN" err="1" smtClean="0"/>
              <a:t>kubectl</a:t>
            </a:r>
            <a:r>
              <a:rPr lang="en-US" altLang="zh-CN" smtClean="0"/>
              <a:t> describe node [node-name] –</a:t>
            </a:r>
            <a:r>
              <a:rPr lang="zh-CN" altLang="en-US" smtClean="0"/>
              <a:t>查看</a:t>
            </a:r>
            <a:r>
              <a:rPr lang="en-US" altLang="zh-CN" smtClean="0"/>
              <a:t>node</a:t>
            </a:r>
            <a:r>
              <a:rPr lang="zh-CN" altLang="en-US" smtClean="0"/>
              <a:t>的相信信息。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Pod</a:t>
            </a:r>
            <a:r>
              <a:rPr lang="zh-CN" altLang="en-US" smtClean="0"/>
              <a:t>是</a:t>
            </a:r>
            <a:r>
              <a:rPr lang="en-US" altLang="zh-CN" smtClean="0"/>
              <a:t>k8s</a:t>
            </a:r>
            <a:r>
              <a:rPr lang="zh-CN" altLang="en-US" smtClean="0"/>
              <a:t>的基本操作单元，里面包含一个或者多个容器。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Pod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Pause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User container1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User container2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User container3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Pause</a:t>
            </a:r>
            <a:r>
              <a:rPr lang="zh-CN" altLang="en-US" smtClean="0"/>
              <a:t>是每个</a:t>
            </a:r>
            <a:r>
              <a:rPr lang="en-US" altLang="zh-CN" smtClean="0"/>
              <a:t>Pod</a:t>
            </a:r>
            <a:r>
              <a:rPr lang="zh-CN" altLang="en-US" smtClean="0"/>
              <a:t>都有根容器。</a:t>
            </a:r>
            <a:r>
              <a:rPr lang="en-US" altLang="zh-CN" smtClean="0"/>
              <a:t>Pause</a:t>
            </a:r>
            <a:r>
              <a:rPr lang="zh-CN" altLang="en-US" smtClean="0"/>
              <a:t>的作用在于代表整个容器组的状态。</a:t>
            </a:r>
            <a:endParaRPr lang="en-US" altLang="zh-CN" smtClean="0"/>
          </a:p>
          <a:p>
            <a:r>
              <a:rPr lang="zh-CN" altLang="en-US" smtClean="0"/>
              <a:t>同时容器组其他的容器共享</a:t>
            </a:r>
            <a:r>
              <a:rPr lang="en-US" altLang="zh-CN" smtClean="0"/>
              <a:t>Pause</a:t>
            </a:r>
            <a:r>
              <a:rPr lang="zh-CN" altLang="en-US" smtClean="0"/>
              <a:t>的</a:t>
            </a:r>
            <a:r>
              <a:rPr lang="en-US" altLang="zh-CN" smtClean="0"/>
              <a:t>IP</a:t>
            </a:r>
            <a:r>
              <a:rPr lang="zh-CN" altLang="en-US" smtClean="0"/>
              <a:t>和</a:t>
            </a:r>
            <a:r>
              <a:rPr lang="en-US" altLang="zh-CN" smtClean="0"/>
              <a:t>Volume</a:t>
            </a:r>
            <a:r>
              <a:rPr lang="zh-CN" altLang="en-US" smtClean="0"/>
              <a:t>存储空间。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Pod</a:t>
            </a:r>
            <a:r>
              <a:rPr lang="zh-CN" altLang="en-US" smtClean="0"/>
              <a:t>分普通</a:t>
            </a:r>
            <a:r>
              <a:rPr lang="en-US" altLang="zh-CN" smtClean="0"/>
              <a:t>Pod</a:t>
            </a:r>
            <a:r>
              <a:rPr lang="zh-CN" altLang="en-US" smtClean="0"/>
              <a:t>和静态</a:t>
            </a:r>
            <a:r>
              <a:rPr lang="en-US" altLang="zh-CN" smtClean="0"/>
              <a:t>Pod</a:t>
            </a:r>
            <a:r>
              <a:rPr lang="zh-CN" altLang="en-US" smtClean="0"/>
              <a:t>两种类型。</a:t>
            </a:r>
            <a:endParaRPr lang="en-US" altLang="zh-CN" smtClean="0"/>
          </a:p>
          <a:p>
            <a:r>
              <a:rPr lang="zh-CN" altLang="en-US" smtClean="0"/>
              <a:t>普通</a:t>
            </a:r>
            <a:r>
              <a:rPr lang="en-US" altLang="zh-CN" smtClean="0"/>
              <a:t>Pod</a:t>
            </a:r>
            <a:r>
              <a:rPr lang="zh-CN" altLang="en-US" smtClean="0"/>
              <a:t>的信息会存放在</a:t>
            </a:r>
            <a:r>
              <a:rPr lang="en-US" altLang="zh-CN" err="1" smtClean="0"/>
              <a:t>etcd</a:t>
            </a:r>
            <a:r>
              <a:rPr lang="zh-CN" altLang="en-US" smtClean="0"/>
              <a:t>中，但静态</a:t>
            </a:r>
            <a:r>
              <a:rPr lang="en-US" altLang="zh-CN" smtClean="0"/>
              <a:t>Pod</a:t>
            </a:r>
            <a:r>
              <a:rPr lang="zh-CN" altLang="en-US" smtClean="0"/>
              <a:t>信息不会存入</a:t>
            </a:r>
            <a:r>
              <a:rPr lang="en-US" altLang="zh-CN" err="1" smtClean="0"/>
              <a:t>etcd</a:t>
            </a:r>
            <a:r>
              <a:rPr lang="zh-CN" altLang="en-US" smtClean="0"/>
              <a:t>，而是存放在某个具体</a:t>
            </a:r>
            <a:r>
              <a:rPr lang="en-US" altLang="zh-CN" smtClean="0"/>
              <a:t>Node</a:t>
            </a:r>
            <a:r>
              <a:rPr lang="zh-CN" altLang="en-US" smtClean="0"/>
              <a:t>的文件中。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普通</a:t>
            </a:r>
            <a:r>
              <a:rPr lang="en-US" altLang="zh-CN" smtClean="0"/>
              <a:t>Pod</a:t>
            </a:r>
            <a:r>
              <a:rPr lang="zh-CN" altLang="en-US" smtClean="0"/>
              <a:t>一旦被创建，就会放入</a:t>
            </a:r>
            <a:r>
              <a:rPr lang="en-US" altLang="zh-CN" err="1" smtClean="0"/>
              <a:t>etcd</a:t>
            </a:r>
            <a:r>
              <a:rPr lang="zh-CN" altLang="en-US" smtClean="0"/>
              <a:t>中存储，然后被</a:t>
            </a:r>
            <a:r>
              <a:rPr lang="en-US" altLang="zh-CN" smtClean="0"/>
              <a:t>k8smaster</a:t>
            </a:r>
            <a:r>
              <a:rPr lang="zh-CN" altLang="en-US" smtClean="0"/>
              <a:t>调度到某个</a:t>
            </a:r>
            <a:r>
              <a:rPr lang="en-US" altLang="zh-CN" smtClean="0"/>
              <a:t>Node</a:t>
            </a:r>
            <a:r>
              <a:rPr lang="zh-CN" altLang="en-US" smtClean="0"/>
              <a:t>上绑定。该</a:t>
            </a:r>
            <a:r>
              <a:rPr lang="en-US" altLang="zh-CN" smtClean="0"/>
              <a:t>Pod</a:t>
            </a:r>
            <a:r>
              <a:rPr lang="zh-CN" altLang="en-US" smtClean="0"/>
              <a:t>会被</a:t>
            </a:r>
            <a:r>
              <a:rPr lang="en-US" altLang="zh-CN" smtClean="0"/>
              <a:t>Node</a:t>
            </a:r>
            <a:r>
              <a:rPr lang="zh-CN" altLang="en-US" smtClean="0"/>
              <a:t>的</a:t>
            </a:r>
            <a:r>
              <a:rPr lang="en-US" altLang="zh-CN" err="1" smtClean="0"/>
              <a:t>kubelet</a:t>
            </a:r>
            <a:r>
              <a:rPr lang="zh-CN" altLang="en-US" smtClean="0"/>
              <a:t>进程启动，包括</a:t>
            </a:r>
            <a:r>
              <a:rPr lang="en-US" altLang="zh-CN" smtClean="0"/>
              <a:t>Pod</a:t>
            </a:r>
            <a:r>
              <a:rPr lang="zh-CN" altLang="en-US" smtClean="0"/>
              <a:t>内的容器。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k8s</a:t>
            </a:r>
            <a:r>
              <a:rPr lang="zh-CN" altLang="en-US" smtClean="0"/>
              <a:t>检测到</a:t>
            </a:r>
            <a:r>
              <a:rPr lang="en-US" altLang="zh-CN" smtClean="0"/>
              <a:t>Pod</a:t>
            </a:r>
            <a:r>
              <a:rPr lang="zh-CN" altLang="en-US" smtClean="0"/>
              <a:t>中有某个容器停止了，会自动重启这个</a:t>
            </a:r>
            <a:r>
              <a:rPr lang="en-US" altLang="zh-CN" smtClean="0"/>
              <a:t>Pod</a:t>
            </a:r>
            <a:r>
              <a:rPr lang="zh-CN" altLang="en-US" smtClean="0"/>
              <a:t>里的所有容器。如果</a:t>
            </a:r>
            <a:r>
              <a:rPr lang="en-US" altLang="zh-CN" smtClean="0"/>
              <a:t>Pod</a:t>
            </a:r>
            <a:r>
              <a:rPr lang="zh-CN" altLang="en-US" smtClean="0"/>
              <a:t>所在的</a:t>
            </a:r>
            <a:r>
              <a:rPr lang="en-US" altLang="zh-CN" smtClean="0"/>
              <a:t>Node</a:t>
            </a:r>
            <a:r>
              <a:rPr lang="zh-CN" altLang="en-US" smtClean="0"/>
              <a:t>宕机，</a:t>
            </a:r>
            <a:r>
              <a:rPr lang="en-US" altLang="zh-CN" smtClean="0"/>
              <a:t>Pod</a:t>
            </a:r>
            <a:r>
              <a:rPr lang="zh-CN" altLang="en-US" smtClean="0"/>
              <a:t>会被自动调度到其他</a:t>
            </a:r>
            <a:r>
              <a:rPr lang="en-US" altLang="zh-CN" smtClean="0"/>
              <a:t>Node</a:t>
            </a:r>
            <a:r>
              <a:rPr lang="zh-CN" altLang="en-US" smtClean="0"/>
              <a:t>上。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Docker</a:t>
            </a:r>
            <a:r>
              <a:rPr lang="zh-CN" altLang="en-US" smtClean="0"/>
              <a:t>创建一个容器，如果需要容器一直存在则需要容器在后台运行。而</a:t>
            </a:r>
            <a:r>
              <a:rPr lang="en-US" altLang="zh-CN" smtClean="0"/>
              <a:t>k8s</a:t>
            </a:r>
            <a:r>
              <a:rPr lang="zh-CN" altLang="en-US" smtClean="0"/>
              <a:t>对于长期存在的容器，则要求主程序必须要在前台执行。</a:t>
            </a:r>
            <a:endParaRPr lang="en-US" altLang="zh-CN" smtClean="0"/>
          </a:p>
          <a:p>
            <a:r>
              <a:rPr lang="zh-CN" altLang="en-US" smtClean="0"/>
              <a:t>如果某个容器的脚本是在后台执行的，</a:t>
            </a:r>
            <a:r>
              <a:rPr lang="en-US" altLang="zh-CN" err="1" smtClean="0"/>
              <a:t>kubelet</a:t>
            </a:r>
            <a:r>
              <a:rPr lang="zh-CN" altLang="en-US" smtClean="0"/>
              <a:t>创建包含这个容器的</a:t>
            </a:r>
            <a:r>
              <a:rPr lang="en-US" altLang="zh-CN" smtClean="0"/>
              <a:t>Pod</a:t>
            </a:r>
            <a:r>
              <a:rPr lang="zh-CN" altLang="en-US" smtClean="0"/>
              <a:t>之后，会认为</a:t>
            </a:r>
            <a:r>
              <a:rPr lang="en-US" altLang="zh-CN" smtClean="0"/>
              <a:t>Pod</a:t>
            </a:r>
            <a:r>
              <a:rPr lang="zh-CN" altLang="en-US" smtClean="0"/>
              <a:t>执行结束，则销毁该</a:t>
            </a:r>
            <a:r>
              <a:rPr lang="en-US" altLang="zh-CN" smtClean="0"/>
              <a:t>Pod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RC</a:t>
            </a:r>
            <a:r>
              <a:rPr lang="zh-CN" altLang="en-US" smtClean="0"/>
              <a:t>检测到</a:t>
            </a:r>
            <a:r>
              <a:rPr lang="en-US" altLang="zh-CN" smtClean="0"/>
              <a:t>Pod</a:t>
            </a:r>
            <a:r>
              <a:rPr lang="zh-CN" altLang="en-US" smtClean="0"/>
              <a:t>销毁，又会根据预设值的</a:t>
            </a:r>
            <a:r>
              <a:rPr lang="en-US" altLang="zh-CN" smtClean="0"/>
              <a:t>Pod</a:t>
            </a:r>
            <a:r>
              <a:rPr lang="zh-CN" altLang="en-US" smtClean="0"/>
              <a:t>副本数量和</a:t>
            </a:r>
            <a:r>
              <a:rPr lang="en-US" altLang="zh-CN" smtClean="0"/>
              <a:t>Pod</a:t>
            </a:r>
            <a:r>
              <a:rPr lang="zh-CN" altLang="en-US" smtClean="0"/>
              <a:t>模板重新创建新的</a:t>
            </a:r>
            <a:r>
              <a:rPr lang="en-US" altLang="zh-CN" smtClean="0"/>
              <a:t>Pod</a:t>
            </a:r>
            <a:r>
              <a:rPr lang="zh-CN" altLang="en-US" smtClean="0"/>
              <a:t>。这样整个系统就陷入了创建销毁的循环。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Pod</a:t>
            </a:r>
            <a:r>
              <a:rPr lang="zh-CN" altLang="en-US" smtClean="0"/>
              <a:t>生命周期包含以下几个状态：</a:t>
            </a:r>
            <a:endParaRPr lang="en-US" altLang="zh-CN" smtClean="0"/>
          </a:p>
          <a:p>
            <a:r>
              <a:rPr lang="en-US" altLang="zh-CN" smtClean="0"/>
              <a:t>Pending</a:t>
            </a:r>
            <a:r>
              <a:rPr lang="zh-CN" altLang="en-US" smtClean="0"/>
              <a:t>：</a:t>
            </a:r>
            <a:r>
              <a:rPr lang="en-US" altLang="zh-CN" smtClean="0"/>
              <a:t>API Server</a:t>
            </a:r>
            <a:r>
              <a:rPr lang="zh-CN" altLang="en-US" smtClean="0"/>
              <a:t>已经创建该</a:t>
            </a:r>
            <a:r>
              <a:rPr lang="en-US" altLang="zh-CN" smtClean="0"/>
              <a:t>Pod</a:t>
            </a:r>
            <a:r>
              <a:rPr lang="zh-CN" altLang="en-US" smtClean="0"/>
              <a:t>，但</a:t>
            </a:r>
            <a:r>
              <a:rPr lang="en-US" altLang="zh-CN" smtClean="0"/>
              <a:t>Pod</a:t>
            </a:r>
            <a:r>
              <a:rPr lang="zh-CN" altLang="en-US" smtClean="0"/>
              <a:t>内还有一个或者多个容器的镜像没有获取到，包括正在下载镜像的过程。</a:t>
            </a:r>
            <a:endParaRPr lang="en-US" altLang="zh-CN" smtClean="0"/>
          </a:p>
          <a:p>
            <a:r>
              <a:rPr lang="en-US" altLang="zh-CN" smtClean="0"/>
              <a:t>Running</a:t>
            </a:r>
            <a:r>
              <a:rPr lang="zh-CN" altLang="en-US" smtClean="0"/>
              <a:t>：</a:t>
            </a:r>
            <a:r>
              <a:rPr lang="en-US" altLang="zh-CN" smtClean="0"/>
              <a:t>Pod</a:t>
            </a:r>
            <a:r>
              <a:rPr lang="zh-CN" altLang="en-US" smtClean="0"/>
              <a:t>内所有容器已创建，至少有一个容器处于运行、启动中或者重启中。</a:t>
            </a:r>
            <a:endParaRPr lang="en-US" altLang="zh-CN" smtClean="0"/>
          </a:p>
          <a:p>
            <a:r>
              <a:rPr lang="en-US" altLang="zh-CN" smtClean="0"/>
              <a:t>Succeeded</a:t>
            </a:r>
            <a:r>
              <a:rPr lang="zh-CN" altLang="en-US" smtClean="0"/>
              <a:t>：</a:t>
            </a:r>
            <a:r>
              <a:rPr lang="en-US" altLang="zh-CN" smtClean="0"/>
              <a:t>Pod</a:t>
            </a:r>
            <a:r>
              <a:rPr lang="zh-CN" altLang="en-US" smtClean="0"/>
              <a:t>所有容器都成功执行并退出，且不会再重启。</a:t>
            </a:r>
            <a:endParaRPr lang="en-US" altLang="zh-CN" smtClean="0"/>
          </a:p>
          <a:p>
            <a:r>
              <a:rPr lang="en-US" altLang="zh-CN" smtClean="0"/>
              <a:t>Failed</a:t>
            </a:r>
            <a:r>
              <a:rPr lang="zh-CN" altLang="en-US" smtClean="0"/>
              <a:t>：</a:t>
            </a:r>
            <a:r>
              <a:rPr lang="en-US" altLang="zh-CN" smtClean="0"/>
              <a:t>Pod</a:t>
            </a:r>
            <a:r>
              <a:rPr lang="zh-CN" altLang="en-US" smtClean="0"/>
              <a:t>内所有容器已退出，且有一个容器退出为失败状态。</a:t>
            </a:r>
            <a:endParaRPr lang="en-US" altLang="zh-CN" smtClean="0"/>
          </a:p>
          <a:p>
            <a:r>
              <a:rPr lang="en-US" altLang="zh-CN" err="1" smtClean="0"/>
              <a:t>Unknow</a:t>
            </a:r>
            <a:r>
              <a:rPr lang="zh-CN" altLang="en-US" smtClean="0"/>
              <a:t>：无法获取该</a:t>
            </a:r>
            <a:r>
              <a:rPr lang="en-US" altLang="zh-CN" smtClean="0"/>
              <a:t>Pod</a:t>
            </a:r>
            <a:r>
              <a:rPr lang="zh-CN" altLang="en-US" smtClean="0"/>
              <a:t>的状态。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Pod</a:t>
            </a:r>
            <a:r>
              <a:rPr lang="zh-CN" altLang="en-US" smtClean="0"/>
              <a:t>重启策略：</a:t>
            </a:r>
            <a:endParaRPr lang="en-US" altLang="zh-CN" smtClean="0"/>
          </a:p>
          <a:p>
            <a:r>
              <a:rPr lang="en-US" altLang="zh-CN" smtClean="0"/>
              <a:t>Always</a:t>
            </a:r>
            <a:r>
              <a:rPr lang="zh-CN" altLang="en-US" smtClean="0"/>
              <a:t>：当容器失效时，</a:t>
            </a:r>
            <a:r>
              <a:rPr lang="en-US" altLang="zh-CN" err="1" smtClean="0"/>
              <a:t>kubelet</a:t>
            </a:r>
            <a:r>
              <a:rPr lang="zh-CN" altLang="en-US" smtClean="0"/>
              <a:t>自动重启该容器。</a:t>
            </a:r>
            <a:endParaRPr lang="en-US" altLang="zh-CN" smtClean="0"/>
          </a:p>
          <a:p>
            <a:r>
              <a:rPr lang="en-US" altLang="zh-CN" err="1" smtClean="0"/>
              <a:t>OnFailure</a:t>
            </a:r>
            <a:r>
              <a:rPr lang="zh-CN" altLang="en-US" smtClean="0"/>
              <a:t>：当容器终止运行且退出码不为</a:t>
            </a:r>
            <a:r>
              <a:rPr lang="en-US" altLang="zh-CN" smtClean="0"/>
              <a:t>0</a:t>
            </a:r>
            <a:r>
              <a:rPr lang="zh-CN" altLang="en-US" smtClean="0"/>
              <a:t>是，</a:t>
            </a:r>
            <a:r>
              <a:rPr lang="en-US" altLang="zh-CN" err="1" smtClean="0"/>
              <a:t>kubelet</a:t>
            </a:r>
            <a:r>
              <a:rPr lang="zh-CN" altLang="en-US" smtClean="0"/>
              <a:t>自动重启该容器。</a:t>
            </a:r>
            <a:endParaRPr lang="en-US" altLang="zh-CN" smtClean="0"/>
          </a:p>
          <a:p>
            <a:r>
              <a:rPr lang="en-US" altLang="zh-CN" smtClean="0"/>
              <a:t>Never</a:t>
            </a:r>
            <a:r>
              <a:rPr lang="zh-CN" altLang="en-US" smtClean="0"/>
              <a:t>：不论容器什么状态，</a:t>
            </a:r>
            <a:r>
              <a:rPr lang="en-US" altLang="zh-CN" err="1" smtClean="0"/>
              <a:t>kubelet</a:t>
            </a:r>
            <a:r>
              <a:rPr lang="zh-CN" altLang="en-US" smtClean="0"/>
              <a:t>都不会</a:t>
            </a:r>
            <a:r>
              <a:rPr lang="zh-CN" altLang="en-US"/>
              <a:t>重</a:t>
            </a:r>
            <a:r>
              <a:rPr lang="zh-CN" altLang="en-US" smtClean="0"/>
              <a:t>启该容器。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5136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Pod</a:t>
            </a:r>
            <a:r>
              <a:rPr lang="zh-CN" altLang="en-US" smtClean="0"/>
              <a:t>探测方式：</a:t>
            </a:r>
            <a:endParaRPr lang="en-US" altLang="zh-CN" smtClean="0"/>
          </a:p>
          <a:p>
            <a:r>
              <a:rPr lang="en-US" altLang="zh-CN" err="1" smtClean="0"/>
              <a:t>LivenessProbe</a:t>
            </a:r>
            <a:r>
              <a:rPr lang="zh-CN" altLang="en-US" smtClean="0"/>
              <a:t>：判断</a:t>
            </a:r>
            <a:r>
              <a:rPr lang="en-US" altLang="zh-CN" smtClean="0"/>
              <a:t>Pod</a:t>
            </a:r>
            <a:r>
              <a:rPr lang="zh-CN" altLang="en-US" smtClean="0"/>
              <a:t>中的容器是否存活。如果容器异常，则</a:t>
            </a:r>
            <a:r>
              <a:rPr lang="en-US" altLang="zh-CN" err="1" smtClean="0"/>
              <a:t>kubelet</a:t>
            </a:r>
            <a:r>
              <a:rPr lang="zh-CN" altLang="en-US" smtClean="0"/>
              <a:t>将删除该容器，再根据重启策略判断容器是否需要重启。如果容器不支持</a:t>
            </a:r>
            <a:r>
              <a:rPr lang="en-US" altLang="zh-CN" err="1" smtClean="0"/>
              <a:t>LivenessProbe</a:t>
            </a:r>
            <a:r>
              <a:rPr lang="zh-CN" altLang="en-US" smtClean="0"/>
              <a:t>，则探测结果永远为</a:t>
            </a:r>
            <a:r>
              <a:rPr lang="en-US" altLang="zh-CN" smtClean="0"/>
              <a:t>success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err="1" smtClean="0"/>
              <a:t>ReadinessProbe</a:t>
            </a:r>
            <a:r>
              <a:rPr lang="zh-CN" altLang="en-US" smtClean="0"/>
              <a:t>：判断</a:t>
            </a:r>
            <a:r>
              <a:rPr lang="en-US" altLang="zh-CN" smtClean="0"/>
              <a:t>Pod</a:t>
            </a:r>
            <a:r>
              <a:rPr lang="zh-CN" altLang="en-US" smtClean="0"/>
              <a:t>中的容器是否启动完成，可以接受请求。如果探测失败，则</a:t>
            </a:r>
            <a:r>
              <a:rPr lang="en-US" altLang="zh-CN" smtClean="0"/>
              <a:t>Endpoint Controller</a:t>
            </a:r>
            <a:r>
              <a:rPr lang="zh-CN" altLang="en-US" smtClean="0"/>
              <a:t>将从</a:t>
            </a:r>
            <a:r>
              <a:rPr lang="en-US" altLang="zh-CN" smtClean="0"/>
              <a:t>Service</a:t>
            </a:r>
            <a:r>
              <a:rPr lang="zh-CN" altLang="en-US" smtClean="0"/>
              <a:t>的</a:t>
            </a:r>
            <a:r>
              <a:rPr lang="en-US" altLang="zh-CN" smtClean="0"/>
              <a:t>Endpoint</a:t>
            </a:r>
            <a:r>
              <a:rPr lang="zh-CN" altLang="en-US" smtClean="0"/>
              <a:t>中删除包含该容器所在</a:t>
            </a:r>
            <a:r>
              <a:rPr lang="en-US" altLang="zh-CN" smtClean="0"/>
              <a:t>Pod</a:t>
            </a:r>
            <a:r>
              <a:rPr lang="zh-CN" altLang="en-US" smtClean="0"/>
              <a:t>的</a:t>
            </a:r>
            <a:r>
              <a:rPr lang="en-US" altLang="zh-CN" smtClean="0"/>
              <a:t>Endpoint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Pod</a:t>
            </a:r>
            <a:r>
              <a:rPr lang="zh-CN" altLang="en-US" smtClean="0"/>
              <a:t>调度</a:t>
            </a:r>
            <a:endParaRPr lang="en-US" altLang="zh-CN" smtClean="0"/>
          </a:p>
          <a:p>
            <a:r>
              <a:rPr lang="en-US" altLang="zh-CN"/>
              <a:t>RC</a:t>
            </a:r>
            <a:r>
              <a:rPr lang="zh-CN" altLang="en-US" smtClean="0"/>
              <a:t>、</a:t>
            </a:r>
            <a:r>
              <a:rPr lang="en-US" altLang="zh-CN" smtClean="0"/>
              <a:t>Deployment</a:t>
            </a:r>
            <a:r>
              <a:rPr lang="zh-CN" altLang="en-US" smtClean="0"/>
              <a:t>全自动调度：后面的章节会介绍</a:t>
            </a:r>
            <a:r>
              <a:rPr lang="en-US" altLang="zh-CN" smtClean="0"/>
              <a:t>RC</a:t>
            </a:r>
            <a:r>
              <a:rPr lang="zh-CN" altLang="en-US" smtClean="0"/>
              <a:t>的功能，简单来说</a:t>
            </a:r>
            <a:r>
              <a:rPr lang="en-US" altLang="zh-CN" smtClean="0"/>
              <a:t>RC</a:t>
            </a:r>
            <a:r>
              <a:rPr lang="zh-CN" altLang="en-US" smtClean="0"/>
              <a:t>的作用就是自动部署一个容器应用的多个副本，并且监控副本数量始终等于用户预设的数量。在调度策略上</a:t>
            </a:r>
            <a:r>
              <a:rPr lang="en-US" altLang="zh-CN" err="1" smtClean="0"/>
              <a:t>kube</a:t>
            </a:r>
            <a:r>
              <a:rPr lang="en-US" altLang="zh-CN" smtClean="0"/>
              <a:t>-scheduler</a:t>
            </a:r>
            <a:r>
              <a:rPr lang="zh-CN" altLang="en-US" smtClean="0"/>
              <a:t>会自动调度，</a:t>
            </a:r>
            <a:r>
              <a:rPr lang="en-US" altLang="zh-CN" smtClean="0"/>
              <a:t>Pod</a:t>
            </a:r>
            <a:r>
              <a:rPr lang="zh-CN" altLang="en-US" smtClean="0"/>
              <a:t>也可以使用</a:t>
            </a:r>
            <a:r>
              <a:rPr lang="en-US" altLang="zh-CN" err="1" smtClean="0"/>
              <a:t>NodeSelector</a:t>
            </a:r>
            <a:r>
              <a:rPr lang="zh-CN" altLang="en-US" smtClean="0"/>
              <a:t>或</a:t>
            </a:r>
            <a:r>
              <a:rPr lang="en-US" altLang="zh-CN" err="1" smtClean="0"/>
              <a:t>NodeAffinity</a:t>
            </a:r>
            <a:r>
              <a:rPr lang="zh-CN" altLang="en-US" smtClean="0"/>
              <a:t>指定满足条件的</a:t>
            </a:r>
            <a:r>
              <a:rPr lang="en-US" altLang="zh-CN" smtClean="0"/>
              <a:t>Node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err="1" smtClean="0"/>
              <a:t>NodeSelector</a:t>
            </a:r>
            <a:r>
              <a:rPr lang="zh-CN" altLang="en-US" smtClean="0"/>
              <a:t>就是利用</a:t>
            </a:r>
            <a:r>
              <a:rPr lang="en-US" altLang="zh-CN" smtClean="0"/>
              <a:t>Label(</a:t>
            </a:r>
            <a:r>
              <a:rPr lang="zh-CN" altLang="en-US"/>
              <a:t>后续</a:t>
            </a:r>
            <a:r>
              <a:rPr lang="zh-CN" altLang="en-US" smtClean="0"/>
              <a:t>会介绍</a:t>
            </a:r>
            <a:r>
              <a:rPr lang="en-US" altLang="zh-CN" smtClean="0"/>
              <a:t>)</a:t>
            </a:r>
            <a:r>
              <a:rPr lang="zh-CN" altLang="en-US" smtClean="0"/>
              <a:t>把</a:t>
            </a:r>
            <a:r>
              <a:rPr lang="en-US" altLang="zh-CN" smtClean="0"/>
              <a:t>Pod</a:t>
            </a:r>
            <a:r>
              <a:rPr lang="zh-CN" altLang="en-US" smtClean="0"/>
              <a:t>和需要调度的</a:t>
            </a:r>
            <a:r>
              <a:rPr lang="en-US" altLang="zh-CN" smtClean="0"/>
              <a:t>Node</a:t>
            </a:r>
            <a:r>
              <a:rPr lang="zh-CN" altLang="en-US" smtClean="0"/>
              <a:t>关联起来。</a:t>
            </a:r>
            <a:r>
              <a:rPr lang="en-US" altLang="zh-CN" smtClean="0"/>
              <a:t>k8s</a:t>
            </a:r>
            <a:r>
              <a:rPr lang="zh-CN" altLang="en-US" smtClean="0"/>
              <a:t>可以给</a:t>
            </a:r>
            <a:r>
              <a:rPr lang="en-US" altLang="zh-CN" smtClean="0"/>
              <a:t>Node</a:t>
            </a:r>
            <a:r>
              <a:rPr lang="zh-CN" altLang="en-US" smtClean="0"/>
              <a:t>打上若干个</a:t>
            </a:r>
            <a:r>
              <a:rPr lang="en-US" altLang="zh-CN" smtClean="0"/>
              <a:t>Label</a:t>
            </a:r>
            <a:r>
              <a:rPr lang="zh-CN" altLang="en-US" smtClean="0"/>
              <a:t>，比如指定</a:t>
            </a:r>
            <a:r>
              <a:rPr lang="en-US" altLang="zh-CN" smtClean="0"/>
              <a:t>Node</a:t>
            </a:r>
            <a:r>
              <a:rPr lang="zh-CN" altLang="en-US" smtClean="0"/>
              <a:t>的</a:t>
            </a:r>
            <a:r>
              <a:rPr lang="en-US" altLang="zh-CN" smtClean="0"/>
              <a:t>Label</a:t>
            </a:r>
            <a:r>
              <a:rPr lang="zh-CN" altLang="en-US" smtClean="0"/>
              <a:t>为</a:t>
            </a:r>
            <a:r>
              <a:rPr lang="en-US" altLang="zh-CN" smtClean="0"/>
              <a:t>zone=North</a:t>
            </a:r>
            <a:r>
              <a:rPr lang="zh-CN" altLang="en-US" smtClean="0"/>
              <a:t>。同时可以在</a:t>
            </a:r>
            <a:r>
              <a:rPr lang="en-US" altLang="zh-CN" smtClean="0"/>
              <a:t>Pod</a:t>
            </a:r>
            <a:r>
              <a:rPr lang="zh-CN" altLang="en-US" smtClean="0"/>
              <a:t>的定义中加上</a:t>
            </a:r>
            <a:r>
              <a:rPr lang="en-US" altLang="zh-CN" err="1" smtClean="0"/>
              <a:t>nodeSelector</a:t>
            </a:r>
            <a:r>
              <a:rPr lang="zh-CN" altLang="en-US" smtClean="0"/>
              <a:t>的定义项指定</a:t>
            </a:r>
            <a:r>
              <a:rPr lang="en-US" altLang="zh-CN" smtClean="0"/>
              <a:t>zone</a:t>
            </a:r>
            <a:r>
              <a:rPr lang="zh-CN" altLang="en-US" smtClean="0"/>
              <a:t>：</a:t>
            </a:r>
            <a:r>
              <a:rPr lang="en-US" altLang="zh-CN" smtClean="0"/>
              <a:t>North</a:t>
            </a:r>
            <a:r>
              <a:rPr lang="zh-CN" altLang="en-US" smtClean="0"/>
              <a:t>。这样该</a:t>
            </a:r>
            <a:r>
              <a:rPr lang="en-US" altLang="zh-CN" smtClean="0"/>
              <a:t>Pod</a:t>
            </a:r>
            <a:r>
              <a:rPr lang="zh-CN" altLang="en-US" smtClean="0"/>
              <a:t>就会被调度到拥有</a:t>
            </a:r>
            <a:r>
              <a:rPr lang="en-US" altLang="zh-CN" smtClean="0"/>
              <a:t>zone=North</a:t>
            </a:r>
            <a:r>
              <a:rPr lang="zh-CN" altLang="en-US" smtClean="0"/>
              <a:t>标签的</a:t>
            </a:r>
            <a:r>
              <a:rPr lang="en-US" altLang="zh-CN" smtClean="0"/>
              <a:t>Node</a:t>
            </a:r>
            <a:r>
              <a:rPr lang="zh-CN" altLang="en-US" smtClean="0"/>
              <a:t>上。</a:t>
            </a:r>
            <a:endParaRPr lang="en-US" altLang="zh-CN" smtClean="0"/>
          </a:p>
          <a:p>
            <a:r>
              <a:rPr lang="en-US" altLang="zh-CN" err="1" smtClean="0"/>
              <a:t>NodeAffinity</a:t>
            </a:r>
            <a:r>
              <a:rPr lang="zh-CN" altLang="en-US" smtClean="0"/>
              <a:t>是将来替换</a:t>
            </a:r>
            <a:r>
              <a:rPr lang="en-US" altLang="zh-CN" err="1" smtClean="0"/>
              <a:t>NodeSelector</a:t>
            </a:r>
            <a:r>
              <a:rPr lang="zh-CN" altLang="en-US" smtClean="0"/>
              <a:t>的调度策略。增加了</a:t>
            </a:r>
            <a:r>
              <a:rPr lang="en-US" altLang="zh-CN" smtClean="0"/>
              <a:t>In</a:t>
            </a:r>
            <a:r>
              <a:rPr lang="zh-CN" altLang="en-US" smtClean="0"/>
              <a:t>、</a:t>
            </a:r>
            <a:r>
              <a:rPr lang="en-US" altLang="zh-CN" err="1" smtClean="0"/>
              <a:t>NotIn</a:t>
            </a:r>
            <a:r>
              <a:rPr lang="zh-CN" altLang="en-US" smtClean="0"/>
              <a:t>、</a:t>
            </a:r>
            <a:r>
              <a:rPr lang="en-US" altLang="zh-CN" smtClean="0"/>
              <a:t>Exists</a:t>
            </a:r>
            <a:r>
              <a:rPr lang="zh-CN" altLang="en-US" smtClean="0"/>
              <a:t>、</a:t>
            </a:r>
            <a:r>
              <a:rPr lang="en-US" altLang="zh-CN" err="1" smtClean="0"/>
              <a:t>DoesNotExist</a:t>
            </a:r>
            <a:r>
              <a:rPr lang="zh-CN" altLang="en-US" smtClean="0"/>
              <a:t>、</a:t>
            </a:r>
            <a:r>
              <a:rPr lang="en-US" altLang="zh-CN" smtClean="0"/>
              <a:t>Gt</a:t>
            </a:r>
            <a:r>
              <a:rPr lang="zh-CN" altLang="en-US" smtClean="0"/>
              <a:t>、</a:t>
            </a:r>
            <a:r>
              <a:rPr lang="en-US" altLang="zh-CN" smtClean="0"/>
              <a:t>Lt</a:t>
            </a:r>
            <a:r>
              <a:rPr lang="zh-CN" altLang="en-US" smtClean="0"/>
              <a:t>等操作，对于</a:t>
            </a:r>
            <a:r>
              <a:rPr lang="en-US" altLang="zh-CN" smtClean="0"/>
              <a:t>Node</a:t>
            </a:r>
            <a:r>
              <a:rPr lang="zh-CN" altLang="en-US" smtClean="0"/>
              <a:t>的选择更加灵活。同时还增加了亲和性调度策略：</a:t>
            </a:r>
            <a:endParaRPr lang="en-US" altLang="zh-CN" smtClean="0"/>
          </a:p>
          <a:p>
            <a:r>
              <a:rPr lang="en-US" altLang="zh-CN" err="1" smtClean="0"/>
              <a:t>RequiredDuringschedulingRequiredDuringExcution</a:t>
            </a:r>
            <a:r>
              <a:rPr lang="zh-CN" altLang="en-US" smtClean="0"/>
              <a:t>：在</a:t>
            </a:r>
            <a:r>
              <a:rPr lang="en-US" altLang="zh-CN" smtClean="0"/>
              <a:t>Node</a:t>
            </a:r>
            <a:r>
              <a:rPr lang="zh-CN" altLang="en-US" smtClean="0"/>
              <a:t>不满足条件时，系统将把之前调度到这个</a:t>
            </a:r>
            <a:r>
              <a:rPr lang="en-US" altLang="zh-CN" smtClean="0"/>
              <a:t>Node</a:t>
            </a:r>
            <a:r>
              <a:rPr lang="zh-CN" altLang="en-US" smtClean="0"/>
              <a:t>上的</a:t>
            </a:r>
            <a:r>
              <a:rPr lang="en-US" altLang="zh-CN" smtClean="0"/>
              <a:t>Pod</a:t>
            </a:r>
            <a:r>
              <a:rPr lang="zh-CN" altLang="en-US" smtClean="0"/>
              <a:t>移除。</a:t>
            </a:r>
            <a:endParaRPr lang="en-US" altLang="zh-CN" smtClean="0"/>
          </a:p>
          <a:p>
            <a:r>
              <a:rPr lang="en-US" altLang="zh-CN" err="1" smtClean="0"/>
              <a:t>RequiredDuringSchedulingIngoredDuringExecution</a:t>
            </a:r>
            <a:r>
              <a:rPr lang="zh-CN" altLang="en-US" smtClean="0"/>
              <a:t>：在</a:t>
            </a:r>
            <a:r>
              <a:rPr lang="en-US" altLang="zh-CN" smtClean="0"/>
              <a:t>Node</a:t>
            </a:r>
            <a:r>
              <a:rPr lang="zh-CN" altLang="en-US" smtClean="0"/>
              <a:t>不满足条件时，系统不一定把之前调度的</a:t>
            </a:r>
            <a:r>
              <a:rPr lang="en-US" altLang="zh-CN" smtClean="0"/>
              <a:t>Pod</a:t>
            </a:r>
            <a:r>
              <a:rPr lang="zh-CN" altLang="en-US" smtClean="0"/>
              <a:t>移除。</a:t>
            </a:r>
            <a:endParaRPr lang="en-US" altLang="zh-CN" smtClean="0"/>
          </a:p>
          <a:p>
            <a:r>
              <a:rPr lang="en-US" altLang="zh-CN" err="1" smtClean="0"/>
              <a:t>PreferredDuringSchedulingIgnoredDuringExecution</a:t>
            </a:r>
            <a:r>
              <a:rPr lang="zh-CN" altLang="en-US" smtClean="0"/>
              <a:t>：指定在满足条件的</a:t>
            </a:r>
            <a:r>
              <a:rPr lang="en-US" altLang="zh-CN" smtClean="0"/>
              <a:t>Node</a:t>
            </a:r>
            <a:r>
              <a:rPr lang="zh-CN" altLang="en-US" smtClean="0"/>
              <a:t>，哪些</a:t>
            </a:r>
            <a:r>
              <a:rPr lang="en-US" altLang="zh-CN" smtClean="0"/>
              <a:t>Node</a:t>
            </a:r>
            <a:r>
              <a:rPr lang="zh-CN" altLang="en-US" smtClean="0"/>
              <a:t>优先调度。在</a:t>
            </a:r>
            <a:r>
              <a:rPr lang="en-US" altLang="zh-CN" smtClean="0"/>
              <a:t>Node</a:t>
            </a:r>
            <a:r>
              <a:rPr lang="zh-CN" altLang="en-US" smtClean="0"/>
              <a:t>不满足条件时，系统不一定把之前调度的</a:t>
            </a:r>
            <a:r>
              <a:rPr lang="en-US" altLang="zh-CN" smtClean="0"/>
              <a:t>Pod</a:t>
            </a:r>
            <a:r>
              <a:rPr lang="zh-CN" altLang="en-US" smtClean="0"/>
              <a:t>移除。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3030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Pod</a:t>
            </a:r>
            <a:r>
              <a:rPr lang="zh-CN" altLang="en-US" smtClean="0"/>
              <a:t>调度</a:t>
            </a:r>
            <a:endParaRPr lang="en-US" altLang="zh-CN" smtClean="0"/>
          </a:p>
          <a:p>
            <a:r>
              <a:rPr lang="en-US" altLang="zh-CN" smtClean="0"/>
              <a:t>DaemonSet</a:t>
            </a:r>
            <a:r>
              <a:rPr lang="zh-CN" altLang="en-US" smtClean="0"/>
              <a:t>特定场景调度：用于管理在集群中每个</a:t>
            </a:r>
            <a:r>
              <a:rPr lang="en-US" altLang="zh-CN" smtClean="0"/>
              <a:t>Node</a:t>
            </a:r>
            <a:r>
              <a:rPr lang="zh-CN" altLang="en-US" smtClean="0"/>
              <a:t>上仅运行一份</a:t>
            </a:r>
            <a:r>
              <a:rPr lang="en-US" altLang="zh-CN" smtClean="0"/>
              <a:t>Pod</a:t>
            </a:r>
            <a:r>
              <a:rPr lang="zh-CN" altLang="en-US" smtClean="0"/>
              <a:t>的副本实例。</a:t>
            </a:r>
            <a:r>
              <a:rPr lang="en-US" altLang="zh-CN" smtClean="0"/>
              <a:t>DaemonSet</a:t>
            </a:r>
            <a:r>
              <a:rPr lang="zh-CN" altLang="en-US" smtClean="0"/>
              <a:t>在调度算法上和</a:t>
            </a:r>
            <a:r>
              <a:rPr lang="en-US" altLang="zh-CN" smtClean="0"/>
              <a:t>RC</a:t>
            </a:r>
            <a:r>
              <a:rPr lang="zh-CN" altLang="en-US" smtClean="0"/>
              <a:t>一样，也支持自动调度、</a:t>
            </a:r>
            <a:r>
              <a:rPr lang="en-US" altLang="zh-CN" smtClean="0"/>
              <a:t>NodeSelector</a:t>
            </a:r>
            <a:r>
              <a:rPr lang="zh-CN" altLang="en-US" smtClean="0"/>
              <a:t>、</a:t>
            </a:r>
            <a:r>
              <a:rPr lang="en-US" altLang="zh-CN" smtClean="0"/>
              <a:t>NodeAffinity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Job</a:t>
            </a:r>
            <a:r>
              <a:rPr lang="zh-CN" altLang="en-US" smtClean="0"/>
              <a:t>批处理调度：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Pod</a:t>
            </a:r>
            <a:r>
              <a:rPr lang="zh-CN" altLang="en-US" smtClean="0"/>
              <a:t>扩容和缩容</a:t>
            </a:r>
            <a:endParaRPr lang="en-US" altLang="zh-CN" smtClean="0"/>
          </a:p>
          <a:p>
            <a:r>
              <a:rPr lang="en-US" altLang="zh-CN" smtClean="0"/>
              <a:t>kubectl scale rc [Pod Name] –replicas=N</a:t>
            </a:r>
            <a:r>
              <a:rPr lang="zh-CN" altLang="en-US" smtClean="0"/>
              <a:t>，通过这个命令可以设定一个</a:t>
            </a:r>
            <a:r>
              <a:rPr lang="en-US" altLang="zh-CN" smtClean="0"/>
              <a:t>Pod</a:t>
            </a:r>
            <a:r>
              <a:rPr lang="zh-CN" altLang="en-US" smtClean="0"/>
              <a:t>的副本数量，然后</a:t>
            </a:r>
            <a:r>
              <a:rPr lang="en-US" altLang="zh-CN" smtClean="0"/>
              <a:t>RC</a:t>
            </a:r>
            <a:r>
              <a:rPr lang="zh-CN" altLang="en-US" smtClean="0"/>
              <a:t>根据副本数量来判定是要扩容还是缩容。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185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k8s-Label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Label</a:t>
            </a:r>
            <a:r>
              <a:rPr lang="zh-CN" altLang="en-US" smtClean="0"/>
              <a:t>是一个</a:t>
            </a:r>
            <a:r>
              <a:rPr lang="en-US" altLang="zh-CN" smtClean="0"/>
              <a:t>key</a:t>
            </a:r>
            <a:r>
              <a:rPr lang="zh-CN" altLang="en-US" smtClean="0"/>
              <a:t>、</a:t>
            </a:r>
            <a:r>
              <a:rPr lang="en-US" altLang="zh-CN" smtClean="0"/>
              <a:t>value</a:t>
            </a:r>
            <a:r>
              <a:rPr lang="zh-CN" altLang="en-US" smtClean="0"/>
              <a:t>键值对。用来来描述集群内的各种资源。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个资源可以定义任意数量的</a:t>
            </a:r>
            <a:r>
              <a:rPr lang="en-US" altLang="zh-CN" smtClean="0"/>
              <a:t>Label</a:t>
            </a:r>
            <a:r>
              <a:rPr lang="zh-CN" altLang="en-US" smtClean="0"/>
              <a:t>，通过</a:t>
            </a:r>
            <a:r>
              <a:rPr lang="en-US" altLang="zh-CN" smtClean="0"/>
              <a:t>Label</a:t>
            </a:r>
            <a:r>
              <a:rPr lang="zh-CN" altLang="en-US" smtClean="0"/>
              <a:t>对资源的分配、调度、配置等进行管理。资源的</a:t>
            </a:r>
            <a:r>
              <a:rPr lang="en-US" altLang="zh-CN" smtClean="0"/>
              <a:t>Label</a:t>
            </a:r>
            <a:r>
              <a:rPr lang="zh-CN" altLang="en-US" smtClean="0"/>
              <a:t>可以在资源定义的时候就指定，可以在资源创建后动态的增删。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用</a:t>
            </a:r>
            <a:r>
              <a:rPr lang="en-US" altLang="zh-CN" smtClean="0"/>
              <a:t>Label</a:t>
            </a:r>
            <a:r>
              <a:rPr lang="zh-CN" altLang="en-US" smtClean="0"/>
              <a:t>的好处就是可以通过</a:t>
            </a:r>
            <a:r>
              <a:rPr lang="en-US" altLang="zh-CN" smtClean="0"/>
              <a:t>Label Selector</a:t>
            </a:r>
            <a:r>
              <a:rPr lang="zh-CN" altLang="en-US" smtClean="0"/>
              <a:t>以</a:t>
            </a:r>
            <a:r>
              <a:rPr lang="en-US" altLang="zh-CN" smtClean="0"/>
              <a:t>Label</a:t>
            </a:r>
            <a:r>
              <a:rPr lang="zh-CN" altLang="en-US" smtClean="0"/>
              <a:t>为条件搜索对象。搜索语句类似于</a:t>
            </a:r>
            <a:r>
              <a:rPr lang="en-US" altLang="zh-CN" smtClean="0"/>
              <a:t>SQL</a:t>
            </a:r>
            <a:r>
              <a:rPr lang="zh-CN" altLang="en-US" smtClean="0"/>
              <a:t>语句。</a:t>
            </a:r>
            <a:endParaRPr lang="en-US" altLang="zh-CN" smtClean="0"/>
          </a:p>
          <a:p>
            <a:r>
              <a:rPr lang="en-US" altLang="zh-CN" smtClean="0"/>
              <a:t>select * from pod where pod’s name = ‘</a:t>
            </a:r>
            <a:r>
              <a:rPr lang="en-US" altLang="zh-CN" err="1" smtClean="0"/>
              <a:t>redis</a:t>
            </a:r>
            <a:r>
              <a:rPr lang="en-US" altLang="zh-CN" smtClean="0"/>
              <a:t>’</a:t>
            </a:r>
          </a:p>
          <a:p>
            <a:r>
              <a:rPr lang="zh-CN" altLang="en-US" smtClean="0"/>
              <a:t>或者采用集合的写法</a:t>
            </a:r>
            <a:endParaRPr lang="en-US" altLang="zh-CN" smtClean="0"/>
          </a:p>
          <a:p>
            <a:r>
              <a:rPr lang="en-US" altLang="zh-CN" smtClean="0"/>
              <a:t>select * from pod where pod’s name in (</a:t>
            </a:r>
            <a:r>
              <a:rPr lang="en-US" altLang="zh-CN" err="1" smtClean="0"/>
              <a:t>redis</a:t>
            </a:r>
            <a:r>
              <a:rPr lang="en-US" altLang="zh-CN" smtClean="0"/>
              <a:t>, </a:t>
            </a:r>
            <a:r>
              <a:rPr lang="en-US" altLang="zh-CN" err="1" smtClean="0"/>
              <a:t>mongodb</a:t>
            </a:r>
            <a:r>
              <a:rPr lang="en-US" altLang="zh-CN" smtClean="0"/>
              <a:t>, </a:t>
            </a:r>
            <a:r>
              <a:rPr lang="en-US" altLang="zh-CN" err="1" smtClean="0"/>
              <a:t>sqlite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r>
              <a:rPr lang="en-US" altLang="zh-CN" smtClean="0"/>
              <a:t>Master</a:t>
            </a:r>
            <a:r>
              <a:rPr lang="zh-CN" altLang="en-US" smtClean="0"/>
              <a:t>的</a:t>
            </a:r>
            <a:r>
              <a:rPr lang="en-US" altLang="zh-CN" err="1" smtClean="0"/>
              <a:t>kube</a:t>
            </a:r>
            <a:r>
              <a:rPr lang="en-US" altLang="zh-CN" smtClean="0"/>
              <a:t>-controller</a:t>
            </a:r>
            <a:r>
              <a:rPr lang="zh-CN" altLang="en-US" smtClean="0"/>
              <a:t>和</a:t>
            </a:r>
            <a:r>
              <a:rPr lang="en-US" altLang="zh-CN" smtClean="0"/>
              <a:t>Node</a:t>
            </a:r>
            <a:r>
              <a:rPr lang="zh-CN" altLang="en-US" smtClean="0"/>
              <a:t>的</a:t>
            </a:r>
            <a:r>
              <a:rPr lang="en-US" altLang="zh-CN" err="1" smtClean="0"/>
              <a:t>kube</a:t>
            </a:r>
            <a:r>
              <a:rPr lang="en-US" altLang="zh-CN" smtClean="0"/>
              <a:t>-proxy</a:t>
            </a:r>
            <a:r>
              <a:rPr lang="zh-CN" altLang="en-US" smtClean="0"/>
              <a:t>都会使用</a:t>
            </a:r>
            <a:r>
              <a:rPr lang="en-US" altLang="zh-CN" smtClean="0"/>
              <a:t>Label Selector</a:t>
            </a:r>
            <a:r>
              <a:rPr lang="zh-CN" altLang="en-US" smtClean="0"/>
              <a:t>来查找所需要的</a:t>
            </a:r>
            <a:r>
              <a:rPr lang="en-US" altLang="zh-CN" smtClean="0"/>
              <a:t>Pod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Label</a:t>
            </a:r>
            <a:r>
              <a:rPr lang="zh-CN" altLang="en-US" smtClean="0"/>
              <a:t>是</a:t>
            </a:r>
            <a:r>
              <a:rPr lang="en-US" altLang="zh-CN" smtClean="0"/>
              <a:t>k8s</a:t>
            </a:r>
            <a:r>
              <a:rPr lang="zh-CN" altLang="en-US" smtClean="0"/>
              <a:t>集群能够实现精细化管理的基础。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k8s</a:t>
            </a:r>
            <a:r>
              <a:rPr lang="zh-CN" altLang="en-US" smtClean="0"/>
              <a:t>的集群里，每个</a:t>
            </a:r>
            <a:r>
              <a:rPr lang="en-US" altLang="zh-CN" smtClean="0"/>
              <a:t>Pod</a:t>
            </a:r>
            <a:r>
              <a:rPr lang="zh-CN" altLang="en-US" smtClean="0"/>
              <a:t>会被分配一个单独的</a:t>
            </a:r>
            <a:r>
              <a:rPr lang="en-US" altLang="zh-CN" smtClean="0"/>
              <a:t>IP</a:t>
            </a:r>
            <a:r>
              <a:rPr lang="zh-CN" altLang="en-US" smtClean="0"/>
              <a:t>地址，且每个</a:t>
            </a:r>
            <a:r>
              <a:rPr lang="en-US" altLang="zh-CN" smtClean="0"/>
              <a:t>Pod</a:t>
            </a:r>
            <a:r>
              <a:rPr lang="zh-CN" altLang="en-US" smtClean="0"/>
              <a:t>都提供了独立的</a:t>
            </a:r>
            <a:r>
              <a:rPr lang="en-US" altLang="zh-CN" smtClean="0"/>
              <a:t>Endpoint(Pod IP + Container Port)</a:t>
            </a:r>
            <a:r>
              <a:rPr lang="zh-CN" altLang="en-US" smtClean="0"/>
              <a:t>以被客户端访问。但是</a:t>
            </a:r>
            <a:r>
              <a:rPr lang="en-US" altLang="zh-CN" smtClean="0"/>
              <a:t>Pod</a:t>
            </a:r>
            <a:r>
              <a:rPr lang="zh-CN" altLang="en-US" smtClean="0"/>
              <a:t>是会被销毁和重新创建的，新建的</a:t>
            </a:r>
            <a:r>
              <a:rPr lang="en-US" altLang="zh-CN" smtClean="0"/>
              <a:t>Pod</a:t>
            </a:r>
            <a:r>
              <a:rPr lang="zh-CN" altLang="en-US" smtClean="0"/>
              <a:t>拥有的</a:t>
            </a:r>
            <a:r>
              <a:rPr lang="en-US" altLang="zh-CN" smtClean="0"/>
              <a:t>IP</a:t>
            </a:r>
            <a:r>
              <a:rPr lang="zh-CN" altLang="en-US" smtClean="0"/>
              <a:t>地址与旧</a:t>
            </a:r>
            <a:r>
              <a:rPr lang="en-US" altLang="zh-CN" smtClean="0"/>
              <a:t>Pod</a:t>
            </a:r>
            <a:r>
              <a:rPr lang="zh-CN" altLang="en-US" smtClean="0"/>
              <a:t>的</a:t>
            </a:r>
            <a:r>
              <a:rPr lang="en-US" altLang="zh-CN" smtClean="0"/>
              <a:t>IP</a:t>
            </a:r>
            <a:r>
              <a:rPr lang="zh-CN" altLang="en-US" smtClean="0"/>
              <a:t>可能不同。这样的设定对于前端应用来访问</a:t>
            </a:r>
            <a:r>
              <a:rPr lang="en-US" altLang="zh-CN" smtClean="0"/>
              <a:t>Pod</a:t>
            </a:r>
            <a:r>
              <a:rPr lang="zh-CN" altLang="en-US" smtClean="0"/>
              <a:t>里面的容器是非常不友好的。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k8s</a:t>
            </a:r>
            <a:r>
              <a:rPr lang="zh-CN" altLang="en-US" smtClean="0"/>
              <a:t>为每个</a:t>
            </a:r>
            <a:r>
              <a:rPr lang="en-US" altLang="zh-CN" smtClean="0"/>
              <a:t>Service</a:t>
            </a:r>
            <a:r>
              <a:rPr lang="zh-CN" altLang="en-US" smtClean="0"/>
              <a:t>分配了全局唯一的虚拟</a:t>
            </a:r>
            <a:r>
              <a:rPr lang="en-US" altLang="zh-CN" smtClean="0"/>
              <a:t>IP(Cluster IP)</a:t>
            </a:r>
            <a:r>
              <a:rPr lang="zh-CN" altLang="en-US" smtClean="0"/>
              <a:t>。</a:t>
            </a:r>
            <a:r>
              <a:rPr lang="en-US" altLang="zh-CN" smtClean="0"/>
              <a:t>Service</a:t>
            </a:r>
            <a:r>
              <a:rPr lang="zh-CN" altLang="en-US" smtClean="0"/>
              <a:t>整个生命周期之内</a:t>
            </a:r>
            <a:r>
              <a:rPr lang="en-US" altLang="zh-CN" smtClean="0"/>
              <a:t>Cluster IP</a:t>
            </a:r>
            <a:r>
              <a:rPr lang="zh-CN" altLang="en-US" smtClean="0"/>
              <a:t>不会变。</a:t>
            </a:r>
            <a:r>
              <a:rPr lang="en-US" altLang="zh-CN" smtClean="0"/>
              <a:t>k8s</a:t>
            </a:r>
            <a:r>
              <a:rPr lang="zh-CN" altLang="en-US" smtClean="0"/>
              <a:t>通过</a:t>
            </a:r>
            <a:r>
              <a:rPr lang="en-US" altLang="zh-CN" smtClean="0"/>
              <a:t>Service</a:t>
            </a:r>
            <a:r>
              <a:rPr lang="zh-CN" altLang="en-US" smtClean="0"/>
              <a:t>把</a:t>
            </a:r>
            <a:r>
              <a:rPr lang="en-US" altLang="zh-CN" smtClean="0"/>
              <a:t>Node</a:t>
            </a:r>
            <a:r>
              <a:rPr lang="zh-CN" altLang="en-US" smtClean="0"/>
              <a:t>、</a:t>
            </a:r>
            <a:r>
              <a:rPr lang="en-US" altLang="zh-CN" smtClean="0"/>
              <a:t>Pod</a:t>
            </a:r>
            <a:r>
              <a:rPr lang="zh-CN" altLang="en-US" smtClean="0"/>
              <a:t>、</a:t>
            </a:r>
            <a:r>
              <a:rPr lang="en-US" altLang="zh-CN" smtClean="0"/>
              <a:t>Container</a:t>
            </a:r>
            <a:r>
              <a:rPr lang="zh-CN" altLang="en-US" smtClean="0"/>
              <a:t>在网络层面的变化给屏蔽了。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比如</a:t>
            </a:r>
            <a:r>
              <a:rPr lang="en-US" altLang="zh-CN" smtClean="0"/>
              <a:t>k8s</a:t>
            </a:r>
            <a:r>
              <a:rPr lang="zh-CN" altLang="en-US" smtClean="0"/>
              <a:t>的集群里有若干个</a:t>
            </a:r>
            <a:r>
              <a:rPr lang="en-US" altLang="zh-CN" smtClean="0"/>
              <a:t>Pod</a:t>
            </a:r>
            <a:r>
              <a:rPr lang="zh-CN" altLang="en-US" smtClean="0"/>
              <a:t>都部署了</a:t>
            </a:r>
            <a:r>
              <a:rPr lang="en-US" altLang="zh-CN" smtClean="0"/>
              <a:t>HTTP</a:t>
            </a:r>
            <a:r>
              <a:rPr lang="zh-CN" altLang="en-US" smtClean="0"/>
              <a:t>代理服务器，这时候就可以创建一个</a:t>
            </a:r>
            <a:r>
              <a:rPr lang="en-US" altLang="zh-CN" smtClean="0"/>
              <a:t>Service</a:t>
            </a:r>
            <a:r>
              <a:rPr lang="zh-CN" altLang="en-US" smtClean="0"/>
              <a:t>，通过</a:t>
            </a:r>
            <a:r>
              <a:rPr lang="en-US" altLang="zh-CN" err="1" smtClean="0"/>
              <a:t>Label:”HTTP</a:t>
            </a:r>
            <a:r>
              <a:rPr lang="en-US" altLang="zh-CN" smtClean="0"/>
              <a:t> Proxy”</a:t>
            </a:r>
            <a:r>
              <a:rPr lang="zh-CN" altLang="en-US" smtClean="0"/>
              <a:t>与所有部署了</a:t>
            </a:r>
            <a:r>
              <a:rPr lang="en-US" altLang="zh-CN" smtClean="0"/>
              <a:t>HTTP</a:t>
            </a:r>
            <a:r>
              <a:rPr lang="zh-CN" altLang="en-US" smtClean="0"/>
              <a:t>代理服务器的</a:t>
            </a:r>
            <a:r>
              <a:rPr lang="en-US" altLang="zh-CN" smtClean="0"/>
              <a:t>Pod</a:t>
            </a:r>
            <a:r>
              <a:rPr lang="zh-CN" altLang="en-US" smtClean="0"/>
              <a:t>关联起来。然后定义</a:t>
            </a:r>
            <a:r>
              <a:rPr lang="en-US" altLang="zh-CN" smtClean="0"/>
              <a:t>Service</a:t>
            </a:r>
            <a:r>
              <a:rPr lang="zh-CN" altLang="en-US" smtClean="0"/>
              <a:t>服务端口为</a:t>
            </a:r>
            <a:r>
              <a:rPr lang="en-US" altLang="zh-CN" smtClean="0"/>
              <a:t>80</a:t>
            </a:r>
            <a:r>
              <a:rPr lang="zh-CN" altLang="en-US" smtClean="0"/>
              <a:t>。这样</a:t>
            </a:r>
            <a:r>
              <a:rPr lang="en-US" altLang="zh-CN" smtClean="0"/>
              <a:t>k8s</a:t>
            </a:r>
            <a:r>
              <a:rPr lang="zh-CN" altLang="en-US" smtClean="0"/>
              <a:t>集群内部其他</a:t>
            </a:r>
            <a:r>
              <a:rPr lang="en-US" altLang="zh-CN" smtClean="0"/>
              <a:t>Pod</a:t>
            </a:r>
            <a:r>
              <a:rPr lang="zh-CN" altLang="en-US" smtClean="0"/>
              <a:t>通过</a:t>
            </a:r>
            <a:r>
              <a:rPr lang="en-US" altLang="zh-CN" smtClean="0"/>
              <a:t>Service</a:t>
            </a:r>
            <a:r>
              <a:rPr lang="zh-CN" altLang="en-US" smtClean="0"/>
              <a:t>的</a:t>
            </a:r>
            <a:r>
              <a:rPr lang="en-US" altLang="zh-CN" smtClean="0"/>
              <a:t>Cluster IP+80</a:t>
            </a:r>
            <a:r>
              <a:rPr lang="zh-CN" altLang="en-US" smtClean="0"/>
              <a:t>端口就可以访问</a:t>
            </a:r>
            <a:r>
              <a:rPr lang="en-US" altLang="zh-CN" smtClean="0"/>
              <a:t>k8s</a:t>
            </a:r>
            <a:r>
              <a:rPr lang="zh-CN" altLang="en-US" smtClean="0"/>
              <a:t>内的所有</a:t>
            </a:r>
            <a:r>
              <a:rPr lang="en-US" altLang="zh-CN" smtClean="0"/>
              <a:t>HTTP</a:t>
            </a:r>
            <a:r>
              <a:rPr lang="zh-CN" altLang="en-US" smtClean="0"/>
              <a:t>代理服务器，而不需要关心部署这些</a:t>
            </a:r>
            <a:r>
              <a:rPr lang="en-US" altLang="zh-CN" smtClean="0"/>
              <a:t>HTTP</a:t>
            </a:r>
            <a:r>
              <a:rPr lang="zh-CN" altLang="en-US" smtClean="0"/>
              <a:t>代理服务器的</a:t>
            </a:r>
            <a:r>
              <a:rPr lang="en-US" altLang="zh-CN" smtClean="0"/>
              <a:t>Pod</a:t>
            </a:r>
            <a:r>
              <a:rPr lang="zh-CN" altLang="en-US" smtClean="0"/>
              <a:t>是否发生了</a:t>
            </a:r>
            <a:r>
              <a:rPr lang="en-US" altLang="zh-CN" smtClean="0"/>
              <a:t>IP</a:t>
            </a:r>
            <a:r>
              <a:rPr lang="zh-CN" altLang="en-US" smtClean="0"/>
              <a:t>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如果某个</a:t>
            </a:r>
            <a:r>
              <a:rPr lang="en-US" altLang="zh-CN" smtClean="0"/>
              <a:t>Service</a:t>
            </a:r>
            <a:r>
              <a:rPr lang="zh-CN" altLang="en-US" smtClean="0"/>
              <a:t>需要用到多端口，只需要给不同端口设定</a:t>
            </a:r>
            <a:r>
              <a:rPr lang="en-US" altLang="zh-CN" smtClean="0"/>
              <a:t>”name”</a:t>
            </a:r>
            <a:r>
              <a:rPr lang="zh-CN" altLang="en-US" smtClean="0"/>
              <a:t>属性即可。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2424</Words>
  <Application>Microsoft Office PowerPoint</Application>
  <PresentationFormat>宽屏</PresentationFormat>
  <Paragraphs>168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223</cp:revision>
  <dcterms:created xsi:type="dcterms:W3CDTF">2018-10-30T06:54:00Z</dcterms:created>
  <dcterms:modified xsi:type="dcterms:W3CDTF">2018-11-01T09:24:06Z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